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notesSlides/notesSlide2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4.xml" ContentType="application/vnd.openxmlformats-officedocument.presentationml.tags+xml"/>
  <Override PartName="/ppt/notesSlides/notesSlide27.xml" ContentType="application/vnd.openxmlformats-officedocument.presentationml.notesSlide+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9.xml" ContentType="application/vnd.openxmlformats-officedocument.presentationml.notesSlide+xml"/>
  <Override PartName="/ppt/tags/tag86.xml" ContentType="application/vnd.openxmlformats-officedocument.presentationml.tags+xml"/>
  <Override PartName="/ppt/notesSlides/notesSlide30.xml" ContentType="application/vnd.openxmlformats-officedocument.presentationml.notesSlide+xml"/>
  <Override PartName="/ppt/tags/tag87.xml" ContentType="application/vnd.openxmlformats-officedocument.presentationml.tags+xml"/>
  <Override PartName="/ppt/notesSlides/notesSlide3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46"/>
  </p:notesMasterIdLst>
  <p:handoutMasterIdLst>
    <p:handoutMasterId r:id="rId47"/>
  </p:handoutMasterIdLst>
  <p:sldIdLst>
    <p:sldId id="813" r:id="rId2"/>
    <p:sldId id="811" r:id="rId3"/>
    <p:sldId id="575" r:id="rId4"/>
    <p:sldId id="841" r:id="rId5"/>
    <p:sldId id="849" r:id="rId6"/>
    <p:sldId id="850" r:id="rId7"/>
    <p:sldId id="842"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843" r:id="rId21"/>
    <p:sldId id="651" r:id="rId22"/>
    <p:sldId id="652" r:id="rId23"/>
    <p:sldId id="653" r:id="rId24"/>
    <p:sldId id="654" r:id="rId25"/>
    <p:sldId id="844" r:id="rId26"/>
    <p:sldId id="711" r:id="rId27"/>
    <p:sldId id="712" r:id="rId28"/>
    <p:sldId id="713" r:id="rId29"/>
    <p:sldId id="845" r:id="rId30"/>
    <p:sldId id="714" r:id="rId31"/>
    <p:sldId id="715" r:id="rId32"/>
    <p:sldId id="846" r:id="rId33"/>
    <p:sldId id="506" r:id="rId34"/>
    <p:sldId id="507" r:id="rId35"/>
    <p:sldId id="847" r:id="rId36"/>
    <p:sldId id="508" r:id="rId37"/>
    <p:sldId id="810" r:id="rId38"/>
    <p:sldId id="509" r:id="rId39"/>
    <p:sldId id="510" r:id="rId40"/>
    <p:sldId id="848" r:id="rId41"/>
    <p:sldId id="831" r:id="rId42"/>
    <p:sldId id="832" r:id="rId43"/>
    <p:sldId id="851" r:id="rId44"/>
    <p:sldId id="743" r:id="rId45"/>
  </p:sldIdLst>
  <p:sldSz cx="9144000" cy="6858000" type="screen4x3"/>
  <p:notesSz cx="7315200" cy="9601200"/>
  <p:defaultTextStyle>
    <a:defPPr>
      <a:defRPr lang="en-US"/>
    </a:defPPr>
    <a:lvl1pPr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1pPr>
    <a:lvl2pPr marL="4572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2pPr>
    <a:lvl3pPr marL="9144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3pPr>
    <a:lvl4pPr marL="13716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4pPr>
    <a:lvl5pPr marL="18288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808080"/>
    <a:srgbClr val="969696"/>
    <a:srgbClr val="B2B2B2"/>
    <a:srgbClr val="C0C0C0"/>
    <a:srgbClr val="FF7C8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586" autoAdjust="0"/>
    <p:restoredTop sz="89894" autoAdjust="0"/>
  </p:normalViewPr>
  <p:slideViewPr>
    <p:cSldViewPr>
      <p:cViewPr>
        <p:scale>
          <a:sx n="90" d="100"/>
          <a:sy n="90" d="100"/>
        </p:scale>
        <p:origin x="-1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defRPr sz="1100" b="0" i="1">
                <a:effectLst/>
                <a:latin typeface="Times New Roman" pitchFamily="18" charset="0"/>
              </a:defRPr>
            </a:lvl1pPr>
          </a:lstStyle>
          <a:p>
            <a:pPr>
              <a:defRPr/>
            </a:pPr>
            <a:fld id="{B2031861-8869-4F4D-AFFA-CE4800E4B68F}" type="slidenum">
              <a:rPr lang="en-US"/>
              <a:pPr>
                <a:defRPr/>
              </a:pPr>
              <a:t>‹#›</a:t>
            </a:fld>
            <a:endParaRPr lang="en-US"/>
          </a:p>
        </p:txBody>
      </p:sp>
    </p:spTree>
    <p:extLst>
      <p:ext uri="{BB962C8B-B14F-4D97-AF65-F5344CB8AC3E}">
        <p14:creationId xmlns:p14="http://schemas.microsoft.com/office/powerpoint/2010/main" val="4290489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fld id="{FDE8A8B0-8DF4-426D-AD85-C834C9454A80}"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9"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08085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1</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12CEC4D4-0260-443C-A99B-A35E4E7C5A3C}" type="slidenum">
              <a:rPr lang="en-US" smtClean="0"/>
              <a:pPr/>
              <a:t>12</a:t>
            </a:fld>
            <a:endParaRPr lang="en-US" smtClean="0"/>
          </a:p>
        </p:txBody>
      </p:sp>
      <p:sp>
        <p:nvSpPr>
          <p:cNvPr id="53251" name="Rectangle 2"/>
          <p:cNvSpPr>
            <a:spLocks noGrp="1" noRot="1" noChangeAspect="1" noChangeArrowheads="1" noTextEdit="1"/>
          </p:cNvSpPr>
          <p:nvPr>
            <p:ph type="sldImg"/>
          </p:nvPr>
        </p:nvSpPr>
        <p:spPr>
          <a:xfrm>
            <a:off x="1268413" y="727075"/>
            <a:ext cx="4779962" cy="3584575"/>
          </a:xfrm>
          <a:ln/>
        </p:spPr>
      </p:sp>
      <p:sp>
        <p:nvSpPr>
          <p:cNvPr id="53252" name="Rectangle 3"/>
          <p:cNvSpPr>
            <a:spLocks noGrp="1" noChangeArrowheads="1"/>
          </p:cNvSpPr>
          <p:nvPr>
            <p:ph type="body" idx="1"/>
          </p:nvPr>
        </p:nvSpPr>
        <p:spPr>
          <a:xfrm>
            <a:off x="650875" y="4640263"/>
            <a:ext cx="6415088" cy="3836987"/>
          </a:xfrm>
          <a:noFill/>
          <a:ln/>
        </p:spPr>
        <p:txBody>
          <a:bodyPr lIns="98702" tIns="49352" rIns="98702" bIns="49352"/>
          <a:lstStyle/>
          <a:p>
            <a:r>
              <a:rPr lang="en-US" sz="1600" smtClean="0"/>
              <a:t>Every instruction can be conditional. This works great for the branch instruction, but it also works well for other instructions (i.e. conditional loads or stores, etc.).</a:t>
            </a:r>
          </a:p>
          <a:p>
            <a:endParaRPr lang="en-US" sz="1600" smtClean="0"/>
          </a:p>
          <a:p>
            <a:r>
              <a:rPr lang="en-US" sz="1600" smtClean="0"/>
              <a:t>When, using a hardware pipelined processor to reach these speeds, branches cause latency in program execution. We created 100% conditional instructions … in order to </a:t>
            </a:r>
            <a:r>
              <a:rPr lang="en-US" sz="1600" u="sng" smtClean="0"/>
              <a:t>reduce the number of branches</a:t>
            </a:r>
            <a:r>
              <a:rPr lang="en-US" sz="1600" smtClean="0"/>
              <a:t> (or breaks in the program flow).</a:t>
            </a:r>
          </a:p>
          <a:p>
            <a:endParaRPr lang="en-US" sz="1600" smtClean="0"/>
          </a:p>
          <a:p>
            <a:endParaRPr lang="en-US" sz="1600" smtClean="0"/>
          </a:p>
          <a:p>
            <a:r>
              <a:rPr lang="en-US" sz="1600" smtClean="0"/>
              <a:t>Side Note:</a:t>
            </a:r>
          </a:p>
          <a:p>
            <a:r>
              <a:rPr lang="en-US" sz="1600" smtClean="0"/>
              <a:t>This really is beneficial for pipelined architectures. Which of course is required to get the speeds of the ‘C6000 today (and even more so, in the future).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6FEE54FE-DFA3-4836-B395-E452CFD590B8}" type="slidenum">
              <a:rPr lang="en-US" smtClean="0"/>
              <a:pPr/>
              <a:t>13</a:t>
            </a:fld>
            <a:endParaRPr lang="en-US" smtClean="0"/>
          </a:p>
        </p:txBody>
      </p:sp>
      <p:sp>
        <p:nvSpPr>
          <p:cNvPr id="54275" name="Rectangle 2"/>
          <p:cNvSpPr>
            <a:spLocks noGrp="1" noRot="1" noChangeAspect="1" noChangeArrowheads="1" noTextEdit="1"/>
          </p:cNvSpPr>
          <p:nvPr>
            <p:ph type="sldImg"/>
          </p:nvPr>
        </p:nvSpPr>
        <p:spPr>
          <a:xfrm>
            <a:off x="1265238" y="727075"/>
            <a:ext cx="4779962" cy="3584575"/>
          </a:xfrm>
          <a:ln/>
        </p:spPr>
      </p:sp>
      <p:sp>
        <p:nvSpPr>
          <p:cNvPr id="54276" name="Rectangle 3"/>
          <p:cNvSpPr>
            <a:spLocks noGrp="1" noChangeArrowheads="1"/>
          </p:cNvSpPr>
          <p:nvPr>
            <p:ph type="body" idx="1"/>
          </p:nvPr>
        </p:nvSpPr>
        <p:spPr>
          <a:xfrm>
            <a:off x="406400" y="4640263"/>
            <a:ext cx="6659563" cy="3836987"/>
          </a:xfrm>
          <a:noFill/>
          <a:ln/>
        </p:spPr>
        <p:txBody>
          <a:bodyPr lIns="98702" tIns="49352" rIns="98702" bIns="49352"/>
          <a:lstStyle/>
          <a:p>
            <a:r>
              <a:rPr lang="en-US" sz="1800" smtClean="0"/>
              <a:t>Here we add in the counter and decrement it within each loop.</a:t>
            </a:r>
          </a:p>
          <a:p>
            <a:endParaRPr lang="en-US" sz="1800" smtClean="0"/>
          </a:p>
          <a:p>
            <a:r>
              <a:rPr lang="en-US" sz="1800" b="1" smtClean="0"/>
              <a:t>Leading Question to next foil ...</a:t>
            </a:r>
            <a:endParaRPr lang="en-US" sz="1800" smtClean="0"/>
          </a:p>
          <a:p>
            <a:r>
              <a:rPr lang="en-US" sz="1800" smtClean="0"/>
              <a:t>Is that all we need for the loop? Oh yeah, we need to make the Branch conditional. That is, when our counter reaches zero, we want to exit the loop. </a:t>
            </a:r>
          </a:p>
          <a:p>
            <a:r>
              <a:rPr lang="en-US" sz="1800" smtClean="0"/>
              <a:t>VelociTI -- again -- uses s/w rather than h/w </a:t>
            </a:r>
            <a:br>
              <a:rPr lang="en-US" sz="1800" smtClean="0"/>
            </a:br>
            <a:r>
              <a:rPr lang="en-US" sz="1800" smtClean="0"/>
              <a:t>in order to maintain h/w simplicity.</a:t>
            </a:r>
          </a:p>
          <a:p>
            <a:endParaRPr lang="en-US" sz="1800" smtClean="0"/>
          </a:p>
          <a:p>
            <a:r>
              <a:rPr lang="en-US" sz="1800" smtClean="0"/>
              <a:t>So, right -- you guessed it. We have an instruction for this, too</a:t>
            </a:r>
          </a:p>
          <a:p>
            <a:endParaRPr lang="en-US" sz="1800" smtClean="0"/>
          </a:p>
          <a:p>
            <a:endParaRPr lang="en-US" sz="1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93C1DBD1-18FC-4468-A623-CB0C1FBB8F28}" type="slidenum">
              <a:rPr lang="en-US" smtClean="0"/>
              <a:pPr/>
              <a:t>14</a:t>
            </a:fld>
            <a:endParaRPr lang="en-US" smtClean="0"/>
          </a:p>
        </p:txBody>
      </p:sp>
      <p:sp>
        <p:nvSpPr>
          <p:cNvPr id="55299" name="Rectangle 2"/>
          <p:cNvSpPr>
            <a:spLocks noGrp="1" noRot="1" noChangeAspect="1" noChangeArrowheads="1" noTextEdit="1"/>
          </p:cNvSpPr>
          <p:nvPr>
            <p:ph type="sldImg"/>
          </p:nvPr>
        </p:nvSpPr>
        <p:spPr>
          <a:xfrm>
            <a:off x="1265238" y="727075"/>
            <a:ext cx="4779962" cy="3584575"/>
          </a:xfrm>
          <a:ln/>
        </p:spPr>
      </p:sp>
      <p:sp>
        <p:nvSpPr>
          <p:cNvPr id="55300" name="Rectangle 3"/>
          <p:cNvSpPr>
            <a:spLocks noGrp="1" noChangeArrowheads="1"/>
          </p:cNvSpPr>
          <p:nvPr>
            <p:ph type="body" idx="1"/>
          </p:nvPr>
        </p:nvSpPr>
        <p:spPr>
          <a:xfrm>
            <a:off x="1138238" y="4560888"/>
            <a:ext cx="5684837" cy="3368675"/>
          </a:xfrm>
          <a:noFill/>
          <a:ln/>
        </p:spPr>
        <p:txBody>
          <a:bodyPr lIns="98702" tIns="49352" rIns="98702" bIns="49352"/>
          <a:lstStyle/>
          <a:p>
            <a:r>
              <a:rPr lang="en-US" sz="1800" dirty="0" smtClean="0"/>
              <a:t>. Here we used “LDH” since we chose </a:t>
            </a:r>
            <a:r>
              <a:rPr lang="en-US" sz="1800" dirty="0" err="1" smtClean="0"/>
              <a:t>halfword</a:t>
            </a:r>
            <a:r>
              <a:rPr lang="en-US" sz="1800" dirty="0" smtClean="0"/>
              <a:t> (short) data types. Only LD/ST can use POINTERS !!</a:t>
            </a:r>
          </a:p>
          <a:p>
            <a:endParaRPr lang="en-US" sz="1800" dirty="0" smtClean="0"/>
          </a:p>
          <a:p>
            <a:r>
              <a:rPr lang="en-US" sz="1800" dirty="0" smtClean="0"/>
              <a:t>And look … we added a new functional unit “.D” for data moves.</a:t>
            </a:r>
          </a:p>
          <a:p>
            <a:endParaRPr lang="en-US" sz="1800" dirty="0" smtClean="0"/>
          </a:p>
          <a:p>
            <a:r>
              <a:rPr lang="en-US" sz="1800" dirty="0" smtClean="0"/>
              <a:t>On the next iteration through the loop, do we want to be pointing to the same data value (in my input arrays)? No, we want to increment the pointer to the next value.</a:t>
            </a:r>
          </a:p>
          <a:p>
            <a:endParaRPr lang="en-US" sz="1800" dirty="0" smtClean="0"/>
          </a:p>
          <a:p>
            <a:r>
              <a:rPr lang="en-US" sz="1800" dirty="0" smtClean="0"/>
              <a:t>How do you increment something in C?  You use “++”. We do the same thing here.</a:t>
            </a:r>
          </a:p>
          <a:p>
            <a:endParaRPr lang="en-US" sz="18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B7092205-6E4D-4918-A20E-D11425398F3B}" type="slidenum">
              <a:rPr lang="en-US" smtClean="0"/>
              <a:pPr/>
              <a:t>15</a:t>
            </a:fld>
            <a:endParaRPr lang="en-US" smtClean="0"/>
          </a:p>
        </p:txBody>
      </p:sp>
      <p:sp>
        <p:nvSpPr>
          <p:cNvPr id="56323" name="Rectangle 2"/>
          <p:cNvSpPr>
            <a:spLocks noGrp="1" noRot="1" noChangeAspect="1" noChangeArrowheads="1" noTextEdit="1"/>
          </p:cNvSpPr>
          <p:nvPr>
            <p:ph type="sldImg"/>
          </p:nvPr>
        </p:nvSpPr>
        <p:spPr>
          <a:xfrm>
            <a:off x="1265238" y="727075"/>
            <a:ext cx="4779962" cy="3584575"/>
          </a:xfrm>
          <a:ln/>
        </p:spPr>
      </p:sp>
      <p:sp>
        <p:nvSpPr>
          <p:cNvPr id="56324" name="Rectangle 3"/>
          <p:cNvSpPr>
            <a:spLocks noGrp="1" noChangeArrowheads="1"/>
          </p:cNvSpPr>
          <p:nvPr>
            <p:ph type="body" idx="1"/>
          </p:nvPr>
        </p:nvSpPr>
        <p:spPr>
          <a:xfrm>
            <a:off x="1138238" y="4560888"/>
            <a:ext cx="5684837" cy="3368675"/>
          </a:xfrm>
          <a:noFill/>
          <a:ln/>
        </p:spPr>
        <p:txBody>
          <a:bodyPr lIns="98702" tIns="49352" rIns="98702" bIns="49352"/>
          <a:lstStyle/>
          <a:p>
            <a:r>
              <a:rPr lang="en-US" sz="1800" dirty="0" smtClean="0"/>
              <a:t>Default</a:t>
            </a:r>
            <a:r>
              <a:rPr lang="en-US" sz="1800" baseline="0" dirty="0" smtClean="0"/>
              <a:t> – loads into the low part of the 32-bit register file. Want it in the high half? Load/shift.</a:t>
            </a:r>
            <a:endParaRPr lang="en-US" sz="1800" dirty="0" smtClean="0"/>
          </a:p>
          <a:p>
            <a:endParaRPr lang="en-US" sz="1800" dirty="0" smtClean="0"/>
          </a:p>
          <a:p>
            <a:r>
              <a:rPr lang="en-US" sz="1800" dirty="0" smtClean="0"/>
              <a:t>And look … we added a new functional unit “.D” for data moves.</a:t>
            </a:r>
          </a:p>
          <a:p>
            <a:endParaRPr lang="en-US" sz="1800" dirty="0" smtClean="0"/>
          </a:p>
          <a:p>
            <a:r>
              <a:rPr lang="en-US" sz="1800" dirty="0" smtClean="0"/>
              <a:t>On the next iteration through the loop, do we want to be pointing to the same data value (in my input arrays)? No, we want to increment the pointer to the next value.</a:t>
            </a:r>
          </a:p>
          <a:p>
            <a:endParaRPr lang="en-US" sz="1800" dirty="0" smtClean="0"/>
          </a:p>
          <a:p>
            <a:r>
              <a:rPr lang="en-US" sz="1800" dirty="0" smtClean="0"/>
              <a:t>How do you increment something in C?  You use “++”. We do the same thing here.</a:t>
            </a:r>
          </a:p>
          <a:p>
            <a:endParaRPr lang="en-US" sz="18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3625AB6D-4400-4E3B-8AA5-94C1255A75C4}" type="slidenum">
              <a:rPr lang="en-US" smtClean="0"/>
              <a:pPr/>
              <a:t>16</a:t>
            </a:fld>
            <a:endParaRPr lang="en-US" smtClean="0"/>
          </a:p>
        </p:txBody>
      </p:sp>
      <p:sp>
        <p:nvSpPr>
          <p:cNvPr id="57347" name="Rectangle 2"/>
          <p:cNvSpPr>
            <a:spLocks noGrp="1" noRot="1" noChangeAspect="1" noChangeArrowheads="1" noTextEdit="1"/>
          </p:cNvSpPr>
          <p:nvPr>
            <p:ph type="sldImg"/>
          </p:nvPr>
        </p:nvSpPr>
        <p:spPr>
          <a:xfrm>
            <a:off x="1265238" y="727075"/>
            <a:ext cx="4779962" cy="3584575"/>
          </a:xfrm>
          <a:ln/>
        </p:spPr>
      </p:sp>
      <p:sp>
        <p:nvSpPr>
          <p:cNvPr id="57348" name="Rectangle 3"/>
          <p:cNvSpPr>
            <a:spLocks noGrp="1" noChangeArrowheads="1"/>
          </p:cNvSpPr>
          <p:nvPr>
            <p:ph type="body" idx="1"/>
          </p:nvPr>
        </p:nvSpPr>
        <p:spPr>
          <a:xfrm>
            <a:off x="1138238" y="4560888"/>
            <a:ext cx="5684837" cy="3368675"/>
          </a:xfrm>
          <a:noFill/>
          <a:ln/>
        </p:spPr>
        <p:txBody>
          <a:bodyPr lIns="98702" tIns="49352" rIns="98702" bIns="49352"/>
          <a:lstStyle/>
          <a:p>
            <a:r>
              <a:rPr lang="en-US" sz="1800" smtClean="0"/>
              <a:t>. Here we used “LDH” since we chose halfword (short) data types.</a:t>
            </a:r>
          </a:p>
          <a:p>
            <a:endParaRPr lang="en-US" sz="1800" smtClean="0"/>
          </a:p>
          <a:p>
            <a:r>
              <a:rPr lang="en-US" sz="1800" smtClean="0"/>
              <a:t>And look … we added a new functional unit “.D” for data moves.</a:t>
            </a:r>
          </a:p>
          <a:p>
            <a:endParaRPr lang="en-US" sz="1800" smtClean="0"/>
          </a:p>
          <a:p>
            <a:r>
              <a:rPr lang="en-US" sz="1800" smtClean="0"/>
              <a:t>On the next iteration through the loop, do we want to be pointing to the same data value (in my input arrays)? No, we want to increment the pointer to the next value.</a:t>
            </a:r>
          </a:p>
          <a:p>
            <a:endParaRPr lang="en-US" sz="1800" smtClean="0"/>
          </a:p>
          <a:p>
            <a:r>
              <a:rPr lang="en-US" sz="1800" smtClean="0"/>
              <a:t>How do you increment something in C?  You use “++”. We do the same thing here.</a:t>
            </a:r>
          </a:p>
          <a:p>
            <a:endParaRPr lang="en-US" sz="1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EB783F08-76CB-4A28-BDD0-261AB5D1E098}" type="slidenum">
              <a:rPr lang="en-US" smtClean="0"/>
              <a:pPr/>
              <a:t>17</a:t>
            </a:fld>
            <a:endParaRPr lang="en-US" smtClean="0"/>
          </a:p>
        </p:txBody>
      </p:sp>
      <p:sp>
        <p:nvSpPr>
          <p:cNvPr id="58371" name="Rectangle 2"/>
          <p:cNvSpPr>
            <a:spLocks noGrp="1" noRot="1" noChangeAspect="1" noChangeArrowheads="1" noTextEdit="1"/>
          </p:cNvSpPr>
          <p:nvPr>
            <p:ph type="sldImg"/>
          </p:nvPr>
        </p:nvSpPr>
        <p:spPr>
          <a:xfrm>
            <a:off x="1265238" y="727075"/>
            <a:ext cx="4779962" cy="3584575"/>
          </a:xfrm>
          <a:ln/>
        </p:spPr>
      </p:sp>
      <p:sp>
        <p:nvSpPr>
          <p:cNvPr id="58372" name="Rectangle 3"/>
          <p:cNvSpPr>
            <a:spLocks noGrp="1" noChangeArrowheads="1"/>
          </p:cNvSpPr>
          <p:nvPr>
            <p:ph type="body" idx="1"/>
          </p:nvPr>
        </p:nvSpPr>
        <p:spPr>
          <a:xfrm>
            <a:off x="1138238" y="4560888"/>
            <a:ext cx="5684837" cy="3368675"/>
          </a:xfrm>
          <a:noFill/>
          <a:ln/>
        </p:spPr>
        <p:txBody>
          <a:bodyPr lIns="98702" tIns="49352" rIns="98702" bIns="49352"/>
          <a:lstStyle/>
          <a:p>
            <a:r>
              <a:rPr lang="en-US" sz="1800" smtClean="0"/>
              <a:t>. Here we used “LDH” since we chose halfword (short) data types.</a:t>
            </a:r>
          </a:p>
          <a:p>
            <a:endParaRPr lang="en-US" sz="1800" smtClean="0"/>
          </a:p>
          <a:p>
            <a:r>
              <a:rPr lang="en-US" sz="1800" smtClean="0"/>
              <a:t>And look … we added a new functional unit “.D” for data moves.</a:t>
            </a:r>
          </a:p>
          <a:p>
            <a:endParaRPr lang="en-US" sz="1800" smtClean="0"/>
          </a:p>
          <a:p>
            <a:r>
              <a:rPr lang="en-US" sz="1800" smtClean="0"/>
              <a:t>On the next iteration through the loop, do we want to be pointing to the same data value (in my input arrays)? No, we want to increment the pointer to the next value.</a:t>
            </a:r>
          </a:p>
          <a:p>
            <a:endParaRPr lang="en-US" sz="1800" smtClean="0"/>
          </a:p>
          <a:p>
            <a:r>
              <a:rPr lang="en-US" sz="1800" smtClean="0"/>
              <a:t>How do you increment something in C?  You use “++”. We do the same thing here.</a:t>
            </a:r>
          </a:p>
          <a:p>
            <a:endParaRPr lang="en-US" sz="18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25AE7D8E-A209-4A35-9252-10BFBC7318FB}" type="slidenum">
              <a:rPr lang="en-US" smtClean="0"/>
              <a:pPr/>
              <a:t>18</a:t>
            </a:fld>
            <a:endParaRPr lang="en-US" smtClean="0"/>
          </a:p>
        </p:txBody>
      </p:sp>
      <p:sp>
        <p:nvSpPr>
          <p:cNvPr id="59395" name="Rectangle 2"/>
          <p:cNvSpPr>
            <a:spLocks noGrp="1" noRot="1" noChangeAspect="1" noChangeArrowheads="1" noTextEdit="1"/>
          </p:cNvSpPr>
          <p:nvPr>
            <p:ph type="sldImg"/>
          </p:nvPr>
        </p:nvSpPr>
        <p:spPr>
          <a:xfrm>
            <a:off x="1265238" y="727075"/>
            <a:ext cx="4779962" cy="3584575"/>
          </a:xfrm>
          <a:ln/>
        </p:spPr>
      </p:sp>
      <p:sp>
        <p:nvSpPr>
          <p:cNvPr id="59396" name="Rectangle 3"/>
          <p:cNvSpPr>
            <a:spLocks noGrp="1" noChangeArrowheads="1"/>
          </p:cNvSpPr>
          <p:nvPr>
            <p:ph type="body" idx="1"/>
          </p:nvPr>
        </p:nvSpPr>
        <p:spPr>
          <a:xfrm>
            <a:off x="1057275" y="4800600"/>
            <a:ext cx="5683250" cy="3368675"/>
          </a:xfrm>
          <a:noFill/>
          <a:ln/>
        </p:spPr>
        <p:txBody>
          <a:bodyPr lIns="98702" tIns="49352" rIns="98702" bIns="49352"/>
          <a:lstStyle/>
          <a:p>
            <a:r>
              <a:rPr lang="en-US" sz="900" smtClean="0"/>
              <a:t>For those of you who’ve seen the architecture before, you’ve already realized that this was only HALF the story…we actually have DOUBLE of everything!</a:t>
            </a:r>
          </a:p>
          <a:p>
            <a:endParaRPr lang="en-US" sz="900" smtClean="0"/>
          </a:p>
          <a:p>
            <a:r>
              <a:rPr lang="en-US" sz="900" smtClean="0"/>
              <a:t>With 8 functional units you can execute up to 8 instructions/cycle. At 4ns (or 5ns) per cycle, we’re really zooming … </a:t>
            </a:r>
          </a:p>
          <a:p>
            <a:endParaRPr lang="en-US" sz="900" smtClean="0"/>
          </a:p>
          <a:p>
            <a:r>
              <a:rPr lang="en-US" sz="900" smtClean="0"/>
              <a:t>Just think of what you can do with all this … and how fast it’ll go!</a:t>
            </a:r>
          </a:p>
          <a:p>
            <a:endParaRPr lang="en-US" sz="9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p:spPr>
        <p:txBody>
          <a:bodyPr/>
          <a:lstStyle/>
          <a:p>
            <a:fld id="{EAB5FC42-5740-4B4A-9332-58FE140AC25F}" type="slidenum">
              <a:rPr lang="en-US" smtClean="0"/>
              <a:pPr/>
              <a:t>19</a:t>
            </a:fld>
            <a:endParaRPr lang="en-US" smtClean="0"/>
          </a:p>
        </p:txBody>
      </p:sp>
      <p:sp>
        <p:nvSpPr>
          <p:cNvPr id="60419" name="Rectangle 2"/>
          <p:cNvSpPr>
            <a:spLocks noGrp="1" noRot="1" noChangeAspect="1" noChangeArrowheads="1" noTextEdit="1"/>
          </p:cNvSpPr>
          <p:nvPr>
            <p:ph type="sldImg"/>
          </p:nvPr>
        </p:nvSpPr>
        <p:spPr>
          <a:xfrm>
            <a:off x="1265238" y="727075"/>
            <a:ext cx="4779962" cy="3584575"/>
          </a:xfrm>
          <a:ln/>
        </p:spPr>
      </p:sp>
      <p:sp>
        <p:nvSpPr>
          <p:cNvPr id="60420" name="Rectangle 3"/>
          <p:cNvSpPr>
            <a:spLocks noGrp="1" noChangeArrowheads="1"/>
          </p:cNvSpPr>
          <p:nvPr>
            <p:ph type="body" idx="1"/>
          </p:nvPr>
        </p:nvSpPr>
        <p:spPr>
          <a:xfrm>
            <a:off x="244475" y="4481513"/>
            <a:ext cx="6821488" cy="3995737"/>
          </a:xfrm>
          <a:noFill/>
          <a:ln/>
        </p:spPr>
        <p:txBody>
          <a:bodyPr lIns="98702" tIns="49352" rIns="98702" bIns="49352"/>
          <a:lstStyle/>
          <a:p>
            <a:r>
              <a:rPr lang="en-US" sz="800" smtClean="0"/>
              <a:t>Our code is now complete.</a:t>
            </a:r>
          </a:p>
          <a:p>
            <a:r>
              <a:rPr lang="en-US" sz="900" smtClean="0">
                <a:solidFill>
                  <a:srgbClr val="000000"/>
                </a:solidFill>
              </a:rPr>
              <a:t>We’ve shown linear assembly thus far so you can see the ‘C6000 VelociTI architecture at work. TI’s Assembly optimizer takes linear ASM and creates standard asm code as shown here.</a:t>
            </a:r>
            <a:endParaRPr lang="en-US" sz="900" b="1" smtClean="0">
              <a:solidFill>
                <a:srgbClr val="000000"/>
              </a:solidFill>
            </a:endParaRPr>
          </a:p>
          <a:p>
            <a:r>
              <a:rPr lang="en-US" sz="800" smtClean="0"/>
              <a:t>You can program the ‘C6000 in three ways:</a:t>
            </a:r>
          </a:p>
          <a:p>
            <a:pPr lvl="1"/>
            <a:r>
              <a:rPr lang="en-US" sz="800" smtClean="0"/>
              <a:t>1. 	C</a:t>
            </a:r>
          </a:p>
          <a:p>
            <a:pPr lvl="1"/>
            <a:r>
              <a:rPr lang="en-US" sz="800" smtClean="0"/>
              <a:t>2.	Linear Asm</a:t>
            </a:r>
          </a:p>
          <a:p>
            <a:pPr lvl="1"/>
            <a:r>
              <a:rPr lang="en-US" sz="800" smtClean="0"/>
              <a:t>3.	Standard Asm</a:t>
            </a:r>
          </a:p>
          <a:p>
            <a:endParaRPr lang="en-US" sz="800" smtClean="0"/>
          </a:p>
          <a:p>
            <a:r>
              <a:rPr lang="en-US" sz="800" smtClean="0"/>
              <a:t>Most people choose C or linear asm because of their simple, symbolic methodology.</a:t>
            </a:r>
          </a:p>
          <a:p>
            <a:endParaRPr lang="en-US" sz="800" smtClean="0"/>
          </a:p>
          <a:p>
            <a:r>
              <a:rPr lang="en-US" sz="800" b="1" smtClean="0"/>
              <a:t>Leading question to next foil ...</a:t>
            </a:r>
            <a:endParaRPr lang="en-US" sz="800" smtClean="0"/>
          </a:p>
          <a:p>
            <a:r>
              <a:rPr lang="en-US" sz="800" smtClean="0"/>
              <a:t>Looking closer at this diagram, where did the 1’s come from (in the unit specification? (As in .S1, .M1,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61D871F5-FFC7-4983-A3EB-6CB3EF2AC769}" type="slidenum">
              <a:rPr lang="en-US" smtClean="0"/>
              <a:pPr/>
              <a:t>21</a:t>
            </a:fld>
            <a:endParaRPr lang="en-US" smtClean="0"/>
          </a:p>
        </p:txBody>
      </p:sp>
      <p:sp>
        <p:nvSpPr>
          <p:cNvPr id="61443" name="Rectangle 2"/>
          <p:cNvSpPr>
            <a:spLocks noGrp="1" noRot="1" noChangeAspect="1" noChangeArrowheads="1" noTextEdit="1"/>
          </p:cNvSpPr>
          <p:nvPr>
            <p:ph type="sldImg"/>
          </p:nvPr>
        </p:nvSpPr>
        <p:spPr>
          <a:xfrm>
            <a:off x="1265238" y="727075"/>
            <a:ext cx="4779962" cy="3584575"/>
          </a:xfrm>
          <a:ln/>
        </p:spPr>
      </p:sp>
      <p:sp>
        <p:nvSpPr>
          <p:cNvPr id="61444" name="Rectangle 3"/>
          <p:cNvSpPr>
            <a:spLocks noGrp="1" noChangeArrowheads="1"/>
          </p:cNvSpPr>
          <p:nvPr>
            <p:ph type="body" idx="1"/>
          </p:nvPr>
        </p:nvSpPr>
        <p:spPr>
          <a:xfrm>
            <a:off x="974725" y="4640263"/>
            <a:ext cx="5684838" cy="3368675"/>
          </a:xfrm>
          <a:noFill/>
          <a:ln/>
        </p:spPr>
        <p:txBody>
          <a:bodyPr lIns="98702" tIns="49352" rIns="98702" bIns="49352"/>
          <a:lstStyle/>
          <a:p>
            <a:r>
              <a:rPr lang="en-US" sz="1800" smtClean="0"/>
              <a:t>We won’t take the time to go through each one of these instructions. Notice, though, that some instructions can be performed on multiple functional units.</a:t>
            </a:r>
          </a:p>
          <a:p>
            <a:endParaRPr lang="en-US" sz="1800" smtClean="0"/>
          </a:p>
          <a:p>
            <a:r>
              <a:rPr lang="en-US" sz="1800" smtClean="0"/>
              <a:t>This foil shows the 56 base instructions of the ‘C62x. A small, but powerful set!  </a:t>
            </a:r>
          </a:p>
          <a:p>
            <a:endParaRPr lang="en-US" sz="1800" smtClean="0"/>
          </a:p>
          <a:p>
            <a:r>
              <a:rPr lang="en-US" sz="1800" b="1" smtClean="0"/>
              <a:t>Leading comment for next foil …</a:t>
            </a:r>
            <a:endParaRPr lang="en-US" sz="1800" smtClean="0"/>
          </a:p>
          <a:p>
            <a:r>
              <a:rPr lang="en-US" sz="1800" smtClean="0"/>
              <a:t>The ‘C67x has all these same instructions, plus ...</a:t>
            </a:r>
          </a:p>
          <a:p>
            <a:endParaRPr lang="en-US" sz="1800" smtClean="0"/>
          </a:p>
          <a:p>
            <a:r>
              <a:rPr lang="en-US" sz="1800" b="1" smtClean="0">
                <a:solidFill>
                  <a:srgbClr val="000000"/>
                </a:solidFill>
              </a:rPr>
              <a:t>HANDOUT: Instruction Set by category</a:t>
            </a:r>
            <a:r>
              <a:rPr lang="en-US" sz="1800" b="1" smtClean="0"/>
              <a:t>.</a:t>
            </a:r>
          </a:p>
          <a:p>
            <a:endParaRPr lang="en-US" sz="1800" b="1" smtClean="0"/>
          </a:p>
          <a:p>
            <a:endParaRPr lang="en-US" sz="1800" smtClean="0"/>
          </a:p>
          <a:p>
            <a:endParaRPr 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17B9560A-C39A-4CE9-B85A-AD39BD1E4480}" type="slidenum">
              <a:rPr lang="en-US" smtClean="0"/>
              <a:pPr/>
              <a:t>22</a:t>
            </a:fld>
            <a:endParaRPr lang="en-US" smtClean="0"/>
          </a:p>
        </p:txBody>
      </p:sp>
      <p:sp>
        <p:nvSpPr>
          <p:cNvPr id="62467" name="Rectangle 2"/>
          <p:cNvSpPr>
            <a:spLocks noGrp="1" noRot="1" noChangeAspect="1" noChangeArrowheads="1" noTextEdit="1"/>
          </p:cNvSpPr>
          <p:nvPr>
            <p:ph type="sldImg"/>
          </p:nvPr>
        </p:nvSpPr>
        <p:spPr>
          <a:xfrm>
            <a:off x="1265238" y="727075"/>
            <a:ext cx="4779962" cy="3584575"/>
          </a:xfrm>
          <a:ln/>
        </p:spPr>
      </p:sp>
      <p:sp>
        <p:nvSpPr>
          <p:cNvPr id="62468" name="Rectangle 3"/>
          <p:cNvSpPr>
            <a:spLocks noGrp="1" noChangeArrowheads="1"/>
          </p:cNvSpPr>
          <p:nvPr>
            <p:ph type="body" idx="1"/>
          </p:nvPr>
        </p:nvSpPr>
        <p:spPr>
          <a:xfrm>
            <a:off x="812800" y="4640263"/>
            <a:ext cx="5684838" cy="3368675"/>
          </a:xfrm>
          <a:noFill/>
          <a:ln/>
        </p:spPr>
        <p:txBody>
          <a:bodyPr lIns="98702" tIns="49352" rIns="98702" bIns="49352"/>
          <a:lstStyle/>
          <a:p>
            <a:r>
              <a:rPr lang="en-US" sz="1600" smtClean="0"/>
              <a:t>And ‘C6701 Floating Point uses a </a:t>
            </a:r>
            <a:r>
              <a:rPr lang="en-US" sz="1600" b="1" smtClean="0"/>
              <a:t>super</a:t>
            </a:r>
            <a:r>
              <a:rPr lang="en-US" sz="1600" smtClean="0"/>
              <a:t> set of this same instruction set.</a:t>
            </a:r>
          </a:p>
          <a:p>
            <a:endParaRPr lang="en-US" sz="1600" smtClean="0"/>
          </a:p>
          <a:p>
            <a:r>
              <a:rPr lang="en-US" sz="1600" smtClean="0"/>
              <a:t>This is further evidence of the similarity of the ‘C62x and ‘C67x devices.</a:t>
            </a:r>
          </a:p>
          <a:p>
            <a:endParaRPr lang="en-US" sz="1600" smtClean="0"/>
          </a:p>
          <a:p>
            <a:r>
              <a:rPr lang="en-US" sz="1600" smtClean="0"/>
              <a:t>Two things to point out with the ‘C67x instructions:</a:t>
            </a:r>
          </a:p>
          <a:p>
            <a:pPr lvl="1">
              <a:buFontTx/>
              <a:buChar char="•"/>
            </a:pPr>
            <a:r>
              <a:rPr lang="en-US" sz="1600" smtClean="0"/>
              <a:t>The ‘C67x is the first DSP processor (if not microprocessor) to provide </a:t>
            </a:r>
            <a:r>
              <a:rPr lang="en-US" sz="1600" b="1" smtClean="0"/>
              <a:t>Double-Precision floating-point</a:t>
            </a:r>
            <a:r>
              <a:rPr lang="en-US" sz="1600" smtClean="0"/>
              <a:t> hardware! The ‘C67x has hardware that performs either single-precision (SP) or double-precision (DP) floating-point math. </a:t>
            </a:r>
          </a:p>
          <a:p>
            <a:pPr lvl="1">
              <a:buFontTx/>
              <a:buChar char="•"/>
            </a:pPr>
            <a:r>
              <a:rPr lang="en-US" sz="1600" smtClean="0"/>
              <a:t>The ‘C67x also includes double-precision </a:t>
            </a:r>
            <a:r>
              <a:rPr lang="en-US" sz="1600" b="1" smtClean="0"/>
              <a:t>integer</a:t>
            </a:r>
            <a:r>
              <a:rPr lang="en-US" sz="1600" smtClean="0"/>
              <a:t> multiplication. That is, you can do 32x32 bit multiplication and get a 64-bit result.</a:t>
            </a:r>
          </a:p>
          <a:p>
            <a:endParaRPr lang="en-US" sz="16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2</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718D2CED-71DF-4846-B55D-4BA8E52B18C7}" type="slidenum">
              <a:rPr lang="en-US" smtClean="0"/>
              <a:pPr/>
              <a:t>23</a:t>
            </a:fld>
            <a:endParaRPr lang="en-US" smtClean="0"/>
          </a:p>
        </p:txBody>
      </p:sp>
      <p:sp>
        <p:nvSpPr>
          <p:cNvPr id="63491" name="Rectangle 2"/>
          <p:cNvSpPr>
            <a:spLocks noGrp="1" noRot="1" noChangeAspect="1" noChangeArrowheads="1" noTextEdit="1"/>
          </p:cNvSpPr>
          <p:nvPr>
            <p:ph type="sldImg"/>
          </p:nvPr>
        </p:nvSpPr>
        <p:spPr>
          <a:xfrm>
            <a:off x="1271588" y="733425"/>
            <a:ext cx="4773612" cy="3579813"/>
          </a:xfrm>
          <a:ln/>
        </p:spPr>
      </p:sp>
      <p:sp>
        <p:nvSpPr>
          <p:cNvPr id="63492" name="Rectangle 3"/>
          <p:cNvSpPr>
            <a:spLocks noGrp="1" noChangeArrowheads="1"/>
          </p:cNvSpPr>
          <p:nvPr>
            <p:ph type="body" idx="1"/>
          </p:nvPr>
        </p:nvSpPr>
        <p:spPr>
          <a:xfrm>
            <a:off x="976313" y="4559300"/>
            <a:ext cx="5362575" cy="4321175"/>
          </a:xfrm>
          <a:noFill/>
          <a:ln/>
        </p:spPr>
        <p:txBody>
          <a:bodyPr/>
          <a:lstStyle/>
          <a:p>
            <a:r>
              <a:rPr lang="en-US" smtClean="0"/>
              <a:t>This foil doesn’t need much introduction. The ‘C67x includes all the ‘C62x instructions along with these additional instructions.</a:t>
            </a:r>
          </a:p>
          <a:p>
            <a:endParaRPr lang="en-US" smtClean="0"/>
          </a:p>
          <a:p>
            <a:r>
              <a:rPr lang="en-US" smtClean="0"/>
              <a:t>Those that end in </a:t>
            </a:r>
            <a:r>
              <a:rPr lang="en-US" i="1" smtClean="0"/>
              <a:t>SP</a:t>
            </a:r>
            <a:r>
              <a:rPr lang="en-US" smtClean="0"/>
              <a:t> are for single-precision floating-point; those in </a:t>
            </a:r>
            <a:r>
              <a:rPr lang="en-US" i="1" smtClean="0"/>
              <a:t>DP</a:t>
            </a:r>
            <a:r>
              <a:rPr lang="en-US" smtClean="0"/>
              <a:t> are for double-precision floating-point. The ‘C67x is the only DSP (if not only microprocessor) with hardware support for double-precision.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C8AE342D-A63C-40B3-A1E4-B2003B18706C}" type="slidenum">
              <a:rPr lang="en-US" smtClean="0"/>
              <a:pPr/>
              <a:t>24</a:t>
            </a:fld>
            <a:endParaRPr lang="en-US" smtClean="0"/>
          </a:p>
        </p:txBody>
      </p:sp>
      <p:sp>
        <p:nvSpPr>
          <p:cNvPr id="64515" name="Rectangle 2"/>
          <p:cNvSpPr>
            <a:spLocks noGrp="1" noRot="1" noChangeAspect="1" noChangeArrowheads="1" noTextEdit="1"/>
          </p:cNvSpPr>
          <p:nvPr>
            <p:ph type="sldImg"/>
          </p:nvPr>
        </p:nvSpPr>
        <p:spPr>
          <a:xfrm>
            <a:off x="1271588" y="733425"/>
            <a:ext cx="4773612" cy="3579813"/>
          </a:xfrm>
          <a:ln/>
        </p:spPr>
      </p:sp>
      <p:sp>
        <p:nvSpPr>
          <p:cNvPr id="64516" name="Rectangle 3"/>
          <p:cNvSpPr>
            <a:spLocks noGrp="1" noChangeArrowheads="1"/>
          </p:cNvSpPr>
          <p:nvPr>
            <p:ph type="body" idx="1"/>
          </p:nvPr>
        </p:nvSpPr>
        <p:spPr>
          <a:xfrm>
            <a:off x="976313" y="4559300"/>
            <a:ext cx="5362575" cy="4319588"/>
          </a:xfrm>
          <a:noFill/>
          <a:ln/>
        </p:spPr>
        <p:txBody>
          <a:bodyPr/>
          <a:lstStyle/>
          <a:p>
            <a:r>
              <a:rPr lang="en-US" smtClean="0"/>
              <a:t>This foil doesn’t need much introduction. The ‘C67x includes all the ‘C62x instructions along with these additional instructions.</a:t>
            </a:r>
          </a:p>
          <a:p>
            <a:endParaRPr lang="en-US" smtClean="0"/>
          </a:p>
          <a:p>
            <a:r>
              <a:rPr lang="en-US" smtClean="0"/>
              <a:t>Those that end in </a:t>
            </a:r>
            <a:r>
              <a:rPr lang="en-US" i="1" smtClean="0"/>
              <a:t>SP</a:t>
            </a:r>
            <a:r>
              <a:rPr lang="en-US" smtClean="0"/>
              <a:t> are for single-precision floating-point; those in </a:t>
            </a:r>
            <a:r>
              <a:rPr lang="en-US" i="1" smtClean="0"/>
              <a:t>DP</a:t>
            </a:r>
            <a:r>
              <a:rPr lang="en-US" smtClean="0"/>
              <a:t> are for double-precision floating-point. The ‘C67x is the only DSP (if not only microprocessor) with hardware support for double-precision.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smtClean="0"/>
              <a:t>All of these instructions can work in parallel. This is just an example of what the instructions look like and how they work.</a:t>
            </a:r>
          </a:p>
        </p:txBody>
      </p:sp>
      <p:sp>
        <p:nvSpPr>
          <p:cNvPr id="65540" name="Slide Number Placeholder 3"/>
          <p:cNvSpPr>
            <a:spLocks noGrp="1"/>
          </p:cNvSpPr>
          <p:nvPr>
            <p:ph type="sldNum" sz="quarter" idx="5"/>
          </p:nvPr>
        </p:nvSpPr>
        <p:spPr>
          <a:noFill/>
        </p:spPr>
        <p:txBody>
          <a:bodyPr/>
          <a:lstStyle/>
          <a:p>
            <a:fld id="{3BC00C31-CA0B-45AE-83CD-796BBA731A19}" type="slidenum">
              <a:rPr lang="en-US" smtClean="0"/>
              <a:pPr/>
              <a:t>26</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ABF86009-D07B-4F1E-A2B5-5F829D3F2398}" type="slidenum">
              <a:rPr lang="en-US" smtClean="0"/>
              <a:pPr/>
              <a:t>33</a:t>
            </a:fld>
            <a:endParaRPr lang="en-US" smtClean="0"/>
          </a:p>
        </p:txBody>
      </p:sp>
      <p:sp>
        <p:nvSpPr>
          <p:cNvPr id="66563" name="Rectangle 2"/>
          <p:cNvSpPr>
            <a:spLocks noGrp="1" noRot="1" noChangeAspect="1" noChangeArrowheads="1" noTextEdit="1"/>
          </p:cNvSpPr>
          <p:nvPr>
            <p:ph type="sldImg"/>
          </p:nvPr>
        </p:nvSpPr>
        <p:spPr>
          <a:xfrm>
            <a:off x="1271588" y="733425"/>
            <a:ext cx="4775200" cy="3581400"/>
          </a:xfrm>
          <a:ln/>
        </p:spPr>
      </p:sp>
      <p:sp>
        <p:nvSpPr>
          <p:cNvPr id="66564" name="Rectangle 3"/>
          <p:cNvSpPr>
            <a:spLocks noGrp="1" noChangeArrowheads="1"/>
          </p:cNvSpPr>
          <p:nvPr>
            <p:ph type="body" idx="1"/>
          </p:nvPr>
        </p:nvSpPr>
        <p:spPr>
          <a:xfrm>
            <a:off x="976313" y="4559300"/>
            <a:ext cx="5362575" cy="4319588"/>
          </a:xfrm>
          <a:noFill/>
          <a:ln/>
        </p:spPr>
        <p:txBody>
          <a:bodyPr lIns="97286" tIns="48644" rIns="97286" bIns="48644"/>
          <a:lstStyle/>
          <a:p>
            <a:r>
              <a:rPr lang="en-US" smtClean="0"/>
              <a:t>Review again, plus a lead in Q (#cyc to execute?). This always causes a little controversy in the workshop, but controversy and discussion is sometimes a good thing (get ‘em worked up, a little red, a few tears, some fruit flying across the room, a few people calling 1-800-Analog-Devices, then we bring them back to reality…toy with ‘em, bait ‘em, they’re engineers, they’ll “byte” on anything…). Sorry - got carried away again. The sadistic side of me surfaces from time to time &lt;grin&gt;. </a:t>
            </a:r>
          </a:p>
          <a:p>
            <a:r>
              <a:rPr lang="en-US" smtClean="0"/>
              <a:t>If they don’t know the answer, I typically ask: “what would you WANT it to be?” One cycle (or less!)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95533995-D0B2-484B-B087-558D281B9B63}" type="slidenum">
              <a:rPr lang="en-US" smtClean="0"/>
              <a:pPr/>
              <a:t>34</a:t>
            </a:fld>
            <a:endParaRPr lang="en-US" smtClean="0"/>
          </a:p>
        </p:txBody>
      </p:sp>
      <p:sp>
        <p:nvSpPr>
          <p:cNvPr id="67587" name="Rectangle 2"/>
          <p:cNvSpPr>
            <a:spLocks noGrp="1" noRot="1" noChangeAspect="1" noChangeArrowheads="1" noTextEdit="1"/>
          </p:cNvSpPr>
          <p:nvPr>
            <p:ph type="sldImg"/>
          </p:nvPr>
        </p:nvSpPr>
        <p:spPr>
          <a:xfrm>
            <a:off x="1271588" y="733425"/>
            <a:ext cx="4775200" cy="3581400"/>
          </a:xfrm>
          <a:ln/>
        </p:spPr>
      </p:sp>
      <p:sp>
        <p:nvSpPr>
          <p:cNvPr id="67588" name="Rectangle 3"/>
          <p:cNvSpPr>
            <a:spLocks noGrp="1" noChangeArrowheads="1"/>
          </p:cNvSpPr>
          <p:nvPr>
            <p:ph type="body" idx="1"/>
          </p:nvPr>
        </p:nvSpPr>
        <p:spPr>
          <a:xfrm>
            <a:off x="976313" y="4559300"/>
            <a:ext cx="5362575" cy="4319588"/>
          </a:xfrm>
          <a:noFill/>
          <a:ln/>
        </p:spPr>
        <p:txBody>
          <a:bodyPr lIns="97286" tIns="48644" rIns="97286" bIns="48644"/>
          <a:lstStyle/>
          <a:p>
            <a:r>
              <a:rPr lang="en-US" smtClean="0"/>
              <a:t>Review again, plus a lead in Q (#cyc to execute?). This always causes a little controversy in the workshop, but controversy and discussion is sometimes a good thing (get ‘em worked up, a little red, a few tears, some fruit flying across the room, a few people calling 1-800-Analog-Devices, then we bring them back to reality…toy with ‘em, bait ‘em, they’re engineers, they’ll “byte” on anything…). Sorry - got carried away again. The sadistic side of me surfaces from time to time &lt;grin&gt;. </a:t>
            </a:r>
          </a:p>
          <a:p>
            <a:r>
              <a:rPr lang="en-US" smtClean="0"/>
              <a:t>If they don’t know the answer, I typically ask: “what would you WANT it to be?” One cycle (or less!)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5A05CE73-54B5-434F-A8D1-F7A8C17136F0}" type="slidenum">
              <a:rPr lang="en-US" smtClean="0"/>
              <a:pPr/>
              <a:t>36</a:t>
            </a:fld>
            <a:endParaRPr lang="en-US" smtClean="0"/>
          </a:p>
        </p:txBody>
      </p:sp>
      <p:sp>
        <p:nvSpPr>
          <p:cNvPr id="68611" name="Rectangle 2"/>
          <p:cNvSpPr>
            <a:spLocks noGrp="1" noRot="1" noChangeAspect="1" noChangeArrowheads="1" noTextEdit="1"/>
          </p:cNvSpPr>
          <p:nvPr>
            <p:ph type="sldImg"/>
          </p:nvPr>
        </p:nvSpPr>
        <p:spPr>
          <a:xfrm>
            <a:off x="1271588" y="733425"/>
            <a:ext cx="4775200" cy="3581400"/>
          </a:xfrm>
          <a:ln/>
        </p:spPr>
      </p:sp>
      <p:sp>
        <p:nvSpPr>
          <p:cNvPr id="68612" name="Rectangle 3"/>
          <p:cNvSpPr>
            <a:spLocks noGrp="1" noChangeArrowheads="1"/>
          </p:cNvSpPr>
          <p:nvPr>
            <p:ph type="body" idx="1"/>
          </p:nvPr>
        </p:nvSpPr>
        <p:spPr>
          <a:xfrm>
            <a:off x="976313" y="4559300"/>
            <a:ext cx="5362575" cy="4319588"/>
          </a:xfrm>
          <a:noFill/>
          <a:ln/>
        </p:spPr>
        <p:txBody>
          <a:bodyPr lIns="97286" tIns="48644" rIns="97286" bIns="48644"/>
          <a:lstStyle/>
          <a:p>
            <a:r>
              <a:rPr lang="en-US" smtClean="0"/>
              <a:t>Here’s where the controversy stems from. First we state that all instructions require one cycle to execute (E1), but some results of the instruction are delayed. Now, some people say “bah humbug - you’re lying”, but it’s true. The point we are subtly making here is that, for example, a load instruction does not tie up the D unit for a total of 5 cycles - it only ties it up for one pipeline cycle (E1). On the next cycle, you could begin a new load. This is a “way of looking at it” as well as - it’s the truth. It also points them (kinda) in the direction of software pipelining (gee, I can do another load on the next cycle…etc). This is actually a test question, so they’ll get the point even if you or the students miss it here.</a:t>
            </a:r>
          </a:p>
          <a:p>
            <a:r>
              <a:rPr lang="en-US" smtClean="0"/>
              <a:t>So, the first msg is: think about every instr executing in one cycle - but some results are delayed. The next key point is - a majority of the instructions DO execute and have no results delayed in ONE cycle. The next point is: there are only three classes of instructions (and they’re easy to remember) that have delays: multiply, load, branch. </a:t>
            </a:r>
          </a:p>
          <a:p>
            <a:r>
              <a:rPr lang="en-US" smtClean="0"/>
              <a:t>Now, I don’t typically call these “delay slots” yet - we “delay” that discussion until later. It’s enough just to say that the results of these instructions (like getting a value from memory for a load) are delayed x cycles.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a:noFill/>
        </p:spPr>
        <p:txBody>
          <a:bodyPr/>
          <a:lstStyle/>
          <a:p>
            <a:fld id="{EAB5FC42-5740-4B4A-9332-58FE140AC25F}" type="slidenum">
              <a:rPr lang="en-US" smtClean="0"/>
              <a:pPr/>
              <a:t>37</a:t>
            </a:fld>
            <a:endParaRPr lang="en-US" smtClean="0"/>
          </a:p>
        </p:txBody>
      </p:sp>
      <p:sp>
        <p:nvSpPr>
          <p:cNvPr id="60419" name="Rectangle 2"/>
          <p:cNvSpPr>
            <a:spLocks noGrp="1" noRot="1" noChangeAspect="1" noChangeArrowheads="1" noTextEdit="1"/>
          </p:cNvSpPr>
          <p:nvPr>
            <p:ph type="sldImg"/>
          </p:nvPr>
        </p:nvSpPr>
        <p:spPr>
          <a:xfrm>
            <a:off x="1265238" y="727075"/>
            <a:ext cx="4779962" cy="3584575"/>
          </a:xfrm>
          <a:ln/>
        </p:spPr>
      </p:sp>
      <p:sp>
        <p:nvSpPr>
          <p:cNvPr id="60420" name="Rectangle 3"/>
          <p:cNvSpPr>
            <a:spLocks noGrp="1" noChangeArrowheads="1"/>
          </p:cNvSpPr>
          <p:nvPr>
            <p:ph type="body" idx="1"/>
          </p:nvPr>
        </p:nvSpPr>
        <p:spPr>
          <a:xfrm>
            <a:off x="244475" y="4481513"/>
            <a:ext cx="6821488" cy="3995737"/>
          </a:xfrm>
          <a:noFill/>
          <a:ln/>
        </p:spPr>
        <p:txBody>
          <a:bodyPr lIns="98702" tIns="49352" rIns="98702" bIns="49352"/>
          <a:lstStyle/>
          <a:p>
            <a:r>
              <a:rPr lang="en-US" sz="800" smtClean="0"/>
              <a:t>Our code is now complete.</a:t>
            </a:r>
          </a:p>
          <a:p>
            <a:r>
              <a:rPr lang="en-US" sz="900" smtClean="0">
                <a:solidFill>
                  <a:srgbClr val="000000"/>
                </a:solidFill>
              </a:rPr>
              <a:t>We’ve shown linear assembly thus far so you can see the ‘C6000 VelociTI architecture at work. TI’s Assembly optimizer takes linear ASM and creates standard asm code as shown here.</a:t>
            </a:r>
            <a:endParaRPr lang="en-US" sz="900" b="1" smtClean="0">
              <a:solidFill>
                <a:srgbClr val="000000"/>
              </a:solidFill>
            </a:endParaRPr>
          </a:p>
          <a:p>
            <a:r>
              <a:rPr lang="en-US" sz="800" smtClean="0"/>
              <a:t>You can program the ‘C6000 in three ways:</a:t>
            </a:r>
          </a:p>
          <a:p>
            <a:pPr lvl="1"/>
            <a:r>
              <a:rPr lang="en-US" sz="800" smtClean="0"/>
              <a:t>1. 	C</a:t>
            </a:r>
          </a:p>
          <a:p>
            <a:pPr lvl="1"/>
            <a:r>
              <a:rPr lang="en-US" sz="800" smtClean="0"/>
              <a:t>2.	Linear Asm</a:t>
            </a:r>
          </a:p>
          <a:p>
            <a:pPr lvl="1"/>
            <a:r>
              <a:rPr lang="en-US" sz="800" smtClean="0"/>
              <a:t>3.	Standard Asm</a:t>
            </a:r>
          </a:p>
          <a:p>
            <a:endParaRPr lang="en-US" sz="800" smtClean="0"/>
          </a:p>
          <a:p>
            <a:r>
              <a:rPr lang="en-US" sz="800" smtClean="0"/>
              <a:t>Most people choose C or linear asm because of their simple, symbolic methodology.</a:t>
            </a:r>
          </a:p>
          <a:p>
            <a:endParaRPr lang="en-US" sz="800" smtClean="0"/>
          </a:p>
          <a:p>
            <a:r>
              <a:rPr lang="en-US" sz="800" b="1" smtClean="0"/>
              <a:t>Leading question to next foil ...</a:t>
            </a:r>
            <a:endParaRPr lang="en-US" sz="800" smtClean="0"/>
          </a:p>
          <a:p>
            <a:r>
              <a:rPr lang="en-US" sz="800" smtClean="0"/>
              <a:t>Looking closer at this diagram, where did the 1’s come from (in the unit specification? (As in .S1, .M1,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56CE0835-4C53-4E25-89A6-A5489FD721EB}" type="slidenum">
              <a:rPr lang="en-US" smtClean="0"/>
              <a:pPr/>
              <a:t>38</a:t>
            </a:fld>
            <a:endParaRPr lang="en-US" smtClean="0"/>
          </a:p>
        </p:txBody>
      </p:sp>
      <p:sp>
        <p:nvSpPr>
          <p:cNvPr id="468994" name="Rectangle 2"/>
          <p:cNvSpPr>
            <a:spLocks noChangeArrowheads="1"/>
          </p:cNvSpPr>
          <p:nvPr/>
        </p:nvSpPr>
        <p:spPr bwMode="auto">
          <a:xfrm>
            <a:off x="4143375" y="0"/>
            <a:ext cx="3171825" cy="477838"/>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9636" name="Rectangle 3"/>
          <p:cNvSpPr>
            <a:spLocks noChangeArrowheads="1"/>
          </p:cNvSpPr>
          <p:nvPr/>
        </p:nvSpPr>
        <p:spPr bwMode="auto">
          <a:xfrm>
            <a:off x="4143375" y="9121775"/>
            <a:ext cx="3171825" cy="479425"/>
          </a:xfrm>
          <a:prstGeom prst="rect">
            <a:avLst/>
          </a:prstGeom>
          <a:noFill/>
          <a:ln w="12700">
            <a:noFill/>
            <a:miter lim="800000"/>
            <a:headEnd/>
            <a:tailEnd/>
          </a:ln>
        </p:spPr>
        <p:txBody>
          <a:bodyPr lIns="20136" tIns="0" rIns="20136" bIns="0" anchor="b"/>
          <a:lstStyle/>
          <a:p>
            <a:pPr algn="r" defTabSz="963613">
              <a:lnSpc>
                <a:spcPct val="100000"/>
              </a:lnSpc>
              <a:spcBef>
                <a:spcPct val="0"/>
              </a:spcBef>
            </a:pPr>
            <a:r>
              <a:rPr lang="en-US" sz="1100" b="0" i="1">
                <a:latin typeface="Times New Roman" pitchFamily="18" charset="0"/>
              </a:rPr>
              <a:t>52</a:t>
            </a:r>
          </a:p>
        </p:txBody>
      </p:sp>
      <p:sp>
        <p:nvSpPr>
          <p:cNvPr id="468996" name="Rectangle 4"/>
          <p:cNvSpPr>
            <a:spLocks noChangeArrowheads="1"/>
          </p:cNvSpPr>
          <p:nvPr/>
        </p:nvSpPr>
        <p:spPr bwMode="auto">
          <a:xfrm>
            <a:off x="0" y="9121775"/>
            <a:ext cx="3170238" cy="479425"/>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997" name="Rectangle 5"/>
          <p:cNvSpPr>
            <a:spLocks noChangeArrowheads="1"/>
          </p:cNvSpPr>
          <p:nvPr/>
        </p:nvSpPr>
        <p:spPr bwMode="auto">
          <a:xfrm>
            <a:off x="0" y="0"/>
            <a:ext cx="3170238" cy="477838"/>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9639" name="Rectangle 6"/>
          <p:cNvSpPr>
            <a:spLocks noGrp="1" noRot="1" noChangeAspect="1" noChangeArrowheads="1" noTextEdit="1"/>
          </p:cNvSpPr>
          <p:nvPr>
            <p:ph type="sldImg"/>
          </p:nvPr>
        </p:nvSpPr>
        <p:spPr>
          <a:xfrm>
            <a:off x="1268413" y="728663"/>
            <a:ext cx="4781550" cy="3586162"/>
          </a:xfrm>
          <a:ln cap="flat"/>
        </p:spPr>
      </p:sp>
      <p:sp>
        <p:nvSpPr>
          <p:cNvPr id="69640" name="Rectangle 7"/>
          <p:cNvSpPr>
            <a:spLocks noGrp="1" noChangeArrowheads="1"/>
          </p:cNvSpPr>
          <p:nvPr>
            <p:ph type="body" idx="1"/>
          </p:nvPr>
        </p:nvSpPr>
        <p:spPr>
          <a:xfrm>
            <a:off x="974725" y="4562475"/>
            <a:ext cx="5368925" cy="4321175"/>
          </a:xfrm>
          <a:noFill/>
          <a:ln/>
        </p:spPr>
        <p:txBody>
          <a:bodyPr lIns="95645" tIns="46983" rIns="95645" bIns="46983"/>
          <a:lstStyle/>
          <a:p>
            <a:pPr>
              <a:spcBef>
                <a:spcPct val="0"/>
              </a:spcBef>
            </a:pPr>
            <a:endParaRPr lang="en-US" sz="24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5400DD4C-CA66-432C-98ED-43FDB6ABDC09}" type="slidenum">
              <a:rPr lang="en-US" smtClean="0"/>
              <a:pPr/>
              <a:t>39</a:t>
            </a:fld>
            <a:endParaRPr lang="en-US" smtClean="0"/>
          </a:p>
        </p:txBody>
      </p:sp>
      <p:sp>
        <p:nvSpPr>
          <p:cNvPr id="471042" name="Rectangle 2"/>
          <p:cNvSpPr>
            <a:spLocks noChangeArrowheads="1"/>
          </p:cNvSpPr>
          <p:nvPr/>
        </p:nvSpPr>
        <p:spPr bwMode="auto">
          <a:xfrm>
            <a:off x="4143375" y="0"/>
            <a:ext cx="3171825" cy="477838"/>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0660" name="Rectangle 3"/>
          <p:cNvSpPr>
            <a:spLocks noChangeArrowheads="1"/>
          </p:cNvSpPr>
          <p:nvPr/>
        </p:nvSpPr>
        <p:spPr bwMode="auto">
          <a:xfrm>
            <a:off x="4143375" y="9121775"/>
            <a:ext cx="3171825" cy="479425"/>
          </a:xfrm>
          <a:prstGeom prst="rect">
            <a:avLst/>
          </a:prstGeom>
          <a:noFill/>
          <a:ln w="12700">
            <a:noFill/>
            <a:miter lim="800000"/>
            <a:headEnd/>
            <a:tailEnd/>
          </a:ln>
        </p:spPr>
        <p:txBody>
          <a:bodyPr lIns="20136" tIns="0" rIns="20136" bIns="0" anchor="b"/>
          <a:lstStyle/>
          <a:p>
            <a:pPr algn="r" defTabSz="963613">
              <a:lnSpc>
                <a:spcPct val="100000"/>
              </a:lnSpc>
              <a:spcBef>
                <a:spcPct val="0"/>
              </a:spcBef>
            </a:pPr>
            <a:r>
              <a:rPr lang="en-US" sz="1100" b="0" i="1">
                <a:latin typeface="Times New Roman" pitchFamily="18" charset="0"/>
              </a:rPr>
              <a:t>53</a:t>
            </a:r>
          </a:p>
        </p:txBody>
      </p:sp>
      <p:sp>
        <p:nvSpPr>
          <p:cNvPr id="471044" name="Rectangle 4"/>
          <p:cNvSpPr>
            <a:spLocks noChangeArrowheads="1"/>
          </p:cNvSpPr>
          <p:nvPr/>
        </p:nvSpPr>
        <p:spPr bwMode="auto">
          <a:xfrm>
            <a:off x="0" y="9121775"/>
            <a:ext cx="3170238" cy="479425"/>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71045" name="Rectangle 5"/>
          <p:cNvSpPr>
            <a:spLocks noChangeArrowheads="1"/>
          </p:cNvSpPr>
          <p:nvPr/>
        </p:nvSpPr>
        <p:spPr bwMode="auto">
          <a:xfrm>
            <a:off x="0" y="0"/>
            <a:ext cx="3170238" cy="477838"/>
          </a:xfrm>
          <a:prstGeom prst="rect">
            <a:avLst/>
          </a:prstGeom>
          <a:no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0663" name="Rectangle 6"/>
          <p:cNvSpPr>
            <a:spLocks noGrp="1" noRot="1" noChangeAspect="1" noChangeArrowheads="1" noTextEdit="1"/>
          </p:cNvSpPr>
          <p:nvPr>
            <p:ph type="sldImg"/>
          </p:nvPr>
        </p:nvSpPr>
        <p:spPr>
          <a:xfrm>
            <a:off x="1268413" y="728663"/>
            <a:ext cx="4781550" cy="3586162"/>
          </a:xfrm>
          <a:ln cap="flat"/>
        </p:spPr>
      </p:sp>
      <p:sp>
        <p:nvSpPr>
          <p:cNvPr id="70664" name="Rectangle 7"/>
          <p:cNvSpPr>
            <a:spLocks noGrp="1" noChangeArrowheads="1"/>
          </p:cNvSpPr>
          <p:nvPr>
            <p:ph type="body" idx="1"/>
          </p:nvPr>
        </p:nvSpPr>
        <p:spPr>
          <a:xfrm>
            <a:off x="974725" y="4562475"/>
            <a:ext cx="5368925" cy="4321175"/>
          </a:xfrm>
          <a:noFill/>
          <a:ln/>
        </p:spPr>
        <p:txBody>
          <a:bodyPr lIns="95645" tIns="46983" rIns="95645" bIns="46983"/>
          <a:lstStyle/>
          <a:p>
            <a:pPr>
              <a:spcBef>
                <a:spcPct val="0"/>
              </a:spcBef>
            </a:pPr>
            <a:endParaRPr lang="en-US" sz="24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41</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E9E3051D-ED23-4780-BFF9-97454D1D7E93}" type="slidenum">
              <a:rPr lang="en-US" smtClean="0"/>
              <a:pPr/>
              <a:t>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42</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43</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5BA121CB-1E35-4F3B-A068-BB93998C13C3}" type="slidenum">
              <a:rPr lang="en-US" smtClean="0">
                <a:solidFill>
                  <a:prstClr val="black"/>
                </a:solidFill>
              </a:rPr>
              <a:pPr/>
              <a:t>5</a:t>
            </a:fld>
            <a:endParaRPr lang="en-US" smtClean="0">
              <a:solidFill>
                <a:prstClr val="black"/>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477838" y="4643438"/>
            <a:ext cx="6599237" cy="4564062"/>
          </a:xfrm>
          <a:noFill/>
          <a:ln/>
        </p:spPr>
        <p:txBody>
          <a:bodyPr lIns="94854" tIns="47427" rIns="94854" bIns="47427"/>
          <a:lstStyle/>
          <a:p>
            <a:r>
              <a:rPr lang="en-US" smtClean="0"/>
              <a:t>Over the next 20 slides, we want to provide an example to anchor the presentation and provide context. What better algorithm than the standard sum-of products. The question lead-in is “so, what problem are we trying to solve?” “The basics of DSP involve first sampling an analog signal and converting it to digital. What do we do then? Some type of algorithm to shape, modify, etc the signal. This is easily done in the digital realm. So, the time between samples is our limit to how fast we need to do the algorithm. What’s a typical algorithm look like - this! A simple sum-of products. Let’s look at a typical DSP algorithm and see how the  processor is designed to handle it.</a:t>
            </a:r>
          </a:p>
          <a:p>
            <a:r>
              <a:rPr lang="en-US" smtClean="0"/>
              <a:t>Spend about 1 minute on this slide. If the group is VERY new to DSP, you might embellish slightly on any areas you feel comfortable with. But remember, the focus is not WHY DSP, it is “assuming you know why you’d want to use this algorithm, let’s see how the processor is built to handle it”.</a:t>
            </a:r>
          </a:p>
          <a:p>
            <a:r>
              <a:rPr lang="en-US" smtClean="0"/>
              <a:t>The lead-into the next slide is the Q shown on the slide. Also state that we plan to write the code for this algorithm and see how the architecture is designed to handle it efficiently.</a:t>
            </a:r>
          </a:p>
          <a:p>
            <a:endParaRPr lang="en-US" smtClean="0"/>
          </a:p>
        </p:txBody>
      </p:sp>
      <p:sp>
        <p:nvSpPr>
          <p:cNvPr id="215044" name="Text Box 4"/>
          <p:cNvSpPr txBox="1">
            <a:spLocks noChangeArrowheads="1"/>
          </p:cNvSpPr>
          <p:nvPr/>
        </p:nvSpPr>
        <p:spPr bwMode="auto">
          <a:xfrm rot="-1937063">
            <a:off x="2386013" y="5824538"/>
            <a:ext cx="2470150" cy="604837"/>
          </a:xfrm>
          <a:prstGeom prst="rect">
            <a:avLst/>
          </a:prstGeom>
          <a:noFill/>
          <a:ln w="12700">
            <a:noFill/>
            <a:miter lim="800000"/>
            <a:headEnd type="none" w="sm" len="sm"/>
            <a:tailEnd type="none" w="sm" len="sm"/>
          </a:ln>
          <a:effectLst/>
        </p:spPr>
        <p:txBody>
          <a:bodyPr wrap="none" lIns="95512" tIns="47757" rIns="95512" bIns="47757" anchor="ctr">
            <a:spAutoFit/>
          </a:bodyPr>
          <a:lstStyle/>
          <a:p>
            <a:pPr algn="ctr" defTabSz="947738">
              <a:lnSpc>
                <a:spcPct val="90000"/>
              </a:lnSpc>
              <a:defRPr/>
            </a:pPr>
            <a:r>
              <a:rPr lang="en-US" sz="3700">
                <a:solidFill>
                  <a:prstClr val="black"/>
                </a:solidFill>
                <a:effectLst>
                  <a:outerShdw blurRad="38100" dist="38100" dir="2700000" algn="tl">
                    <a:srgbClr val="C0C0C0"/>
                  </a:outerShdw>
                </a:effectLst>
              </a:rPr>
              <a:t>OLD INFO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p:spPr>
        <p:txBody>
          <a:bodyPr/>
          <a:lstStyle/>
          <a:p>
            <a:fld id="{BE6EEAD0-FE39-4881-B547-3F46068B5FFA}" type="slidenum">
              <a:rPr lang="en-US" smtClean="0">
                <a:solidFill>
                  <a:prstClr val="black"/>
                </a:solidFill>
              </a:rPr>
              <a:pPr/>
              <a:t>6</a:t>
            </a:fld>
            <a:endParaRPr lang="en-US" smtClean="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477838" y="4643438"/>
            <a:ext cx="6599237" cy="4564062"/>
          </a:xfrm>
          <a:noFill/>
          <a:ln/>
        </p:spPr>
        <p:txBody>
          <a:bodyPr lIns="94854" tIns="47427" rIns="94854" bIns="47427"/>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p:spPr>
        <p:txBody>
          <a:bodyPr/>
          <a:lstStyle/>
          <a:p>
            <a:fld id="{7A1FB198-CE11-4AC4-ABBD-54A7E3FCADA2}" type="slidenum">
              <a:rPr lang="en-US" smtClean="0"/>
              <a:pPr/>
              <a:t>8</a:t>
            </a:fld>
            <a:endParaRPr lang="en-US" smtClean="0"/>
          </a:p>
        </p:txBody>
      </p:sp>
      <p:sp>
        <p:nvSpPr>
          <p:cNvPr id="49155" name="Rectangle 2"/>
          <p:cNvSpPr>
            <a:spLocks noGrp="1" noRot="1" noChangeAspect="1" noChangeArrowheads="1" noTextEdit="1"/>
          </p:cNvSpPr>
          <p:nvPr>
            <p:ph type="sldImg"/>
          </p:nvPr>
        </p:nvSpPr>
        <p:spPr>
          <a:xfrm>
            <a:off x="1265238" y="727075"/>
            <a:ext cx="4779962" cy="3584575"/>
          </a:xfrm>
          <a:ln/>
        </p:spPr>
      </p:sp>
      <p:sp>
        <p:nvSpPr>
          <p:cNvPr id="49156" name="Rectangle 3"/>
          <p:cNvSpPr>
            <a:spLocks noGrp="1" noChangeArrowheads="1"/>
          </p:cNvSpPr>
          <p:nvPr>
            <p:ph type="body" idx="1"/>
          </p:nvPr>
        </p:nvSpPr>
        <p:spPr>
          <a:xfrm>
            <a:off x="325438" y="4481513"/>
            <a:ext cx="6740525" cy="3995737"/>
          </a:xfrm>
          <a:noFill/>
          <a:ln/>
        </p:spPr>
        <p:txBody>
          <a:bodyPr lIns="98702" tIns="49352" rIns="98702" bIns="49352"/>
          <a:lstStyle/>
          <a:p>
            <a:r>
              <a:rPr lang="en-US" sz="1600" smtClean="0"/>
              <a:t>Here are the two basic operations (mpy, add) written in linear assembly. The architecture contains two functional units which perform these two basic operations.</a:t>
            </a:r>
          </a:p>
          <a:p>
            <a:pPr lvl="1">
              <a:buFontTx/>
              <a:buChar char="•"/>
            </a:pPr>
            <a:r>
              <a:rPr lang="en-US" sz="1600" smtClean="0"/>
              <a:t>.M does multiply.</a:t>
            </a:r>
          </a:p>
          <a:p>
            <a:pPr lvl="1">
              <a:buFontTx/>
              <a:buChar char="•"/>
            </a:pPr>
            <a:r>
              <a:rPr lang="en-US" sz="1600" smtClean="0"/>
              <a:t>.L does add. (Why .L? It actually stands for ALU, but since “A” is used for something else, they chose to use “L”; we’ll describe this “A” thing next).</a:t>
            </a:r>
          </a:p>
          <a:p>
            <a:endParaRPr lang="en-US" sz="1600" smtClean="0"/>
          </a:p>
          <a:p>
            <a:r>
              <a:rPr lang="en-US" sz="1600" b="1" smtClean="0"/>
              <a:t>Leading Question (to next foil):</a:t>
            </a:r>
            <a:endParaRPr lang="en-US" sz="1600" smtClean="0"/>
          </a:p>
          <a:p>
            <a:r>
              <a:rPr lang="en-US" sz="1600" smtClean="0"/>
              <a:t>Where do you think the variables (c, x, Y, etc) are stored?</a:t>
            </a:r>
          </a:p>
          <a:p>
            <a:endParaRPr lang="en-US" sz="1600" smtClean="0"/>
          </a:p>
          <a:p>
            <a:r>
              <a:rPr lang="en-US" sz="1400" i="1" smtClean="0"/>
              <a:t>Side Note:</a:t>
            </a:r>
          </a:p>
          <a:p>
            <a:r>
              <a:rPr lang="en-US" sz="1400" i="1" smtClean="0"/>
              <a:t>We’ve chosen to use linear asm because of it’s simple format. We’ll expand on the other coding methods later. We suggest you don’t get into these at this point of the presentation.</a:t>
            </a:r>
            <a:endParaRPr lang="en-US" sz="1600" smtClean="0"/>
          </a:p>
          <a:p>
            <a:endParaRPr lang="en-US" sz="16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fld id="{DE089B81-6D2B-4BDA-A153-400D686024BF}" type="slidenum">
              <a:rPr lang="en-US" smtClean="0"/>
              <a:pPr/>
              <a:t>9</a:t>
            </a:fld>
            <a:endParaRPr lang="en-US" smtClean="0"/>
          </a:p>
        </p:txBody>
      </p:sp>
      <p:sp>
        <p:nvSpPr>
          <p:cNvPr id="50179" name="Rectangle 2"/>
          <p:cNvSpPr>
            <a:spLocks noGrp="1" noRot="1" noChangeAspect="1" noChangeArrowheads="1" noTextEdit="1"/>
          </p:cNvSpPr>
          <p:nvPr>
            <p:ph type="sldImg"/>
          </p:nvPr>
        </p:nvSpPr>
        <p:spPr>
          <a:xfrm>
            <a:off x="1265238" y="727075"/>
            <a:ext cx="4779962" cy="3584575"/>
          </a:xfrm>
          <a:ln/>
        </p:spPr>
      </p:sp>
      <p:sp>
        <p:nvSpPr>
          <p:cNvPr id="50180" name="Rectangle 3"/>
          <p:cNvSpPr>
            <a:spLocks noGrp="1" noChangeArrowheads="1"/>
          </p:cNvSpPr>
          <p:nvPr>
            <p:ph type="body" idx="1"/>
          </p:nvPr>
        </p:nvSpPr>
        <p:spPr>
          <a:xfrm>
            <a:off x="974725" y="4719638"/>
            <a:ext cx="5684838" cy="3370262"/>
          </a:xfrm>
          <a:noFill/>
          <a:ln/>
        </p:spPr>
        <p:txBody>
          <a:bodyPr lIns="98702" tIns="49352" rIns="98702" bIns="49352"/>
          <a:lstStyle/>
          <a:p>
            <a:r>
              <a:rPr lang="en-US" sz="1600" smtClean="0"/>
              <a:t>Where do we keep the variables?</a:t>
            </a:r>
          </a:p>
          <a:p>
            <a:r>
              <a:rPr lang="en-US" sz="1600" smtClean="0"/>
              <a:t>     In “A” register file (ha, ha).</a:t>
            </a:r>
          </a:p>
          <a:p>
            <a:r>
              <a:rPr lang="en-US" sz="1600" smtClean="0"/>
              <a:t>Like all good RISC processors, the ‘C6000 is a load/store machine. </a:t>
            </a:r>
          </a:p>
          <a:p>
            <a:r>
              <a:rPr lang="en-US" sz="1600" smtClean="0"/>
              <a:t>All data is loaded to and stored from registers. Then the execute units only operate on data found within the CPU.</a:t>
            </a:r>
          </a:p>
          <a:p>
            <a:endParaRPr lang="en-US" sz="1600" smtClean="0"/>
          </a:p>
          <a:p>
            <a:r>
              <a:rPr lang="en-US" sz="1400" i="1" smtClean="0"/>
              <a:t>Side Note:</a:t>
            </a:r>
          </a:p>
          <a:p>
            <a:r>
              <a:rPr lang="en-US" sz="1400" i="1" smtClean="0"/>
              <a:t>If they ask about how to do loads and stores, tell them we’ll get to that in a minute (after creating a loop). It was too late to rearrange the presentation.</a:t>
            </a:r>
            <a:endParaRPr lang="en-US" sz="1600" smtClean="0"/>
          </a:p>
          <a:p>
            <a:endParaRPr lang="en-US" sz="16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83E73072-1A14-4F01-9C15-ADAD8311C737}" type="slidenum">
              <a:rPr lang="en-US" smtClean="0"/>
              <a:pPr/>
              <a:t>10</a:t>
            </a:fld>
            <a:endParaRPr lang="en-US" smtClean="0"/>
          </a:p>
        </p:txBody>
      </p:sp>
      <p:sp>
        <p:nvSpPr>
          <p:cNvPr id="51203" name="Rectangle 2"/>
          <p:cNvSpPr>
            <a:spLocks noGrp="1" noRot="1" noChangeAspect="1" noChangeArrowheads="1" noTextEdit="1"/>
          </p:cNvSpPr>
          <p:nvPr>
            <p:ph type="sldImg"/>
          </p:nvPr>
        </p:nvSpPr>
        <p:spPr>
          <a:xfrm>
            <a:off x="1268413" y="727075"/>
            <a:ext cx="4779962" cy="3584575"/>
          </a:xfrm>
          <a:ln/>
        </p:spPr>
      </p:sp>
      <p:sp>
        <p:nvSpPr>
          <p:cNvPr id="51204" name="Rectangle 3"/>
          <p:cNvSpPr>
            <a:spLocks noGrp="1" noChangeArrowheads="1"/>
          </p:cNvSpPr>
          <p:nvPr>
            <p:ph type="body" idx="1"/>
          </p:nvPr>
        </p:nvSpPr>
        <p:spPr>
          <a:xfrm>
            <a:off x="1381125" y="5108575"/>
            <a:ext cx="4876800" cy="3368675"/>
          </a:xfrm>
          <a:noFill/>
          <a:ln/>
        </p:spPr>
        <p:txBody>
          <a:bodyPr lIns="98702" tIns="49352" rIns="98702" bIns="49352"/>
          <a:lstStyle/>
          <a:p>
            <a:r>
              <a:rPr lang="en-US" sz="1600" smtClean="0"/>
              <a:t>In keeping with the RISC concept, our loop is managed by three instructions </a:t>
            </a:r>
          </a:p>
          <a:p>
            <a:r>
              <a:rPr lang="en-US" sz="1600" smtClean="0"/>
              <a:t>&lt;they come up in sequence with transitions&gt;.</a:t>
            </a:r>
          </a:p>
          <a:p>
            <a:pPr lvl="1"/>
            <a:r>
              <a:rPr lang="en-US" sz="1600" smtClean="0"/>
              <a:t>1. Branch (conditional)</a:t>
            </a:r>
          </a:p>
          <a:p>
            <a:pPr lvl="1"/>
            <a:r>
              <a:rPr lang="en-US" sz="1600" smtClean="0"/>
              <a:t>2. A counter set to the number of iterations we need.</a:t>
            </a:r>
          </a:p>
          <a:p>
            <a:pPr lvl="1"/>
            <a:r>
              <a:rPr lang="en-US" sz="1600" smtClean="0"/>
              <a:t>3. A means to decrement the counter. </a:t>
            </a:r>
          </a:p>
          <a:p>
            <a:r>
              <a:rPr lang="en-US" sz="1600" smtClean="0"/>
              <a:t>In DSPs, classically, hardware is dedicated to watching the counter. But that increases h/w complexity, and remember, h/w control -- is a barrier to high speeds (faster clock rates).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p>
            <a:fld id="{8AC2EE9A-964D-4F2E-B499-474EC0114D7D}" type="slidenum">
              <a:rPr lang="en-US" smtClean="0"/>
              <a:pPr/>
              <a:t>11</a:t>
            </a:fld>
            <a:endParaRPr lang="en-US" smtClean="0"/>
          </a:p>
        </p:txBody>
      </p:sp>
      <p:sp>
        <p:nvSpPr>
          <p:cNvPr id="52227" name="Rectangle 2"/>
          <p:cNvSpPr>
            <a:spLocks noGrp="1" noRot="1" noChangeAspect="1" noChangeArrowheads="1" noTextEdit="1"/>
          </p:cNvSpPr>
          <p:nvPr>
            <p:ph type="sldImg"/>
          </p:nvPr>
        </p:nvSpPr>
        <p:spPr>
          <a:xfrm>
            <a:off x="1265238" y="727075"/>
            <a:ext cx="4779962" cy="3584575"/>
          </a:xfrm>
          <a:ln/>
        </p:spPr>
      </p:sp>
      <p:sp>
        <p:nvSpPr>
          <p:cNvPr id="52228" name="Rectangle 3"/>
          <p:cNvSpPr>
            <a:spLocks noGrp="1" noChangeArrowheads="1"/>
          </p:cNvSpPr>
          <p:nvPr>
            <p:ph type="body" idx="1"/>
          </p:nvPr>
        </p:nvSpPr>
        <p:spPr>
          <a:xfrm>
            <a:off x="406400" y="4640263"/>
            <a:ext cx="6659563" cy="3836987"/>
          </a:xfrm>
          <a:noFill/>
          <a:ln/>
        </p:spPr>
        <p:txBody>
          <a:bodyPr lIns="98702" tIns="49352" rIns="98702" bIns="49352"/>
          <a:lstStyle/>
          <a:p>
            <a:r>
              <a:rPr lang="en-US" sz="1800" smtClean="0"/>
              <a:t>Here we add in the counter and decrement it within each loop.</a:t>
            </a:r>
          </a:p>
          <a:p>
            <a:endParaRPr lang="en-US" sz="1800" smtClean="0"/>
          </a:p>
          <a:p>
            <a:r>
              <a:rPr lang="en-US" sz="1800" b="1" smtClean="0"/>
              <a:t>Leading Question to next foil ...</a:t>
            </a:r>
            <a:endParaRPr lang="en-US" sz="1800" smtClean="0"/>
          </a:p>
          <a:p>
            <a:r>
              <a:rPr lang="en-US" sz="1800" smtClean="0"/>
              <a:t>Is that all we need for the loop? Oh yeah, we need to make the Branch conditional. That is, when our counter reaches zero, we want to exit the loop. </a:t>
            </a:r>
          </a:p>
          <a:p>
            <a:r>
              <a:rPr lang="en-US" sz="1800" smtClean="0"/>
              <a:t>VelociTI -- again -- uses s/w rather than h/w </a:t>
            </a:r>
            <a:br>
              <a:rPr lang="en-US" sz="1800" smtClean="0"/>
            </a:br>
            <a:r>
              <a:rPr lang="en-US" sz="1800" smtClean="0"/>
              <a:t>in order to maintain h/w simplicity.</a:t>
            </a:r>
          </a:p>
          <a:p>
            <a:endParaRPr lang="en-US" sz="1800" smtClean="0"/>
          </a:p>
          <a:p>
            <a:r>
              <a:rPr lang="en-US" sz="1800" smtClean="0"/>
              <a:t>So, right -- you guessed it. We have an instruction for this, too</a:t>
            </a:r>
          </a:p>
          <a:p>
            <a:endParaRPr lang="en-US" sz="1800" smtClean="0"/>
          </a:p>
          <a:p>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grpSp>
        <p:nvGrpSpPr>
          <p:cNvPr id="10" name="Group 16"/>
          <p:cNvGrpSpPr>
            <a:grpSpLocks/>
          </p:cNvGrpSpPr>
          <p:nvPr/>
        </p:nvGrpSpPr>
        <p:grpSpPr bwMode="auto">
          <a:xfrm>
            <a:off x="-7938" y="6323013"/>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4" name="Picture 8"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8"/>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8767264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
        <p:nvSpPr>
          <p:cNvPr id="11" name="Rectangle 24"/>
          <p:cNvSpPr>
            <a:spLocks noGrp="1" noChangeArrowheads="1"/>
          </p:cNvSpPr>
          <p:nvPr>
            <p:ph type="sldNum" sz="quarter" idx="10"/>
          </p:nvPr>
        </p:nvSpPr>
        <p:spPr>
          <a:xfrm>
            <a:off x="6642100" y="6038850"/>
            <a:ext cx="2133600" cy="206375"/>
          </a:xfrm>
        </p:spPr>
        <p:txBody>
          <a:bodyPr/>
          <a:lstStyle>
            <a:lvl1pPr>
              <a:defRPr/>
            </a:lvl1pPr>
          </a:lstStyle>
          <a:p>
            <a:fld id="{E427ED86-F7CD-4E74-A97C-6D3BAEB1029D}" type="slidenum">
              <a:rPr lang="en-US" smtClean="0"/>
              <a:t>‹#›</a:t>
            </a:fld>
            <a:endParaRPr lang="en-US"/>
          </a:p>
        </p:txBody>
      </p:sp>
    </p:spTree>
    <p:extLst>
      <p:ext uri="{BB962C8B-B14F-4D97-AF65-F5344CB8AC3E}">
        <p14:creationId xmlns:p14="http://schemas.microsoft.com/office/powerpoint/2010/main" val="9399425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96952706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24.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15.png"/><Relationship Id="rId5" Type="http://schemas.openxmlformats.org/officeDocument/2006/relationships/tags" Target="../tags/tag27.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35.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5.png"/><Relationship Id="rId5" Type="http://schemas.openxmlformats.org/officeDocument/2006/relationships/tags" Target="../tags/tag38.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slide" Target="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45.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15.png"/><Relationship Id="rId5" Type="http://schemas.openxmlformats.org/officeDocument/2006/relationships/tags" Target="../tags/tag48.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14.wmf"/></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54.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15.png"/><Relationship Id="rId5" Type="http://schemas.openxmlformats.org/officeDocument/2006/relationships/tags" Target="../tags/tag57.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 Target="slide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62.xml"/><Relationship Id="rId5" Type="http://schemas.openxmlformats.org/officeDocument/2006/relationships/image" Target="../media/image4.png"/><Relationship Id="rId4" Type="http://schemas.openxmlformats.org/officeDocument/2006/relationships/slide" Target="slide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slide" Target="slide13.xml"/></Relationships>
</file>

<file path=ppt/slides/_rels/slide35.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65.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15.png"/><Relationship Id="rId5" Type="http://schemas.openxmlformats.org/officeDocument/2006/relationships/tags" Target="../tags/tag68.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slide" Target="slide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73.xml"/><Relationship Id="rId5" Type="http://schemas.openxmlformats.org/officeDocument/2006/relationships/image" Target="../media/image4.png"/><Relationship Id="rId4" Type="http://schemas.openxmlformats.org/officeDocument/2006/relationships/slide" Target="slide1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7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7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5.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5.png"/><Relationship Id="rId5" Type="http://schemas.openxmlformats.org/officeDocument/2006/relationships/tags" Target="../tags/tag8.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 Target="slide7.xml"/></Relationships>
</file>

<file path=ppt/slides/_rels/slide40.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77.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15.png"/><Relationship Id="rId5" Type="http://schemas.openxmlformats.org/officeDocument/2006/relationships/tags" Target="../tags/tag80.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 Target="slide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8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8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87.xml"/><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0.xml"/><Relationship Id="rId7" Type="http://schemas.openxmlformats.org/officeDocument/2006/relationships/image" Target="../media/image15.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8.xml"/><Relationship Id="rId5" Type="http://schemas.openxmlformats.org/officeDocument/2006/relationships/tags" Target="../tags/tag92.xml"/><Relationship Id="rId4" Type="http://schemas.openxmlformats.org/officeDocument/2006/relationships/tags" Target="../tags/tag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 Target="slide4.xml"/><Relationship Id="rId18" Type="http://schemas.openxmlformats.org/officeDocument/2006/relationships/slide" Target="slide32.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png"/><Relationship Id="rId17" Type="http://schemas.openxmlformats.org/officeDocument/2006/relationships/slide" Target="slide29.xml"/><Relationship Id="rId2" Type="http://schemas.openxmlformats.org/officeDocument/2006/relationships/tags" Target="../tags/tag15.xml"/><Relationship Id="rId16" Type="http://schemas.openxmlformats.org/officeDocument/2006/relationships/slide" Target="slide25.xml"/><Relationship Id="rId20" Type="http://schemas.openxmlformats.org/officeDocument/2006/relationships/slide" Target="slide40.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5.png"/><Relationship Id="rId5" Type="http://schemas.openxmlformats.org/officeDocument/2006/relationships/tags" Target="../tags/tag18.xml"/><Relationship Id="rId15" Type="http://schemas.openxmlformats.org/officeDocument/2006/relationships/slide" Target="slide20.xml"/><Relationship Id="rId10" Type="http://schemas.openxmlformats.org/officeDocument/2006/relationships/slideLayout" Target="../slideLayouts/slideLayout8.xml"/><Relationship Id="rId19" Type="http://schemas.openxmlformats.org/officeDocument/2006/relationships/slide" Target="slide35.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 Target="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nchor="ctr"/>
          <a:lstStyle/>
          <a:p>
            <a:r>
              <a:rPr lang="en-US" smtClean="0"/>
              <a:t>Making Loops</a:t>
            </a:r>
          </a:p>
        </p:txBody>
      </p:sp>
      <p:sp>
        <p:nvSpPr>
          <p:cNvPr id="556035" name="Rectangle 3"/>
          <p:cNvSpPr>
            <a:spLocks noChangeArrowheads="1"/>
          </p:cNvSpPr>
          <p:nvPr/>
        </p:nvSpPr>
        <p:spPr bwMode="auto">
          <a:xfrm>
            <a:off x="1149350" y="990600"/>
            <a:ext cx="7259638" cy="519113"/>
          </a:xfrm>
          <a:prstGeom prst="rect">
            <a:avLst/>
          </a:prstGeom>
          <a:noFill/>
          <a:ln w="9525">
            <a:noFill/>
            <a:miter lim="800000"/>
            <a:headEnd/>
            <a:tailEnd/>
          </a:ln>
        </p:spPr>
        <p:txBody>
          <a:bodyPr lIns="92075" tIns="46038" rIns="92075" bIns="46038">
            <a:spAutoFit/>
          </a:bodyPr>
          <a:lstStyle/>
          <a:p>
            <a:pPr>
              <a:lnSpc>
                <a:spcPct val="100000"/>
              </a:lnSpc>
            </a:pPr>
            <a:r>
              <a:rPr lang="en-US" sz="2800">
                <a:solidFill>
                  <a:schemeClr val="tx2"/>
                </a:solidFill>
              </a:rPr>
              <a:t>1.</a:t>
            </a:r>
            <a:r>
              <a:rPr lang="en-US" sz="2800"/>
              <a:t>  Program flow: </a:t>
            </a:r>
            <a:r>
              <a:rPr lang="en-US" b="0"/>
              <a:t>the branch instruction</a:t>
            </a:r>
          </a:p>
        </p:txBody>
      </p:sp>
      <p:sp>
        <p:nvSpPr>
          <p:cNvPr id="556036" name="Rectangle 4"/>
          <p:cNvSpPr>
            <a:spLocks noChangeArrowheads="1"/>
          </p:cNvSpPr>
          <p:nvPr/>
        </p:nvSpPr>
        <p:spPr bwMode="auto">
          <a:xfrm>
            <a:off x="1149350" y="2332038"/>
            <a:ext cx="7259638" cy="519112"/>
          </a:xfrm>
          <a:prstGeom prst="rect">
            <a:avLst/>
          </a:prstGeom>
          <a:noFill/>
          <a:ln w="9525">
            <a:noFill/>
            <a:miter lim="800000"/>
            <a:headEnd/>
            <a:tailEnd/>
          </a:ln>
        </p:spPr>
        <p:txBody>
          <a:bodyPr lIns="92075" tIns="46038" rIns="92075" bIns="46038">
            <a:spAutoFit/>
          </a:bodyPr>
          <a:lstStyle/>
          <a:p>
            <a:pPr>
              <a:lnSpc>
                <a:spcPct val="100000"/>
              </a:lnSpc>
            </a:pPr>
            <a:r>
              <a:rPr lang="en-US" sz="2800">
                <a:solidFill>
                  <a:schemeClr val="tx2"/>
                </a:solidFill>
              </a:rPr>
              <a:t>2.</a:t>
            </a:r>
            <a:r>
              <a:rPr lang="en-US" sz="2800"/>
              <a:t>  Initialization: </a:t>
            </a:r>
            <a:r>
              <a:rPr lang="en-US" b="0"/>
              <a:t>setting the loop count</a:t>
            </a:r>
            <a:endParaRPr lang="en-US" sz="2800"/>
          </a:p>
        </p:txBody>
      </p:sp>
      <p:sp>
        <p:nvSpPr>
          <p:cNvPr id="556037" name="Rectangle 5"/>
          <p:cNvSpPr>
            <a:spLocks noChangeArrowheads="1"/>
          </p:cNvSpPr>
          <p:nvPr/>
        </p:nvSpPr>
        <p:spPr bwMode="auto">
          <a:xfrm>
            <a:off x="1149350" y="3673475"/>
            <a:ext cx="7259638" cy="519113"/>
          </a:xfrm>
          <a:prstGeom prst="rect">
            <a:avLst/>
          </a:prstGeom>
          <a:noFill/>
          <a:ln w="9525">
            <a:noFill/>
            <a:miter lim="800000"/>
            <a:headEnd/>
            <a:tailEnd/>
          </a:ln>
        </p:spPr>
        <p:txBody>
          <a:bodyPr lIns="92075" tIns="46038" rIns="92075" bIns="46038">
            <a:spAutoFit/>
          </a:bodyPr>
          <a:lstStyle/>
          <a:p>
            <a:pPr>
              <a:lnSpc>
                <a:spcPct val="100000"/>
              </a:lnSpc>
            </a:pPr>
            <a:r>
              <a:rPr lang="en-US" sz="2800">
                <a:solidFill>
                  <a:schemeClr val="tx2"/>
                </a:solidFill>
              </a:rPr>
              <a:t>3.</a:t>
            </a:r>
            <a:r>
              <a:rPr lang="en-US" sz="2800"/>
              <a:t>  Decrement: </a:t>
            </a:r>
            <a:r>
              <a:rPr lang="en-US" b="0"/>
              <a:t>subtract 1 from the loop counter</a:t>
            </a:r>
          </a:p>
        </p:txBody>
      </p:sp>
      <p:sp>
        <p:nvSpPr>
          <p:cNvPr id="556038" name="Text Box 6"/>
          <p:cNvSpPr txBox="1">
            <a:spLocks noChangeArrowheads="1"/>
          </p:cNvSpPr>
          <p:nvPr/>
        </p:nvSpPr>
        <p:spPr bwMode="auto">
          <a:xfrm>
            <a:off x="2166938" y="1550988"/>
            <a:ext cx="4862512" cy="584200"/>
          </a:xfrm>
          <a:prstGeom prst="rect">
            <a:avLst/>
          </a:prstGeom>
          <a:solidFill>
            <a:srgbClr val="CCFF66"/>
          </a:solidFill>
          <a:ln w="12700">
            <a:noFill/>
            <a:miter lim="800000"/>
            <a:headEnd/>
            <a:tailEnd/>
          </a:ln>
        </p:spPr>
        <p:txBody>
          <a:bodyPr wrap="none" tIns="137160" bIns="137160" anchor="ctr">
            <a:spAutoFit/>
          </a:bodyPr>
          <a:lstStyle/>
          <a:p>
            <a:pPr>
              <a:lnSpc>
                <a:spcPct val="100000"/>
              </a:lnSpc>
            </a:pPr>
            <a:r>
              <a:rPr lang="en-US" sz="2000"/>
              <a:t>              B                     loop                     </a:t>
            </a:r>
          </a:p>
        </p:txBody>
      </p:sp>
      <p:sp>
        <p:nvSpPr>
          <p:cNvPr id="556039" name="Text Box 7"/>
          <p:cNvSpPr txBox="1">
            <a:spLocks noChangeArrowheads="1"/>
          </p:cNvSpPr>
          <p:nvPr/>
        </p:nvSpPr>
        <p:spPr bwMode="auto">
          <a:xfrm>
            <a:off x="2166938" y="4235450"/>
            <a:ext cx="4954587" cy="584200"/>
          </a:xfrm>
          <a:prstGeom prst="rect">
            <a:avLst/>
          </a:prstGeom>
          <a:solidFill>
            <a:srgbClr val="CCFF66"/>
          </a:solidFill>
          <a:ln w="12700">
            <a:noFill/>
            <a:miter lim="800000"/>
            <a:headEnd/>
            <a:tailEnd/>
          </a:ln>
        </p:spPr>
        <p:txBody>
          <a:bodyPr wrap="none" tIns="137160" bIns="137160" anchor="ctr">
            <a:spAutoFit/>
          </a:bodyPr>
          <a:lstStyle/>
          <a:p>
            <a:pPr>
              <a:lnSpc>
                <a:spcPct val="100000"/>
              </a:lnSpc>
            </a:pPr>
            <a:r>
              <a:rPr lang="en-US" sz="2000"/>
              <a:t>             SUB                cnt, 1, cnt              </a:t>
            </a:r>
          </a:p>
        </p:txBody>
      </p:sp>
      <p:sp>
        <p:nvSpPr>
          <p:cNvPr id="556040" name="Text Box 8"/>
          <p:cNvSpPr txBox="1">
            <a:spLocks noChangeArrowheads="1"/>
          </p:cNvSpPr>
          <p:nvPr/>
        </p:nvSpPr>
        <p:spPr bwMode="auto">
          <a:xfrm>
            <a:off x="2166938" y="2892425"/>
            <a:ext cx="4881562" cy="584200"/>
          </a:xfrm>
          <a:prstGeom prst="rect">
            <a:avLst/>
          </a:prstGeom>
          <a:solidFill>
            <a:srgbClr val="CCFF66"/>
          </a:solidFill>
          <a:ln w="12700">
            <a:noFill/>
            <a:miter lim="800000"/>
            <a:headEnd/>
            <a:tailEnd/>
          </a:ln>
        </p:spPr>
        <p:txBody>
          <a:bodyPr wrap="none" tIns="137160" bIns="137160" anchor="ctr">
            <a:spAutoFit/>
          </a:bodyPr>
          <a:lstStyle/>
          <a:p>
            <a:pPr>
              <a:lnSpc>
                <a:spcPct val="100000"/>
              </a:lnSpc>
            </a:pPr>
            <a:r>
              <a:rPr lang="en-US" sz="2000"/>
              <a:t>             MVK                40, cnt                  </a:t>
            </a:r>
          </a:p>
        </p:txBody>
      </p:sp>
      <p:pic>
        <p:nvPicPr>
          <p:cNvPr id="1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35"/>
                                        </p:tgtEl>
                                        <p:attrNameLst>
                                          <p:attrName>style.visibility</p:attrName>
                                        </p:attrNameLst>
                                      </p:cBhvr>
                                      <p:to>
                                        <p:strVal val="visible"/>
                                      </p:to>
                                    </p:set>
                                    <p:animEffect transition="in" filter="wipe(left)">
                                      <p:cBhvr>
                                        <p:cTn id="7" dur="500"/>
                                        <p:tgtEl>
                                          <p:spTgt spid="55603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56038"/>
                                        </p:tgtEl>
                                        <p:attrNameLst>
                                          <p:attrName>style.visibility</p:attrName>
                                        </p:attrNameLst>
                                      </p:cBhvr>
                                      <p:to>
                                        <p:strVal val="visible"/>
                                      </p:to>
                                    </p:set>
                                    <p:animEffect transition="in" filter="slide(fromTop)">
                                      <p:cBhvr>
                                        <p:cTn id="11" dur="500"/>
                                        <p:tgtEl>
                                          <p:spTgt spid="5560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6036"/>
                                        </p:tgtEl>
                                        <p:attrNameLst>
                                          <p:attrName>style.visibility</p:attrName>
                                        </p:attrNameLst>
                                      </p:cBhvr>
                                      <p:to>
                                        <p:strVal val="visible"/>
                                      </p:to>
                                    </p:set>
                                    <p:animEffect transition="in" filter="wipe(left)">
                                      <p:cBhvr>
                                        <p:cTn id="16" dur="500"/>
                                        <p:tgtEl>
                                          <p:spTgt spid="556036"/>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556040"/>
                                        </p:tgtEl>
                                        <p:attrNameLst>
                                          <p:attrName>style.visibility</p:attrName>
                                        </p:attrNameLst>
                                      </p:cBhvr>
                                      <p:to>
                                        <p:strVal val="visible"/>
                                      </p:to>
                                    </p:set>
                                    <p:animEffect transition="in" filter="slide(fromTop)">
                                      <p:cBhvr>
                                        <p:cTn id="20" dur="500"/>
                                        <p:tgtEl>
                                          <p:spTgt spid="5560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56037"/>
                                        </p:tgtEl>
                                        <p:attrNameLst>
                                          <p:attrName>style.visibility</p:attrName>
                                        </p:attrNameLst>
                                      </p:cBhvr>
                                      <p:to>
                                        <p:strVal val="visible"/>
                                      </p:to>
                                    </p:set>
                                    <p:animEffect transition="in" filter="wipe(left)">
                                      <p:cBhvr>
                                        <p:cTn id="25" dur="500"/>
                                        <p:tgtEl>
                                          <p:spTgt spid="556037"/>
                                        </p:tgtEl>
                                      </p:cBhvr>
                                    </p:animEffect>
                                  </p:childTnLst>
                                </p:cTn>
                              </p:par>
                            </p:childTnLst>
                          </p:cTn>
                        </p:par>
                        <p:par>
                          <p:cTn id="26" fill="hold">
                            <p:stCondLst>
                              <p:cond delay="500"/>
                            </p:stCondLst>
                            <p:childTnLst>
                              <p:par>
                                <p:cTn id="27" presetID="12" presetClass="entr" presetSubtype="1" fill="hold" grpId="0" nodeType="afterEffect">
                                  <p:stCondLst>
                                    <p:cond delay="0"/>
                                  </p:stCondLst>
                                  <p:childTnLst>
                                    <p:set>
                                      <p:cBhvr>
                                        <p:cTn id="28" dur="1" fill="hold">
                                          <p:stCondLst>
                                            <p:cond delay="0"/>
                                          </p:stCondLst>
                                        </p:cTn>
                                        <p:tgtEl>
                                          <p:spTgt spid="556039"/>
                                        </p:tgtEl>
                                        <p:attrNameLst>
                                          <p:attrName>style.visibility</p:attrName>
                                        </p:attrNameLst>
                                      </p:cBhvr>
                                      <p:to>
                                        <p:strVal val="visible"/>
                                      </p:to>
                                    </p:set>
                                    <p:animEffect transition="in" filter="slide(fromTop)">
                                      <p:cBhvr>
                                        <p:cTn id="29" dur="500"/>
                                        <p:tgtEl>
                                          <p:spTgt spid="556039"/>
                                        </p:tgtEl>
                                      </p:cBhvr>
                                    </p:animEffec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autoUpdateAnimBg="0"/>
      <p:bldP spid="556036" grpId="0" autoUpdateAnimBg="0"/>
      <p:bldP spid="556037" grpId="0" autoUpdateAnimBg="0"/>
      <p:bldP spid="556038" grpId="0" animBg="1" autoUpdateAnimBg="0"/>
      <p:bldP spid="556039" grpId="0" animBg="1" autoUpdateAnimBg="0"/>
      <p:bldP spid="55604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2291" name="Group 3"/>
          <p:cNvGrpSpPr>
            <a:grpSpLocks/>
          </p:cNvGrpSpPr>
          <p:nvPr/>
        </p:nvGrpSpPr>
        <p:grpSpPr bwMode="auto">
          <a:xfrm>
            <a:off x="5470525" y="1303338"/>
            <a:ext cx="2905125" cy="958850"/>
            <a:chOff x="3530" y="528"/>
            <a:chExt cx="1830" cy="604"/>
          </a:xfrm>
        </p:grpSpPr>
        <p:sp>
          <p:nvSpPr>
            <p:cNvPr id="12328" name="Rectangle 4"/>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2329" name="Rectangle 5"/>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2330" name="Rectangle 6"/>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2331" name="Rectangle 7"/>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2332" name="Rectangle 8"/>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2292" name="Rectangle 9"/>
          <p:cNvSpPr>
            <a:spLocks noGrp="1" noChangeArrowheads="1"/>
          </p:cNvSpPr>
          <p:nvPr>
            <p:ph type="title"/>
          </p:nvPr>
        </p:nvSpPr>
        <p:spPr/>
        <p:txBody>
          <a:bodyPr/>
          <a:lstStyle/>
          <a:p>
            <a:r>
              <a:rPr lang="en-US" sz="3400" smtClean="0"/>
              <a:t>   “.S” Unit:  Branch and </a:t>
            </a:r>
            <a:r>
              <a:rPr lang="en-US" sz="3400" u="sng" smtClean="0"/>
              <a:t>S</a:t>
            </a:r>
            <a:r>
              <a:rPr lang="en-US" sz="3400" smtClean="0"/>
              <a:t>hift Instructions</a:t>
            </a:r>
          </a:p>
        </p:txBody>
      </p:sp>
      <p:sp>
        <p:nvSpPr>
          <p:cNvPr id="12293" name="Rectangle 10"/>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solidFill>
                  <a:schemeClr val="tx2"/>
                </a:solidFill>
              </a:rPr>
              <a:t>	MVK	.S	40, cnt</a:t>
            </a:r>
          </a:p>
          <a:p>
            <a:r>
              <a:rPr lang="en-US" sz="2000">
                <a:solidFill>
                  <a:schemeClr val="tx2"/>
                </a:solidFill>
              </a:rPr>
              <a:t>loop:</a:t>
            </a:r>
          </a:p>
          <a:p>
            <a:r>
              <a:rPr lang="en-US" sz="2000">
                <a:solidFill>
                  <a:schemeClr val="tx2"/>
                </a:solidFill>
              </a:rPr>
              <a:t>	</a:t>
            </a:r>
            <a:r>
              <a:rPr lang="en-US" sz="2000"/>
              <a:t>MPY	.M	c, x, prod</a:t>
            </a:r>
          </a:p>
          <a:p>
            <a:r>
              <a:rPr lang="en-US" sz="2000"/>
              <a:t>	ADD	.L 	y, prod, y</a:t>
            </a:r>
          </a:p>
          <a:p>
            <a:r>
              <a:rPr lang="en-US" sz="2000">
                <a:solidFill>
                  <a:schemeClr val="tx2"/>
                </a:solidFill>
              </a:rPr>
              <a:t>	SUB	.L	cnt, 1, cnt</a:t>
            </a:r>
            <a:endParaRPr lang="en-US" sz="2000"/>
          </a:p>
          <a:p>
            <a:r>
              <a:rPr lang="en-US" sz="2000"/>
              <a:t> 	</a:t>
            </a:r>
            <a:r>
              <a:rPr lang="en-US" sz="2000">
                <a:solidFill>
                  <a:schemeClr val="tx2"/>
                </a:solidFill>
              </a:rPr>
              <a:t>B	.S	loop</a:t>
            </a:r>
          </a:p>
        </p:txBody>
      </p:sp>
      <p:sp>
        <p:nvSpPr>
          <p:cNvPr id="558091" name="Rectangle 11"/>
          <p:cNvSpPr>
            <a:spLocks noChangeArrowheads="1"/>
          </p:cNvSpPr>
          <p:nvPr/>
        </p:nvSpPr>
        <p:spPr bwMode="auto">
          <a:xfrm>
            <a:off x="914400" y="1682750"/>
            <a:ext cx="1981200" cy="3797300"/>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58092" name="Line 12"/>
          <p:cNvSpPr>
            <a:spLocks noChangeShapeType="1"/>
          </p:cNvSpPr>
          <p:nvPr/>
        </p:nvSpPr>
        <p:spPr bwMode="auto">
          <a:xfrm>
            <a:off x="914400" y="2057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3" name="Line 13"/>
          <p:cNvSpPr>
            <a:spLocks noChangeShapeType="1"/>
          </p:cNvSpPr>
          <p:nvPr/>
        </p:nvSpPr>
        <p:spPr bwMode="auto">
          <a:xfrm>
            <a:off x="914400" y="2819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4" name="Line 14"/>
          <p:cNvSpPr>
            <a:spLocks noChangeShapeType="1"/>
          </p:cNvSpPr>
          <p:nvPr/>
        </p:nvSpPr>
        <p:spPr bwMode="auto">
          <a:xfrm>
            <a:off x="914400" y="3200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5" name="Line 15"/>
          <p:cNvSpPr>
            <a:spLocks noChangeShapeType="1"/>
          </p:cNvSpPr>
          <p:nvPr/>
        </p:nvSpPr>
        <p:spPr bwMode="auto">
          <a:xfrm>
            <a:off x="914400" y="36004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6" name="Line 16"/>
          <p:cNvSpPr>
            <a:spLocks noChangeShapeType="1"/>
          </p:cNvSpPr>
          <p:nvPr/>
        </p:nvSpPr>
        <p:spPr bwMode="auto">
          <a:xfrm>
            <a:off x="914400" y="5105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7" name="Line 17"/>
          <p:cNvSpPr>
            <a:spLocks noChangeShapeType="1"/>
          </p:cNvSpPr>
          <p:nvPr/>
        </p:nvSpPr>
        <p:spPr bwMode="auto">
          <a:xfrm>
            <a:off x="914400" y="2438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098" name="Rectangle 18"/>
          <p:cNvSpPr>
            <a:spLocks noChangeArrowheads="1"/>
          </p:cNvSpPr>
          <p:nvPr/>
        </p:nvSpPr>
        <p:spPr bwMode="auto">
          <a:xfrm>
            <a:off x="3519488"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a:t>
            </a:r>
          </a:p>
        </p:txBody>
      </p:sp>
      <p:sp>
        <p:nvSpPr>
          <p:cNvPr id="558099" name="Rectangle 19"/>
          <p:cNvSpPr>
            <a:spLocks noChangeArrowheads="1"/>
          </p:cNvSpPr>
          <p:nvPr/>
        </p:nvSpPr>
        <p:spPr bwMode="auto">
          <a:xfrm>
            <a:off x="3519488" y="36925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.L</a:t>
            </a:r>
          </a:p>
        </p:txBody>
      </p:sp>
      <p:sp>
        <p:nvSpPr>
          <p:cNvPr id="558100" name="Rectangle 20"/>
          <p:cNvSpPr>
            <a:spLocks noChangeArrowheads="1"/>
          </p:cNvSpPr>
          <p:nvPr/>
        </p:nvSpPr>
        <p:spPr bwMode="auto">
          <a:xfrm>
            <a:off x="3519488" y="17113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.S</a:t>
            </a:r>
          </a:p>
        </p:txBody>
      </p:sp>
      <p:sp>
        <p:nvSpPr>
          <p:cNvPr id="558101" name="Line 21"/>
          <p:cNvSpPr>
            <a:spLocks noChangeShapeType="1"/>
          </p:cNvSpPr>
          <p:nvPr/>
        </p:nvSpPr>
        <p:spPr bwMode="auto">
          <a:xfrm flipH="1">
            <a:off x="2933700" y="31242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102" name="Line 22"/>
          <p:cNvSpPr>
            <a:spLocks noChangeShapeType="1"/>
          </p:cNvSpPr>
          <p:nvPr/>
        </p:nvSpPr>
        <p:spPr bwMode="auto">
          <a:xfrm flipH="1">
            <a:off x="2933700" y="21336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8103" name="Line 23"/>
          <p:cNvSpPr>
            <a:spLocks noChangeShapeType="1"/>
          </p:cNvSpPr>
          <p:nvPr/>
        </p:nvSpPr>
        <p:spPr bwMode="auto">
          <a:xfrm flipH="1">
            <a:off x="2954338" y="4098925"/>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07" name="Rectangle 24"/>
          <p:cNvSpPr>
            <a:spLocks noChangeArrowheads="1"/>
          </p:cNvSpPr>
          <p:nvPr/>
        </p:nvSpPr>
        <p:spPr bwMode="auto">
          <a:xfrm>
            <a:off x="784225" y="1258888"/>
            <a:ext cx="2328863" cy="388937"/>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558105" name="Line 25"/>
          <p:cNvSpPr>
            <a:spLocks noChangeShapeType="1"/>
          </p:cNvSpPr>
          <p:nvPr/>
        </p:nvSpPr>
        <p:spPr bwMode="auto">
          <a:xfrm>
            <a:off x="876300" y="5715000"/>
            <a:ext cx="1981200"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09" name="Rectangle 26"/>
          <p:cNvSpPr>
            <a:spLocks noChangeArrowheads="1"/>
          </p:cNvSpPr>
          <p:nvPr/>
        </p:nvSpPr>
        <p:spPr bwMode="auto">
          <a:xfrm>
            <a:off x="1393825" y="5562600"/>
            <a:ext cx="1001713" cy="336550"/>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sp>
        <p:nvSpPr>
          <p:cNvPr id="558107" name="Line 27"/>
          <p:cNvSpPr>
            <a:spLocks noChangeShapeType="1"/>
          </p:cNvSpPr>
          <p:nvPr/>
        </p:nvSpPr>
        <p:spPr bwMode="auto">
          <a:xfrm flipH="1" flipV="1">
            <a:off x="609600" y="1752600"/>
            <a:ext cx="0" cy="358140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2311" name="Group 28"/>
          <p:cNvGrpSpPr>
            <a:grpSpLocks/>
          </p:cNvGrpSpPr>
          <p:nvPr/>
        </p:nvGrpSpPr>
        <p:grpSpPr bwMode="auto">
          <a:xfrm>
            <a:off x="1460500" y="1716088"/>
            <a:ext cx="868363" cy="2822575"/>
            <a:chOff x="920" y="1081"/>
            <a:chExt cx="547" cy="1778"/>
          </a:xfrm>
        </p:grpSpPr>
        <p:sp>
          <p:nvSpPr>
            <p:cNvPr id="12322" name="Rectangle 29"/>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2323" name="Rectangle 30"/>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2324" name="Rectangle 31"/>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2325" name="Rectangle 32"/>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2326" name="Rectangle 33"/>
            <p:cNvSpPr>
              <a:spLocks noChangeArrowheads="1"/>
            </p:cNvSpPr>
            <p:nvPr/>
          </p:nvSpPr>
          <p:spPr bwMode="auto">
            <a:xfrm>
              <a:off x="1095" y="2451"/>
              <a:ext cx="198" cy="408"/>
            </a:xfrm>
            <a:prstGeom prst="rect">
              <a:avLst/>
            </a:prstGeom>
            <a:noFill/>
            <a:ln w="9525">
              <a:noFill/>
              <a:miter lim="800000"/>
              <a:headEnd/>
              <a:tailEnd/>
            </a:ln>
          </p:spPr>
          <p:txBody>
            <a:bodyPr wrap="none" lIns="92075" tIns="46038" rIns="92075" bIns="46038">
              <a:spAutoFit/>
            </a:bodyPr>
            <a:lstStyle/>
            <a:p>
              <a:pPr algn="ctr">
                <a:lnSpc>
                  <a:spcPct val="20000"/>
                </a:lnSpc>
              </a:pPr>
              <a:r>
                <a:rPr lang="en-US" sz="3600"/>
                <a:t>.</a:t>
              </a:r>
              <a:br>
                <a:rPr lang="en-US" sz="3600"/>
              </a:br>
              <a:r>
                <a:rPr lang="en-US" sz="3600"/>
                <a:t/>
              </a:r>
              <a:br>
                <a:rPr lang="en-US" sz="3600"/>
              </a:br>
              <a:r>
                <a:rPr lang="en-US" sz="3600"/>
                <a:t>.</a:t>
              </a:r>
              <a:br>
                <a:rPr lang="en-US" sz="3600"/>
              </a:br>
              <a:r>
                <a:rPr lang="en-US" sz="3600"/>
                <a:t/>
              </a:r>
              <a:br>
                <a:rPr lang="en-US" sz="3600"/>
              </a:br>
              <a:r>
                <a:rPr lang="en-US" sz="3600"/>
                <a:t>.</a:t>
              </a:r>
            </a:p>
          </p:txBody>
        </p:sp>
        <p:sp>
          <p:nvSpPr>
            <p:cNvPr id="12327" name="Rectangle 34"/>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cnt</a:t>
              </a:r>
            </a:p>
          </p:txBody>
        </p:sp>
      </p:grpSp>
      <p:sp>
        <p:nvSpPr>
          <p:cNvPr id="558115" name="Leading Question"/>
          <p:cNvSpPr txBox="1">
            <a:spLocks noChangeArrowheads="1"/>
          </p:cNvSpPr>
          <p:nvPr/>
        </p:nvSpPr>
        <p:spPr bwMode="auto">
          <a:xfrm>
            <a:off x="6248400" y="6423025"/>
            <a:ext cx="2578100"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is the loop terminated?</a:t>
            </a:r>
          </a:p>
        </p:txBody>
      </p:sp>
      <p:sp>
        <p:nvSpPr>
          <p:cNvPr id="12313" name="Rectangle 36"/>
          <p:cNvSpPr>
            <a:spLocks noChangeArrowheads="1"/>
          </p:cNvSpPr>
          <p:nvPr/>
        </p:nvSpPr>
        <p:spPr bwMode="auto">
          <a:xfrm rot="-5400000">
            <a:off x="-527843" y="3336131"/>
            <a:ext cx="2306638" cy="339725"/>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pic>
        <p:nvPicPr>
          <p:cNvPr id="3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811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Conditional Instruction Execution</a:t>
            </a:r>
          </a:p>
        </p:txBody>
      </p:sp>
      <p:sp>
        <p:nvSpPr>
          <p:cNvPr id="13315" name="Rectangle 3"/>
          <p:cNvSpPr>
            <a:spLocks noChangeArrowheads="1"/>
          </p:cNvSpPr>
          <p:nvPr/>
        </p:nvSpPr>
        <p:spPr bwMode="auto">
          <a:xfrm>
            <a:off x="1050925" y="6049963"/>
            <a:ext cx="7040563" cy="339725"/>
          </a:xfrm>
          <a:prstGeom prst="rect">
            <a:avLst/>
          </a:prstGeom>
          <a:noFill/>
          <a:ln w="9525">
            <a:noFill/>
            <a:miter lim="800000"/>
            <a:headEnd/>
            <a:tailEnd/>
          </a:ln>
        </p:spPr>
        <p:txBody>
          <a:bodyPr wrap="none" lIns="92075" tIns="46038" rIns="92075" bIns="46038">
            <a:spAutoFit/>
          </a:bodyPr>
          <a:lstStyle/>
          <a:p>
            <a:pPr algn="ctr"/>
            <a:r>
              <a:rPr lang="en-US" sz="2000">
                <a:solidFill>
                  <a:schemeClr val="tx2"/>
                </a:solidFill>
                <a:latin typeface="Arial Narrow" pitchFamily="34" charset="0"/>
              </a:rPr>
              <a:t>Note:  If condition is false, execution is essentially replaced with nop</a:t>
            </a:r>
          </a:p>
        </p:txBody>
      </p:sp>
      <p:grpSp>
        <p:nvGrpSpPr>
          <p:cNvPr id="13316" name="Group 4"/>
          <p:cNvGrpSpPr>
            <a:grpSpLocks/>
          </p:cNvGrpSpPr>
          <p:nvPr/>
        </p:nvGrpSpPr>
        <p:grpSpPr bwMode="auto">
          <a:xfrm>
            <a:off x="195263" y="3232150"/>
            <a:ext cx="8678862" cy="2149475"/>
            <a:chOff x="123" y="2036"/>
            <a:chExt cx="5467" cy="1354"/>
          </a:xfrm>
        </p:grpSpPr>
        <p:sp>
          <p:nvSpPr>
            <p:cNvPr id="560133" name="Rectangle 5"/>
            <p:cNvSpPr>
              <a:spLocks noChangeArrowheads="1"/>
            </p:cNvSpPr>
            <p:nvPr/>
          </p:nvSpPr>
          <p:spPr bwMode="auto">
            <a:xfrm>
              <a:off x="503" y="2369"/>
              <a:ext cx="4705" cy="1021"/>
            </a:xfrm>
            <a:prstGeom prst="rect">
              <a:avLst/>
            </a:prstGeom>
            <a:solidFill>
              <a:srgbClr val="CCFF66">
                <a:alpha val="50000"/>
              </a:srgbClr>
            </a:solidFill>
            <a:ln w="9525">
              <a:solidFill>
                <a:schemeClr val="tx1"/>
              </a:solidFill>
              <a:miter lim="800000"/>
              <a:headEnd/>
              <a:tailEnd/>
            </a:ln>
            <a:effectLst/>
          </p:spPr>
          <p:txBody>
            <a:bodyPr wrap="none" lIns="228600" tIns="228600" rIns="228600" bIns="228600" anchor="ctr"/>
            <a:lstStyle/>
            <a:p>
              <a:pPr>
                <a:defRPr/>
              </a:pPr>
              <a:endParaRPr lang="en-US">
                <a:effectLst>
                  <a:outerShdw blurRad="38100" dist="38100" dir="2700000" algn="tl">
                    <a:srgbClr val="000000">
                      <a:alpha val="43137"/>
                    </a:srgbClr>
                  </a:outerShdw>
                </a:effectLst>
              </a:endParaRPr>
            </a:p>
          </p:txBody>
        </p:sp>
        <p:grpSp>
          <p:nvGrpSpPr>
            <p:cNvPr id="13328" name="Group 6"/>
            <p:cNvGrpSpPr>
              <a:grpSpLocks/>
            </p:cNvGrpSpPr>
            <p:nvPr/>
          </p:nvGrpSpPr>
          <p:grpSpPr bwMode="auto">
            <a:xfrm>
              <a:off x="1235" y="2494"/>
              <a:ext cx="3242" cy="780"/>
              <a:chOff x="1235" y="2524"/>
              <a:chExt cx="3242" cy="780"/>
            </a:xfrm>
          </p:grpSpPr>
          <p:sp>
            <p:nvSpPr>
              <p:cNvPr id="13330" name="Rectangle 7"/>
              <p:cNvSpPr>
                <a:spLocks noChangeArrowheads="1"/>
              </p:cNvSpPr>
              <p:nvPr/>
            </p:nvSpPr>
            <p:spPr bwMode="auto">
              <a:xfrm>
                <a:off x="1235" y="2524"/>
                <a:ext cx="3242" cy="780"/>
              </a:xfrm>
              <a:prstGeom prst="rect">
                <a:avLst/>
              </a:prstGeom>
              <a:noFill/>
              <a:ln w="9525">
                <a:noFill/>
                <a:miter lim="800000"/>
                <a:headEnd/>
                <a:tailEnd/>
              </a:ln>
            </p:spPr>
            <p:txBody>
              <a:bodyPr lIns="92075" tIns="46038" rIns="92075" bIns="46038" anchorCtr="1">
                <a:spAutoFit/>
              </a:bodyPr>
              <a:lstStyle/>
              <a:p>
                <a:pPr>
                  <a:lnSpc>
                    <a:spcPct val="90000"/>
                  </a:lnSpc>
                  <a:spcBef>
                    <a:spcPct val="40000"/>
                  </a:spcBef>
                  <a:tabLst>
                    <a:tab pos="919163" algn="ctr"/>
                    <a:tab pos="3776663" algn="ctr"/>
                  </a:tabLst>
                </a:pPr>
                <a:r>
                  <a:rPr lang="en-US">
                    <a:solidFill>
                      <a:schemeClr val="tx2"/>
                    </a:solidFill>
                  </a:rPr>
                  <a:t>	Code Syntax	Execute if:</a:t>
                </a:r>
                <a:endParaRPr lang="en-US"/>
              </a:p>
              <a:p>
                <a:pPr>
                  <a:lnSpc>
                    <a:spcPct val="90000"/>
                  </a:lnSpc>
                  <a:spcBef>
                    <a:spcPct val="40000"/>
                  </a:spcBef>
                  <a:tabLst>
                    <a:tab pos="919163" algn="ctr"/>
                    <a:tab pos="3776663" algn="ctr"/>
                  </a:tabLst>
                </a:pPr>
                <a:r>
                  <a:rPr lang="en-US"/>
                  <a:t>	[ cnt ]	cnt </a:t>
                </a:r>
                <a:r>
                  <a:rPr lang="en-US">
                    <a:sym typeface="Symbol" pitchFamily="18" charset="2"/>
                  </a:rPr>
                  <a:t></a:t>
                </a:r>
                <a:r>
                  <a:rPr lang="en-US"/>
                  <a:t> 0</a:t>
                </a:r>
                <a:br>
                  <a:rPr lang="en-US"/>
                </a:br>
                <a:r>
                  <a:rPr lang="en-US"/>
                  <a:t>	[ !cnt ]	cnt </a:t>
                </a:r>
                <a:r>
                  <a:rPr lang="en-US" b="0"/>
                  <a:t>=</a:t>
                </a:r>
                <a:r>
                  <a:rPr lang="en-US"/>
                  <a:t> 0</a:t>
                </a:r>
              </a:p>
            </p:txBody>
          </p:sp>
          <p:sp>
            <p:nvSpPr>
              <p:cNvPr id="560136" name="Line 8"/>
              <p:cNvSpPr>
                <a:spLocks noChangeShapeType="1"/>
              </p:cNvSpPr>
              <p:nvPr/>
            </p:nvSpPr>
            <p:spPr bwMode="auto">
              <a:xfrm>
                <a:off x="1399" y="2786"/>
                <a:ext cx="2914" cy="0"/>
              </a:xfrm>
              <a:prstGeom prst="line">
                <a:avLst/>
              </a:prstGeom>
              <a:noFill/>
              <a:ln w="9525">
                <a:solidFill>
                  <a:schemeClr val="tx2"/>
                </a:solidFill>
                <a:round/>
                <a:headEnd/>
                <a:tailEnd/>
              </a:ln>
              <a:effectLst/>
            </p:spPr>
            <p:txBody>
              <a:bodyPr wrap="none" lIns="228600" tIns="228600" rIns="228600" bIns="228600" anchor="ctr"/>
              <a:lstStyle/>
              <a:p>
                <a:pPr>
                  <a:defRPr/>
                </a:pPr>
                <a:endParaRPr lang="en-US">
                  <a:effectLst>
                    <a:outerShdw blurRad="38100" dist="38100" dir="2700000" algn="tl">
                      <a:srgbClr val="000000">
                        <a:alpha val="43137"/>
                      </a:srgbClr>
                    </a:outerShdw>
                  </a:effectLst>
                </a:endParaRPr>
              </a:p>
            </p:txBody>
          </p:sp>
        </p:grpSp>
        <p:sp>
          <p:nvSpPr>
            <p:cNvPr id="13329" name="Rectangle 9"/>
            <p:cNvSpPr>
              <a:spLocks noChangeArrowheads="1"/>
            </p:cNvSpPr>
            <p:nvPr/>
          </p:nvSpPr>
          <p:spPr bwMode="auto">
            <a:xfrm>
              <a:off x="123" y="2036"/>
              <a:ext cx="5467" cy="268"/>
            </a:xfrm>
            <a:prstGeom prst="rect">
              <a:avLst/>
            </a:prstGeom>
            <a:noFill/>
            <a:ln w="12700">
              <a:noFill/>
              <a:miter lim="800000"/>
              <a:headEnd/>
              <a:tailEnd/>
            </a:ln>
          </p:spPr>
          <p:txBody>
            <a:bodyPr wrap="none" lIns="92075" tIns="46038" rIns="92075" bIns="46038">
              <a:spAutoFit/>
            </a:bodyPr>
            <a:lstStyle/>
            <a:p>
              <a:pPr algn="ctr">
                <a:lnSpc>
                  <a:spcPct val="90000"/>
                </a:lnSpc>
              </a:pPr>
              <a:r>
                <a:rPr lang="en-US" b="0"/>
                <a:t>Execution based on [zero/non-zero] value of specified variable</a:t>
              </a:r>
            </a:p>
          </p:txBody>
        </p:sp>
      </p:grpSp>
      <p:sp>
        <p:nvSpPr>
          <p:cNvPr id="13317" name="Rectangle 10"/>
          <p:cNvSpPr>
            <a:spLocks noChangeArrowheads="1"/>
          </p:cNvSpPr>
          <p:nvPr/>
        </p:nvSpPr>
        <p:spPr bwMode="auto">
          <a:xfrm>
            <a:off x="800100" y="1295400"/>
            <a:ext cx="7467600" cy="425450"/>
          </a:xfrm>
          <a:prstGeom prst="rect">
            <a:avLst/>
          </a:prstGeom>
          <a:noFill/>
          <a:ln w="12700">
            <a:noFill/>
            <a:miter lim="800000"/>
            <a:headEnd/>
            <a:tailEnd/>
          </a:ln>
        </p:spPr>
        <p:txBody>
          <a:bodyPr lIns="92075" tIns="46038" rIns="92075" bIns="46038">
            <a:spAutoFit/>
          </a:bodyPr>
          <a:lstStyle/>
          <a:p>
            <a:pPr algn="ctr">
              <a:lnSpc>
                <a:spcPct val="90000"/>
              </a:lnSpc>
            </a:pPr>
            <a:r>
              <a:rPr lang="en-US" b="0"/>
              <a:t>To minimize branching, </a:t>
            </a:r>
            <a:r>
              <a:rPr lang="en-US">
                <a:solidFill>
                  <a:schemeClr val="tx2"/>
                </a:solidFill>
              </a:rPr>
              <a:t>all</a:t>
            </a:r>
            <a:r>
              <a:rPr lang="en-US" b="0"/>
              <a:t> instructions are conditional</a:t>
            </a:r>
          </a:p>
        </p:txBody>
      </p:sp>
      <p:sp>
        <p:nvSpPr>
          <p:cNvPr id="13318" name="Rectangle 11"/>
          <p:cNvSpPr>
            <a:spLocks noChangeArrowheads="1"/>
          </p:cNvSpPr>
          <p:nvPr/>
        </p:nvSpPr>
        <p:spPr bwMode="auto">
          <a:xfrm>
            <a:off x="800100" y="1828800"/>
            <a:ext cx="7469188" cy="685800"/>
          </a:xfrm>
          <a:prstGeom prst="rect">
            <a:avLst/>
          </a:prstGeom>
          <a:solidFill>
            <a:schemeClr val="accent1"/>
          </a:solidFill>
          <a:ln w="9525">
            <a:noFill/>
            <a:miter lim="800000"/>
            <a:headEnd/>
            <a:tailEnd/>
          </a:ln>
        </p:spPr>
        <p:txBody>
          <a:bodyPr wrap="none" lIns="228600" tIns="228600" rIns="228600" bIns="228600" anchor="ctr"/>
          <a:lstStyle/>
          <a:p>
            <a:pPr algn="ctr">
              <a:lnSpc>
                <a:spcPct val="90000"/>
              </a:lnSpc>
              <a:spcBef>
                <a:spcPct val="0"/>
              </a:spcBef>
            </a:pPr>
            <a:r>
              <a:rPr lang="en-US" sz="2800" b="0"/>
              <a:t>[condition]	   B		loop</a:t>
            </a:r>
          </a:p>
        </p:txBody>
      </p:sp>
      <p:pic>
        <p:nvPicPr>
          <p:cNvPr id="1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4339" name="Group 3"/>
          <p:cNvGrpSpPr>
            <a:grpSpLocks/>
          </p:cNvGrpSpPr>
          <p:nvPr/>
        </p:nvGrpSpPr>
        <p:grpSpPr bwMode="auto">
          <a:xfrm>
            <a:off x="5470525" y="1303338"/>
            <a:ext cx="2905125" cy="958850"/>
            <a:chOff x="3530" y="528"/>
            <a:chExt cx="1830" cy="604"/>
          </a:xfrm>
        </p:grpSpPr>
        <p:sp>
          <p:nvSpPr>
            <p:cNvPr id="14377" name="Rectangle 4"/>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4378" name="Rectangle 5"/>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4379" name="Rectangle 6"/>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4380" name="Rectangle 7"/>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4381" name="Rectangle 8"/>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4340" name="Rectangle 9"/>
          <p:cNvSpPr>
            <a:spLocks noGrp="1" noChangeArrowheads="1"/>
          </p:cNvSpPr>
          <p:nvPr>
            <p:ph type="title"/>
          </p:nvPr>
        </p:nvSpPr>
        <p:spPr/>
        <p:txBody>
          <a:bodyPr/>
          <a:lstStyle/>
          <a:p>
            <a:r>
              <a:rPr lang="en-US" smtClean="0"/>
              <a:t>   Loop Control via Conditional Branch</a:t>
            </a:r>
          </a:p>
        </p:txBody>
      </p:sp>
      <p:sp>
        <p:nvSpPr>
          <p:cNvPr id="14341" name="Rectangle 10"/>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t>	MVK	.S	40, cnt</a:t>
            </a:r>
          </a:p>
          <a:p>
            <a:r>
              <a:rPr lang="en-US" sz="2000"/>
              <a:t>loop:</a:t>
            </a:r>
            <a:endParaRPr lang="en-US" sz="2000">
              <a:solidFill>
                <a:schemeClr val="tx2"/>
              </a:solidFill>
            </a:endParaRPr>
          </a:p>
          <a:p>
            <a:r>
              <a:rPr lang="en-US" sz="2000">
                <a:solidFill>
                  <a:schemeClr val="tx2"/>
                </a:solidFill>
              </a:rPr>
              <a:t>	</a:t>
            </a:r>
            <a:r>
              <a:rPr lang="en-US" sz="2000"/>
              <a:t>MPY	.M	c, x, prod</a:t>
            </a:r>
          </a:p>
          <a:p>
            <a:r>
              <a:rPr lang="en-US" sz="2000"/>
              <a:t>	ADD	.L 	y, prod, y</a:t>
            </a:r>
          </a:p>
          <a:p>
            <a:r>
              <a:rPr lang="en-US" sz="2000"/>
              <a:t>	SUB	.L	cnt, 1, cnt</a:t>
            </a:r>
          </a:p>
          <a:p>
            <a:r>
              <a:rPr lang="en-US" sz="2000">
                <a:solidFill>
                  <a:schemeClr val="tx2"/>
                </a:solidFill>
              </a:rPr>
              <a:t> [cnt]</a:t>
            </a:r>
            <a:r>
              <a:rPr lang="en-US" sz="2000"/>
              <a:t>	B	</a:t>
            </a:r>
            <a:r>
              <a:rPr lang="en-US" sz="2000">
                <a:solidFill>
                  <a:schemeClr val="tx2"/>
                </a:solidFill>
              </a:rPr>
              <a:t>.S</a:t>
            </a:r>
            <a:r>
              <a:rPr lang="en-US" sz="2000"/>
              <a:t>	loop</a:t>
            </a:r>
            <a:endParaRPr lang="en-US" sz="2000">
              <a:solidFill>
                <a:schemeClr val="tx2"/>
              </a:solidFill>
            </a:endParaRPr>
          </a:p>
        </p:txBody>
      </p:sp>
      <p:grpSp>
        <p:nvGrpSpPr>
          <p:cNvPr id="14342" name="Group 11"/>
          <p:cNvGrpSpPr>
            <a:grpSpLocks/>
          </p:cNvGrpSpPr>
          <p:nvPr/>
        </p:nvGrpSpPr>
        <p:grpSpPr bwMode="auto">
          <a:xfrm>
            <a:off x="784225" y="1258888"/>
            <a:ext cx="3532188" cy="4640262"/>
            <a:chOff x="494" y="793"/>
            <a:chExt cx="2225" cy="2923"/>
          </a:xfrm>
        </p:grpSpPr>
        <p:sp>
          <p:nvSpPr>
            <p:cNvPr id="562188" name="Rectangle 12"/>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62189" name="Line 13"/>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0" name="Line 14"/>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1" name="Line 15"/>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2" name="Line 16"/>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3" name="Line 17"/>
            <p:cNvSpPr>
              <a:spLocks noChangeShapeType="1"/>
            </p:cNvSpPr>
            <p:nvPr/>
          </p:nvSpPr>
          <p:spPr bwMode="auto">
            <a:xfrm>
              <a:off x="576" y="32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4" name="Line 18"/>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5" name="Rectangle 19"/>
            <p:cNvSpPr>
              <a:spLocks noChangeArrowheads="1"/>
            </p:cNvSpPr>
            <p:nvPr/>
          </p:nvSpPr>
          <p:spPr bwMode="auto">
            <a:xfrm>
              <a:off x="2217" y="1702"/>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a:t>
              </a:r>
            </a:p>
          </p:txBody>
        </p:sp>
        <p:sp>
          <p:nvSpPr>
            <p:cNvPr id="562196" name="Rectangle 20"/>
            <p:cNvSpPr>
              <a:spLocks noChangeArrowheads="1"/>
            </p:cNvSpPr>
            <p:nvPr/>
          </p:nvSpPr>
          <p:spPr bwMode="auto">
            <a:xfrm>
              <a:off x="2217" y="2326"/>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.L</a:t>
              </a:r>
            </a:p>
          </p:txBody>
        </p:sp>
        <p:sp>
          <p:nvSpPr>
            <p:cNvPr id="562197" name="Rectangle 21"/>
            <p:cNvSpPr>
              <a:spLocks noChangeArrowheads="1"/>
            </p:cNvSpPr>
            <p:nvPr/>
          </p:nvSpPr>
          <p:spPr bwMode="auto">
            <a:xfrm>
              <a:off x="2217" y="1078"/>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.S</a:t>
              </a:r>
            </a:p>
          </p:txBody>
        </p:sp>
        <p:sp>
          <p:nvSpPr>
            <p:cNvPr id="562198" name="Line 22"/>
            <p:cNvSpPr>
              <a:spLocks noChangeShapeType="1"/>
            </p:cNvSpPr>
            <p:nvPr/>
          </p:nvSpPr>
          <p:spPr bwMode="auto">
            <a:xfrm flipH="1">
              <a:off x="1848" y="1968"/>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199" name="Line 23"/>
            <p:cNvSpPr>
              <a:spLocks noChangeShapeType="1"/>
            </p:cNvSpPr>
            <p:nvPr/>
          </p:nvSpPr>
          <p:spPr bwMode="auto">
            <a:xfrm flipH="1">
              <a:off x="1848" y="1344"/>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2200" name="Line 24"/>
            <p:cNvSpPr>
              <a:spLocks noChangeShapeType="1"/>
            </p:cNvSpPr>
            <p:nvPr/>
          </p:nvSpPr>
          <p:spPr bwMode="auto">
            <a:xfrm flipH="1">
              <a:off x="1861" y="2582"/>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67" name="Rectangle 25"/>
            <p:cNvSpPr>
              <a:spLocks noChangeArrowheads="1"/>
            </p:cNvSpPr>
            <p:nvPr/>
          </p:nvSpPr>
          <p:spPr bwMode="auto">
            <a:xfrm>
              <a:off x="494"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562202" name="Line 26"/>
            <p:cNvSpPr>
              <a:spLocks noChangeShapeType="1"/>
            </p:cNvSpPr>
            <p:nvPr/>
          </p:nvSpPr>
          <p:spPr bwMode="auto">
            <a:xfrm>
              <a:off x="552" y="3600"/>
              <a:ext cx="1248"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69" name="Rectangle 27"/>
            <p:cNvSpPr>
              <a:spLocks noChangeArrowheads="1"/>
            </p:cNvSpPr>
            <p:nvPr/>
          </p:nvSpPr>
          <p:spPr bwMode="auto">
            <a:xfrm>
              <a:off x="878" y="3504"/>
              <a:ext cx="631" cy="212"/>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grpSp>
          <p:nvGrpSpPr>
            <p:cNvPr id="14370" name="Group 28"/>
            <p:cNvGrpSpPr>
              <a:grpSpLocks/>
            </p:cNvGrpSpPr>
            <p:nvPr/>
          </p:nvGrpSpPr>
          <p:grpSpPr bwMode="auto">
            <a:xfrm>
              <a:off x="920" y="1081"/>
              <a:ext cx="547" cy="1778"/>
              <a:chOff x="920" y="1081"/>
              <a:chExt cx="547" cy="1778"/>
            </a:xfrm>
          </p:grpSpPr>
          <p:sp>
            <p:nvSpPr>
              <p:cNvPr id="14371" name="Rectangle 29"/>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4372" name="Rectangle 30"/>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4373" name="Rectangle 31"/>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4374" name="Rectangle 32"/>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4375" name="Rectangle 33"/>
              <p:cNvSpPr>
                <a:spLocks noChangeArrowheads="1"/>
              </p:cNvSpPr>
              <p:nvPr/>
            </p:nvSpPr>
            <p:spPr bwMode="auto">
              <a:xfrm>
                <a:off x="1095" y="2451"/>
                <a:ext cx="198" cy="408"/>
              </a:xfrm>
              <a:prstGeom prst="rect">
                <a:avLst/>
              </a:prstGeom>
              <a:noFill/>
              <a:ln w="9525">
                <a:noFill/>
                <a:miter lim="800000"/>
                <a:headEnd/>
                <a:tailEnd/>
              </a:ln>
            </p:spPr>
            <p:txBody>
              <a:bodyPr wrap="none" lIns="92075" tIns="46038" rIns="92075" bIns="46038">
                <a:spAutoFit/>
              </a:bodyPr>
              <a:lstStyle/>
              <a:p>
                <a:pPr algn="ctr">
                  <a:lnSpc>
                    <a:spcPct val="20000"/>
                  </a:lnSpc>
                </a:pPr>
                <a:r>
                  <a:rPr lang="en-US" sz="3600"/>
                  <a:t>.</a:t>
                </a:r>
                <a:br>
                  <a:rPr lang="en-US" sz="3600"/>
                </a:br>
                <a:r>
                  <a:rPr lang="en-US" sz="3600"/>
                  <a:t/>
                </a:r>
                <a:br>
                  <a:rPr lang="en-US" sz="3600"/>
                </a:br>
                <a:r>
                  <a:rPr lang="en-US" sz="3600"/>
                  <a:t>.</a:t>
                </a:r>
                <a:br>
                  <a:rPr lang="en-US" sz="3600"/>
                </a:br>
                <a:r>
                  <a:rPr lang="en-US" sz="3600"/>
                  <a:t/>
                </a:r>
                <a:br>
                  <a:rPr lang="en-US" sz="3600"/>
                </a:br>
                <a:r>
                  <a:rPr lang="en-US" sz="3600"/>
                  <a:t>.</a:t>
                </a:r>
              </a:p>
            </p:txBody>
          </p:sp>
          <p:sp>
            <p:nvSpPr>
              <p:cNvPr id="14376" name="Rectangle 34"/>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cnt</a:t>
                </a:r>
              </a:p>
            </p:txBody>
          </p:sp>
        </p:grpSp>
      </p:grpSp>
      <p:sp>
        <p:nvSpPr>
          <p:cNvPr id="562211" name="Leading Question"/>
          <p:cNvSpPr txBox="1">
            <a:spLocks noChangeArrowheads="1"/>
          </p:cNvSpPr>
          <p:nvPr/>
        </p:nvSpPr>
        <p:spPr bwMode="auto">
          <a:xfrm>
            <a:off x="3400425" y="6423025"/>
            <a:ext cx="5426075"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are the c and x array values brought in from memory?</a:t>
            </a:r>
          </a:p>
        </p:txBody>
      </p:sp>
      <p:sp>
        <p:nvSpPr>
          <p:cNvPr id="562212" name="Line 36"/>
          <p:cNvSpPr>
            <a:spLocks noChangeShapeType="1"/>
          </p:cNvSpPr>
          <p:nvPr/>
        </p:nvSpPr>
        <p:spPr bwMode="auto">
          <a:xfrm flipH="1" flipV="1">
            <a:off x="609600" y="1752600"/>
            <a:ext cx="0" cy="358140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45" name="Rectangle 37"/>
          <p:cNvSpPr>
            <a:spLocks noChangeArrowheads="1"/>
          </p:cNvSpPr>
          <p:nvPr/>
        </p:nvSpPr>
        <p:spPr bwMode="auto">
          <a:xfrm rot="-5400000">
            <a:off x="-527843" y="3336131"/>
            <a:ext cx="2306638" cy="339725"/>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pic>
        <p:nvPicPr>
          <p:cNvPr id="4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22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500" smtClean="0"/>
              <a:t>Memory Access via “.D” Unit</a:t>
            </a:r>
          </a:p>
        </p:txBody>
      </p:sp>
      <p:sp>
        <p:nvSpPr>
          <p:cNvPr id="564227" name="Rectangle 3"/>
          <p:cNvSpPr>
            <a:spLocks noChangeArrowheads="1"/>
          </p:cNvSpPr>
          <p:nvPr/>
        </p:nvSpPr>
        <p:spPr bwMode="auto">
          <a:xfrm>
            <a:off x="3519488"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sp>
        <p:nvSpPr>
          <p:cNvPr id="564228" name="Rectangle 4"/>
          <p:cNvSpPr>
            <a:spLocks noChangeArrowheads="1"/>
          </p:cNvSpPr>
          <p:nvPr/>
        </p:nvSpPr>
        <p:spPr bwMode="auto">
          <a:xfrm>
            <a:off x="3519488" y="36925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564229" name="Rectangle 5"/>
          <p:cNvSpPr>
            <a:spLocks noChangeArrowheads="1"/>
          </p:cNvSpPr>
          <p:nvPr/>
        </p:nvSpPr>
        <p:spPr bwMode="auto">
          <a:xfrm>
            <a:off x="3519488" y="17113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564230" name="Rectangle 6"/>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5367" name="Group 7"/>
          <p:cNvGrpSpPr>
            <a:grpSpLocks/>
          </p:cNvGrpSpPr>
          <p:nvPr/>
        </p:nvGrpSpPr>
        <p:grpSpPr bwMode="auto">
          <a:xfrm>
            <a:off x="5470525" y="1303338"/>
            <a:ext cx="2905125" cy="958850"/>
            <a:chOff x="3530" y="528"/>
            <a:chExt cx="1830" cy="604"/>
          </a:xfrm>
        </p:grpSpPr>
        <p:sp>
          <p:nvSpPr>
            <p:cNvPr id="15410" name="Rectangle 8"/>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5411" name="Rectangle 9"/>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5412" name="Rectangle 10"/>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5413" name="Rectangle 11"/>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5414" name="Rectangle 12"/>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5368" name="Rectangle 13"/>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t>	MVK	.S	40, cnt</a:t>
            </a:r>
          </a:p>
          <a:p>
            <a:r>
              <a:rPr lang="en-US" sz="2000"/>
              <a:t>loop:</a:t>
            </a:r>
            <a:endParaRPr lang="en-US" sz="2000">
              <a:solidFill>
                <a:schemeClr val="tx2"/>
              </a:solidFill>
            </a:endParaRPr>
          </a:p>
          <a:p>
            <a:r>
              <a:rPr lang="en-US" sz="2000">
                <a:solidFill>
                  <a:srgbClr val="993300"/>
                </a:solidFill>
              </a:rPr>
              <a:t>	</a:t>
            </a:r>
            <a:r>
              <a:rPr lang="en-US" sz="2000">
                <a:solidFill>
                  <a:schemeClr val="tx2"/>
                </a:solidFill>
              </a:rPr>
              <a:t>LDH	.D	*cp    , c</a:t>
            </a:r>
          </a:p>
          <a:p>
            <a:r>
              <a:rPr lang="en-US" sz="2000">
                <a:solidFill>
                  <a:schemeClr val="tx2"/>
                </a:solidFill>
              </a:rPr>
              <a:t>	LDH	.D	*xp    , x</a:t>
            </a:r>
          </a:p>
          <a:p>
            <a:r>
              <a:rPr lang="en-US" sz="2000">
                <a:solidFill>
                  <a:schemeClr val="tx2"/>
                </a:solidFill>
              </a:rPr>
              <a:t>	</a:t>
            </a:r>
            <a:r>
              <a:rPr lang="en-US" sz="2000"/>
              <a:t>MPY	.M	c, x, prod</a:t>
            </a:r>
          </a:p>
          <a:p>
            <a:r>
              <a:rPr lang="en-US" sz="2000"/>
              <a:t>	ADD	.L 	y, prod, y</a:t>
            </a:r>
          </a:p>
          <a:p>
            <a:r>
              <a:rPr lang="en-US" sz="2000"/>
              <a:t>	SUB	.L	cnt, 1, cnt</a:t>
            </a:r>
          </a:p>
          <a:p>
            <a:r>
              <a:rPr lang="en-US" sz="2000"/>
              <a:t> [cnt]	B	.S	loop</a:t>
            </a:r>
            <a:endParaRPr lang="en-US" sz="2000">
              <a:solidFill>
                <a:schemeClr val="tx2"/>
              </a:solidFill>
            </a:endParaRPr>
          </a:p>
        </p:txBody>
      </p:sp>
      <p:sp>
        <p:nvSpPr>
          <p:cNvPr id="15369" name="Rectangle 14"/>
          <p:cNvSpPr>
            <a:spLocks noChangeArrowheads="1"/>
          </p:cNvSpPr>
          <p:nvPr/>
        </p:nvSpPr>
        <p:spPr bwMode="auto">
          <a:xfrm>
            <a:off x="914400" y="5721350"/>
            <a:ext cx="1981200" cy="679450"/>
          </a:xfrm>
          <a:prstGeom prst="rect">
            <a:avLst/>
          </a:prstGeom>
          <a:solidFill>
            <a:schemeClr val="bg2"/>
          </a:solidFill>
          <a:ln w="12700">
            <a:solidFill>
              <a:schemeClr val="tx1"/>
            </a:solidFill>
            <a:miter lim="800000"/>
            <a:headEnd/>
            <a:tailEnd/>
          </a:ln>
        </p:spPr>
        <p:txBody>
          <a:bodyPr wrap="none" anchor="ctr"/>
          <a:lstStyle/>
          <a:p>
            <a:pPr algn="ctr">
              <a:lnSpc>
                <a:spcPct val="90000"/>
              </a:lnSpc>
              <a:spcBef>
                <a:spcPct val="0"/>
              </a:spcBef>
            </a:pPr>
            <a:r>
              <a:rPr lang="en-US" sz="2000"/>
              <a:t>Data Memory:</a:t>
            </a:r>
          </a:p>
          <a:p>
            <a:pPr algn="ctr">
              <a:lnSpc>
                <a:spcPct val="90000"/>
              </a:lnSpc>
              <a:spcBef>
                <a:spcPct val="0"/>
              </a:spcBef>
            </a:pPr>
            <a:r>
              <a:rPr lang="en-US" sz="2000"/>
              <a:t>x(40), a(40), y</a:t>
            </a:r>
          </a:p>
        </p:txBody>
      </p:sp>
      <p:sp>
        <p:nvSpPr>
          <p:cNvPr id="564239" name="Line 15"/>
          <p:cNvSpPr>
            <a:spLocks noChangeShapeType="1"/>
          </p:cNvSpPr>
          <p:nvPr/>
        </p:nvSpPr>
        <p:spPr bwMode="auto">
          <a:xfrm flipH="1" flipV="1">
            <a:off x="609600" y="1752600"/>
            <a:ext cx="0" cy="358140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5371" name="Group 16"/>
          <p:cNvGrpSpPr>
            <a:grpSpLocks/>
          </p:cNvGrpSpPr>
          <p:nvPr/>
        </p:nvGrpSpPr>
        <p:grpSpPr bwMode="auto">
          <a:xfrm>
            <a:off x="784225" y="1258888"/>
            <a:ext cx="2328863" cy="4221162"/>
            <a:chOff x="494" y="793"/>
            <a:chExt cx="1467" cy="2659"/>
          </a:xfrm>
        </p:grpSpPr>
        <p:sp>
          <p:nvSpPr>
            <p:cNvPr id="564241" name="Rectangle 17"/>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64242" name="Line 18"/>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43" name="Line 19"/>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44" name="Line 20"/>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45" name="Line 21"/>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46" name="Line 22"/>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5396" name="Rectangle 23"/>
            <p:cNvSpPr>
              <a:spLocks noChangeArrowheads="1"/>
            </p:cNvSpPr>
            <p:nvPr/>
          </p:nvSpPr>
          <p:spPr bwMode="auto">
            <a:xfrm>
              <a:off x="494"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grpSp>
          <p:nvGrpSpPr>
            <p:cNvPr id="15397" name="Group 24"/>
            <p:cNvGrpSpPr>
              <a:grpSpLocks/>
            </p:cNvGrpSpPr>
            <p:nvPr/>
          </p:nvGrpSpPr>
          <p:grpSpPr bwMode="auto">
            <a:xfrm>
              <a:off x="920" y="1081"/>
              <a:ext cx="547" cy="1200"/>
              <a:chOff x="920" y="1081"/>
              <a:chExt cx="547" cy="1200"/>
            </a:xfrm>
          </p:grpSpPr>
          <p:sp>
            <p:nvSpPr>
              <p:cNvPr id="15405" name="Rectangle 25"/>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5406" name="Rectangle 26"/>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5407" name="Rectangle 27"/>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5408" name="Rectangle 28"/>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5409" name="Rectangle 29"/>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t>cnt</a:t>
                </a:r>
                <a:endParaRPr lang="en-US">
                  <a:solidFill>
                    <a:schemeClr val="tx2"/>
                  </a:solidFill>
                </a:endParaRPr>
              </a:p>
            </p:txBody>
          </p:sp>
        </p:grpSp>
        <p:sp>
          <p:nvSpPr>
            <p:cNvPr id="15398" name="Rectangle 30"/>
            <p:cNvSpPr>
              <a:spLocks noChangeArrowheads="1"/>
            </p:cNvSpPr>
            <p:nvPr/>
          </p:nvSpPr>
          <p:spPr bwMode="auto">
            <a:xfrm>
              <a:off x="970" y="2291"/>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*cp</a:t>
              </a:r>
            </a:p>
          </p:txBody>
        </p:sp>
        <p:sp>
          <p:nvSpPr>
            <p:cNvPr id="15399" name="Rectangle 31"/>
            <p:cNvSpPr>
              <a:spLocks noChangeArrowheads="1"/>
            </p:cNvSpPr>
            <p:nvPr/>
          </p:nvSpPr>
          <p:spPr bwMode="auto">
            <a:xfrm>
              <a:off x="968" y="2558"/>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*xp</a:t>
              </a:r>
            </a:p>
          </p:txBody>
        </p:sp>
        <p:sp>
          <p:nvSpPr>
            <p:cNvPr id="15400" name="Rectangle 32"/>
            <p:cNvSpPr>
              <a:spLocks noChangeArrowheads="1"/>
            </p:cNvSpPr>
            <p:nvPr/>
          </p:nvSpPr>
          <p:spPr bwMode="auto">
            <a:xfrm>
              <a:off x="965" y="2804"/>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*yp</a:t>
              </a:r>
            </a:p>
          </p:txBody>
        </p:sp>
        <p:sp>
          <p:nvSpPr>
            <p:cNvPr id="564257" name="Line 33"/>
            <p:cNvSpPr>
              <a:spLocks noChangeShapeType="1"/>
            </p:cNvSpPr>
            <p:nvPr/>
          </p:nvSpPr>
          <p:spPr bwMode="auto">
            <a:xfrm>
              <a:off x="576" y="2523"/>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58" name="Line 34"/>
            <p:cNvSpPr>
              <a:spLocks noChangeShapeType="1"/>
            </p:cNvSpPr>
            <p:nvPr/>
          </p:nvSpPr>
          <p:spPr bwMode="auto">
            <a:xfrm>
              <a:off x="576" y="277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59" name="Line 35"/>
            <p:cNvSpPr>
              <a:spLocks noChangeShapeType="1"/>
            </p:cNvSpPr>
            <p:nvPr/>
          </p:nvSpPr>
          <p:spPr bwMode="auto">
            <a:xfrm>
              <a:off x="576" y="3031"/>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60" name="Line 36"/>
            <p:cNvSpPr>
              <a:spLocks noChangeShapeType="1"/>
            </p:cNvSpPr>
            <p:nvPr/>
          </p:nvSpPr>
          <p:spPr bwMode="auto">
            <a:xfrm>
              <a:off x="576" y="3285"/>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64261" name="Line 37"/>
          <p:cNvSpPr>
            <a:spLocks noChangeShapeType="1"/>
          </p:cNvSpPr>
          <p:nvPr/>
        </p:nvSpPr>
        <p:spPr bwMode="auto">
          <a:xfrm flipH="1">
            <a:off x="2933700" y="3124200"/>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62" name="Line 38"/>
          <p:cNvSpPr>
            <a:spLocks noChangeShapeType="1"/>
          </p:cNvSpPr>
          <p:nvPr/>
        </p:nvSpPr>
        <p:spPr bwMode="auto">
          <a:xfrm flipH="1">
            <a:off x="2933700" y="2133600"/>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63" name="Line 39"/>
          <p:cNvSpPr>
            <a:spLocks noChangeShapeType="1"/>
          </p:cNvSpPr>
          <p:nvPr/>
        </p:nvSpPr>
        <p:spPr bwMode="auto">
          <a:xfrm flipH="1">
            <a:off x="2955925" y="4098925"/>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4264" name="Rectangle 40"/>
          <p:cNvSpPr>
            <a:spLocks noChangeArrowheads="1"/>
          </p:cNvSpPr>
          <p:nvPr/>
        </p:nvSpPr>
        <p:spPr bwMode="auto">
          <a:xfrm>
            <a:off x="3519488" y="46831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grpSp>
        <p:nvGrpSpPr>
          <p:cNvPr id="5" name="Group 41"/>
          <p:cNvGrpSpPr>
            <a:grpSpLocks/>
          </p:cNvGrpSpPr>
          <p:nvPr/>
        </p:nvGrpSpPr>
        <p:grpSpPr bwMode="auto">
          <a:xfrm>
            <a:off x="2895600" y="5105400"/>
            <a:ext cx="1022350" cy="955675"/>
            <a:chOff x="1824" y="3216"/>
            <a:chExt cx="644" cy="602"/>
          </a:xfrm>
        </p:grpSpPr>
        <p:sp>
          <p:nvSpPr>
            <p:cNvPr id="564266" name="Line 42"/>
            <p:cNvSpPr>
              <a:spLocks noChangeShapeType="1"/>
            </p:cNvSpPr>
            <p:nvPr/>
          </p:nvSpPr>
          <p:spPr bwMode="auto">
            <a:xfrm flipH="1">
              <a:off x="1848" y="3216"/>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15389" name="AutoShape 43"/>
            <p:cNvCxnSpPr>
              <a:cxnSpLocks noChangeShapeType="1"/>
              <a:stCxn id="15369" idx="3"/>
              <a:endCxn id="564264" idx="2"/>
            </p:cNvCxnSpPr>
            <p:nvPr/>
          </p:nvCxnSpPr>
          <p:spPr bwMode="auto">
            <a:xfrm flipV="1">
              <a:off x="1824" y="3452"/>
              <a:ext cx="644" cy="366"/>
            </a:xfrm>
            <a:prstGeom prst="bentConnector2">
              <a:avLst/>
            </a:prstGeom>
            <a:noFill/>
            <a:ln w="38100">
              <a:solidFill>
                <a:schemeClr val="tx1"/>
              </a:solidFill>
              <a:miter lim="800000"/>
              <a:headEnd type="none" w="sm" len="sm"/>
              <a:tailEnd type="triangle" w="med" len="med"/>
            </a:ln>
          </p:spPr>
        </p:cxnSp>
      </p:grpSp>
      <p:sp>
        <p:nvSpPr>
          <p:cNvPr id="564268" name="Leading Question"/>
          <p:cNvSpPr txBox="1">
            <a:spLocks noChangeArrowheads="1"/>
          </p:cNvSpPr>
          <p:nvPr/>
        </p:nvSpPr>
        <p:spPr bwMode="auto">
          <a:xfrm>
            <a:off x="5680075" y="6423025"/>
            <a:ext cx="3146425"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What does the “H” in LDH signify?</a:t>
            </a:r>
          </a:p>
        </p:txBody>
      </p:sp>
      <p:sp>
        <p:nvSpPr>
          <p:cNvPr id="15378" name="Rectangle 45"/>
          <p:cNvSpPr>
            <a:spLocks noChangeArrowheads="1"/>
          </p:cNvSpPr>
          <p:nvPr/>
        </p:nvSpPr>
        <p:spPr bwMode="auto">
          <a:xfrm rot="-5400000">
            <a:off x="-527843" y="3336131"/>
            <a:ext cx="2306638" cy="339725"/>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sp>
        <p:nvSpPr>
          <p:cNvPr id="564270" name="Text Box 46"/>
          <p:cNvSpPr txBox="1">
            <a:spLocks noChangeArrowheads="1"/>
          </p:cNvSpPr>
          <p:nvPr/>
        </p:nvSpPr>
        <p:spPr bwMode="auto">
          <a:xfrm>
            <a:off x="4191000" y="5712869"/>
            <a:ext cx="4346575" cy="535531"/>
          </a:xfrm>
          <a:prstGeom prst="rect">
            <a:avLst/>
          </a:prstGeom>
          <a:solidFill>
            <a:schemeClr val="bg1"/>
          </a:solidFill>
          <a:ln w="19050">
            <a:solidFill>
              <a:srgbClr val="C0C0C0"/>
            </a:solidFill>
            <a:miter lim="800000"/>
            <a:headEnd/>
            <a:tailEnd/>
          </a:ln>
          <a:effectLst>
            <a:outerShdw dist="107763" dir="2700000" algn="ctr" rotWithShape="0">
              <a:schemeClr val="bg2">
                <a:alpha val="50000"/>
              </a:schemeClr>
            </a:outerShdw>
          </a:effectLst>
        </p:spPr>
        <p:txBody>
          <a:bodyPr>
            <a:spAutoFit/>
          </a:bodyPr>
          <a:lstStyle/>
          <a:p>
            <a:pPr marL="863600" indent="-863600">
              <a:spcBef>
                <a:spcPct val="20000"/>
              </a:spcBef>
              <a:defRPr/>
            </a:pPr>
            <a:r>
              <a:rPr lang="en-US" sz="1800">
                <a:solidFill>
                  <a:schemeClr val="tx2"/>
                </a:solidFill>
              </a:rPr>
              <a:t>Note:</a:t>
            </a:r>
            <a:r>
              <a:rPr lang="en-US" sz="1800"/>
              <a:t>	</a:t>
            </a:r>
            <a:r>
              <a:rPr lang="en-US" sz="1800">
                <a:latin typeface="Arial Narrow" pitchFamily="34" charset="0"/>
              </a:rPr>
              <a:t>No restrictions on which regs can be used for address or data!</a:t>
            </a:r>
          </a:p>
        </p:txBody>
      </p:sp>
      <p:pic>
        <p:nvPicPr>
          <p:cNvPr id="4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4270"/>
                                        </p:tgtEl>
                                        <p:attrNameLst>
                                          <p:attrName>style.visibility</p:attrName>
                                        </p:attrNameLst>
                                      </p:cBhvr>
                                      <p:to>
                                        <p:strVal val="visible"/>
                                      </p:to>
                                    </p:set>
                                    <p:animEffect transition="in" filter="dissolve">
                                      <p:cBhvr>
                                        <p:cTn id="12" dur="500"/>
                                        <p:tgtEl>
                                          <p:spTgt spid="56427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6426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68" grpId="0" autoUpdateAnimBg="0"/>
      <p:bldP spid="56427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500" smtClean="0"/>
              <a:t>Memory Access via “.D” Unit</a:t>
            </a:r>
          </a:p>
        </p:txBody>
      </p:sp>
      <p:sp>
        <p:nvSpPr>
          <p:cNvPr id="566275" name="Rectangle 3"/>
          <p:cNvSpPr>
            <a:spLocks noChangeArrowheads="1"/>
          </p:cNvSpPr>
          <p:nvPr/>
        </p:nvSpPr>
        <p:spPr bwMode="auto">
          <a:xfrm>
            <a:off x="3519488"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sp>
        <p:nvSpPr>
          <p:cNvPr id="566276" name="Rectangle 4"/>
          <p:cNvSpPr>
            <a:spLocks noChangeArrowheads="1"/>
          </p:cNvSpPr>
          <p:nvPr/>
        </p:nvSpPr>
        <p:spPr bwMode="auto">
          <a:xfrm>
            <a:off x="3519488" y="36925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566277" name="Rectangle 5"/>
          <p:cNvSpPr>
            <a:spLocks noChangeArrowheads="1"/>
          </p:cNvSpPr>
          <p:nvPr/>
        </p:nvSpPr>
        <p:spPr bwMode="auto">
          <a:xfrm>
            <a:off x="3519488" y="1711325"/>
            <a:ext cx="796925" cy="79692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566278" name="Rectangle 6"/>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6391" name="Group 7"/>
          <p:cNvGrpSpPr>
            <a:grpSpLocks/>
          </p:cNvGrpSpPr>
          <p:nvPr/>
        </p:nvGrpSpPr>
        <p:grpSpPr bwMode="auto">
          <a:xfrm>
            <a:off x="5470525" y="1303338"/>
            <a:ext cx="2905125" cy="958850"/>
            <a:chOff x="3530" y="528"/>
            <a:chExt cx="1830" cy="604"/>
          </a:xfrm>
        </p:grpSpPr>
        <p:sp>
          <p:nvSpPr>
            <p:cNvPr id="16435" name="Rectangle 8"/>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6436" name="Rectangle 9"/>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6437" name="Rectangle 10"/>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6438" name="Rectangle 11"/>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6439" name="Rectangle 12"/>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6392" name="Rectangle 13"/>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t>	MVK	.S	40, cnt</a:t>
            </a:r>
          </a:p>
          <a:p>
            <a:r>
              <a:rPr lang="en-US" sz="2000"/>
              <a:t>loop:</a:t>
            </a:r>
            <a:endParaRPr lang="en-US" sz="2000">
              <a:solidFill>
                <a:schemeClr val="tx2"/>
              </a:solidFill>
            </a:endParaRPr>
          </a:p>
          <a:p>
            <a:r>
              <a:rPr lang="en-US" sz="2000">
                <a:solidFill>
                  <a:srgbClr val="993300"/>
                </a:solidFill>
              </a:rPr>
              <a:t>	</a:t>
            </a:r>
            <a:r>
              <a:rPr lang="en-US" sz="2000">
                <a:solidFill>
                  <a:schemeClr val="tx2"/>
                </a:solidFill>
              </a:rPr>
              <a:t>LDH	.D	*cp    , c</a:t>
            </a:r>
          </a:p>
          <a:p>
            <a:r>
              <a:rPr lang="en-US" sz="2000">
                <a:solidFill>
                  <a:schemeClr val="tx2"/>
                </a:solidFill>
              </a:rPr>
              <a:t>	LDH	.D	*xp    , x</a:t>
            </a:r>
          </a:p>
          <a:p>
            <a:r>
              <a:rPr lang="en-US" sz="2000">
                <a:solidFill>
                  <a:schemeClr val="tx2"/>
                </a:solidFill>
              </a:rPr>
              <a:t>	</a:t>
            </a:r>
            <a:r>
              <a:rPr lang="en-US" sz="2000"/>
              <a:t>MPY	.M	c, x, prod</a:t>
            </a:r>
          </a:p>
          <a:p>
            <a:r>
              <a:rPr lang="en-US" sz="2000"/>
              <a:t>	ADD	.L 	y, prod, y</a:t>
            </a:r>
          </a:p>
          <a:p>
            <a:r>
              <a:rPr lang="en-US" sz="2000"/>
              <a:t>	SUB	.L	cnt, 1, cnt</a:t>
            </a:r>
          </a:p>
          <a:p>
            <a:r>
              <a:rPr lang="en-US" sz="2000"/>
              <a:t> [cnt]	B	.S	loop</a:t>
            </a:r>
            <a:endParaRPr lang="en-US" sz="2000">
              <a:solidFill>
                <a:schemeClr val="tx2"/>
              </a:solidFill>
            </a:endParaRPr>
          </a:p>
        </p:txBody>
      </p:sp>
      <p:sp>
        <p:nvSpPr>
          <p:cNvPr id="16393" name="Rectangle 14"/>
          <p:cNvSpPr>
            <a:spLocks noChangeArrowheads="1"/>
          </p:cNvSpPr>
          <p:nvPr/>
        </p:nvSpPr>
        <p:spPr bwMode="auto">
          <a:xfrm>
            <a:off x="914400" y="5721350"/>
            <a:ext cx="1981200" cy="679450"/>
          </a:xfrm>
          <a:prstGeom prst="rect">
            <a:avLst/>
          </a:prstGeom>
          <a:solidFill>
            <a:schemeClr val="bg2"/>
          </a:solidFill>
          <a:ln w="12700">
            <a:solidFill>
              <a:schemeClr val="tx1"/>
            </a:solidFill>
            <a:miter lim="800000"/>
            <a:headEnd/>
            <a:tailEnd/>
          </a:ln>
        </p:spPr>
        <p:txBody>
          <a:bodyPr wrap="none" anchor="ctr"/>
          <a:lstStyle/>
          <a:p>
            <a:pPr algn="ctr">
              <a:lnSpc>
                <a:spcPct val="90000"/>
              </a:lnSpc>
              <a:spcBef>
                <a:spcPct val="0"/>
              </a:spcBef>
            </a:pPr>
            <a:r>
              <a:rPr lang="en-US" sz="2000"/>
              <a:t>Data Memory:</a:t>
            </a:r>
          </a:p>
          <a:p>
            <a:pPr algn="ctr">
              <a:lnSpc>
                <a:spcPct val="90000"/>
              </a:lnSpc>
              <a:spcBef>
                <a:spcPct val="0"/>
              </a:spcBef>
            </a:pPr>
            <a:r>
              <a:rPr lang="en-US" sz="2000"/>
              <a:t>x(40), a(40), y</a:t>
            </a:r>
          </a:p>
        </p:txBody>
      </p:sp>
      <p:sp>
        <p:nvSpPr>
          <p:cNvPr id="566287" name="Line 15"/>
          <p:cNvSpPr>
            <a:spLocks noChangeShapeType="1"/>
          </p:cNvSpPr>
          <p:nvPr/>
        </p:nvSpPr>
        <p:spPr bwMode="auto">
          <a:xfrm flipH="1" flipV="1">
            <a:off x="609600" y="1752600"/>
            <a:ext cx="0" cy="358140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6395" name="Group 16"/>
          <p:cNvGrpSpPr>
            <a:grpSpLocks/>
          </p:cNvGrpSpPr>
          <p:nvPr/>
        </p:nvGrpSpPr>
        <p:grpSpPr bwMode="auto">
          <a:xfrm>
            <a:off x="784225" y="1258888"/>
            <a:ext cx="2328863" cy="4221162"/>
            <a:chOff x="494" y="793"/>
            <a:chExt cx="1467" cy="2659"/>
          </a:xfrm>
        </p:grpSpPr>
        <p:sp>
          <p:nvSpPr>
            <p:cNvPr id="566289" name="Rectangle 17"/>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66290" name="Line 18"/>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291" name="Line 19"/>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292" name="Line 20"/>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293" name="Line 21"/>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294" name="Line 22"/>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421" name="Rectangle 23"/>
            <p:cNvSpPr>
              <a:spLocks noChangeArrowheads="1"/>
            </p:cNvSpPr>
            <p:nvPr/>
          </p:nvSpPr>
          <p:spPr bwMode="auto">
            <a:xfrm>
              <a:off x="494"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grpSp>
          <p:nvGrpSpPr>
            <p:cNvPr id="16422" name="Group 24"/>
            <p:cNvGrpSpPr>
              <a:grpSpLocks/>
            </p:cNvGrpSpPr>
            <p:nvPr/>
          </p:nvGrpSpPr>
          <p:grpSpPr bwMode="auto">
            <a:xfrm>
              <a:off x="920" y="1081"/>
              <a:ext cx="547" cy="1200"/>
              <a:chOff x="920" y="1081"/>
              <a:chExt cx="547" cy="1200"/>
            </a:xfrm>
          </p:grpSpPr>
          <p:sp>
            <p:nvSpPr>
              <p:cNvPr id="16430" name="Rectangle 25"/>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6431" name="Rectangle 26"/>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6432" name="Rectangle 27"/>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6433" name="Rectangle 28"/>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6434" name="Rectangle 29"/>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t>cnt</a:t>
                </a:r>
                <a:endParaRPr lang="en-US">
                  <a:solidFill>
                    <a:schemeClr val="tx2"/>
                  </a:solidFill>
                </a:endParaRPr>
              </a:p>
            </p:txBody>
          </p:sp>
        </p:grpSp>
        <p:sp>
          <p:nvSpPr>
            <p:cNvPr id="16423" name="Rectangle 30"/>
            <p:cNvSpPr>
              <a:spLocks noChangeArrowheads="1"/>
            </p:cNvSpPr>
            <p:nvPr/>
          </p:nvSpPr>
          <p:spPr bwMode="auto">
            <a:xfrm>
              <a:off x="970" y="2291"/>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*cp</a:t>
              </a:r>
            </a:p>
          </p:txBody>
        </p:sp>
        <p:sp>
          <p:nvSpPr>
            <p:cNvPr id="16424" name="Rectangle 31"/>
            <p:cNvSpPr>
              <a:spLocks noChangeArrowheads="1"/>
            </p:cNvSpPr>
            <p:nvPr/>
          </p:nvSpPr>
          <p:spPr bwMode="auto">
            <a:xfrm>
              <a:off x="968" y="2558"/>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*xp</a:t>
              </a:r>
            </a:p>
          </p:txBody>
        </p:sp>
        <p:sp>
          <p:nvSpPr>
            <p:cNvPr id="16425" name="Rectangle 32"/>
            <p:cNvSpPr>
              <a:spLocks noChangeArrowheads="1"/>
            </p:cNvSpPr>
            <p:nvPr/>
          </p:nvSpPr>
          <p:spPr bwMode="auto">
            <a:xfrm>
              <a:off x="965" y="2804"/>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*yp</a:t>
              </a:r>
            </a:p>
          </p:txBody>
        </p:sp>
        <p:sp>
          <p:nvSpPr>
            <p:cNvPr id="566305" name="Line 33"/>
            <p:cNvSpPr>
              <a:spLocks noChangeShapeType="1"/>
            </p:cNvSpPr>
            <p:nvPr/>
          </p:nvSpPr>
          <p:spPr bwMode="auto">
            <a:xfrm>
              <a:off x="576" y="2523"/>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306" name="Line 34"/>
            <p:cNvSpPr>
              <a:spLocks noChangeShapeType="1"/>
            </p:cNvSpPr>
            <p:nvPr/>
          </p:nvSpPr>
          <p:spPr bwMode="auto">
            <a:xfrm>
              <a:off x="576" y="277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307" name="Line 35"/>
            <p:cNvSpPr>
              <a:spLocks noChangeShapeType="1"/>
            </p:cNvSpPr>
            <p:nvPr/>
          </p:nvSpPr>
          <p:spPr bwMode="auto">
            <a:xfrm>
              <a:off x="576" y="3031"/>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308" name="Line 36"/>
            <p:cNvSpPr>
              <a:spLocks noChangeShapeType="1"/>
            </p:cNvSpPr>
            <p:nvPr/>
          </p:nvSpPr>
          <p:spPr bwMode="auto">
            <a:xfrm>
              <a:off x="576" y="3285"/>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66309" name="Line 37"/>
          <p:cNvSpPr>
            <a:spLocks noChangeShapeType="1"/>
          </p:cNvSpPr>
          <p:nvPr/>
        </p:nvSpPr>
        <p:spPr bwMode="auto">
          <a:xfrm flipH="1">
            <a:off x="2933700" y="3124200"/>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310" name="Line 38"/>
          <p:cNvSpPr>
            <a:spLocks noChangeShapeType="1"/>
          </p:cNvSpPr>
          <p:nvPr/>
        </p:nvSpPr>
        <p:spPr bwMode="auto">
          <a:xfrm flipH="1">
            <a:off x="2933700" y="2133600"/>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6311" name="Line 39"/>
          <p:cNvSpPr>
            <a:spLocks noChangeShapeType="1"/>
          </p:cNvSpPr>
          <p:nvPr/>
        </p:nvSpPr>
        <p:spPr bwMode="auto">
          <a:xfrm flipH="1">
            <a:off x="2955925" y="4098925"/>
            <a:ext cx="563563"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6399" name="Group 40"/>
          <p:cNvGrpSpPr>
            <a:grpSpLocks/>
          </p:cNvGrpSpPr>
          <p:nvPr/>
        </p:nvGrpSpPr>
        <p:grpSpPr bwMode="auto">
          <a:xfrm>
            <a:off x="2895600" y="4683125"/>
            <a:ext cx="1420813" cy="1377950"/>
            <a:chOff x="1824" y="2950"/>
            <a:chExt cx="895" cy="868"/>
          </a:xfrm>
        </p:grpSpPr>
        <p:sp>
          <p:nvSpPr>
            <p:cNvPr id="566313" name="Rectangle 41"/>
            <p:cNvSpPr>
              <a:spLocks noChangeArrowheads="1"/>
            </p:cNvSpPr>
            <p:nvPr/>
          </p:nvSpPr>
          <p:spPr bwMode="auto">
            <a:xfrm>
              <a:off x="2217" y="2950"/>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566314" name="Line 42"/>
            <p:cNvSpPr>
              <a:spLocks noChangeShapeType="1"/>
            </p:cNvSpPr>
            <p:nvPr/>
          </p:nvSpPr>
          <p:spPr bwMode="auto">
            <a:xfrm flipH="1">
              <a:off x="1848" y="3216"/>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16414" name="AutoShape 43"/>
            <p:cNvCxnSpPr>
              <a:cxnSpLocks noChangeShapeType="1"/>
              <a:stCxn id="16393" idx="3"/>
              <a:endCxn id="566313" idx="2"/>
            </p:cNvCxnSpPr>
            <p:nvPr/>
          </p:nvCxnSpPr>
          <p:spPr bwMode="auto">
            <a:xfrm flipV="1">
              <a:off x="1824" y="3452"/>
              <a:ext cx="644" cy="366"/>
            </a:xfrm>
            <a:prstGeom prst="bentConnector2">
              <a:avLst/>
            </a:prstGeom>
            <a:noFill/>
            <a:ln w="38100">
              <a:solidFill>
                <a:schemeClr val="tx1"/>
              </a:solidFill>
              <a:miter lim="800000"/>
              <a:headEnd type="none" w="sm" len="sm"/>
              <a:tailEnd type="triangle" w="med" len="med"/>
            </a:ln>
          </p:spPr>
        </p:cxnSp>
      </p:grpSp>
      <p:sp>
        <p:nvSpPr>
          <p:cNvPr id="566316" name="Leading Question"/>
          <p:cNvSpPr txBox="1">
            <a:spLocks noChangeArrowheads="1"/>
          </p:cNvSpPr>
          <p:nvPr/>
        </p:nvSpPr>
        <p:spPr bwMode="auto">
          <a:xfrm>
            <a:off x="4922838" y="6421438"/>
            <a:ext cx="3903662" cy="246062"/>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do we increment through the arrays?</a:t>
            </a:r>
          </a:p>
        </p:txBody>
      </p:sp>
      <p:sp>
        <p:nvSpPr>
          <p:cNvPr id="16401" name="Rectangle 45"/>
          <p:cNvSpPr>
            <a:spLocks noChangeArrowheads="1"/>
          </p:cNvSpPr>
          <p:nvPr/>
        </p:nvSpPr>
        <p:spPr bwMode="auto">
          <a:xfrm rot="-5400000">
            <a:off x="-527843" y="3336131"/>
            <a:ext cx="2306638" cy="339725"/>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sp>
        <p:nvSpPr>
          <p:cNvPr id="566318" name="Rectangle 46"/>
          <p:cNvSpPr>
            <a:spLocks noChangeArrowheads="1"/>
          </p:cNvSpPr>
          <p:nvPr/>
        </p:nvSpPr>
        <p:spPr bwMode="auto">
          <a:xfrm>
            <a:off x="381000" y="228600"/>
            <a:ext cx="7067550" cy="2692400"/>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tIns="91440" rIns="274320" bIns="91440">
            <a:spAutoFit/>
          </a:bodyPr>
          <a:lstStyle/>
          <a:p>
            <a:pPr>
              <a:lnSpc>
                <a:spcPct val="100000"/>
              </a:lnSpc>
              <a:spcBef>
                <a:spcPct val="20000"/>
              </a:spcBef>
              <a:tabLst>
                <a:tab pos="1371600" algn="l"/>
                <a:tab pos="4233863" algn="l"/>
                <a:tab pos="6688138" algn="r"/>
              </a:tabLst>
              <a:defRPr/>
            </a:pPr>
            <a:r>
              <a:rPr lang="en-US" u="sng">
                <a:solidFill>
                  <a:schemeClr val="tx2"/>
                </a:solidFill>
              </a:rPr>
              <a:t>Instr.</a:t>
            </a:r>
            <a:r>
              <a:rPr lang="en-US"/>
              <a:t>	</a:t>
            </a:r>
            <a:r>
              <a:rPr lang="en-US" u="sng">
                <a:solidFill>
                  <a:schemeClr val="tx2"/>
                </a:solidFill>
              </a:rPr>
              <a:t>Description</a:t>
            </a:r>
            <a:r>
              <a:rPr lang="en-US"/>
              <a:t>	</a:t>
            </a:r>
            <a:r>
              <a:rPr lang="en-US" u="sng">
                <a:solidFill>
                  <a:schemeClr val="tx2"/>
                </a:solidFill>
              </a:rPr>
              <a:t>C Type</a:t>
            </a:r>
            <a:r>
              <a:rPr lang="en-US"/>
              <a:t>	</a:t>
            </a:r>
            <a:r>
              <a:rPr lang="en-US" u="sng">
                <a:solidFill>
                  <a:schemeClr val="tx2"/>
                </a:solidFill>
              </a:rPr>
              <a:t>Size</a:t>
            </a:r>
          </a:p>
          <a:p>
            <a:pPr>
              <a:lnSpc>
                <a:spcPct val="100000"/>
              </a:lnSpc>
              <a:spcBef>
                <a:spcPct val="20000"/>
              </a:spcBef>
              <a:tabLst>
                <a:tab pos="1371600" algn="l"/>
                <a:tab pos="4233863" algn="l"/>
                <a:tab pos="6688138" algn="r"/>
              </a:tabLst>
              <a:defRPr/>
            </a:pPr>
            <a:r>
              <a:rPr lang="en-US"/>
              <a:t>LDB	load byte	char	8-bits</a:t>
            </a:r>
          </a:p>
          <a:p>
            <a:pPr>
              <a:lnSpc>
                <a:spcPct val="100000"/>
              </a:lnSpc>
              <a:spcBef>
                <a:spcPct val="10000"/>
              </a:spcBef>
              <a:tabLst>
                <a:tab pos="1371600" algn="l"/>
                <a:tab pos="4233863" algn="l"/>
                <a:tab pos="6688138" algn="r"/>
              </a:tabLst>
              <a:defRPr/>
            </a:pPr>
            <a:r>
              <a:rPr lang="en-US"/>
              <a:t>LDH	load half-word	short	16-bits</a:t>
            </a:r>
          </a:p>
          <a:p>
            <a:pPr>
              <a:lnSpc>
                <a:spcPct val="100000"/>
              </a:lnSpc>
              <a:spcBef>
                <a:spcPct val="10000"/>
              </a:spcBef>
              <a:tabLst>
                <a:tab pos="1371600" algn="l"/>
                <a:tab pos="4233863" algn="l"/>
                <a:tab pos="6688138" algn="r"/>
              </a:tabLst>
              <a:defRPr/>
            </a:pPr>
            <a:r>
              <a:rPr lang="en-US"/>
              <a:t>LDW	load word	int	32-bits</a:t>
            </a:r>
          </a:p>
          <a:p>
            <a:pPr>
              <a:lnSpc>
                <a:spcPct val="100000"/>
              </a:lnSpc>
              <a:spcBef>
                <a:spcPct val="10000"/>
              </a:spcBef>
              <a:tabLst>
                <a:tab pos="1371600" algn="l"/>
                <a:tab pos="4233863" algn="l"/>
                <a:tab pos="6688138" algn="r"/>
              </a:tabLst>
              <a:defRPr/>
            </a:pPr>
            <a:r>
              <a:rPr lang="en-US"/>
              <a:t>LDDW*	load double-word	double	64-bits</a:t>
            </a:r>
          </a:p>
          <a:p>
            <a:pPr>
              <a:lnSpc>
                <a:spcPct val="100000"/>
              </a:lnSpc>
              <a:spcBef>
                <a:spcPct val="60000"/>
              </a:spcBef>
              <a:tabLst>
                <a:tab pos="1371600" algn="l"/>
                <a:tab pos="4233863" algn="l"/>
                <a:tab pos="6688138" algn="r"/>
              </a:tabLst>
              <a:defRPr/>
            </a:pPr>
            <a:r>
              <a:rPr lang="en-US" sz="2000" b="0"/>
              <a:t>* </a:t>
            </a:r>
            <a:r>
              <a:rPr lang="en-US" sz="1800" b="0"/>
              <a:t>Except C62x &amp; C67x generations</a:t>
            </a:r>
          </a:p>
        </p:txBody>
      </p:sp>
      <p:sp>
        <p:nvSpPr>
          <p:cNvPr id="566319" name="Freeform 47"/>
          <p:cNvSpPr>
            <a:spLocks/>
          </p:cNvSpPr>
          <p:nvPr/>
        </p:nvSpPr>
        <p:spPr bwMode="auto">
          <a:xfrm>
            <a:off x="5195888" y="2590800"/>
            <a:ext cx="1357312" cy="1274763"/>
          </a:xfrm>
          <a:custGeom>
            <a:avLst/>
            <a:gdLst/>
            <a:ahLst/>
            <a:cxnLst>
              <a:cxn ang="0">
                <a:pos x="475" y="315"/>
              </a:cxn>
              <a:cxn ang="0">
                <a:pos x="133" y="325"/>
              </a:cxn>
              <a:cxn ang="0">
                <a:pos x="112" y="357"/>
              </a:cxn>
              <a:cxn ang="0">
                <a:pos x="69" y="389"/>
              </a:cxn>
              <a:cxn ang="0">
                <a:pos x="27" y="549"/>
              </a:cxn>
              <a:cxn ang="0">
                <a:pos x="37" y="677"/>
              </a:cxn>
              <a:cxn ang="0">
                <a:pos x="59" y="699"/>
              </a:cxn>
              <a:cxn ang="0">
                <a:pos x="272" y="795"/>
              </a:cxn>
              <a:cxn ang="0">
                <a:pos x="763" y="731"/>
              </a:cxn>
              <a:cxn ang="0">
                <a:pos x="837" y="603"/>
              </a:cxn>
              <a:cxn ang="0">
                <a:pos x="752" y="357"/>
              </a:cxn>
              <a:cxn ang="0">
                <a:pos x="635" y="272"/>
              </a:cxn>
              <a:cxn ang="0">
                <a:pos x="560" y="229"/>
              </a:cxn>
              <a:cxn ang="0">
                <a:pos x="528" y="197"/>
              </a:cxn>
              <a:cxn ang="0">
                <a:pos x="432" y="165"/>
              </a:cxn>
              <a:cxn ang="0">
                <a:pos x="368" y="123"/>
              </a:cxn>
              <a:cxn ang="0">
                <a:pos x="272" y="101"/>
              </a:cxn>
              <a:cxn ang="0">
                <a:pos x="219" y="80"/>
              </a:cxn>
              <a:cxn ang="0">
                <a:pos x="0" y="0"/>
              </a:cxn>
            </a:cxnLst>
            <a:rect l="0" t="0" r="r" b="b"/>
            <a:pathLst>
              <a:path w="855" h="803">
                <a:moveTo>
                  <a:pt x="475" y="315"/>
                </a:moveTo>
                <a:cubicBezTo>
                  <a:pt x="362" y="237"/>
                  <a:pt x="242" y="272"/>
                  <a:pt x="133" y="325"/>
                </a:cubicBezTo>
                <a:cubicBezTo>
                  <a:pt x="126" y="336"/>
                  <a:pt x="121" y="348"/>
                  <a:pt x="112" y="357"/>
                </a:cubicBezTo>
                <a:cubicBezTo>
                  <a:pt x="99" y="370"/>
                  <a:pt x="78" y="373"/>
                  <a:pt x="69" y="389"/>
                </a:cubicBezTo>
                <a:cubicBezTo>
                  <a:pt x="55" y="415"/>
                  <a:pt x="36" y="513"/>
                  <a:pt x="27" y="549"/>
                </a:cubicBezTo>
                <a:cubicBezTo>
                  <a:pt x="30" y="592"/>
                  <a:pt x="28" y="635"/>
                  <a:pt x="37" y="677"/>
                </a:cubicBezTo>
                <a:cubicBezTo>
                  <a:pt x="39" y="687"/>
                  <a:pt x="51" y="693"/>
                  <a:pt x="59" y="699"/>
                </a:cubicBezTo>
                <a:cubicBezTo>
                  <a:pt x="123" y="747"/>
                  <a:pt x="197" y="769"/>
                  <a:pt x="272" y="795"/>
                </a:cubicBezTo>
                <a:cubicBezTo>
                  <a:pt x="662" y="783"/>
                  <a:pt x="533" y="803"/>
                  <a:pt x="763" y="731"/>
                </a:cubicBezTo>
                <a:cubicBezTo>
                  <a:pt x="801" y="691"/>
                  <a:pt x="808" y="647"/>
                  <a:pt x="837" y="603"/>
                </a:cubicBezTo>
                <a:cubicBezTo>
                  <a:pt x="855" y="514"/>
                  <a:pt x="851" y="391"/>
                  <a:pt x="752" y="357"/>
                </a:cubicBezTo>
                <a:cubicBezTo>
                  <a:pt x="724" y="314"/>
                  <a:pt x="680" y="302"/>
                  <a:pt x="635" y="272"/>
                </a:cubicBezTo>
                <a:cubicBezTo>
                  <a:pt x="611" y="256"/>
                  <a:pt x="583" y="246"/>
                  <a:pt x="560" y="229"/>
                </a:cubicBezTo>
                <a:cubicBezTo>
                  <a:pt x="548" y="220"/>
                  <a:pt x="541" y="204"/>
                  <a:pt x="528" y="197"/>
                </a:cubicBezTo>
                <a:cubicBezTo>
                  <a:pt x="498" y="181"/>
                  <a:pt x="464" y="176"/>
                  <a:pt x="432" y="165"/>
                </a:cubicBezTo>
                <a:cubicBezTo>
                  <a:pt x="408" y="157"/>
                  <a:pt x="389" y="137"/>
                  <a:pt x="368" y="123"/>
                </a:cubicBezTo>
                <a:cubicBezTo>
                  <a:pt x="349" y="111"/>
                  <a:pt x="282" y="103"/>
                  <a:pt x="272" y="101"/>
                </a:cubicBezTo>
                <a:cubicBezTo>
                  <a:pt x="254" y="94"/>
                  <a:pt x="219" y="80"/>
                  <a:pt x="219" y="80"/>
                </a:cubicBezTo>
                <a:lnTo>
                  <a:pt x="0" y="0"/>
                </a:lnTo>
              </a:path>
            </a:pathLst>
          </a:custGeom>
          <a:noFill/>
          <a:ln w="57150" cap="flat" cmpd="sng">
            <a:solidFill>
              <a:schemeClr val="tx1"/>
            </a:solidFill>
            <a:prstDash val="solid"/>
            <a:round/>
            <a:headEnd type="none" w="sm" len="sm"/>
            <a:tailEnd type="triangle" w="med" len="med"/>
          </a:ln>
          <a:effectLst/>
        </p:spPr>
        <p:txBody>
          <a:bodyPr anchor="ctr"/>
          <a:lstStyle/>
          <a:p>
            <a:pPr>
              <a:defRPr/>
            </a:pPr>
            <a:endParaRPr lang="en-US">
              <a:effectLst>
                <a:outerShdw blurRad="38100" dist="38100" dir="2700000" algn="tl">
                  <a:srgbClr val="000000">
                    <a:alpha val="43137"/>
                  </a:srgbClr>
                </a:outerShdw>
              </a:effectLst>
            </a:endParaRPr>
          </a:p>
        </p:txBody>
      </p:sp>
      <p:pic>
        <p:nvPicPr>
          <p:cNvPr id="5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63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500" smtClean="0"/>
              <a:t>Auto-Increment of Pointers</a:t>
            </a:r>
          </a:p>
        </p:txBody>
      </p:sp>
      <p:grpSp>
        <p:nvGrpSpPr>
          <p:cNvPr id="17411" name="Group 3"/>
          <p:cNvGrpSpPr>
            <a:grpSpLocks/>
          </p:cNvGrpSpPr>
          <p:nvPr/>
        </p:nvGrpSpPr>
        <p:grpSpPr bwMode="auto">
          <a:xfrm>
            <a:off x="784225" y="1258888"/>
            <a:ext cx="2328863" cy="4221162"/>
            <a:chOff x="494" y="793"/>
            <a:chExt cx="1467" cy="2659"/>
          </a:xfrm>
        </p:grpSpPr>
        <p:sp>
          <p:nvSpPr>
            <p:cNvPr id="568324" name="Rectangle 4"/>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68325" name="Line 5"/>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26" name="Line 6"/>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27" name="Line 7"/>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28" name="Line 8"/>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29" name="Line 9"/>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450" name="Rectangle 10"/>
            <p:cNvSpPr>
              <a:spLocks noChangeArrowheads="1"/>
            </p:cNvSpPr>
            <p:nvPr/>
          </p:nvSpPr>
          <p:spPr bwMode="auto">
            <a:xfrm>
              <a:off x="494"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grpSp>
          <p:nvGrpSpPr>
            <p:cNvPr id="17451" name="Group 11"/>
            <p:cNvGrpSpPr>
              <a:grpSpLocks/>
            </p:cNvGrpSpPr>
            <p:nvPr/>
          </p:nvGrpSpPr>
          <p:grpSpPr bwMode="auto">
            <a:xfrm>
              <a:off x="920" y="1081"/>
              <a:ext cx="547" cy="1200"/>
              <a:chOff x="920" y="1081"/>
              <a:chExt cx="547" cy="1200"/>
            </a:xfrm>
          </p:grpSpPr>
          <p:sp>
            <p:nvSpPr>
              <p:cNvPr id="17459" name="Rectangle 12"/>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7460" name="Rectangle 13"/>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7461" name="Rectangle 14"/>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7462" name="Rectangle 15"/>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7463" name="Rectangle 16"/>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t>cnt</a:t>
                </a:r>
                <a:endParaRPr lang="en-US">
                  <a:solidFill>
                    <a:schemeClr val="tx2"/>
                  </a:solidFill>
                </a:endParaRPr>
              </a:p>
            </p:txBody>
          </p:sp>
        </p:grpSp>
        <p:sp>
          <p:nvSpPr>
            <p:cNvPr id="17452" name="Rectangle 17"/>
            <p:cNvSpPr>
              <a:spLocks noChangeArrowheads="1"/>
            </p:cNvSpPr>
            <p:nvPr/>
          </p:nvSpPr>
          <p:spPr bwMode="auto">
            <a:xfrm>
              <a:off x="969" y="2291"/>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*cp</a:t>
              </a:r>
            </a:p>
          </p:txBody>
        </p:sp>
        <p:sp>
          <p:nvSpPr>
            <p:cNvPr id="17453" name="Rectangle 18"/>
            <p:cNvSpPr>
              <a:spLocks noChangeArrowheads="1"/>
            </p:cNvSpPr>
            <p:nvPr/>
          </p:nvSpPr>
          <p:spPr bwMode="auto">
            <a:xfrm>
              <a:off x="968" y="2558"/>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*xp</a:t>
              </a:r>
            </a:p>
          </p:txBody>
        </p:sp>
        <p:sp>
          <p:nvSpPr>
            <p:cNvPr id="17454" name="Rectangle 19"/>
            <p:cNvSpPr>
              <a:spLocks noChangeArrowheads="1"/>
            </p:cNvSpPr>
            <p:nvPr/>
          </p:nvSpPr>
          <p:spPr bwMode="auto">
            <a:xfrm>
              <a:off x="965" y="2804"/>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*yp</a:t>
              </a:r>
            </a:p>
          </p:txBody>
        </p:sp>
        <p:sp>
          <p:nvSpPr>
            <p:cNvPr id="568340" name="Line 20"/>
            <p:cNvSpPr>
              <a:spLocks noChangeShapeType="1"/>
            </p:cNvSpPr>
            <p:nvPr/>
          </p:nvSpPr>
          <p:spPr bwMode="auto">
            <a:xfrm>
              <a:off x="576" y="2523"/>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41" name="Line 21"/>
            <p:cNvSpPr>
              <a:spLocks noChangeShapeType="1"/>
            </p:cNvSpPr>
            <p:nvPr/>
          </p:nvSpPr>
          <p:spPr bwMode="auto">
            <a:xfrm>
              <a:off x="576" y="277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42" name="Line 22"/>
            <p:cNvSpPr>
              <a:spLocks noChangeShapeType="1"/>
            </p:cNvSpPr>
            <p:nvPr/>
          </p:nvSpPr>
          <p:spPr bwMode="auto">
            <a:xfrm>
              <a:off x="576" y="3031"/>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43" name="Line 23"/>
            <p:cNvSpPr>
              <a:spLocks noChangeShapeType="1"/>
            </p:cNvSpPr>
            <p:nvPr/>
          </p:nvSpPr>
          <p:spPr bwMode="auto">
            <a:xfrm>
              <a:off x="576" y="3285"/>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68344" name="Rectangle 24"/>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7413" name="Group 25"/>
          <p:cNvGrpSpPr>
            <a:grpSpLocks/>
          </p:cNvGrpSpPr>
          <p:nvPr/>
        </p:nvGrpSpPr>
        <p:grpSpPr bwMode="auto">
          <a:xfrm>
            <a:off x="5470525" y="1303338"/>
            <a:ext cx="2905125" cy="958850"/>
            <a:chOff x="3530" y="528"/>
            <a:chExt cx="1830" cy="604"/>
          </a:xfrm>
        </p:grpSpPr>
        <p:sp>
          <p:nvSpPr>
            <p:cNvPr id="17439" name="Rectangle 26"/>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7440" name="Rectangle 27"/>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7441" name="Rectangle 28"/>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7442" name="Rectangle 29"/>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7443" name="Rectangle 30"/>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7414" name="Rectangle 31"/>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t>	MVK	.S	40, cnt</a:t>
            </a:r>
          </a:p>
          <a:p>
            <a:r>
              <a:rPr lang="en-US" sz="2000"/>
              <a:t>loop:</a:t>
            </a:r>
            <a:endParaRPr lang="en-US" sz="2000">
              <a:solidFill>
                <a:schemeClr val="tx2"/>
              </a:solidFill>
            </a:endParaRPr>
          </a:p>
          <a:p>
            <a:r>
              <a:rPr lang="en-US" sz="2000">
                <a:solidFill>
                  <a:srgbClr val="993300"/>
                </a:solidFill>
              </a:rPr>
              <a:t>	</a:t>
            </a:r>
            <a:r>
              <a:rPr lang="en-US" sz="2000"/>
              <a:t>LDH	.D	*cp</a:t>
            </a:r>
            <a:r>
              <a:rPr lang="en-US" sz="2000">
                <a:solidFill>
                  <a:schemeClr val="tx2"/>
                </a:solidFill>
              </a:rPr>
              <a:t>++</a:t>
            </a:r>
            <a:r>
              <a:rPr lang="en-US" sz="2000"/>
              <a:t>, c</a:t>
            </a:r>
            <a:endParaRPr lang="en-US" sz="2000">
              <a:solidFill>
                <a:schemeClr val="tx2"/>
              </a:solidFill>
            </a:endParaRPr>
          </a:p>
          <a:p>
            <a:r>
              <a:rPr lang="en-US" sz="2000">
                <a:solidFill>
                  <a:schemeClr val="tx2"/>
                </a:solidFill>
              </a:rPr>
              <a:t>	</a:t>
            </a:r>
            <a:r>
              <a:rPr lang="en-US" sz="2000"/>
              <a:t>LDH	.D	*xp</a:t>
            </a:r>
            <a:r>
              <a:rPr lang="en-US" sz="2000">
                <a:solidFill>
                  <a:schemeClr val="tx2"/>
                </a:solidFill>
              </a:rPr>
              <a:t>++</a:t>
            </a:r>
            <a:r>
              <a:rPr lang="en-US" sz="2000"/>
              <a:t>, x</a:t>
            </a:r>
            <a:endParaRPr lang="en-US" sz="2000">
              <a:solidFill>
                <a:schemeClr val="tx2"/>
              </a:solidFill>
            </a:endParaRPr>
          </a:p>
          <a:p>
            <a:r>
              <a:rPr lang="en-US" sz="2000">
                <a:solidFill>
                  <a:schemeClr val="tx2"/>
                </a:solidFill>
              </a:rPr>
              <a:t>	</a:t>
            </a:r>
            <a:r>
              <a:rPr lang="en-US" sz="2000"/>
              <a:t>MPY	.M	c, x, prod</a:t>
            </a:r>
          </a:p>
          <a:p>
            <a:r>
              <a:rPr lang="en-US" sz="2000"/>
              <a:t>	ADD	.L 	y, prod, y</a:t>
            </a:r>
          </a:p>
          <a:p>
            <a:r>
              <a:rPr lang="en-US" sz="2000"/>
              <a:t>	SUB	.L	cnt, 1, cnt</a:t>
            </a:r>
          </a:p>
          <a:p>
            <a:r>
              <a:rPr lang="en-US" sz="2000"/>
              <a:t> [cnt]	B	.S	loop</a:t>
            </a:r>
            <a:endParaRPr lang="en-US" sz="2000">
              <a:solidFill>
                <a:schemeClr val="tx2"/>
              </a:solidFill>
            </a:endParaRPr>
          </a:p>
        </p:txBody>
      </p:sp>
      <p:grpSp>
        <p:nvGrpSpPr>
          <p:cNvPr id="17415" name="Group 32"/>
          <p:cNvGrpSpPr>
            <a:grpSpLocks/>
          </p:cNvGrpSpPr>
          <p:nvPr/>
        </p:nvGrpSpPr>
        <p:grpSpPr bwMode="auto">
          <a:xfrm>
            <a:off x="914400" y="1711325"/>
            <a:ext cx="3402013" cy="4689475"/>
            <a:chOff x="576" y="1078"/>
            <a:chExt cx="2143" cy="2954"/>
          </a:xfrm>
        </p:grpSpPr>
        <p:sp>
          <p:nvSpPr>
            <p:cNvPr id="568353" name="Rectangle 33"/>
            <p:cNvSpPr>
              <a:spLocks noChangeArrowheads="1"/>
            </p:cNvSpPr>
            <p:nvPr/>
          </p:nvSpPr>
          <p:spPr bwMode="auto">
            <a:xfrm>
              <a:off x="2217" y="1702"/>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sp>
          <p:nvSpPr>
            <p:cNvPr id="568354" name="Rectangle 34"/>
            <p:cNvSpPr>
              <a:spLocks noChangeArrowheads="1"/>
            </p:cNvSpPr>
            <p:nvPr/>
          </p:nvSpPr>
          <p:spPr bwMode="auto">
            <a:xfrm>
              <a:off x="2217" y="2326"/>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568355" name="Rectangle 35"/>
            <p:cNvSpPr>
              <a:spLocks noChangeArrowheads="1"/>
            </p:cNvSpPr>
            <p:nvPr/>
          </p:nvSpPr>
          <p:spPr bwMode="auto">
            <a:xfrm>
              <a:off x="2217" y="1078"/>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17431" name="Rectangle 36"/>
            <p:cNvSpPr>
              <a:spLocks noChangeArrowheads="1"/>
            </p:cNvSpPr>
            <p:nvPr/>
          </p:nvSpPr>
          <p:spPr bwMode="auto">
            <a:xfrm>
              <a:off x="576" y="3604"/>
              <a:ext cx="1248" cy="428"/>
            </a:xfrm>
            <a:prstGeom prst="rect">
              <a:avLst/>
            </a:prstGeom>
            <a:solidFill>
              <a:schemeClr val="bg2"/>
            </a:solidFill>
            <a:ln w="12700">
              <a:solidFill>
                <a:schemeClr val="tx1"/>
              </a:solidFill>
              <a:miter lim="800000"/>
              <a:headEnd/>
              <a:tailEnd/>
            </a:ln>
          </p:spPr>
          <p:txBody>
            <a:bodyPr wrap="none" anchor="ctr"/>
            <a:lstStyle/>
            <a:p>
              <a:pPr algn="ctr">
                <a:lnSpc>
                  <a:spcPct val="90000"/>
                </a:lnSpc>
                <a:spcBef>
                  <a:spcPct val="0"/>
                </a:spcBef>
              </a:pPr>
              <a:r>
                <a:rPr lang="en-US" sz="2000"/>
                <a:t>Data Memory:</a:t>
              </a:r>
            </a:p>
            <a:p>
              <a:pPr algn="ctr">
                <a:lnSpc>
                  <a:spcPct val="90000"/>
                </a:lnSpc>
                <a:spcBef>
                  <a:spcPct val="0"/>
                </a:spcBef>
              </a:pPr>
              <a:r>
                <a:rPr lang="en-US" sz="2000"/>
                <a:t>x(40), a(40), y</a:t>
              </a:r>
            </a:p>
          </p:txBody>
        </p:sp>
        <p:sp>
          <p:nvSpPr>
            <p:cNvPr id="568357" name="Line 37"/>
            <p:cNvSpPr>
              <a:spLocks noChangeShapeType="1"/>
            </p:cNvSpPr>
            <p:nvPr/>
          </p:nvSpPr>
          <p:spPr bwMode="auto">
            <a:xfrm flipH="1">
              <a:off x="1848" y="1968"/>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58" name="Line 38"/>
            <p:cNvSpPr>
              <a:spLocks noChangeShapeType="1"/>
            </p:cNvSpPr>
            <p:nvPr/>
          </p:nvSpPr>
          <p:spPr bwMode="auto">
            <a:xfrm flipH="1">
              <a:off x="1848" y="1344"/>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68359" name="Line 39"/>
            <p:cNvSpPr>
              <a:spLocks noChangeShapeType="1"/>
            </p:cNvSpPr>
            <p:nvPr/>
          </p:nvSpPr>
          <p:spPr bwMode="auto">
            <a:xfrm flipH="1">
              <a:off x="1862" y="2582"/>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7435" name="Group 40"/>
            <p:cNvGrpSpPr>
              <a:grpSpLocks/>
            </p:cNvGrpSpPr>
            <p:nvPr/>
          </p:nvGrpSpPr>
          <p:grpSpPr bwMode="auto">
            <a:xfrm>
              <a:off x="1824" y="2950"/>
              <a:ext cx="895" cy="868"/>
              <a:chOff x="1824" y="2950"/>
              <a:chExt cx="895" cy="868"/>
            </a:xfrm>
          </p:grpSpPr>
          <p:sp>
            <p:nvSpPr>
              <p:cNvPr id="568361" name="Rectangle 41"/>
              <p:cNvSpPr>
                <a:spLocks noChangeArrowheads="1"/>
              </p:cNvSpPr>
              <p:nvPr/>
            </p:nvSpPr>
            <p:spPr bwMode="auto">
              <a:xfrm>
                <a:off x="2217" y="2950"/>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568362" name="Line 42"/>
              <p:cNvSpPr>
                <a:spLocks noChangeShapeType="1"/>
              </p:cNvSpPr>
              <p:nvPr/>
            </p:nvSpPr>
            <p:spPr bwMode="auto">
              <a:xfrm flipH="1">
                <a:off x="1848" y="3216"/>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17438" name="AutoShape 43"/>
              <p:cNvCxnSpPr>
                <a:cxnSpLocks noChangeShapeType="1"/>
                <a:stCxn id="17431" idx="3"/>
                <a:endCxn id="568361" idx="2"/>
              </p:cNvCxnSpPr>
              <p:nvPr/>
            </p:nvCxnSpPr>
            <p:spPr bwMode="auto">
              <a:xfrm flipV="1">
                <a:off x="1824" y="3452"/>
                <a:ext cx="644" cy="366"/>
              </a:xfrm>
              <a:prstGeom prst="bentConnector2">
                <a:avLst/>
              </a:prstGeom>
              <a:noFill/>
              <a:ln w="38100">
                <a:solidFill>
                  <a:schemeClr val="tx1"/>
                </a:solidFill>
                <a:miter lim="800000"/>
                <a:headEnd type="none" w="sm" len="sm"/>
                <a:tailEnd type="triangle" w="med" len="med"/>
              </a:ln>
            </p:spPr>
          </p:cxnSp>
        </p:grpSp>
      </p:grpSp>
      <p:sp>
        <p:nvSpPr>
          <p:cNvPr id="568364" name="Leading Question"/>
          <p:cNvSpPr txBox="1">
            <a:spLocks noChangeArrowheads="1"/>
          </p:cNvSpPr>
          <p:nvPr/>
        </p:nvSpPr>
        <p:spPr bwMode="auto">
          <a:xfrm>
            <a:off x="4949825" y="6423025"/>
            <a:ext cx="3876675"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do we store results back to memory?</a:t>
            </a:r>
          </a:p>
        </p:txBody>
      </p:sp>
      <p:grpSp>
        <p:nvGrpSpPr>
          <p:cNvPr id="17417" name="Group 45"/>
          <p:cNvGrpSpPr>
            <a:grpSpLocks/>
          </p:cNvGrpSpPr>
          <p:nvPr/>
        </p:nvGrpSpPr>
        <p:grpSpPr bwMode="auto">
          <a:xfrm>
            <a:off x="457200" y="1752600"/>
            <a:ext cx="336550" cy="3581400"/>
            <a:chOff x="288" y="1104"/>
            <a:chExt cx="212" cy="2256"/>
          </a:xfrm>
        </p:grpSpPr>
        <p:sp>
          <p:nvSpPr>
            <p:cNvPr id="568366" name="Line 46"/>
            <p:cNvSpPr>
              <a:spLocks noChangeShapeType="1"/>
            </p:cNvSpPr>
            <p:nvPr/>
          </p:nvSpPr>
          <p:spPr bwMode="auto">
            <a:xfrm flipH="1" flipV="1">
              <a:off x="384" y="1104"/>
              <a:ext cx="0" cy="2256"/>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427" name="Rectangle 47"/>
            <p:cNvSpPr>
              <a:spLocks noChangeArrowheads="1"/>
            </p:cNvSpPr>
            <p:nvPr/>
          </p:nvSpPr>
          <p:spPr bwMode="auto">
            <a:xfrm rot="-5400000">
              <a:off x="-326" y="2103"/>
              <a:ext cx="1439" cy="212"/>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grpSp>
      <p:pic>
        <p:nvPicPr>
          <p:cNvPr id="5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83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6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Storing Results Back to Memory</a:t>
            </a:r>
          </a:p>
        </p:txBody>
      </p:sp>
      <p:grpSp>
        <p:nvGrpSpPr>
          <p:cNvPr id="18435" name="Group 3"/>
          <p:cNvGrpSpPr>
            <a:grpSpLocks/>
          </p:cNvGrpSpPr>
          <p:nvPr/>
        </p:nvGrpSpPr>
        <p:grpSpPr bwMode="auto">
          <a:xfrm>
            <a:off x="784225" y="1258888"/>
            <a:ext cx="2328863" cy="4221162"/>
            <a:chOff x="494" y="793"/>
            <a:chExt cx="1467" cy="2659"/>
          </a:xfrm>
        </p:grpSpPr>
        <p:sp>
          <p:nvSpPr>
            <p:cNvPr id="570372" name="Rectangle 4"/>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70373" name="Line 5"/>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74" name="Line 6"/>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75" name="Line 7"/>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76" name="Line 8"/>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77" name="Line 9"/>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8474" name="Rectangle 10"/>
            <p:cNvSpPr>
              <a:spLocks noChangeArrowheads="1"/>
            </p:cNvSpPr>
            <p:nvPr/>
          </p:nvSpPr>
          <p:spPr bwMode="auto">
            <a:xfrm>
              <a:off x="494"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grpSp>
          <p:nvGrpSpPr>
            <p:cNvPr id="18475" name="Group 11"/>
            <p:cNvGrpSpPr>
              <a:grpSpLocks/>
            </p:cNvGrpSpPr>
            <p:nvPr/>
          </p:nvGrpSpPr>
          <p:grpSpPr bwMode="auto">
            <a:xfrm>
              <a:off x="920" y="1081"/>
              <a:ext cx="547" cy="1200"/>
              <a:chOff x="920" y="1081"/>
              <a:chExt cx="547" cy="1200"/>
            </a:xfrm>
          </p:grpSpPr>
          <p:sp>
            <p:nvSpPr>
              <p:cNvPr id="18483" name="Rectangle 12"/>
              <p:cNvSpPr>
                <a:spLocks noChangeArrowheads="1"/>
              </p:cNvSpPr>
              <p:nvPr/>
            </p:nvSpPr>
            <p:spPr bwMode="auto">
              <a:xfrm>
                <a:off x="1082" y="1081"/>
                <a:ext cx="225"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8484" name="Rectangle 13"/>
              <p:cNvSpPr>
                <a:spLocks noChangeArrowheads="1"/>
              </p:cNvSpPr>
              <p:nvPr/>
            </p:nvSpPr>
            <p:spPr bwMode="auto">
              <a:xfrm>
                <a:off x="1082" y="1320"/>
                <a:ext cx="225"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8485" name="Rectangle 14"/>
              <p:cNvSpPr>
                <a:spLocks noChangeArrowheads="1"/>
              </p:cNvSpPr>
              <p:nvPr/>
            </p:nvSpPr>
            <p:spPr bwMode="auto">
              <a:xfrm>
                <a:off x="920" y="1798"/>
                <a:ext cx="547" cy="245"/>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18486" name="Rectangle 15"/>
              <p:cNvSpPr>
                <a:spLocks noChangeArrowheads="1"/>
              </p:cNvSpPr>
              <p:nvPr/>
            </p:nvSpPr>
            <p:spPr bwMode="auto">
              <a:xfrm>
                <a:off x="1081" y="2036"/>
                <a:ext cx="225"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18487" name="Rectangle 16"/>
              <p:cNvSpPr>
                <a:spLocks noChangeArrowheads="1"/>
              </p:cNvSpPr>
              <p:nvPr/>
            </p:nvSpPr>
            <p:spPr bwMode="auto">
              <a:xfrm>
                <a:off x="995" y="1546"/>
                <a:ext cx="408" cy="245"/>
              </a:xfrm>
              <a:prstGeom prst="rect">
                <a:avLst/>
              </a:prstGeom>
              <a:noFill/>
              <a:ln w="9525">
                <a:noFill/>
                <a:miter lim="800000"/>
                <a:headEnd/>
                <a:tailEnd/>
              </a:ln>
            </p:spPr>
            <p:txBody>
              <a:bodyPr wrap="none" lIns="92075" tIns="46038" rIns="92075" bIns="46038">
                <a:spAutoFit/>
              </a:bodyPr>
              <a:lstStyle/>
              <a:p>
                <a:pPr algn="ctr"/>
                <a:r>
                  <a:rPr lang="en-US"/>
                  <a:t>cnt</a:t>
                </a:r>
                <a:endParaRPr lang="en-US">
                  <a:solidFill>
                    <a:schemeClr val="tx2"/>
                  </a:solidFill>
                </a:endParaRPr>
              </a:p>
            </p:txBody>
          </p:sp>
        </p:grpSp>
        <p:sp>
          <p:nvSpPr>
            <p:cNvPr id="18476" name="Rectangle 17"/>
            <p:cNvSpPr>
              <a:spLocks noChangeArrowheads="1"/>
            </p:cNvSpPr>
            <p:nvPr/>
          </p:nvSpPr>
          <p:spPr bwMode="auto">
            <a:xfrm>
              <a:off x="969" y="2291"/>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*cp</a:t>
              </a:r>
            </a:p>
          </p:txBody>
        </p:sp>
        <p:sp>
          <p:nvSpPr>
            <p:cNvPr id="18477" name="Rectangle 18"/>
            <p:cNvSpPr>
              <a:spLocks noChangeArrowheads="1"/>
            </p:cNvSpPr>
            <p:nvPr/>
          </p:nvSpPr>
          <p:spPr bwMode="auto">
            <a:xfrm>
              <a:off x="968" y="2558"/>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*xp</a:t>
              </a:r>
            </a:p>
          </p:txBody>
        </p:sp>
        <p:sp>
          <p:nvSpPr>
            <p:cNvPr id="18478" name="Rectangle 19"/>
            <p:cNvSpPr>
              <a:spLocks noChangeArrowheads="1"/>
            </p:cNvSpPr>
            <p:nvPr/>
          </p:nvSpPr>
          <p:spPr bwMode="auto">
            <a:xfrm>
              <a:off x="965" y="2804"/>
              <a:ext cx="419"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*yp</a:t>
              </a:r>
            </a:p>
          </p:txBody>
        </p:sp>
        <p:sp>
          <p:nvSpPr>
            <p:cNvPr id="570388" name="Line 20"/>
            <p:cNvSpPr>
              <a:spLocks noChangeShapeType="1"/>
            </p:cNvSpPr>
            <p:nvPr/>
          </p:nvSpPr>
          <p:spPr bwMode="auto">
            <a:xfrm>
              <a:off x="576" y="2523"/>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89" name="Line 21"/>
            <p:cNvSpPr>
              <a:spLocks noChangeShapeType="1"/>
            </p:cNvSpPr>
            <p:nvPr/>
          </p:nvSpPr>
          <p:spPr bwMode="auto">
            <a:xfrm>
              <a:off x="576" y="277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90" name="Line 22"/>
            <p:cNvSpPr>
              <a:spLocks noChangeShapeType="1"/>
            </p:cNvSpPr>
            <p:nvPr/>
          </p:nvSpPr>
          <p:spPr bwMode="auto">
            <a:xfrm>
              <a:off x="576" y="3031"/>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391" name="Line 23"/>
            <p:cNvSpPr>
              <a:spLocks noChangeShapeType="1"/>
            </p:cNvSpPr>
            <p:nvPr/>
          </p:nvSpPr>
          <p:spPr bwMode="auto">
            <a:xfrm>
              <a:off x="576" y="3285"/>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70392" name="Rectangle 24"/>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8437" name="Group 25"/>
          <p:cNvGrpSpPr>
            <a:grpSpLocks/>
          </p:cNvGrpSpPr>
          <p:nvPr/>
        </p:nvGrpSpPr>
        <p:grpSpPr bwMode="auto">
          <a:xfrm>
            <a:off x="5470525" y="1303338"/>
            <a:ext cx="2905125" cy="958850"/>
            <a:chOff x="3530" y="528"/>
            <a:chExt cx="1830" cy="604"/>
          </a:xfrm>
        </p:grpSpPr>
        <p:sp>
          <p:nvSpPr>
            <p:cNvPr id="18463" name="Rectangle 26"/>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8464" name="Rectangle 27"/>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8465" name="Rectangle 28"/>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8466" name="Rectangle 29"/>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8467" name="Rectangle 30"/>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18438" name="Rectangle 31"/>
          <p:cNvSpPr>
            <a:spLocks noChangeArrowheads="1"/>
          </p:cNvSpPr>
          <p:nvPr/>
        </p:nvSpPr>
        <p:spPr bwMode="auto">
          <a:xfrm>
            <a:off x="4591050" y="2333625"/>
            <a:ext cx="4191000" cy="2320925"/>
          </a:xfrm>
          <a:prstGeom prst="rect">
            <a:avLst/>
          </a:prstGeom>
          <a:noFill/>
          <a:ln w="9525">
            <a:noFill/>
            <a:miter lim="800000"/>
            <a:headEnd/>
            <a:tailEnd/>
          </a:ln>
        </p:spPr>
        <p:txBody>
          <a:bodyPr wrap="none" lIns="92075" tIns="46038" rIns="92075" bIns="46038"/>
          <a:lstStyle/>
          <a:p>
            <a:r>
              <a:rPr lang="en-US" sz="2000"/>
              <a:t>	MVK	.S	40, cnt</a:t>
            </a:r>
          </a:p>
          <a:p>
            <a:r>
              <a:rPr lang="en-US" sz="2000"/>
              <a:t>loop:</a:t>
            </a:r>
            <a:endParaRPr lang="en-US" sz="2000">
              <a:solidFill>
                <a:schemeClr val="tx2"/>
              </a:solidFill>
            </a:endParaRPr>
          </a:p>
          <a:p>
            <a:r>
              <a:rPr lang="en-US" sz="2000">
                <a:solidFill>
                  <a:srgbClr val="993300"/>
                </a:solidFill>
              </a:rPr>
              <a:t>	</a:t>
            </a:r>
            <a:r>
              <a:rPr lang="en-US" sz="2000"/>
              <a:t>LDH	.D	*cp++, c</a:t>
            </a:r>
          </a:p>
          <a:p>
            <a:r>
              <a:rPr lang="en-US" sz="2000"/>
              <a:t>	LDH	.D	*xp++, x</a:t>
            </a:r>
          </a:p>
          <a:p>
            <a:r>
              <a:rPr lang="en-US" sz="2000"/>
              <a:t>	MPY	.M	c, x, prod</a:t>
            </a:r>
          </a:p>
          <a:p>
            <a:r>
              <a:rPr lang="en-US" sz="2000"/>
              <a:t>	ADD	.L 	y, prod, y</a:t>
            </a:r>
          </a:p>
          <a:p>
            <a:r>
              <a:rPr lang="en-US" sz="2000"/>
              <a:t>	SUB	.L	cnt, 1, cnt</a:t>
            </a:r>
          </a:p>
          <a:p>
            <a:r>
              <a:rPr lang="en-US" sz="2000"/>
              <a:t> [cnt]	B	.S	loop</a:t>
            </a:r>
          </a:p>
          <a:p>
            <a:r>
              <a:rPr lang="en-US" sz="2000"/>
              <a:t>	</a:t>
            </a:r>
            <a:r>
              <a:rPr lang="en-US" sz="2000">
                <a:solidFill>
                  <a:schemeClr val="tx2"/>
                </a:solidFill>
              </a:rPr>
              <a:t>STW	.D	y, *yp</a:t>
            </a:r>
            <a:endParaRPr lang="en-US" sz="2000">
              <a:solidFill>
                <a:srgbClr val="993300"/>
              </a:solidFill>
            </a:endParaRPr>
          </a:p>
        </p:txBody>
      </p:sp>
      <p:grpSp>
        <p:nvGrpSpPr>
          <p:cNvPr id="18439" name="Group 32"/>
          <p:cNvGrpSpPr>
            <a:grpSpLocks/>
          </p:cNvGrpSpPr>
          <p:nvPr/>
        </p:nvGrpSpPr>
        <p:grpSpPr bwMode="auto">
          <a:xfrm>
            <a:off x="914400" y="1711325"/>
            <a:ext cx="3402013" cy="4689475"/>
            <a:chOff x="576" y="1078"/>
            <a:chExt cx="2143" cy="2954"/>
          </a:xfrm>
        </p:grpSpPr>
        <p:sp>
          <p:nvSpPr>
            <p:cNvPr id="570401" name="Rectangle 33"/>
            <p:cNvSpPr>
              <a:spLocks noChangeArrowheads="1"/>
            </p:cNvSpPr>
            <p:nvPr/>
          </p:nvSpPr>
          <p:spPr bwMode="auto">
            <a:xfrm>
              <a:off x="2217" y="1702"/>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sp>
          <p:nvSpPr>
            <p:cNvPr id="570402" name="Rectangle 34"/>
            <p:cNvSpPr>
              <a:spLocks noChangeArrowheads="1"/>
            </p:cNvSpPr>
            <p:nvPr/>
          </p:nvSpPr>
          <p:spPr bwMode="auto">
            <a:xfrm>
              <a:off x="2217" y="2326"/>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570403" name="Rectangle 35"/>
            <p:cNvSpPr>
              <a:spLocks noChangeArrowheads="1"/>
            </p:cNvSpPr>
            <p:nvPr/>
          </p:nvSpPr>
          <p:spPr bwMode="auto">
            <a:xfrm>
              <a:off x="2217" y="1078"/>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18455" name="Rectangle 36"/>
            <p:cNvSpPr>
              <a:spLocks noChangeArrowheads="1"/>
            </p:cNvSpPr>
            <p:nvPr/>
          </p:nvSpPr>
          <p:spPr bwMode="auto">
            <a:xfrm>
              <a:off x="576" y="3604"/>
              <a:ext cx="1248" cy="428"/>
            </a:xfrm>
            <a:prstGeom prst="rect">
              <a:avLst/>
            </a:prstGeom>
            <a:solidFill>
              <a:schemeClr val="bg2"/>
            </a:solidFill>
            <a:ln w="12700">
              <a:solidFill>
                <a:schemeClr val="tx1"/>
              </a:solidFill>
              <a:miter lim="800000"/>
              <a:headEnd/>
              <a:tailEnd/>
            </a:ln>
          </p:spPr>
          <p:txBody>
            <a:bodyPr wrap="none" anchor="ctr"/>
            <a:lstStyle/>
            <a:p>
              <a:pPr algn="ctr">
                <a:lnSpc>
                  <a:spcPct val="90000"/>
                </a:lnSpc>
                <a:spcBef>
                  <a:spcPct val="0"/>
                </a:spcBef>
              </a:pPr>
              <a:r>
                <a:rPr lang="en-US" sz="2000"/>
                <a:t>Data Memory:</a:t>
              </a:r>
            </a:p>
            <a:p>
              <a:pPr algn="ctr">
                <a:lnSpc>
                  <a:spcPct val="90000"/>
                </a:lnSpc>
                <a:spcBef>
                  <a:spcPct val="0"/>
                </a:spcBef>
              </a:pPr>
              <a:r>
                <a:rPr lang="en-US" sz="2000"/>
                <a:t>x(40), a(40), y</a:t>
              </a:r>
            </a:p>
          </p:txBody>
        </p:sp>
        <p:sp>
          <p:nvSpPr>
            <p:cNvPr id="570405" name="Line 37"/>
            <p:cNvSpPr>
              <a:spLocks noChangeShapeType="1"/>
            </p:cNvSpPr>
            <p:nvPr/>
          </p:nvSpPr>
          <p:spPr bwMode="auto">
            <a:xfrm flipH="1">
              <a:off x="1848" y="1968"/>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406" name="Line 38"/>
            <p:cNvSpPr>
              <a:spLocks noChangeShapeType="1"/>
            </p:cNvSpPr>
            <p:nvPr/>
          </p:nvSpPr>
          <p:spPr bwMode="auto">
            <a:xfrm flipH="1">
              <a:off x="1848" y="1344"/>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0407" name="Line 39"/>
            <p:cNvSpPr>
              <a:spLocks noChangeShapeType="1"/>
            </p:cNvSpPr>
            <p:nvPr/>
          </p:nvSpPr>
          <p:spPr bwMode="auto">
            <a:xfrm flipH="1">
              <a:off x="1862" y="2582"/>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8459" name="Group 40"/>
            <p:cNvGrpSpPr>
              <a:grpSpLocks/>
            </p:cNvGrpSpPr>
            <p:nvPr/>
          </p:nvGrpSpPr>
          <p:grpSpPr bwMode="auto">
            <a:xfrm>
              <a:off x="1824" y="2950"/>
              <a:ext cx="895" cy="868"/>
              <a:chOff x="1824" y="2950"/>
              <a:chExt cx="895" cy="868"/>
            </a:xfrm>
          </p:grpSpPr>
          <p:sp>
            <p:nvSpPr>
              <p:cNvPr id="570409" name="Rectangle 41"/>
              <p:cNvSpPr>
                <a:spLocks noChangeArrowheads="1"/>
              </p:cNvSpPr>
              <p:nvPr/>
            </p:nvSpPr>
            <p:spPr bwMode="auto">
              <a:xfrm>
                <a:off x="2217" y="2950"/>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570410" name="Line 42"/>
              <p:cNvSpPr>
                <a:spLocks noChangeShapeType="1"/>
              </p:cNvSpPr>
              <p:nvPr/>
            </p:nvSpPr>
            <p:spPr bwMode="auto">
              <a:xfrm flipH="1">
                <a:off x="1848" y="3216"/>
                <a:ext cx="355"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18462" name="AutoShape 43"/>
              <p:cNvCxnSpPr>
                <a:cxnSpLocks noChangeShapeType="1"/>
                <a:stCxn id="18455" idx="3"/>
                <a:endCxn id="570409" idx="2"/>
              </p:cNvCxnSpPr>
              <p:nvPr/>
            </p:nvCxnSpPr>
            <p:spPr bwMode="auto">
              <a:xfrm flipV="1">
                <a:off x="1824" y="3452"/>
                <a:ext cx="644" cy="366"/>
              </a:xfrm>
              <a:prstGeom prst="bentConnector2">
                <a:avLst/>
              </a:prstGeom>
              <a:noFill/>
              <a:ln w="38100">
                <a:solidFill>
                  <a:schemeClr val="tx1"/>
                </a:solidFill>
                <a:miter lim="800000"/>
                <a:headEnd type="triangle" w="med" len="med"/>
                <a:tailEnd type="triangle" w="med" len="med"/>
              </a:ln>
            </p:spPr>
          </p:cxnSp>
        </p:grpSp>
      </p:grpSp>
      <p:sp>
        <p:nvSpPr>
          <p:cNvPr id="570412" name="Leading Question"/>
          <p:cNvSpPr txBox="1">
            <a:spLocks noChangeArrowheads="1"/>
          </p:cNvSpPr>
          <p:nvPr/>
        </p:nvSpPr>
        <p:spPr bwMode="auto">
          <a:xfrm>
            <a:off x="5546725" y="6423025"/>
            <a:ext cx="3279775"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But wait - that’s only half the story...</a:t>
            </a:r>
          </a:p>
        </p:txBody>
      </p:sp>
      <p:grpSp>
        <p:nvGrpSpPr>
          <p:cNvPr id="18441" name="Group 45"/>
          <p:cNvGrpSpPr>
            <a:grpSpLocks/>
          </p:cNvGrpSpPr>
          <p:nvPr/>
        </p:nvGrpSpPr>
        <p:grpSpPr bwMode="auto">
          <a:xfrm>
            <a:off x="457200" y="1752600"/>
            <a:ext cx="336550" cy="3581400"/>
            <a:chOff x="288" y="1104"/>
            <a:chExt cx="212" cy="2256"/>
          </a:xfrm>
        </p:grpSpPr>
        <p:sp>
          <p:nvSpPr>
            <p:cNvPr id="570414" name="Line 46"/>
            <p:cNvSpPr>
              <a:spLocks noChangeShapeType="1"/>
            </p:cNvSpPr>
            <p:nvPr/>
          </p:nvSpPr>
          <p:spPr bwMode="auto">
            <a:xfrm flipH="1" flipV="1">
              <a:off x="384" y="1104"/>
              <a:ext cx="0" cy="2256"/>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8451" name="Rectangle 47"/>
            <p:cNvSpPr>
              <a:spLocks noChangeArrowheads="1"/>
            </p:cNvSpPr>
            <p:nvPr/>
          </p:nvSpPr>
          <p:spPr bwMode="auto">
            <a:xfrm rot="-5400000">
              <a:off x="-326" y="2103"/>
              <a:ext cx="1439" cy="212"/>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t>16 or 32 registers</a:t>
              </a:r>
            </a:p>
          </p:txBody>
        </p:sp>
      </p:grpSp>
      <p:pic>
        <p:nvPicPr>
          <p:cNvPr id="5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041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Dual Resources : Twice as Nice</a:t>
            </a:r>
          </a:p>
        </p:txBody>
      </p:sp>
      <p:grpSp>
        <p:nvGrpSpPr>
          <p:cNvPr id="19459" name="Group 3"/>
          <p:cNvGrpSpPr>
            <a:grpSpLocks/>
          </p:cNvGrpSpPr>
          <p:nvPr/>
        </p:nvGrpSpPr>
        <p:grpSpPr bwMode="auto">
          <a:xfrm>
            <a:off x="217488" y="1258888"/>
            <a:ext cx="8710612" cy="4792662"/>
            <a:chOff x="137" y="793"/>
            <a:chExt cx="5487" cy="3019"/>
          </a:xfrm>
        </p:grpSpPr>
        <p:sp>
          <p:nvSpPr>
            <p:cNvPr id="572420" name="Rectangle 4"/>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72421" name="Line 5"/>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2" name="Line 6"/>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3" name="Line 7"/>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4" name="Line 8"/>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5" name="Line 9"/>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6" name="Line 10"/>
            <p:cNvSpPr>
              <a:spLocks noChangeShapeType="1"/>
            </p:cNvSpPr>
            <p:nvPr/>
          </p:nvSpPr>
          <p:spPr bwMode="auto">
            <a:xfrm>
              <a:off x="576" y="2522"/>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7" name="Line 11"/>
            <p:cNvSpPr>
              <a:spLocks noChangeShapeType="1"/>
            </p:cNvSpPr>
            <p:nvPr/>
          </p:nvSpPr>
          <p:spPr bwMode="auto">
            <a:xfrm>
              <a:off x="576" y="2780"/>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28" name="Line 12"/>
            <p:cNvSpPr>
              <a:spLocks noChangeShapeType="1"/>
            </p:cNvSpPr>
            <p:nvPr/>
          </p:nvSpPr>
          <p:spPr bwMode="auto">
            <a:xfrm>
              <a:off x="576" y="319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9478" name="Group 13"/>
            <p:cNvGrpSpPr>
              <a:grpSpLocks/>
            </p:cNvGrpSpPr>
            <p:nvPr/>
          </p:nvGrpSpPr>
          <p:grpSpPr bwMode="auto">
            <a:xfrm>
              <a:off x="3874" y="1056"/>
              <a:ext cx="1248" cy="2392"/>
              <a:chOff x="576" y="1060"/>
              <a:chExt cx="1248" cy="2392"/>
            </a:xfrm>
          </p:grpSpPr>
          <p:sp>
            <p:nvSpPr>
              <p:cNvPr id="572430" name="Rectangle 14"/>
              <p:cNvSpPr>
                <a:spLocks noChangeArrowheads="1"/>
              </p:cNvSpPr>
              <p:nvPr/>
            </p:nvSpPr>
            <p:spPr bwMode="auto">
              <a:xfrm>
                <a:off x="576" y="1060"/>
                <a:ext cx="1248" cy="2392"/>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solidFill>
                    <a:schemeClr val="tx2"/>
                  </a:solidFill>
                  <a:effectLst>
                    <a:outerShdw blurRad="38100" dist="38100" dir="2700000" algn="tl">
                      <a:srgbClr val="000000"/>
                    </a:outerShdw>
                  </a:effectLst>
                </a:endParaRPr>
              </a:p>
            </p:txBody>
          </p:sp>
          <p:sp>
            <p:nvSpPr>
              <p:cNvPr id="572431" name="Line 15"/>
              <p:cNvSpPr>
                <a:spLocks noChangeShapeType="1"/>
              </p:cNvSpPr>
              <p:nvPr/>
            </p:nvSpPr>
            <p:spPr bwMode="auto">
              <a:xfrm>
                <a:off x="576" y="129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2" name="Line 16"/>
              <p:cNvSpPr>
                <a:spLocks noChangeShapeType="1"/>
              </p:cNvSpPr>
              <p:nvPr/>
            </p:nvSpPr>
            <p:spPr bwMode="auto">
              <a:xfrm>
                <a:off x="576" y="177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3" name="Line 17"/>
              <p:cNvSpPr>
                <a:spLocks noChangeShapeType="1"/>
              </p:cNvSpPr>
              <p:nvPr/>
            </p:nvSpPr>
            <p:spPr bwMode="auto">
              <a:xfrm>
                <a:off x="576" y="201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4" name="Line 18"/>
              <p:cNvSpPr>
                <a:spLocks noChangeShapeType="1"/>
              </p:cNvSpPr>
              <p:nvPr/>
            </p:nvSpPr>
            <p:spPr bwMode="auto">
              <a:xfrm>
                <a:off x="576" y="226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5" name="Line 19"/>
              <p:cNvSpPr>
                <a:spLocks noChangeShapeType="1"/>
              </p:cNvSpPr>
              <p:nvPr/>
            </p:nvSpPr>
            <p:spPr bwMode="auto">
              <a:xfrm>
                <a:off x="576" y="1536"/>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6" name="Line 20"/>
              <p:cNvSpPr>
                <a:spLocks noChangeShapeType="1"/>
              </p:cNvSpPr>
              <p:nvPr/>
            </p:nvSpPr>
            <p:spPr bwMode="auto">
              <a:xfrm>
                <a:off x="576" y="2522"/>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7" name="Line 21"/>
              <p:cNvSpPr>
                <a:spLocks noChangeShapeType="1"/>
              </p:cNvSpPr>
              <p:nvPr/>
            </p:nvSpPr>
            <p:spPr bwMode="auto">
              <a:xfrm>
                <a:off x="576" y="2780"/>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38" name="Line 22"/>
              <p:cNvSpPr>
                <a:spLocks noChangeShapeType="1"/>
              </p:cNvSpPr>
              <p:nvPr/>
            </p:nvSpPr>
            <p:spPr bwMode="auto">
              <a:xfrm>
                <a:off x="576" y="3197"/>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9479" name="Rectangle 23"/>
            <p:cNvSpPr>
              <a:spLocks noChangeArrowheads="1"/>
            </p:cNvSpPr>
            <p:nvPr/>
          </p:nvSpPr>
          <p:spPr bwMode="auto">
            <a:xfrm>
              <a:off x="241" y="1081"/>
              <a:ext cx="366" cy="245"/>
            </a:xfrm>
            <a:prstGeom prst="rect">
              <a:avLst/>
            </a:prstGeom>
            <a:noFill/>
            <a:ln w="9525">
              <a:noFill/>
              <a:miter lim="800000"/>
              <a:headEnd/>
              <a:tailEnd/>
            </a:ln>
          </p:spPr>
          <p:txBody>
            <a:bodyPr wrap="none" lIns="92075" tIns="46038" rIns="92075" bIns="46038">
              <a:spAutoFit/>
            </a:bodyPr>
            <a:lstStyle/>
            <a:p>
              <a:pPr algn="ctr"/>
              <a:r>
                <a:rPr lang="en-US"/>
                <a:t>A0</a:t>
              </a:r>
            </a:p>
          </p:txBody>
        </p:sp>
        <p:sp>
          <p:nvSpPr>
            <p:cNvPr id="19480" name="Rectangle 24"/>
            <p:cNvSpPr>
              <a:spLocks noChangeArrowheads="1"/>
            </p:cNvSpPr>
            <p:nvPr/>
          </p:nvSpPr>
          <p:spPr bwMode="auto">
            <a:xfrm>
              <a:off x="241" y="1321"/>
              <a:ext cx="366" cy="245"/>
            </a:xfrm>
            <a:prstGeom prst="rect">
              <a:avLst/>
            </a:prstGeom>
            <a:noFill/>
            <a:ln w="9525">
              <a:noFill/>
              <a:miter lim="800000"/>
              <a:headEnd/>
              <a:tailEnd/>
            </a:ln>
          </p:spPr>
          <p:txBody>
            <a:bodyPr wrap="none" lIns="92075" tIns="46038" rIns="92075" bIns="46038">
              <a:spAutoFit/>
            </a:bodyPr>
            <a:lstStyle/>
            <a:p>
              <a:pPr algn="ctr"/>
              <a:r>
                <a:rPr lang="en-US"/>
                <a:t>A1</a:t>
              </a:r>
            </a:p>
          </p:txBody>
        </p:sp>
        <p:sp>
          <p:nvSpPr>
            <p:cNvPr id="19481" name="Rectangle 25"/>
            <p:cNvSpPr>
              <a:spLocks noChangeArrowheads="1"/>
            </p:cNvSpPr>
            <p:nvPr/>
          </p:nvSpPr>
          <p:spPr bwMode="auto">
            <a:xfrm>
              <a:off x="241" y="1561"/>
              <a:ext cx="366" cy="245"/>
            </a:xfrm>
            <a:prstGeom prst="rect">
              <a:avLst/>
            </a:prstGeom>
            <a:noFill/>
            <a:ln w="9525">
              <a:noFill/>
              <a:miter lim="800000"/>
              <a:headEnd/>
              <a:tailEnd/>
            </a:ln>
          </p:spPr>
          <p:txBody>
            <a:bodyPr wrap="none" lIns="92075" tIns="46038" rIns="92075" bIns="46038">
              <a:spAutoFit/>
            </a:bodyPr>
            <a:lstStyle/>
            <a:p>
              <a:pPr algn="ctr"/>
              <a:r>
                <a:rPr lang="en-US"/>
                <a:t>A2</a:t>
              </a:r>
            </a:p>
          </p:txBody>
        </p:sp>
        <p:sp>
          <p:nvSpPr>
            <p:cNvPr id="19482" name="Rectangle 26"/>
            <p:cNvSpPr>
              <a:spLocks noChangeArrowheads="1"/>
            </p:cNvSpPr>
            <p:nvPr/>
          </p:nvSpPr>
          <p:spPr bwMode="auto">
            <a:xfrm>
              <a:off x="241" y="1801"/>
              <a:ext cx="366" cy="245"/>
            </a:xfrm>
            <a:prstGeom prst="rect">
              <a:avLst/>
            </a:prstGeom>
            <a:noFill/>
            <a:ln w="9525">
              <a:noFill/>
              <a:miter lim="800000"/>
              <a:headEnd/>
              <a:tailEnd/>
            </a:ln>
          </p:spPr>
          <p:txBody>
            <a:bodyPr wrap="none" lIns="92075" tIns="46038" rIns="92075" bIns="46038">
              <a:spAutoFit/>
            </a:bodyPr>
            <a:lstStyle/>
            <a:p>
              <a:pPr algn="ctr"/>
              <a:r>
                <a:rPr lang="en-US"/>
                <a:t>A3</a:t>
              </a:r>
            </a:p>
          </p:txBody>
        </p:sp>
        <p:sp>
          <p:nvSpPr>
            <p:cNvPr id="19483" name="Rectangle 27"/>
            <p:cNvSpPr>
              <a:spLocks noChangeArrowheads="1"/>
            </p:cNvSpPr>
            <p:nvPr/>
          </p:nvSpPr>
          <p:spPr bwMode="auto">
            <a:xfrm>
              <a:off x="241" y="2041"/>
              <a:ext cx="366" cy="245"/>
            </a:xfrm>
            <a:prstGeom prst="rect">
              <a:avLst/>
            </a:prstGeom>
            <a:noFill/>
            <a:ln w="9525">
              <a:noFill/>
              <a:miter lim="800000"/>
              <a:headEnd/>
              <a:tailEnd/>
            </a:ln>
          </p:spPr>
          <p:txBody>
            <a:bodyPr wrap="none" lIns="92075" tIns="46038" rIns="92075" bIns="46038">
              <a:spAutoFit/>
            </a:bodyPr>
            <a:lstStyle/>
            <a:p>
              <a:pPr algn="ctr"/>
              <a:r>
                <a:rPr lang="en-US"/>
                <a:t>A4</a:t>
              </a:r>
            </a:p>
          </p:txBody>
        </p:sp>
        <p:sp>
          <p:nvSpPr>
            <p:cNvPr id="19484" name="Rectangle 28"/>
            <p:cNvSpPr>
              <a:spLocks noChangeArrowheads="1"/>
            </p:cNvSpPr>
            <p:nvPr/>
          </p:nvSpPr>
          <p:spPr bwMode="auto">
            <a:xfrm>
              <a:off x="523" y="793"/>
              <a:ext cx="1467" cy="245"/>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19485" name="Rectangle 29"/>
            <p:cNvSpPr>
              <a:spLocks noChangeArrowheads="1"/>
            </p:cNvSpPr>
            <p:nvPr/>
          </p:nvSpPr>
          <p:spPr bwMode="auto">
            <a:xfrm>
              <a:off x="137" y="3239"/>
              <a:ext cx="474" cy="555"/>
            </a:xfrm>
            <a:prstGeom prst="rect">
              <a:avLst/>
            </a:prstGeom>
            <a:noFill/>
            <a:ln w="9525">
              <a:noFill/>
              <a:miter lim="800000"/>
              <a:headEnd/>
              <a:tailEnd/>
            </a:ln>
          </p:spPr>
          <p:txBody>
            <a:bodyPr wrap="none" lIns="92075" tIns="46038" rIns="92075" bIns="46038">
              <a:spAutoFit/>
            </a:bodyPr>
            <a:lstStyle/>
            <a:p>
              <a:pPr algn="ctr"/>
              <a:r>
                <a:rPr lang="en-US"/>
                <a:t>A15</a:t>
              </a:r>
            </a:p>
            <a:p>
              <a:pPr algn="ctr">
                <a:spcBef>
                  <a:spcPct val="0"/>
                </a:spcBef>
              </a:pPr>
              <a:r>
                <a:rPr lang="en-US" sz="1600"/>
                <a:t>or</a:t>
              </a:r>
            </a:p>
            <a:p>
              <a:pPr algn="ctr">
                <a:spcBef>
                  <a:spcPct val="0"/>
                </a:spcBef>
              </a:pPr>
              <a:r>
                <a:rPr lang="en-US"/>
                <a:t>A31</a:t>
              </a:r>
            </a:p>
          </p:txBody>
        </p:sp>
        <p:sp>
          <p:nvSpPr>
            <p:cNvPr id="572446" name="Line 30"/>
            <p:cNvSpPr>
              <a:spLocks noChangeShapeType="1"/>
            </p:cNvSpPr>
            <p:nvPr/>
          </p:nvSpPr>
          <p:spPr bwMode="auto">
            <a:xfrm>
              <a:off x="581" y="3600"/>
              <a:ext cx="1248"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9487" name="Rectangle 31"/>
            <p:cNvSpPr>
              <a:spLocks noChangeArrowheads="1"/>
            </p:cNvSpPr>
            <p:nvPr/>
          </p:nvSpPr>
          <p:spPr bwMode="auto">
            <a:xfrm>
              <a:off x="241" y="2281"/>
              <a:ext cx="366" cy="245"/>
            </a:xfrm>
            <a:prstGeom prst="rect">
              <a:avLst/>
            </a:prstGeom>
            <a:noFill/>
            <a:ln w="9525">
              <a:noFill/>
              <a:miter lim="800000"/>
              <a:headEnd/>
              <a:tailEnd/>
            </a:ln>
          </p:spPr>
          <p:txBody>
            <a:bodyPr wrap="none" lIns="92075" tIns="46038" rIns="92075" bIns="46038">
              <a:spAutoFit/>
            </a:bodyPr>
            <a:lstStyle/>
            <a:p>
              <a:pPr algn="ctr"/>
              <a:r>
                <a:rPr lang="en-US"/>
                <a:t>A5</a:t>
              </a:r>
            </a:p>
          </p:txBody>
        </p:sp>
        <p:sp>
          <p:nvSpPr>
            <p:cNvPr id="19488" name="Rectangle 32"/>
            <p:cNvSpPr>
              <a:spLocks noChangeArrowheads="1"/>
            </p:cNvSpPr>
            <p:nvPr/>
          </p:nvSpPr>
          <p:spPr bwMode="auto">
            <a:xfrm>
              <a:off x="241" y="2521"/>
              <a:ext cx="366" cy="245"/>
            </a:xfrm>
            <a:prstGeom prst="rect">
              <a:avLst/>
            </a:prstGeom>
            <a:noFill/>
            <a:ln w="9525">
              <a:noFill/>
              <a:miter lim="800000"/>
              <a:headEnd/>
              <a:tailEnd/>
            </a:ln>
          </p:spPr>
          <p:txBody>
            <a:bodyPr wrap="none" lIns="92075" tIns="46038" rIns="92075" bIns="46038">
              <a:spAutoFit/>
            </a:bodyPr>
            <a:lstStyle/>
            <a:p>
              <a:pPr algn="ctr"/>
              <a:r>
                <a:rPr lang="en-US"/>
                <a:t>A6</a:t>
              </a:r>
            </a:p>
          </p:txBody>
        </p:sp>
        <p:sp>
          <p:nvSpPr>
            <p:cNvPr id="19489" name="Rectangle 33"/>
            <p:cNvSpPr>
              <a:spLocks noChangeArrowheads="1"/>
            </p:cNvSpPr>
            <p:nvPr/>
          </p:nvSpPr>
          <p:spPr bwMode="auto">
            <a:xfrm>
              <a:off x="241" y="2761"/>
              <a:ext cx="366" cy="245"/>
            </a:xfrm>
            <a:prstGeom prst="rect">
              <a:avLst/>
            </a:prstGeom>
            <a:noFill/>
            <a:ln w="9525">
              <a:noFill/>
              <a:miter lim="800000"/>
              <a:headEnd/>
              <a:tailEnd/>
            </a:ln>
          </p:spPr>
          <p:txBody>
            <a:bodyPr wrap="none" lIns="92075" tIns="46038" rIns="92075" bIns="46038">
              <a:spAutoFit/>
            </a:bodyPr>
            <a:lstStyle/>
            <a:p>
              <a:pPr algn="ctr"/>
              <a:r>
                <a:rPr lang="en-US"/>
                <a:t>A7</a:t>
              </a:r>
            </a:p>
          </p:txBody>
        </p:sp>
        <p:sp>
          <p:nvSpPr>
            <p:cNvPr id="19490" name="Rectangle 34"/>
            <p:cNvSpPr>
              <a:spLocks noChangeArrowheads="1"/>
            </p:cNvSpPr>
            <p:nvPr/>
          </p:nvSpPr>
          <p:spPr bwMode="auto">
            <a:xfrm>
              <a:off x="1072" y="1081"/>
              <a:ext cx="304" cy="245"/>
            </a:xfrm>
            <a:prstGeom prst="rect">
              <a:avLst/>
            </a:prstGeom>
            <a:noFill/>
            <a:ln w="9525">
              <a:noFill/>
              <a:miter lim="800000"/>
              <a:headEnd/>
              <a:tailEnd/>
            </a:ln>
          </p:spPr>
          <p:txBody>
            <a:bodyPr wrap="none" lIns="92075" tIns="46038" rIns="92075" bIns="46038">
              <a:spAutoFit/>
            </a:bodyPr>
            <a:lstStyle/>
            <a:p>
              <a:pPr algn="ctr"/>
              <a:r>
                <a:rPr lang="en-US"/>
                <a:t>c</a:t>
              </a:r>
              <a:r>
                <a:rPr lang="en-US" baseline="-10000"/>
                <a:t>n</a:t>
              </a:r>
            </a:p>
          </p:txBody>
        </p:sp>
        <p:sp>
          <p:nvSpPr>
            <p:cNvPr id="19491" name="Rectangle 35"/>
            <p:cNvSpPr>
              <a:spLocks noChangeArrowheads="1"/>
            </p:cNvSpPr>
            <p:nvPr/>
          </p:nvSpPr>
          <p:spPr bwMode="auto">
            <a:xfrm>
              <a:off x="1072" y="1320"/>
              <a:ext cx="304" cy="245"/>
            </a:xfrm>
            <a:prstGeom prst="rect">
              <a:avLst/>
            </a:prstGeom>
            <a:noFill/>
            <a:ln w="9525">
              <a:noFill/>
              <a:miter lim="800000"/>
              <a:headEnd/>
              <a:tailEnd/>
            </a:ln>
          </p:spPr>
          <p:txBody>
            <a:bodyPr wrap="none" lIns="92075" tIns="46038" rIns="92075" bIns="46038">
              <a:spAutoFit/>
            </a:bodyPr>
            <a:lstStyle/>
            <a:p>
              <a:pPr algn="ctr"/>
              <a:r>
                <a:rPr lang="en-US"/>
                <a:t>x</a:t>
              </a:r>
              <a:r>
                <a:rPr lang="en-US" baseline="-10000"/>
                <a:t>n</a:t>
              </a:r>
            </a:p>
          </p:txBody>
        </p:sp>
        <p:sp>
          <p:nvSpPr>
            <p:cNvPr id="19492" name="Rectangle 36"/>
            <p:cNvSpPr>
              <a:spLocks noChangeArrowheads="1"/>
            </p:cNvSpPr>
            <p:nvPr/>
          </p:nvSpPr>
          <p:spPr bwMode="auto">
            <a:xfrm>
              <a:off x="1008" y="1798"/>
              <a:ext cx="429" cy="245"/>
            </a:xfrm>
            <a:prstGeom prst="rect">
              <a:avLst/>
            </a:prstGeom>
            <a:noFill/>
            <a:ln w="9525">
              <a:noFill/>
              <a:miter lim="800000"/>
              <a:headEnd/>
              <a:tailEnd/>
            </a:ln>
          </p:spPr>
          <p:txBody>
            <a:bodyPr wrap="none" lIns="92075" tIns="46038" rIns="92075" bIns="46038">
              <a:spAutoFit/>
            </a:bodyPr>
            <a:lstStyle/>
            <a:p>
              <a:pPr algn="ctr"/>
              <a:r>
                <a:rPr lang="en-US"/>
                <a:t>prd</a:t>
              </a:r>
            </a:p>
          </p:txBody>
        </p:sp>
        <p:sp>
          <p:nvSpPr>
            <p:cNvPr id="19493" name="Rectangle 37"/>
            <p:cNvSpPr>
              <a:spLocks noChangeArrowheads="1"/>
            </p:cNvSpPr>
            <p:nvPr/>
          </p:nvSpPr>
          <p:spPr bwMode="auto">
            <a:xfrm>
              <a:off x="967" y="2036"/>
              <a:ext cx="516" cy="245"/>
            </a:xfrm>
            <a:prstGeom prst="rect">
              <a:avLst/>
            </a:prstGeom>
            <a:noFill/>
            <a:ln w="9525">
              <a:noFill/>
              <a:miter lim="800000"/>
              <a:headEnd/>
              <a:tailEnd/>
            </a:ln>
          </p:spPr>
          <p:txBody>
            <a:bodyPr wrap="none" lIns="92075" tIns="46038" rIns="92075" bIns="46038">
              <a:spAutoFit/>
            </a:bodyPr>
            <a:lstStyle/>
            <a:p>
              <a:pPr algn="ctr"/>
              <a:r>
                <a:rPr lang="en-US"/>
                <a:t>sum</a:t>
              </a:r>
            </a:p>
          </p:txBody>
        </p:sp>
        <p:sp>
          <p:nvSpPr>
            <p:cNvPr id="19494" name="Rectangle 38"/>
            <p:cNvSpPr>
              <a:spLocks noChangeArrowheads="1"/>
            </p:cNvSpPr>
            <p:nvPr/>
          </p:nvSpPr>
          <p:spPr bwMode="auto">
            <a:xfrm>
              <a:off x="1019" y="1559"/>
              <a:ext cx="408" cy="245"/>
            </a:xfrm>
            <a:prstGeom prst="rect">
              <a:avLst/>
            </a:prstGeom>
            <a:noFill/>
            <a:ln w="9525">
              <a:noFill/>
              <a:miter lim="800000"/>
              <a:headEnd/>
              <a:tailEnd/>
            </a:ln>
          </p:spPr>
          <p:txBody>
            <a:bodyPr wrap="none" lIns="92075" tIns="46038" rIns="92075" bIns="46038">
              <a:spAutoFit/>
            </a:bodyPr>
            <a:lstStyle/>
            <a:p>
              <a:pPr algn="ctr"/>
              <a:r>
                <a:rPr lang="en-US"/>
                <a:t>cnt</a:t>
              </a:r>
            </a:p>
          </p:txBody>
        </p:sp>
        <p:sp>
          <p:nvSpPr>
            <p:cNvPr id="19495" name="Rectangle 39"/>
            <p:cNvSpPr>
              <a:spLocks noChangeArrowheads="1"/>
            </p:cNvSpPr>
            <p:nvPr/>
          </p:nvSpPr>
          <p:spPr bwMode="auto">
            <a:xfrm>
              <a:off x="1138" y="3045"/>
              <a:ext cx="171" cy="152"/>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19496" name="Rectangle 40"/>
            <p:cNvSpPr>
              <a:spLocks noChangeArrowheads="1"/>
            </p:cNvSpPr>
            <p:nvPr/>
          </p:nvSpPr>
          <p:spPr bwMode="auto">
            <a:xfrm>
              <a:off x="1074" y="2275"/>
              <a:ext cx="301" cy="245"/>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9497" name="Rectangle 41"/>
            <p:cNvSpPr>
              <a:spLocks noChangeArrowheads="1"/>
            </p:cNvSpPr>
            <p:nvPr/>
          </p:nvSpPr>
          <p:spPr bwMode="auto">
            <a:xfrm>
              <a:off x="1074" y="2514"/>
              <a:ext cx="301" cy="245"/>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9498" name="Rectangle 42"/>
            <p:cNvSpPr>
              <a:spLocks noChangeArrowheads="1"/>
            </p:cNvSpPr>
            <p:nvPr/>
          </p:nvSpPr>
          <p:spPr bwMode="auto">
            <a:xfrm>
              <a:off x="1073" y="2753"/>
              <a:ext cx="301" cy="245"/>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572459" name="Rectangle 43"/>
            <p:cNvSpPr>
              <a:spLocks noChangeArrowheads="1"/>
            </p:cNvSpPr>
            <p:nvPr/>
          </p:nvSpPr>
          <p:spPr bwMode="auto">
            <a:xfrm>
              <a:off x="2246" y="1702"/>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.M1</a:t>
              </a:r>
            </a:p>
          </p:txBody>
        </p:sp>
        <p:sp>
          <p:nvSpPr>
            <p:cNvPr id="572460" name="Line 44"/>
            <p:cNvSpPr>
              <a:spLocks noChangeShapeType="1"/>
            </p:cNvSpPr>
            <p:nvPr/>
          </p:nvSpPr>
          <p:spPr bwMode="auto">
            <a:xfrm flipH="1">
              <a:off x="1877" y="1968"/>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61" name="Rectangle 45"/>
            <p:cNvSpPr>
              <a:spLocks noChangeArrowheads="1"/>
            </p:cNvSpPr>
            <p:nvPr/>
          </p:nvSpPr>
          <p:spPr bwMode="auto">
            <a:xfrm>
              <a:off x="2246" y="2326"/>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.L1</a:t>
              </a:r>
            </a:p>
          </p:txBody>
        </p:sp>
        <p:sp>
          <p:nvSpPr>
            <p:cNvPr id="572462" name="Line 46"/>
            <p:cNvSpPr>
              <a:spLocks noChangeShapeType="1"/>
            </p:cNvSpPr>
            <p:nvPr/>
          </p:nvSpPr>
          <p:spPr bwMode="auto">
            <a:xfrm flipH="1">
              <a:off x="1877" y="2592"/>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63" name="Rectangle 47"/>
            <p:cNvSpPr>
              <a:spLocks noChangeArrowheads="1"/>
            </p:cNvSpPr>
            <p:nvPr/>
          </p:nvSpPr>
          <p:spPr bwMode="auto">
            <a:xfrm>
              <a:off x="2246" y="1078"/>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.S1</a:t>
              </a:r>
            </a:p>
          </p:txBody>
        </p:sp>
        <p:sp>
          <p:nvSpPr>
            <p:cNvPr id="572464" name="Line 48"/>
            <p:cNvSpPr>
              <a:spLocks noChangeShapeType="1"/>
            </p:cNvSpPr>
            <p:nvPr/>
          </p:nvSpPr>
          <p:spPr bwMode="auto">
            <a:xfrm flipH="1">
              <a:off x="1877" y="1344"/>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65" name="Rectangle 49"/>
            <p:cNvSpPr>
              <a:spLocks noChangeArrowheads="1"/>
            </p:cNvSpPr>
            <p:nvPr/>
          </p:nvSpPr>
          <p:spPr bwMode="auto">
            <a:xfrm>
              <a:off x="2246" y="2950"/>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.D1</a:t>
              </a:r>
            </a:p>
          </p:txBody>
        </p:sp>
        <p:sp>
          <p:nvSpPr>
            <p:cNvPr id="572466" name="Line 50"/>
            <p:cNvSpPr>
              <a:spLocks noChangeShapeType="1"/>
            </p:cNvSpPr>
            <p:nvPr/>
          </p:nvSpPr>
          <p:spPr bwMode="auto">
            <a:xfrm flipH="1">
              <a:off x="1877" y="3216"/>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67" name="Rectangle 51"/>
            <p:cNvSpPr>
              <a:spLocks noChangeArrowheads="1"/>
            </p:cNvSpPr>
            <p:nvPr/>
          </p:nvSpPr>
          <p:spPr bwMode="auto">
            <a:xfrm>
              <a:off x="2901" y="1707"/>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solidFill>
                    <a:schemeClr val="tx2"/>
                  </a:solidFill>
                </a:rPr>
                <a:t>.M2</a:t>
              </a:r>
            </a:p>
          </p:txBody>
        </p:sp>
        <p:sp>
          <p:nvSpPr>
            <p:cNvPr id="572468" name="Rectangle 52"/>
            <p:cNvSpPr>
              <a:spLocks noChangeArrowheads="1"/>
            </p:cNvSpPr>
            <p:nvPr/>
          </p:nvSpPr>
          <p:spPr bwMode="auto">
            <a:xfrm>
              <a:off x="2901" y="2331"/>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solidFill>
                    <a:schemeClr val="tx2"/>
                  </a:solidFill>
                </a:rPr>
                <a:t>.L2</a:t>
              </a:r>
            </a:p>
          </p:txBody>
        </p:sp>
        <p:sp>
          <p:nvSpPr>
            <p:cNvPr id="572469" name="Rectangle 53"/>
            <p:cNvSpPr>
              <a:spLocks noChangeArrowheads="1"/>
            </p:cNvSpPr>
            <p:nvPr/>
          </p:nvSpPr>
          <p:spPr bwMode="auto">
            <a:xfrm>
              <a:off x="2901" y="1083"/>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solidFill>
                    <a:schemeClr val="tx2"/>
                  </a:solidFill>
                </a:rPr>
                <a:t>.S2</a:t>
              </a:r>
            </a:p>
          </p:txBody>
        </p:sp>
        <p:sp>
          <p:nvSpPr>
            <p:cNvPr id="572470" name="Rectangle 54"/>
            <p:cNvSpPr>
              <a:spLocks noChangeArrowheads="1"/>
            </p:cNvSpPr>
            <p:nvPr/>
          </p:nvSpPr>
          <p:spPr bwMode="auto">
            <a:xfrm>
              <a:off x="2901" y="2955"/>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solidFill>
                    <a:schemeClr val="tx2"/>
                  </a:solidFill>
                </a:rPr>
                <a:t>.D2</a:t>
              </a:r>
            </a:p>
          </p:txBody>
        </p:sp>
        <p:sp>
          <p:nvSpPr>
            <p:cNvPr id="572471" name="Line 55"/>
            <p:cNvSpPr>
              <a:spLocks noChangeShapeType="1"/>
            </p:cNvSpPr>
            <p:nvPr/>
          </p:nvSpPr>
          <p:spPr bwMode="auto">
            <a:xfrm flipH="1">
              <a:off x="3473" y="1972"/>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72" name="Line 56"/>
            <p:cNvSpPr>
              <a:spLocks noChangeShapeType="1"/>
            </p:cNvSpPr>
            <p:nvPr/>
          </p:nvSpPr>
          <p:spPr bwMode="auto">
            <a:xfrm flipH="1">
              <a:off x="3473" y="2596"/>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73" name="Line 57"/>
            <p:cNvSpPr>
              <a:spLocks noChangeShapeType="1"/>
            </p:cNvSpPr>
            <p:nvPr/>
          </p:nvSpPr>
          <p:spPr bwMode="auto">
            <a:xfrm flipH="1">
              <a:off x="3473" y="1348"/>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74" name="Line 58"/>
            <p:cNvSpPr>
              <a:spLocks noChangeShapeType="1"/>
            </p:cNvSpPr>
            <p:nvPr/>
          </p:nvSpPr>
          <p:spPr bwMode="auto">
            <a:xfrm flipH="1">
              <a:off x="3473" y="3220"/>
              <a:ext cx="336"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75" name="Rectangle 59"/>
            <p:cNvSpPr>
              <a:spLocks noChangeArrowheads="1"/>
            </p:cNvSpPr>
            <p:nvPr/>
          </p:nvSpPr>
          <p:spPr bwMode="auto">
            <a:xfrm>
              <a:off x="4443" y="1086"/>
              <a:ext cx="116" cy="242"/>
            </a:xfrm>
            <a:prstGeom prst="rect">
              <a:avLst/>
            </a:prstGeom>
            <a:noFill/>
            <a:ln w="9525">
              <a:noFill/>
              <a:miter lim="800000"/>
              <a:headEnd/>
              <a:tailEnd/>
            </a:ln>
            <a:effectLst/>
          </p:spPr>
          <p:txBody>
            <a:bodyPr wrap="none" lIns="92075" tIns="46038" rIns="92075" bIns="46038">
              <a:spAutoFit/>
            </a:bodyPr>
            <a:lstStyle/>
            <a:p>
              <a:pPr algn="ctr">
                <a:defRPr/>
              </a:pPr>
              <a:endParaRPr lang="en-US">
                <a:solidFill>
                  <a:schemeClr val="tx2"/>
                </a:solidFill>
                <a:effectLst>
                  <a:outerShdw blurRad="38100" dist="38100" dir="2700000" algn="tl">
                    <a:srgbClr val="C0C0C0"/>
                  </a:outerShdw>
                </a:effectLst>
              </a:endParaRPr>
            </a:p>
          </p:txBody>
        </p:sp>
        <p:sp>
          <p:nvSpPr>
            <p:cNvPr id="19516" name="Rectangle 60"/>
            <p:cNvSpPr>
              <a:spLocks noChangeArrowheads="1"/>
            </p:cNvSpPr>
            <p:nvPr/>
          </p:nvSpPr>
          <p:spPr bwMode="auto">
            <a:xfrm>
              <a:off x="3761" y="793"/>
              <a:ext cx="1474" cy="245"/>
            </a:xfrm>
            <a:prstGeom prst="rect">
              <a:avLst/>
            </a:prstGeom>
            <a:noFill/>
            <a:ln w="9525">
              <a:noFill/>
              <a:miter lim="800000"/>
              <a:headEnd/>
              <a:tailEnd/>
            </a:ln>
          </p:spPr>
          <p:txBody>
            <a:bodyPr wrap="none" lIns="92075" tIns="46038" rIns="92075" bIns="46038">
              <a:spAutoFit/>
            </a:bodyPr>
            <a:lstStyle/>
            <a:p>
              <a:r>
                <a:rPr lang="en-US">
                  <a:solidFill>
                    <a:schemeClr val="tx2"/>
                  </a:solidFill>
                </a:rPr>
                <a:t>Register File B</a:t>
              </a:r>
            </a:p>
          </p:txBody>
        </p:sp>
        <p:sp>
          <p:nvSpPr>
            <p:cNvPr id="19517" name="Rectangle 61"/>
            <p:cNvSpPr>
              <a:spLocks noChangeArrowheads="1"/>
            </p:cNvSpPr>
            <p:nvPr/>
          </p:nvSpPr>
          <p:spPr bwMode="auto">
            <a:xfrm>
              <a:off x="5176" y="1099"/>
              <a:ext cx="366"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B0</a:t>
              </a:r>
            </a:p>
          </p:txBody>
        </p:sp>
        <p:sp>
          <p:nvSpPr>
            <p:cNvPr id="19518" name="Rectangle 62"/>
            <p:cNvSpPr>
              <a:spLocks noChangeArrowheads="1"/>
            </p:cNvSpPr>
            <p:nvPr/>
          </p:nvSpPr>
          <p:spPr bwMode="auto">
            <a:xfrm>
              <a:off x="5178" y="1339"/>
              <a:ext cx="362" cy="245"/>
            </a:xfrm>
            <a:prstGeom prst="rect">
              <a:avLst/>
            </a:prstGeom>
            <a:noFill/>
            <a:ln w="9525">
              <a:noFill/>
              <a:miter lim="800000"/>
              <a:headEnd/>
              <a:tailEnd/>
            </a:ln>
          </p:spPr>
          <p:txBody>
            <a:bodyPr lIns="92075" tIns="46038" rIns="92075" bIns="46038">
              <a:spAutoFit/>
            </a:bodyPr>
            <a:lstStyle/>
            <a:p>
              <a:pPr algn="ctr"/>
              <a:r>
                <a:rPr lang="en-US">
                  <a:solidFill>
                    <a:schemeClr val="tx2"/>
                  </a:solidFill>
                </a:rPr>
                <a:t>B1</a:t>
              </a:r>
            </a:p>
          </p:txBody>
        </p:sp>
        <p:sp>
          <p:nvSpPr>
            <p:cNvPr id="19519" name="Rectangle 63"/>
            <p:cNvSpPr>
              <a:spLocks noChangeArrowheads="1"/>
            </p:cNvSpPr>
            <p:nvPr/>
          </p:nvSpPr>
          <p:spPr bwMode="auto">
            <a:xfrm>
              <a:off x="5176" y="1579"/>
              <a:ext cx="366"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B2</a:t>
              </a:r>
            </a:p>
          </p:txBody>
        </p:sp>
        <p:sp>
          <p:nvSpPr>
            <p:cNvPr id="19520" name="Rectangle 64"/>
            <p:cNvSpPr>
              <a:spLocks noChangeArrowheads="1"/>
            </p:cNvSpPr>
            <p:nvPr/>
          </p:nvSpPr>
          <p:spPr bwMode="auto">
            <a:xfrm>
              <a:off x="5176" y="1819"/>
              <a:ext cx="366"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B3</a:t>
              </a:r>
            </a:p>
          </p:txBody>
        </p:sp>
        <p:sp>
          <p:nvSpPr>
            <p:cNvPr id="19521" name="Rectangle 65"/>
            <p:cNvSpPr>
              <a:spLocks noChangeArrowheads="1"/>
            </p:cNvSpPr>
            <p:nvPr/>
          </p:nvSpPr>
          <p:spPr bwMode="auto">
            <a:xfrm>
              <a:off x="5178" y="2059"/>
              <a:ext cx="362" cy="245"/>
            </a:xfrm>
            <a:prstGeom prst="rect">
              <a:avLst/>
            </a:prstGeom>
            <a:noFill/>
            <a:ln w="9525">
              <a:noFill/>
              <a:miter lim="800000"/>
              <a:headEnd/>
              <a:tailEnd/>
            </a:ln>
          </p:spPr>
          <p:txBody>
            <a:bodyPr lIns="92075" tIns="46038" rIns="92075" bIns="46038">
              <a:spAutoFit/>
            </a:bodyPr>
            <a:lstStyle/>
            <a:p>
              <a:pPr algn="ctr"/>
              <a:r>
                <a:rPr lang="en-US">
                  <a:solidFill>
                    <a:schemeClr val="tx2"/>
                  </a:solidFill>
                </a:rPr>
                <a:t>B4</a:t>
              </a:r>
            </a:p>
          </p:txBody>
        </p:sp>
        <p:sp>
          <p:nvSpPr>
            <p:cNvPr id="19522" name="Rectangle 66"/>
            <p:cNvSpPr>
              <a:spLocks noChangeArrowheads="1"/>
            </p:cNvSpPr>
            <p:nvPr/>
          </p:nvSpPr>
          <p:spPr bwMode="auto">
            <a:xfrm>
              <a:off x="5150" y="3257"/>
              <a:ext cx="474" cy="55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B15</a:t>
              </a:r>
            </a:p>
            <a:p>
              <a:pPr algn="ctr">
                <a:spcBef>
                  <a:spcPct val="0"/>
                </a:spcBef>
              </a:pPr>
              <a:r>
                <a:rPr lang="en-US" sz="1600">
                  <a:solidFill>
                    <a:schemeClr val="tx2"/>
                  </a:solidFill>
                </a:rPr>
                <a:t>or</a:t>
              </a:r>
            </a:p>
            <a:p>
              <a:pPr algn="ctr">
                <a:spcBef>
                  <a:spcPct val="0"/>
                </a:spcBef>
              </a:pPr>
              <a:r>
                <a:rPr lang="en-US">
                  <a:solidFill>
                    <a:schemeClr val="tx2"/>
                  </a:solidFill>
                </a:rPr>
                <a:t>B31</a:t>
              </a:r>
            </a:p>
          </p:txBody>
        </p:sp>
        <p:sp>
          <p:nvSpPr>
            <p:cNvPr id="19523" name="Rectangle 67"/>
            <p:cNvSpPr>
              <a:spLocks noChangeArrowheads="1"/>
            </p:cNvSpPr>
            <p:nvPr/>
          </p:nvSpPr>
          <p:spPr bwMode="auto">
            <a:xfrm>
              <a:off x="5176" y="2299"/>
              <a:ext cx="366"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B5</a:t>
              </a:r>
            </a:p>
          </p:txBody>
        </p:sp>
        <p:sp>
          <p:nvSpPr>
            <p:cNvPr id="19524" name="Rectangle 68"/>
            <p:cNvSpPr>
              <a:spLocks noChangeArrowheads="1"/>
            </p:cNvSpPr>
            <p:nvPr/>
          </p:nvSpPr>
          <p:spPr bwMode="auto">
            <a:xfrm>
              <a:off x="5178" y="2539"/>
              <a:ext cx="362" cy="245"/>
            </a:xfrm>
            <a:prstGeom prst="rect">
              <a:avLst/>
            </a:prstGeom>
            <a:noFill/>
            <a:ln w="9525">
              <a:noFill/>
              <a:miter lim="800000"/>
              <a:headEnd/>
              <a:tailEnd/>
            </a:ln>
          </p:spPr>
          <p:txBody>
            <a:bodyPr lIns="92075" tIns="46038" rIns="92075" bIns="46038">
              <a:spAutoFit/>
            </a:bodyPr>
            <a:lstStyle/>
            <a:p>
              <a:pPr algn="ctr"/>
              <a:r>
                <a:rPr lang="en-US">
                  <a:solidFill>
                    <a:schemeClr val="tx2"/>
                  </a:solidFill>
                </a:rPr>
                <a:t>B6</a:t>
              </a:r>
            </a:p>
          </p:txBody>
        </p:sp>
        <p:sp>
          <p:nvSpPr>
            <p:cNvPr id="19525" name="Rectangle 69"/>
            <p:cNvSpPr>
              <a:spLocks noChangeArrowheads="1"/>
            </p:cNvSpPr>
            <p:nvPr/>
          </p:nvSpPr>
          <p:spPr bwMode="auto">
            <a:xfrm>
              <a:off x="5176" y="2779"/>
              <a:ext cx="366" cy="245"/>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rPr>
                <a:t>B7</a:t>
              </a:r>
            </a:p>
          </p:txBody>
        </p:sp>
        <p:sp>
          <p:nvSpPr>
            <p:cNvPr id="19526" name="Rectangle 70"/>
            <p:cNvSpPr>
              <a:spLocks noChangeArrowheads="1"/>
            </p:cNvSpPr>
            <p:nvPr/>
          </p:nvSpPr>
          <p:spPr bwMode="auto">
            <a:xfrm>
              <a:off x="5254" y="3032"/>
              <a:ext cx="171" cy="152"/>
            </a:xfrm>
            <a:prstGeom prst="rect">
              <a:avLst/>
            </a:prstGeom>
            <a:noFill/>
            <a:ln w="9525">
              <a:noFill/>
              <a:miter lim="800000"/>
              <a:headEnd/>
              <a:tailEnd/>
            </a:ln>
          </p:spPr>
          <p:txBody>
            <a:bodyPr wrap="none" lIns="92075" tIns="46038" rIns="92075" bIns="46038">
              <a:spAutoFit/>
            </a:bodyPr>
            <a:lstStyle/>
            <a:p>
              <a:pPr algn="ctr">
                <a:lnSpc>
                  <a:spcPct val="20000"/>
                </a:lnSpc>
              </a:pPr>
              <a:r>
                <a:rPr lang="en-US">
                  <a:solidFill>
                    <a:schemeClr val="tx2"/>
                  </a:solidFill>
                </a:rPr>
                <a:t>.</a:t>
              </a:r>
              <a:br>
                <a:rPr lang="en-US">
                  <a:solidFill>
                    <a:schemeClr val="tx2"/>
                  </a:solidFill>
                </a:rPr>
              </a:br>
              <a:r>
                <a:rPr lang="en-US">
                  <a:solidFill>
                    <a:schemeClr val="tx2"/>
                  </a:solidFill>
                </a:rPr>
                <a:t>.</a:t>
              </a:r>
            </a:p>
          </p:txBody>
        </p:sp>
        <p:sp>
          <p:nvSpPr>
            <p:cNvPr id="19527" name="Rectangle 71"/>
            <p:cNvSpPr>
              <a:spLocks noChangeArrowheads="1"/>
            </p:cNvSpPr>
            <p:nvPr/>
          </p:nvSpPr>
          <p:spPr bwMode="auto">
            <a:xfrm>
              <a:off x="878" y="3504"/>
              <a:ext cx="631" cy="212"/>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sp>
          <p:nvSpPr>
            <p:cNvPr id="19528" name="Rectangle 72"/>
            <p:cNvSpPr>
              <a:spLocks noChangeArrowheads="1"/>
            </p:cNvSpPr>
            <p:nvPr/>
          </p:nvSpPr>
          <p:spPr bwMode="auto">
            <a:xfrm>
              <a:off x="4463" y="3031"/>
              <a:ext cx="171" cy="152"/>
            </a:xfrm>
            <a:prstGeom prst="rect">
              <a:avLst/>
            </a:prstGeom>
            <a:noFill/>
            <a:ln w="9525">
              <a:noFill/>
              <a:miter lim="800000"/>
              <a:headEnd/>
              <a:tailEnd/>
            </a:ln>
          </p:spPr>
          <p:txBody>
            <a:bodyPr wrap="none" lIns="92075" tIns="46038" rIns="92075" bIns="46038">
              <a:spAutoFit/>
            </a:bodyPr>
            <a:lstStyle/>
            <a:p>
              <a:pPr algn="ctr">
                <a:lnSpc>
                  <a:spcPct val="20000"/>
                </a:lnSpc>
              </a:pPr>
              <a:r>
                <a:rPr lang="en-US">
                  <a:solidFill>
                    <a:schemeClr val="tx2"/>
                  </a:solidFill>
                </a:rPr>
                <a:t>.</a:t>
              </a:r>
              <a:br>
                <a:rPr lang="en-US">
                  <a:solidFill>
                    <a:schemeClr val="tx2"/>
                  </a:solidFill>
                </a:rPr>
              </a:br>
              <a:r>
                <a:rPr lang="en-US">
                  <a:solidFill>
                    <a:schemeClr val="tx2"/>
                  </a:solidFill>
                </a:rPr>
                <a:t>.</a:t>
              </a:r>
            </a:p>
          </p:txBody>
        </p:sp>
        <p:sp>
          <p:nvSpPr>
            <p:cNvPr id="19529" name="Rectangle 73"/>
            <p:cNvSpPr>
              <a:spLocks noChangeArrowheads="1"/>
            </p:cNvSpPr>
            <p:nvPr/>
          </p:nvSpPr>
          <p:spPr bwMode="auto">
            <a:xfrm>
              <a:off x="310" y="3043"/>
              <a:ext cx="171" cy="152"/>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572490" name="Line 74"/>
            <p:cNvSpPr>
              <a:spLocks noChangeShapeType="1"/>
            </p:cNvSpPr>
            <p:nvPr/>
          </p:nvSpPr>
          <p:spPr bwMode="auto">
            <a:xfrm>
              <a:off x="576" y="3038"/>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91" name="Line 75"/>
            <p:cNvSpPr>
              <a:spLocks noChangeShapeType="1"/>
            </p:cNvSpPr>
            <p:nvPr/>
          </p:nvSpPr>
          <p:spPr bwMode="auto">
            <a:xfrm>
              <a:off x="3888" y="3035"/>
              <a:ext cx="1248"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2492" name="Line 76"/>
            <p:cNvSpPr>
              <a:spLocks noChangeShapeType="1"/>
            </p:cNvSpPr>
            <p:nvPr/>
          </p:nvSpPr>
          <p:spPr bwMode="auto">
            <a:xfrm>
              <a:off x="3888" y="3600"/>
              <a:ext cx="1248"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9533" name="Rectangle 77"/>
            <p:cNvSpPr>
              <a:spLocks noChangeArrowheads="1"/>
            </p:cNvSpPr>
            <p:nvPr/>
          </p:nvSpPr>
          <p:spPr bwMode="auto">
            <a:xfrm>
              <a:off x="4185" y="3504"/>
              <a:ext cx="631" cy="212"/>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grpSp>
      <p:sp>
        <p:nvSpPr>
          <p:cNvPr id="572494" name="Leading Question"/>
          <p:cNvSpPr txBox="1">
            <a:spLocks noChangeArrowheads="1"/>
          </p:cNvSpPr>
          <p:nvPr/>
        </p:nvSpPr>
        <p:spPr bwMode="auto">
          <a:xfrm>
            <a:off x="4435475" y="6423025"/>
            <a:ext cx="4391025"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Our final view of the sum of products example...</a:t>
            </a:r>
          </a:p>
        </p:txBody>
      </p:sp>
      <p:pic>
        <p:nvPicPr>
          <p:cNvPr id="8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24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14850" y="1820863"/>
            <a:ext cx="4267200" cy="3429000"/>
          </a:xfrm>
          <a:prstGeom prst="rect">
            <a:avLst/>
          </a:prstGeom>
          <a:solidFill>
            <a:srgbClr val="CCFF66"/>
          </a:solidFill>
          <a:ln w="12700">
            <a:solidFill>
              <a:schemeClr val="tx1"/>
            </a:solidFill>
            <a:miter lim="800000"/>
            <a:headEnd type="none" w="sm" len="sm"/>
            <a:tailEnd type="none" w="sm" len="sm"/>
          </a:ln>
        </p:spPr>
        <p:txBody>
          <a:bodyPr wrap="none" anchor="ctr"/>
          <a:lstStyle/>
          <a:p>
            <a:pPr>
              <a:lnSpc>
                <a:spcPct val="100000"/>
              </a:lnSpc>
              <a:spcBef>
                <a:spcPct val="30000"/>
              </a:spcBef>
            </a:pPr>
            <a:r>
              <a:rPr lang="en-US" sz="2000"/>
              <a:t>	MVK	</a:t>
            </a:r>
            <a:r>
              <a:rPr lang="en-US" sz="2000">
                <a:solidFill>
                  <a:schemeClr val="tx2"/>
                </a:solidFill>
              </a:rPr>
              <a:t>.S1</a:t>
            </a:r>
            <a:r>
              <a:rPr lang="en-US" sz="2000"/>
              <a:t>	40, </a:t>
            </a:r>
            <a:r>
              <a:rPr lang="en-US" sz="2000">
                <a:solidFill>
                  <a:schemeClr val="tx2"/>
                </a:solidFill>
              </a:rPr>
              <a:t>A2</a:t>
            </a:r>
            <a:endParaRPr lang="en-US" sz="2000"/>
          </a:p>
          <a:p>
            <a:pPr>
              <a:lnSpc>
                <a:spcPct val="100000"/>
              </a:lnSpc>
              <a:spcBef>
                <a:spcPct val="30000"/>
              </a:spcBef>
            </a:pPr>
            <a:r>
              <a:rPr lang="en-US" sz="2000"/>
              <a:t>loop:	LDH	</a:t>
            </a:r>
            <a:r>
              <a:rPr lang="en-US" sz="2000">
                <a:solidFill>
                  <a:schemeClr val="tx2"/>
                </a:solidFill>
              </a:rPr>
              <a:t>.D1</a:t>
            </a:r>
            <a:r>
              <a:rPr lang="en-US" sz="2000"/>
              <a:t>	*</a:t>
            </a:r>
            <a:r>
              <a:rPr lang="en-US" sz="2000">
                <a:solidFill>
                  <a:schemeClr val="tx2"/>
                </a:solidFill>
              </a:rPr>
              <a:t>A5</a:t>
            </a:r>
            <a:r>
              <a:rPr lang="en-US" sz="2000"/>
              <a:t>++, </a:t>
            </a:r>
            <a:r>
              <a:rPr lang="en-US" sz="2000">
                <a:solidFill>
                  <a:schemeClr val="tx2"/>
                </a:solidFill>
              </a:rPr>
              <a:t>A0</a:t>
            </a:r>
            <a:endParaRPr lang="en-US" sz="2000"/>
          </a:p>
          <a:p>
            <a:pPr>
              <a:lnSpc>
                <a:spcPct val="100000"/>
              </a:lnSpc>
              <a:spcBef>
                <a:spcPct val="30000"/>
              </a:spcBef>
            </a:pPr>
            <a:r>
              <a:rPr lang="en-US" sz="2000"/>
              <a:t>	LDH	</a:t>
            </a:r>
            <a:r>
              <a:rPr lang="en-US" sz="2000">
                <a:solidFill>
                  <a:schemeClr val="tx2"/>
                </a:solidFill>
              </a:rPr>
              <a:t>.D1</a:t>
            </a:r>
            <a:r>
              <a:rPr lang="en-US" sz="2000"/>
              <a:t>	*</a:t>
            </a:r>
            <a:r>
              <a:rPr lang="en-US" sz="2000">
                <a:solidFill>
                  <a:schemeClr val="tx2"/>
                </a:solidFill>
              </a:rPr>
              <a:t>A6</a:t>
            </a:r>
            <a:r>
              <a:rPr lang="en-US" sz="2000"/>
              <a:t>++, </a:t>
            </a:r>
            <a:r>
              <a:rPr lang="en-US" sz="2000">
                <a:solidFill>
                  <a:schemeClr val="tx2"/>
                </a:solidFill>
              </a:rPr>
              <a:t>A1</a:t>
            </a:r>
            <a:endParaRPr lang="en-US" sz="2000"/>
          </a:p>
          <a:p>
            <a:pPr>
              <a:lnSpc>
                <a:spcPct val="100000"/>
              </a:lnSpc>
              <a:spcBef>
                <a:spcPct val="30000"/>
              </a:spcBef>
            </a:pPr>
            <a:r>
              <a:rPr lang="en-US" sz="2000"/>
              <a:t>	MPY	</a:t>
            </a:r>
            <a:r>
              <a:rPr lang="en-US" sz="2000">
                <a:solidFill>
                  <a:schemeClr val="tx2"/>
                </a:solidFill>
              </a:rPr>
              <a:t>.M1</a:t>
            </a:r>
            <a:r>
              <a:rPr lang="en-US" sz="2000"/>
              <a:t>	</a:t>
            </a:r>
            <a:r>
              <a:rPr lang="en-US" sz="2000">
                <a:solidFill>
                  <a:schemeClr val="tx2"/>
                </a:solidFill>
              </a:rPr>
              <a:t>A0</a:t>
            </a:r>
            <a:r>
              <a:rPr lang="en-US" sz="2000"/>
              <a:t>, </a:t>
            </a:r>
            <a:r>
              <a:rPr lang="en-US" sz="2000">
                <a:solidFill>
                  <a:schemeClr val="tx2"/>
                </a:solidFill>
              </a:rPr>
              <a:t>A1</a:t>
            </a:r>
            <a:r>
              <a:rPr lang="en-US" sz="2000"/>
              <a:t>, </a:t>
            </a:r>
            <a:r>
              <a:rPr lang="en-US" sz="2000">
                <a:solidFill>
                  <a:schemeClr val="tx2"/>
                </a:solidFill>
              </a:rPr>
              <a:t>A3</a:t>
            </a:r>
            <a:endParaRPr lang="en-US" sz="2000"/>
          </a:p>
          <a:p>
            <a:pPr>
              <a:lnSpc>
                <a:spcPct val="100000"/>
              </a:lnSpc>
              <a:spcBef>
                <a:spcPct val="30000"/>
              </a:spcBef>
            </a:pPr>
            <a:r>
              <a:rPr lang="en-US" sz="2000"/>
              <a:t>	ADD	</a:t>
            </a:r>
            <a:r>
              <a:rPr lang="en-US" sz="2000">
                <a:solidFill>
                  <a:schemeClr val="tx2"/>
                </a:solidFill>
              </a:rPr>
              <a:t>.L1</a:t>
            </a:r>
            <a:r>
              <a:rPr lang="en-US" sz="2000"/>
              <a:t>	</a:t>
            </a:r>
            <a:r>
              <a:rPr lang="en-US" sz="2000">
                <a:solidFill>
                  <a:schemeClr val="tx2"/>
                </a:solidFill>
              </a:rPr>
              <a:t>A4</a:t>
            </a:r>
            <a:r>
              <a:rPr lang="en-US" sz="2000"/>
              <a:t>,</a:t>
            </a:r>
            <a:r>
              <a:rPr lang="en-US" sz="2000">
                <a:solidFill>
                  <a:schemeClr val="tx2"/>
                </a:solidFill>
              </a:rPr>
              <a:t> A3</a:t>
            </a:r>
            <a:r>
              <a:rPr lang="en-US" sz="2000"/>
              <a:t>, </a:t>
            </a:r>
            <a:r>
              <a:rPr lang="en-US" sz="2000">
                <a:solidFill>
                  <a:schemeClr val="tx2"/>
                </a:solidFill>
              </a:rPr>
              <a:t>A4</a:t>
            </a:r>
            <a:endParaRPr lang="en-US" sz="2000"/>
          </a:p>
          <a:p>
            <a:pPr>
              <a:lnSpc>
                <a:spcPct val="100000"/>
              </a:lnSpc>
              <a:spcBef>
                <a:spcPct val="30000"/>
              </a:spcBef>
            </a:pPr>
            <a:r>
              <a:rPr lang="en-US" sz="2000"/>
              <a:t>	SUB	</a:t>
            </a:r>
            <a:r>
              <a:rPr lang="en-US" sz="2000">
                <a:solidFill>
                  <a:schemeClr val="tx2"/>
                </a:solidFill>
              </a:rPr>
              <a:t>.S1</a:t>
            </a:r>
            <a:r>
              <a:rPr lang="en-US" sz="2000"/>
              <a:t>	</a:t>
            </a:r>
            <a:r>
              <a:rPr lang="en-US" sz="2000">
                <a:solidFill>
                  <a:schemeClr val="tx2"/>
                </a:solidFill>
              </a:rPr>
              <a:t>A2</a:t>
            </a:r>
            <a:r>
              <a:rPr lang="en-US" sz="2000"/>
              <a:t>, 1, </a:t>
            </a:r>
            <a:r>
              <a:rPr lang="en-US" sz="2000">
                <a:solidFill>
                  <a:schemeClr val="tx2"/>
                </a:solidFill>
              </a:rPr>
              <a:t>A2</a:t>
            </a:r>
            <a:endParaRPr lang="en-US" sz="2000"/>
          </a:p>
          <a:p>
            <a:pPr>
              <a:lnSpc>
                <a:spcPct val="100000"/>
              </a:lnSpc>
              <a:spcBef>
                <a:spcPct val="30000"/>
              </a:spcBef>
            </a:pPr>
            <a:r>
              <a:rPr lang="en-US" sz="2000"/>
              <a:t>   [A2] 	B	</a:t>
            </a:r>
            <a:r>
              <a:rPr lang="en-US" sz="2000">
                <a:solidFill>
                  <a:schemeClr val="tx2"/>
                </a:solidFill>
              </a:rPr>
              <a:t>.S1</a:t>
            </a:r>
            <a:r>
              <a:rPr lang="en-US" sz="2000"/>
              <a:t>	loop</a:t>
            </a:r>
          </a:p>
          <a:p>
            <a:pPr>
              <a:lnSpc>
                <a:spcPct val="100000"/>
              </a:lnSpc>
              <a:spcBef>
                <a:spcPct val="30000"/>
              </a:spcBef>
            </a:pPr>
            <a:r>
              <a:rPr lang="en-US" sz="2000"/>
              <a:t>	STW	</a:t>
            </a:r>
            <a:r>
              <a:rPr lang="en-US" sz="2000">
                <a:solidFill>
                  <a:schemeClr val="tx2"/>
                </a:solidFill>
              </a:rPr>
              <a:t>.D1</a:t>
            </a:r>
            <a:r>
              <a:rPr lang="en-US" sz="2000"/>
              <a:t>	</a:t>
            </a:r>
            <a:r>
              <a:rPr lang="en-US" sz="2000">
                <a:solidFill>
                  <a:schemeClr val="tx2"/>
                </a:solidFill>
              </a:rPr>
              <a:t>A4</a:t>
            </a:r>
            <a:r>
              <a:rPr lang="en-US" sz="2000"/>
              <a:t>, *</a:t>
            </a:r>
            <a:r>
              <a:rPr lang="en-US" sz="2000">
                <a:solidFill>
                  <a:schemeClr val="tx2"/>
                </a:solidFill>
              </a:rPr>
              <a:t>A7</a:t>
            </a:r>
            <a:endParaRPr lang="en-US" sz="2800"/>
          </a:p>
        </p:txBody>
      </p:sp>
      <p:grpSp>
        <p:nvGrpSpPr>
          <p:cNvPr id="20483" name="Group 3"/>
          <p:cNvGrpSpPr>
            <a:grpSpLocks/>
          </p:cNvGrpSpPr>
          <p:nvPr/>
        </p:nvGrpSpPr>
        <p:grpSpPr bwMode="auto">
          <a:xfrm>
            <a:off x="5470525" y="838200"/>
            <a:ext cx="2905125" cy="958850"/>
            <a:chOff x="3530" y="528"/>
            <a:chExt cx="1830" cy="604"/>
          </a:xfrm>
        </p:grpSpPr>
        <p:sp>
          <p:nvSpPr>
            <p:cNvPr id="20534" name="Rectangle 4"/>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20535" name="Rectangle 5"/>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20536" name="Rectangle 6"/>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20537" name="Rectangle 7"/>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20538" name="Rectangle 8"/>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20484" name="Rectangle 9"/>
          <p:cNvSpPr>
            <a:spLocks noGrp="1" noChangeArrowheads="1"/>
          </p:cNvSpPr>
          <p:nvPr>
            <p:ph type="title"/>
          </p:nvPr>
        </p:nvSpPr>
        <p:spPr/>
        <p:txBody>
          <a:bodyPr/>
          <a:lstStyle/>
          <a:p>
            <a:r>
              <a:rPr lang="en-US" smtClean="0"/>
              <a:t>   Optional - Resource Specific Coding</a:t>
            </a:r>
          </a:p>
        </p:txBody>
      </p:sp>
      <p:sp>
        <p:nvSpPr>
          <p:cNvPr id="574474" name="Rectangle 10"/>
          <p:cNvSpPr>
            <a:spLocks noChangeArrowheads="1"/>
          </p:cNvSpPr>
          <p:nvPr/>
        </p:nvSpPr>
        <p:spPr bwMode="auto">
          <a:xfrm>
            <a:off x="914400" y="1682750"/>
            <a:ext cx="1981200" cy="3797300"/>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74475" name="Line 11"/>
          <p:cNvSpPr>
            <a:spLocks noChangeShapeType="1"/>
          </p:cNvSpPr>
          <p:nvPr/>
        </p:nvSpPr>
        <p:spPr bwMode="auto">
          <a:xfrm>
            <a:off x="914400" y="2057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6" name="Line 12"/>
          <p:cNvSpPr>
            <a:spLocks noChangeShapeType="1"/>
          </p:cNvSpPr>
          <p:nvPr/>
        </p:nvSpPr>
        <p:spPr bwMode="auto">
          <a:xfrm>
            <a:off x="914400" y="2819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7" name="Line 13"/>
          <p:cNvSpPr>
            <a:spLocks noChangeShapeType="1"/>
          </p:cNvSpPr>
          <p:nvPr/>
        </p:nvSpPr>
        <p:spPr bwMode="auto">
          <a:xfrm>
            <a:off x="914400" y="3200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8" name="Line 14"/>
          <p:cNvSpPr>
            <a:spLocks noChangeShapeType="1"/>
          </p:cNvSpPr>
          <p:nvPr/>
        </p:nvSpPr>
        <p:spPr bwMode="auto">
          <a:xfrm>
            <a:off x="914400" y="36004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9" name="Line 15"/>
          <p:cNvSpPr>
            <a:spLocks noChangeShapeType="1"/>
          </p:cNvSpPr>
          <p:nvPr/>
        </p:nvSpPr>
        <p:spPr bwMode="auto">
          <a:xfrm>
            <a:off x="914400" y="2438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0" name="Line 16"/>
          <p:cNvSpPr>
            <a:spLocks noChangeShapeType="1"/>
          </p:cNvSpPr>
          <p:nvPr/>
        </p:nvSpPr>
        <p:spPr bwMode="auto">
          <a:xfrm>
            <a:off x="914400" y="4003675"/>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1" name="Line 17"/>
          <p:cNvSpPr>
            <a:spLocks noChangeShapeType="1"/>
          </p:cNvSpPr>
          <p:nvPr/>
        </p:nvSpPr>
        <p:spPr bwMode="auto">
          <a:xfrm>
            <a:off x="914400" y="44132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2" name="Line 18"/>
          <p:cNvSpPr>
            <a:spLocks noChangeShapeType="1"/>
          </p:cNvSpPr>
          <p:nvPr/>
        </p:nvSpPr>
        <p:spPr bwMode="auto">
          <a:xfrm>
            <a:off x="914400" y="5075238"/>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494" name="Rectangle 19"/>
          <p:cNvSpPr>
            <a:spLocks noChangeArrowheads="1"/>
          </p:cNvSpPr>
          <p:nvPr/>
        </p:nvSpPr>
        <p:spPr bwMode="auto">
          <a:xfrm>
            <a:off x="382588" y="1716088"/>
            <a:ext cx="581025" cy="388937"/>
          </a:xfrm>
          <a:prstGeom prst="rect">
            <a:avLst/>
          </a:prstGeom>
          <a:noFill/>
          <a:ln w="9525">
            <a:noFill/>
            <a:miter lim="800000"/>
            <a:headEnd/>
            <a:tailEnd/>
          </a:ln>
        </p:spPr>
        <p:txBody>
          <a:bodyPr wrap="none" lIns="92075" tIns="46038" rIns="92075" bIns="46038">
            <a:spAutoFit/>
          </a:bodyPr>
          <a:lstStyle/>
          <a:p>
            <a:pPr algn="ctr"/>
            <a:r>
              <a:rPr lang="en-US"/>
              <a:t>A0</a:t>
            </a:r>
          </a:p>
        </p:txBody>
      </p:sp>
      <p:sp>
        <p:nvSpPr>
          <p:cNvPr id="20495" name="Rectangle 20"/>
          <p:cNvSpPr>
            <a:spLocks noChangeArrowheads="1"/>
          </p:cNvSpPr>
          <p:nvPr/>
        </p:nvSpPr>
        <p:spPr bwMode="auto">
          <a:xfrm>
            <a:off x="382588" y="2097088"/>
            <a:ext cx="581025" cy="388937"/>
          </a:xfrm>
          <a:prstGeom prst="rect">
            <a:avLst/>
          </a:prstGeom>
          <a:noFill/>
          <a:ln w="9525">
            <a:noFill/>
            <a:miter lim="800000"/>
            <a:headEnd/>
            <a:tailEnd/>
          </a:ln>
        </p:spPr>
        <p:txBody>
          <a:bodyPr wrap="none" lIns="92075" tIns="46038" rIns="92075" bIns="46038">
            <a:spAutoFit/>
          </a:bodyPr>
          <a:lstStyle/>
          <a:p>
            <a:pPr algn="ctr"/>
            <a:r>
              <a:rPr lang="en-US"/>
              <a:t>A1</a:t>
            </a:r>
          </a:p>
        </p:txBody>
      </p:sp>
      <p:sp>
        <p:nvSpPr>
          <p:cNvPr id="20496" name="Rectangle 21"/>
          <p:cNvSpPr>
            <a:spLocks noChangeArrowheads="1"/>
          </p:cNvSpPr>
          <p:nvPr/>
        </p:nvSpPr>
        <p:spPr bwMode="auto">
          <a:xfrm>
            <a:off x="382588" y="2478088"/>
            <a:ext cx="581025" cy="388937"/>
          </a:xfrm>
          <a:prstGeom prst="rect">
            <a:avLst/>
          </a:prstGeom>
          <a:noFill/>
          <a:ln w="9525">
            <a:noFill/>
            <a:miter lim="800000"/>
            <a:headEnd/>
            <a:tailEnd/>
          </a:ln>
        </p:spPr>
        <p:txBody>
          <a:bodyPr wrap="none" lIns="92075" tIns="46038" rIns="92075" bIns="46038">
            <a:spAutoFit/>
          </a:bodyPr>
          <a:lstStyle/>
          <a:p>
            <a:pPr algn="ctr"/>
            <a:r>
              <a:rPr lang="en-US"/>
              <a:t>A2</a:t>
            </a:r>
          </a:p>
        </p:txBody>
      </p:sp>
      <p:sp>
        <p:nvSpPr>
          <p:cNvPr id="20497" name="Rectangle 22"/>
          <p:cNvSpPr>
            <a:spLocks noChangeArrowheads="1"/>
          </p:cNvSpPr>
          <p:nvPr/>
        </p:nvSpPr>
        <p:spPr bwMode="auto">
          <a:xfrm>
            <a:off x="382588" y="2859088"/>
            <a:ext cx="581025" cy="388937"/>
          </a:xfrm>
          <a:prstGeom prst="rect">
            <a:avLst/>
          </a:prstGeom>
          <a:noFill/>
          <a:ln w="9525">
            <a:noFill/>
            <a:miter lim="800000"/>
            <a:headEnd/>
            <a:tailEnd/>
          </a:ln>
        </p:spPr>
        <p:txBody>
          <a:bodyPr wrap="none" lIns="92075" tIns="46038" rIns="92075" bIns="46038">
            <a:spAutoFit/>
          </a:bodyPr>
          <a:lstStyle/>
          <a:p>
            <a:pPr algn="ctr"/>
            <a:r>
              <a:rPr lang="en-US"/>
              <a:t>A3</a:t>
            </a:r>
          </a:p>
        </p:txBody>
      </p:sp>
      <p:sp>
        <p:nvSpPr>
          <p:cNvPr id="20498" name="Rectangle 23"/>
          <p:cNvSpPr>
            <a:spLocks noChangeArrowheads="1"/>
          </p:cNvSpPr>
          <p:nvPr/>
        </p:nvSpPr>
        <p:spPr bwMode="auto">
          <a:xfrm>
            <a:off x="382588" y="3240088"/>
            <a:ext cx="581025" cy="388937"/>
          </a:xfrm>
          <a:prstGeom prst="rect">
            <a:avLst/>
          </a:prstGeom>
          <a:noFill/>
          <a:ln w="9525">
            <a:noFill/>
            <a:miter lim="800000"/>
            <a:headEnd/>
            <a:tailEnd/>
          </a:ln>
        </p:spPr>
        <p:txBody>
          <a:bodyPr wrap="none" lIns="92075" tIns="46038" rIns="92075" bIns="46038">
            <a:spAutoFit/>
          </a:bodyPr>
          <a:lstStyle/>
          <a:p>
            <a:pPr algn="ctr"/>
            <a:r>
              <a:rPr lang="en-US"/>
              <a:t>A4</a:t>
            </a:r>
          </a:p>
        </p:txBody>
      </p:sp>
      <p:sp>
        <p:nvSpPr>
          <p:cNvPr id="20499" name="Rectangle 24"/>
          <p:cNvSpPr>
            <a:spLocks noChangeArrowheads="1"/>
          </p:cNvSpPr>
          <p:nvPr/>
        </p:nvSpPr>
        <p:spPr bwMode="auto">
          <a:xfrm>
            <a:off x="830263" y="1258888"/>
            <a:ext cx="2328862" cy="388937"/>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20500" name="Rectangle 25"/>
          <p:cNvSpPr>
            <a:spLocks noChangeArrowheads="1"/>
          </p:cNvSpPr>
          <p:nvPr/>
        </p:nvSpPr>
        <p:spPr bwMode="auto">
          <a:xfrm>
            <a:off x="217488" y="5141913"/>
            <a:ext cx="750887" cy="881062"/>
          </a:xfrm>
          <a:prstGeom prst="rect">
            <a:avLst/>
          </a:prstGeom>
          <a:noFill/>
          <a:ln w="9525">
            <a:noFill/>
            <a:miter lim="800000"/>
            <a:headEnd/>
            <a:tailEnd/>
          </a:ln>
        </p:spPr>
        <p:txBody>
          <a:bodyPr wrap="none" lIns="92075" tIns="46038" rIns="92075" bIns="46038">
            <a:spAutoFit/>
          </a:bodyPr>
          <a:lstStyle/>
          <a:p>
            <a:pPr algn="ctr"/>
            <a:r>
              <a:rPr lang="en-US"/>
              <a:t>A15</a:t>
            </a:r>
          </a:p>
          <a:p>
            <a:pPr algn="ctr">
              <a:spcBef>
                <a:spcPct val="0"/>
              </a:spcBef>
            </a:pPr>
            <a:r>
              <a:rPr lang="en-US" sz="1600"/>
              <a:t>or</a:t>
            </a:r>
          </a:p>
          <a:p>
            <a:pPr algn="ctr">
              <a:spcBef>
                <a:spcPct val="0"/>
              </a:spcBef>
            </a:pPr>
            <a:r>
              <a:rPr lang="en-US"/>
              <a:t>A31</a:t>
            </a:r>
          </a:p>
        </p:txBody>
      </p:sp>
      <p:sp>
        <p:nvSpPr>
          <p:cNvPr id="574490" name="Line 26"/>
          <p:cNvSpPr>
            <a:spLocks noChangeShapeType="1"/>
          </p:cNvSpPr>
          <p:nvPr/>
        </p:nvSpPr>
        <p:spPr bwMode="auto">
          <a:xfrm>
            <a:off x="922338" y="5715000"/>
            <a:ext cx="1981200"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02" name="Rectangle 27"/>
          <p:cNvSpPr>
            <a:spLocks noChangeArrowheads="1"/>
          </p:cNvSpPr>
          <p:nvPr/>
        </p:nvSpPr>
        <p:spPr bwMode="auto">
          <a:xfrm>
            <a:off x="382588" y="3621088"/>
            <a:ext cx="581025" cy="388937"/>
          </a:xfrm>
          <a:prstGeom prst="rect">
            <a:avLst/>
          </a:prstGeom>
          <a:noFill/>
          <a:ln w="9525">
            <a:noFill/>
            <a:miter lim="800000"/>
            <a:headEnd/>
            <a:tailEnd/>
          </a:ln>
        </p:spPr>
        <p:txBody>
          <a:bodyPr wrap="none" lIns="92075" tIns="46038" rIns="92075" bIns="46038">
            <a:spAutoFit/>
          </a:bodyPr>
          <a:lstStyle/>
          <a:p>
            <a:pPr algn="ctr"/>
            <a:r>
              <a:rPr lang="en-US"/>
              <a:t>A5</a:t>
            </a:r>
          </a:p>
        </p:txBody>
      </p:sp>
      <p:sp>
        <p:nvSpPr>
          <p:cNvPr id="20503" name="Rectangle 28"/>
          <p:cNvSpPr>
            <a:spLocks noChangeArrowheads="1"/>
          </p:cNvSpPr>
          <p:nvPr/>
        </p:nvSpPr>
        <p:spPr bwMode="auto">
          <a:xfrm>
            <a:off x="382588" y="4002088"/>
            <a:ext cx="581025" cy="388937"/>
          </a:xfrm>
          <a:prstGeom prst="rect">
            <a:avLst/>
          </a:prstGeom>
          <a:noFill/>
          <a:ln w="9525">
            <a:noFill/>
            <a:miter lim="800000"/>
            <a:headEnd/>
            <a:tailEnd/>
          </a:ln>
        </p:spPr>
        <p:txBody>
          <a:bodyPr wrap="none" lIns="92075" tIns="46038" rIns="92075" bIns="46038">
            <a:spAutoFit/>
          </a:bodyPr>
          <a:lstStyle/>
          <a:p>
            <a:pPr algn="ctr"/>
            <a:r>
              <a:rPr lang="en-US"/>
              <a:t>A6</a:t>
            </a:r>
          </a:p>
        </p:txBody>
      </p:sp>
      <p:sp>
        <p:nvSpPr>
          <p:cNvPr id="20504" name="Rectangle 29"/>
          <p:cNvSpPr>
            <a:spLocks noChangeArrowheads="1"/>
          </p:cNvSpPr>
          <p:nvPr/>
        </p:nvSpPr>
        <p:spPr bwMode="auto">
          <a:xfrm>
            <a:off x="382588" y="4383088"/>
            <a:ext cx="581025" cy="388937"/>
          </a:xfrm>
          <a:prstGeom prst="rect">
            <a:avLst/>
          </a:prstGeom>
          <a:noFill/>
          <a:ln w="9525">
            <a:noFill/>
            <a:miter lim="800000"/>
            <a:headEnd/>
            <a:tailEnd/>
          </a:ln>
        </p:spPr>
        <p:txBody>
          <a:bodyPr wrap="none" lIns="92075" tIns="46038" rIns="92075" bIns="46038">
            <a:spAutoFit/>
          </a:bodyPr>
          <a:lstStyle/>
          <a:p>
            <a:pPr algn="ctr"/>
            <a:r>
              <a:rPr lang="en-US"/>
              <a:t>A7</a:t>
            </a:r>
          </a:p>
        </p:txBody>
      </p:sp>
      <p:sp>
        <p:nvSpPr>
          <p:cNvPr id="20505" name="Rectangle 30"/>
          <p:cNvSpPr>
            <a:spLocks noChangeArrowheads="1"/>
          </p:cNvSpPr>
          <p:nvPr/>
        </p:nvSpPr>
        <p:spPr bwMode="auto">
          <a:xfrm>
            <a:off x="1701800" y="1716088"/>
            <a:ext cx="481013" cy="388937"/>
          </a:xfrm>
          <a:prstGeom prst="rect">
            <a:avLst/>
          </a:prstGeom>
          <a:noFill/>
          <a:ln w="9525">
            <a:noFill/>
            <a:miter lim="800000"/>
            <a:headEnd/>
            <a:tailEnd/>
          </a:ln>
        </p:spPr>
        <p:txBody>
          <a:bodyPr wrap="none" lIns="92075" tIns="46038" rIns="92075" bIns="46038">
            <a:spAutoFit/>
          </a:bodyPr>
          <a:lstStyle/>
          <a:p>
            <a:pPr algn="ctr"/>
            <a:r>
              <a:rPr lang="en-US"/>
              <a:t>c</a:t>
            </a:r>
            <a:r>
              <a:rPr lang="en-US" baseline="-10000"/>
              <a:t>n</a:t>
            </a:r>
          </a:p>
        </p:txBody>
      </p:sp>
      <p:sp>
        <p:nvSpPr>
          <p:cNvPr id="20506" name="Rectangle 31"/>
          <p:cNvSpPr>
            <a:spLocks noChangeArrowheads="1"/>
          </p:cNvSpPr>
          <p:nvPr/>
        </p:nvSpPr>
        <p:spPr bwMode="auto">
          <a:xfrm>
            <a:off x="1701800" y="2095500"/>
            <a:ext cx="481013" cy="388938"/>
          </a:xfrm>
          <a:prstGeom prst="rect">
            <a:avLst/>
          </a:prstGeom>
          <a:noFill/>
          <a:ln w="9525">
            <a:noFill/>
            <a:miter lim="800000"/>
            <a:headEnd/>
            <a:tailEnd/>
          </a:ln>
        </p:spPr>
        <p:txBody>
          <a:bodyPr wrap="none" lIns="92075" tIns="46038" rIns="92075" bIns="46038">
            <a:spAutoFit/>
          </a:bodyPr>
          <a:lstStyle/>
          <a:p>
            <a:pPr algn="ctr"/>
            <a:r>
              <a:rPr lang="en-US"/>
              <a:t>x</a:t>
            </a:r>
            <a:r>
              <a:rPr lang="en-US" baseline="-10000"/>
              <a:t>n</a:t>
            </a:r>
          </a:p>
        </p:txBody>
      </p:sp>
      <p:sp>
        <p:nvSpPr>
          <p:cNvPr id="20507" name="Rectangle 32"/>
          <p:cNvSpPr>
            <a:spLocks noChangeArrowheads="1"/>
          </p:cNvSpPr>
          <p:nvPr/>
        </p:nvSpPr>
        <p:spPr bwMode="auto">
          <a:xfrm>
            <a:off x="1600200" y="2854325"/>
            <a:ext cx="681038" cy="388938"/>
          </a:xfrm>
          <a:prstGeom prst="rect">
            <a:avLst/>
          </a:prstGeom>
          <a:noFill/>
          <a:ln w="9525">
            <a:noFill/>
            <a:miter lim="800000"/>
            <a:headEnd/>
            <a:tailEnd/>
          </a:ln>
        </p:spPr>
        <p:txBody>
          <a:bodyPr wrap="none" lIns="92075" tIns="46038" rIns="92075" bIns="46038">
            <a:spAutoFit/>
          </a:bodyPr>
          <a:lstStyle/>
          <a:p>
            <a:pPr algn="ctr"/>
            <a:r>
              <a:rPr lang="en-US"/>
              <a:t>prd</a:t>
            </a:r>
          </a:p>
        </p:txBody>
      </p:sp>
      <p:sp>
        <p:nvSpPr>
          <p:cNvPr id="20508" name="Rectangle 33"/>
          <p:cNvSpPr>
            <a:spLocks noChangeArrowheads="1"/>
          </p:cNvSpPr>
          <p:nvPr/>
        </p:nvSpPr>
        <p:spPr bwMode="auto">
          <a:xfrm>
            <a:off x="1535113" y="3232150"/>
            <a:ext cx="817562" cy="388938"/>
          </a:xfrm>
          <a:prstGeom prst="rect">
            <a:avLst/>
          </a:prstGeom>
          <a:noFill/>
          <a:ln w="9525">
            <a:noFill/>
            <a:miter lim="800000"/>
            <a:headEnd/>
            <a:tailEnd/>
          </a:ln>
        </p:spPr>
        <p:txBody>
          <a:bodyPr wrap="none" lIns="92075" tIns="46038" rIns="92075" bIns="46038">
            <a:spAutoFit/>
          </a:bodyPr>
          <a:lstStyle/>
          <a:p>
            <a:pPr algn="ctr"/>
            <a:r>
              <a:rPr lang="en-US"/>
              <a:t>sum</a:t>
            </a:r>
          </a:p>
        </p:txBody>
      </p:sp>
      <p:sp>
        <p:nvSpPr>
          <p:cNvPr id="20509" name="Rectangle 34"/>
          <p:cNvSpPr>
            <a:spLocks noChangeArrowheads="1"/>
          </p:cNvSpPr>
          <p:nvPr/>
        </p:nvSpPr>
        <p:spPr bwMode="auto">
          <a:xfrm>
            <a:off x="1617663" y="2474913"/>
            <a:ext cx="647700" cy="388937"/>
          </a:xfrm>
          <a:prstGeom prst="rect">
            <a:avLst/>
          </a:prstGeom>
          <a:noFill/>
          <a:ln w="9525">
            <a:noFill/>
            <a:miter lim="800000"/>
            <a:headEnd/>
            <a:tailEnd/>
          </a:ln>
        </p:spPr>
        <p:txBody>
          <a:bodyPr wrap="none" lIns="92075" tIns="46038" rIns="92075" bIns="46038">
            <a:spAutoFit/>
          </a:bodyPr>
          <a:lstStyle/>
          <a:p>
            <a:pPr algn="ctr"/>
            <a:r>
              <a:rPr lang="en-US"/>
              <a:t>cnt</a:t>
            </a:r>
          </a:p>
        </p:txBody>
      </p:sp>
      <p:sp>
        <p:nvSpPr>
          <p:cNvPr id="20510" name="Rectangle 35"/>
          <p:cNvSpPr>
            <a:spLocks noChangeArrowheads="1"/>
          </p:cNvSpPr>
          <p:nvPr/>
        </p:nvSpPr>
        <p:spPr bwMode="auto">
          <a:xfrm>
            <a:off x="1806575" y="4833938"/>
            <a:ext cx="271463" cy="241300"/>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20511" name="Rectangle 36"/>
          <p:cNvSpPr>
            <a:spLocks noChangeArrowheads="1"/>
          </p:cNvSpPr>
          <p:nvPr/>
        </p:nvSpPr>
        <p:spPr bwMode="auto">
          <a:xfrm>
            <a:off x="1704975" y="3611563"/>
            <a:ext cx="476250" cy="388937"/>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20512" name="Rectangle 37"/>
          <p:cNvSpPr>
            <a:spLocks noChangeArrowheads="1"/>
          </p:cNvSpPr>
          <p:nvPr/>
        </p:nvSpPr>
        <p:spPr bwMode="auto">
          <a:xfrm>
            <a:off x="1704975" y="3990975"/>
            <a:ext cx="476250" cy="388938"/>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20513" name="Rectangle 38"/>
          <p:cNvSpPr>
            <a:spLocks noChangeArrowheads="1"/>
          </p:cNvSpPr>
          <p:nvPr/>
        </p:nvSpPr>
        <p:spPr bwMode="auto">
          <a:xfrm>
            <a:off x="1703388" y="4370388"/>
            <a:ext cx="476250" cy="388937"/>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574503" name="Rectangle 39"/>
          <p:cNvSpPr>
            <a:spLocks noChangeArrowheads="1"/>
          </p:cNvSpPr>
          <p:nvPr/>
        </p:nvSpPr>
        <p:spPr bwMode="auto">
          <a:xfrm>
            <a:off x="3565525"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.M1</a:t>
            </a:r>
          </a:p>
        </p:txBody>
      </p:sp>
      <p:sp>
        <p:nvSpPr>
          <p:cNvPr id="574504" name="Line 40"/>
          <p:cNvSpPr>
            <a:spLocks noChangeShapeType="1"/>
          </p:cNvSpPr>
          <p:nvPr/>
        </p:nvSpPr>
        <p:spPr bwMode="auto">
          <a:xfrm flipH="1">
            <a:off x="2979738" y="31242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5" name="Rectangle 41"/>
          <p:cNvSpPr>
            <a:spLocks noChangeArrowheads="1"/>
          </p:cNvSpPr>
          <p:nvPr/>
        </p:nvSpPr>
        <p:spPr bwMode="auto">
          <a:xfrm>
            <a:off x="3565525" y="36925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.L1</a:t>
            </a:r>
          </a:p>
        </p:txBody>
      </p:sp>
      <p:sp>
        <p:nvSpPr>
          <p:cNvPr id="574506" name="Line 42"/>
          <p:cNvSpPr>
            <a:spLocks noChangeShapeType="1"/>
          </p:cNvSpPr>
          <p:nvPr/>
        </p:nvSpPr>
        <p:spPr bwMode="auto">
          <a:xfrm flipH="1">
            <a:off x="2979738" y="41148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7" name="Rectangle 43"/>
          <p:cNvSpPr>
            <a:spLocks noChangeArrowheads="1"/>
          </p:cNvSpPr>
          <p:nvPr/>
        </p:nvSpPr>
        <p:spPr bwMode="auto">
          <a:xfrm>
            <a:off x="3565525" y="17113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.S1</a:t>
            </a:r>
          </a:p>
        </p:txBody>
      </p:sp>
      <p:sp>
        <p:nvSpPr>
          <p:cNvPr id="574508" name="Line 44"/>
          <p:cNvSpPr>
            <a:spLocks noChangeShapeType="1"/>
          </p:cNvSpPr>
          <p:nvPr/>
        </p:nvSpPr>
        <p:spPr bwMode="auto">
          <a:xfrm flipH="1">
            <a:off x="2979738" y="21336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9" name="Rectangle 45"/>
          <p:cNvSpPr>
            <a:spLocks noChangeArrowheads="1"/>
          </p:cNvSpPr>
          <p:nvPr/>
        </p:nvSpPr>
        <p:spPr bwMode="auto">
          <a:xfrm>
            <a:off x="3565525" y="46831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.D1</a:t>
            </a:r>
          </a:p>
        </p:txBody>
      </p:sp>
      <p:sp>
        <p:nvSpPr>
          <p:cNvPr id="574510" name="Line 46"/>
          <p:cNvSpPr>
            <a:spLocks noChangeShapeType="1"/>
          </p:cNvSpPr>
          <p:nvPr/>
        </p:nvSpPr>
        <p:spPr bwMode="auto">
          <a:xfrm flipH="1">
            <a:off x="2979738" y="51054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22" name="Rectangle 47"/>
          <p:cNvSpPr>
            <a:spLocks noChangeArrowheads="1"/>
          </p:cNvSpPr>
          <p:nvPr/>
        </p:nvSpPr>
        <p:spPr bwMode="auto">
          <a:xfrm>
            <a:off x="1393825" y="5562600"/>
            <a:ext cx="1001713" cy="336550"/>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sp>
        <p:nvSpPr>
          <p:cNvPr id="20523" name="Rectangle 48"/>
          <p:cNvSpPr>
            <a:spLocks noChangeArrowheads="1"/>
          </p:cNvSpPr>
          <p:nvPr/>
        </p:nvSpPr>
        <p:spPr bwMode="auto">
          <a:xfrm>
            <a:off x="492125" y="4830763"/>
            <a:ext cx="271463" cy="241300"/>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574513" name="Line 49"/>
          <p:cNvSpPr>
            <a:spLocks noChangeShapeType="1"/>
          </p:cNvSpPr>
          <p:nvPr/>
        </p:nvSpPr>
        <p:spPr bwMode="auto">
          <a:xfrm>
            <a:off x="914400" y="4822825"/>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25" name="Rectangle 50"/>
          <p:cNvSpPr>
            <a:spLocks noChangeArrowheads="1"/>
          </p:cNvSpPr>
          <p:nvPr/>
        </p:nvSpPr>
        <p:spPr bwMode="auto">
          <a:xfrm>
            <a:off x="4524375" y="5486400"/>
            <a:ext cx="4327525" cy="915988"/>
          </a:xfrm>
          <a:prstGeom prst="rect">
            <a:avLst/>
          </a:prstGeom>
          <a:noFill/>
          <a:ln w="19050">
            <a:noFill/>
            <a:miter lim="800000"/>
            <a:headEnd/>
            <a:tailEnd/>
          </a:ln>
        </p:spPr>
        <p:txBody>
          <a:bodyPr wrap="none">
            <a:spAutoFit/>
          </a:bodyPr>
          <a:lstStyle/>
          <a:p>
            <a:pPr algn="ctr">
              <a:lnSpc>
                <a:spcPct val="90000"/>
              </a:lnSpc>
              <a:spcBef>
                <a:spcPct val="0"/>
              </a:spcBef>
            </a:pPr>
            <a:r>
              <a:rPr lang="en-US" sz="2000" b="0">
                <a:solidFill>
                  <a:schemeClr val="tx2"/>
                </a:solidFill>
              </a:rPr>
              <a:t>It’s easier to use symbols rather than</a:t>
            </a:r>
          </a:p>
          <a:p>
            <a:pPr algn="ctr">
              <a:lnSpc>
                <a:spcPct val="90000"/>
              </a:lnSpc>
              <a:spcBef>
                <a:spcPct val="0"/>
              </a:spcBef>
            </a:pPr>
            <a:r>
              <a:rPr lang="en-US" sz="2000" b="0">
                <a:solidFill>
                  <a:schemeClr val="tx2"/>
                </a:solidFill>
              </a:rPr>
              <a:t>register names, but you can use</a:t>
            </a:r>
          </a:p>
          <a:p>
            <a:pPr algn="ctr">
              <a:lnSpc>
                <a:spcPct val="90000"/>
              </a:lnSpc>
              <a:spcBef>
                <a:spcPct val="0"/>
              </a:spcBef>
            </a:pPr>
            <a:r>
              <a:rPr lang="en-US" sz="2000" b="0">
                <a:solidFill>
                  <a:schemeClr val="tx2"/>
                </a:solidFill>
              </a:rPr>
              <a:t>either method.</a:t>
            </a:r>
          </a:p>
        </p:txBody>
      </p:sp>
      <p:pic>
        <p:nvPicPr>
          <p:cNvPr id="53"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7" descr="MP900439381[1]"/>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1999"/>
            <a:ext cx="9144000" cy="237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338" y="4195622"/>
            <a:ext cx="3426540" cy="169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3">
            <a:hlinkClick r:id="rId15" action="ppaction://hlinksldjump"/>
          </p:cNvPr>
          <p:cNvSpPr txBox="1">
            <a:spLocks noChangeArrowheads="1"/>
          </p:cNvSpPr>
          <p:nvPr>
            <p:custDataLst>
              <p:tags r:id="rId4"/>
            </p:custDataLst>
          </p:nvPr>
        </p:nvSpPr>
        <p:spPr bwMode="auto">
          <a:xfrm>
            <a:off x="304800" y="2257214"/>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307445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‘C62x RISC-like instruction set</a:t>
            </a:r>
          </a:p>
        </p:txBody>
      </p:sp>
      <p:grpSp>
        <p:nvGrpSpPr>
          <p:cNvPr id="22531" name="Group 3"/>
          <p:cNvGrpSpPr>
            <a:grpSpLocks/>
          </p:cNvGrpSpPr>
          <p:nvPr/>
        </p:nvGrpSpPr>
        <p:grpSpPr bwMode="auto">
          <a:xfrm>
            <a:off x="282575" y="1495425"/>
            <a:ext cx="796925" cy="3768725"/>
            <a:chOff x="178" y="1078"/>
            <a:chExt cx="502" cy="2374"/>
          </a:xfrm>
        </p:grpSpPr>
        <p:sp>
          <p:nvSpPr>
            <p:cNvPr id="637956" name="Rectangle 4"/>
            <p:cNvSpPr>
              <a:spLocks noChangeArrowheads="1"/>
            </p:cNvSpPr>
            <p:nvPr/>
          </p:nvSpPr>
          <p:spPr bwMode="auto">
            <a:xfrm>
              <a:off x="178" y="1702"/>
              <a:ext cx="502" cy="50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637957" name="Rectangle 5"/>
            <p:cNvSpPr>
              <a:spLocks noChangeArrowheads="1"/>
            </p:cNvSpPr>
            <p:nvPr/>
          </p:nvSpPr>
          <p:spPr bwMode="auto">
            <a:xfrm>
              <a:off x="178" y="2326"/>
              <a:ext cx="502" cy="502"/>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637958" name="Rectangle 6"/>
            <p:cNvSpPr>
              <a:spLocks noChangeArrowheads="1"/>
            </p:cNvSpPr>
            <p:nvPr/>
          </p:nvSpPr>
          <p:spPr bwMode="auto">
            <a:xfrm>
              <a:off x="178" y="1078"/>
              <a:ext cx="502" cy="502"/>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637959" name="Rectangle 7"/>
            <p:cNvSpPr>
              <a:spLocks noChangeArrowheads="1"/>
            </p:cNvSpPr>
            <p:nvPr/>
          </p:nvSpPr>
          <p:spPr bwMode="auto">
            <a:xfrm>
              <a:off x="178" y="2950"/>
              <a:ext cx="502" cy="502"/>
            </a:xfrm>
            <a:prstGeom prst="rect">
              <a:avLst/>
            </a:prstGeom>
            <a:solidFill>
              <a:schemeClr val="accent4"/>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grpSp>
      <p:grpSp>
        <p:nvGrpSpPr>
          <p:cNvPr id="22532" name="Group 8"/>
          <p:cNvGrpSpPr>
            <a:grpSpLocks/>
          </p:cNvGrpSpPr>
          <p:nvPr/>
        </p:nvGrpSpPr>
        <p:grpSpPr bwMode="auto">
          <a:xfrm>
            <a:off x="1533525" y="925513"/>
            <a:ext cx="6369050" cy="5153025"/>
            <a:chOff x="966" y="583"/>
            <a:chExt cx="4012" cy="3246"/>
          </a:xfrm>
        </p:grpSpPr>
        <p:grpSp>
          <p:nvGrpSpPr>
            <p:cNvPr id="22541" name="Group 9"/>
            <p:cNvGrpSpPr>
              <a:grpSpLocks/>
            </p:cNvGrpSpPr>
            <p:nvPr/>
          </p:nvGrpSpPr>
          <p:grpSpPr bwMode="auto">
            <a:xfrm>
              <a:off x="3047" y="3412"/>
              <a:ext cx="1926" cy="396"/>
              <a:chOff x="3047" y="3412"/>
              <a:chExt cx="1926" cy="396"/>
            </a:xfrm>
          </p:grpSpPr>
          <p:sp>
            <p:nvSpPr>
              <p:cNvPr id="22569" name="Rectangle 10"/>
              <p:cNvSpPr>
                <a:spLocks noChangeArrowheads="1"/>
              </p:cNvSpPr>
              <p:nvPr/>
            </p:nvSpPr>
            <p:spPr bwMode="auto">
              <a:xfrm>
                <a:off x="3051" y="3412"/>
                <a:ext cx="1918" cy="388"/>
              </a:xfrm>
              <a:prstGeom prst="rect">
                <a:avLst/>
              </a:prstGeom>
              <a:solidFill>
                <a:schemeClr val="bg2"/>
              </a:solidFill>
              <a:ln w="12700">
                <a:solidFill>
                  <a:schemeClr val="tx1"/>
                </a:solidFill>
                <a:miter lim="800000"/>
                <a:headEnd/>
                <a:tailEnd/>
              </a:ln>
            </p:spPr>
            <p:txBody>
              <a:bodyPr wrap="none" anchorCtr="1"/>
              <a:lstStyle/>
              <a:p>
                <a:pPr algn="ctr"/>
                <a:r>
                  <a:rPr lang="en-US" sz="1900">
                    <a:solidFill>
                      <a:schemeClr val="tx2"/>
                    </a:solidFill>
                    <a:latin typeface="Arial Narrow" pitchFamily="34" charset="0"/>
                  </a:rPr>
                  <a:t>No Unit Used</a:t>
                </a:r>
              </a:p>
            </p:txBody>
          </p:sp>
          <p:sp>
            <p:nvSpPr>
              <p:cNvPr id="637963" name="Line 11"/>
              <p:cNvSpPr>
                <a:spLocks noChangeShapeType="1"/>
              </p:cNvSpPr>
              <p:nvPr/>
            </p:nvSpPr>
            <p:spPr bwMode="auto">
              <a:xfrm>
                <a:off x="3047" y="3615"/>
                <a:ext cx="192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2571" name="Rectangle 12"/>
              <p:cNvSpPr>
                <a:spLocks noChangeArrowheads="1"/>
              </p:cNvSpPr>
              <p:nvPr/>
            </p:nvSpPr>
            <p:spPr bwMode="auto">
              <a:xfrm>
                <a:off x="4231" y="3603"/>
                <a:ext cx="369" cy="20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IDLE</a:t>
                </a:r>
              </a:p>
            </p:txBody>
          </p:sp>
          <p:sp>
            <p:nvSpPr>
              <p:cNvPr id="22572" name="Rectangle 13"/>
              <p:cNvSpPr>
                <a:spLocks noChangeArrowheads="1"/>
              </p:cNvSpPr>
              <p:nvPr/>
            </p:nvSpPr>
            <p:spPr bwMode="auto">
              <a:xfrm>
                <a:off x="3282" y="3603"/>
                <a:ext cx="357" cy="20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NOP</a:t>
                </a:r>
              </a:p>
            </p:txBody>
          </p:sp>
          <p:sp>
            <p:nvSpPr>
              <p:cNvPr id="637966" name="Line 14"/>
              <p:cNvSpPr>
                <a:spLocks noChangeShapeType="1"/>
              </p:cNvSpPr>
              <p:nvPr/>
            </p:nvSpPr>
            <p:spPr bwMode="auto">
              <a:xfrm>
                <a:off x="3995" y="3616"/>
                <a:ext cx="0" cy="184"/>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2542" name="Group 15"/>
            <p:cNvGrpSpPr>
              <a:grpSpLocks/>
            </p:cNvGrpSpPr>
            <p:nvPr/>
          </p:nvGrpSpPr>
          <p:grpSpPr bwMode="auto">
            <a:xfrm>
              <a:off x="994" y="583"/>
              <a:ext cx="1926" cy="2181"/>
              <a:chOff x="994" y="583"/>
              <a:chExt cx="1926" cy="2181"/>
            </a:xfrm>
          </p:grpSpPr>
          <p:sp>
            <p:nvSpPr>
              <p:cNvPr id="22563" name="Rectangle 16"/>
              <p:cNvSpPr>
                <a:spLocks noChangeArrowheads="1"/>
              </p:cNvSpPr>
              <p:nvPr/>
            </p:nvSpPr>
            <p:spPr bwMode="auto">
              <a:xfrm>
                <a:off x="994" y="583"/>
                <a:ext cx="1918" cy="2180"/>
              </a:xfrm>
              <a:prstGeom prst="rect">
                <a:avLst/>
              </a:prstGeom>
              <a:solidFill>
                <a:schemeClr val="accent5">
                  <a:lumMod val="20000"/>
                  <a:lumOff val="80000"/>
                </a:schemeClr>
              </a:solidFill>
              <a:ln w="12700">
                <a:solidFill>
                  <a:schemeClr val="tx1"/>
                </a:solidFill>
                <a:miter lim="800000"/>
                <a:headEnd/>
                <a:tailEnd/>
              </a:ln>
            </p:spPr>
            <p:txBody>
              <a:bodyPr wrap="none" anchorCtr="1"/>
              <a:lstStyle/>
              <a:p>
                <a:pPr algn="ctr"/>
                <a:r>
                  <a:rPr lang="en-US" sz="1900">
                    <a:solidFill>
                      <a:schemeClr val="tx2"/>
                    </a:solidFill>
                  </a:rPr>
                  <a:t>.S Unit</a:t>
                </a:r>
              </a:p>
            </p:txBody>
          </p:sp>
          <p:sp>
            <p:nvSpPr>
              <p:cNvPr id="637969" name="Line 17"/>
              <p:cNvSpPr>
                <a:spLocks noChangeShapeType="1"/>
              </p:cNvSpPr>
              <p:nvPr/>
            </p:nvSpPr>
            <p:spPr bwMode="auto">
              <a:xfrm>
                <a:off x="1521" y="772"/>
                <a:ext cx="0" cy="1991"/>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37970" name="Line 18"/>
              <p:cNvSpPr>
                <a:spLocks noChangeShapeType="1"/>
              </p:cNvSpPr>
              <p:nvPr/>
            </p:nvSpPr>
            <p:spPr bwMode="auto">
              <a:xfrm>
                <a:off x="994" y="770"/>
                <a:ext cx="192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2566" name="Rectangle 19"/>
              <p:cNvSpPr>
                <a:spLocks noChangeArrowheads="1"/>
              </p:cNvSpPr>
              <p:nvPr/>
            </p:nvSpPr>
            <p:spPr bwMode="auto">
              <a:xfrm>
                <a:off x="1544" y="781"/>
                <a:ext cx="425" cy="167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NEG</a:t>
                </a:r>
                <a:br>
                  <a:rPr lang="en-US" sz="1700">
                    <a:latin typeface="Arial Narrow" pitchFamily="34" charset="0"/>
                  </a:rPr>
                </a:br>
                <a:r>
                  <a:rPr lang="en-US" sz="1700">
                    <a:latin typeface="Arial Narrow" pitchFamily="34" charset="0"/>
                  </a:rPr>
                  <a:t>NOT </a:t>
                </a:r>
                <a:br>
                  <a:rPr lang="en-US" sz="1700">
                    <a:latin typeface="Arial Narrow" pitchFamily="34" charset="0"/>
                  </a:rPr>
                </a:br>
                <a:r>
                  <a:rPr lang="en-US" sz="1700">
                    <a:latin typeface="Arial Narrow" pitchFamily="34" charset="0"/>
                  </a:rPr>
                  <a:t>OR</a:t>
                </a:r>
                <a:br>
                  <a:rPr lang="en-US" sz="1700">
                    <a:latin typeface="Arial Narrow" pitchFamily="34" charset="0"/>
                  </a:rPr>
                </a:br>
                <a:r>
                  <a:rPr lang="en-US" sz="1700">
                    <a:latin typeface="Arial Narrow" pitchFamily="34" charset="0"/>
                  </a:rPr>
                  <a:t>SET</a:t>
                </a:r>
                <a:br>
                  <a:rPr lang="en-US" sz="1700">
                    <a:latin typeface="Arial Narrow" pitchFamily="34" charset="0"/>
                  </a:rPr>
                </a:br>
                <a:r>
                  <a:rPr lang="en-US" sz="1700">
                    <a:latin typeface="Arial Narrow" pitchFamily="34" charset="0"/>
                  </a:rPr>
                  <a:t>SHL</a:t>
                </a:r>
                <a:br>
                  <a:rPr lang="en-US" sz="1700">
                    <a:latin typeface="Arial Narrow" pitchFamily="34" charset="0"/>
                  </a:rPr>
                </a:br>
                <a:r>
                  <a:rPr lang="en-US" sz="1700">
                    <a:latin typeface="Arial Narrow" pitchFamily="34" charset="0"/>
                  </a:rPr>
                  <a:t>SHR</a:t>
                </a:r>
                <a:br>
                  <a:rPr lang="en-US" sz="1700">
                    <a:latin typeface="Arial Narrow" pitchFamily="34" charset="0"/>
                  </a:rPr>
                </a:br>
                <a:r>
                  <a:rPr lang="en-US" sz="1700">
                    <a:latin typeface="Arial Narrow" pitchFamily="34" charset="0"/>
                  </a:rPr>
                  <a:t>SSHL</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SUB2</a:t>
                </a:r>
                <a:br>
                  <a:rPr lang="en-US" sz="1700">
                    <a:latin typeface="Arial Narrow" pitchFamily="34" charset="0"/>
                  </a:rPr>
                </a:br>
                <a:r>
                  <a:rPr lang="en-US" sz="1700">
                    <a:latin typeface="Arial Narrow" pitchFamily="34" charset="0"/>
                  </a:rPr>
                  <a:t>XOR</a:t>
                </a:r>
                <a:br>
                  <a:rPr lang="en-US" sz="1700">
                    <a:latin typeface="Arial Narrow" pitchFamily="34" charset="0"/>
                  </a:rPr>
                </a:br>
                <a:r>
                  <a:rPr lang="en-US" sz="1700">
                    <a:latin typeface="Arial Narrow" pitchFamily="34" charset="0"/>
                  </a:rPr>
                  <a:t>ZERO</a:t>
                </a:r>
              </a:p>
            </p:txBody>
          </p:sp>
          <p:sp>
            <p:nvSpPr>
              <p:cNvPr id="22567" name="Rectangle 20"/>
              <p:cNvSpPr>
                <a:spLocks noChangeArrowheads="1"/>
              </p:cNvSpPr>
              <p:nvPr/>
            </p:nvSpPr>
            <p:spPr bwMode="auto">
              <a:xfrm>
                <a:off x="995" y="776"/>
                <a:ext cx="443" cy="1675"/>
              </a:xfrm>
              <a:prstGeom prst="rect">
                <a:avLst/>
              </a:prstGeom>
              <a:noFill/>
              <a:ln w="9525">
                <a:noFill/>
                <a:miter lim="800000"/>
                <a:headEnd/>
                <a:tailEnd/>
              </a:ln>
            </p:spPr>
            <p:txBody>
              <a:bodyPr wrap="none" lIns="92075" tIns="46038" rIns="92075" bIns="46038">
                <a:spAutoFit/>
              </a:bodyPr>
              <a:lstStyle/>
              <a:p>
                <a:pPr>
                  <a:lnSpc>
                    <a:spcPct val="90000"/>
                  </a:lnSpc>
                </a:pPr>
                <a:r>
                  <a:rPr lang="en-US" sz="1700">
                    <a:solidFill>
                      <a:schemeClr val="tx2"/>
                    </a:solidFill>
                    <a:latin typeface="Arial Narrow" pitchFamily="34" charset="0"/>
                  </a:rPr>
                  <a:t>ADD</a:t>
                </a:r>
                <a:r>
                  <a:rPr lang="en-US" sz="1700">
                    <a:latin typeface="Arial Narrow" pitchFamily="34" charset="0"/>
                  </a:rPr>
                  <a:t/>
                </a:r>
                <a:br>
                  <a:rPr lang="en-US" sz="1700">
                    <a:latin typeface="Arial Narrow" pitchFamily="34" charset="0"/>
                  </a:rPr>
                </a:br>
                <a:r>
                  <a:rPr lang="en-US" sz="1700">
                    <a:latin typeface="Arial Narrow" pitchFamily="34" charset="0"/>
                  </a:rPr>
                  <a:t>ADDK</a:t>
                </a:r>
                <a:br>
                  <a:rPr lang="en-US" sz="1700">
                    <a:latin typeface="Arial Narrow" pitchFamily="34" charset="0"/>
                  </a:rPr>
                </a:br>
                <a:r>
                  <a:rPr lang="en-US" sz="1700">
                    <a:latin typeface="Arial Narrow" pitchFamily="34" charset="0"/>
                  </a:rPr>
                  <a:t>ADD2</a:t>
                </a:r>
                <a:br>
                  <a:rPr lang="en-US" sz="1700">
                    <a:latin typeface="Arial Narrow" pitchFamily="34" charset="0"/>
                  </a:rPr>
                </a:br>
                <a:r>
                  <a:rPr lang="en-US" sz="1700">
                    <a:latin typeface="Arial Narrow" pitchFamily="34" charset="0"/>
                  </a:rPr>
                  <a:t>AND</a:t>
                </a:r>
                <a:br>
                  <a:rPr lang="en-US" sz="1700">
                    <a:latin typeface="Arial Narrow" pitchFamily="34" charset="0"/>
                  </a:rPr>
                </a:br>
                <a:r>
                  <a:rPr lang="en-US" sz="1700">
                    <a:latin typeface="Arial Narrow" pitchFamily="34" charset="0"/>
                  </a:rPr>
                  <a:t>B</a:t>
                </a:r>
                <a:br>
                  <a:rPr lang="en-US" sz="1700">
                    <a:latin typeface="Arial Narrow" pitchFamily="34" charset="0"/>
                  </a:rPr>
                </a:br>
                <a:r>
                  <a:rPr lang="en-US" sz="1700">
                    <a:latin typeface="Arial Narrow" pitchFamily="34" charset="0"/>
                  </a:rPr>
                  <a:t>CLR</a:t>
                </a:r>
                <a:br>
                  <a:rPr lang="en-US" sz="1700">
                    <a:latin typeface="Arial Narrow" pitchFamily="34" charset="0"/>
                  </a:rPr>
                </a:br>
                <a:r>
                  <a:rPr lang="en-US" sz="1700">
                    <a:latin typeface="Arial Narrow" pitchFamily="34" charset="0"/>
                  </a:rPr>
                  <a:t>EXT</a:t>
                </a:r>
                <a:br>
                  <a:rPr lang="en-US" sz="1700">
                    <a:latin typeface="Arial Narrow" pitchFamily="34" charset="0"/>
                  </a:rPr>
                </a:br>
                <a:r>
                  <a:rPr lang="en-US" sz="1700">
                    <a:latin typeface="Arial Narrow" pitchFamily="34" charset="0"/>
                  </a:rPr>
                  <a:t>MV</a:t>
                </a:r>
                <a:br>
                  <a:rPr lang="en-US" sz="1700">
                    <a:latin typeface="Arial Narrow" pitchFamily="34" charset="0"/>
                  </a:rPr>
                </a:br>
                <a:r>
                  <a:rPr lang="en-US" sz="1700">
                    <a:latin typeface="Arial Narrow" pitchFamily="34" charset="0"/>
                  </a:rPr>
                  <a:t>MVC</a:t>
                </a:r>
                <a:br>
                  <a:rPr lang="en-US" sz="1700">
                    <a:latin typeface="Arial Narrow" pitchFamily="34" charset="0"/>
                  </a:rPr>
                </a:br>
                <a:r>
                  <a:rPr lang="en-US" sz="1700">
                    <a:latin typeface="Arial Narrow" pitchFamily="34" charset="0"/>
                  </a:rPr>
                  <a:t>MVK</a:t>
                </a:r>
                <a:br>
                  <a:rPr lang="en-US" sz="1700">
                    <a:latin typeface="Arial Narrow" pitchFamily="34" charset="0"/>
                  </a:rPr>
                </a:br>
                <a:r>
                  <a:rPr lang="en-US" sz="1700">
                    <a:latin typeface="Arial Narrow" pitchFamily="34" charset="0"/>
                  </a:rPr>
                  <a:t>MVKH</a:t>
                </a:r>
              </a:p>
            </p:txBody>
          </p:sp>
          <p:sp>
            <p:nvSpPr>
              <p:cNvPr id="637973" name="Line 21"/>
              <p:cNvSpPr>
                <a:spLocks noChangeShapeType="1"/>
              </p:cNvSpPr>
              <p:nvPr/>
            </p:nvSpPr>
            <p:spPr bwMode="auto">
              <a:xfrm>
                <a:off x="2043" y="772"/>
                <a:ext cx="0" cy="1992"/>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2543" name="Group 22"/>
            <p:cNvGrpSpPr>
              <a:grpSpLocks/>
            </p:cNvGrpSpPr>
            <p:nvPr/>
          </p:nvGrpSpPr>
          <p:grpSpPr bwMode="auto">
            <a:xfrm>
              <a:off x="3051" y="586"/>
              <a:ext cx="1927" cy="1874"/>
              <a:chOff x="3051" y="586"/>
              <a:chExt cx="1927" cy="1874"/>
            </a:xfrm>
          </p:grpSpPr>
          <p:sp>
            <p:nvSpPr>
              <p:cNvPr id="22557" name="Rectangle 23"/>
              <p:cNvSpPr>
                <a:spLocks noChangeArrowheads="1"/>
              </p:cNvSpPr>
              <p:nvPr/>
            </p:nvSpPr>
            <p:spPr bwMode="auto">
              <a:xfrm>
                <a:off x="3051" y="586"/>
                <a:ext cx="1918" cy="1869"/>
              </a:xfrm>
              <a:prstGeom prst="rect">
                <a:avLst/>
              </a:prstGeom>
              <a:solidFill>
                <a:schemeClr val="accent2"/>
              </a:solidFill>
              <a:ln w="12700">
                <a:solidFill>
                  <a:schemeClr val="tx1"/>
                </a:solidFill>
                <a:miter lim="800000"/>
                <a:headEnd/>
                <a:tailEnd/>
              </a:ln>
            </p:spPr>
            <p:txBody>
              <a:bodyPr wrap="none" anchorCtr="1"/>
              <a:lstStyle/>
              <a:p>
                <a:pPr algn="ctr"/>
                <a:r>
                  <a:rPr lang="en-US" sz="1900">
                    <a:solidFill>
                      <a:schemeClr val="tx2"/>
                    </a:solidFill>
                  </a:rPr>
                  <a:t>.L Unit</a:t>
                </a:r>
              </a:p>
            </p:txBody>
          </p:sp>
          <p:sp>
            <p:nvSpPr>
              <p:cNvPr id="637976" name="Line 24"/>
              <p:cNvSpPr>
                <a:spLocks noChangeShapeType="1"/>
              </p:cNvSpPr>
              <p:nvPr/>
            </p:nvSpPr>
            <p:spPr bwMode="auto">
              <a:xfrm>
                <a:off x="3061" y="774"/>
                <a:ext cx="1917"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37977" name="Line 25"/>
              <p:cNvSpPr>
                <a:spLocks noChangeShapeType="1"/>
              </p:cNvSpPr>
              <p:nvPr/>
            </p:nvSpPr>
            <p:spPr bwMode="auto">
              <a:xfrm>
                <a:off x="3692" y="768"/>
                <a:ext cx="0" cy="1692"/>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2560" name="Rectangle 26"/>
              <p:cNvSpPr>
                <a:spLocks noChangeArrowheads="1"/>
              </p:cNvSpPr>
              <p:nvPr/>
            </p:nvSpPr>
            <p:spPr bwMode="auto">
              <a:xfrm>
                <a:off x="3693" y="779"/>
                <a:ext cx="685" cy="1381"/>
              </a:xfrm>
              <a:prstGeom prst="rect">
                <a:avLst/>
              </a:prstGeom>
              <a:noFill/>
              <a:ln w="9525">
                <a:noFill/>
                <a:miter lim="800000"/>
                <a:headEnd/>
                <a:tailEnd/>
              </a:ln>
            </p:spPr>
            <p:txBody>
              <a:bodyPr lIns="92075" tIns="46038" rIns="92075" bIns="46038">
                <a:spAutoFit/>
              </a:bodyPr>
              <a:lstStyle/>
              <a:p>
                <a:pPr>
                  <a:lnSpc>
                    <a:spcPct val="90000"/>
                  </a:lnSpc>
                </a:pPr>
                <a:r>
                  <a:rPr lang="en-US" sz="1700">
                    <a:latin typeface="Arial Narrow" pitchFamily="34" charset="0"/>
                  </a:rPr>
                  <a:t>NOT</a:t>
                </a:r>
                <a:br>
                  <a:rPr lang="en-US" sz="1700">
                    <a:latin typeface="Arial Narrow" pitchFamily="34" charset="0"/>
                  </a:rPr>
                </a:br>
                <a:r>
                  <a:rPr lang="en-US" sz="1700">
                    <a:latin typeface="Arial Narrow" pitchFamily="34" charset="0"/>
                  </a:rPr>
                  <a:t>OR</a:t>
                </a:r>
                <a:br>
                  <a:rPr lang="en-US" sz="1700">
                    <a:latin typeface="Arial Narrow" pitchFamily="34" charset="0"/>
                  </a:rPr>
                </a:br>
                <a:r>
                  <a:rPr lang="en-US" sz="1700">
                    <a:latin typeface="Arial Narrow" pitchFamily="34" charset="0"/>
                  </a:rPr>
                  <a:t>SADD</a:t>
                </a:r>
                <a:br>
                  <a:rPr lang="en-US" sz="1700">
                    <a:latin typeface="Arial Narrow" pitchFamily="34" charset="0"/>
                  </a:rPr>
                </a:br>
                <a:r>
                  <a:rPr lang="en-US" sz="1700">
                    <a:latin typeface="Arial Narrow" pitchFamily="34" charset="0"/>
                  </a:rPr>
                  <a:t>SAT</a:t>
                </a:r>
                <a:br>
                  <a:rPr lang="en-US" sz="1700">
                    <a:latin typeface="Arial Narrow" pitchFamily="34" charset="0"/>
                  </a:rPr>
                </a:br>
                <a:r>
                  <a:rPr lang="en-US" sz="1700">
                    <a:latin typeface="Arial Narrow" pitchFamily="34" charset="0"/>
                  </a:rPr>
                  <a:t>SSUB</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SUBC</a:t>
                </a:r>
                <a:br>
                  <a:rPr lang="en-US" sz="1700">
                    <a:latin typeface="Arial Narrow" pitchFamily="34" charset="0"/>
                  </a:rPr>
                </a:br>
                <a:r>
                  <a:rPr lang="en-US" sz="1700">
                    <a:latin typeface="Arial Narrow" pitchFamily="34" charset="0"/>
                  </a:rPr>
                  <a:t>XOR</a:t>
                </a:r>
                <a:br>
                  <a:rPr lang="en-US" sz="1700">
                    <a:latin typeface="Arial Narrow" pitchFamily="34" charset="0"/>
                  </a:rPr>
                </a:br>
                <a:r>
                  <a:rPr lang="en-US" sz="1700">
                    <a:latin typeface="Arial Narrow" pitchFamily="34" charset="0"/>
                  </a:rPr>
                  <a:t>ZERO</a:t>
                </a:r>
              </a:p>
            </p:txBody>
          </p:sp>
          <p:sp>
            <p:nvSpPr>
              <p:cNvPr id="22561" name="Rectangle 27"/>
              <p:cNvSpPr>
                <a:spLocks noChangeArrowheads="1"/>
              </p:cNvSpPr>
              <p:nvPr/>
            </p:nvSpPr>
            <p:spPr bwMode="auto">
              <a:xfrm>
                <a:off x="3062" y="774"/>
                <a:ext cx="652" cy="1675"/>
              </a:xfrm>
              <a:prstGeom prst="rect">
                <a:avLst/>
              </a:prstGeom>
              <a:noFill/>
              <a:ln w="9525">
                <a:noFill/>
                <a:miter lim="800000"/>
                <a:headEnd/>
                <a:tailEnd/>
              </a:ln>
            </p:spPr>
            <p:txBody>
              <a:bodyPr lIns="92075" tIns="46038" rIns="92075" bIns="46038">
                <a:spAutoFit/>
              </a:bodyPr>
              <a:lstStyle/>
              <a:p>
                <a:pPr>
                  <a:lnSpc>
                    <a:spcPct val="90000"/>
                  </a:lnSpc>
                </a:pPr>
                <a:r>
                  <a:rPr lang="en-US" sz="1700">
                    <a:latin typeface="Arial Narrow" pitchFamily="34" charset="0"/>
                  </a:rPr>
                  <a:t>ABS</a:t>
                </a:r>
                <a:br>
                  <a:rPr lang="en-US" sz="1700">
                    <a:latin typeface="Arial Narrow" pitchFamily="34" charset="0"/>
                  </a:rPr>
                </a:br>
                <a:r>
                  <a:rPr lang="en-US" sz="1700">
                    <a:solidFill>
                      <a:schemeClr val="tx2"/>
                    </a:solidFill>
                    <a:latin typeface="Arial Narrow" pitchFamily="34" charset="0"/>
                  </a:rPr>
                  <a:t>ADD</a:t>
                </a:r>
                <a:r>
                  <a:rPr lang="en-US" sz="1700">
                    <a:latin typeface="Arial Narrow" pitchFamily="34" charset="0"/>
                  </a:rPr>
                  <a:t/>
                </a:r>
                <a:br>
                  <a:rPr lang="en-US" sz="1700">
                    <a:latin typeface="Arial Narrow" pitchFamily="34" charset="0"/>
                  </a:rPr>
                </a:br>
                <a:r>
                  <a:rPr lang="en-US" sz="1700">
                    <a:latin typeface="Arial Narrow" pitchFamily="34" charset="0"/>
                  </a:rPr>
                  <a:t>AND</a:t>
                </a:r>
                <a:br>
                  <a:rPr lang="en-US" sz="1700">
                    <a:latin typeface="Arial Narrow" pitchFamily="34" charset="0"/>
                  </a:rPr>
                </a:br>
                <a:r>
                  <a:rPr lang="en-US" sz="1700">
                    <a:latin typeface="Arial Narrow" pitchFamily="34" charset="0"/>
                  </a:rPr>
                  <a:t>CMPEQ</a:t>
                </a:r>
                <a:br>
                  <a:rPr lang="en-US" sz="1700">
                    <a:latin typeface="Arial Narrow" pitchFamily="34" charset="0"/>
                  </a:rPr>
                </a:br>
                <a:r>
                  <a:rPr lang="en-US" sz="1700">
                    <a:latin typeface="Arial Narrow" pitchFamily="34" charset="0"/>
                  </a:rPr>
                  <a:t>CMPGT</a:t>
                </a:r>
                <a:br>
                  <a:rPr lang="en-US" sz="1700">
                    <a:latin typeface="Arial Narrow" pitchFamily="34" charset="0"/>
                  </a:rPr>
                </a:br>
                <a:r>
                  <a:rPr lang="en-US" sz="1700">
                    <a:latin typeface="Arial Narrow" pitchFamily="34" charset="0"/>
                  </a:rPr>
                  <a:t>CMPLT</a:t>
                </a:r>
                <a:br>
                  <a:rPr lang="en-US" sz="1700">
                    <a:latin typeface="Arial Narrow" pitchFamily="34" charset="0"/>
                  </a:rPr>
                </a:br>
                <a:r>
                  <a:rPr lang="en-US" sz="1700">
                    <a:latin typeface="Arial Narrow" pitchFamily="34" charset="0"/>
                  </a:rPr>
                  <a:t>LMBD</a:t>
                </a:r>
                <a:br>
                  <a:rPr lang="en-US" sz="1700">
                    <a:latin typeface="Arial Narrow" pitchFamily="34" charset="0"/>
                  </a:rPr>
                </a:br>
                <a:r>
                  <a:rPr lang="en-US" sz="1700">
                    <a:latin typeface="Arial Narrow" pitchFamily="34" charset="0"/>
                  </a:rPr>
                  <a:t>MV</a:t>
                </a:r>
                <a:br>
                  <a:rPr lang="en-US" sz="1700">
                    <a:latin typeface="Arial Narrow" pitchFamily="34" charset="0"/>
                  </a:rPr>
                </a:br>
                <a:r>
                  <a:rPr lang="en-US" sz="1700">
                    <a:latin typeface="Arial Narrow" pitchFamily="34" charset="0"/>
                  </a:rPr>
                  <a:t>NEG</a:t>
                </a:r>
                <a:br>
                  <a:rPr lang="en-US" sz="1700">
                    <a:latin typeface="Arial Narrow" pitchFamily="34" charset="0"/>
                  </a:rPr>
                </a:br>
                <a:r>
                  <a:rPr lang="en-US" sz="1700">
                    <a:latin typeface="Arial Narrow" pitchFamily="34" charset="0"/>
                  </a:rPr>
                  <a:t>NORM</a:t>
                </a:r>
                <a:br>
                  <a:rPr lang="en-US" sz="1700">
                    <a:latin typeface="Arial Narrow" pitchFamily="34" charset="0"/>
                  </a:rPr>
                </a:br>
                <a:endParaRPr lang="en-US" sz="1700">
                  <a:latin typeface="Arial Narrow" pitchFamily="34" charset="0"/>
                </a:endParaRPr>
              </a:p>
            </p:txBody>
          </p:sp>
          <p:sp>
            <p:nvSpPr>
              <p:cNvPr id="637980" name="Line 28"/>
              <p:cNvSpPr>
                <a:spLocks noChangeShapeType="1"/>
              </p:cNvSpPr>
              <p:nvPr/>
            </p:nvSpPr>
            <p:spPr bwMode="auto">
              <a:xfrm>
                <a:off x="4202" y="774"/>
                <a:ext cx="0" cy="1679"/>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2544" name="Group 29"/>
            <p:cNvGrpSpPr>
              <a:grpSpLocks/>
            </p:cNvGrpSpPr>
            <p:nvPr/>
          </p:nvGrpSpPr>
          <p:grpSpPr bwMode="auto">
            <a:xfrm>
              <a:off x="3052" y="2503"/>
              <a:ext cx="1926" cy="858"/>
              <a:chOff x="3052" y="2503"/>
              <a:chExt cx="1926" cy="858"/>
            </a:xfrm>
          </p:grpSpPr>
          <p:sp>
            <p:nvSpPr>
              <p:cNvPr id="22551" name="Rectangle 30"/>
              <p:cNvSpPr>
                <a:spLocks noChangeArrowheads="1"/>
              </p:cNvSpPr>
              <p:nvPr/>
            </p:nvSpPr>
            <p:spPr bwMode="auto">
              <a:xfrm>
                <a:off x="3052" y="2503"/>
                <a:ext cx="1918" cy="855"/>
              </a:xfrm>
              <a:prstGeom prst="rect">
                <a:avLst/>
              </a:prstGeom>
              <a:solidFill>
                <a:srgbClr val="CCFF66"/>
              </a:solidFill>
              <a:ln w="12700">
                <a:solidFill>
                  <a:schemeClr val="tx1"/>
                </a:solidFill>
                <a:miter lim="800000"/>
                <a:headEnd/>
                <a:tailEnd/>
              </a:ln>
            </p:spPr>
            <p:txBody>
              <a:bodyPr wrap="none" anchorCtr="1"/>
              <a:lstStyle/>
              <a:p>
                <a:pPr algn="ctr"/>
                <a:r>
                  <a:rPr lang="en-US" sz="1900">
                    <a:solidFill>
                      <a:schemeClr val="tx2"/>
                    </a:solidFill>
                  </a:rPr>
                  <a:t>.M Unit</a:t>
                </a:r>
              </a:p>
            </p:txBody>
          </p:sp>
          <p:sp>
            <p:nvSpPr>
              <p:cNvPr id="637983" name="Line 31"/>
              <p:cNvSpPr>
                <a:spLocks noChangeShapeType="1"/>
              </p:cNvSpPr>
              <p:nvPr/>
            </p:nvSpPr>
            <p:spPr bwMode="auto">
              <a:xfrm>
                <a:off x="3062" y="2699"/>
                <a:ext cx="191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37984" name="Line 32"/>
              <p:cNvSpPr>
                <a:spLocks noChangeShapeType="1"/>
              </p:cNvSpPr>
              <p:nvPr/>
            </p:nvSpPr>
            <p:spPr bwMode="auto">
              <a:xfrm>
                <a:off x="3621" y="2704"/>
                <a:ext cx="0" cy="657"/>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2554" name="Rectangle 33"/>
              <p:cNvSpPr>
                <a:spLocks noChangeArrowheads="1"/>
              </p:cNvSpPr>
              <p:nvPr/>
            </p:nvSpPr>
            <p:spPr bwMode="auto">
              <a:xfrm>
                <a:off x="3612" y="2714"/>
                <a:ext cx="511" cy="352"/>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SMPY</a:t>
                </a:r>
                <a:br>
                  <a:rPr lang="en-US" sz="1700">
                    <a:latin typeface="Arial Narrow" pitchFamily="34" charset="0"/>
                  </a:rPr>
                </a:br>
                <a:r>
                  <a:rPr lang="en-US" sz="1700">
                    <a:latin typeface="Arial Narrow" pitchFamily="34" charset="0"/>
                  </a:rPr>
                  <a:t>SMPYH</a:t>
                </a:r>
              </a:p>
            </p:txBody>
          </p:sp>
          <p:sp>
            <p:nvSpPr>
              <p:cNvPr id="22555" name="Rectangle 34"/>
              <p:cNvSpPr>
                <a:spLocks noChangeArrowheads="1"/>
              </p:cNvSpPr>
              <p:nvPr/>
            </p:nvSpPr>
            <p:spPr bwMode="auto">
              <a:xfrm>
                <a:off x="3059" y="2714"/>
                <a:ext cx="505" cy="646"/>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MPY</a:t>
                </a:r>
                <a:br>
                  <a:rPr lang="en-US" sz="1700">
                    <a:latin typeface="Arial Narrow" pitchFamily="34" charset="0"/>
                  </a:rPr>
                </a:br>
                <a:r>
                  <a:rPr lang="en-US" sz="1700">
                    <a:latin typeface="Arial Narrow" pitchFamily="34" charset="0"/>
                  </a:rPr>
                  <a:t>MPYH</a:t>
                </a:r>
                <a:br>
                  <a:rPr lang="en-US" sz="1700">
                    <a:latin typeface="Arial Narrow" pitchFamily="34" charset="0"/>
                  </a:rPr>
                </a:br>
                <a:r>
                  <a:rPr lang="en-US" sz="1700">
                    <a:latin typeface="Arial Narrow" pitchFamily="34" charset="0"/>
                  </a:rPr>
                  <a:t>MPYLH</a:t>
                </a:r>
                <a:br>
                  <a:rPr lang="en-US" sz="1700">
                    <a:latin typeface="Arial Narrow" pitchFamily="34" charset="0"/>
                  </a:rPr>
                </a:br>
                <a:r>
                  <a:rPr lang="en-US" sz="1700">
                    <a:latin typeface="Arial Narrow" pitchFamily="34" charset="0"/>
                  </a:rPr>
                  <a:t>MPYHL</a:t>
                </a:r>
              </a:p>
            </p:txBody>
          </p:sp>
          <p:sp>
            <p:nvSpPr>
              <p:cNvPr id="637987" name="Line 35"/>
              <p:cNvSpPr>
                <a:spLocks noChangeShapeType="1"/>
              </p:cNvSpPr>
              <p:nvPr/>
            </p:nvSpPr>
            <p:spPr bwMode="auto">
              <a:xfrm>
                <a:off x="4203" y="2707"/>
                <a:ext cx="0" cy="654"/>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2545" name="Group 36"/>
            <p:cNvGrpSpPr>
              <a:grpSpLocks/>
            </p:cNvGrpSpPr>
            <p:nvPr/>
          </p:nvGrpSpPr>
          <p:grpSpPr bwMode="auto">
            <a:xfrm>
              <a:off x="966" y="2815"/>
              <a:ext cx="2018" cy="1014"/>
              <a:chOff x="966" y="2815"/>
              <a:chExt cx="2018" cy="1014"/>
            </a:xfrm>
          </p:grpSpPr>
          <p:sp>
            <p:nvSpPr>
              <p:cNvPr id="22546" name="Rectangle 37"/>
              <p:cNvSpPr>
                <a:spLocks noChangeArrowheads="1"/>
              </p:cNvSpPr>
              <p:nvPr/>
            </p:nvSpPr>
            <p:spPr bwMode="auto">
              <a:xfrm>
                <a:off x="993" y="2815"/>
                <a:ext cx="1918" cy="1009"/>
              </a:xfrm>
              <a:prstGeom prst="rect">
                <a:avLst/>
              </a:prstGeom>
              <a:solidFill>
                <a:schemeClr val="accent3"/>
              </a:solidFill>
              <a:ln w="12700">
                <a:solidFill>
                  <a:schemeClr val="tx1"/>
                </a:solidFill>
                <a:miter lim="800000"/>
                <a:headEnd/>
                <a:tailEnd/>
              </a:ln>
            </p:spPr>
            <p:txBody>
              <a:bodyPr wrap="none" anchorCtr="1"/>
              <a:lstStyle/>
              <a:p>
                <a:pPr algn="ctr"/>
                <a:r>
                  <a:rPr lang="en-US" sz="1900">
                    <a:solidFill>
                      <a:schemeClr val="tx2"/>
                    </a:solidFill>
                  </a:rPr>
                  <a:t>.D Unit</a:t>
                </a:r>
              </a:p>
            </p:txBody>
          </p:sp>
          <p:sp>
            <p:nvSpPr>
              <p:cNvPr id="637990" name="Line 38"/>
              <p:cNvSpPr>
                <a:spLocks noChangeShapeType="1"/>
              </p:cNvSpPr>
              <p:nvPr/>
            </p:nvSpPr>
            <p:spPr bwMode="auto">
              <a:xfrm>
                <a:off x="999" y="3018"/>
                <a:ext cx="191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37991" name="Line 39"/>
              <p:cNvSpPr>
                <a:spLocks noChangeShapeType="1"/>
              </p:cNvSpPr>
              <p:nvPr/>
            </p:nvSpPr>
            <p:spPr bwMode="auto">
              <a:xfrm>
                <a:off x="1952" y="3018"/>
                <a:ext cx="0" cy="806"/>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2549" name="Rectangle 40"/>
              <p:cNvSpPr>
                <a:spLocks noChangeArrowheads="1"/>
              </p:cNvSpPr>
              <p:nvPr/>
            </p:nvSpPr>
            <p:spPr bwMode="auto">
              <a:xfrm>
                <a:off x="1925" y="3029"/>
                <a:ext cx="1059" cy="800"/>
              </a:xfrm>
              <a:prstGeom prst="rect">
                <a:avLst/>
              </a:prstGeom>
              <a:noFill/>
              <a:ln w="9525">
                <a:noFill/>
                <a:miter lim="800000"/>
                <a:headEnd/>
                <a:tailEnd/>
              </a:ln>
            </p:spPr>
            <p:txBody>
              <a:bodyPr wrap="none" lIns="92075" tIns="46038" rIns="92075" bIns="46038">
                <a:spAutoFit/>
              </a:bodyPr>
              <a:lstStyle/>
              <a:p>
                <a:pPr>
                  <a:lnSpc>
                    <a:spcPct val="90000"/>
                  </a:lnSpc>
                  <a:tabLst>
                    <a:tab pos="795338" algn="l"/>
                  </a:tabLst>
                </a:pPr>
                <a:r>
                  <a:rPr lang="en-US" sz="1700">
                    <a:latin typeface="Arial Narrow" pitchFamily="34" charset="0"/>
                  </a:rPr>
                  <a:t>NEG</a:t>
                </a:r>
                <a:br>
                  <a:rPr lang="en-US" sz="1700">
                    <a:latin typeface="Arial Narrow" pitchFamily="34" charset="0"/>
                  </a:rPr>
                </a:br>
                <a:r>
                  <a:rPr lang="en-US" sz="1700">
                    <a:latin typeface="Arial Narrow" pitchFamily="34" charset="0"/>
                  </a:rPr>
                  <a:t>STB	(B/H/W) </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SUBAB	(B/H/W) </a:t>
                </a:r>
                <a:br>
                  <a:rPr lang="en-US" sz="1700">
                    <a:latin typeface="Arial Narrow" pitchFamily="34" charset="0"/>
                  </a:rPr>
                </a:br>
                <a:r>
                  <a:rPr lang="en-US" sz="1700">
                    <a:latin typeface="Arial Narrow" pitchFamily="34" charset="0"/>
                  </a:rPr>
                  <a:t>ZERO</a:t>
                </a:r>
              </a:p>
            </p:txBody>
          </p:sp>
          <p:sp>
            <p:nvSpPr>
              <p:cNvPr id="22550" name="Rectangle 41"/>
              <p:cNvSpPr>
                <a:spLocks noChangeArrowheads="1"/>
              </p:cNvSpPr>
              <p:nvPr/>
            </p:nvSpPr>
            <p:spPr bwMode="auto">
              <a:xfrm>
                <a:off x="966" y="3024"/>
                <a:ext cx="1028" cy="800"/>
              </a:xfrm>
              <a:prstGeom prst="rect">
                <a:avLst/>
              </a:prstGeom>
              <a:noFill/>
              <a:ln w="9525">
                <a:noFill/>
                <a:miter lim="800000"/>
                <a:headEnd/>
                <a:tailEnd/>
              </a:ln>
            </p:spPr>
            <p:txBody>
              <a:bodyPr wrap="none" lIns="92075" tIns="46038" rIns="92075" bIns="46038">
                <a:spAutoFit/>
              </a:bodyPr>
              <a:lstStyle/>
              <a:p>
                <a:pPr>
                  <a:lnSpc>
                    <a:spcPct val="90000"/>
                  </a:lnSpc>
                  <a:tabLst>
                    <a:tab pos="795338" algn="l"/>
                  </a:tabLst>
                </a:pPr>
                <a:r>
                  <a:rPr lang="en-US" sz="1700">
                    <a:solidFill>
                      <a:schemeClr val="tx2"/>
                    </a:solidFill>
                    <a:latin typeface="Arial Narrow" pitchFamily="34" charset="0"/>
                  </a:rPr>
                  <a:t>ADD</a:t>
                </a:r>
                <a:r>
                  <a:rPr lang="en-US" sz="1700">
                    <a:latin typeface="Arial Narrow" pitchFamily="34" charset="0"/>
                  </a:rPr>
                  <a:t/>
                </a:r>
                <a:br>
                  <a:rPr lang="en-US" sz="1700">
                    <a:latin typeface="Arial Narrow" pitchFamily="34" charset="0"/>
                  </a:rPr>
                </a:br>
                <a:r>
                  <a:rPr lang="en-US" sz="1700">
                    <a:latin typeface="Arial Narrow" pitchFamily="34" charset="0"/>
                  </a:rPr>
                  <a:t>ADDAB	(B/H/W)</a:t>
                </a:r>
                <a:br>
                  <a:rPr lang="en-US" sz="1700">
                    <a:latin typeface="Arial Narrow" pitchFamily="34" charset="0"/>
                  </a:rPr>
                </a:br>
                <a:r>
                  <a:rPr lang="en-US" sz="1700">
                    <a:latin typeface="Arial Narrow" pitchFamily="34" charset="0"/>
                  </a:rPr>
                  <a:t>LDB	(B/H/W)</a:t>
                </a:r>
                <a:br>
                  <a:rPr lang="en-US" sz="1700">
                    <a:latin typeface="Arial Narrow" pitchFamily="34" charset="0"/>
                  </a:rPr>
                </a:br>
                <a:r>
                  <a:rPr lang="en-US" sz="1700">
                    <a:latin typeface="Arial Narrow" pitchFamily="34" charset="0"/>
                  </a:rPr>
                  <a:t> </a:t>
                </a:r>
                <a:br>
                  <a:rPr lang="en-US" sz="1700">
                    <a:latin typeface="Arial Narrow" pitchFamily="34" charset="0"/>
                  </a:rPr>
                </a:br>
                <a:r>
                  <a:rPr lang="en-US" sz="1700">
                    <a:latin typeface="Arial Narrow" pitchFamily="34" charset="0"/>
                  </a:rPr>
                  <a:t>MV</a:t>
                </a:r>
              </a:p>
            </p:txBody>
          </p:sp>
        </p:grpSp>
      </p:grpSp>
      <p:pic>
        <p:nvPicPr>
          <p:cNvPr id="4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‘C67x: Superset of Fixed-Point</a:t>
            </a:r>
          </a:p>
        </p:txBody>
      </p:sp>
      <p:grpSp>
        <p:nvGrpSpPr>
          <p:cNvPr id="23555" name="Group 3"/>
          <p:cNvGrpSpPr>
            <a:grpSpLocks/>
          </p:cNvGrpSpPr>
          <p:nvPr/>
        </p:nvGrpSpPr>
        <p:grpSpPr bwMode="auto">
          <a:xfrm>
            <a:off x="282575" y="1495425"/>
            <a:ext cx="796925" cy="3768725"/>
            <a:chOff x="178" y="1078"/>
            <a:chExt cx="502" cy="2374"/>
          </a:xfrm>
        </p:grpSpPr>
        <p:sp>
          <p:nvSpPr>
            <p:cNvPr id="640004" name="Rectangle 4"/>
            <p:cNvSpPr>
              <a:spLocks noChangeArrowheads="1"/>
            </p:cNvSpPr>
            <p:nvPr/>
          </p:nvSpPr>
          <p:spPr bwMode="auto">
            <a:xfrm>
              <a:off x="178" y="1702"/>
              <a:ext cx="502" cy="50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640005" name="Rectangle 5"/>
            <p:cNvSpPr>
              <a:spLocks noChangeArrowheads="1"/>
            </p:cNvSpPr>
            <p:nvPr/>
          </p:nvSpPr>
          <p:spPr bwMode="auto">
            <a:xfrm>
              <a:off x="178" y="2326"/>
              <a:ext cx="502" cy="502"/>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640006" name="Rectangle 6"/>
            <p:cNvSpPr>
              <a:spLocks noChangeArrowheads="1"/>
            </p:cNvSpPr>
            <p:nvPr/>
          </p:nvSpPr>
          <p:spPr bwMode="auto">
            <a:xfrm>
              <a:off x="178" y="1078"/>
              <a:ext cx="502" cy="502"/>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640007" name="Rectangle 7"/>
            <p:cNvSpPr>
              <a:spLocks noChangeArrowheads="1"/>
            </p:cNvSpPr>
            <p:nvPr/>
          </p:nvSpPr>
          <p:spPr bwMode="auto">
            <a:xfrm>
              <a:off x="178" y="2950"/>
              <a:ext cx="502" cy="502"/>
            </a:xfrm>
            <a:prstGeom prst="rect">
              <a:avLst/>
            </a:prstGeom>
            <a:solidFill>
              <a:schemeClr val="accent4"/>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grpSp>
      <p:grpSp>
        <p:nvGrpSpPr>
          <p:cNvPr id="23556" name="Group 8"/>
          <p:cNvGrpSpPr>
            <a:grpSpLocks/>
          </p:cNvGrpSpPr>
          <p:nvPr/>
        </p:nvGrpSpPr>
        <p:grpSpPr bwMode="auto">
          <a:xfrm>
            <a:off x="1533525" y="925513"/>
            <a:ext cx="6405563" cy="5153025"/>
            <a:chOff x="966" y="583"/>
            <a:chExt cx="4035" cy="3246"/>
          </a:xfrm>
        </p:grpSpPr>
        <p:grpSp>
          <p:nvGrpSpPr>
            <p:cNvPr id="23569" name="Group 9"/>
            <p:cNvGrpSpPr>
              <a:grpSpLocks/>
            </p:cNvGrpSpPr>
            <p:nvPr/>
          </p:nvGrpSpPr>
          <p:grpSpPr bwMode="auto">
            <a:xfrm>
              <a:off x="3047" y="3412"/>
              <a:ext cx="1926" cy="396"/>
              <a:chOff x="3047" y="3412"/>
              <a:chExt cx="1926" cy="396"/>
            </a:xfrm>
          </p:grpSpPr>
          <p:sp>
            <p:nvSpPr>
              <p:cNvPr id="23604" name="Rectangle 10"/>
              <p:cNvSpPr>
                <a:spLocks noChangeArrowheads="1"/>
              </p:cNvSpPr>
              <p:nvPr/>
            </p:nvSpPr>
            <p:spPr bwMode="auto">
              <a:xfrm>
                <a:off x="3051" y="3412"/>
                <a:ext cx="1918" cy="388"/>
              </a:xfrm>
              <a:prstGeom prst="rect">
                <a:avLst/>
              </a:prstGeom>
              <a:solidFill>
                <a:schemeClr val="bg2">
                  <a:alpha val="50195"/>
                </a:schemeClr>
              </a:solidFill>
              <a:ln w="12700">
                <a:solidFill>
                  <a:schemeClr val="tx1"/>
                </a:solidFill>
                <a:miter lim="800000"/>
                <a:headEnd/>
                <a:tailEnd/>
              </a:ln>
            </p:spPr>
            <p:txBody>
              <a:bodyPr wrap="none" anchorCtr="1"/>
              <a:lstStyle/>
              <a:p>
                <a:pPr algn="ctr"/>
                <a:r>
                  <a:rPr lang="en-US" sz="1900">
                    <a:solidFill>
                      <a:schemeClr val="tx2"/>
                    </a:solidFill>
                    <a:latin typeface="Arial Narrow" pitchFamily="34" charset="0"/>
                  </a:rPr>
                  <a:t>No Unit Required</a:t>
                </a:r>
              </a:p>
            </p:txBody>
          </p:sp>
          <p:sp>
            <p:nvSpPr>
              <p:cNvPr id="640011" name="Line 11"/>
              <p:cNvSpPr>
                <a:spLocks noChangeShapeType="1"/>
              </p:cNvSpPr>
              <p:nvPr/>
            </p:nvSpPr>
            <p:spPr bwMode="auto">
              <a:xfrm>
                <a:off x="3047" y="3615"/>
                <a:ext cx="192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606" name="Rectangle 12"/>
              <p:cNvSpPr>
                <a:spLocks noChangeArrowheads="1"/>
              </p:cNvSpPr>
              <p:nvPr/>
            </p:nvSpPr>
            <p:spPr bwMode="auto">
              <a:xfrm>
                <a:off x="4231" y="3603"/>
                <a:ext cx="369" cy="20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IDLE</a:t>
                </a:r>
              </a:p>
            </p:txBody>
          </p:sp>
          <p:sp>
            <p:nvSpPr>
              <p:cNvPr id="23607" name="Rectangle 13"/>
              <p:cNvSpPr>
                <a:spLocks noChangeArrowheads="1"/>
              </p:cNvSpPr>
              <p:nvPr/>
            </p:nvSpPr>
            <p:spPr bwMode="auto">
              <a:xfrm>
                <a:off x="3282" y="3603"/>
                <a:ext cx="357" cy="20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NOP</a:t>
                </a:r>
              </a:p>
            </p:txBody>
          </p:sp>
          <p:sp>
            <p:nvSpPr>
              <p:cNvPr id="640014" name="Line 14"/>
              <p:cNvSpPr>
                <a:spLocks noChangeShapeType="1"/>
              </p:cNvSpPr>
              <p:nvPr/>
            </p:nvSpPr>
            <p:spPr bwMode="auto">
              <a:xfrm>
                <a:off x="3995" y="3616"/>
                <a:ext cx="0" cy="184"/>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3570" name="Group 15"/>
            <p:cNvGrpSpPr>
              <a:grpSpLocks/>
            </p:cNvGrpSpPr>
            <p:nvPr/>
          </p:nvGrpSpPr>
          <p:grpSpPr bwMode="auto">
            <a:xfrm>
              <a:off x="994" y="583"/>
              <a:ext cx="1926" cy="2181"/>
              <a:chOff x="994" y="583"/>
              <a:chExt cx="1926" cy="2181"/>
            </a:xfrm>
          </p:grpSpPr>
          <p:sp>
            <p:nvSpPr>
              <p:cNvPr id="640016" name="Rectangle 16"/>
              <p:cNvSpPr>
                <a:spLocks noChangeArrowheads="1"/>
              </p:cNvSpPr>
              <p:nvPr/>
            </p:nvSpPr>
            <p:spPr bwMode="auto">
              <a:xfrm>
                <a:off x="2050" y="776"/>
                <a:ext cx="851" cy="1977"/>
              </a:xfrm>
              <a:prstGeom prst="rect">
                <a:avLst/>
              </a:prstGeom>
              <a:solidFill>
                <a:schemeClr val="accent1"/>
              </a:solidFill>
              <a:ln w="1905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97" name="Rectangle 17"/>
              <p:cNvSpPr>
                <a:spLocks noChangeArrowheads="1"/>
              </p:cNvSpPr>
              <p:nvPr/>
            </p:nvSpPr>
            <p:spPr bwMode="auto">
              <a:xfrm>
                <a:off x="994" y="583"/>
                <a:ext cx="1918" cy="2180"/>
              </a:xfrm>
              <a:prstGeom prst="rect">
                <a:avLst/>
              </a:prstGeom>
              <a:solidFill>
                <a:schemeClr val="accent5">
                  <a:lumMod val="20000"/>
                  <a:lumOff val="80000"/>
                  <a:alpha val="50195"/>
                </a:schemeClr>
              </a:solidFill>
              <a:ln w="12700">
                <a:solidFill>
                  <a:schemeClr val="tx1"/>
                </a:solidFill>
                <a:miter lim="800000"/>
                <a:headEnd/>
                <a:tailEnd/>
              </a:ln>
            </p:spPr>
            <p:txBody>
              <a:bodyPr wrap="none" anchorCtr="1"/>
              <a:lstStyle/>
              <a:p>
                <a:pPr algn="ctr"/>
                <a:r>
                  <a:rPr lang="en-US" sz="1900">
                    <a:solidFill>
                      <a:schemeClr val="tx2"/>
                    </a:solidFill>
                  </a:rPr>
                  <a:t>.S Unit</a:t>
                </a:r>
              </a:p>
            </p:txBody>
          </p:sp>
          <p:sp>
            <p:nvSpPr>
              <p:cNvPr id="640018" name="Line 18"/>
              <p:cNvSpPr>
                <a:spLocks noChangeShapeType="1"/>
              </p:cNvSpPr>
              <p:nvPr/>
            </p:nvSpPr>
            <p:spPr bwMode="auto">
              <a:xfrm>
                <a:off x="1521" y="772"/>
                <a:ext cx="0" cy="1991"/>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40019" name="Line 19"/>
              <p:cNvSpPr>
                <a:spLocks noChangeShapeType="1"/>
              </p:cNvSpPr>
              <p:nvPr/>
            </p:nvSpPr>
            <p:spPr bwMode="auto">
              <a:xfrm>
                <a:off x="994" y="770"/>
                <a:ext cx="192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600" name="Rectangle 20"/>
              <p:cNvSpPr>
                <a:spLocks noChangeArrowheads="1"/>
              </p:cNvSpPr>
              <p:nvPr/>
            </p:nvSpPr>
            <p:spPr bwMode="auto">
              <a:xfrm>
                <a:off x="1544" y="781"/>
                <a:ext cx="425" cy="167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NEG</a:t>
                </a:r>
                <a:br>
                  <a:rPr lang="en-US" sz="1700">
                    <a:latin typeface="Arial Narrow" pitchFamily="34" charset="0"/>
                  </a:rPr>
                </a:br>
                <a:r>
                  <a:rPr lang="en-US" sz="1700">
                    <a:latin typeface="Arial Narrow" pitchFamily="34" charset="0"/>
                  </a:rPr>
                  <a:t>NOT </a:t>
                </a:r>
                <a:br>
                  <a:rPr lang="en-US" sz="1700">
                    <a:latin typeface="Arial Narrow" pitchFamily="34" charset="0"/>
                  </a:rPr>
                </a:br>
                <a:r>
                  <a:rPr lang="en-US" sz="1700">
                    <a:latin typeface="Arial Narrow" pitchFamily="34" charset="0"/>
                  </a:rPr>
                  <a:t>OR</a:t>
                </a:r>
                <a:br>
                  <a:rPr lang="en-US" sz="1700">
                    <a:latin typeface="Arial Narrow" pitchFamily="34" charset="0"/>
                  </a:rPr>
                </a:br>
                <a:r>
                  <a:rPr lang="en-US" sz="1700">
                    <a:latin typeface="Arial Narrow" pitchFamily="34" charset="0"/>
                  </a:rPr>
                  <a:t>SET</a:t>
                </a:r>
                <a:br>
                  <a:rPr lang="en-US" sz="1700">
                    <a:latin typeface="Arial Narrow" pitchFamily="34" charset="0"/>
                  </a:rPr>
                </a:br>
                <a:r>
                  <a:rPr lang="en-US" sz="1700">
                    <a:latin typeface="Arial Narrow" pitchFamily="34" charset="0"/>
                  </a:rPr>
                  <a:t>SHL</a:t>
                </a:r>
                <a:br>
                  <a:rPr lang="en-US" sz="1700">
                    <a:latin typeface="Arial Narrow" pitchFamily="34" charset="0"/>
                  </a:rPr>
                </a:br>
                <a:r>
                  <a:rPr lang="en-US" sz="1700">
                    <a:latin typeface="Arial Narrow" pitchFamily="34" charset="0"/>
                  </a:rPr>
                  <a:t>SHR</a:t>
                </a:r>
                <a:br>
                  <a:rPr lang="en-US" sz="1700">
                    <a:latin typeface="Arial Narrow" pitchFamily="34" charset="0"/>
                  </a:rPr>
                </a:br>
                <a:r>
                  <a:rPr lang="en-US" sz="1700">
                    <a:latin typeface="Arial Narrow" pitchFamily="34" charset="0"/>
                  </a:rPr>
                  <a:t>SSHL</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SUB2</a:t>
                </a:r>
                <a:br>
                  <a:rPr lang="en-US" sz="1700">
                    <a:latin typeface="Arial Narrow" pitchFamily="34" charset="0"/>
                  </a:rPr>
                </a:br>
                <a:r>
                  <a:rPr lang="en-US" sz="1700">
                    <a:latin typeface="Arial Narrow" pitchFamily="34" charset="0"/>
                  </a:rPr>
                  <a:t>XOR</a:t>
                </a:r>
                <a:br>
                  <a:rPr lang="en-US" sz="1700">
                    <a:latin typeface="Arial Narrow" pitchFamily="34" charset="0"/>
                  </a:rPr>
                </a:br>
                <a:r>
                  <a:rPr lang="en-US" sz="1700">
                    <a:latin typeface="Arial Narrow" pitchFamily="34" charset="0"/>
                  </a:rPr>
                  <a:t>ZERO</a:t>
                </a:r>
              </a:p>
            </p:txBody>
          </p:sp>
          <p:sp>
            <p:nvSpPr>
              <p:cNvPr id="23601" name="Rectangle 21"/>
              <p:cNvSpPr>
                <a:spLocks noChangeArrowheads="1"/>
              </p:cNvSpPr>
              <p:nvPr/>
            </p:nvSpPr>
            <p:spPr bwMode="auto">
              <a:xfrm>
                <a:off x="995" y="776"/>
                <a:ext cx="443" cy="1675"/>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ADD</a:t>
                </a:r>
                <a:br>
                  <a:rPr lang="en-US" sz="1700">
                    <a:latin typeface="Arial Narrow" pitchFamily="34" charset="0"/>
                  </a:rPr>
                </a:br>
                <a:r>
                  <a:rPr lang="en-US" sz="1700">
                    <a:latin typeface="Arial Narrow" pitchFamily="34" charset="0"/>
                  </a:rPr>
                  <a:t>ADDK</a:t>
                </a:r>
                <a:br>
                  <a:rPr lang="en-US" sz="1700">
                    <a:latin typeface="Arial Narrow" pitchFamily="34" charset="0"/>
                  </a:rPr>
                </a:br>
                <a:r>
                  <a:rPr lang="en-US" sz="1700">
                    <a:latin typeface="Arial Narrow" pitchFamily="34" charset="0"/>
                  </a:rPr>
                  <a:t>ADD2</a:t>
                </a:r>
                <a:br>
                  <a:rPr lang="en-US" sz="1700">
                    <a:latin typeface="Arial Narrow" pitchFamily="34" charset="0"/>
                  </a:rPr>
                </a:br>
                <a:r>
                  <a:rPr lang="en-US" sz="1700">
                    <a:latin typeface="Arial Narrow" pitchFamily="34" charset="0"/>
                  </a:rPr>
                  <a:t>AND</a:t>
                </a:r>
                <a:br>
                  <a:rPr lang="en-US" sz="1700">
                    <a:latin typeface="Arial Narrow" pitchFamily="34" charset="0"/>
                  </a:rPr>
                </a:br>
                <a:r>
                  <a:rPr lang="en-US" sz="1700">
                    <a:latin typeface="Arial Narrow" pitchFamily="34" charset="0"/>
                  </a:rPr>
                  <a:t>B</a:t>
                </a:r>
                <a:br>
                  <a:rPr lang="en-US" sz="1700">
                    <a:latin typeface="Arial Narrow" pitchFamily="34" charset="0"/>
                  </a:rPr>
                </a:br>
                <a:r>
                  <a:rPr lang="en-US" sz="1700">
                    <a:latin typeface="Arial Narrow" pitchFamily="34" charset="0"/>
                  </a:rPr>
                  <a:t>CLR</a:t>
                </a:r>
                <a:br>
                  <a:rPr lang="en-US" sz="1700">
                    <a:latin typeface="Arial Narrow" pitchFamily="34" charset="0"/>
                  </a:rPr>
                </a:br>
                <a:r>
                  <a:rPr lang="en-US" sz="1700">
                    <a:latin typeface="Arial Narrow" pitchFamily="34" charset="0"/>
                  </a:rPr>
                  <a:t>EXT</a:t>
                </a:r>
                <a:br>
                  <a:rPr lang="en-US" sz="1700">
                    <a:latin typeface="Arial Narrow" pitchFamily="34" charset="0"/>
                  </a:rPr>
                </a:br>
                <a:r>
                  <a:rPr lang="en-US" sz="1700">
                    <a:latin typeface="Arial Narrow" pitchFamily="34" charset="0"/>
                  </a:rPr>
                  <a:t>MV</a:t>
                </a:r>
                <a:br>
                  <a:rPr lang="en-US" sz="1700">
                    <a:latin typeface="Arial Narrow" pitchFamily="34" charset="0"/>
                  </a:rPr>
                </a:br>
                <a:r>
                  <a:rPr lang="en-US" sz="1700">
                    <a:latin typeface="Arial Narrow" pitchFamily="34" charset="0"/>
                  </a:rPr>
                  <a:t>MVC</a:t>
                </a:r>
                <a:br>
                  <a:rPr lang="en-US" sz="1700">
                    <a:latin typeface="Arial Narrow" pitchFamily="34" charset="0"/>
                  </a:rPr>
                </a:br>
                <a:r>
                  <a:rPr lang="en-US" sz="1700">
                    <a:latin typeface="Arial Narrow" pitchFamily="34" charset="0"/>
                  </a:rPr>
                  <a:t>MVK</a:t>
                </a:r>
                <a:br>
                  <a:rPr lang="en-US" sz="1700">
                    <a:latin typeface="Arial Narrow" pitchFamily="34" charset="0"/>
                  </a:rPr>
                </a:br>
                <a:r>
                  <a:rPr lang="en-US" sz="1700">
                    <a:latin typeface="Arial Narrow" pitchFamily="34" charset="0"/>
                  </a:rPr>
                  <a:t>MVKH</a:t>
                </a:r>
              </a:p>
            </p:txBody>
          </p:sp>
          <p:sp>
            <p:nvSpPr>
              <p:cNvPr id="640022" name="Line 22"/>
              <p:cNvSpPr>
                <a:spLocks noChangeShapeType="1"/>
              </p:cNvSpPr>
              <p:nvPr/>
            </p:nvSpPr>
            <p:spPr bwMode="auto">
              <a:xfrm>
                <a:off x="2043" y="772"/>
                <a:ext cx="0" cy="1992"/>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603" name="Rectangle 23"/>
              <p:cNvSpPr>
                <a:spLocks noChangeArrowheads="1"/>
              </p:cNvSpPr>
              <p:nvPr/>
            </p:nvSpPr>
            <p:spPr bwMode="auto">
              <a:xfrm>
                <a:off x="2090" y="781"/>
                <a:ext cx="678" cy="1969"/>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ABSSP</a:t>
                </a:r>
                <a:br>
                  <a:rPr lang="en-US" sz="1700">
                    <a:latin typeface="Arial Narrow" pitchFamily="34" charset="0"/>
                  </a:rPr>
                </a:br>
                <a:r>
                  <a:rPr lang="en-US" sz="1700">
                    <a:latin typeface="Arial Narrow" pitchFamily="34" charset="0"/>
                  </a:rPr>
                  <a:t>ABSDP</a:t>
                </a:r>
                <a:br>
                  <a:rPr lang="en-US" sz="1700">
                    <a:latin typeface="Arial Narrow" pitchFamily="34" charset="0"/>
                  </a:rPr>
                </a:br>
                <a:r>
                  <a:rPr lang="en-US" sz="1700">
                    <a:latin typeface="Arial Narrow" pitchFamily="34" charset="0"/>
                  </a:rPr>
                  <a:t>CMPGTSP</a:t>
                </a:r>
                <a:br>
                  <a:rPr lang="en-US" sz="1700">
                    <a:latin typeface="Arial Narrow" pitchFamily="34" charset="0"/>
                  </a:rPr>
                </a:br>
                <a:r>
                  <a:rPr lang="en-US" sz="1700">
                    <a:latin typeface="Arial Narrow" pitchFamily="34" charset="0"/>
                  </a:rPr>
                  <a:t>CMPEQSP</a:t>
                </a:r>
                <a:br>
                  <a:rPr lang="en-US" sz="1700">
                    <a:latin typeface="Arial Narrow" pitchFamily="34" charset="0"/>
                  </a:rPr>
                </a:br>
                <a:r>
                  <a:rPr lang="en-US" sz="1700">
                    <a:latin typeface="Arial Narrow" pitchFamily="34" charset="0"/>
                  </a:rPr>
                  <a:t>CMPLTSP</a:t>
                </a:r>
                <a:br>
                  <a:rPr lang="en-US" sz="1700">
                    <a:latin typeface="Arial Narrow" pitchFamily="34" charset="0"/>
                  </a:rPr>
                </a:br>
                <a:r>
                  <a:rPr lang="en-US" sz="1700">
                    <a:latin typeface="Arial Narrow" pitchFamily="34" charset="0"/>
                  </a:rPr>
                  <a:t>CMPGTDP</a:t>
                </a:r>
                <a:br>
                  <a:rPr lang="en-US" sz="1700">
                    <a:latin typeface="Arial Narrow" pitchFamily="34" charset="0"/>
                  </a:rPr>
                </a:br>
                <a:r>
                  <a:rPr lang="en-US" sz="1700">
                    <a:latin typeface="Arial Narrow" pitchFamily="34" charset="0"/>
                  </a:rPr>
                  <a:t>CMPEQDP</a:t>
                </a:r>
                <a:br>
                  <a:rPr lang="en-US" sz="1700">
                    <a:latin typeface="Arial Narrow" pitchFamily="34" charset="0"/>
                  </a:rPr>
                </a:br>
                <a:r>
                  <a:rPr lang="en-US" sz="1700">
                    <a:latin typeface="Arial Narrow" pitchFamily="34" charset="0"/>
                  </a:rPr>
                  <a:t>CMPLTDP</a:t>
                </a:r>
                <a:br>
                  <a:rPr lang="en-US" sz="1700">
                    <a:latin typeface="Arial Narrow" pitchFamily="34" charset="0"/>
                  </a:rPr>
                </a:br>
                <a:r>
                  <a:rPr lang="en-US" sz="1700">
                    <a:latin typeface="Arial Narrow" pitchFamily="34" charset="0"/>
                  </a:rPr>
                  <a:t>RCPSP</a:t>
                </a:r>
                <a:br>
                  <a:rPr lang="en-US" sz="1700">
                    <a:latin typeface="Arial Narrow" pitchFamily="34" charset="0"/>
                  </a:rPr>
                </a:br>
                <a:r>
                  <a:rPr lang="en-US" sz="1700">
                    <a:latin typeface="Arial Narrow" pitchFamily="34" charset="0"/>
                  </a:rPr>
                  <a:t>RCPDP</a:t>
                </a:r>
                <a:br>
                  <a:rPr lang="en-US" sz="1700">
                    <a:latin typeface="Arial Narrow" pitchFamily="34" charset="0"/>
                  </a:rPr>
                </a:br>
                <a:r>
                  <a:rPr lang="en-US" sz="1700">
                    <a:latin typeface="Arial Narrow" pitchFamily="34" charset="0"/>
                  </a:rPr>
                  <a:t>RSQRSP</a:t>
                </a:r>
                <a:br>
                  <a:rPr lang="en-US" sz="1700">
                    <a:latin typeface="Arial Narrow" pitchFamily="34" charset="0"/>
                  </a:rPr>
                </a:br>
                <a:r>
                  <a:rPr lang="en-US" sz="1700">
                    <a:latin typeface="Arial Narrow" pitchFamily="34" charset="0"/>
                  </a:rPr>
                  <a:t>RSQRDP</a:t>
                </a:r>
                <a:br>
                  <a:rPr lang="en-US" sz="1700">
                    <a:latin typeface="Arial Narrow" pitchFamily="34" charset="0"/>
                  </a:rPr>
                </a:br>
                <a:r>
                  <a:rPr lang="en-US" sz="1700">
                    <a:latin typeface="Arial Narrow" pitchFamily="34" charset="0"/>
                  </a:rPr>
                  <a:t>SPDP</a:t>
                </a:r>
              </a:p>
            </p:txBody>
          </p:sp>
        </p:grpSp>
        <p:grpSp>
          <p:nvGrpSpPr>
            <p:cNvPr id="23571" name="Group 24"/>
            <p:cNvGrpSpPr>
              <a:grpSpLocks/>
            </p:cNvGrpSpPr>
            <p:nvPr/>
          </p:nvGrpSpPr>
          <p:grpSpPr bwMode="auto">
            <a:xfrm>
              <a:off x="3051" y="586"/>
              <a:ext cx="1950" cy="1874"/>
              <a:chOff x="3051" y="586"/>
              <a:chExt cx="1950" cy="1874"/>
            </a:xfrm>
          </p:grpSpPr>
          <p:sp>
            <p:nvSpPr>
              <p:cNvPr id="640025" name="Rectangle 25"/>
              <p:cNvSpPr>
                <a:spLocks noChangeArrowheads="1"/>
              </p:cNvSpPr>
              <p:nvPr/>
            </p:nvSpPr>
            <p:spPr bwMode="auto">
              <a:xfrm>
                <a:off x="4203" y="780"/>
                <a:ext cx="767" cy="1676"/>
              </a:xfrm>
              <a:prstGeom prst="rect">
                <a:avLst/>
              </a:prstGeom>
              <a:solidFill>
                <a:schemeClr val="accent2"/>
              </a:solidFill>
              <a:ln w="1905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89" name="Rectangle 26"/>
              <p:cNvSpPr>
                <a:spLocks noChangeArrowheads="1"/>
              </p:cNvSpPr>
              <p:nvPr/>
            </p:nvSpPr>
            <p:spPr bwMode="auto">
              <a:xfrm>
                <a:off x="3051" y="586"/>
                <a:ext cx="1918" cy="1869"/>
              </a:xfrm>
              <a:prstGeom prst="rect">
                <a:avLst/>
              </a:prstGeom>
              <a:solidFill>
                <a:schemeClr val="accent2">
                  <a:alpha val="50195"/>
                </a:schemeClr>
              </a:solidFill>
              <a:ln w="12700">
                <a:solidFill>
                  <a:schemeClr val="tx1"/>
                </a:solidFill>
                <a:miter lim="800000"/>
                <a:headEnd/>
                <a:tailEnd/>
              </a:ln>
            </p:spPr>
            <p:txBody>
              <a:bodyPr wrap="none" anchorCtr="1"/>
              <a:lstStyle/>
              <a:p>
                <a:pPr algn="ctr"/>
                <a:r>
                  <a:rPr lang="en-US" sz="1900">
                    <a:solidFill>
                      <a:schemeClr val="tx2"/>
                    </a:solidFill>
                  </a:rPr>
                  <a:t>.L Unit</a:t>
                </a:r>
              </a:p>
            </p:txBody>
          </p:sp>
          <p:sp>
            <p:nvSpPr>
              <p:cNvPr id="640027" name="Line 27"/>
              <p:cNvSpPr>
                <a:spLocks noChangeShapeType="1"/>
              </p:cNvSpPr>
              <p:nvPr/>
            </p:nvSpPr>
            <p:spPr bwMode="auto">
              <a:xfrm>
                <a:off x="3061" y="774"/>
                <a:ext cx="1917"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40028" name="Line 28"/>
              <p:cNvSpPr>
                <a:spLocks noChangeShapeType="1"/>
              </p:cNvSpPr>
              <p:nvPr/>
            </p:nvSpPr>
            <p:spPr bwMode="auto">
              <a:xfrm>
                <a:off x="3692" y="768"/>
                <a:ext cx="0" cy="1692"/>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92" name="Rectangle 29"/>
              <p:cNvSpPr>
                <a:spLocks noChangeArrowheads="1"/>
              </p:cNvSpPr>
              <p:nvPr/>
            </p:nvSpPr>
            <p:spPr bwMode="auto">
              <a:xfrm>
                <a:off x="3693" y="779"/>
                <a:ext cx="685" cy="1381"/>
              </a:xfrm>
              <a:prstGeom prst="rect">
                <a:avLst/>
              </a:prstGeom>
              <a:noFill/>
              <a:ln w="9525">
                <a:noFill/>
                <a:miter lim="800000"/>
                <a:headEnd/>
                <a:tailEnd/>
              </a:ln>
            </p:spPr>
            <p:txBody>
              <a:bodyPr lIns="92075" tIns="46038" rIns="92075" bIns="46038">
                <a:spAutoFit/>
              </a:bodyPr>
              <a:lstStyle/>
              <a:p>
                <a:pPr>
                  <a:lnSpc>
                    <a:spcPct val="90000"/>
                  </a:lnSpc>
                </a:pPr>
                <a:r>
                  <a:rPr lang="en-US" sz="1700">
                    <a:latin typeface="Arial Narrow" pitchFamily="34" charset="0"/>
                  </a:rPr>
                  <a:t>NOT</a:t>
                </a:r>
                <a:br>
                  <a:rPr lang="en-US" sz="1700">
                    <a:latin typeface="Arial Narrow" pitchFamily="34" charset="0"/>
                  </a:rPr>
                </a:br>
                <a:r>
                  <a:rPr lang="en-US" sz="1700">
                    <a:latin typeface="Arial Narrow" pitchFamily="34" charset="0"/>
                  </a:rPr>
                  <a:t>OR</a:t>
                </a:r>
                <a:br>
                  <a:rPr lang="en-US" sz="1700">
                    <a:latin typeface="Arial Narrow" pitchFamily="34" charset="0"/>
                  </a:rPr>
                </a:br>
                <a:r>
                  <a:rPr lang="en-US" sz="1700">
                    <a:latin typeface="Arial Narrow" pitchFamily="34" charset="0"/>
                  </a:rPr>
                  <a:t>SADD</a:t>
                </a:r>
                <a:br>
                  <a:rPr lang="en-US" sz="1700">
                    <a:latin typeface="Arial Narrow" pitchFamily="34" charset="0"/>
                  </a:rPr>
                </a:br>
                <a:r>
                  <a:rPr lang="en-US" sz="1700">
                    <a:latin typeface="Arial Narrow" pitchFamily="34" charset="0"/>
                  </a:rPr>
                  <a:t>SAT</a:t>
                </a:r>
                <a:br>
                  <a:rPr lang="en-US" sz="1700">
                    <a:latin typeface="Arial Narrow" pitchFamily="34" charset="0"/>
                  </a:rPr>
                </a:br>
                <a:r>
                  <a:rPr lang="en-US" sz="1700">
                    <a:latin typeface="Arial Narrow" pitchFamily="34" charset="0"/>
                  </a:rPr>
                  <a:t>SSUB</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SUBC</a:t>
                </a:r>
                <a:br>
                  <a:rPr lang="en-US" sz="1700">
                    <a:latin typeface="Arial Narrow" pitchFamily="34" charset="0"/>
                  </a:rPr>
                </a:br>
                <a:r>
                  <a:rPr lang="en-US" sz="1700">
                    <a:latin typeface="Arial Narrow" pitchFamily="34" charset="0"/>
                  </a:rPr>
                  <a:t>XOR</a:t>
                </a:r>
                <a:br>
                  <a:rPr lang="en-US" sz="1700">
                    <a:latin typeface="Arial Narrow" pitchFamily="34" charset="0"/>
                  </a:rPr>
                </a:br>
                <a:r>
                  <a:rPr lang="en-US" sz="1700">
                    <a:latin typeface="Arial Narrow" pitchFamily="34" charset="0"/>
                  </a:rPr>
                  <a:t>ZERO</a:t>
                </a:r>
              </a:p>
            </p:txBody>
          </p:sp>
          <p:sp>
            <p:nvSpPr>
              <p:cNvPr id="23593" name="Rectangle 30"/>
              <p:cNvSpPr>
                <a:spLocks noChangeArrowheads="1"/>
              </p:cNvSpPr>
              <p:nvPr/>
            </p:nvSpPr>
            <p:spPr bwMode="auto">
              <a:xfrm>
                <a:off x="3062" y="774"/>
                <a:ext cx="652" cy="1675"/>
              </a:xfrm>
              <a:prstGeom prst="rect">
                <a:avLst/>
              </a:prstGeom>
              <a:noFill/>
              <a:ln w="9525">
                <a:noFill/>
                <a:miter lim="800000"/>
                <a:headEnd/>
                <a:tailEnd/>
              </a:ln>
            </p:spPr>
            <p:txBody>
              <a:bodyPr lIns="92075" tIns="46038" rIns="92075" bIns="46038">
                <a:spAutoFit/>
              </a:bodyPr>
              <a:lstStyle/>
              <a:p>
                <a:pPr>
                  <a:lnSpc>
                    <a:spcPct val="90000"/>
                  </a:lnSpc>
                </a:pPr>
                <a:r>
                  <a:rPr lang="en-US" sz="1700">
                    <a:latin typeface="Arial Narrow" pitchFamily="34" charset="0"/>
                  </a:rPr>
                  <a:t>ABS</a:t>
                </a:r>
                <a:br>
                  <a:rPr lang="en-US" sz="1700">
                    <a:latin typeface="Arial Narrow" pitchFamily="34" charset="0"/>
                  </a:rPr>
                </a:br>
                <a:r>
                  <a:rPr lang="en-US" sz="1700">
                    <a:latin typeface="Arial Narrow" pitchFamily="34" charset="0"/>
                  </a:rPr>
                  <a:t>ADD</a:t>
                </a:r>
                <a:br>
                  <a:rPr lang="en-US" sz="1700">
                    <a:latin typeface="Arial Narrow" pitchFamily="34" charset="0"/>
                  </a:rPr>
                </a:br>
                <a:r>
                  <a:rPr lang="en-US" sz="1700">
                    <a:latin typeface="Arial Narrow" pitchFamily="34" charset="0"/>
                  </a:rPr>
                  <a:t>AND</a:t>
                </a:r>
                <a:br>
                  <a:rPr lang="en-US" sz="1700">
                    <a:latin typeface="Arial Narrow" pitchFamily="34" charset="0"/>
                  </a:rPr>
                </a:br>
                <a:r>
                  <a:rPr lang="en-US" sz="1700">
                    <a:latin typeface="Arial Narrow" pitchFamily="34" charset="0"/>
                  </a:rPr>
                  <a:t>CMPEQ</a:t>
                </a:r>
                <a:br>
                  <a:rPr lang="en-US" sz="1700">
                    <a:latin typeface="Arial Narrow" pitchFamily="34" charset="0"/>
                  </a:rPr>
                </a:br>
                <a:r>
                  <a:rPr lang="en-US" sz="1700">
                    <a:latin typeface="Arial Narrow" pitchFamily="34" charset="0"/>
                  </a:rPr>
                  <a:t>CMPGT</a:t>
                </a:r>
                <a:br>
                  <a:rPr lang="en-US" sz="1700">
                    <a:latin typeface="Arial Narrow" pitchFamily="34" charset="0"/>
                  </a:rPr>
                </a:br>
                <a:r>
                  <a:rPr lang="en-US" sz="1700">
                    <a:latin typeface="Arial Narrow" pitchFamily="34" charset="0"/>
                  </a:rPr>
                  <a:t>CMPLT</a:t>
                </a:r>
                <a:br>
                  <a:rPr lang="en-US" sz="1700">
                    <a:latin typeface="Arial Narrow" pitchFamily="34" charset="0"/>
                  </a:rPr>
                </a:br>
                <a:r>
                  <a:rPr lang="en-US" sz="1700">
                    <a:latin typeface="Arial Narrow" pitchFamily="34" charset="0"/>
                  </a:rPr>
                  <a:t>LMBD</a:t>
                </a:r>
                <a:br>
                  <a:rPr lang="en-US" sz="1700">
                    <a:latin typeface="Arial Narrow" pitchFamily="34" charset="0"/>
                  </a:rPr>
                </a:br>
                <a:r>
                  <a:rPr lang="en-US" sz="1700">
                    <a:latin typeface="Arial Narrow" pitchFamily="34" charset="0"/>
                  </a:rPr>
                  <a:t>MV</a:t>
                </a:r>
                <a:br>
                  <a:rPr lang="en-US" sz="1700">
                    <a:latin typeface="Arial Narrow" pitchFamily="34" charset="0"/>
                  </a:rPr>
                </a:br>
                <a:r>
                  <a:rPr lang="en-US" sz="1700">
                    <a:latin typeface="Arial Narrow" pitchFamily="34" charset="0"/>
                  </a:rPr>
                  <a:t>NEG</a:t>
                </a:r>
                <a:br>
                  <a:rPr lang="en-US" sz="1700">
                    <a:latin typeface="Arial Narrow" pitchFamily="34" charset="0"/>
                  </a:rPr>
                </a:br>
                <a:r>
                  <a:rPr lang="en-US" sz="1700">
                    <a:latin typeface="Arial Narrow" pitchFamily="34" charset="0"/>
                  </a:rPr>
                  <a:t>NORM</a:t>
                </a:r>
                <a:br>
                  <a:rPr lang="en-US" sz="1700">
                    <a:latin typeface="Arial Narrow" pitchFamily="34" charset="0"/>
                  </a:rPr>
                </a:br>
                <a:endParaRPr lang="en-US" sz="1700">
                  <a:latin typeface="Arial Narrow" pitchFamily="34" charset="0"/>
                </a:endParaRPr>
              </a:p>
            </p:txBody>
          </p:sp>
          <p:sp>
            <p:nvSpPr>
              <p:cNvPr id="640031" name="Line 31"/>
              <p:cNvSpPr>
                <a:spLocks noChangeShapeType="1"/>
              </p:cNvSpPr>
              <p:nvPr/>
            </p:nvSpPr>
            <p:spPr bwMode="auto">
              <a:xfrm>
                <a:off x="4202" y="774"/>
                <a:ext cx="0" cy="1679"/>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95" name="Rectangle 32"/>
              <p:cNvSpPr>
                <a:spLocks noChangeArrowheads="1"/>
              </p:cNvSpPr>
              <p:nvPr/>
            </p:nvSpPr>
            <p:spPr bwMode="auto">
              <a:xfrm>
                <a:off x="4197" y="785"/>
                <a:ext cx="804" cy="1675"/>
              </a:xfrm>
              <a:prstGeom prst="rect">
                <a:avLst/>
              </a:prstGeom>
              <a:noFill/>
              <a:ln w="9525">
                <a:noFill/>
                <a:miter lim="800000"/>
                <a:headEnd/>
                <a:tailEnd/>
              </a:ln>
            </p:spPr>
            <p:txBody>
              <a:bodyPr lIns="92075" tIns="46038" rIns="92075" bIns="46038">
                <a:spAutoFit/>
              </a:bodyPr>
              <a:lstStyle/>
              <a:p>
                <a:pPr>
                  <a:lnSpc>
                    <a:spcPct val="90000"/>
                  </a:lnSpc>
                </a:pPr>
                <a:r>
                  <a:rPr lang="en-US" sz="1700">
                    <a:latin typeface="Arial Narrow" pitchFamily="34" charset="0"/>
                  </a:rPr>
                  <a:t>ADDSP</a:t>
                </a:r>
                <a:br>
                  <a:rPr lang="en-US" sz="1700">
                    <a:latin typeface="Arial Narrow" pitchFamily="34" charset="0"/>
                  </a:rPr>
                </a:br>
                <a:r>
                  <a:rPr lang="en-US" sz="1700">
                    <a:latin typeface="Arial Narrow" pitchFamily="34" charset="0"/>
                  </a:rPr>
                  <a:t>ADDDP</a:t>
                </a:r>
                <a:br>
                  <a:rPr lang="en-US" sz="1700">
                    <a:latin typeface="Arial Narrow" pitchFamily="34" charset="0"/>
                  </a:rPr>
                </a:br>
                <a:r>
                  <a:rPr lang="en-US" sz="1700">
                    <a:latin typeface="Arial Narrow" pitchFamily="34" charset="0"/>
                  </a:rPr>
                  <a:t>SUBSP</a:t>
                </a:r>
                <a:br>
                  <a:rPr lang="en-US" sz="1700">
                    <a:latin typeface="Arial Narrow" pitchFamily="34" charset="0"/>
                  </a:rPr>
                </a:br>
                <a:r>
                  <a:rPr lang="en-US" sz="1700">
                    <a:latin typeface="Arial Narrow" pitchFamily="34" charset="0"/>
                  </a:rPr>
                  <a:t>SUBDP</a:t>
                </a:r>
                <a:br>
                  <a:rPr lang="en-US" sz="1700">
                    <a:latin typeface="Arial Narrow" pitchFamily="34" charset="0"/>
                  </a:rPr>
                </a:br>
                <a:r>
                  <a:rPr lang="en-US" sz="1700">
                    <a:latin typeface="Arial Narrow" pitchFamily="34" charset="0"/>
                  </a:rPr>
                  <a:t>INTSP</a:t>
                </a:r>
                <a:br>
                  <a:rPr lang="en-US" sz="1700">
                    <a:latin typeface="Arial Narrow" pitchFamily="34" charset="0"/>
                  </a:rPr>
                </a:br>
                <a:r>
                  <a:rPr lang="en-US" sz="1700">
                    <a:latin typeface="Arial Narrow" pitchFamily="34" charset="0"/>
                  </a:rPr>
                  <a:t>INTDP</a:t>
                </a:r>
                <a:br>
                  <a:rPr lang="en-US" sz="1700">
                    <a:latin typeface="Arial Narrow" pitchFamily="34" charset="0"/>
                  </a:rPr>
                </a:br>
                <a:r>
                  <a:rPr lang="en-US" sz="1700">
                    <a:latin typeface="Arial Narrow" pitchFamily="34" charset="0"/>
                  </a:rPr>
                  <a:t>SPINT</a:t>
                </a:r>
                <a:br>
                  <a:rPr lang="en-US" sz="1700">
                    <a:latin typeface="Arial Narrow" pitchFamily="34" charset="0"/>
                  </a:rPr>
                </a:br>
                <a:r>
                  <a:rPr lang="en-US" sz="1700">
                    <a:latin typeface="Arial Narrow" pitchFamily="34" charset="0"/>
                  </a:rPr>
                  <a:t>DPINT</a:t>
                </a:r>
                <a:br>
                  <a:rPr lang="en-US" sz="1700">
                    <a:latin typeface="Arial Narrow" pitchFamily="34" charset="0"/>
                  </a:rPr>
                </a:br>
                <a:r>
                  <a:rPr lang="en-US" sz="1700">
                    <a:latin typeface="Arial Narrow" pitchFamily="34" charset="0"/>
                  </a:rPr>
                  <a:t>SPRTUNC</a:t>
                </a:r>
                <a:br>
                  <a:rPr lang="en-US" sz="1700">
                    <a:latin typeface="Arial Narrow" pitchFamily="34" charset="0"/>
                  </a:rPr>
                </a:br>
                <a:r>
                  <a:rPr lang="en-US" sz="1700">
                    <a:latin typeface="Arial Narrow" pitchFamily="34" charset="0"/>
                  </a:rPr>
                  <a:t>DPTRUNC</a:t>
                </a:r>
                <a:br>
                  <a:rPr lang="en-US" sz="1700">
                    <a:latin typeface="Arial Narrow" pitchFamily="34" charset="0"/>
                  </a:rPr>
                </a:br>
                <a:r>
                  <a:rPr lang="en-US" sz="1700">
                    <a:latin typeface="Arial Narrow" pitchFamily="34" charset="0"/>
                  </a:rPr>
                  <a:t>DPSP</a:t>
                </a:r>
                <a:endParaRPr lang="en-US" sz="1700" i="1">
                  <a:latin typeface="Arial Narrow" pitchFamily="34" charset="0"/>
                </a:endParaRPr>
              </a:p>
            </p:txBody>
          </p:sp>
        </p:grpSp>
        <p:grpSp>
          <p:nvGrpSpPr>
            <p:cNvPr id="23572" name="Group 33"/>
            <p:cNvGrpSpPr>
              <a:grpSpLocks/>
            </p:cNvGrpSpPr>
            <p:nvPr/>
          </p:nvGrpSpPr>
          <p:grpSpPr bwMode="auto">
            <a:xfrm>
              <a:off x="3052" y="2503"/>
              <a:ext cx="1926" cy="863"/>
              <a:chOff x="3052" y="2503"/>
              <a:chExt cx="1926" cy="863"/>
            </a:xfrm>
          </p:grpSpPr>
          <p:sp>
            <p:nvSpPr>
              <p:cNvPr id="640034" name="Rectangle 34"/>
              <p:cNvSpPr>
                <a:spLocks noChangeArrowheads="1"/>
              </p:cNvSpPr>
              <p:nvPr/>
            </p:nvSpPr>
            <p:spPr bwMode="auto">
              <a:xfrm>
                <a:off x="4203" y="2703"/>
                <a:ext cx="767" cy="663"/>
              </a:xfrm>
              <a:prstGeom prst="rect">
                <a:avLst/>
              </a:prstGeom>
              <a:solidFill>
                <a:schemeClr val="accent4"/>
              </a:solidFill>
              <a:ln w="1905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81" name="Rectangle 35"/>
              <p:cNvSpPr>
                <a:spLocks noChangeArrowheads="1"/>
              </p:cNvSpPr>
              <p:nvPr/>
            </p:nvSpPr>
            <p:spPr bwMode="auto">
              <a:xfrm>
                <a:off x="3052" y="2503"/>
                <a:ext cx="1918" cy="855"/>
              </a:xfrm>
              <a:prstGeom prst="rect">
                <a:avLst/>
              </a:prstGeom>
              <a:solidFill>
                <a:srgbClr val="CCFF66">
                  <a:alpha val="50195"/>
                </a:srgbClr>
              </a:solidFill>
              <a:ln w="12700">
                <a:solidFill>
                  <a:schemeClr val="tx1"/>
                </a:solidFill>
                <a:miter lim="800000"/>
                <a:headEnd/>
                <a:tailEnd/>
              </a:ln>
            </p:spPr>
            <p:txBody>
              <a:bodyPr wrap="none" anchorCtr="1"/>
              <a:lstStyle/>
              <a:p>
                <a:pPr algn="ctr"/>
                <a:r>
                  <a:rPr lang="en-US" sz="1900">
                    <a:solidFill>
                      <a:schemeClr val="tx2"/>
                    </a:solidFill>
                  </a:rPr>
                  <a:t>.M Unit</a:t>
                </a:r>
              </a:p>
            </p:txBody>
          </p:sp>
          <p:sp>
            <p:nvSpPr>
              <p:cNvPr id="640036" name="Line 36"/>
              <p:cNvSpPr>
                <a:spLocks noChangeShapeType="1"/>
              </p:cNvSpPr>
              <p:nvPr/>
            </p:nvSpPr>
            <p:spPr bwMode="auto">
              <a:xfrm>
                <a:off x="3062" y="2699"/>
                <a:ext cx="191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40037" name="Line 37"/>
              <p:cNvSpPr>
                <a:spLocks noChangeShapeType="1"/>
              </p:cNvSpPr>
              <p:nvPr/>
            </p:nvSpPr>
            <p:spPr bwMode="auto">
              <a:xfrm>
                <a:off x="3621" y="2704"/>
                <a:ext cx="0" cy="657"/>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84" name="Rectangle 38"/>
              <p:cNvSpPr>
                <a:spLocks noChangeArrowheads="1"/>
              </p:cNvSpPr>
              <p:nvPr/>
            </p:nvSpPr>
            <p:spPr bwMode="auto">
              <a:xfrm>
                <a:off x="3612" y="2714"/>
                <a:ext cx="511" cy="352"/>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SMPY</a:t>
                </a:r>
                <a:br>
                  <a:rPr lang="en-US" sz="1700">
                    <a:latin typeface="Arial Narrow" pitchFamily="34" charset="0"/>
                  </a:rPr>
                </a:br>
                <a:r>
                  <a:rPr lang="en-US" sz="1700">
                    <a:latin typeface="Arial Narrow" pitchFamily="34" charset="0"/>
                  </a:rPr>
                  <a:t>SMPYH</a:t>
                </a:r>
              </a:p>
            </p:txBody>
          </p:sp>
          <p:sp>
            <p:nvSpPr>
              <p:cNvPr id="23585" name="Rectangle 39"/>
              <p:cNvSpPr>
                <a:spLocks noChangeArrowheads="1"/>
              </p:cNvSpPr>
              <p:nvPr/>
            </p:nvSpPr>
            <p:spPr bwMode="auto">
              <a:xfrm>
                <a:off x="3059" y="2714"/>
                <a:ext cx="505" cy="646"/>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MPY</a:t>
                </a:r>
                <a:br>
                  <a:rPr lang="en-US" sz="1700">
                    <a:latin typeface="Arial Narrow" pitchFamily="34" charset="0"/>
                  </a:rPr>
                </a:br>
                <a:r>
                  <a:rPr lang="en-US" sz="1700">
                    <a:latin typeface="Arial Narrow" pitchFamily="34" charset="0"/>
                  </a:rPr>
                  <a:t>MPYH</a:t>
                </a:r>
                <a:br>
                  <a:rPr lang="en-US" sz="1700">
                    <a:latin typeface="Arial Narrow" pitchFamily="34" charset="0"/>
                  </a:rPr>
                </a:br>
                <a:r>
                  <a:rPr lang="en-US" sz="1700">
                    <a:latin typeface="Arial Narrow" pitchFamily="34" charset="0"/>
                  </a:rPr>
                  <a:t>MPYLH</a:t>
                </a:r>
                <a:br>
                  <a:rPr lang="en-US" sz="1700">
                    <a:latin typeface="Arial Narrow" pitchFamily="34" charset="0"/>
                  </a:rPr>
                </a:br>
                <a:r>
                  <a:rPr lang="en-US" sz="1700">
                    <a:latin typeface="Arial Narrow" pitchFamily="34" charset="0"/>
                  </a:rPr>
                  <a:t>MPYHL</a:t>
                </a:r>
              </a:p>
            </p:txBody>
          </p:sp>
          <p:sp>
            <p:nvSpPr>
              <p:cNvPr id="640040" name="Line 40"/>
              <p:cNvSpPr>
                <a:spLocks noChangeShapeType="1"/>
              </p:cNvSpPr>
              <p:nvPr/>
            </p:nvSpPr>
            <p:spPr bwMode="auto">
              <a:xfrm>
                <a:off x="4203" y="2697"/>
                <a:ext cx="0" cy="657"/>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87" name="Rectangle 41"/>
              <p:cNvSpPr>
                <a:spLocks noChangeArrowheads="1"/>
              </p:cNvSpPr>
              <p:nvPr/>
            </p:nvSpPr>
            <p:spPr bwMode="auto">
              <a:xfrm>
                <a:off x="4202" y="2714"/>
                <a:ext cx="511" cy="646"/>
              </a:xfrm>
              <a:prstGeom prst="rect">
                <a:avLst/>
              </a:prstGeom>
              <a:noFill/>
              <a:ln w="9525">
                <a:noFill/>
                <a:miter lim="800000"/>
                <a:headEnd/>
                <a:tailEnd/>
              </a:ln>
            </p:spPr>
            <p:txBody>
              <a:bodyPr wrap="none" lIns="92075" tIns="46038" rIns="92075" bIns="46038">
                <a:spAutoFit/>
              </a:bodyPr>
              <a:lstStyle/>
              <a:p>
                <a:pPr>
                  <a:lnSpc>
                    <a:spcPct val="90000"/>
                  </a:lnSpc>
                </a:pPr>
                <a:r>
                  <a:rPr lang="en-US" sz="1700">
                    <a:latin typeface="Arial Narrow" pitchFamily="34" charset="0"/>
                  </a:rPr>
                  <a:t>MPYSP</a:t>
                </a:r>
                <a:br>
                  <a:rPr lang="en-US" sz="1700">
                    <a:latin typeface="Arial Narrow" pitchFamily="34" charset="0"/>
                  </a:rPr>
                </a:br>
                <a:r>
                  <a:rPr lang="en-US" sz="1700">
                    <a:latin typeface="Arial Narrow" pitchFamily="34" charset="0"/>
                  </a:rPr>
                  <a:t>MPYDP</a:t>
                </a:r>
                <a:br>
                  <a:rPr lang="en-US" sz="1700">
                    <a:latin typeface="Arial Narrow" pitchFamily="34" charset="0"/>
                  </a:rPr>
                </a:br>
                <a:r>
                  <a:rPr lang="en-US" sz="1700">
                    <a:latin typeface="Arial Narrow" pitchFamily="34" charset="0"/>
                  </a:rPr>
                  <a:t>MPYI</a:t>
                </a:r>
                <a:br>
                  <a:rPr lang="en-US" sz="1700">
                    <a:latin typeface="Arial Narrow" pitchFamily="34" charset="0"/>
                  </a:rPr>
                </a:br>
                <a:r>
                  <a:rPr lang="en-US" sz="1700">
                    <a:latin typeface="Arial Narrow" pitchFamily="34" charset="0"/>
                  </a:rPr>
                  <a:t>MPYID</a:t>
                </a:r>
                <a:endParaRPr lang="en-US" sz="1700" i="1">
                  <a:latin typeface="Arial Narrow" pitchFamily="34" charset="0"/>
                </a:endParaRPr>
              </a:p>
            </p:txBody>
          </p:sp>
        </p:grpSp>
        <p:grpSp>
          <p:nvGrpSpPr>
            <p:cNvPr id="23573" name="Group 42"/>
            <p:cNvGrpSpPr>
              <a:grpSpLocks/>
            </p:cNvGrpSpPr>
            <p:nvPr/>
          </p:nvGrpSpPr>
          <p:grpSpPr bwMode="auto">
            <a:xfrm>
              <a:off x="966" y="2815"/>
              <a:ext cx="2018" cy="1014"/>
              <a:chOff x="966" y="2815"/>
              <a:chExt cx="2018" cy="1014"/>
            </a:xfrm>
          </p:grpSpPr>
          <p:sp>
            <p:nvSpPr>
              <p:cNvPr id="640043" name="Rectangle 43"/>
              <p:cNvSpPr>
                <a:spLocks noChangeArrowheads="1"/>
              </p:cNvSpPr>
              <p:nvPr/>
            </p:nvSpPr>
            <p:spPr bwMode="auto">
              <a:xfrm>
                <a:off x="999" y="3484"/>
                <a:ext cx="953" cy="155"/>
              </a:xfrm>
              <a:prstGeom prst="rect">
                <a:avLst/>
              </a:prstGeom>
              <a:solidFill>
                <a:schemeClr val="accent3"/>
              </a:solidFill>
              <a:ln w="12700">
                <a:no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75" name="Rectangle 44"/>
              <p:cNvSpPr>
                <a:spLocks noChangeArrowheads="1"/>
              </p:cNvSpPr>
              <p:nvPr/>
            </p:nvSpPr>
            <p:spPr bwMode="auto">
              <a:xfrm>
                <a:off x="993" y="2815"/>
                <a:ext cx="1918" cy="1009"/>
              </a:xfrm>
              <a:prstGeom prst="rect">
                <a:avLst/>
              </a:prstGeom>
              <a:solidFill>
                <a:schemeClr val="accent3">
                  <a:alpha val="50195"/>
                </a:schemeClr>
              </a:solidFill>
              <a:ln w="12700">
                <a:solidFill>
                  <a:schemeClr val="tx1"/>
                </a:solidFill>
                <a:miter lim="800000"/>
                <a:headEnd/>
                <a:tailEnd/>
              </a:ln>
            </p:spPr>
            <p:txBody>
              <a:bodyPr wrap="none" anchorCtr="1"/>
              <a:lstStyle/>
              <a:p>
                <a:pPr algn="ctr"/>
                <a:r>
                  <a:rPr lang="en-US" sz="1900">
                    <a:solidFill>
                      <a:schemeClr val="tx2"/>
                    </a:solidFill>
                  </a:rPr>
                  <a:t>.D Unit</a:t>
                </a:r>
              </a:p>
            </p:txBody>
          </p:sp>
          <p:sp>
            <p:nvSpPr>
              <p:cNvPr id="640045" name="Line 45"/>
              <p:cNvSpPr>
                <a:spLocks noChangeShapeType="1"/>
              </p:cNvSpPr>
              <p:nvPr/>
            </p:nvSpPr>
            <p:spPr bwMode="auto">
              <a:xfrm>
                <a:off x="999" y="3018"/>
                <a:ext cx="1916"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40046" name="Line 46"/>
              <p:cNvSpPr>
                <a:spLocks noChangeShapeType="1"/>
              </p:cNvSpPr>
              <p:nvPr/>
            </p:nvSpPr>
            <p:spPr bwMode="auto">
              <a:xfrm>
                <a:off x="1952" y="3018"/>
                <a:ext cx="0" cy="806"/>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3578" name="Rectangle 47"/>
              <p:cNvSpPr>
                <a:spLocks noChangeArrowheads="1"/>
              </p:cNvSpPr>
              <p:nvPr/>
            </p:nvSpPr>
            <p:spPr bwMode="auto">
              <a:xfrm>
                <a:off x="1925" y="3029"/>
                <a:ext cx="1059" cy="800"/>
              </a:xfrm>
              <a:prstGeom prst="rect">
                <a:avLst/>
              </a:prstGeom>
              <a:noFill/>
              <a:ln w="9525">
                <a:noFill/>
                <a:miter lim="800000"/>
                <a:headEnd/>
                <a:tailEnd/>
              </a:ln>
            </p:spPr>
            <p:txBody>
              <a:bodyPr wrap="none" lIns="92075" tIns="46038" rIns="92075" bIns="46038">
                <a:spAutoFit/>
              </a:bodyPr>
              <a:lstStyle/>
              <a:p>
                <a:pPr>
                  <a:lnSpc>
                    <a:spcPct val="90000"/>
                  </a:lnSpc>
                  <a:tabLst>
                    <a:tab pos="795338" algn="l"/>
                  </a:tabLst>
                </a:pPr>
                <a:r>
                  <a:rPr lang="en-US" sz="1700">
                    <a:latin typeface="Arial Narrow" pitchFamily="34" charset="0"/>
                  </a:rPr>
                  <a:t>NEG</a:t>
                </a:r>
                <a:br>
                  <a:rPr lang="en-US" sz="1700">
                    <a:latin typeface="Arial Narrow" pitchFamily="34" charset="0"/>
                  </a:rPr>
                </a:br>
                <a:r>
                  <a:rPr lang="en-US" sz="1700">
                    <a:latin typeface="Arial Narrow" pitchFamily="34" charset="0"/>
                  </a:rPr>
                  <a:t>STB	(B/H/W) </a:t>
                </a:r>
                <a:br>
                  <a:rPr lang="en-US" sz="1700">
                    <a:latin typeface="Arial Narrow" pitchFamily="34" charset="0"/>
                  </a:rPr>
                </a:br>
                <a:r>
                  <a:rPr lang="en-US" sz="1700">
                    <a:latin typeface="Arial Narrow" pitchFamily="34" charset="0"/>
                  </a:rPr>
                  <a:t>SUB</a:t>
                </a:r>
                <a:br>
                  <a:rPr lang="en-US" sz="1700">
                    <a:latin typeface="Arial Narrow" pitchFamily="34" charset="0"/>
                  </a:rPr>
                </a:br>
                <a:r>
                  <a:rPr lang="en-US" sz="1700">
                    <a:latin typeface="Arial Narrow" pitchFamily="34" charset="0"/>
                  </a:rPr>
                  <a:t>SUBAB 	(B/H/W) </a:t>
                </a:r>
                <a:br>
                  <a:rPr lang="en-US" sz="1700">
                    <a:latin typeface="Arial Narrow" pitchFamily="34" charset="0"/>
                  </a:rPr>
                </a:br>
                <a:r>
                  <a:rPr lang="en-US" sz="1700">
                    <a:latin typeface="Arial Narrow" pitchFamily="34" charset="0"/>
                  </a:rPr>
                  <a:t>ZERO</a:t>
                </a:r>
              </a:p>
            </p:txBody>
          </p:sp>
          <p:sp>
            <p:nvSpPr>
              <p:cNvPr id="23579" name="Rectangle 48"/>
              <p:cNvSpPr>
                <a:spLocks noChangeArrowheads="1"/>
              </p:cNvSpPr>
              <p:nvPr/>
            </p:nvSpPr>
            <p:spPr bwMode="auto">
              <a:xfrm>
                <a:off x="966" y="3024"/>
                <a:ext cx="1028" cy="800"/>
              </a:xfrm>
              <a:prstGeom prst="rect">
                <a:avLst/>
              </a:prstGeom>
              <a:noFill/>
              <a:ln w="9525">
                <a:noFill/>
                <a:miter lim="800000"/>
                <a:headEnd/>
                <a:tailEnd/>
              </a:ln>
            </p:spPr>
            <p:txBody>
              <a:bodyPr wrap="none" lIns="92075" tIns="46038" rIns="92075" bIns="46038">
                <a:spAutoFit/>
              </a:bodyPr>
              <a:lstStyle/>
              <a:p>
                <a:pPr>
                  <a:lnSpc>
                    <a:spcPct val="90000"/>
                  </a:lnSpc>
                  <a:tabLst>
                    <a:tab pos="795338" algn="l"/>
                  </a:tabLst>
                </a:pPr>
                <a:r>
                  <a:rPr lang="en-US" sz="1700">
                    <a:latin typeface="Arial Narrow" pitchFamily="34" charset="0"/>
                  </a:rPr>
                  <a:t>ADD</a:t>
                </a:r>
                <a:br>
                  <a:rPr lang="en-US" sz="1700">
                    <a:latin typeface="Arial Narrow" pitchFamily="34" charset="0"/>
                  </a:rPr>
                </a:br>
                <a:r>
                  <a:rPr lang="en-US" sz="1700">
                    <a:latin typeface="Arial Narrow" pitchFamily="34" charset="0"/>
                  </a:rPr>
                  <a:t>ADDAB	(B/H/W)</a:t>
                </a:r>
                <a:br>
                  <a:rPr lang="en-US" sz="1700">
                    <a:latin typeface="Arial Narrow" pitchFamily="34" charset="0"/>
                  </a:rPr>
                </a:br>
                <a:r>
                  <a:rPr lang="en-US" sz="1700">
                    <a:latin typeface="Arial Narrow" pitchFamily="34" charset="0"/>
                  </a:rPr>
                  <a:t>LDB	(B/H/W)</a:t>
                </a:r>
                <a:br>
                  <a:rPr lang="en-US" sz="1700">
                    <a:latin typeface="Arial Narrow" pitchFamily="34" charset="0"/>
                  </a:rPr>
                </a:br>
                <a:r>
                  <a:rPr lang="en-US" sz="1700">
                    <a:latin typeface="Arial Narrow" pitchFamily="34" charset="0"/>
                  </a:rPr>
                  <a:t>LDDW</a:t>
                </a:r>
                <a:br>
                  <a:rPr lang="en-US" sz="1700">
                    <a:latin typeface="Arial Narrow" pitchFamily="34" charset="0"/>
                  </a:rPr>
                </a:br>
                <a:r>
                  <a:rPr lang="en-US" sz="1700">
                    <a:latin typeface="Arial Narrow" pitchFamily="34" charset="0"/>
                  </a:rPr>
                  <a:t>MV</a:t>
                </a:r>
              </a:p>
            </p:txBody>
          </p:sp>
        </p:grpSp>
      </p:grpSp>
      <p:grpSp>
        <p:nvGrpSpPr>
          <p:cNvPr id="23557" name="Group 49"/>
          <p:cNvGrpSpPr>
            <a:grpSpLocks/>
          </p:cNvGrpSpPr>
          <p:nvPr/>
        </p:nvGrpSpPr>
        <p:grpSpPr bwMode="auto">
          <a:xfrm>
            <a:off x="8686800" y="6477000"/>
            <a:ext cx="242888" cy="236538"/>
            <a:chOff x="5425" y="3629"/>
            <a:chExt cx="153" cy="149"/>
          </a:xfrm>
        </p:grpSpPr>
        <p:sp>
          <p:nvSpPr>
            <p:cNvPr id="640050" name="Freeform 50"/>
            <p:cNvSpPr>
              <a:spLocks/>
            </p:cNvSpPr>
            <p:nvPr/>
          </p:nvSpPr>
          <p:spPr bwMode="auto">
            <a:xfrm>
              <a:off x="5518" y="3644"/>
              <a:ext cx="17" cy="16"/>
            </a:xfrm>
            <a:custGeom>
              <a:avLst/>
              <a:gdLst/>
              <a:ahLst/>
              <a:cxnLst>
                <a:cxn ang="0">
                  <a:pos x="937" y="4"/>
                </a:cxn>
                <a:cxn ang="0">
                  <a:pos x="1063" y="27"/>
                </a:cxn>
                <a:cxn ang="0">
                  <a:pos x="1181" y="68"/>
                </a:cxn>
                <a:cxn ang="0">
                  <a:pos x="1291" y="124"/>
                </a:cxn>
                <a:cxn ang="0">
                  <a:pos x="1391" y="195"/>
                </a:cxn>
                <a:cxn ang="0">
                  <a:pos x="1479" y="280"/>
                </a:cxn>
                <a:cxn ang="0">
                  <a:pos x="1556" y="377"/>
                </a:cxn>
                <a:cxn ang="0">
                  <a:pos x="1617" y="484"/>
                </a:cxn>
                <a:cxn ang="0">
                  <a:pos x="1663" y="600"/>
                </a:cxn>
                <a:cxn ang="0">
                  <a:pos x="1691" y="723"/>
                </a:cxn>
                <a:cxn ang="0">
                  <a:pos x="1701" y="852"/>
                </a:cxn>
                <a:cxn ang="0">
                  <a:pos x="1691" y="982"/>
                </a:cxn>
                <a:cxn ang="0">
                  <a:pos x="1663" y="1105"/>
                </a:cxn>
                <a:cxn ang="0">
                  <a:pos x="1617" y="1221"/>
                </a:cxn>
                <a:cxn ang="0">
                  <a:pos x="1556" y="1328"/>
                </a:cxn>
                <a:cxn ang="0">
                  <a:pos x="1479" y="1424"/>
                </a:cxn>
                <a:cxn ang="0">
                  <a:pos x="1391" y="1509"/>
                </a:cxn>
                <a:cxn ang="0">
                  <a:pos x="1291" y="1581"/>
                </a:cxn>
                <a:cxn ang="0">
                  <a:pos x="1181" y="1637"/>
                </a:cxn>
                <a:cxn ang="0">
                  <a:pos x="1063" y="1678"/>
                </a:cxn>
                <a:cxn ang="0">
                  <a:pos x="937" y="1700"/>
                </a:cxn>
                <a:cxn ang="0">
                  <a:pos x="807" y="1703"/>
                </a:cxn>
                <a:cxn ang="0">
                  <a:pos x="679" y="1687"/>
                </a:cxn>
                <a:cxn ang="0">
                  <a:pos x="558" y="1652"/>
                </a:cxn>
                <a:cxn ang="0">
                  <a:pos x="446" y="1601"/>
                </a:cxn>
                <a:cxn ang="0">
                  <a:pos x="342" y="1534"/>
                </a:cxn>
                <a:cxn ang="0">
                  <a:pos x="250" y="1455"/>
                </a:cxn>
                <a:cxn ang="0">
                  <a:pos x="170" y="1362"/>
                </a:cxn>
                <a:cxn ang="0">
                  <a:pos x="103" y="1258"/>
                </a:cxn>
                <a:cxn ang="0">
                  <a:pos x="52" y="1145"/>
                </a:cxn>
                <a:cxn ang="0">
                  <a:pos x="17" y="1024"/>
                </a:cxn>
                <a:cxn ang="0">
                  <a:pos x="1" y="896"/>
                </a:cxn>
                <a:cxn ang="0">
                  <a:pos x="4" y="765"/>
                </a:cxn>
                <a:cxn ang="0">
                  <a:pos x="27" y="640"/>
                </a:cxn>
                <a:cxn ang="0">
                  <a:pos x="67" y="521"/>
                </a:cxn>
                <a:cxn ang="0">
                  <a:pos x="123" y="411"/>
                </a:cxn>
                <a:cxn ang="0">
                  <a:pos x="195" y="311"/>
                </a:cxn>
                <a:cxn ang="0">
                  <a:pos x="279" y="222"/>
                </a:cxn>
                <a:cxn ang="0">
                  <a:pos x="376" y="146"/>
                </a:cxn>
                <a:cxn ang="0">
                  <a:pos x="483" y="85"/>
                </a:cxn>
                <a:cxn ang="0">
                  <a:pos x="598" y="38"/>
                </a:cxn>
                <a:cxn ang="0">
                  <a:pos x="722" y="10"/>
                </a:cxn>
                <a:cxn ang="0">
                  <a:pos x="851" y="0"/>
                </a:cxn>
              </a:cxnLst>
              <a:rect l="0" t="0" r="r" b="b"/>
              <a:pathLst>
                <a:path w="1701" h="1704">
                  <a:moveTo>
                    <a:pt x="851" y="0"/>
                  </a:moveTo>
                  <a:lnTo>
                    <a:pt x="894" y="1"/>
                  </a:lnTo>
                  <a:lnTo>
                    <a:pt x="937" y="4"/>
                  </a:lnTo>
                  <a:lnTo>
                    <a:pt x="980" y="10"/>
                  </a:lnTo>
                  <a:lnTo>
                    <a:pt x="1022" y="17"/>
                  </a:lnTo>
                  <a:lnTo>
                    <a:pt x="1063" y="27"/>
                  </a:lnTo>
                  <a:lnTo>
                    <a:pt x="1104" y="38"/>
                  </a:lnTo>
                  <a:lnTo>
                    <a:pt x="1143" y="52"/>
                  </a:lnTo>
                  <a:lnTo>
                    <a:pt x="1181" y="68"/>
                  </a:lnTo>
                  <a:lnTo>
                    <a:pt x="1218" y="85"/>
                  </a:lnTo>
                  <a:lnTo>
                    <a:pt x="1256" y="103"/>
                  </a:lnTo>
                  <a:lnTo>
                    <a:pt x="1291" y="124"/>
                  </a:lnTo>
                  <a:lnTo>
                    <a:pt x="1325" y="146"/>
                  </a:lnTo>
                  <a:lnTo>
                    <a:pt x="1359" y="170"/>
                  </a:lnTo>
                  <a:lnTo>
                    <a:pt x="1391" y="195"/>
                  </a:lnTo>
                  <a:lnTo>
                    <a:pt x="1422" y="222"/>
                  </a:lnTo>
                  <a:lnTo>
                    <a:pt x="1452" y="250"/>
                  </a:lnTo>
                  <a:lnTo>
                    <a:pt x="1479" y="280"/>
                  </a:lnTo>
                  <a:lnTo>
                    <a:pt x="1507" y="311"/>
                  </a:lnTo>
                  <a:lnTo>
                    <a:pt x="1532" y="343"/>
                  </a:lnTo>
                  <a:lnTo>
                    <a:pt x="1556" y="377"/>
                  </a:lnTo>
                  <a:lnTo>
                    <a:pt x="1578" y="411"/>
                  </a:lnTo>
                  <a:lnTo>
                    <a:pt x="1598" y="446"/>
                  </a:lnTo>
                  <a:lnTo>
                    <a:pt x="1617" y="484"/>
                  </a:lnTo>
                  <a:lnTo>
                    <a:pt x="1634" y="521"/>
                  </a:lnTo>
                  <a:lnTo>
                    <a:pt x="1650" y="560"/>
                  </a:lnTo>
                  <a:lnTo>
                    <a:pt x="1663" y="600"/>
                  </a:lnTo>
                  <a:lnTo>
                    <a:pt x="1675" y="640"/>
                  </a:lnTo>
                  <a:lnTo>
                    <a:pt x="1684" y="681"/>
                  </a:lnTo>
                  <a:lnTo>
                    <a:pt x="1691" y="723"/>
                  </a:lnTo>
                  <a:lnTo>
                    <a:pt x="1697" y="765"/>
                  </a:lnTo>
                  <a:lnTo>
                    <a:pt x="1700" y="809"/>
                  </a:lnTo>
                  <a:lnTo>
                    <a:pt x="1701" y="852"/>
                  </a:lnTo>
                  <a:lnTo>
                    <a:pt x="1700" y="896"/>
                  </a:lnTo>
                  <a:lnTo>
                    <a:pt x="1697" y="939"/>
                  </a:lnTo>
                  <a:lnTo>
                    <a:pt x="1691" y="982"/>
                  </a:lnTo>
                  <a:lnTo>
                    <a:pt x="1684" y="1024"/>
                  </a:lnTo>
                  <a:lnTo>
                    <a:pt x="1675" y="1065"/>
                  </a:lnTo>
                  <a:lnTo>
                    <a:pt x="1663" y="1105"/>
                  </a:lnTo>
                  <a:lnTo>
                    <a:pt x="1650" y="1145"/>
                  </a:lnTo>
                  <a:lnTo>
                    <a:pt x="1634" y="1183"/>
                  </a:lnTo>
                  <a:lnTo>
                    <a:pt x="1617" y="1221"/>
                  </a:lnTo>
                  <a:lnTo>
                    <a:pt x="1598" y="1258"/>
                  </a:lnTo>
                  <a:lnTo>
                    <a:pt x="1578" y="1294"/>
                  </a:lnTo>
                  <a:lnTo>
                    <a:pt x="1556" y="1328"/>
                  </a:lnTo>
                  <a:lnTo>
                    <a:pt x="1532" y="1362"/>
                  </a:lnTo>
                  <a:lnTo>
                    <a:pt x="1507" y="1394"/>
                  </a:lnTo>
                  <a:lnTo>
                    <a:pt x="1479" y="1424"/>
                  </a:lnTo>
                  <a:lnTo>
                    <a:pt x="1452" y="1455"/>
                  </a:lnTo>
                  <a:lnTo>
                    <a:pt x="1422" y="1483"/>
                  </a:lnTo>
                  <a:lnTo>
                    <a:pt x="1391" y="1509"/>
                  </a:lnTo>
                  <a:lnTo>
                    <a:pt x="1359" y="1534"/>
                  </a:lnTo>
                  <a:lnTo>
                    <a:pt x="1325" y="1559"/>
                  </a:lnTo>
                  <a:lnTo>
                    <a:pt x="1291" y="1581"/>
                  </a:lnTo>
                  <a:lnTo>
                    <a:pt x="1256" y="1601"/>
                  </a:lnTo>
                  <a:lnTo>
                    <a:pt x="1218" y="1620"/>
                  </a:lnTo>
                  <a:lnTo>
                    <a:pt x="1181" y="1637"/>
                  </a:lnTo>
                  <a:lnTo>
                    <a:pt x="1143" y="1652"/>
                  </a:lnTo>
                  <a:lnTo>
                    <a:pt x="1104" y="1666"/>
                  </a:lnTo>
                  <a:lnTo>
                    <a:pt x="1063" y="1678"/>
                  </a:lnTo>
                  <a:lnTo>
                    <a:pt x="1022" y="1687"/>
                  </a:lnTo>
                  <a:lnTo>
                    <a:pt x="980" y="1695"/>
                  </a:lnTo>
                  <a:lnTo>
                    <a:pt x="937" y="1700"/>
                  </a:lnTo>
                  <a:lnTo>
                    <a:pt x="894" y="1703"/>
                  </a:lnTo>
                  <a:lnTo>
                    <a:pt x="851" y="1704"/>
                  </a:lnTo>
                  <a:lnTo>
                    <a:pt x="807" y="1703"/>
                  </a:lnTo>
                  <a:lnTo>
                    <a:pt x="764" y="1700"/>
                  </a:lnTo>
                  <a:lnTo>
                    <a:pt x="722" y="1695"/>
                  </a:lnTo>
                  <a:lnTo>
                    <a:pt x="679" y="1687"/>
                  </a:lnTo>
                  <a:lnTo>
                    <a:pt x="638" y="1678"/>
                  </a:lnTo>
                  <a:lnTo>
                    <a:pt x="598" y="1666"/>
                  </a:lnTo>
                  <a:lnTo>
                    <a:pt x="558" y="1652"/>
                  </a:lnTo>
                  <a:lnTo>
                    <a:pt x="520" y="1637"/>
                  </a:lnTo>
                  <a:lnTo>
                    <a:pt x="483" y="1620"/>
                  </a:lnTo>
                  <a:lnTo>
                    <a:pt x="446" y="1601"/>
                  </a:lnTo>
                  <a:lnTo>
                    <a:pt x="410" y="1581"/>
                  </a:lnTo>
                  <a:lnTo>
                    <a:pt x="376" y="1559"/>
                  </a:lnTo>
                  <a:lnTo>
                    <a:pt x="342" y="1534"/>
                  </a:lnTo>
                  <a:lnTo>
                    <a:pt x="311" y="1509"/>
                  </a:lnTo>
                  <a:lnTo>
                    <a:pt x="279" y="1483"/>
                  </a:lnTo>
                  <a:lnTo>
                    <a:pt x="250" y="1455"/>
                  </a:lnTo>
                  <a:lnTo>
                    <a:pt x="222" y="1424"/>
                  </a:lnTo>
                  <a:lnTo>
                    <a:pt x="195" y="1394"/>
                  </a:lnTo>
                  <a:lnTo>
                    <a:pt x="170" y="1362"/>
                  </a:lnTo>
                  <a:lnTo>
                    <a:pt x="145" y="1328"/>
                  </a:lnTo>
                  <a:lnTo>
                    <a:pt x="123" y="1294"/>
                  </a:lnTo>
                  <a:lnTo>
                    <a:pt x="103" y="1258"/>
                  </a:lnTo>
                  <a:lnTo>
                    <a:pt x="84" y="1221"/>
                  </a:lnTo>
                  <a:lnTo>
                    <a:pt x="67" y="1183"/>
                  </a:lnTo>
                  <a:lnTo>
                    <a:pt x="52" y="1145"/>
                  </a:lnTo>
                  <a:lnTo>
                    <a:pt x="39" y="1105"/>
                  </a:lnTo>
                  <a:lnTo>
                    <a:pt x="27" y="1065"/>
                  </a:lnTo>
                  <a:lnTo>
                    <a:pt x="17" y="1024"/>
                  </a:lnTo>
                  <a:lnTo>
                    <a:pt x="10" y="982"/>
                  </a:lnTo>
                  <a:lnTo>
                    <a:pt x="4" y="939"/>
                  </a:lnTo>
                  <a:lnTo>
                    <a:pt x="1" y="896"/>
                  </a:lnTo>
                  <a:lnTo>
                    <a:pt x="0" y="852"/>
                  </a:lnTo>
                  <a:lnTo>
                    <a:pt x="1" y="809"/>
                  </a:lnTo>
                  <a:lnTo>
                    <a:pt x="4" y="765"/>
                  </a:lnTo>
                  <a:lnTo>
                    <a:pt x="10" y="723"/>
                  </a:lnTo>
                  <a:lnTo>
                    <a:pt x="17" y="681"/>
                  </a:lnTo>
                  <a:lnTo>
                    <a:pt x="27" y="640"/>
                  </a:lnTo>
                  <a:lnTo>
                    <a:pt x="39" y="600"/>
                  </a:lnTo>
                  <a:lnTo>
                    <a:pt x="52" y="560"/>
                  </a:lnTo>
                  <a:lnTo>
                    <a:pt x="67" y="521"/>
                  </a:lnTo>
                  <a:lnTo>
                    <a:pt x="84" y="484"/>
                  </a:lnTo>
                  <a:lnTo>
                    <a:pt x="103" y="446"/>
                  </a:lnTo>
                  <a:lnTo>
                    <a:pt x="123" y="411"/>
                  </a:lnTo>
                  <a:lnTo>
                    <a:pt x="145" y="377"/>
                  </a:lnTo>
                  <a:lnTo>
                    <a:pt x="170" y="343"/>
                  </a:lnTo>
                  <a:lnTo>
                    <a:pt x="195" y="311"/>
                  </a:lnTo>
                  <a:lnTo>
                    <a:pt x="222" y="280"/>
                  </a:lnTo>
                  <a:lnTo>
                    <a:pt x="250" y="250"/>
                  </a:lnTo>
                  <a:lnTo>
                    <a:pt x="279" y="222"/>
                  </a:lnTo>
                  <a:lnTo>
                    <a:pt x="311" y="195"/>
                  </a:lnTo>
                  <a:lnTo>
                    <a:pt x="342" y="170"/>
                  </a:lnTo>
                  <a:lnTo>
                    <a:pt x="376" y="146"/>
                  </a:lnTo>
                  <a:lnTo>
                    <a:pt x="410" y="124"/>
                  </a:lnTo>
                  <a:lnTo>
                    <a:pt x="446" y="103"/>
                  </a:lnTo>
                  <a:lnTo>
                    <a:pt x="483" y="85"/>
                  </a:lnTo>
                  <a:lnTo>
                    <a:pt x="520" y="68"/>
                  </a:lnTo>
                  <a:lnTo>
                    <a:pt x="558" y="52"/>
                  </a:lnTo>
                  <a:lnTo>
                    <a:pt x="598" y="38"/>
                  </a:lnTo>
                  <a:lnTo>
                    <a:pt x="638" y="27"/>
                  </a:lnTo>
                  <a:lnTo>
                    <a:pt x="679" y="17"/>
                  </a:lnTo>
                  <a:lnTo>
                    <a:pt x="722" y="10"/>
                  </a:lnTo>
                  <a:lnTo>
                    <a:pt x="764" y="4"/>
                  </a:lnTo>
                  <a:lnTo>
                    <a:pt x="807" y="1"/>
                  </a:lnTo>
                  <a:lnTo>
                    <a:pt x="851" y="0"/>
                  </a:lnTo>
                  <a:close/>
                </a:path>
              </a:pathLst>
            </a:custGeom>
            <a:solidFill>
              <a:schemeClr val="accent1"/>
            </a:solidFill>
            <a:ln w="9525">
              <a:no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640051" name="Freeform 51"/>
            <p:cNvSpPr>
              <a:spLocks/>
            </p:cNvSpPr>
            <p:nvPr/>
          </p:nvSpPr>
          <p:spPr bwMode="auto">
            <a:xfrm>
              <a:off x="5425" y="3629"/>
              <a:ext cx="153" cy="149"/>
            </a:xfrm>
            <a:custGeom>
              <a:avLst/>
              <a:gdLst/>
              <a:ahLst/>
              <a:cxnLst>
                <a:cxn ang="0">
                  <a:pos x="8134" y="2674"/>
                </a:cxn>
                <a:cxn ang="0">
                  <a:pos x="8385" y="2778"/>
                </a:cxn>
                <a:cxn ang="0">
                  <a:pos x="8422" y="4901"/>
                </a:cxn>
                <a:cxn ang="0">
                  <a:pos x="7819" y="4907"/>
                </a:cxn>
                <a:cxn ang="0">
                  <a:pos x="7346" y="4958"/>
                </a:cxn>
                <a:cxn ang="0">
                  <a:pos x="8086" y="7139"/>
                </a:cxn>
                <a:cxn ang="0">
                  <a:pos x="7687" y="8796"/>
                </a:cxn>
                <a:cxn ang="0">
                  <a:pos x="7622" y="10385"/>
                </a:cxn>
                <a:cxn ang="0">
                  <a:pos x="8637" y="11384"/>
                </a:cxn>
                <a:cxn ang="0">
                  <a:pos x="9526" y="11444"/>
                </a:cxn>
                <a:cxn ang="0">
                  <a:pos x="10408" y="11300"/>
                </a:cxn>
                <a:cxn ang="0">
                  <a:pos x="11241" y="10996"/>
                </a:cxn>
                <a:cxn ang="0">
                  <a:pos x="11507" y="10197"/>
                </a:cxn>
                <a:cxn ang="0">
                  <a:pos x="11504" y="9552"/>
                </a:cxn>
                <a:cxn ang="0">
                  <a:pos x="11014" y="9613"/>
                </a:cxn>
                <a:cxn ang="0">
                  <a:pos x="10705" y="9511"/>
                </a:cxn>
                <a:cxn ang="0">
                  <a:pos x="10808" y="8170"/>
                </a:cxn>
                <a:cxn ang="0">
                  <a:pos x="11074" y="7070"/>
                </a:cxn>
                <a:cxn ang="0">
                  <a:pos x="11440" y="6652"/>
                </a:cxn>
                <a:cxn ang="0">
                  <a:pos x="12230" y="6670"/>
                </a:cxn>
                <a:cxn ang="0">
                  <a:pos x="12525" y="6536"/>
                </a:cxn>
                <a:cxn ang="0">
                  <a:pos x="12736" y="5404"/>
                </a:cxn>
                <a:cxn ang="0">
                  <a:pos x="12712" y="4902"/>
                </a:cxn>
                <a:cxn ang="0">
                  <a:pos x="11790" y="4910"/>
                </a:cxn>
                <a:cxn ang="0">
                  <a:pos x="11529" y="4744"/>
                </a:cxn>
                <a:cxn ang="0">
                  <a:pos x="11834" y="3413"/>
                </a:cxn>
                <a:cxn ang="0">
                  <a:pos x="12001" y="3130"/>
                </a:cxn>
                <a:cxn ang="0">
                  <a:pos x="12851" y="3115"/>
                </a:cxn>
                <a:cxn ang="0">
                  <a:pos x="13891" y="3129"/>
                </a:cxn>
                <a:cxn ang="0">
                  <a:pos x="14598" y="3201"/>
                </a:cxn>
                <a:cxn ang="0">
                  <a:pos x="15039" y="3648"/>
                </a:cxn>
                <a:cxn ang="0">
                  <a:pos x="15013" y="5012"/>
                </a:cxn>
                <a:cxn ang="0">
                  <a:pos x="15274" y="6066"/>
                </a:cxn>
                <a:cxn ang="0">
                  <a:pos x="15865" y="6875"/>
                </a:cxn>
                <a:cxn ang="0">
                  <a:pos x="15951" y="7846"/>
                </a:cxn>
                <a:cxn ang="0">
                  <a:pos x="15849" y="8811"/>
                </a:cxn>
                <a:cxn ang="0">
                  <a:pos x="14813" y="10066"/>
                </a:cxn>
                <a:cxn ang="0">
                  <a:pos x="13114" y="10991"/>
                </a:cxn>
                <a:cxn ang="0">
                  <a:pos x="11803" y="12316"/>
                </a:cxn>
                <a:cxn ang="0">
                  <a:pos x="11295" y="13755"/>
                </a:cxn>
                <a:cxn ang="0">
                  <a:pos x="11321" y="14265"/>
                </a:cxn>
                <a:cxn ang="0">
                  <a:pos x="11495" y="14892"/>
                </a:cxn>
                <a:cxn ang="0">
                  <a:pos x="11297" y="15385"/>
                </a:cxn>
                <a:cxn ang="0">
                  <a:pos x="10797" y="15520"/>
                </a:cxn>
                <a:cxn ang="0">
                  <a:pos x="10240" y="15509"/>
                </a:cxn>
                <a:cxn ang="0">
                  <a:pos x="8940" y="14973"/>
                </a:cxn>
                <a:cxn ang="0">
                  <a:pos x="7642" y="13441"/>
                </a:cxn>
                <a:cxn ang="0">
                  <a:pos x="6751" y="11567"/>
                </a:cxn>
                <a:cxn ang="0">
                  <a:pos x="5916" y="10247"/>
                </a:cxn>
                <a:cxn ang="0">
                  <a:pos x="5606" y="10081"/>
                </a:cxn>
                <a:cxn ang="0">
                  <a:pos x="5248" y="10041"/>
                </a:cxn>
                <a:cxn ang="0">
                  <a:pos x="4871" y="10197"/>
                </a:cxn>
                <a:cxn ang="0">
                  <a:pos x="4340" y="10668"/>
                </a:cxn>
                <a:cxn ang="0">
                  <a:pos x="3872" y="11015"/>
                </a:cxn>
                <a:cxn ang="0">
                  <a:pos x="3234" y="11007"/>
                </a:cxn>
                <a:cxn ang="0">
                  <a:pos x="2579" y="10390"/>
                </a:cxn>
                <a:cxn ang="0">
                  <a:pos x="2107" y="9509"/>
                </a:cxn>
                <a:cxn ang="0">
                  <a:pos x="1632" y="8604"/>
                </a:cxn>
                <a:cxn ang="0">
                  <a:pos x="803" y="7729"/>
                </a:cxn>
                <a:cxn ang="0">
                  <a:pos x="224" y="6972"/>
                </a:cxn>
                <a:cxn ang="0">
                  <a:pos x="4132" y="6077"/>
                </a:cxn>
              </a:cxnLst>
              <a:rect l="0" t="0" r="r" b="b"/>
              <a:pathLst>
                <a:path w="15953" h="15531">
                  <a:moveTo>
                    <a:pt x="8072" y="0"/>
                  </a:moveTo>
                  <a:lnTo>
                    <a:pt x="8096" y="2584"/>
                  </a:lnTo>
                  <a:lnTo>
                    <a:pt x="8096" y="2597"/>
                  </a:lnTo>
                  <a:lnTo>
                    <a:pt x="8098" y="2609"/>
                  </a:lnTo>
                  <a:lnTo>
                    <a:pt x="8100" y="2621"/>
                  </a:lnTo>
                  <a:lnTo>
                    <a:pt x="8104" y="2632"/>
                  </a:lnTo>
                  <a:lnTo>
                    <a:pt x="8109" y="2644"/>
                  </a:lnTo>
                  <a:lnTo>
                    <a:pt x="8116" y="2654"/>
                  </a:lnTo>
                  <a:lnTo>
                    <a:pt x="8123" y="2664"/>
                  </a:lnTo>
                  <a:lnTo>
                    <a:pt x="8134" y="2674"/>
                  </a:lnTo>
                  <a:lnTo>
                    <a:pt x="8144" y="2683"/>
                  </a:lnTo>
                  <a:lnTo>
                    <a:pt x="8157" y="2692"/>
                  </a:lnTo>
                  <a:lnTo>
                    <a:pt x="8171" y="2700"/>
                  </a:lnTo>
                  <a:lnTo>
                    <a:pt x="8187" y="2709"/>
                  </a:lnTo>
                  <a:lnTo>
                    <a:pt x="8204" y="2717"/>
                  </a:lnTo>
                  <a:lnTo>
                    <a:pt x="8224" y="2726"/>
                  </a:lnTo>
                  <a:lnTo>
                    <a:pt x="8245" y="2734"/>
                  </a:lnTo>
                  <a:lnTo>
                    <a:pt x="8269" y="2742"/>
                  </a:lnTo>
                  <a:lnTo>
                    <a:pt x="8323" y="2760"/>
                  </a:lnTo>
                  <a:lnTo>
                    <a:pt x="8385" y="2778"/>
                  </a:lnTo>
                  <a:lnTo>
                    <a:pt x="8457" y="2796"/>
                  </a:lnTo>
                  <a:lnTo>
                    <a:pt x="8540" y="2816"/>
                  </a:lnTo>
                  <a:lnTo>
                    <a:pt x="8736" y="2863"/>
                  </a:lnTo>
                  <a:lnTo>
                    <a:pt x="8980" y="2919"/>
                  </a:lnTo>
                  <a:lnTo>
                    <a:pt x="8550" y="4833"/>
                  </a:lnTo>
                  <a:lnTo>
                    <a:pt x="8534" y="4852"/>
                  </a:lnTo>
                  <a:lnTo>
                    <a:pt x="8512" y="4867"/>
                  </a:lnTo>
                  <a:lnTo>
                    <a:pt x="8486" y="4880"/>
                  </a:lnTo>
                  <a:lnTo>
                    <a:pt x="8456" y="4891"/>
                  </a:lnTo>
                  <a:lnTo>
                    <a:pt x="8422" y="4901"/>
                  </a:lnTo>
                  <a:lnTo>
                    <a:pt x="8383" y="4907"/>
                  </a:lnTo>
                  <a:lnTo>
                    <a:pt x="8342" y="4912"/>
                  </a:lnTo>
                  <a:lnTo>
                    <a:pt x="8298" y="4915"/>
                  </a:lnTo>
                  <a:lnTo>
                    <a:pt x="8250" y="4916"/>
                  </a:lnTo>
                  <a:lnTo>
                    <a:pt x="8201" y="4917"/>
                  </a:lnTo>
                  <a:lnTo>
                    <a:pt x="8150" y="4917"/>
                  </a:lnTo>
                  <a:lnTo>
                    <a:pt x="8096" y="4916"/>
                  </a:lnTo>
                  <a:lnTo>
                    <a:pt x="7986" y="4912"/>
                  </a:lnTo>
                  <a:lnTo>
                    <a:pt x="7875" y="4908"/>
                  </a:lnTo>
                  <a:lnTo>
                    <a:pt x="7819" y="4907"/>
                  </a:lnTo>
                  <a:lnTo>
                    <a:pt x="7764" y="4906"/>
                  </a:lnTo>
                  <a:lnTo>
                    <a:pt x="7709" y="4906"/>
                  </a:lnTo>
                  <a:lnTo>
                    <a:pt x="7656" y="4907"/>
                  </a:lnTo>
                  <a:lnTo>
                    <a:pt x="7604" y="4909"/>
                  </a:lnTo>
                  <a:lnTo>
                    <a:pt x="7554" y="4912"/>
                  </a:lnTo>
                  <a:lnTo>
                    <a:pt x="7507" y="4917"/>
                  </a:lnTo>
                  <a:lnTo>
                    <a:pt x="7462" y="4924"/>
                  </a:lnTo>
                  <a:lnTo>
                    <a:pt x="7419" y="4933"/>
                  </a:lnTo>
                  <a:lnTo>
                    <a:pt x="7381" y="4944"/>
                  </a:lnTo>
                  <a:lnTo>
                    <a:pt x="7346" y="4958"/>
                  </a:lnTo>
                  <a:lnTo>
                    <a:pt x="7314" y="4975"/>
                  </a:lnTo>
                  <a:lnTo>
                    <a:pt x="7287" y="4994"/>
                  </a:lnTo>
                  <a:lnTo>
                    <a:pt x="7265" y="5017"/>
                  </a:lnTo>
                  <a:lnTo>
                    <a:pt x="7248" y="5043"/>
                  </a:lnTo>
                  <a:lnTo>
                    <a:pt x="7236" y="5072"/>
                  </a:lnTo>
                  <a:lnTo>
                    <a:pt x="6878" y="6652"/>
                  </a:lnTo>
                  <a:lnTo>
                    <a:pt x="8144" y="6699"/>
                  </a:lnTo>
                  <a:lnTo>
                    <a:pt x="8131" y="6842"/>
                  </a:lnTo>
                  <a:lnTo>
                    <a:pt x="8111" y="6988"/>
                  </a:lnTo>
                  <a:lnTo>
                    <a:pt x="8086" y="7139"/>
                  </a:lnTo>
                  <a:lnTo>
                    <a:pt x="8055" y="7295"/>
                  </a:lnTo>
                  <a:lnTo>
                    <a:pt x="8021" y="7453"/>
                  </a:lnTo>
                  <a:lnTo>
                    <a:pt x="7981" y="7615"/>
                  </a:lnTo>
                  <a:lnTo>
                    <a:pt x="7941" y="7780"/>
                  </a:lnTo>
                  <a:lnTo>
                    <a:pt x="7898" y="7947"/>
                  </a:lnTo>
                  <a:lnTo>
                    <a:pt x="7854" y="8115"/>
                  </a:lnTo>
                  <a:lnTo>
                    <a:pt x="7810" y="8285"/>
                  </a:lnTo>
                  <a:lnTo>
                    <a:pt x="7768" y="8455"/>
                  </a:lnTo>
                  <a:lnTo>
                    <a:pt x="7727" y="8626"/>
                  </a:lnTo>
                  <a:lnTo>
                    <a:pt x="7687" y="8796"/>
                  </a:lnTo>
                  <a:lnTo>
                    <a:pt x="7652" y="8966"/>
                  </a:lnTo>
                  <a:lnTo>
                    <a:pt x="7621" y="9135"/>
                  </a:lnTo>
                  <a:lnTo>
                    <a:pt x="7595" y="9301"/>
                  </a:lnTo>
                  <a:lnTo>
                    <a:pt x="7573" y="9466"/>
                  </a:lnTo>
                  <a:lnTo>
                    <a:pt x="7560" y="9628"/>
                  </a:lnTo>
                  <a:lnTo>
                    <a:pt x="7554" y="9788"/>
                  </a:lnTo>
                  <a:lnTo>
                    <a:pt x="7556" y="9943"/>
                  </a:lnTo>
                  <a:lnTo>
                    <a:pt x="7568" y="10095"/>
                  </a:lnTo>
                  <a:lnTo>
                    <a:pt x="7589" y="10242"/>
                  </a:lnTo>
                  <a:lnTo>
                    <a:pt x="7622" y="10385"/>
                  </a:lnTo>
                  <a:lnTo>
                    <a:pt x="7667" y="10522"/>
                  </a:lnTo>
                  <a:lnTo>
                    <a:pt x="7723" y="10653"/>
                  </a:lnTo>
                  <a:lnTo>
                    <a:pt x="7794" y="10777"/>
                  </a:lnTo>
                  <a:lnTo>
                    <a:pt x="7880" y="10895"/>
                  </a:lnTo>
                  <a:lnTo>
                    <a:pt x="7979" y="11005"/>
                  </a:lnTo>
                  <a:lnTo>
                    <a:pt x="8096" y="11108"/>
                  </a:lnTo>
                  <a:lnTo>
                    <a:pt x="8229" y="11203"/>
                  </a:lnTo>
                  <a:lnTo>
                    <a:pt x="8380" y="11289"/>
                  </a:lnTo>
                  <a:lnTo>
                    <a:pt x="8550" y="11365"/>
                  </a:lnTo>
                  <a:lnTo>
                    <a:pt x="8637" y="11384"/>
                  </a:lnTo>
                  <a:lnTo>
                    <a:pt x="8725" y="11400"/>
                  </a:lnTo>
                  <a:lnTo>
                    <a:pt x="8814" y="11414"/>
                  </a:lnTo>
                  <a:lnTo>
                    <a:pt x="8901" y="11426"/>
                  </a:lnTo>
                  <a:lnTo>
                    <a:pt x="8991" y="11435"/>
                  </a:lnTo>
                  <a:lnTo>
                    <a:pt x="9080" y="11442"/>
                  </a:lnTo>
                  <a:lnTo>
                    <a:pt x="9168" y="11447"/>
                  </a:lnTo>
                  <a:lnTo>
                    <a:pt x="9258" y="11449"/>
                  </a:lnTo>
                  <a:lnTo>
                    <a:pt x="9347" y="11449"/>
                  </a:lnTo>
                  <a:lnTo>
                    <a:pt x="9436" y="11448"/>
                  </a:lnTo>
                  <a:lnTo>
                    <a:pt x="9526" y="11444"/>
                  </a:lnTo>
                  <a:lnTo>
                    <a:pt x="9615" y="11438"/>
                  </a:lnTo>
                  <a:lnTo>
                    <a:pt x="9704" y="11430"/>
                  </a:lnTo>
                  <a:lnTo>
                    <a:pt x="9793" y="11420"/>
                  </a:lnTo>
                  <a:lnTo>
                    <a:pt x="9882" y="11409"/>
                  </a:lnTo>
                  <a:lnTo>
                    <a:pt x="9970" y="11395"/>
                  </a:lnTo>
                  <a:lnTo>
                    <a:pt x="10059" y="11380"/>
                  </a:lnTo>
                  <a:lnTo>
                    <a:pt x="10147" y="11363"/>
                  </a:lnTo>
                  <a:lnTo>
                    <a:pt x="10234" y="11343"/>
                  </a:lnTo>
                  <a:lnTo>
                    <a:pt x="10322" y="11322"/>
                  </a:lnTo>
                  <a:lnTo>
                    <a:pt x="10408" y="11300"/>
                  </a:lnTo>
                  <a:lnTo>
                    <a:pt x="10494" y="11276"/>
                  </a:lnTo>
                  <a:lnTo>
                    <a:pt x="10580" y="11251"/>
                  </a:lnTo>
                  <a:lnTo>
                    <a:pt x="10665" y="11223"/>
                  </a:lnTo>
                  <a:lnTo>
                    <a:pt x="10750" y="11195"/>
                  </a:lnTo>
                  <a:lnTo>
                    <a:pt x="10834" y="11166"/>
                  </a:lnTo>
                  <a:lnTo>
                    <a:pt x="10916" y="11134"/>
                  </a:lnTo>
                  <a:lnTo>
                    <a:pt x="10999" y="11101"/>
                  </a:lnTo>
                  <a:lnTo>
                    <a:pt x="11080" y="11068"/>
                  </a:lnTo>
                  <a:lnTo>
                    <a:pt x="11161" y="11033"/>
                  </a:lnTo>
                  <a:lnTo>
                    <a:pt x="11241" y="10996"/>
                  </a:lnTo>
                  <a:lnTo>
                    <a:pt x="11320" y="10958"/>
                  </a:lnTo>
                  <a:lnTo>
                    <a:pt x="11345" y="10866"/>
                  </a:lnTo>
                  <a:lnTo>
                    <a:pt x="11371" y="10777"/>
                  </a:lnTo>
                  <a:lnTo>
                    <a:pt x="11393" y="10690"/>
                  </a:lnTo>
                  <a:lnTo>
                    <a:pt x="11415" y="10607"/>
                  </a:lnTo>
                  <a:lnTo>
                    <a:pt x="11435" y="10524"/>
                  </a:lnTo>
                  <a:lnTo>
                    <a:pt x="11454" y="10442"/>
                  </a:lnTo>
                  <a:lnTo>
                    <a:pt x="11472" y="10361"/>
                  </a:lnTo>
                  <a:lnTo>
                    <a:pt x="11490" y="10280"/>
                  </a:lnTo>
                  <a:lnTo>
                    <a:pt x="11507" y="10197"/>
                  </a:lnTo>
                  <a:lnTo>
                    <a:pt x="11522" y="10113"/>
                  </a:lnTo>
                  <a:lnTo>
                    <a:pt x="11537" y="10027"/>
                  </a:lnTo>
                  <a:lnTo>
                    <a:pt x="11552" y="9938"/>
                  </a:lnTo>
                  <a:lnTo>
                    <a:pt x="11565" y="9848"/>
                  </a:lnTo>
                  <a:lnTo>
                    <a:pt x="11579" y="9752"/>
                  </a:lnTo>
                  <a:lnTo>
                    <a:pt x="11593" y="9652"/>
                  </a:lnTo>
                  <a:lnTo>
                    <a:pt x="11606" y="9547"/>
                  </a:lnTo>
                  <a:lnTo>
                    <a:pt x="11572" y="9548"/>
                  </a:lnTo>
                  <a:lnTo>
                    <a:pt x="11539" y="9549"/>
                  </a:lnTo>
                  <a:lnTo>
                    <a:pt x="11504" y="9552"/>
                  </a:lnTo>
                  <a:lnTo>
                    <a:pt x="11469" y="9556"/>
                  </a:lnTo>
                  <a:lnTo>
                    <a:pt x="11399" y="9566"/>
                  </a:lnTo>
                  <a:lnTo>
                    <a:pt x="11328" y="9577"/>
                  </a:lnTo>
                  <a:lnTo>
                    <a:pt x="11258" y="9589"/>
                  </a:lnTo>
                  <a:lnTo>
                    <a:pt x="11187" y="9599"/>
                  </a:lnTo>
                  <a:lnTo>
                    <a:pt x="11152" y="9604"/>
                  </a:lnTo>
                  <a:lnTo>
                    <a:pt x="11117" y="9608"/>
                  </a:lnTo>
                  <a:lnTo>
                    <a:pt x="11083" y="9610"/>
                  </a:lnTo>
                  <a:lnTo>
                    <a:pt x="11048" y="9612"/>
                  </a:lnTo>
                  <a:lnTo>
                    <a:pt x="11014" y="9613"/>
                  </a:lnTo>
                  <a:lnTo>
                    <a:pt x="10981" y="9612"/>
                  </a:lnTo>
                  <a:lnTo>
                    <a:pt x="10947" y="9609"/>
                  </a:lnTo>
                  <a:lnTo>
                    <a:pt x="10915" y="9605"/>
                  </a:lnTo>
                  <a:lnTo>
                    <a:pt x="10883" y="9599"/>
                  </a:lnTo>
                  <a:lnTo>
                    <a:pt x="10852" y="9590"/>
                  </a:lnTo>
                  <a:lnTo>
                    <a:pt x="10821" y="9580"/>
                  </a:lnTo>
                  <a:lnTo>
                    <a:pt x="10790" y="9567"/>
                  </a:lnTo>
                  <a:lnTo>
                    <a:pt x="10761" y="9551"/>
                  </a:lnTo>
                  <a:lnTo>
                    <a:pt x="10732" y="9533"/>
                  </a:lnTo>
                  <a:lnTo>
                    <a:pt x="10705" y="9511"/>
                  </a:lnTo>
                  <a:lnTo>
                    <a:pt x="10677" y="9487"/>
                  </a:lnTo>
                  <a:lnTo>
                    <a:pt x="10651" y="9460"/>
                  </a:lnTo>
                  <a:lnTo>
                    <a:pt x="10626" y="9429"/>
                  </a:lnTo>
                  <a:lnTo>
                    <a:pt x="10602" y="9393"/>
                  </a:lnTo>
                  <a:lnTo>
                    <a:pt x="10580" y="9355"/>
                  </a:lnTo>
                  <a:lnTo>
                    <a:pt x="10642" y="9026"/>
                  </a:lnTo>
                  <a:lnTo>
                    <a:pt x="10707" y="8688"/>
                  </a:lnTo>
                  <a:lnTo>
                    <a:pt x="10740" y="8516"/>
                  </a:lnTo>
                  <a:lnTo>
                    <a:pt x="10774" y="8344"/>
                  </a:lnTo>
                  <a:lnTo>
                    <a:pt x="10808" y="8170"/>
                  </a:lnTo>
                  <a:lnTo>
                    <a:pt x="10845" y="7997"/>
                  </a:lnTo>
                  <a:lnTo>
                    <a:pt x="10883" y="7825"/>
                  </a:lnTo>
                  <a:lnTo>
                    <a:pt x="10922" y="7654"/>
                  </a:lnTo>
                  <a:lnTo>
                    <a:pt x="10942" y="7568"/>
                  </a:lnTo>
                  <a:lnTo>
                    <a:pt x="10963" y="7484"/>
                  </a:lnTo>
                  <a:lnTo>
                    <a:pt x="10984" y="7400"/>
                  </a:lnTo>
                  <a:lnTo>
                    <a:pt x="11006" y="7316"/>
                  </a:lnTo>
                  <a:lnTo>
                    <a:pt x="11028" y="7233"/>
                  </a:lnTo>
                  <a:lnTo>
                    <a:pt x="11051" y="7151"/>
                  </a:lnTo>
                  <a:lnTo>
                    <a:pt x="11074" y="7070"/>
                  </a:lnTo>
                  <a:lnTo>
                    <a:pt x="11099" y="6989"/>
                  </a:lnTo>
                  <a:lnTo>
                    <a:pt x="11123" y="6909"/>
                  </a:lnTo>
                  <a:lnTo>
                    <a:pt x="11148" y="6830"/>
                  </a:lnTo>
                  <a:lnTo>
                    <a:pt x="11174" y="6753"/>
                  </a:lnTo>
                  <a:lnTo>
                    <a:pt x="11200" y="6675"/>
                  </a:lnTo>
                  <a:lnTo>
                    <a:pt x="11246" y="6667"/>
                  </a:lnTo>
                  <a:lnTo>
                    <a:pt x="11293" y="6661"/>
                  </a:lnTo>
                  <a:lnTo>
                    <a:pt x="11340" y="6657"/>
                  </a:lnTo>
                  <a:lnTo>
                    <a:pt x="11390" y="6654"/>
                  </a:lnTo>
                  <a:lnTo>
                    <a:pt x="11440" y="6652"/>
                  </a:lnTo>
                  <a:lnTo>
                    <a:pt x="11491" y="6651"/>
                  </a:lnTo>
                  <a:lnTo>
                    <a:pt x="11542" y="6652"/>
                  </a:lnTo>
                  <a:lnTo>
                    <a:pt x="11594" y="6653"/>
                  </a:lnTo>
                  <a:lnTo>
                    <a:pt x="11802" y="6663"/>
                  </a:lnTo>
                  <a:lnTo>
                    <a:pt x="12003" y="6672"/>
                  </a:lnTo>
                  <a:lnTo>
                    <a:pt x="12052" y="6674"/>
                  </a:lnTo>
                  <a:lnTo>
                    <a:pt x="12098" y="6674"/>
                  </a:lnTo>
                  <a:lnTo>
                    <a:pt x="12144" y="6674"/>
                  </a:lnTo>
                  <a:lnTo>
                    <a:pt x="12188" y="6672"/>
                  </a:lnTo>
                  <a:lnTo>
                    <a:pt x="12230" y="6670"/>
                  </a:lnTo>
                  <a:lnTo>
                    <a:pt x="12270" y="6665"/>
                  </a:lnTo>
                  <a:lnTo>
                    <a:pt x="12310" y="6660"/>
                  </a:lnTo>
                  <a:lnTo>
                    <a:pt x="12346" y="6652"/>
                  </a:lnTo>
                  <a:lnTo>
                    <a:pt x="12379" y="6643"/>
                  </a:lnTo>
                  <a:lnTo>
                    <a:pt x="12411" y="6631"/>
                  </a:lnTo>
                  <a:lnTo>
                    <a:pt x="12440" y="6616"/>
                  </a:lnTo>
                  <a:lnTo>
                    <a:pt x="12466" y="6600"/>
                  </a:lnTo>
                  <a:lnTo>
                    <a:pt x="12489" y="6582"/>
                  </a:lnTo>
                  <a:lnTo>
                    <a:pt x="12508" y="6560"/>
                  </a:lnTo>
                  <a:lnTo>
                    <a:pt x="12525" y="6536"/>
                  </a:lnTo>
                  <a:lnTo>
                    <a:pt x="12537" y="6507"/>
                  </a:lnTo>
                  <a:lnTo>
                    <a:pt x="12552" y="6409"/>
                  </a:lnTo>
                  <a:lnTo>
                    <a:pt x="12569" y="6310"/>
                  </a:lnTo>
                  <a:lnTo>
                    <a:pt x="12587" y="6210"/>
                  </a:lnTo>
                  <a:lnTo>
                    <a:pt x="12605" y="6110"/>
                  </a:lnTo>
                  <a:lnTo>
                    <a:pt x="12645" y="5908"/>
                  </a:lnTo>
                  <a:lnTo>
                    <a:pt x="12684" y="5706"/>
                  </a:lnTo>
                  <a:lnTo>
                    <a:pt x="12703" y="5605"/>
                  </a:lnTo>
                  <a:lnTo>
                    <a:pt x="12720" y="5505"/>
                  </a:lnTo>
                  <a:lnTo>
                    <a:pt x="12736" y="5404"/>
                  </a:lnTo>
                  <a:lnTo>
                    <a:pt x="12749" y="5303"/>
                  </a:lnTo>
                  <a:lnTo>
                    <a:pt x="12755" y="5254"/>
                  </a:lnTo>
                  <a:lnTo>
                    <a:pt x="12761" y="5203"/>
                  </a:lnTo>
                  <a:lnTo>
                    <a:pt x="12765" y="5153"/>
                  </a:lnTo>
                  <a:lnTo>
                    <a:pt x="12769" y="5103"/>
                  </a:lnTo>
                  <a:lnTo>
                    <a:pt x="12772" y="5054"/>
                  </a:lnTo>
                  <a:lnTo>
                    <a:pt x="12775" y="5004"/>
                  </a:lnTo>
                  <a:lnTo>
                    <a:pt x="12776" y="4954"/>
                  </a:lnTo>
                  <a:lnTo>
                    <a:pt x="12776" y="4905"/>
                  </a:lnTo>
                  <a:lnTo>
                    <a:pt x="12712" y="4902"/>
                  </a:lnTo>
                  <a:lnTo>
                    <a:pt x="12644" y="4900"/>
                  </a:lnTo>
                  <a:lnTo>
                    <a:pt x="12573" y="4900"/>
                  </a:lnTo>
                  <a:lnTo>
                    <a:pt x="12498" y="4902"/>
                  </a:lnTo>
                  <a:lnTo>
                    <a:pt x="12341" y="4906"/>
                  </a:lnTo>
                  <a:lnTo>
                    <a:pt x="12177" y="4911"/>
                  </a:lnTo>
                  <a:lnTo>
                    <a:pt x="12092" y="4913"/>
                  </a:lnTo>
                  <a:lnTo>
                    <a:pt x="12006" y="4914"/>
                  </a:lnTo>
                  <a:lnTo>
                    <a:pt x="11920" y="4914"/>
                  </a:lnTo>
                  <a:lnTo>
                    <a:pt x="11833" y="4912"/>
                  </a:lnTo>
                  <a:lnTo>
                    <a:pt x="11790" y="4910"/>
                  </a:lnTo>
                  <a:lnTo>
                    <a:pt x="11745" y="4908"/>
                  </a:lnTo>
                  <a:lnTo>
                    <a:pt x="11702" y="4906"/>
                  </a:lnTo>
                  <a:lnTo>
                    <a:pt x="11659" y="4902"/>
                  </a:lnTo>
                  <a:lnTo>
                    <a:pt x="11615" y="4898"/>
                  </a:lnTo>
                  <a:lnTo>
                    <a:pt x="11572" y="4892"/>
                  </a:lnTo>
                  <a:lnTo>
                    <a:pt x="11530" y="4887"/>
                  </a:lnTo>
                  <a:lnTo>
                    <a:pt x="11487" y="4881"/>
                  </a:lnTo>
                  <a:lnTo>
                    <a:pt x="11501" y="4840"/>
                  </a:lnTo>
                  <a:lnTo>
                    <a:pt x="11515" y="4795"/>
                  </a:lnTo>
                  <a:lnTo>
                    <a:pt x="11529" y="4744"/>
                  </a:lnTo>
                  <a:lnTo>
                    <a:pt x="11543" y="4691"/>
                  </a:lnTo>
                  <a:lnTo>
                    <a:pt x="11572" y="4570"/>
                  </a:lnTo>
                  <a:lnTo>
                    <a:pt x="11602" y="4440"/>
                  </a:lnTo>
                  <a:lnTo>
                    <a:pt x="11663" y="4156"/>
                  </a:lnTo>
                  <a:lnTo>
                    <a:pt x="11725" y="3864"/>
                  </a:lnTo>
                  <a:lnTo>
                    <a:pt x="11758" y="3724"/>
                  </a:lnTo>
                  <a:lnTo>
                    <a:pt x="11788" y="3590"/>
                  </a:lnTo>
                  <a:lnTo>
                    <a:pt x="11804" y="3528"/>
                  </a:lnTo>
                  <a:lnTo>
                    <a:pt x="11819" y="3468"/>
                  </a:lnTo>
                  <a:lnTo>
                    <a:pt x="11834" y="3413"/>
                  </a:lnTo>
                  <a:lnTo>
                    <a:pt x="11849" y="3360"/>
                  </a:lnTo>
                  <a:lnTo>
                    <a:pt x="11864" y="3313"/>
                  </a:lnTo>
                  <a:lnTo>
                    <a:pt x="11879" y="3269"/>
                  </a:lnTo>
                  <a:lnTo>
                    <a:pt x="11895" y="3232"/>
                  </a:lnTo>
                  <a:lnTo>
                    <a:pt x="11909" y="3200"/>
                  </a:lnTo>
                  <a:lnTo>
                    <a:pt x="11923" y="3173"/>
                  </a:lnTo>
                  <a:lnTo>
                    <a:pt x="11937" y="3153"/>
                  </a:lnTo>
                  <a:lnTo>
                    <a:pt x="11951" y="3140"/>
                  </a:lnTo>
                  <a:lnTo>
                    <a:pt x="11965" y="3134"/>
                  </a:lnTo>
                  <a:lnTo>
                    <a:pt x="12001" y="3130"/>
                  </a:lnTo>
                  <a:lnTo>
                    <a:pt x="12040" y="3126"/>
                  </a:lnTo>
                  <a:lnTo>
                    <a:pt x="12080" y="3123"/>
                  </a:lnTo>
                  <a:lnTo>
                    <a:pt x="12121" y="3121"/>
                  </a:lnTo>
                  <a:lnTo>
                    <a:pt x="12211" y="3116"/>
                  </a:lnTo>
                  <a:lnTo>
                    <a:pt x="12308" y="3113"/>
                  </a:lnTo>
                  <a:lnTo>
                    <a:pt x="12412" y="3112"/>
                  </a:lnTo>
                  <a:lnTo>
                    <a:pt x="12525" y="3111"/>
                  </a:lnTo>
                  <a:lnTo>
                    <a:pt x="12647" y="3111"/>
                  </a:lnTo>
                  <a:lnTo>
                    <a:pt x="12776" y="3111"/>
                  </a:lnTo>
                  <a:lnTo>
                    <a:pt x="12851" y="3115"/>
                  </a:lnTo>
                  <a:lnTo>
                    <a:pt x="12925" y="3118"/>
                  </a:lnTo>
                  <a:lnTo>
                    <a:pt x="13000" y="3120"/>
                  </a:lnTo>
                  <a:lnTo>
                    <a:pt x="13074" y="3122"/>
                  </a:lnTo>
                  <a:lnTo>
                    <a:pt x="13223" y="3124"/>
                  </a:lnTo>
                  <a:lnTo>
                    <a:pt x="13373" y="3124"/>
                  </a:lnTo>
                  <a:lnTo>
                    <a:pt x="13522" y="3124"/>
                  </a:lnTo>
                  <a:lnTo>
                    <a:pt x="13671" y="3125"/>
                  </a:lnTo>
                  <a:lnTo>
                    <a:pt x="13744" y="3126"/>
                  </a:lnTo>
                  <a:lnTo>
                    <a:pt x="13818" y="3127"/>
                  </a:lnTo>
                  <a:lnTo>
                    <a:pt x="13891" y="3129"/>
                  </a:lnTo>
                  <a:lnTo>
                    <a:pt x="13965" y="3131"/>
                  </a:lnTo>
                  <a:lnTo>
                    <a:pt x="14037" y="3135"/>
                  </a:lnTo>
                  <a:lnTo>
                    <a:pt x="14109" y="3139"/>
                  </a:lnTo>
                  <a:lnTo>
                    <a:pt x="14181" y="3144"/>
                  </a:lnTo>
                  <a:lnTo>
                    <a:pt x="14252" y="3150"/>
                  </a:lnTo>
                  <a:lnTo>
                    <a:pt x="14323" y="3157"/>
                  </a:lnTo>
                  <a:lnTo>
                    <a:pt x="14392" y="3166"/>
                  </a:lnTo>
                  <a:lnTo>
                    <a:pt x="14462" y="3177"/>
                  </a:lnTo>
                  <a:lnTo>
                    <a:pt x="14529" y="3188"/>
                  </a:lnTo>
                  <a:lnTo>
                    <a:pt x="14598" y="3201"/>
                  </a:lnTo>
                  <a:lnTo>
                    <a:pt x="14664" y="3216"/>
                  </a:lnTo>
                  <a:lnTo>
                    <a:pt x="14730" y="3233"/>
                  </a:lnTo>
                  <a:lnTo>
                    <a:pt x="14795" y="3252"/>
                  </a:lnTo>
                  <a:lnTo>
                    <a:pt x="14859" y="3273"/>
                  </a:lnTo>
                  <a:lnTo>
                    <a:pt x="14922" y="3297"/>
                  </a:lnTo>
                  <a:lnTo>
                    <a:pt x="14985" y="3322"/>
                  </a:lnTo>
                  <a:lnTo>
                    <a:pt x="15045" y="3350"/>
                  </a:lnTo>
                  <a:lnTo>
                    <a:pt x="15044" y="3446"/>
                  </a:lnTo>
                  <a:lnTo>
                    <a:pt x="15042" y="3545"/>
                  </a:lnTo>
                  <a:lnTo>
                    <a:pt x="15039" y="3648"/>
                  </a:lnTo>
                  <a:lnTo>
                    <a:pt x="15034" y="3754"/>
                  </a:lnTo>
                  <a:lnTo>
                    <a:pt x="15024" y="3972"/>
                  </a:lnTo>
                  <a:lnTo>
                    <a:pt x="15013" y="4198"/>
                  </a:lnTo>
                  <a:lnTo>
                    <a:pt x="15009" y="4313"/>
                  </a:lnTo>
                  <a:lnTo>
                    <a:pt x="15006" y="4428"/>
                  </a:lnTo>
                  <a:lnTo>
                    <a:pt x="15003" y="4545"/>
                  </a:lnTo>
                  <a:lnTo>
                    <a:pt x="15003" y="4662"/>
                  </a:lnTo>
                  <a:lnTo>
                    <a:pt x="15004" y="4778"/>
                  </a:lnTo>
                  <a:lnTo>
                    <a:pt x="15007" y="4896"/>
                  </a:lnTo>
                  <a:lnTo>
                    <a:pt x="15013" y="5012"/>
                  </a:lnTo>
                  <a:lnTo>
                    <a:pt x="15022" y="5127"/>
                  </a:lnTo>
                  <a:lnTo>
                    <a:pt x="15033" y="5240"/>
                  </a:lnTo>
                  <a:lnTo>
                    <a:pt x="15048" y="5352"/>
                  </a:lnTo>
                  <a:lnTo>
                    <a:pt x="15067" y="5463"/>
                  </a:lnTo>
                  <a:lnTo>
                    <a:pt x="15089" y="5571"/>
                  </a:lnTo>
                  <a:lnTo>
                    <a:pt x="15117" y="5676"/>
                  </a:lnTo>
                  <a:lnTo>
                    <a:pt x="15149" y="5779"/>
                  </a:lnTo>
                  <a:lnTo>
                    <a:pt x="15185" y="5878"/>
                  </a:lnTo>
                  <a:lnTo>
                    <a:pt x="15226" y="5975"/>
                  </a:lnTo>
                  <a:lnTo>
                    <a:pt x="15274" y="6066"/>
                  </a:lnTo>
                  <a:lnTo>
                    <a:pt x="15327" y="6154"/>
                  </a:lnTo>
                  <a:lnTo>
                    <a:pt x="15387" y="6238"/>
                  </a:lnTo>
                  <a:lnTo>
                    <a:pt x="15452" y="6318"/>
                  </a:lnTo>
                  <a:lnTo>
                    <a:pt x="15525" y="6391"/>
                  </a:lnTo>
                  <a:lnTo>
                    <a:pt x="15604" y="6460"/>
                  </a:lnTo>
                  <a:lnTo>
                    <a:pt x="15691" y="6523"/>
                  </a:lnTo>
                  <a:lnTo>
                    <a:pt x="15786" y="6580"/>
                  </a:lnTo>
                  <a:lnTo>
                    <a:pt x="15816" y="6678"/>
                  </a:lnTo>
                  <a:lnTo>
                    <a:pt x="15842" y="6777"/>
                  </a:lnTo>
                  <a:lnTo>
                    <a:pt x="15865" y="6875"/>
                  </a:lnTo>
                  <a:lnTo>
                    <a:pt x="15885" y="6973"/>
                  </a:lnTo>
                  <a:lnTo>
                    <a:pt x="15902" y="7070"/>
                  </a:lnTo>
                  <a:lnTo>
                    <a:pt x="15917" y="7168"/>
                  </a:lnTo>
                  <a:lnTo>
                    <a:pt x="15930" y="7265"/>
                  </a:lnTo>
                  <a:lnTo>
                    <a:pt x="15939" y="7361"/>
                  </a:lnTo>
                  <a:lnTo>
                    <a:pt x="15946" y="7459"/>
                  </a:lnTo>
                  <a:lnTo>
                    <a:pt x="15950" y="7555"/>
                  </a:lnTo>
                  <a:lnTo>
                    <a:pt x="15953" y="7652"/>
                  </a:lnTo>
                  <a:lnTo>
                    <a:pt x="15953" y="7749"/>
                  </a:lnTo>
                  <a:lnTo>
                    <a:pt x="15951" y="7846"/>
                  </a:lnTo>
                  <a:lnTo>
                    <a:pt x="15948" y="7942"/>
                  </a:lnTo>
                  <a:lnTo>
                    <a:pt x="15942" y="8039"/>
                  </a:lnTo>
                  <a:lnTo>
                    <a:pt x="15935" y="8135"/>
                  </a:lnTo>
                  <a:lnTo>
                    <a:pt x="15927" y="8232"/>
                  </a:lnTo>
                  <a:lnTo>
                    <a:pt x="15916" y="8328"/>
                  </a:lnTo>
                  <a:lnTo>
                    <a:pt x="15905" y="8424"/>
                  </a:lnTo>
                  <a:lnTo>
                    <a:pt x="15892" y="8521"/>
                  </a:lnTo>
                  <a:lnTo>
                    <a:pt x="15879" y="8618"/>
                  </a:lnTo>
                  <a:lnTo>
                    <a:pt x="15864" y="8714"/>
                  </a:lnTo>
                  <a:lnTo>
                    <a:pt x="15849" y="8811"/>
                  </a:lnTo>
                  <a:lnTo>
                    <a:pt x="15833" y="8908"/>
                  </a:lnTo>
                  <a:lnTo>
                    <a:pt x="15799" y="9103"/>
                  </a:lnTo>
                  <a:lnTo>
                    <a:pt x="15762" y="9297"/>
                  </a:lnTo>
                  <a:lnTo>
                    <a:pt x="15726" y="9493"/>
                  </a:lnTo>
                  <a:lnTo>
                    <a:pt x="15690" y="9690"/>
                  </a:lnTo>
                  <a:lnTo>
                    <a:pt x="15517" y="9763"/>
                  </a:lnTo>
                  <a:lnTo>
                    <a:pt x="15342" y="9836"/>
                  </a:lnTo>
                  <a:lnTo>
                    <a:pt x="15166" y="9911"/>
                  </a:lnTo>
                  <a:lnTo>
                    <a:pt x="14990" y="9988"/>
                  </a:lnTo>
                  <a:lnTo>
                    <a:pt x="14813" y="10066"/>
                  </a:lnTo>
                  <a:lnTo>
                    <a:pt x="14637" y="10146"/>
                  </a:lnTo>
                  <a:lnTo>
                    <a:pt x="14461" y="10228"/>
                  </a:lnTo>
                  <a:lnTo>
                    <a:pt x="14285" y="10313"/>
                  </a:lnTo>
                  <a:lnTo>
                    <a:pt x="14111" y="10401"/>
                  </a:lnTo>
                  <a:lnTo>
                    <a:pt x="13939" y="10491"/>
                  </a:lnTo>
                  <a:lnTo>
                    <a:pt x="13768" y="10584"/>
                  </a:lnTo>
                  <a:lnTo>
                    <a:pt x="13600" y="10680"/>
                  </a:lnTo>
                  <a:lnTo>
                    <a:pt x="13434" y="10780"/>
                  </a:lnTo>
                  <a:lnTo>
                    <a:pt x="13272" y="10883"/>
                  </a:lnTo>
                  <a:lnTo>
                    <a:pt x="13114" y="10991"/>
                  </a:lnTo>
                  <a:lnTo>
                    <a:pt x="12958" y="11102"/>
                  </a:lnTo>
                  <a:lnTo>
                    <a:pt x="12808" y="11217"/>
                  </a:lnTo>
                  <a:lnTo>
                    <a:pt x="12662" y="11337"/>
                  </a:lnTo>
                  <a:lnTo>
                    <a:pt x="12521" y="11462"/>
                  </a:lnTo>
                  <a:lnTo>
                    <a:pt x="12385" y="11591"/>
                  </a:lnTo>
                  <a:lnTo>
                    <a:pt x="12256" y="11725"/>
                  </a:lnTo>
                  <a:lnTo>
                    <a:pt x="12132" y="11864"/>
                  </a:lnTo>
                  <a:lnTo>
                    <a:pt x="12015" y="12010"/>
                  </a:lnTo>
                  <a:lnTo>
                    <a:pt x="11906" y="12160"/>
                  </a:lnTo>
                  <a:lnTo>
                    <a:pt x="11803" y="12316"/>
                  </a:lnTo>
                  <a:lnTo>
                    <a:pt x="11707" y="12479"/>
                  </a:lnTo>
                  <a:lnTo>
                    <a:pt x="11621" y="12648"/>
                  </a:lnTo>
                  <a:lnTo>
                    <a:pt x="11542" y="12822"/>
                  </a:lnTo>
                  <a:lnTo>
                    <a:pt x="11472" y="13004"/>
                  </a:lnTo>
                  <a:lnTo>
                    <a:pt x="11412" y="13192"/>
                  </a:lnTo>
                  <a:lnTo>
                    <a:pt x="11361" y="13387"/>
                  </a:lnTo>
                  <a:lnTo>
                    <a:pt x="11320" y="13590"/>
                  </a:lnTo>
                  <a:lnTo>
                    <a:pt x="11309" y="13646"/>
                  </a:lnTo>
                  <a:lnTo>
                    <a:pt x="11301" y="13700"/>
                  </a:lnTo>
                  <a:lnTo>
                    <a:pt x="11295" y="13755"/>
                  </a:lnTo>
                  <a:lnTo>
                    <a:pt x="11291" y="13808"/>
                  </a:lnTo>
                  <a:lnTo>
                    <a:pt x="11288" y="13861"/>
                  </a:lnTo>
                  <a:lnTo>
                    <a:pt x="11287" y="13913"/>
                  </a:lnTo>
                  <a:lnTo>
                    <a:pt x="11288" y="13965"/>
                  </a:lnTo>
                  <a:lnTo>
                    <a:pt x="11290" y="14015"/>
                  </a:lnTo>
                  <a:lnTo>
                    <a:pt x="11294" y="14066"/>
                  </a:lnTo>
                  <a:lnTo>
                    <a:pt x="11299" y="14116"/>
                  </a:lnTo>
                  <a:lnTo>
                    <a:pt x="11305" y="14166"/>
                  </a:lnTo>
                  <a:lnTo>
                    <a:pt x="11312" y="14215"/>
                  </a:lnTo>
                  <a:lnTo>
                    <a:pt x="11321" y="14265"/>
                  </a:lnTo>
                  <a:lnTo>
                    <a:pt x="11330" y="14313"/>
                  </a:lnTo>
                  <a:lnTo>
                    <a:pt x="11341" y="14361"/>
                  </a:lnTo>
                  <a:lnTo>
                    <a:pt x="11353" y="14410"/>
                  </a:lnTo>
                  <a:lnTo>
                    <a:pt x="11365" y="14457"/>
                  </a:lnTo>
                  <a:lnTo>
                    <a:pt x="11378" y="14506"/>
                  </a:lnTo>
                  <a:lnTo>
                    <a:pt x="11391" y="14554"/>
                  </a:lnTo>
                  <a:lnTo>
                    <a:pt x="11405" y="14602"/>
                  </a:lnTo>
                  <a:lnTo>
                    <a:pt x="11434" y="14699"/>
                  </a:lnTo>
                  <a:lnTo>
                    <a:pt x="11464" y="14795"/>
                  </a:lnTo>
                  <a:lnTo>
                    <a:pt x="11495" y="14892"/>
                  </a:lnTo>
                  <a:lnTo>
                    <a:pt x="11525" y="14991"/>
                  </a:lnTo>
                  <a:lnTo>
                    <a:pt x="11555" y="15091"/>
                  </a:lnTo>
                  <a:lnTo>
                    <a:pt x="11582" y="15193"/>
                  </a:lnTo>
                  <a:lnTo>
                    <a:pt x="11546" y="15227"/>
                  </a:lnTo>
                  <a:lnTo>
                    <a:pt x="11508" y="15257"/>
                  </a:lnTo>
                  <a:lnTo>
                    <a:pt x="11468" y="15286"/>
                  </a:lnTo>
                  <a:lnTo>
                    <a:pt x="11427" y="15313"/>
                  </a:lnTo>
                  <a:lnTo>
                    <a:pt x="11386" y="15340"/>
                  </a:lnTo>
                  <a:lnTo>
                    <a:pt x="11341" y="15363"/>
                  </a:lnTo>
                  <a:lnTo>
                    <a:pt x="11297" y="15385"/>
                  </a:lnTo>
                  <a:lnTo>
                    <a:pt x="11252" y="15406"/>
                  </a:lnTo>
                  <a:lnTo>
                    <a:pt x="11204" y="15425"/>
                  </a:lnTo>
                  <a:lnTo>
                    <a:pt x="11157" y="15443"/>
                  </a:lnTo>
                  <a:lnTo>
                    <a:pt x="11108" y="15458"/>
                  </a:lnTo>
                  <a:lnTo>
                    <a:pt x="11058" y="15472"/>
                  </a:lnTo>
                  <a:lnTo>
                    <a:pt x="11008" y="15485"/>
                  </a:lnTo>
                  <a:lnTo>
                    <a:pt x="10957" y="15496"/>
                  </a:lnTo>
                  <a:lnTo>
                    <a:pt x="10904" y="15505"/>
                  </a:lnTo>
                  <a:lnTo>
                    <a:pt x="10851" y="15513"/>
                  </a:lnTo>
                  <a:lnTo>
                    <a:pt x="10797" y="15520"/>
                  </a:lnTo>
                  <a:lnTo>
                    <a:pt x="10744" y="15525"/>
                  </a:lnTo>
                  <a:lnTo>
                    <a:pt x="10689" y="15528"/>
                  </a:lnTo>
                  <a:lnTo>
                    <a:pt x="10634" y="15531"/>
                  </a:lnTo>
                  <a:lnTo>
                    <a:pt x="10579" y="15531"/>
                  </a:lnTo>
                  <a:lnTo>
                    <a:pt x="10522" y="15531"/>
                  </a:lnTo>
                  <a:lnTo>
                    <a:pt x="10467" y="15529"/>
                  </a:lnTo>
                  <a:lnTo>
                    <a:pt x="10410" y="15526"/>
                  </a:lnTo>
                  <a:lnTo>
                    <a:pt x="10354" y="15522"/>
                  </a:lnTo>
                  <a:lnTo>
                    <a:pt x="10298" y="15516"/>
                  </a:lnTo>
                  <a:lnTo>
                    <a:pt x="10240" y="15509"/>
                  </a:lnTo>
                  <a:lnTo>
                    <a:pt x="10184" y="15501"/>
                  </a:lnTo>
                  <a:lnTo>
                    <a:pt x="10127" y="15492"/>
                  </a:lnTo>
                  <a:lnTo>
                    <a:pt x="10071" y="15481"/>
                  </a:lnTo>
                  <a:lnTo>
                    <a:pt x="10015" y="15470"/>
                  </a:lnTo>
                  <a:lnTo>
                    <a:pt x="9958" y="15457"/>
                  </a:lnTo>
                  <a:lnTo>
                    <a:pt x="9728" y="15379"/>
                  </a:lnTo>
                  <a:lnTo>
                    <a:pt x="9512" y="15292"/>
                  </a:lnTo>
                  <a:lnTo>
                    <a:pt x="9309" y="15195"/>
                  </a:lnTo>
                  <a:lnTo>
                    <a:pt x="9118" y="15088"/>
                  </a:lnTo>
                  <a:lnTo>
                    <a:pt x="8940" y="14973"/>
                  </a:lnTo>
                  <a:lnTo>
                    <a:pt x="8771" y="14849"/>
                  </a:lnTo>
                  <a:lnTo>
                    <a:pt x="8614" y="14718"/>
                  </a:lnTo>
                  <a:lnTo>
                    <a:pt x="8466" y="14579"/>
                  </a:lnTo>
                  <a:lnTo>
                    <a:pt x="8327" y="14433"/>
                  </a:lnTo>
                  <a:lnTo>
                    <a:pt x="8196" y="14281"/>
                  </a:lnTo>
                  <a:lnTo>
                    <a:pt x="8073" y="14122"/>
                  </a:lnTo>
                  <a:lnTo>
                    <a:pt x="7957" y="13959"/>
                  </a:lnTo>
                  <a:lnTo>
                    <a:pt x="7846" y="13791"/>
                  </a:lnTo>
                  <a:lnTo>
                    <a:pt x="7743" y="13619"/>
                  </a:lnTo>
                  <a:lnTo>
                    <a:pt x="7642" y="13441"/>
                  </a:lnTo>
                  <a:lnTo>
                    <a:pt x="7546" y="13261"/>
                  </a:lnTo>
                  <a:lnTo>
                    <a:pt x="7454" y="13079"/>
                  </a:lnTo>
                  <a:lnTo>
                    <a:pt x="7364" y="12893"/>
                  </a:lnTo>
                  <a:lnTo>
                    <a:pt x="7276" y="12705"/>
                  </a:lnTo>
                  <a:lnTo>
                    <a:pt x="7190" y="12516"/>
                  </a:lnTo>
                  <a:lnTo>
                    <a:pt x="7104" y="12327"/>
                  </a:lnTo>
                  <a:lnTo>
                    <a:pt x="7017" y="12136"/>
                  </a:lnTo>
                  <a:lnTo>
                    <a:pt x="6931" y="11945"/>
                  </a:lnTo>
                  <a:lnTo>
                    <a:pt x="6842" y="11755"/>
                  </a:lnTo>
                  <a:lnTo>
                    <a:pt x="6751" y="11567"/>
                  </a:lnTo>
                  <a:lnTo>
                    <a:pt x="6658" y="11379"/>
                  </a:lnTo>
                  <a:lnTo>
                    <a:pt x="6560" y="11193"/>
                  </a:lnTo>
                  <a:lnTo>
                    <a:pt x="6458" y="11010"/>
                  </a:lnTo>
                  <a:lnTo>
                    <a:pt x="6351" y="10831"/>
                  </a:lnTo>
                  <a:lnTo>
                    <a:pt x="6239" y="10653"/>
                  </a:lnTo>
                  <a:lnTo>
                    <a:pt x="6121" y="10480"/>
                  </a:lnTo>
                  <a:lnTo>
                    <a:pt x="5995" y="10312"/>
                  </a:lnTo>
                  <a:lnTo>
                    <a:pt x="5969" y="10290"/>
                  </a:lnTo>
                  <a:lnTo>
                    <a:pt x="5943" y="10268"/>
                  </a:lnTo>
                  <a:lnTo>
                    <a:pt x="5916" y="10247"/>
                  </a:lnTo>
                  <a:lnTo>
                    <a:pt x="5888" y="10227"/>
                  </a:lnTo>
                  <a:lnTo>
                    <a:pt x="5860" y="10207"/>
                  </a:lnTo>
                  <a:lnTo>
                    <a:pt x="5830" y="10188"/>
                  </a:lnTo>
                  <a:lnTo>
                    <a:pt x="5800" y="10170"/>
                  </a:lnTo>
                  <a:lnTo>
                    <a:pt x="5769" y="10152"/>
                  </a:lnTo>
                  <a:lnTo>
                    <a:pt x="5738" y="10135"/>
                  </a:lnTo>
                  <a:lnTo>
                    <a:pt x="5705" y="10120"/>
                  </a:lnTo>
                  <a:lnTo>
                    <a:pt x="5673" y="10106"/>
                  </a:lnTo>
                  <a:lnTo>
                    <a:pt x="5640" y="10093"/>
                  </a:lnTo>
                  <a:lnTo>
                    <a:pt x="5606" y="10081"/>
                  </a:lnTo>
                  <a:lnTo>
                    <a:pt x="5571" y="10070"/>
                  </a:lnTo>
                  <a:lnTo>
                    <a:pt x="5537" y="10061"/>
                  </a:lnTo>
                  <a:lnTo>
                    <a:pt x="5502" y="10052"/>
                  </a:lnTo>
                  <a:lnTo>
                    <a:pt x="5467" y="10045"/>
                  </a:lnTo>
                  <a:lnTo>
                    <a:pt x="5430" y="10040"/>
                  </a:lnTo>
                  <a:lnTo>
                    <a:pt x="5394" y="10037"/>
                  </a:lnTo>
                  <a:lnTo>
                    <a:pt x="5358" y="10035"/>
                  </a:lnTo>
                  <a:lnTo>
                    <a:pt x="5322" y="10035"/>
                  </a:lnTo>
                  <a:lnTo>
                    <a:pt x="5285" y="10037"/>
                  </a:lnTo>
                  <a:lnTo>
                    <a:pt x="5248" y="10041"/>
                  </a:lnTo>
                  <a:lnTo>
                    <a:pt x="5212" y="10046"/>
                  </a:lnTo>
                  <a:lnTo>
                    <a:pt x="5175" y="10054"/>
                  </a:lnTo>
                  <a:lnTo>
                    <a:pt x="5138" y="10064"/>
                  </a:lnTo>
                  <a:lnTo>
                    <a:pt x="5101" y="10076"/>
                  </a:lnTo>
                  <a:lnTo>
                    <a:pt x="5065" y="10090"/>
                  </a:lnTo>
                  <a:lnTo>
                    <a:pt x="5028" y="10106"/>
                  </a:lnTo>
                  <a:lnTo>
                    <a:pt x="4992" y="10124"/>
                  </a:lnTo>
                  <a:lnTo>
                    <a:pt x="4956" y="10145"/>
                  </a:lnTo>
                  <a:lnTo>
                    <a:pt x="4920" y="10169"/>
                  </a:lnTo>
                  <a:lnTo>
                    <a:pt x="4871" y="10197"/>
                  </a:lnTo>
                  <a:lnTo>
                    <a:pt x="4824" y="10228"/>
                  </a:lnTo>
                  <a:lnTo>
                    <a:pt x="4777" y="10261"/>
                  </a:lnTo>
                  <a:lnTo>
                    <a:pt x="4731" y="10297"/>
                  </a:lnTo>
                  <a:lnTo>
                    <a:pt x="4687" y="10334"/>
                  </a:lnTo>
                  <a:lnTo>
                    <a:pt x="4643" y="10373"/>
                  </a:lnTo>
                  <a:lnTo>
                    <a:pt x="4598" y="10414"/>
                  </a:lnTo>
                  <a:lnTo>
                    <a:pt x="4555" y="10455"/>
                  </a:lnTo>
                  <a:lnTo>
                    <a:pt x="4469" y="10540"/>
                  </a:lnTo>
                  <a:lnTo>
                    <a:pt x="4384" y="10626"/>
                  </a:lnTo>
                  <a:lnTo>
                    <a:pt x="4340" y="10668"/>
                  </a:lnTo>
                  <a:lnTo>
                    <a:pt x="4297" y="10710"/>
                  </a:lnTo>
                  <a:lnTo>
                    <a:pt x="4254" y="10751"/>
                  </a:lnTo>
                  <a:lnTo>
                    <a:pt x="4209" y="10791"/>
                  </a:lnTo>
                  <a:lnTo>
                    <a:pt x="4164" y="10830"/>
                  </a:lnTo>
                  <a:lnTo>
                    <a:pt x="4118" y="10866"/>
                  </a:lnTo>
                  <a:lnTo>
                    <a:pt x="4071" y="10901"/>
                  </a:lnTo>
                  <a:lnTo>
                    <a:pt x="4023" y="10934"/>
                  </a:lnTo>
                  <a:lnTo>
                    <a:pt x="3974" y="10964"/>
                  </a:lnTo>
                  <a:lnTo>
                    <a:pt x="3923" y="10991"/>
                  </a:lnTo>
                  <a:lnTo>
                    <a:pt x="3872" y="11015"/>
                  </a:lnTo>
                  <a:lnTo>
                    <a:pt x="3818" y="11037"/>
                  </a:lnTo>
                  <a:lnTo>
                    <a:pt x="3763" y="11055"/>
                  </a:lnTo>
                  <a:lnTo>
                    <a:pt x="3706" y="11068"/>
                  </a:lnTo>
                  <a:lnTo>
                    <a:pt x="3647" y="11078"/>
                  </a:lnTo>
                  <a:lnTo>
                    <a:pt x="3586" y="11083"/>
                  </a:lnTo>
                  <a:lnTo>
                    <a:pt x="3523" y="11083"/>
                  </a:lnTo>
                  <a:lnTo>
                    <a:pt x="3458" y="11079"/>
                  </a:lnTo>
                  <a:lnTo>
                    <a:pt x="3390" y="11069"/>
                  </a:lnTo>
                  <a:lnTo>
                    <a:pt x="3320" y="11054"/>
                  </a:lnTo>
                  <a:lnTo>
                    <a:pt x="3234" y="11007"/>
                  </a:lnTo>
                  <a:lnTo>
                    <a:pt x="3153" y="10958"/>
                  </a:lnTo>
                  <a:lnTo>
                    <a:pt x="3076" y="10905"/>
                  </a:lnTo>
                  <a:lnTo>
                    <a:pt x="3003" y="10849"/>
                  </a:lnTo>
                  <a:lnTo>
                    <a:pt x="2933" y="10790"/>
                  </a:lnTo>
                  <a:lnTo>
                    <a:pt x="2866" y="10730"/>
                  </a:lnTo>
                  <a:lnTo>
                    <a:pt x="2804" y="10666"/>
                  </a:lnTo>
                  <a:lnTo>
                    <a:pt x="2743" y="10600"/>
                  </a:lnTo>
                  <a:lnTo>
                    <a:pt x="2686" y="10532"/>
                  </a:lnTo>
                  <a:lnTo>
                    <a:pt x="2632" y="10461"/>
                  </a:lnTo>
                  <a:lnTo>
                    <a:pt x="2579" y="10390"/>
                  </a:lnTo>
                  <a:lnTo>
                    <a:pt x="2529" y="10315"/>
                  </a:lnTo>
                  <a:lnTo>
                    <a:pt x="2480" y="10239"/>
                  </a:lnTo>
                  <a:lnTo>
                    <a:pt x="2434" y="10162"/>
                  </a:lnTo>
                  <a:lnTo>
                    <a:pt x="2390" y="10084"/>
                  </a:lnTo>
                  <a:lnTo>
                    <a:pt x="2346" y="10004"/>
                  </a:lnTo>
                  <a:lnTo>
                    <a:pt x="2304" y="9923"/>
                  </a:lnTo>
                  <a:lnTo>
                    <a:pt x="2264" y="9842"/>
                  </a:lnTo>
                  <a:lnTo>
                    <a:pt x="2224" y="9760"/>
                  </a:lnTo>
                  <a:lnTo>
                    <a:pt x="2184" y="9677"/>
                  </a:lnTo>
                  <a:lnTo>
                    <a:pt x="2107" y="9509"/>
                  </a:lnTo>
                  <a:lnTo>
                    <a:pt x="2030" y="9342"/>
                  </a:lnTo>
                  <a:lnTo>
                    <a:pt x="1991" y="9258"/>
                  </a:lnTo>
                  <a:lnTo>
                    <a:pt x="1952" y="9174"/>
                  </a:lnTo>
                  <a:lnTo>
                    <a:pt x="1912" y="9090"/>
                  </a:lnTo>
                  <a:lnTo>
                    <a:pt x="1871" y="9008"/>
                  </a:lnTo>
                  <a:lnTo>
                    <a:pt x="1830" y="8926"/>
                  </a:lnTo>
                  <a:lnTo>
                    <a:pt x="1786" y="8844"/>
                  </a:lnTo>
                  <a:lnTo>
                    <a:pt x="1742" y="8764"/>
                  </a:lnTo>
                  <a:lnTo>
                    <a:pt x="1696" y="8686"/>
                  </a:lnTo>
                  <a:lnTo>
                    <a:pt x="1632" y="8604"/>
                  </a:lnTo>
                  <a:lnTo>
                    <a:pt x="1567" y="8524"/>
                  </a:lnTo>
                  <a:lnTo>
                    <a:pt x="1500" y="8447"/>
                  </a:lnTo>
                  <a:lnTo>
                    <a:pt x="1432" y="8370"/>
                  </a:lnTo>
                  <a:lnTo>
                    <a:pt x="1362" y="8296"/>
                  </a:lnTo>
                  <a:lnTo>
                    <a:pt x="1293" y="8222"/>
                  </a:lnTo>
                  <a:lnTo>
                    <a:pt x="1222" y="8151"/>
                  </a:lnTo>
                  <a:lnTo>
                    <a:pt x="1152" y="8079"/>
                  </a:lnTo>
                  <a:lnTo>
                    <a:pt x="1011" y="7939"/>
                  </a:lnTo>
                  <a:lnTo>
                    <a:pt x="871" y="7799"/>
                  </a:lnTo>
                  <a:lnTo>
                    <a:pt x="803" y="7729"/>
                  </a:lnTo>
                  <a:lnTo>
                    <a:pt x="735" y="7659"/>
                  </a:lnTo>
                  <a:lnTo>
                    <a:pt x="670" y="7588"/>
                  </a:lnTo>
                  <a:lnTo>
                    <a:pt x="606" y="7516"/>
                  </a:lnTo>
                  <a:lnTo>
                    <a:pt x="544" y="7443"/>
                  </a:lnTo>
                  <a:lnTo>
                    <a:pt x="484" y="7368"/>
                  </a:lnTo>
                  <a:lnTo>
                    <a:pt x="426" y="7293"/>
                  </a:lnTo>
                  <a:lnTo>
                    <a:pt x="371" y="7216"/>
                  </a:lnTo>
                  <a:lnTo>
                    <a:pt x="318" y="7136"/>
                  </a:lnTo>
                  <a:lnTo>
                    <a:pt x="269" y="7056"/>
                  </a:lnTo>
                  <a:lnTo>
                    <a:pt x="224" y="6972"/>
                  </a:lnTo>
                  <a:lnTo>
                    <a:pt x="181" y="6885"/>
                  </a:lnTo>
                  <a:lnTo>
                    <a:pt x="142" y="6796"/>
                  </a:lnTo>
                  <a:lnTo>
                    <a:pt x="108" y="6704"/>
                  </a:lnTo>
                  <a:lnTo>
                    <a:pt x="78" y="6609"/>
                  </a:lnTo>
                  <a:lnTo>
                    <a:pt x="52" y="6511"/>
                  </a:lnTo>
                  <a:lnTo>
                    <a:pt x="31" y="6409"/>
                  </a:lnTo>
                  <a:lnTo>
                    <a:pt x="15" y="6302"/>
                  </a:lnTo>
                  <a:lnTo>
                    <a:pt x="5" y="6192"/>
                  </a:lnTo>
                  <a:lnTo>
                    <a:pt x="0" y="6077"/>
                  </a:lnTo>
                  <a:lnTo>
                    <a:pt x="4132" y="6077"/>
                  </a:lnTo>
                  <a:lnTo>
                    <a:pt x="4132" y="24"/>
                  </a:lnTo>
                  <a:lnTo>
                    <a:pt x="8072" y="0"/>
                  </a:lnTo>
                  <a:close/>
                </a:path>
              </a:pathLst>
            </a:custGeom>
            <a:solidFill>
              <a:schemeClr val="accent1"/>
            </a:solidFill>
            <a:ln w="9525">
              <a:no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640052" name="Freeform 52"/>
            <p:cNvSpPr>
              <a:spLocks/>
            </p:cNvSpPr>
            <p:nvPr/>
          </p:nvSpPr>
          <p:spPr bwMode="auto">
            <a:xfrm>
              <a:off x="5505" y="3665"/>
              <a:ext cx="26" cy="55"/>
            </a:xfrm>
            <a:custGeom>
              <a:avLst/>
              <a:gdLst/>
              <a:ahLst/>
              <a:cxnLst>
                <a:cxn ang="0">
                  <a:pos x="2675" y="0"/>
                </a:cxn>
                <a:cxn ang="0">
                  <a:pos x="2646" y="183"/>
                </a:cxn>
                <a:cxn ang="0">
                  <a:pos x="2615" y="365"/>
                </a:cxn>
                <a:cxn ang="0">
                  <a:pos x="2583" y="546"/>
                </a:cxn>
                <a:cxn ang="0">
                  <a:pos x="2550" y="726"/>
                </a:cxn>
                <a:cxn ang="0">
                  <a:pos x="2517" y="905"/>
                </a:cxn>
                <a:cxn ang="0">
                  <a:pos x="2483" y="1083"/>
                </a:cxn>
                <a:cxn ang="0">
                  <a:pos x="2447" y="1261"/>
                </a:cxn>
                <a:cxn ang="0">
                  <a:pos x="2412" y="1437"/>
                </a:cxn>
                <a:cxn ang="0">
                  <a:pos x="2376" y="1614"/>
                </a:cxn>
                <a:cxn ang="0">
                  <a:pos x="2339" y="1789"/>
                </a:cxn>
                <a:cxn ang="0">
                  <a:pos x="2301" y="1964"/>
                </a:cxn>
                <a:cxn ang="0">
                  <a:pos x="2264" y="2139"/>
                </a:cxn>
                <a:cxn ang="0">
                  <a:pos x="2189" y="2487"/>
                </a:cxn>
                <a:cxn ang="0">
                  <a:pos x="2111" y="2834"/>
                </a:cxn>
                <a:cxn ang="0">
                  <a:pos x="2033" y="3183"/>
                </a:cxn>
                <a:cxn ang="0">
                  <a:pos x="1957" y="3531"/>
                </a:cxn>
                <a:cxn ang="0">
                  <a:pos x="1880" y="3881"/>
                </a:cxn>
                <a:cxn ang="0">
                  <a:pos x="1806" y="4232"/>
                </a:cxn>
                <a:cxn ang="0">
                  <a:pos x="1768" y="4409"/>
                </a:cxn>
                <a:cxn ang="0">
                  <a:pos x="1732" y="4587"/>
                </a:cxn>
                <a:cxn ang="0">
                  <a:pos x="1697" y="4764"/>
                </a:cxn>
                <a:cxn ang="0">
                  <a:pos x="1662" y="4944"/>
                </a:cxn>
                <a:cxn ang="0">
                  <a:pos x="1627" y="5124"/>
                </a:cxn>
                <a:cxn ang="0">
                  <a:pos x="1593" y="5304"/>
                </a:cxn>
                <a:cxn ang="0">
                  <a:pos x="1561" y="5487"/>
                </a:cxn>
                <a:cxn ang="0">
                  <a:pos x="1529" y="5670"/>
                </a:cxn>
                <a:cxn ang="0">
                  <a:pos x="0" y="5694"/>
                </a:cxn>
                <a:cxn ang="0">
                  <a:pos x="64" y="5327"/>
                </a:cxn>
                <a:cxn ang="0">
                  <a:pos x="128" y="4963"/>
                </a:cxn>
                <a:cxn ang="0">
                  <a:pos x="194" y="4602"/>
                </a:cxn>
                <a:cxn ang="0">
                  <a:pos x="260" y="4242"/>
                </a:cxn>
                <a:cxn ang="0">
                  <a:pos x="328" y="3885"/>
                </a:cxn>
                <a:cxn ang="0">
                  <a:pos x="397" y="3529"/>
                </a:cxn>
                <a:cxn ang="0">
                  <a:pos x="467" y="3173"/>
                </a:cxn>
                <a:cxn ang="0">
                  <a:pos x="538" y="2820"/>
                </a:cxn>
                <a:cxn ang="0">
                  <a:pos x="610" y="2467"/>
                </a:cxn>
                <a:cxn ang="0">
                  <a:pos x="683" y="2115"/>
                </a:cxn>
                <a:cxn ang="0">
                  <a:pos x="758" y="1762"/>
                </a:cxn>
                <a:cxn ang="0">
                  <a:pos x="833" y="1411"/>
                </a:cxn>
                <a:cxn ang="0">
                  <a:pos x="910" y="1059"/>
                </a:cxn>
                <a:cxn ang="0">
                  <a:pos x="988" y="706"/>
                </a:cxn>
                <a:cxn ang="0">
                  <a:pos x="1067" y="353"/>
                </a:cxn>
                <a:cxn ang="0">
                  <a:pos x="1147" y="0"/>
                </a:cxn>
                <a:cxn ang="0">
                  <a:pos x="2675" y="0"/>
                </a:cxn>
              </a:cxnLst>
              <a:rect l="0" t="0" r="r" b="b"/>
              <a:pathLst>
                <a:path w="2675" h="5694">
                  <a:moveTo>
                    <a:pt x="2675" y="0"/>
                  </a:moveTo>
                  <a:lnTo>
                    <a:pt x="2646" y="183"/>
                  </a:lnTo>
                  <a:lnTo>
                    <a:pt x="2615" y="365"/>
                  </a:lnTo>
                  <a:lnTo>
                    <a:pt x="2583" y="546"/>
                  </a:lnTo>
                  <a:lnTo>
                    <a:pt x="2550" y="726"/>
                  </a:lnTo>
                  <a:lnTo>
                    <a:pt x="2517" y="905"/>
                  </a:lnTo>
                  <a:lnTo>
                    <a:pt x="2483" y="1083"/>
                  </a:lnTo>
                  <a:lnTo>
                    <a:pt x="2447" y="1261"/>
                  </a:lnTo>
                  <a:lnTo>
                    <a:pt x="2412" y="1437"/>
                  </a:lnTo>
                  <a:lnTo>
                    <a:pt x="2376" y="1614"/>
                  </a:lnTo>
                  <a:lnTo>
                    <a:pt x="2339" y="1789"/>
                  </a:lnTo>
                  <a:lnTo>
                    <a:pt x="2301" y="1964"/>
                  </a:lnTo>
                  <a:lnTo>
                    <a:pt x="2264" y="2139"/>
                  </a:lnTo>
                  <a:lnTo>
                    <a:pt x="2189" y="2487"/>
                  </a:lnTo>
                  <a:lnTo>
                    <a:pt x="2111" y="2834"/>
                  </a:lnTo>
                  <a:lnTo>
                    <a:pt x="2033" y="3183"/>
                  </a:lnTo>
                  <a:lnTo>
                    <a:pt x="1957" y="3531"/>
                  </a:lnTo>
                  <a:lnTo>
                    <a:pt x="1880" y="3881"/>
                  </a:lnTo>
                  <a:lnTo>
                    <a:pt x="1806" y="4232"/>
                  </a:lnTo>
                  <a:lnTo>
                    <a:pt x="1768" y="4409"/>
                  </a:lnTo>
                  <a:lnTo>
                    <a:pt x="1732" y="4587"/>
                  </a:lnTo>
                  <a:lnTo>
                    <a:pt x="1697" y="4764"/>
                  </a:lnTo>
                  <a:lnTo>
                    <a:pt x="1662" y="4944"/>
                  </a:lnTo>
                  <a:lnTo>
                    <a:pt x="1627" y="5124"/>
                  </a:lnTo>
                  <a:lnTo>
                    <a:pt x="1593" y="5304"/>
                  </a:lnTo>
                  <a:lnTo>
                    <a:pt x="1561" y="5487"/>
                  </a:lnTo>
                  <a:lnTo>
                    <a:pt x="1529" y="5670"/>
                  </a:lnTo>
                  <a:lnTo>
                    <a:pt x="0" y="5694"/>
                  </a:lnTo>
                  <a:lnTo>
                    <a:pt x="64" y="5327"/>
                  </a:lnTo>
                  <a:lnTo>
                    <a:pt x="128" y="4963"/>
                  </a:lnTo>
                  <a:lnTo>
                    <a:pt x="194" y="4602"/>
                  </a:lnTo>
                  <a:lnTo>
                    <a:pt x="260" y="4242"/>
                  </a:lnTo>
                  <a:lnTo>
                    <a:pt x="328" y="3885"/>
                  </a:lnTo>
                  <a:lnTo>
                    <a:pt x="397" y="3529"/>
                  </a:lnTo>
                  <a:lnTo>
                    <a:pt x="467" y="3173"/>
                  </a:lnTo>
                  <a:lnTo>
                    <a:pt x="538" y="2820"/>
                  </a:lnTo>
                  <a:lnTo>
                    <a:pt x="610" y="2467"/>
                  </a:lnTo>
                  <a:lnTo>
                    <a:pt x="683" y="2115"/>
                  </a:lnTo>
                  <a:lnTo>
                    <a:pt x="758" y="1762"/>
                  </a:lnTo>
                  <a:lnTo>
                    <a:pt x="833" y="1411"/>
                  </a:lnTo>
                  <a:lnTo>
                    <a:pt x="910" y="1059"/>
                  </a:lnTo>
                  <a:lnTo>
                    <a:pt x="988" y="706"/>
                  </a:lnTo>
                  <a:lnTo>
                    <a:pt x="1067" y="353"/>
                  </a:lnTo>
                  <a:lnTo>
                    <a:pt x="1147" y="0"/>
                  </a:lnTo>
                  <a:lnTo>
                    <a:pt x="2675" y="0"/>
                  </a:lnTo>
                  <a:close/>
                </a:path>
              </a:pathLst>
            </a:custGeom>
            <a:solidFill>
              <a:schemeClr val="accent1"/>
            </a:solidFill>
            <a:ln w="9525">
              <a:noFill/>
              <a:round/>
              <a:headEnd/>
              <a:tailEnd/>
            </a:ln>
          </p:spPr>
          <p:txBody>
            <a:bodyPr/>
            <a:lstStyle/>
            <a:p>
              <a:pPr>
                <a:defRPr/>
              </a:pPr>
              <a:endParaRPr lang="en-US">
                <a:effectLst>
                  <a:outerShdw blurRad="38100" dist="38100" dir="2700000" algn="tl">
                    <a:srgbClr val="000000">
                      <a:alpha val="43137"/>
                    </a:srgbClr>
                  </a:outerShdw>
                </a:effectLst>
              </a:endParaRPr>
            </a:p>
          </p:txBody>
        </p:sp>
      </p:grpSp>
      <p:pic>
        <p:nvPicPr>
          <p:cNvPr id="5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smtClean="0"/>
              <a:t>'C64x:  Superset of ‘C62x Instruction Set</a:t>
            </a:r>
          </a:p>
        </p:txBody>
      </p:sp>
      <p:sp>
        <p:nvSpPr>
          <p:cNvPr id="642051" name="Rectangle 3"/>
          <p:cNvSpPr>
            <a:spLocks noChangeArrowheads="1"/>
          </p:cNvSpPr>
          <p:nvPr/>
        </p:nvSpPr>
        <p:spPr bwMode="auto">
          <a:xfrm>
            <a:off x="5133975" y="649288"/>
            <a:ext cx="796925" cy="79692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grpSp>
        <p:nvGrpSpPr>
          <p:cNvPr id="24580" name="Group 4"/>
          <p:cNvGrpSpPr>
            <a:grpSpLocks/>
          </p:cNvGrpSpPr>
          <p:nvPr/>
        </p:nvGrpSpPr>
        <p:grpSpPr bwMode="auto">
          <a:xfrm>
            <a:off x="5943600" y="649288"/>
            <a:ext cx="2832100" cy="4229100"/>
            <a:chOff x="2974" y="466"/>
            <a:chExt cx="1784" cy="1982"/>
          </a:xfrm>
        </p:grpSpPr>
        <p:sp>
          <p:nvSpPr>
            <p:cNvPr id="24603" name="Rectangle 5"/>
            <p:cNvSpPr>
              <a:spLocks noChangeArrowheads="1"/>
            </p:cNvSpPr>
            <p:nvPr/>
          </p:nvSpPr>
          <p:spPr bwMode="auto">
            <a:xfrm>
              <a:off x="3875" y="466"/>
              <a:ext cx="883" cy="1982"/>
            </a:xfrm>
            <a:prstGeom prst="rect">
              <a:avLst/>
            </a:prstGeom>
            <a:solidFill>
              <a:schemeClr val="accent2"/>
            </a:solid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Data Pack/Un</a:t>
              </a:r>
              <a:r>
                <a:rPr lang="en-US" sz="1700">
                  <a:latin typeface="Arial Narrow" pitchFamily="34" charset="0"/>
                </a:rPr>
                <a:t/>
              </a:r>
              <a:br>
                <a:rPr lang="en-US" sz="1700">
                  <a:latin typeface="Arial Narrow" pitchFamily="34" charset="0"/>
                </a:rPr>
              </a:br>
              <a:r>
                <a:rPr lang="en-US" sz="1700">
                  <a:latin typeface="Arial Narrow" pitchFamily="34" charset="0"/>
                </a:rPr>
                <a:t>PACK2</a:t>
              </a:r>
              <a:br>
                <a:rPr lang="en-US" sz="1700">
                  <a:latin typeface="Arial Narrow" pitchFamily="34" charset="0"/>
                </a:rPr>
              </a:br>
              <a:r>
                <a:rPr lang="en-US" sz="1700">
                  <a:latin typeface="Arial Narrow" pitchFamily="34" charset="0"/>
                </a:rPr>
                <a:t>PACKH2</a:t>
              </a:r>
              <a:br>
                <a:rPr lang="en-US" sz="1700">
                  <a:latin typeface="Arial Narrow" pitchFamily="34" charset="0"/>
                </a:rPr>
              </a:br>
              <a:r>
                <a:rPr lang="en-US" sz="1700">
                  <a:latin typeface="Arial Narrow" pitchFamily="34" charset="0"/>
                </a:rPr>
                <a:t>PACKLH2</a:t>
              </a:r>
              <a:br>
                <a:rPr lang="en-US" sz="1700">
                  <a:latin typeface="Arial Narrow" pitchFamily="34" charset="0"/>
                </a:rPr>
              </a:br>
              <a:r>
                <a:rPr lang="en-US" sz="1700">
                  <a:latin typeface="Arial Narrow" pitchFamily="34" charset="0"/>
                </a:rPr>
                <a:t>PACKHL2</a:t>
              </a:r>
              <a:br>
                <a:rPr lang="en-US" sz="1700">
                  <a:latin typeface="Arial Narrow" pitchFamily="34" charset="0"/>
                </a:rPr>
              </a:br>
              <a:r>
                <a:rPr lang="en-US" sz="1700">
                  <a:latin typeface="Arial Narrow" pitchFamily="34" charset="0"/>
                </a:rPr>
                <a:t>PACKH4</a:t>
              </a:r>
              <a:br>
                <a:rPr lang="en-US" sz="1700">
                  <a:latin typeface="Arial Narrow" pitchFamily="34" charset="0"/>
                </a:rPr>
              </a:br>
              <a:r>
                <a:rPr lang="en-US" sz="1700">
                  <a:latin typeface="Arial Narrow" pitchFamily="34" charset="0"/>
                </a:rPr>
                <a:t>PACKL4</a:t>
              </a:r>
              <a:br>
                <a:rPr lang="en-US" sz="1700">
                  <a:latin typeface="Arial Narrow" pitchFamily="34" charset="0"/>
                </a:rPr>
              </a:br>
              <a:r>
                <a:rPr lang="en-US" sz="1700">
                  <a:latin typeface="Arial Narrow" pitchFamily="34" charset="0"/>
                </a:rPr>
                <a:t>UNPKHU4</a:t>
              </a:r>
              <a:br>
                <a:rPr lang="en-US" sz="1700">
                  <a:latin typeface="Arial Narrow" pitchFamily="34" charset="0"/>
                </a:rPr>
              </a:br>
              <a:r>
                <a:rPr lang="en-US" sz="1700">
                  <a:latin typeface="Arial Narrow" pitchFamily="34" charset="0"/>
                </a:rPr>
                <a:t>UNPKLU4</a:t>
              </a:r>
              <a:br>
                <a:rPr lang="en-US" sz="1700">
                  <a:latin typeface="Arial Narrow" pitchFamily="34" charset="0"/>
                </a:rPr>
              </a:br>
              <a:r>
                <a:rPr lang="en-US" sz="1700">
                  <a:latin typeface="Arial Narrow" pitchFamily="34" charset="0"/>
                </a:rPr>
                <a:t>SWAP2/4</a:t>
              </a:r>
            </a:p>
          </p:txBody>
        </p:sp>
        <p:sp>
          <p:nvSpPr>
            <p:cNvPr id="24604" name="Rectangle 6"/>
            <p:cNvSpPr>
              <a:spLocks noChangeArrowheads="1"/>
            </p:cNvSpPr>
            <p:nvPr/>
          </p:nvSpPr>
          <p:spPr bwMode="auto">
            <a:xfrm>
              <a:off x="2974" y="466"/>
              <a:ext cx="930" cy="1982"/>
            </a:xfrm>
            <a:prstGeom prst="rect">
              <a:avLst/>
            </a:prstGeom>
            <a:solidFill>
              <a:schemeClr val="accent2"/>
            </a:solid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Dual/Quad Arith</a:t>
              </a:r>
              <a:r>
                <a:rPr lang="en-US" sz="1700">
                  <a:latin typeface="Arial Narrow" pitchFamily="34" charset="0"/>
                </a:rPr>
                <a:t/>
              </a:r>
              <a:br>
                <a:rPr lang="en-US" sz="1700">
                  <a:latin typeface="Arial Narrow" pitchFamily="34" charset="0"/>
                </a:rPr>
              </a:br>
              <a:r>
                <a:rPr lang="en-US" sz="1700">
                  <a:latin typeface="Arial Narrow" pitchFamily="34" charset="0"/>
                </a:rPr>
                <a:t>ABS2</a:t>
              </a:r>
              <a:br>
                <a:rPr lang="en-US" sz="1700">
                  <a:latin typeface="Arial Narrow" pitchFamily="34" charset="0"/>
                </a:rPr>
              </a:br>
              <a:r>
                <a:rPr lang="en-US" sz="1700">
                  <a:latin typeface="Arial Narrow" pitchFamily="34" charset="0"/>
                </a:rPr>
                <a:t>ADD2</a:t>
              </a:r>
              <a:br>
                <a:rPr lang="en-US" sz="1700">
                  <a:latin typeface="Arial Narrow" pitchFamily="34" charset="0"/>
                </a:rPr>
              </a:br>
              <a:r>
                <a:rPr lang="en-US" sz="1700">
                  <a:latin typeface="Arial Narrow" pitchFamily="34" charset="0"/>
                </a:rPr>
                <a:t>ADD4</a:t>
              </a:r>
              <a:br>
                <a:rPr lang="en-US" sz="1700">
                  <a:latin typeface="Arial Narrow" pitchFamily="34" charset="0"/>
                </a:rPr>
              </a:br>
              <a:r>
                <a:rPr lang="en-US" sz="1700">
                  <a:latin typeface="Arial Narrow" pitchFamily="34" charset="0"/>
                </a:rPr>
                <a:t>MAX</a:t>
              </a:r>
              <a:br>
                <a:rPr lang="en-US" sz="1700">
                  <a:latin typeface="Arial Narrow" pitchFamily="34" charset="0"/>
                </a:rPr>
              </a:br>
              <a:r>
                <a:rPr lang="en-US" sz="1700">
                  <a:latin typeface="Arial Narrow" pitchFamily="34" charset="0"/>
                </a:rPr>
                <a:t>MIN</a:t>
              </a:r>
              <a:br>
                <a:rPr lang="en-US" sz="1700">
                  <a:latin typeface="Arial Narrow" pitchFamily="34" charset="0"/>
                </a:rPr>
              </a:br>
              <a:r>
                <a:rPr lang="en-US" sz="1700">
                  <a:latin typeface="Arial Narrow" pitchFamily="34" charset="0"/>
                </a:rPr>
                <a:t>SUB2</a:t>
              </a:r>
              <a:br>
                <a:rPr lang="en-US" sz="1700">
                  <a:latin typeface="Arial Narrow" pitchFamily="34" charset="0"/>
                </a:rPr>
              </a:br>
              <a:r>
                <a:rPr lang="en-US" sz="1700">
                  <a:latin typeface="Arial Narrow" pitchFamily="34" charset="0"/>
                </a:rPr>
                <a:t>SUB4</a:t>
              </a:r>
              <a:br>
                <a:rPr lang="en-US" sz="1700">
                  <a:latin typeface="Arial Narrow" pitchFamily="34" charset="0"/>
                </a:rPr>
              </a:br>
              <a:r>
                <a:rPr lang="en-US" sz="1700">
                  <a:latin typeface="Arial Narrow" pitchFamily="34" charset="0"/>
                </a:rPr>
                <a:t>SUBABS4</a:t>
              </a:r>
            </a:p>
            <a:p>
              <a:pPr>
                <a:lnSpc>
                  <a:spcPct val="90000"/>
                </a:lnSpc>
              </a:pPr>
              <a:r>
                <a:rPr lang="en-US" sz="1700" u="sng">
                  <a:solidFill>
                    <a:schemeClr val="tx2"/>
                  </a:solidFill>
                  <a:latin typeface="Arial Narrow" pitchFamily="34" charset="0"/>
                </a:rPr>
                <a:t>Bitwise Logical</a:t>
              </a:r>
              <a:r>
                <a:rPr lang="en-US" sz="1700">
                  <a:latin typeface="Arial Narrow" pitchFamily="34" charset="0"/>
                </a:rPr>
                <a:t/>
              </a:r>
              <a:br>
                <a:rPr lang="en-US" sz="1700">
                  <a:latin typeface="Arial Narrow" pitchFamily="34" charset="0"/>
                </a:rPr>
              </a:br>
              <a:r>
                <a:rPr lang="en-US" sz="1700">
                  <a:latin typeface="Arial Narrow" pitchFamily="34" charset="0"/>
                </a:rPr>
                <a:t>ANDN</a:t>
              </a:r>
            </a:p>
            <a:p>
              <a:pPr>
                <a:lnSpc>
                  <a:spcPct val="90000"/>
                </a:lnSpc>
              </a:pPr>
              <a:r>
                <a:rPr lang="en-US" sz="1700" u="sng">
                  <a:solidFill>
                    <a:schemeClr val="tx2"/>
                  </a:solidFill>
                  <a:latin typeface="Arial Narrow" pitchFamily="34" charset="0"/>
                </a:rPr>
                <a:t>Shift &amp; Merge</a:t>
              </a:r>
              <a:r>
                <a:rPr lang="en-US" sz="1700">
                  <a:latin typeface="Arial Narrow" pitchFamily="34" charset="0"/>
                </a:rPr>
                <a:t/>
              </a:r>
              <a:br>
                <a:rPr lang="en-US" sz="1700">
                  <a:latin typeface="Arial Narrow" pitchFamily="34" charset="0"/>
                </a:rPr>
              </a:br>
              <a:r>
                <a:rPr lang="en-US" sz="1700">
                  <a:latin typeface="Arial Narrow" pitchFamily="34" charset="0"/>
                </a:rPr>
                <a:t>SHLMB</a:t>
              </a:r>
              <a:br>
                <a:rPr lang="en-US" sz="1700">
                  <a:latin typeface="Arial Narrow" pitchFamily="34" charset="0"/>
                </a:rPr>
              </a:br>
              <a:r>
                <a:rPr lang="en-US" sz="1700">
                  <a:latin typeface="Arial Narrow" pitchFamily="34" charset="0"/>
                </a:rPr>
                <a:t>SHRMB</a:t>
              </a:r>
            </a:p>
            <a:p>
              <a:pPr>
                <a:lnSpc>
                  <a:spcPct val="90000"/>
                </a:lnSpc>
              </a:pPr>
              <a:r>
                <a:rPr lang="en-US" sz="1700" u="sng">
                  <a:solidFill>
                    <a:schemeClr val="tx2"/>
                  </a:solidFill>
                  <a:latin typeface="Arial Narrow" pitchFamily="34" charset="0"/>
                </a:rPr>
                <a:t>Load Constant</a:t>
              </a:r>
              <a:r>
                <a:rPr lang="en-US" sz="1700">
                  <a:latin typeface="Arial Narrow" pitchFamily="34" charset="0"/>
                </a:rPr>
                <a:t/>
              </a:r>
              <a:br>
                <a:rPr lang="en-US" sz="1700">
                  <a:latin typeface="Arial Narrow" pitchFamily="34" charset="0"/>
                </a:rPr>
              </a:br>
              <a:r>
                <a:rPr lang="en-US" sz="1700">
                  <a:latin typeface="Arial Narrow" pitchFamily="34" charset="0"/>
                </a:rPr>
                <a:t>MVK  (5-bit)</a:t>
              </a:r>
            </a:p>
          </p:txBody>
        </p:sp>
      </p:grpSp>
      <p:sp>
        <p:nvSpPr>
          <p:cNvPr id="642055" name="Rectangle 7"/>
          <p:cNvSpPr>
            <a:spLocks noChangeArrowheads="1"/>
          </p:cNvSpPr>
          <p:nvPr/>
        </p:nvSpPr>
        <p:spPr bwMode="auto">
          <a:xfrm>
            <a:off x="30163" y="3795713"/>
            <a:ext cx="796925" cy="796925"/>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642056" name="Rectangle 8"/>
          <p:cNvSpPr>
            <a:spLocks noChangeArrowheads="1"/>
          </p:cNvSpPr>
          <p:nvPr/>
        </p:nvSpPr>
        <p:spPr bwMode="auto">
          <a:xfrm>
            <a:off x="33338" y="649288"/>
            <a:ext cx="796925" cy="79692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642057" name="Rectangle 9"/>
          <p:cNvSpPr>
            <a:spLocks noChangeArrowheads="1"/>
          </p:cNvSpPr>
          <p:nvPr/>
        </p:nvSpPr>
        <p:spPr bwMode="auto">
          <a:xfrm>
            <a:off x="4937125" y="4071938"/>
            <a:ext cx="796925" cy="796925"/>
          </a:xfrm>
          <a:prstGeom prst="rect">
            <a:avLst/>
          </a:prstGeom>
          <a:solidFill>
            <a:schemeClr val="accent4">
              <a:lumMod val="40000"/>
              <a:lumOff val="6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grpSp>
        <p:nvGrpSpPr>
          <p:cNvPr id="24584" name="Group 10"/>
          <p:cNvGrpSpPr>
            <a:grpSpLocks/>
          </p:cNvGrpSpPr>
          <p:nvPr/>
        </p:nvGrpSpPr>
        <p:grpSpPr bwMode="auto">
          <a:xfrm>
            <a:off x="4937125" y="3222625"/>
            <a:ext cx="4206875" cy="3567113"/>
            <a:chOff x="3110" y="2030"/>
            <a:chExt cx="2650" cy="2247"/>
          </a:xfrm>
          <a:solidFill>
            <a:schemeClr val="accent4">
              <a:lumMod val="40000"/>
              <a:lumOff val="60000"/>
            </a:schemeClr>
          </a:solidFill>
        </p:grpSpPr>
        <p:sp>
          <p:nvSpPr>
            <p:cNvPr id="24600" name="Rectangle 11"/>
            <p:cNvSpPr>
              <a:spLocks noChangeArrowheads="1"/>
            </p:cNvSpPr>
            <p:nvPr/>
          </p:nvSpPr>
          <p:spPr bwMode="auto">
            <a:xfrm>
              <a:off x="4011" y="3082"/>
              <a:ext cx="883" cy="1195"/>
            </a:xfrm>
            <a:prstGeom prst="rect">
              <a:avLst/>
            </a:prstGeom>
            <a:grp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Bit Operations</a:t>
              </a:r>
              <a:r>
                <a:rPr lang="en-US" sz="1700">
                  <a:latin typeface="Arial Narrow" pitchFamily="34" charset="0"/>
                </a:rPr>
                <a:t/>
              </a:r>
              <a:br>
                <a:rPr lang="en-US" sz="1700">
                  <a:latin typeface="Arial Narrow" pitchFamily="34" charset="0"/>
                </a:rPr>
              </a:br>
              <a:r>
                <a:rPr lang="en-US" sz="1700">
                  <a:latin typeface="Arial Narrow" pitchFamily="34" charset="0"/>
                </a:rPr>
                <a:t>BITC4</a:t>
              </a:r>
              <a:br>
                <a:rPr lang="en-US" sz="1700">
                  <a:latin typeface="Arial Narrow" pitchFamily="34" charset="0"/>
                </a:rPr>
              </a:br>
              <a:r>
                <a:rPr lang="en-US" sz="1700">
                  <a:latin typeface="Arial Narrow" pitchFamily="34" charset="0"/>
                </a:rPr>
                <a:t>BITR</a:t>
              </a:r>
              <a:br>
                <a:rPr lang="en-US" sz="1700">
                  <a:latin typeface="Arial Narrow" pitchFamily="34" charset="0"/>
                </a:rPr>
              </a:br>
              <a:r>
                <a:rPr lang="en-US" sz="1700">
                  <a:latin typeface="Arial Narrow" pitchFamily="34" charset="0"/>
                </a:rPr>
                <a:t>DEAL</a:t>
              </a:r>
              <a:br>
                <a:rPr lang="en-US" sz="1700">
                  <a:latin typeface="Arial Narrow" pitchFamily="34" charset="0"/>
                </a:rPr>
              </a:br>
              <a:r>
                <a:rPr lang="en-US" sz="1700">
                  <a:latin typeface="Arial Narrow" pitchFamily="34" charset="0"/>
                </a:rPr>
                <a:t>SHFL</a:t>
              </a:r>
            </a:p>
            <a:p>
              <a:pPr>
                <a:lnSpc>
                  <a:spcPct val="90000"/>
                </a:lnSpc>
              </a:pPr>
              <a:r>
                <a:rPr lang="en-US" sz="1700" u="sng">
                  <a:solidFill>
                    <a:schemeClr val="tx2"/>
                  </a:solidFill>
                  <a:latin typeface="Arial Narrow" pitchFamily="34" charset="0"/>
                </a:rPr>
                <a:t>Move</a:t>
              </a:r>
              <a:r>
                <a:rPr lang="en-US" sz="1700">
                  <a:latin typeface="Arial Narrow" pitchFamily="34" charset="0"/>
                </a:rPr>
                <a:t/>
              </a:r>
              <a:br>
                <a:rPr lang="en-US" sz="1700">
                  <a:latin typeface="Arial Narrow" pitchFamily="34" charset="0"/>
                </a:rPr>
              </a:br>
              <a:r>
                <a:rPr lang="en-US" sz="1700">
                  <a:latin typeface="Arial Narrow" pitchFamily="34" charset="0"/>
                </a:rPr>
                <a:t>MVD</a:t>
              </a:r>
            </a:p>
          </p:txBody>
        </p:sp>
        <p:sp>
          <p:nvSpPr>
            <p:cNvPr id="24601" name="Rectangle 12"/>
            <p:cNvSpPr>
              <a:spLocks noChangeArrowheads="1"/>
            </p:cNvSpPr>
            <p:nvPr/>
          </p:nvSpPr>
          <p:spPr bwMode="auto">
            <a:xfrm>
              <a:off x="3110" y="3082"/>
              <a:ext cx="930" cy="1195"/>
            </a:xfrm>
            <a:prstGeom prst="rect">
              <a:avLst/>
            </a:prstGeom>
            <a:grp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Average</a:t>
              </a:r>
              <a:r>
                <a:rPr lang="en-US" sz="1700">
                  <a:latin typeface="Arial Narrow" pitchFamily="34" charset="0"/>
                </a:rPr>
                <a:t/>
              </a:r>
              <a:br>
                <a:rPr lang="en-US" sz="1700">
                  <a:latin typeface="Arial Narrow" pitchFamily="34" charset="0"/>
                </a:rPr>
              </a:br>
              <a:r>
                <a:rPr lang="en-US" sz="1700">
                  <a:latin typeface="Arial Narrow" pitchFamily="34" charset="0"/>
                </a:rPr>
                <a:t>AVG2</a:t>
              </a:r>
              <a:br>
                <a:rPr lang="en-US" sz="1700">
                  <a:latin typeface="Arial Narrow" pitchFamily="34" charset="0"/>
                </a:rPr>
              </a:br>
              <a:r>
                <a:rPr lang="en-US" sz="1700">
                  <a:latin typeface="Arial Narrow" pitchFamily="34" charset="0"/>
                </a:rPr>
                <a:t>AVG4</a:t>
              </a:r>
            </a:p>
            <a:p>
              <a:pPr>
                <a:lnSpc>
                  <a:spcPct val="90000"/>
                </a:lnSpc>
              </a:pPr>
              <a:r>
                <a:rPr lang="en-US" sz="1700" u="sng">
                  <a:solidFill>
                    <a:schemeClr val="tx2"/>
                  </a:solidFill>
                  <a:latin typeface="Arial Narrow" pitchFamily="34" charset="0"/>
                </a:rPr>
                <a:t>Shifts</a:t>
              </a:r>
              <a:r>
                <a:rPr lang="en-US" sz="1700">
                  <a:latin typeface="Arial Narrow" pitchFamily="34" charset="0"/>
                </a:rPr>
                <a:t/>
              </a:r>
              <a:br>
                <a:rPr lang="en-US" sz="1700">
                  <a:latin typeface="Arial Narrow" pitchFamily="34" charset="0"/>
                </a:rPr>
              </a:br>
              <a:r>
                <a:rPr lang="en-US" sz="1700">
                  <a:latin typeface="Arial Narrow" pitchFamily="34" charset="0"/>
                </a:rPr>
                <a:t>ROTL</a:t>
              </a:r>
              <a:br>
                <a:rPr lang="en-US" sz="1700">
                  <a:latin typeface="Arial Narrow" pitchFamily="34" charset="0"/>
                </a:rPr>
              </a:br>
              <a:r>
                <a:rPr lang="en-US" sz="1700">
                  <a:latin typeface="Arial Narrow" pitchFamily="34" charset="0"/>
                </a:rPr>
                <a:t>SSHVL</a:t>
              </a:r>
              <a:br>
                <a:rPr lang="en-US" sz="1700">
                  <a:latin typeface="Arial Narrow" pitchFamily="34" charset="0"/>
                </a:rPr>
              </a:br>
              <a:r>
                <a:rPr lang="en-US" sz="1700">
                  <a:latin typeface="Arial Narrow" pitchFamily="34" charset="0"/>
                </a:rPr>
                <a:t>SSHVR</a:t>
              </a:r>
            </a:p>
          </p:txBody>
        </p:sp>
        <p:sp>
          <p:nvSpPr>
            <p:cNvPr id="24602" name="Rectangle 13"/>
            <p:cNvSpPr>
              <a:spLocks noChangeArrowheads="1"/>
            </p:cNvSpPr>
            <p:nvPr/>
          </p:nvSpPr>
          <p:spPr bwMode="auto">
            <a:xfrm>
              <a:off x="4877" y="2030"/>
              <a:ext cx="883" cy="2245"/>
            </a:xfrm>
            <a:prstGeom prst="rect">
              <a:avLst/>
            </a:prstGeom>
            <a:grp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Multiplies</a:t>
              </a:r>
              <a:r>
                <a:rPr lang="en-US" sz="1700">
                  <a:latin typeface="Arial Narrow" pitchFamily="34" charset="0"/>
                </a:rPr>
                <a:t/>
              </a:r>
              <a:br>
                <a:rPr lang="en-US" sz="1700">
                  <a:latin typeface="Arial Narrow" pitchFamily="34" charset="0"/>
                </a:rPr>
              </a:br>
              <a:r>
                <a:rPr lang="en-US" sz="1700">
                  <a:latin typeface="Arial Narrow" pitchFamily="34" charset="0"/>
                </a:rPr>
                <a:t>MPYHI</a:t>
              </a:r>
              <a:br>
                <a:rPr lang="en-US" sz="1700">
                  <a:latin typeface="Arial Narrow" pitchFamily="34" charset="0"/>
                </a:rPr>
              </a:br>
              <a:r>
                <a:rPr lang="en-US" sz="1700">
                  <a:latin typeface="Arial Narrow" pitchFamily="34" charset="0"/>
                </a:rPr>
                <a:t>MPYLI</a:t>
              </a:r>
              <a:br>
                <a:rPr lang="en-US" sz="1700">
                  <a:latin typeface="Arial Narrow" pitchFamily="34" charset="0"/>
                </a:rPr>
              </a:br>
              <a:r>
                <a:rPr lang="en-US" sz="1700">
                  <a:latin typeface="Arial Narrow" pitchFamily="34" charset="0"/>
                </a:rPr>
                <a:t>MPYHIR</a:t>
              </a:r>
              <a:br>
                <a:rPr lang="en-US" sz="1700">
                  <a:latin typeface="Arial Narrow" pitchFamily="34" charset="0"/>
                </a:rPr>
              </a:br>
              <a:r>
                <a:rPr lang="en-US" sz="1700">
                  <a:latin typeface="Arial Narrow" pitchFamily="34" charset="0"/>
                </a:rPr>
                <a:t>MPYLIR</a:t>
              </a:r>
              <a:br>
                <a:rPr lang="en-US" sz="1700">
                  <a:latin typeface="Arial Narrow" pitchFamily="34" charset="0"/>
                </a:rPr>
              </a:br>
              <a:r>
                <a:rPr lang="en-US" sz="1700">
                  <a:latin typeface="Arial Narrow" pitchFamily="34" charset="0"/>
                </a:rPr>
                <a:t>MPY2</a:t>
              </a:r>
              <a:br>
                <a:rPr lang="en-US" sz="1700">
                  <a:latin typeface="Arial Narrow" pitchFamily="34" charset="0"/>
                </a:rPr>
              </a:br>
              <a:r>
                <a:rPr lang="en-US" sz="1700">
                  <a:latin typeface="Arial Narrow" pitchFamily="34" charset="0"/>
                </a:rPr>
                <a:t>SMPY2</a:t>
              </a:r>
              <a:br>
                <a:rPr lang="en-US" sz="1700">
                  <a:latin typeface="Arial Narrow" pitchFamily="34" charset="0"/>
                </a:rPr>
              </a:br>
              <a:r>
                <a:rPr lang="en-US" sz="1700">
                  <a:latin typeface="Arial Narrow" pitchFamily="34" charset="0"/>
                </a:rPr>
                <a:t>DOTP2</a:t>
              </a:r>
              <a:br>
                <a:rPr lang="en-US" sz="1700">
                  <a:latin typeface="Arial Narrow" pitchFamily="34" charset="0"/>
                </a:rPr>
              </a:br>
              <a:r>
                <a:rPr lang="en-US" sz="1700">
                  <a:latin typeface="Arial Narrow" pitchFamily="34" charset="0"/>
                </a:rPr>
                <a:t>DOTPN2</a:t>
              </a:r>
              <a:br>
                <a:rPr lang="en-US" sz="1700">
                  <a:latin typeface="Arial Narrow" pitchFamily="34" charset="0"/>
                </a:rPr>
              </a:br>
              <a:r>
                <a:rPr lang="en-US" sz="1700">
                  <a:latin typeface="Arial Narrow" pitchFamily="34" charset="0"/>
                </a:rPr>
                <a:t>DOTPRSU2</a:t>
              </a:r>
              <a:br>
                <a:rPr lang="en-US" sz="1700">
                  <a:latin typeface="Arial Narrow" pitchFamily="34" charset="0"/>
                </a:rPr>
              </a:br>
              <a:r>
                <a:rPr lang="en-US" sz="1700">
                  <a:latin typeface="Arial Narrow" pitchFamily="34" charset="0"/>
                </a:rPr>
                <a:t>DOTPNRSU2</a:t>
              </a:r>
              <a:br>
                <a:rPr lang="en-US" sz="1700">
                  <a:latin typeface="Arial Narrow" pitchFamily="34" charset="0"/>
                </a:rPr>
              </a:br>
              <a:r>
                <a:rPr lang="en-US" sz="1700">
                  <a:latin typeface="Arial Narrow" pitchFamily="34" charset="0"/>
                </a:rPr>
                <a:t>DOTPU4</a:t>
              </a:r>
              <a:br>
                <a:rPr lang="en-US" sz="1700">
                  <a:latin typeface="Arial Narrow" pitchFamily="34" charset="0"/>
                </a:rPr>
              </a:br>
              <a:r>
                <a:rPr lang="en-US" sz="1700">
                  <a:latin typeface="Arial Narrow" pitchFamily="34" charset="0"/>
                </a:rPr>
                <a:t>DOTPSU4</a:t>
              </a:r>
              <a:br>
                <a:rPr lang="en-US" sz="1700">
                  <a:latin typeface="Arial Narrow" pitchFamily="34" charset="0"/>
                </a:rPr>
              </a:br>
              <a:r>
                <a:rPr lang="en-US" sz="1700">
                  <a:latin typeface="Arial Narrow" pitchFamily="34" charset="0"/>
                </a:rPr>
                <a:t>GMPY4</a:t>
              </a:r>
              <a:br>
                <a:rPr lang="en-US" sz="1700">
                  <a:latin typeface="Arial Narrow" pitchFamily="34" charset="0"/>
                </a:rPr>
              </a:br>
              <a:r>
                <a:rPr lang="en-US" sz="1700">
                  <a:latin typeface="Arial Narrow" pitchFamily="34" charset="0"/>
                </a:rPr>
                <a:t>XPND2/4</a:t>
              </a:r>
            </a:p>
          </p:txBody>
        </p:sp>
      </p:grpSp>
      <p:grpSp>
        <p:nvGrpSpPr>
          <p:cNvPr id="24585" name="Group 14"/>
          <p:cNvGrpSpPr>
            <a:grpSpLocks/>
          </p:cNvGrpSpPr>
          <p:nvPr/>
        </p:nvGrpSpPr>
        <p:grpSpPr bwMode="auto">
          <a:xfrm>
            <a:off x="838200" y="3795713"/>
            <a:ext cx="2832100" cy="2994025"/>
            <a:chOff x="3202" y="720"/>
            <a:chExt cx="1784" cy="1982"/>
          </a:xfrm>
        </p:grpSpPr>
        <p:sp>
          <p:nvSpPr>
            <p:cNvPr id="24598" name="Rectangle 15"/>
            <p:cNvSpPr>
              <a:spLocks noChangeArrowheads="1"/>
            </p:cNvSpPr>
            <p:nvPr/>
          </p:nvSpPr>
          <p:spPr bwMode="auto">
            <a:xfrm>
              <a:off x="4103" y="720"/>
              <a:ext cx="883" cy="1982"/>
            </a:xfrm>
            <a:prstGeom prst="rect">
              <a:avLst/>
            </a:prstGeom>
            <a:solidFill>
              <a:schemeClr val="accent3"/>
            </a:solidFill>
            <a:ln w="9525">
              <a:noFill/>
              <a:miter lim="800000"/>
              <a:headEnd/>
              <a:tailEnd/>
            </a:ln>
          </p:spPr>
          <p:txBody>
            <a:bodyPr wrap="none" lIns="92075" tIns="46038" rIns="92075" bIns="46038" anchorCtr="1"/>
            <a:lstStyle/>
            <a:p>
              <a:pPr>
                <a:lnSpc>
                  <a:spcPct val="90000"/>
                </a:lnSpc>
              </a:pPr>
              <a:r>
                <a:rPr lang="en-US" sz="1700" u="sng">
                  <a:solidFill>
                    <a:schemeClr val="tx2"/>
                  </a:solidFill>
                  <a:latin typeface="Arial Narrow" pitchFamily="34" charset="0"/>
                </a:rPr>
                <a:t>Mem Access</a:t>
              </a:r>
              <a:r>
                <a:rPr lang="en-US" sz="1700">
                  <a:latin typeface="Arial Narrow" pitchFamily="34" charset="0"/>
                </a:rPr>
                <a:t/>
              </a:r>
              <a:br>
                <a:rPr lang="en-US" sz="1700">
                  <a:latin typeface="Arial Narrow" pitchFamily="34" charset="0"/>
                </a:rPr>
              </a:br>
              <a:r>
                <a:rPr lang="en-US" sz="1700">
                  <a:latin typeface="Arial Narrow" pitchFamily="34" charset="0"/>
                </a:rPr>
                <a:t>LDDW</a:t>
              </a:r>
              <a:br>
                <a:rPr lang="en-US" sz="1700">
                  <a:latin typeface="Arial Narrow" pitchFamily="34" charset="0"/>
                </a:rPr>
              </a:br>
              <a:r>
                <a:rPr lang="en-US" sz="1700">
                  <a:latin typeface="Arial Narrow" pitchFamily="34" charset="0"/>
                </a:rPr>
                <a:t>LDNW</a:t>
              </a:r>
              <a:br>
                <a:rPr lang="en-US" sz="1700">
                  <a:latin typeface="Arial Narrow" pitchFamily="34" charset="0"/>
                </a:rPr>
              </a:br>
              <a:r>
                <a:rPr lang="en-US" sz="1700">
                  <a:latin typeface="Arial Narrow" pitchFamily="34" charset="0"/>
                </a:rPr>
                <a:t>LDNDW</a:t>
              </a:r>
              <a:br>
                <a:rPr lang="en-US" sz="1700">
                  <a:latin typeface="Arial Narrow" pitchFamily="34" charset="0"/>
                </a:rPr>
              </a:br>
              <a:r>
                <a:rPr lang="en-US" sz="1700">
                  <a:latin typeface="Arial Narrow" pitchFamily="34" charset="0"/>
                </a:rPr>
                <a:t>STDW</a:t>
              </a:r>
              <a:br>
                <a:rPr lang="en-US" sz="1700">
                  <a:latin typeface="Arial Narrow" pitchFamily="34" charset="0"/>
                </a:rPr>
              </a:br>
              <a:r>
                <a:rPr lang="en-US" sz="1700">
                  <a:latin typeface="Arial Narrow" pitchFamily="34" charset="0"/>
                </a:rPr>
                <a:t>STNW</a:t>
              </a:r>
              <a:br>
                <a:rPr lang="en-US" sz="1700">
                  <a:latin typeface="Arial Narrow" pitchFamily="34" charset="0"/>
                </a:rPr>
              </a:br>
              <a:r>
                <a:rPr lang="en-US" sz="1700">
                  <a:latin typeface="Arial Narrow" pitchFamily="34" charset="0"/>
                </a:rPr>
                <a:t>STNDW</a:t>
              </a:r>
            </a:p>
            <a:p>
              <a:pPr>
                <a:lnSpc>
                  <a:spcPct val="90000"/>
                </a:lnSpc>
              </a:pPr>
              <a:r>
                <a:rPr lang="en-US" sz="1700" u="sng">
                  <a:solidFill>
                    <a:schemeClr val="tx2"/>
                  </a:solidFill>
                  <a:latin typeface="Arial Narrow" pitchFamily="34" charset="0"/>
                </a:rPr>
                <a:t>Load Constant</a:t>
              </a:r>
              <a:r>
                <a:rPr lang="en-US" sz="1700">
                  <a:latin typeface="Arial Narrow" pitchFamily="34" charset="0"/>
                </a:rPr>
                <a:t/>
              </a:r>
              <a:br>
                <a:rPr lang="en-US" sz="1700">
                  <a:latin typeface="Arial Narrow" pitchFamily="34" charset="0"/>
                </a:rPr>
              </a:br>
              <a:r>
                <a:rPr lang="en-US" sz="1700">
                  <a:latin typeface="Arial Narrow" pitchFamily="34" charset="0"/>
                </a:rPr>
                <a:t>MVK  (5-bit)</a:t>
              </a:r>
            </a:p>
          </p:txBody>
        </p:sp>
        <p:sp>
          <p:nvSpPr>
            <p:cNvPr id="24599" name="Rectangle 16"/>
            <p:cNvSpPr>
              <a:spLocks noChangeArrowheads="1"/>
            </p:cNvSpPr>
            <p:nvPr/>
          </p:nvSpPr>
          <p:spPr bwMode="auto">
            <a:xfrm>
              <a:off x="3202" y="720"/>
              <a:ext cx="930" cy="1982"/>
            </a:xfrm>
            <a:prstGeom prst="rect">
              <a:avLst/>
            </a:prstGeom>
            <a:solidFill>
              <a:schemeClr val="accent3"/>
            </a:solid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Dual Arithmetic</a:t>
              </a:r>
              <a:r>
                <a:rPr lang="en-US" sz="1700">
                  <a:latin typeface="Arial Narrow" pitchFamily="34" charset="0"/>
                </a:rPr>
                <a:t/>
              </a:r>
              <a:br>
                <a:rPr lang="en-US" sz="1700">
                  <a:latin typeface="Arial Narrow" pitchFamily="34" charset="0"/>
                </a:rPr>
              </a:br>
              <a:r>
                <a:rPr lang="en-US" sz="1700">
                  <a:latin typeface="Arial Narrow" pitchFamily="34" charset="0"/>
                </a:rPr>
                <a:t>ADD2</a:t>
              </a:r>
              <a:br>
                <a:rPr lang="en-US" sz="1700">
                  <a:latin typeface="Arial Narrow" pitchFamily="34" charset="0"/>
                </a:rPr>
              </a:br>
              <a:r>
                <a:rPr lang="en-US" sz="1700">
                  <a:latin typeface="Arial Narrow" pitchFamily="34" charset="0"/>
                </a:rPr>
                <a:t>SUB2</a:t>
              </a:r>
            </a:p>
            <a:p>
              <a:pPr>
                <a:lnSpc>
                  <a:spcPct val="90000"/>
                </a:lnSpc>
              </a:pPr>
              <a:r>
                <a:rPr lang="en-US" sz="1700" u="sng">
                  <a:solidFill>
                    <a:schemeClr val="tx2"/>
                  </a:solidFill>
                  <a:latin typeface="Arial Narrow" pitchFamily="34" charset="0"/>
                </a:rPr>
                <a:t>Bitwise Logical</a:t>
              </a:r>
              <a:r>
                <a:rPr lang="en-US" sz="1700">
                  <a:latin typeface="Arial Narrow" pitchFamily="34" charset="0"/>
                </a:rPr>
                <a:t/>
              </a:r>
              <a:br>
                <a:rPr lang="en-US" sz="1700">
                  <a:latin typeface="Arial Narrow" pitchFamily="34" charset="0"/>
                </a:rPr>
              </a:br>
              <a:r>
                <a:rPr lang="en-US" sz="1700">
                  <a:latin typeface="Arial Narrow" pitchFamily="34" charset="0"/>
                </a:rPr>
                <a:t>AND</a:t>
              </a:r>
              <a:br>
                <a:rPr lang="en-US" sz="1700">
                  <a:latin typeface="Arial Narrow" pitchFamily="34" charset="0"/>
                </a:rPr>
              </a:br>
              <a:r>
                <a:rPr lang="en-US" sz="1700">
                  <a:latin typeface="Arial Narrow" pitchFamily="34" charset="0"/>
                </a:rPr>
                <a:t>ANDN</a:t>
              </a:r>
              <a:br>
                <a:rPr lang="en-US" sz="1700">
                  <a:latin typeface="Arial Narrow" pitchFamily="34" charset="0"/>
                </a:rPr>
              </a:br>
              <a:r>
                <a:rPr lang="en-US" sz="1700">
                  <a:latin typeface="Arial Narrow" pitchFamily="34" charset="0"/>
                </a:rPr>
                <a:t>OR</a:t>
              </a:r>
              <a:br>
                <a:rPr lang="en-US" sz="1700">
                  <a:latin typeface="Arial Narrow" pitchFamily="34" charset="0"/>
                </a:rPr>
              </a:br>
              <a:r>
                <a:rPr lang="en-US" sz="1700">
                  <a:latin typeface="Arial Narrow" pitchFamily="34" charset="0"/>
                </a:rPr>
                <a:t>XOR</a:t>
              </a:r>
            </a:p>
            <a:p>
              <a:pPr>
                <a:lnSpc>
                  <a:spcPct val="90000"/>
                </a:lnSpc>
              </a:pPr>
              <a:r>
                <a:rPr lang="en-US" sz="1700" u="sng">
                  <a:solidFill>
                    <a:schemeClr val="tx2"/>
                  </a:solidFill>
                  <a:latin typeface="Arial Narrow" pitchFamily="34" charset="0"/>
                </a:rPr>
                <a:t>Address Calc.</a:t>
              </a:r>
              <a:r>
                <a:rPr lang="en-US" sz="1700">
                  <a:latin typeface="Arial Narrow" pitchFamily="34" charset="0"/>
                </a:rPr>
                <a:t/>
              </a:r>
              <a:br>
                <a:rPr lang="en-US" sz="1700">
                  <a:latin typeface="Arial Narrow" pitchFamily="34" charset="0"/>
                </a:rPr>
              </a:br>
              <a:r>
                <a:rPr lang="en-US" sz="1700">
                  <a:latin typeface="Arial Narrow" pitchFamily="34" charset="0"/>
                </a:rPr>
                <a:t>ADDAD</a:t>
              </a:r>
            </a:p>
          </p:txBody>
        </p:sp>
      </p:grpSp>
      <p:grpSp>
        <p:nvGrpSpPr>
          <p:cNvPr id="24586" name="Group 17"/>
          <p:cNvGrpSpPr>
            <a:grpSpLocks/>
          </p:cNvGrpSpPr>
          <p:nvPr/>
        </p:nvGrpSpPr>
        <p:grpSpPr bwMode="auto">
          <a:xfrm>
            <a:off x="850900" y="649288"/>
            <a:ext cx="4060825" cy="3146425"/>
            <a:chOff x="1423" y="2190"/>
            <a:chExt cx="2558" cy="1982"/>
          </a:xfrm>
        </p:grpSpPr>
        <p:sp>
          <p:nvSpPr>
            <p:cNvPr id="24595" name="Rectangle 18"/>
            <p:cNvSpPr>
              <a:spLocks noChangeArrowheads="1"/>
            </p:cNvSpPr>
            <p:nvPr/>
          </p:nvSpPr>
          <p:spPr bwMode="auto">
            <a:xfrm>
              <a:off x="2324" y="2190"/>
              <a:ext cx="883" cy="1982"/>
            </a:xfrm>
            <a:prstGeom prst="rect">
              <a:avLst/>
            </a:prstGeom>
            <a:solidFill>
              <a:schemeClr val="accent1"/>
            </a:solidFill>
            <a:ln w="9525">
              <a:noFill/>
              <a:miter lim="800000"/>
              <a:headEnd/>
              <a:tailEnd/>
            </a:ln>
          </p:spPr>
          <p:txBody>
            <a:bodyPr wrap="none" lIns="92075" tIns="46038" rIns="92075" bIns="46038" anchorCtr="1"/>
            <a:lstStyle/>
            <a:p>
              <a:pPr>
                <a:lnSpc>
                  <a:spcPct val="90000"/>
                </a:lnSpc>
              </a:pPr>
              <a:r>
                <a:rPr lang="en-US" sz="1700" u="sng">
                  <a:solidFill>
                    <a:schemeClr val="tx2"/>
                  </a:solidFill>
                  <a:latin typeface="Arial Narrow" pitchFamily="34" charset="0"/>
                </a:rPr>
                <a:t>Data Pack/Un</a:t>
              </a:r>
              <a:r>
                <a:rPr lang="en-US" sz="1700">
                  <a:latin typeface="Arial Narrow" pitchFamily="34" charset="0"/>
                </a:rPr>
                <a:t/>
              </a:r>
              <a:br>
                <a:rPr lang="en-US" sz="1700">
                  <a:latin typeface="Arial Narrow" pitchFamily="34" charset="0"/>
                </a:rPr>
              </a:br>
              <a:r>
                <a:rPr lang="en-US" sz="1700">
                  <a:latin typeface="Arial Narrow" pitchFamily="34" charset="0"/>
                </a:rPr>
                <a:t>PACK2</a:t>
              </a:r>
              <a:br>
                <a:rPr lang="en-US" sz="1700">
                  <a:latin typeface="Arial Narrow" pitchFamily="34" charset="0"/>
                </a:rPr>
              </a:br>
              <a:r>
                <a:rPr lang="en-US" sz="1700">
                  <a:latin typeface="Arial Narrow" pitchFamily="34" charset="0"/>
                </a:rPr>
                <a:t>PACKH2</a:t>
              </a:r>
              <a:br>
                <a:rPr lang="en-US" sz="1700">
                  <a:latin typeface="Arial Narrow" pitchFamily="34" charset="0"/>
                </a:rPr>
              </a:br>
              <a:r>
                <a:rPr lang="en-US" sz="1700">
                  <a:latin typeface="Arial Narrow" pitchFamily="34" charset="0"/>
                </a:rPr>
                <a:t>PACKLH2</a:t>
              </a:r>
              <a:br>
                <a:rPr lang="en-US" sz="1700">
                  <a:latin typeface="Arial Narrow" pitchFamily="34" charset="0"/>
                </a:rPr>
              </a:br>
              <a:r>
                <a:rPr lang="en-US" sz="1700">
                  <a:latin typeface="Arial Narrow" pitchFamily="34" charset="0"/>
                </a:rPr>
                <a:t>PACKHL2</a:t>
              </a:r>
              <a:br>
                <a:rPr lang="en-US" sz="1700">
                  <a:latin typeface="Arial Narrow" pitchFamily="34" charset="0"/>
                </a:rPr>
              </a:br>
              <a:r>
                <a:rPr lang="en-US" sz="1700">
                  <a:latin typeface="Arial Narrow" pitchFamily="34" charset="0"/>
                </a:rPr>
                <a:t>UNPKHU4</a:t>
              </a:r>
              <a:br>
                <a:rPr lang="en-US" sz="1700">
                  <a:latin typeface="Arial Narrow" pitchFamily="34" charset="0"/>
                </a:rPr>
              </a:br>
              <a:r>
                <a:rPr lang="en-US" sz="1700">
                  <a:latin typeface="Arial Narrow" pitchFamily="34" charset="0"/>
                </a:rPr>
                <a:t>UNPKLU4</a:t>
              </a:r>
              <a:br>
                <a:rPr lang="en-US" sz="1700">
                  <a:latin typeface="Arial Narrow" pitchFamily="34" charset="0"/>
                </a:rPr>
              </a:br>
              <a:r>
                <a:rPr lang="en-US" sz="1700">
                  <a:latin typeface="Arial Narrow" pitchFamily="34" charset="0"/>
                </a:rPr>
                <a:t>SWAP2</a:t>
              </a:r>
              <a:br>
                <a:rPr lang="en-US" sz="1700">
                  <a:latin typeface="Arial Narrow" pitchFamily="34" charset="0"/>
                </a:rPr>
              </a:br>
              <a:r>
                <a:rPr lang="en-US" sz="1700">
                  <a:latin typeface="Arial Narrow" pitchFamily="34" charset="0"/>
                </a:rPr>
                <a:t>SPACK2</a:t>
              </a:r>
              <a:br>
                <a:rPr lang="en-US" sz="1700">
                  <a:latin typeface="Arial Narrow" pitchFamily="34" charset="0"/>
                </a:rPr>
              </a:br>
              <a:r>
                <a:rPr lang="en-US" sz="1700">
                  <a:latin typeface="Arial Narrow" pitchFamily="34" charset="0"/>
                </a:rPr>
                <a:t>SPACKU4</a:t>
              </a:r>
            </a:p>
          </p:txBody>
        </p:sp>
        <p:sp>
          <p:nvSpPr>
            <p:cNvPr id="24596" name="Rectangle 19"/>
            <p:cNvSpPr>
              <a:spLocks noChangeArrowheads="1"/>
            </p:cNvSpPr>
            <p:nvPr/>
          </p:nvSpPr>
          <p:spPr bwMode="auto">
            <a:xfrm>
              <a:off x="1423" y="2190"/>
              <a:ext cx="930" cy="1982"/>
            </a:xfrm>
            <a:prstGeom prst="rect">
              <a:avLst/>
            </a:prstGeom>
            <a:solidFill>
              <a:schemeClr val="accent1"/>
            </a:solid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Dual/Quad Arith</a:t>
              </a:r>
              <a:r>
                <a:rPr lang="en-US" sz="1700">
                  <a:latin typeface="Arial Narrow" pitchFamily="34" charset="0"/>
                </a:rPr>
                <a:t/>
              </a:r>
              <a:br>
                <a:rPr lang="en-US" sz="1700">
                  <a:latin typeface="Arial Narrow" pitchFamily="34" charset="0"/>
                </a:rPr>
              </a:br>
              <a:r>
                <a:rPr lang="en-US" sz="1700">
                  <a:latin typeface="Arial Narrow" pitchFamily="34" charset="0"/>
                </a:rPr>
                <a:t>SADD2</a:t>
              </a:r>
              <a:br>
                <a:rPr lang="en-US" sz="1700">
                  <a:latin typeface="Arial Narrow" pitchFamily="34" charset="0"/>
                </a:rPr>
              </a:br>
              <a:r>
                <a:rPr lang="en-US" sz="1700">
                  <a:latin typeface="Arial Narrow" pitchFamily="34" charset="0"/>
                </a:rPr>
                <a:t>SADDUS2</a:t>
              </a:r>
              <a:br>
                <a:rPr lang="en-US" sz="1700">
                  <a:latin typeface="Arial Narrow" pitchFamily="34" charset="0"/>
                </a:rPr>
              </a:br>
              <a:r>
                <a:rPr lang="en-US" sz="1700">
                  <a:latin typeface="Arial Narrow" pitchFamily="34" charset="0"/>
                </a:rPr>
                <a:t>SADD4</a:t>
              </a:r>
            </a:p>
            <a:p>
              <a:pPr>
                <a:lnSpc>
                  <a:spcPct val="90000"/>
                </a:lnSpc>
              </a:pPr>
              <a:r>
                <a:rPr lang="en-US" sz="1700" u="sng">
                  <a:solidFill>
                    <a:schemeClr val="tx2"/>
                  </a:solidFill>
                  <a:latin typeface="Arial Narrow" pitchFamily="34" charset="0"/>
                </a:rPr>
                <a:t>Bitwise Logical</a:t>
              </a:r>
              <a:r>
                <a:rPr lang="en-US" sz="1700">
                  <a:latin typeface="Arial Narrow" pitchFamily="34" charset="0"/>
                </a:rPr>
                <a:t/>
              </a:r>
              <a:br>
                <a:rPr lang="en-US" sz="1700">
                  <a:latin typeface="Arial Narrow" pitchFamily="34" charset="0"/>
                </a:rPr>
              </a:br>
              <a:r>
                <a:rPr lang="en-US" sz="1700">
                  <a:latin typeface="Arial Narrow" pitchFamily="34" charset="0"/>
                </a:rPr>
                <a:t>ANDN</a:t>
              </a:r>
            </a:p>
            <a:p>
              <a:pPr>
                <a:lnSpc>
                  <a:spcPct val="90000"/>
                </a:lnSpc>
              </a:pPr>
              <a:r>
                <a:rPr lang="en-US" sz="1700" u="sng">
                  <a:solidFill>
                    <a:schemeClr val="tx2"/>
                  </a:solidFill>
                  <a:latin typeface="Arial Narrow" pitchFamily="34" charset="0"/>
                </a:rPr>
                <a:t>Shifts &amp; Merge</a:t>
              </a:r>
              <a:r>
                <a:rPr lang="en-US" sz="1700">
                  <a:latin typeface="Arial Narrow" pitchFamily="34" charset="0"/>
                </a:rPr>
                <a:t/>
              </a:r>
              <a:br>
                <a:rPr lang="en-US" sz="1700">
                  <a:latin typeface="Arial Narrow" pitchFamily="34" charset="0"/>
                </a:rPr>
              </a:br>
              <a:r>
                <a:rPr lang="en-US" sz="1700">
                  <a:latin typeface="Arial Narrow" pitchFamily="34" charset="0"/>
                </a:rPr>
                <a:t>SHR2</a:t>
              </a:r>
              <a:br>
                <a:rPr lang="en-US" sz="1700">
                  <a:latin typeface="Arial Narrow" pitchFamily="34" charset="0"/>
                </a:rPr>
              </a:br>
              <a:r>
                <a:rPr lang="en-US" sz="1700">
                  <a:latin typeface="Arial Narrow" pitchFamily="34" charset="0"/>
                </a:rPr>
                <a:t>SHRU2</a:t>
              </a:r>
              <a:br>
                <a:rPr lang="en-US" sz="1700">
                  <a:latin typeface="Arial Narrow" pitchFamily="34" charset="0"/>
                </a:rPr>
              </a:br>
              <a:r>
                <a:rPr lang="en-US" sz="1700">
                  <a:latin typeface="Arial Narrow" pitchFamily="34" charset="0"/>
                </a:rPr>
                <a:t>SHLMB</a:t>
              </a:r>
              <a:br>
                <a:rPr lang="en-US" sz="1700">
                  <a:latin typeface="Arial Narrow" pitchFamily="34" charset="0"/>
                </a:rPr>
              </a:br>
              <a:r>
                <a:rPr lang="en-US" sz="1700">
                  <a:latin typeface="Arial Narrow" pitchFamily="34" charset="0"/>
                </a:rPr>
                <a:t>SHRMB</a:t>
              </a:r>
            </a:p>
          </p:txBody>
        </p:sp>
        <p:sp>
          <p:nvSpPr>
            <p:cNvPr id="24597" name="Rectangle 20"/>
            <p:cNvSpPr>
              <a:spLocks noChangeArrowheads="1"/>
            </p:cNvSpPr>
            <p:nvPr/>
          </p:nvSpPr>
          <p:spPr bwMode="auto">
            <a:xfrm>
              <a:off x="3207" y="2190"/>
              <a:ext cx="774" cy="1982"/>
            </a:xfrm>
            <a:prstGeom prst="rect">
              <a:avLst/>
            </a:prstGeom>
            <a:solidFill>
              <a:schemeClr val="accent1"/>
            </a:solidFill>
            <a:ln w="9525">
              <a:noFill/>
              <a:miter lim="800000"/>
              <a:headEnd/>
              <a:tailEnd/>
            </a:ln>
          </p:spPr>
          <p:txBody>
            <a:bodyPr wrap="none" lIns="92075" tIns="46038" rIns="92075" bIns="46038"/>
            <a:lstStyle/>
            <a:p>
              <a:pPr>
                <a:lnSpc>
                  <a:spcPct val="90000"/>
                </a:lnSpc>
              </a:pPr>
              <a:r>
                <a:rPr lang="en-US" sz="1700" u="sng">
                  <a:solidFill>
                    <a:schemeClr val="tx2"/>
                  </a:solidFill>
                  <a:latin typeface="Arial Narrow" pitchFamily="34" charset="0"/>
                </a:rPr>
                <a:t>Compares</a:t>
              </a:r>
              <a:r>
                <a:rPr lang="en-US" sz="1700">
                  <a:latin typeface="Arial Narrow" pitchFamily="34" charset="0"/>
                </a:rPr>
                <a:t/>
              </a:r>
              <a:br>
                <a:rPr lang="en-US" sz="1700">
                  <a:latin typeface="Arial Narrow" pitchFamily="34" charset="0"/>
                </a:rPr>
              </a:br>
              <a:r>
                <a:rPr lang="en-US" sz="1700">
                  <a:latin typeface="Arial Narrow" pitchFamily="34" charset="0"/>
                </a:rPr>
                <a:t>CMPEQ2</a:t>
              </a:r>
              <a:br>
                <a:rPr lang="en-US" sz="1700">
                  <a:latin typeface="Arial Narrow" pitchFamily="34" charset="0"/>
                </a:rPr>
              </a:br>
              <a:r>
                <a:rPr lang="en-US" sz="1700">
                  <a:latin typeface="Arial Narrow" pitchFamily="34" charset="0"/>
                </a:rPr>
                <a:t>CMPEQ4</a:t>
              </a:r>
              <a:br>
                <a:rPr lang="en-US" sz="1700">
                  <a:latin typeface="Arial Narrow" pitchFamily="34" charset="0"/>
                </a:rPr>
              </a:br>
              <a:r>
                <a:rPr lang="en-US" sz="1700">
                  <a:latin typeface="Arial Narrow" pitchFamily="34" charset="0"/>
                </a:rPr>
                <a:t>CMPGT2</a:t>
              </a:r>
              <a:br>
                <a:rPr lang="en-US" sz="1700">
                  <a:latin typeface="Arial Narrow" pitchFamily="34" charset="0"/>
                </a:rPr>
              </a:br>
              <a:r>
                <a:rPr lang="en-US" sz="1700">
                  <a:latin typeface="Arial Narrow" pitchFamily="34" charset="0"/>
                </a:rPr>
                <a:t>CMPGT4</a:t>
              </a:r>
            </a:p>
            <a:p>
              <a:pPr>
                <a:lnSpc>
                  <a:spcPct val="90000"/>
                </a:lnSpc>
              </a:pPr>
              <a:r>
                <a:rPr lang="en-US" sz="1700" u="sng">
                  <a:solidFill>
                    <a:schemeClr val="tx2"/>
                  </a:solidFill>
                  <a:latin typeface="Arial Narrow" pitchFamily="34" charset="0"/>
                </a:rPr>
                <a:t>Branches/PC</a:t>
              </a:r>
              <a:r>
                <a:rPr lang="en-US" sz="1700">
                  <a:latin typeface="Arial Narrow" pitchFamily="34" charset="0"/>
                </a:rPr>
                <a:t/>
              </a:r>
              <a:br>
                <a:rPr lang="en-US" sz="1700">
                  <a:latin typeface="Arial Narrow" pitchFamily="34" charset="0"/>
                </a:rPr>
              </a:br>
              <a:r>
                <a:rPr lang="en-US" sz="1700">
                  <a:latin typeface="Arial Narrow" pitchFamily="34" charset="0"/>
                </a:rPr>
                <a:t>BDEC</a:t>
              </a:r>
              <a:br>
                <a:rPr lang="en-US" sz="1700">
                  <a:latin typeface="Arial Narrow" pitchFamily="34" charset="0"/>
                </a:rPr>
              </a:br>
              <a:r>
                <a:rPr lang="en-US" sz="1700">
                  <a:latin typeface="Arial Narrow" pitchFamily="34" charset="0"/>
                </a:rPr>
                <a:t>BPOS</a:t>
              </a:r>
              <a:br>
                <a:rPr lang="en-US" sz="1700">
                  <a:latin typeface="Arial Narrow" pitchFamily="34" charset="0"/>
                </a:rPr>
              </a:br>
              <a:r>
                <a:rPr lang="en-US" sz="1700">
                  <a:latin typeface="Arial Narrow" pitchFamily="34" charset="0"/>
                </a:rPr>
                <a:t>BNOP</a:t>
              </a:r>
              <a:br>
                <a:rPr lang="en-US" sz="1700">
                  <a:latin typeface="Arial Narrow" pitchFamily="34" charset="0"/>
                </a:rPr>
              </a:br>
              <a:r>
                <a:rPr lang="en-US" sz="1700">
                  <a:latin typeface="Arial Narrow" pitchFamily="34" charset="0"/>
                </a:rPr>
                <a:t>ADDKPC</a:t>
              </a:r>
            </a:p>
          </p:txBody>
        </p:sp>
      </p:gr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smtClean="0"/>
              <a:t>C64x+ Additions</a:t>
            </a:r>
          </a:p>
        </p:txBody>
      </p:sp>
      <p:sp>
        <p:nvSpPr>
          <p:cNvPr id="644099" name="Rectangle 3"/>
          <p:cNvSpPr>
            <a:spLocks noChangeArrowheads="1"/>
          </p:cNvSpPr>
          <p:nvPr/>
        </p:nvSpPr>
        <p:spPr bwMode="auto">
          <a:xfrm>
            <a:off x="5133975" y="649288"/>
            <a:ext cx="796925" cy="79692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.L </a:t>
            </a:r>
          </a:p>
        </p:txBody>
      </p:sp>
      <p:sp>
        <p:nvSpPr>
          <p:cNvPr id="25604" name="Rectangle 4"/>
          <p:cNvSpPr>
            <a:spLocks noChangeArrowheads="1"/>
          </p:cNvSpPr>
          <p:nvPr/>
        </p:nvSpPr>
        <p:spPr bwMode="auto">
          <a:xfrm>
            <a:off x="5943600" y="649288"/>
            <a:ext cx="1476375" cy="1789112"/>
          </a:xfrm>
          <a:prstGeom prst="rect">
            <a:avLst/>
          </a:prstGeom>
          <a:solidFill>
            <a:schemeClr val="accent2"/>
          </a:solidFill>
          <a:ln w="9525">
            <a:noFill/>
            <a:miter lim="800000"/>
            <a:headEnd/>
            <a:tailEnd/>
          </a:ln>
        </p:spPr>
        <p:txBody>
          <a:bodyPr wrap="none" lIns="92075" tIns="46038" rIns="92075" bIns="46038"/>
          <a:lstStyle/>
          <a:p>
            <a:pPr>
              <a:spcBef>
                <a:spcPct val="0"/>
              </a:spcBef>
            </a:pPr>
            <a:r>
              <a:rPr lang="en-US" sz="1700">
                <a:latin typeface="Arial Narrow" pitchFamily="34" charset="0"/>
              </a:rPr>
              <a:t>ADDSUB</a:t>
            </a:r>
          </a:p>
          <a:p>
            <a:pPr>
              <a:spcBef>
                <a:spcPct val="0"/>
              </a:spcBef>
            </a:pPr>
            <a:r>
              <a:rPr lang="en-US" sz="1700">
                <a:latin typeface="Arial Narrow" pitchFamily="34" charset="0"/>
              </a:rPr>
              <a:t>ADDSUB2</a:t>
            </a:r>
          </a:p>
          <a:p>
            <a:pPr>
              <a:spcBef>
                <a:spcPct val="0"/>
              </a:spcBef>
            </a:pPr>
            <a:r>
              <a:rPr lang="en-US" sz="1700">
                <a:latin typeface="Arial Narrow" pitchFamily="34" charset="0"/>
              </a:rPr>
              <a:t>DPACK2</a:t>
            </a:r>
          </a:p>
          <a:p>
            <a:pPr>
              <a:spcBef>
                <a:spcPct val="0"/>
              </a:spcBef>
            </a:pPr>
            <a:r>
              <a:rPr lang="en-US" sz="1700">
                <a:latin typeface="Arial Narrow" pitchFamily="34" charset="0"/>
              </a:rPr>
              <a:t>DPACKX2</a:t>
            </a:r>
          </a:p>
          <a:p>
            <a:pPr>
              <a:spcBef>
                <a:spcPct val="0"/>
              </a:spcBef>
            </a:pPr>
            <a:r>
              <a:rPr lang="en-US" sz="1700">
                <a:latin typeface="Arial Narrow" pitchFamily="34" charset="0"/>
              </a:rPr>
              <a:t>SADDSUB</a:t>
            </a:r>
          </a:p>
          <a:p>
            <a:pPr>
              <a:spcBef>
                <a:spcPct val="0"/>
              </a:spcBef>
            </a:pPr>
            <a:r>
              <a:rPr lang="en-US" sz="1700">
                <a:latin typeface="Arial Narrow" pitchFamily="34" charset="0"/>
              </a:rPr>
              <a:t>SADDSUB2</a:t>
            </a:r>
          </a:p>
          <a:p>
            <a:pPr>
              <a:spcBef>
                <a:spcPct val="0"/>
              </a:spcBef>
            </a:pPr>
            <a:r>
              <a:rPr lang="en-US" sz="1700">
                <a:latin typeface="Arial Narrow" pitchFamily="34" charset="0"/>
              </a:rPr>
              <a:t>SHFL3</a:t>
            </a:r>
          </a:p>
          <a:p>
            <a:pPr>
              <a:spcBef>
                <a:spcPct val="0"/>
              </a:spcBef>
            </a:pPr>
            <a:r>
              <a:rPr lang="en-US" sz="1700">
                <a:latin typeface="Arial Narrow" pitchFamily="34" charset="0"/>
              </a:rPr>
              <a:t>SSUB2</a:t>
            </a:r>
          </a:p>
          <a:p>
            <a:pPr>
              <a:spcBef>
                <a:spcPct val="0"/>
              </a:spcBef>
            </a:pPr>
            <a:endParaRPr lang="en-US" sz="1700">
              <a:latin typeface="Arial Narrow" pitchFamily="34" charset="0"/>
            </a:endParaRPr>
          </a:p>
          <a:p>
            <a:pPr>
              <a:spcBef>
                <a:spcPct val="0"/>
              </a:spcBef>
            </a:pPr>
            <a:endParaRPr lang="en-US" sz="1700">
              <a:latin typeface="Arial Narrow" pitchFamily="34" charset="0"/>
            </a:endParaRPr>
          </a:p>
        </p:txBody>
      </p:sp>
      <p:sp>
        <p:nvSpPr>
          <p:cNvPr id="644101" name="Rectangle 5"/>
          <p:cNvSpPr>
            <a:spLocks noChangeArrowheads="1"/>
          </p:cNvSpPr>
          <p:nvPr/>
        </p:nvSpPr>
        <p:spPr bwMode="auto">
          <a:xfrm>
            <a:off x="30163" y="3795713"/>
            <a:ext cx="796925" cy="796925"/>
          </a:xfrm>
          <a:prstGeom prst="rect">
            <a:avLst/>
          </a:prstGeom>
          <a:solidFill>
            <a:schemeClr val="accent3"/>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.D </a:t>
            </a:r>
          </a:p>
        </p:txBody>
      </p:sp>
      <p:sp>
        <p:nvSpPr>
          <p:cNvPr id="644102" name="Rectangle 6"/>
          <p:cNvSpPr>
            <a:spLocks noChangeArrowheads="1"/>
          </p:cNvSpPr>
          <p:nvPr/>
        </p:nvSpPr>
        <p:spPr bwMode="auto">
          <a:xfrm>
            <a:off x="33338" y="649288"/>
            <a:ext cx="796925" cy="796925"/>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.S </a:t>
            </a:r>
          </a:p>
        </p:txBody>
      </p:sp>
      <p:sp>
        <p:nvSpPr>
          <p:cNvPr id="644103" name="Rectangle 7"/>
          <p:cNvSpPr>
            <a:spLocks noChangeArrowheads="1"/>
          </p:cNvSpPr>
          <p:nvPr/>
        </p:nvSpPr>
        <p:spPr bwMode="auto">
          <a:xfrm>
            <a:off x="4937125" y="4071938"/>
            <a:ext cx="796925" cy="796925"/>
          </a:xfrm>
          <a:prstGeom prst="rect">
            <a:avLst/>
          </a:prstGeom>
          <a:solidFill>
            <a:schemeClr val="accent4">
              <a:lumMod val="40000"/>
              <a:lumOff val="6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t>.M </a:t>
            </a:r>
          </a:p>
        </p:txBody>
      </p:sp>
      <p:sp>
        <p:nvSpPr>
          <p:cNvPr id="25608" name="Rectangle 8"/>
          <p:cNvSpPr>
            <a:spLocks noChangeArrowheads="1"/>
          </p:cNvSpPr>
          <p:nvPr/>
        </p:nvSpPr>
        <p:spPr bwMode="auto">
          <a:xfrm>
            <a:off x="5740400" y="3048000"/>
            <a:ext cx="2032000" cy="3640138"/>
          </a:xfrm>
          <a:prstGeom prst="rect">
            <a:avLst/>
          </a:prstGeom>
          <a:solidFill>
            <a:schemeClr val="accent4">
              <a:lumMod val="40000"/>
              <a:lumOff val="60000"/>
            </a:schemeClr>
          </a:solidFill>
          <a:ln w="9525">
            <a:noFill/>
            <a:miter lim="800000"/>
            <a:headEnd/>
            <a:tailEnd/>
          </a:ln>
        </p:spPr>
        <p:txBody>
          <a:bodyPr wrap="none" lIns="92075" tIns="46038" rIns="92075" bIns="46038"/>
          <a:lstStyle/>
          <a:p>
            <a:pPr>
              <a:spcBef>
                <a:spcPct val="0"/>
              </a:spcBef>
            </a:pPr>
            <a:r>
              <a:rPr lang="en-US" sz="1700">
                <a:latin typeface="Arial Narrow" pitchFamily="34" charset="0"/>
              </a:rPr>
              <a:t>CMPY</a:t>
            </a:r>
          </a:p>
          <a:p>
            <a:pPr>
              <a:spcBef>
                <a:spcPct val="0"/>
              </a:spcBef>
            </a:pPr>
            <a:r>
              <a:rPr lang="en-US" sz="1700">
                <a:latin typeface="Arial Narrow" pitchFamily="34" charset="0"/>
              </a:rPr>
              <a:t>CMPYR</a:t>
            </a:r>
          </a:p>
          <a:p>
            <a:pPr>
              <a:spcBef>
                <a:spcPct val="0"/>
              </a:spcBef>
            </a:pPr>
            <a:r>
              <a:rPr lang="en-US" sz="1700">
                <a:latin typeface="Arial Narrow" pitchFamily="34" charset="0"/>
              </a:rPr>
              <a:t>CMPYR1</a:t>
            </a:r>
          </a:p>
          <a:p>
            <a:pPr>
              <a:spcBef>
                <a:spcPct val="0"/>
              </a:spcBef>
            </a:pPr>
            <a:r>
              <a:rPr lang="en-US" sz="1700">
                <a:latin typeface="Arial Narrow" pitchFamily="34" charset="0"/>
              </a:rPr>
              <a:t>DDOTP4</a:t>
            </a:r>
          </a:p>
          <a:p>
            <a:pPr>
              <a:spcBef>
                <a:spcPct val="0"/>
              </a:spcBef>
            </a:pPr>
            <a:r>
              <a:rPr lang="en-US" sz="1700">
                <a:latin typeface="Arial Narrow" pitchFamily="34" charset="0"/>
              </a:rPr>
              <a:t>DDOTPH2</a:t>
            </a:r>
          </a:p>
          <a:p>
            <a:pPr>
              <a:spcBef>
                <a:spcPct val="0"/>
              </a:spcBef>
            </a:pPr>
            <a:r>
              <a:rPr lang="en-US" sz="1700">
                <a:latin typeface="Arial Narrow" pitchFamily="34" charset="0"/>
              </a:rPr>
              <a:t>DDOTPH2R</a:t>
            </a:r>
          </a:p>
          <a:p>
            <a:pPr>
              <a:spcBef>
                <a:spcPct val="0"/>
              </a:spcBef>
            </a:pPr>
            <a:r>
              <a:rPr lang="en-US" sz="1700">
                <a:latin typeface="Arial Narrow" pitchFamily="34" charset="0"/>
              </a:rPr>
              <a:t>DDOTPL2</a:t>
            </a:r>
          </a:p>
          <a:p>
            <a:pPr>
              <a:spcBef>
                <a:spcPct val="0"/>
              </a:spcBef>
            </a:pPr>
            <a:r>
              <a:rPr lang="en-US" sz="1700">
                <a:latin typeface="Arial Narrow" pitchFamily="34" charset="0"/>
              </a:rPr>
              <a:t>DDOTPL2R</a:t>
            </a:r>
          </a:p>
          <a:p>
            <a:pPr>
              <a:spcBef>
                <a:spcPct val="0"/>
              </a:spcBef>
            </a:pPr>
            <a:r>
              <a:rPr lang="en-US" sz="1700">
                <a:latin typeface="Arial Narrow" pitchFamily="34" charset="0"/>
              </a:rPr>
              <a:t>GMPY</a:t>
            </a:r>
          </a:p>
          <a:p>
            <a:pPr>
              <a:spcBef>
                <a:spcPct val="0"/>
              </a:spcBef>
            </a:pPr>
            <a:r>
              <a:rPr lang="en-US" sz="1700">
                <a:latin typeface="Arial Narrow" pitchFamily="34" charset="0"/>
              </a:rPr>
              <a:t>MPY2IR</a:t>
            </a:r>
          </a:p>
          <a:p>
            <a:pPr>
              <a:spcBef>
                <a:spcPct val="0"/>
              </a:spcBef>
            </a:pPr>
            <a:r>
              <a:rPr lang="en-US" sz="1700">
                <a:latin typeface="Arial Narrow" pitchFamily="34" charset="0"/>
              </a:rPr>
              <a:t>MPY32 (32-bit result)</a:t>
            </a:r>
          </a:p>
          <a:p>
            <a:pPr>
              <a:spcBef>
                <a:spcPct val="0"/>
              </a:spcBef>
            </a:pPr>
            <a:r>
              <a:rPr lang="en-US" sz="1700">
                <a:latin typeface="Arial Narrow" pitchFamily="34" charset="0"/>
              </a:rPr>
              <a:t>MPY32 (64-bit result)</a:t>
            </a:r>
          </a:p>
          <a:p>
            <a:pPr>
              <a:spcBef>
                <a:spcPct val="0"/>
              </a:spcBef>
            </a:pPr>
            <a:r>
              <a:rPr lang="en-US" sz="1700">
                <a:latin typeface="Arial Narrow" pitchFamily="34" charset="0"/>
              </a:rPr>
              <a:t>MPY32SU</a:t>
            </a:r>
          </a:p>
          <a:p>
            <a:pPr>
              <a:spcBef>
                <a:spcPct val="0"/>
              </a:spcBef>
            </a:pPr>
            <a:r>
              <a:rPr lang="en-US" sz="1700">
                <a:latin typeface="Arial Narrow" pitchFamily="34" charset="0"/>
              </a:rPr>
              <a:t>MPY32U</a:t>
            </a:r>
          </a:p>
          <a:p>
            <a:pPr>
              <a:spcBef>
                <a:spcPct val="0"/>
              </a:spcBef>
            </a:pPr>
            <a:r>
              <a:rPr lang="en-US" sz="1700">
                <a:latin typeface="Arial Narrow" pitchFamily="34" charset="0"/>
              </a:rPr>
              <a:t>MPY32US</a:t>
            </a:r>
          </a:p>
          <a:p>
            <a:pPr>
              <a:spcBef>
                <a:spcPct val="0"/>
              </a:spcBef>
            </a:pPr>
            <a:r>
              <a:rPr lang="en-US" sz="1700">
                <a:latin typeface="Arial Narrow" pitchFamily="34" charset="0"/>
              </a:rPr>
              <a:t>SMPY32</a:t>
            </a:r>
          </a:p>
          <a:p>
            <a:pPr>
              <a:spcBef>
                <a:spcPct val="0"/>
              </a:spcBef>
            </a:pPr>
            <a:r>
              <a:rPr lang="en-US" sz="1700">
                <a:latin typeface="Arial Narrow" pitchFamily="34" charset="0"/>
              </a:rPr>
              <a:t>XORMPY</a:t>
            </a:r>
          </a:p>
        </p:txBody>
      </p:sp>
      <p:sp>
        <p:nvSpPr>
          <p:cNvPr id="25609" name="Rectangle 9"/>
          <p:cNvSpPr>
            <a:spLocks noChangeArrowheads="1"/>
          </p:cNvSpPr>
          <p:nvPr/>
        </p:nvSpPr>
        <p:spPr bwMode="auto">
          <a:xfrm>
            <a:off x="838200" y="3795713"/>
            <a:ext cx="1476375" cy="2994025"/>
          </a:xfrm>
          <a:prstGeom prst="rect">
            <a:avLst/>
          </a:prstGeom>
          <a:solidFill>
            <a:schemeClr val="accent3"/>
          </a:solidFill>
          <a:ln w="9525">
            <a:noFill/>
            <a:miter lim="800000"/>
            <a:headEnd/>
            <a:tailEnd/>
          </a:ln>
        </p:spPr>
        <p:txBody>
          <a:bodyPr wrap="none" lIns="92075" tIns="46038" rIns="92075" bIns="46038"/>
          <a:lstStyle/>
          <a:p>
            <a:pPr>
              <a:lnSpc>
                <a:spcPct val="90000"/>
              </a:lnSpc>
            </a:pPr>
            <a:r>
              <a:rPr lang="en-US" sz="1700" b="0">
                <a:latin typeface="Arial Narrow" pitchFamily="34" charset="0"/>
              </a:rPr>
              <a:t>None</a:t>
            </a:r>
          </a:p>
        </p:txBody>
      </p:sp>
      <p:sp>
        <p:nvSpPr>
          <p:cNvPr id="25610" name="Rectangle 10"/>
          <p:cNvSpPr>
            <a:spLocks noChangeArrowheads="1"/>
          </p:cNvSpPr>
          <p:nvPr/>
        </p:nvSpPr>
        <p:spPr bwMode="auto">
          <a:xfrm>
            <a:off x="850900" y="649288"/>
            <a:ext cx="1476375" cy="1103312"/>
          </a:xfrm>
          <a:prstGeom prst="rect">
            <a:avLst/>
          </a:prstGeom>
          <a:solidFill>
            <a:schemeClr val="accent1"/>
          </a:solidFill>
          <a:ln w="9525">
            <a:noFill/>
            <a:miter lim="800000"/>
            <a:headEnd/>
            <a:tailEnd/>
          </a:ln>
        </p:spPr>
        <p:txBody>
          <a:bodyPr wrap="none" lIns="92075" tIns="46038" rIns="92075" bIns="46038"/>
          <a:lstStyle/>
          <a:p>
            <a:pPr>
              <a:lnSpc>
                <a:spcPct val="90000"/>
              </a:lnSpc>
            </a:pPr>
            <a:r>
              <a:rPr lang="en-US" sz="1700">
                <a:latin typeface="Arial Narrow" pitchFamily="34" charset="0"/>
              </a:rPr>
              <a:t>CALLP</a:t>
            </a:r>
          </a:p>
          <a:p>
            <a:pPr>
              <a:lnSpc>
                <a:spcPct val="90000"/>
              </a:lnSpc>
            </a:pPr>
            <a:r>
              <a:rPr lang="en-US" sz="1700">
                <a:latin typeface="Arial Narrow" pitchFamily="34" charset="0"/>
              </a:rPr>
              <a:t>DMV</a:t>
            </a:r>
          </a:p>
          <a:p>
            <a:pPr>
              <a:lnSpc>
                <a:spcPct val="90000"/>
              </a:lnSpc>
            </a:pPr>
            <a:r>
              <a:rPr lang="en-US" sz="1700">
                <a:latin typeface="Arial Narrow" pitchFamily="34" charset="0"/>
              </a:rPr>
              <a:t>RPACK2</a:t>
            </a:r>
          </a:p>
        </p:txBody>
      </p:sp>
      <p:sp>
        <p:nvSpPr>
          <p:cNvPr id="25611" name="Rectangle 11"/>
          <p:cNvSpPr>
            <a:spLocks noChangeArrowheads="1"/>
          </p:cNvSpPr>
          <p:nvPr/>
        </p:nvSpPr>
        <p:spPr bwMode="auto">
          <a:xfrm>
            <a:off x="3683000" y="649288"/>
            <a:ext cx="1228725" cy="2398712"/>
          </a:xfrm>
          <a:prstGeom prst="rect">
            <a:avLst/>
          </a:prstGeom>
          <a:noFill/>
          <a:ln w="9525">
            <a:solidFill>
              <a:srgbClr val="C0C0C0"/>
            </a:solidFill>
            <a:miter lim="800000"/>
            <a:headEnd/>
            <a:tailEnd/>
          </a:ln>
        </p:spPr>
        <p:txBody>
          <a:bodyPr wrap="none" lIns="92075" tIns="46038" rIns="92075" bIns="46038"/>
          <a:lstStyle/>
          <a:p>
            <a:pPr>
              <a:spcBef>
                <a:spcPct val="0"/>
              </a:spcBef>
            </a:pPr>
            <a:r>
              <a:rPr lang="en-US" sz="1700">
                <a:latin typeface="Arial Narrow" pitchFamily="34" charset="0"/>
              </a:rPr>
              <a:t>DINT</a:t>
            </a:r>
          </a:p>
          <a:p>
            <a:pPr>
              <a:spcBef>
                <a:spcPct val="0"/>
              </a:spcBef>
            </a:pPr>
            <a:r>
              <a:rPr lang="en-US" sz="1700">
                <a:latin typeface="Arial Narrow" pitchFamily="34" charset="0"/>
              </a:rPr>
              <a:t>RINT</a:t>
            </a:r>
          </a:p>
          <a:p>
            <a:pPr>
              <a:spcBef>
                <a:spcPct val="0"/>
              </a:spcBef>
            </a:pPr>
            <a:r>
              <a:rPr lang="en-US" sz="1700">
                <a:latin typeface="Arial Narrow" pitchFamily="34" charset="0"/>
              </a:rPr>
              <a:t>SPKERNEL</a:t>
            </a:r>
          </a:p>
          <a:p>
            <a:pPr>
              <a:spcBef>
                <a:spcPct val="0"/>
              </a:spcBef>
            </a:pPr>
            <a:r>
              <a:rPr lang="en-US" sz="1700">
                <a:latin typeface="Arial Narrow" pitchFamily="34" charset="0"/>
              </a:rPr>
              <a:t>SPKERNELR</a:t>
            </a:r>
          </a:p>
          <a:p>
            <a:pPr>
              <a:spcBef>
                <a:spcPct val="0"/>
              </a:spcBef>
            </a:pPr>
            <a:r>
              <a:rPr lang="en-US" sz="1700">
                <a:latin typeface="Arial Narrow" pitchFamily="34" charset="0"/>
              </a:rPr>
              <a:t>SPLOOP</a:t>
            </a:r>
          </a:p>
          <a:p>
            <a:pPr>
              <a:spcBef>
                <a:spcPct val="0"/>
              </a:spcBef>
            </a:pPr>
            <a:r>
              <a:rPr lang="en-US" sz="1700">
                <a:latin typeface="Arial Narrow" pitchFamily="34" charset="0"/>
              </a:rPr>
              <a:t>SPLOOPD</a:t>
            </a:r>
          </a:p>
          <a:p>
            <a:pPr>
              <a:spcBef>
                <a:spcPct val="0"/>
              </a:spcBef>
            </a:pPr>
            <a:r>
              <a:rPr lang="en-US" sz="1700">
                <a:latin typeface="Arial Narrow" pitchFamily="34" charset="0"/>
              </a:rPr>
              <a:t>SPLOOPW</a:t>
            </a:r>
          </a:p>
          <a:p>
            <a:pPr>
              <a:spcBef>
                <a:spcPct val="0"/>
              </a:spcBef>
            </a:pPr>
            <a:r>
              <a:rPr lang="en-US" sz="1700">
                <a:latin typeface="Arial Narrow" pitchFamily="34" charset="0"/>
              </a:rPr>
              <a:t>SPMASK</a:t>
            </a:r>
          </a:p>
          <a:p>
            <a:pPr>
              <a:spcBef>
                <a:spcPct val="0"/>
              </a:spcBef>
            </a:pPr>
            <a:r>
              <a:rPr lang="en-US" sz="1700">
                <a:latin typeface="Arial Narrow" pitchFamily="34" charset="0"/>
              </a:rPr>
              <a:t>SPMASKR</a:t>
            </a:r>
          </a:p>
          <a:p>
            <a:pPr>
              <a:spcBef>
                <a:spcPct val="0"/>
              </a:spcBef>
            </a:pPr>
            <a:r>
              <a:rPr lang="en-US" sz="1700">
                <a:latin typeface="Arial Narrow" pitchFamily="34" charset="0"/>
              </a:rPr>
              <a:t>SWE</a:t>
            </a:r>
          </a:p>
          <a:p>
            <a:pPr>
              <a:spcBef>
                <a:spcPct val="0"/>
              </a:spcBef>
            </a:pPr>
            <a:r>
              <a:rPr lang="en-US" sz="1700">
                <a:latin typeface="Arial Narrow" pitchFamily="34" charset="0"/>
              </a:rPr>
              <a:t>SWENR</a:t>
            </a:r>
          </a:p>
        </p:txBody>
      </p:sp>
      <p:sp>
        <p:nvSpPr>
          <p:cNvPr id="644108" name="Rectangle 12"/>
          <p:cNvSpPr>
            <a:spLocks noChangeArrowheads="1"/>
          </p:cNvSpPr>
          <p:nvPr/>
        </p:nvSpPr>
        <p:spPr bwMode="auto">
          <a:xfrm>
            <a:off x="2819400" y="649288"/>
            <a:ext cx="796925" cy="79692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lnSpc>
                <a:spcPct val="100000"/>
              </a:lnSpc>
              <a:spcBef>
                <a:spcPct val="0"/>
              </a:spcBef>
              <a:defRPr/>
            </a:pPr>
            <a:r>
              <a:rPr lang="en-US">
                <a:latin typeface="Arial Narrow" pitchFamily="34" charset="0"/>
              </a:rPr>
              <a:t>None</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3">
            <a:hlinkClick r:id="rId16" action="ppaction://hlinksldjump"/>
          </p:cNvPr>
          <p:cNvSpPr txBox="1">
            <a:spLocks noChangeArrowheads="1"/>
          </p:cNvSpPr>
          <p:nvPr>
            <p:custDataLst>
              <p:tags r:id="rId5"/>
            </p:custDataLst>
          </p:nvPr>
        </p:nvSpPr>
        <p:spPr bwMode="auto">
          <a:xfrm>
            <a:off x="304800" y="2771862"/>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2523847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DOTP2 with LDDW</a:t>
            </a:r>
          </a:p>
        </p:txBody>
      </p:sp>
      <p:sp>
        <p:nvSpPr>
          <p:cNvPr id="27651" name="Rectangle 4"/>
          <p:cNvSpPr>
            <a:spLocks noChangeArrowheads="1"/>
          </p:cNvSpPr>
          <p:nvPr/>
        </p:nvSpPr>
        <p:spPr bwMode="auto">
          <a:xfrm>
            <a:off x="152400" y="712788"/>
            <a:ext cx="8839200" cy="469741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7652" name="Rectangle 5"/>
          <p:cNvSpPr>
            <a:spLocks noChangeArrowheads="1"/>
          </p:cNvSpPr>
          <p:nvPr/>
        </p:nvSpPr>
        <p:spPr bwMode="auto">
          <a:xfrm>
            <a:off x="2452688" y="1214438"/>
            <a:ext cx="184150" cy="641350"/>
          </a:xfrm>
          <a:prstGeom prst="rect">
            <a:avLst/>
          </a:prstGeom>
          <a:noFill/>
          <a:ln w="9525">
            <a:noFill/>
            <a:miter lim="800000"/>
            <a:headEnd/>
            <a:tailEnd/>
          </a:ln>
        </p:spPr>
        <p:txBody>
          <a:bodyPr wrap="none" lIns="92075" tIns="46038" rIns="92075" bIns="46038">
            <a:spAutoFit/>
          </a:bodyPr>
          <a:lstStyle/>
          <a:p>
            <a:pPr algn="ctr">
              <a:lnSpc>
                <a:spcPct val="100000"/>
              </a:lnSpc>
              <a:spcBef>
                <a:spcPct val="0"/>
              </a:spcBef>
            </a:pPr>
            <a:endParaRPr lang="en-US" sz="3600">
              <a:latin typeface="Times New Roman" pitchFamily="18" charset="0"/>
            </a:endParaRPr>
          </a:p>
        </p:txBody>
      </p:sp>
      <p:sp>
        <p:nvSpPr>
          <p:cNvPr id="27653" name="Rectangle 6"/>
          <p:cNvSpPr>
            <a:spLocks noChangeArrowheads="1"/>
          </p:cNvSpPr>
          <p:nvPr/>
        </p:nvSpPr>
        <p:spPr bwMode="auto">
          <a:xfrm>
            <a:off x="2465388" y="2362200"/>
            <a:ext cx="509587" cy="769938"/>
          </a:xfrm>
          <a:prstGeom prst="rect">
            <a:avLst/>
          </a:prstGeom>
          <a:noFill/>
          <a:ln w="9525">
            <a:noFill/>
            <a:miter lim="800000"/>
            <a:headEnd/>
            <a:tailEnd/>
          </a:ln>
        </p:spPr>
        <p:txBody>
          <a:bodyPr wrap="none" lIns="92075" tIns="46038" rIns="92075" bIns="46038">
            <a:spAutoFit/>
          </a:bodyPr>
          <a:lstStyle/>
          <a:p>
            <a:pPr algn="ctr">
              <a:lnSpc>
                <a:spcPct val="100000"/>
              </a:lnSpc>
              <a:spcBef>
                <a:spcPct val="0"/>
              </a:spcBef>
            </a:pPr>
            <a:r>
              <a:rPr lang="en-US" sz="4400">
                <a:latin typeface="Times New Roman" pitchFamily="18" charset="0"/>
              </a:rPr>
              <a:t>=</a:t>
            </a:r>
          </a:p>
        </p:txBody>
      </p:sp>
      <p:sp>
        <p:nvSpPr>
          <p:cNvPr id="27654" name="Rectangle 7"/>
          <p:cNvSpPr>
            <a:spLocks noChangeArrowheads="1"/>
          </p:cNvSpPr>
          <p:nvPr/>
        </p:nvSpPr>
        <p:spPr bwMode="auto">
          <a:xfrm>
            <a:off x="1298575" y="3608388"/>
            <a:ext cx="509588" cy="769937"/>
          </a:xfrm>
          <a:prstGeom prst="rect">
            <a:avLst/>
          </a:prstGeom>
          <a:noFill/>
          <a:ln w="9525">
            <a:noFill/>
            <a:miter lim="800000"/>
            <a:headEnd/>
            <a:tailEnd/>
          </a:ln>
        </p:spPr>
        <p:txBody>
          <a:bodyPr wrap="none" lIns="92075" tIns="46038" rIns="92075" bIns="46038">
            <a:spAutoFit/>
          </a:bodyPr>
          <a:lstStyle/>
          <a:p>
            <a:pPr algn="ctr">
              <a:lnSpc>
                <a:spcPct val="100000"/>
              </a:lnSpc>
              <a:spcBef>
                <a:spcPct val="0"/>
              </a:spcBef>
            </a:pPr>
            <a:r>
              <a:rPr lang="en-US" sz="4400">
                <a:latin typeface="Times New Roman" pitchFamily="18" charset="0"/>
              </a:rPr>
              <a:t>+</a:t>
            </a:r>
          </a:p>
        </p:txBody>
      </p:sp>
      <p:sp>
        <p:nvSpPr>
          <p:cNvPr id="27655" name="Rectangle 9"/>
          <p:cNvSpPr>
            <a:spLocks noChangeArrowheads="1"/>
          </p:cNvSpPr>
          <p:nvPr/>
        </p:nvSpPr>
        <p:spPr bwMode="auto">
          <a:xfrm>
            <a:off x="1447800" y="838200"/>
            <a:ext cx="1219200" cy="6096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a:latin typeface="Times New Roman" pitchFamily="18" charset="0"/>
              </a:rPr>
              <a:t>a2</a:t>
            </a:r>
          </a:p>
        </p:txBody>
      </p:sp>
      <p:sp>
        <p:nvSpPr>
          <p:cNvPr id="27656" name="Rectangle 10"/>
          <p:cNvSpPr>
            <a:spLocks noChangeArrowheads="1"/>
          </p:cNvSpPr>
          <p:nvPr/>
        </p:nvSpPr>
        <p:spPr bwMode="auto">
          <a:xfrm>
            <a:off x="4038600" y="838200"/>
            <a:ext cx="1219200" cy="6096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a:latin typeface="Times New Roman" pitchFamily="18" charset="0"/>
              </a:rPr>
              <a:t>a0</a:t>
            </a:r>
          </a:p>
        </p:txBody>
      </p:sp>
      <p:sp>
        <p:nvSpPr>
          <p:cNvPr id="27657" name="Rectangle 11"/>
          <p:cNvSpPr>
            <a:spLocks noChangeArrowheads="1"/>
          </p:cNvSpPr>
          <p:nvPr/>
        </p:nvSpPr>
        <p:spPr bwMode="auto">
          <a:xfrm>
            <a:off x="5257800" y="914400"/>
            <a:ext cx="1041400" cy="46196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latin typeface="Times New Roman" pitchFamily="18" charset="0"/>
              </a:rPr>
              <a:t>A1:A0</a:t>
            </a:r>
          </a:p>
        </p:txBody>
      </p:sp>
      <p:sp>
        <p:nvSpPr>
          <p:cNvPr id="27658" name="Rectangle 12"/>
          <p:cNvSpPr>
            <a:spLocks noChangeArrowheads="1"/>
          </p:cNvSpPr>
          <p:nvPr/>
        </p:nvSpPr>
        <p:spPr bwMode="auto">
          <a:xfrm>
            <a:off x="6553200" y="974725"/>
            <a:ext cx="2524125" cy="4000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000">
                <a:solidFill>
                  <a:schemeClr val="tx2"/>
                </a:solidFill>
                <a:latin typeface="Arial Narrow" pitchFamily="34" charset="0"/>
              </a:rPr>
              <a:t>LDDW .D1 *A4++,A1:A0</a:t>
            </a:r>
          </a:p>
        </p:txBody>
      </p:sp>
      <p:sp>
        <p:nvSpPr>
          <p:cNvPr id="27659" name="Rectangle 17"/>
          <p:cNvSpPr>
            <a:spLocks noChangeArrowheads="1"/>
          </p:cNvSpPr>
          <p:nvPr/>
        </p:nvSpPr>
        <p:spPr bwMode="auto">
          <a:xfrm>
            <a:off x="6367463" y="1905000"/>
            <a:ext cx="2700337" cy="400050"/>
          </a:xfrm>
          <a:prstGeom prst="rect">
            <a:avLst/>
          </a:prstGeom>
          <a:noFill/>
          <a:ln w="9525">
            <a:noFill/>
            <a:miter lim="800000"/>
            <a:headEnd/>
            <a:tailEnd/>
          </a:ln>
        </p:spPr>
        <p:txBody>
          <a:bodyPr wrap="none" lIns="92075" tIns="46038" rIns="92075" bIns="46038">
            <a:spAutoFit/>
          </a:bodyPr>
          <a:lstStyle/>
          <a:p>
            <a:pPr algn="r">
              <a:lnSpc>
                <a:spcPct val="100000"/>
              </a:lnSpc>
              <a:spcBef>
                <a:spcPct val="0"/>
              </a:spcBef>
            </a:pPr>
            <a:r>
              <a:rPr lang="en-US" sz="2000">
                <a:solidFill>
                  <a:schemeClr val="tx2"/>
                </a:solidFill>
                <a:latin typeface="Arial Narrow" pitchFamily="34" charset="0"/>
              </a:rPr>
              <a:t>|| LDDW .D2 *B4++,B1:B0</a:t>
            </a:r>
          </a:p>
        </p:txBody>
      </p:sp>
      <p:sp>
        <p:nvSpPr>
          <p:cNvPr id="27660" name="Rectangle 18"/>
          <p:cNvSpPr>
            <a:spLocks noChangeArrowheads="1"/>
          </p:cNvSpPr>
          <p:nvPr/>
        </p:nvSpPr>
        <p:spPr bwMode="auto">
          <a:xfrm>
            <a:off x="3508375" y="2667000"/>
            <a:ext cx="619125" cy="51911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A2</a:t>
            </a:r>
          </a:p>
        </p:txBody>
      </p:sp>
      <p:sp>
        <p:nvSpPr>
          <p:cNvPr id="27661" name="Rectangle 19"/>
          <p:cNvSpPr>
            <a:spLocks noChangeArrowheads="1"/>
          </p:cNvSpPr>
          <p:nvPr/>
        </p:nvSpPr>
        <p:spPr bwMode="auto">
          <a:xfrm>
            <a:off x="1308100" y="2667000"/>
            <a:ext cx="598488" cy="51911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B2</a:t>
            </a:r>
          </a:p>
        </p:txBody>
      </p:sp>
      <p:sp>
        <p:nvSpPr>
          <p:cNvPr id="27662" name="Rectangle 20"/>
          <p:cNvSpPr>
            <a:spLocks noChangeArrowheads="1"/>
          </p:cNvSpPr>
          <p:nvPr/>
        </p:nvSpPr>
        <p:spPr bwMode="auto">
          <a:xfrm>
            <a:off x="546100" y="3116263"/>
            <a:ext cx="2133600" cy="5207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a:latin typeface="Times New Roman" pitchFamily="18" charset="0"/>
              </a:rPr>
              <a:t>a3*x3 + a2*x2</a:t>
            </a:r>
          </a:p>
        </p:txBody>
      </p:sp>
      <p:sp>
        <p:nvSpPr>
          <p:cNvPr id="27663" name="Rectangle 21"/>
          <p:cNvSpPr>
            <a:spLocks noChangeArrowheads="1"/>
          </p:cNvSpPr>
          <p:nvPr/>
        </p:nvSpPr>
        <p:spPr bwMode="auto">
          <a:xfrm>
            <a:off x="2755900" y="3116263"/>
            <a:ext cx="2120900" cy="5207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a:latin typeface="Times New Roman" pitchFamily="18" charset="0"/>
              </a:rPr>
              <a:t>a1*x1 + a0*x0</a:t>
            </a:r>
          </a:p>
        </p:txBody>
      </p:sp>
      <p:sp>
        <p:nvSpPr>
          <p:cNvPr id="27664" name="Rectangle 22"/>
          <p:cNvSpPr>
            <a:spLocks noChangeArrowheads="1"/>
          </p:cNvSpPr>
          <p:nvPr/>
        </p:nvSpPr>
        <p:spPr bwMode="auto">
          <a:xfrm>
            <a:off x="6572250" y="2941638"/>
            <a:ext cx="2203450" cy="461962"/>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solidFill>
                  <a:schemeClr val="tx2"/>
                </a:solidFill>
                <a:latin typeface="Arial Narrow" pitchFamily="34" charset="0"/>
              </a:rPr>
              <a:t>DOTP2 A0,B0,A2</a:t>
            </a:r>
            <a:endParaRPr lang="en-US">
              <a:latin typeface="Arial Narrow" pitchFamily="34" charset="0"/>
            </a:endParaRPr>
          </a:p>
        </p:txBody>
      </p:sp>
      <p:sp>
        <p:nvSpPr>
          <p:cNvPr id="27665" name="Rectangle 23"/>
          <p:cNvSpPr>
            <a:spLocks noChangeArrowheads="1"/>
          </p:cNvSpPr>
          <p:nvPr/>
        </p:nvSpPr>
        <p:spPr bwMode="auto">
          <a:xfrm>
            <a:off x="6348413" y="3319463"/>
            <a:ext cx="2414587" cy="461962"/>
          </a:xfrm>
          <a:prstGeom prst="rect">
            <a:avLst/>
          </a:prstGeom>
          <a:noFill/>
          <a:ln w="9525">
            <a:noFill/>
            <a:miter lim="800000"/>
            <a:headEnd/>
            <a:tailEnd/>
          </a:ln>
        </p:spPr>
        <p:txBody>
          <a:bodyPr wrap="none" lIns="92075" tIns="46038" rIns="92075" bIns="46038">
            <a:spAutoFit/>
          </a:bodyPr>
          <a:lstStyle/>
          <a:p>
            <a:pPr algn="r">
              <a:lnSpc>
                <a:spcPct val="100000"/>
              </a:lnSpc>
              <a:spcBef>
                <a:spcPct val="0"/>
              </a:spcBef>
            </a:pPr>
            <a:r>
              <a:rPr lang="en-US">
                <a:solidFill>
                  <a:schemeClr val="tx2"/>
                </a:solidFill>
                <a:latin typeface="Arial Narrow" pitchFamily="34" charset="0"/>
              </a:rPr>
              <a:t>|| DOTP2 A1,B1,B2</a:t>
            </a:r>
          </a:p>
        </p:txBody>
      </p:sp>
      <p:sp>
        <p:nvSpPr>
          <p:cNvPr id="27666" name="Rectangle 24"/>
          <p:cNvSpPr>
            <a:spLocks noChangeArrowheads="1"/>
          </p:cNvSpPr>
          <p:nvPr/>
        </p:nvSpPr>
        <p:spPr bwMode="auto">
          <a:xfrm>
            <a:off x="3532188" y="3608388"/>
            <a:ext cx="509587" cy="769937"/>
          </a:xfrm>
          <a:prstGeom prst="rect">
            <a:avLst/>
          </a:prstGeom>
          <a:noFill/>
          <a:ln w="9525">
            <a:noFill/>
            <a:miter lim="800000"/>
            <a:headEnd/>
            <a:tailEnd/>
          </a:ln>
        </p:spPr>
        <p:txBody>
          <a:bodyPr wrap="none" lIns="92075" tIns="46038" rIns="92075" bIns="46038">
            <a:spAutoFit/>
          </a:bodyPr>
          <a:lstStyle/>
          <a:p>
            <a:pPr algn="ctr">
              <a:lnSpc>
                <a:spcPct val="100000"/>
              </a:lnSpc>
              <a:spcBef>
                <a:spcPct val="0"/>
              </a:spcBef>
            </a:pPr>
            <a:r>
              <a:rPr lang="en-US" sz="4400">
                <a:latin typeface="Times New Roman" pitchFamily="18" charset="0"/>
              </a:rPr>
              <a:t>+</a:t>
            </a:r>
          </a:p>
        </p:txBody>
      </p:sp>
      <p:sp>
        <p:nvSpPr>
          <p:cNvPr id="27667" name="Rectangle 26"/>
          <p:cNvSpPr>
            <a:spLocks noChangeArrowheads="1"/>
          </p:cNvSpPr>
          <p:nvPr/>
        </p:nvSpPr>
        <p:spPr bwMode="auto">
          <a:xfrm>
            <a:off x="533400" y="4724400"/>
            <a:ext cx="2133600" cy="5207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sz="2000">
                <a:latin typeface="Times New Roman" pitchFamily="18" charset="0"/>
              </a:rPr>
              <a:t>intermediate sum</a:t>
            </a:r>
          </a:p>
        </p:txBody>
      </p:sp>
      <p:sp>
        <p:nvSpPr>
          <p:cNvPr id="27668" name="Rectangle 27"/>
          <p:cNvSpPr>
            <a:spLocks noChangeArrowheads="1"/>
          </p:cNvSpPr>
          <p:nvPr/>
        </p:nvSpPr>
        <p:spPr bwMode="auto">
          <a:xfrm>
            <a:off x="6559550" y="4648200"/>
            <a:ext cx="1908175" cy="46196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latin typeface="Arial Narrow" pitchFamily="34" charset="0"/>
              </a:rPr>
              <a:t>ADD A2,A3,A3</a:t>
            </a:r>
          </a:p>
        </p:txBody>
      </p:sp>
      <p:sp>
        <p:nvSpPr>
          <p:cNvPr id="27669" name="Rectangle 46"/>
          <p:cNvSpPr>
            <a:spLocks noChangeArrowheads="1"/>
          </p:cNvSpPr>
          <p:nvPr/>
        </p:nvSpPr>
        <p:spPr bwMode="auto">
          <a:xfrm>
            <a:off x="2819400" y="838200"/>
            <a:ext cx="1219200" cy="6096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a:latin typeface="Times New Roman" pitchFamily="18" charset="0"/>
              </a:rPr>
              <a:t>a1</a:t>
            </a:r>
          </a:p>
        </p:txBody>
      </p:sp>
      <p:sp>
        <p:nvSpPr>
          <p:cNvPr id="27670" name="Rectangle 47"/>
          <p:cNvSpPr>
            <a:spLocks noChangeArrowheads="1"/>
          </p:cNvSpPr>
          <p:nvPr/>
        </p:nvSpPr>
        <p:spPr bwMode="auto">
          <a:xfrm>
            <a:off x="228600" y="838200"/>
            <a:ext cx="1219200" cy="6096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a:latin typeface="Times New Roman" pitchFamily="18" charset="0"/>
              </a:rPr>
              <a:t>a3</a:t>
            </a:r>
          </a:p>
        </p:txBody>
      </p:sp>
      <p:sp>
        <p:nvSpPr>
          <p:cNvPr id="27671" name="Rectangle 48"/>
          <p:cNvSpPr>
            <a:spLocks noChangeArrowheads="1"/>
          </p:cNvSpPr>
          <p:nvPr/>
        </p:nvSpPr>
        <p:spPr bwMode="auto">
          <a:xfrm>
            <a:off x="2590800" y="762000"/>
            <a:ext cx="336550" cy="6413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3600">
                <a:latin typeface="Times New Roman" pitchFamily="18" charset="0"/>
              </a:rPr>
              <a:t>:</a:t>
            </a:r>
          </a:p>
        </p:txBody>
      </p:sp>
      <p:sp>
        <p:nvSpPr>
          <p:cNvPr id="27672" name="Rectangle 59"/>
          <p:cNvSpPr>
            <a:spLocks noChangeArrowheads="1"/>
          </p:cNvSpPr>
          <p:nvPr/>
        </p:nvSpPr>
        <p:spPr bwMode="auto">
          <a:xfrm>
            <a:off x="3962400" y="4724400"/>
            <a:ext cx="619125" cy="51911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A5</a:t>
            </a:r>
          </a:p>
        </p:txBody>
      </p:sp>
      <p:sp>
        <p:nvSpPr>
          <p:cNvPr id="27673" name="Oval 60"/>
          <p:cNvSpPr>
            <a:spLocks noChangeArrowheads="1"/>
          </p:cNvSpPr>
          <p:nvPr/>
        </p:nvSpPr>
        <p:spPr bwMode="auto">
          <a:xfrm>
            <a:off x="2667000" y="15240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7674" name="Rectangle 62"/>
          <p:cNvSpPr>
            <a:spLocks noChangeArrowheads="1"/>
          </p:cNvSpPr>
          <p:nvPr/>
        </p:nvSpPr>
        <p:spPr bwMode="auto">
          <a:xfrm>
            <a:off x="1447800" y="1828800"/>
            <a:ext cx="1219200" cy="6096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a:latin typeface="Times New Roman" pitchFamily="18" charset="0"/>
              </a:rPr>
              <a:t>x2</a:t>
            </a:r>
          </a:p>
        </p:txBody>
      </p:sp>
      <p:sp>
        <p:nvSpPr>
          <p:cNvPr id="27675" name="Rectangle 63"/>
          <p:cNvSpPr>
            <a:spLocks noChangeArrowheads="1"/>
          </p:cNvSpPr>
          <p:nvPr/>
        </p:nvSpPr>
        <p:spPr bwMode="auto">
          <a:xfrm>
            <a:off x="4038600" y="1828800"/>
            <a:ext cx="1219200" cy="6096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a:latin typeface="Times New Roman" pitchFamily="18" charset="0"/>
              </a:rPr>
              <a:t>x0</a:t>
            </a:r>
          </a:p>
        </p:txBody>
      </p:sp>
      <p:sp>
        <p:nvSpPr>
          <p:cNvPr id="27676" name="Rectangle 64"/>
          <p:cNvSpPr>
            <a:spLocks noChangeArrowheads="1"/>
          </p:cNvSpPr>
          <p:nvPr/>
        </p:nvSpPr>
        <p:spPr bwMode="auto">
          <a:xfrm>
            <a:off x="5257800" y="1905000"/>
            <a:ext cx="1006475" cy="46196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latin typeface="Times New Roman" pitchFamily="18" charset="0"/>
              </a:rPr>
              <a:t>B1:B0</a:t>
            </a:r>
          </a:p>
        </p:txBody>
      </p:sp>
      <p:sp>
        <p:nvSpPr>
          <p:cNvPr id="27677" name="Rectangle 65"/>
          <p:cNvSpPr>
            <a:spLocks noChangeArrowheads="1"/>
          </p:cNvSpPr>
          <p:nvPr/>
        </p:nvSpPr>
        <p:spPr bwMode="auto">
          <a:xfrm>
            <a:off x="2819400" y="1828800"/>
            <a:ext cx="1219200" cy="6096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a:latin typeface="Times New Roman" pitchFamily="18" charset="0"/>
              </a:rPr>
              <a:t>x1</a:t>
            </a:r>
          </a:p>
        </p:txBody>
      </p:sp>
      <p:sp>
        <p:nvSpPr>
          <p:cNvPr id="27678" name="Rectangle 66"/>
          <p:cNvSpPr>
            <a:spLocks noChangeArrowheads="1"/>
          </p:cNvSpPr>
          <p:nvPr/>
        </p:nvSpPr>
        <p:spPr bwMode="auto">
          <a:xfrm>
            <a:off x="228600" y="1828800"/>
            <a:ext cx="1219200" cy="609600"/>
          </a:xfrm>
          <a:prstGeom prst="rect">
            <a:avLst/>
          </a:prstGeom>
          <a:solidFill>
            <a:schemeClr val="accent5">
              <a:lumMod val="20000"/>
              <a:lumOff val="80000"/>
            </a:schemeClr>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a:latin typeface="Times New Roman" pitchFamily="18" charset="0"/>
              </a:rPr>
              <a:t>x3</a:t>
            </a:r>
          </a:p>
        </p:txBody>
      </p:sp>
      <p:sp>
        <p:nvSpPr>
          <p:cNvPr id="27679" name="Rectangle 67"/>
          <p:cNvSpPr>
            <a:spLocks noChangeArrowheads="1"/>
          </p:cNvSpPr>
          <p:nvPr/>
        </p:nvSpPr>
        <p:spPr bwMode="auto">
          <a:xfrm>
            <a:off x="2590800" y="1752600"/>
            <a:ext cx="336550" cy="64135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3600">
                <a:latin typeface="Times New Roman" pitchFamily="18" charset="0"/>
              </a:rPr>
              <a:t>:</a:t>
            </a:r>
          </a:p>
        </p:txBody>
      </p:sp>
      <p:sp>
        <p:nvSpPr>
          <p:cNvPr id="27680" name="Rectangle 70"/>
          <p:cNvSpPr>
            <a:spLocks noChangeArrowheads="1"/>
          </p:cNvSpPr>
          <p:nvPr/>
        </p:nvSpPr>
        <p:spPr bwMode="auto">
          <a:xfrm>
            <a:off x="1600200" y="5680075"/>
            <a:ext cx="2120900" cy="520700"/>
          </a:xfrm>
          <a:prstGeom prst="rect">
            <a:avLst/>
          </a:prstGeom>
          <a:solidFill>
            <a:srgbClr val="CCFF66"/>
          </a:solidFill>
          <a:ln w="12700">
            <a:solidFill>
              <a:schemeClr val="tx1"/>
            </a:solidFill>
            <a:miter lim="800000"/>
            <a:headEnd/>
            <a:tailEnd/>
          </a:ln>
        </p:spPr>
        <p:txBody>
          <a:bodyPr wrap="none" lIns="92075" tIns="46038" rIns="92075" bIns="46038" anchor="ctr" anchorCtr="1"/>
          <a:lstStyle/>
          <a:p>
            <a:pPr algn="ctr">
              <a:lnSpc>
                <a:spcPct val="100000"/>
              </a:lnSpc>
              <a:spcBef>
                <a:spcPct val="0"/>
              </a:spcBef>
            </a:pPr>
            <a:r>
              <a:rPr lang="en-US" sz="2300">
                <a:latin typeface="Times New Roman" pitchFamily="18" charset="0"/>
              </a:rPr>
              <a:t>final sum</a:t>
            </a:r>
            <a:endParaRPr lang="en-US" sz="2800">
              <a:latin typeface="Times New Roman" pitchFamily="18" charset="0"/>
            </a:endParaRPr>
          </a:p>
        </p:txBody>
      </p:sp>
      <p:sp>
        <p:nvSpPr>
          <p:cNvPr id="27681" name="Rectangle 71"/>
          <p:cNvSpPr>
            <a:spLocks noChangeArrowheads="1"/>
          </p:cNvSpPr>
          <p:nvPr/>
        </p:nvSpPr>
        <p:spPr bwMode="auto">
          <a:xfrm>
            <a:off x="5791200" y="5734050"/>
            <a:ext cx="1908175" cy="46196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latin typeface="Arial Narrow" pitchFamily="34" charset="0"/>
              </a:rPr>
              <a:t>ADD A3,B3,A4</a:t>
            </a:r>
          </a:p>
        </p:txBody>
      </p:sp>
      <p:sp>
        <p:nvSpPr>
          <p:cNvPr id="27682" name="Rectangle 72"/>
          <p:cNvSpPr>
            <a:spLocks noChangeArrowheads="1"/>
          </p:cNvSpPr>
          <p:nvPr/>
        </p:nvSpPr>
        <p:spPr bwMode="auto">
          <a:xfrm>
            <a:off x="3787775" y="5688013"/>
            <a:ext cx="619125" cy="519112"/>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A4</a:t>
            </a:r>
          </a:p>
        </p:txBody>
      </p:sp>
      <p:sp>
        <p:nvSpPr>
          <p:cNvPr id="27683" name="Rectangle 73"/>
          <p:cNvSpPr>
            <a:spLocks noChangeArrowheads="1"/>
          </p:cNvSpPr>
          <p:nvPr/>
        </p:nvSpPr>
        <p:spPr bwMode="auto">
          <a:xfrm>
            <a:off x="987425" y="5562600"/>
            <a:ext cx="509588" cy="769938"/>
          </a:xfrm>
          <a:prstGeom prst="rect">
            <a:avLst/>
          </a:prstGeom>
          <a:noFill/>
          <a:ln w="9525">
            <a:noFill/>
            <a:miter lim="800000"/>
            <a:headEnd/>
            <a:tailEnd/>
          </a:ln>
        </p:spPr>
        <p:txBody>
          <a:bodyPr wrap="none" lIns="92075" tIns="46038" rIns="92075" bIns="46038">
            <a:spAutoFit/>
          </a:bodyPr>
          <a:lstStyle/>
          <a:p>
            <a:pPr algn="ctr">
              <a:lnSpc>
                <a:spcPct val="100000"/>
              </a:lnSpc>
              <a:spcBef>
                <a:spcPct val="0"/>
              </a:spcBef>
            </a:pPr>
            <a:r>
              <a:rPr lang="en-US" sz="4400">
                <a:latin typeface="Times New Roman" pitchFamily="18" charset="0"/>
              </a:rPr>
              <a:t>+</a:t>
            </a:r>
          </a:p>
        </p:txBody>
      </p:sp>
      <p:sp>
        <p:nvSpPr>
          <p:cNvPr id="27684" name="Rectangle 74"/>
          <p:cNvSpPr>
            <a:spLocks noChangeArrowheads="1"/>
          </p:cNvSpPr>
          <p:nvPr/>
        </p:nvSpPr>
        <p:spPr bwMode="auto">
          <a:xfrm>
            <a:off x="6350000" y="4953000"/>
            <a:ext cx="2119313" cy="46196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a:latin typeface="Arial Narrow" pitchFamily="34" charset="0"/>
              </a:rPr>
              <a:t>|| ADD B2,B3,B3</a:t>
            </a:r>
          </a:p>
        </p:txBody>
      </p:sp>
      <p:sp>
        <p:nvSpPr>
          <p:cNvPr id="27685" name="Rectangle 75"/>
          <p:cNvSpPr>
            <a:spLocks noChangeArrowheads="1"/>
          </p:cNvSpPr>
          <p:nvPr/>
        </p:nvSpPr>
        <p:spPr bwMode="auto">
          <a:xfrm>
            <a:off x="2743200" y="4724400"/>
            <a:ext cx="2133600" cy="520700"/>
          </a:xfrm>
          <a:prstGeom prst="rect">
            <a:avLst/>
          </a:prstGeom>
          <a:solidFill>
            <a:schemeClr val="accent4">
              <a:lumMod val="40000"/>
              <a:lumOff val="60000"/>
            </a:schemeClr>
          </a:solidFill>
          <a:ln w="12700">
            <a:solidFill>
              <a:schemeClr val="tx1"/>
            </a:solidFill>
            <a:miter lim="800000"/>
            <a:headEnd/>
            <a:tailEnd/>
          </a:ln>
        </p:spPr>
        <p:txBody>
          <a:bodyPr wrap="none" lIns="92075" tIns="46038" rIns="92075" bIns="46038" anchor="ctr" anchorCtr="1"/>
          <a:lstStyle/>
          <a:p>
            <a:pPr>
              <a:lnSpc>
                <a:spcPct val="100000"/>
              </a:lnSpc>
              <a:spcBef>
                <a:spcPct val="0"/>
              </a:spcBef>
            </a:pPr>
            <a:r>
              <a:rPr lang="en-US" sz="2000">
                <a:latin typeface="Times New Roman" pitchFamily="18" charset="0"/>
              </a:rPr>
              <a:t>intermediate sum</a:t>
            </a:r>
          </a:p>
        </p:txBody>
      </p:sp>
      <p:sp>
        <p:nvSpPr>
          <p:cNvPr id="27686" name="Rectangle 76"/>
          <p:cNvSpPr>
            <a:spLocks noChangeArrowheads="1"/>
          </p:cNvSpPr>
          <p:nvPr/>
        </p:nvSpPr>
        <p:spPr bwMode="auto">
          <a:xfrm>
            <a:off x="3495675" y="4267200"/>
            <a:ext cx="619125" cy="51911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A3</a:t>
            </a:r>
          </a:p>
        </p:txBody>
      </p:sp>
      <p:sp>
        <p:nvSpPr>
          <p:cNvPr id="27687" name="Rectangle 77"/>
          <p:cNvSpPr>
            <a:spLocks noChangeArrowheads="1"/>
          </p:cNvSpPr>
          <p:nvPr/>
        </p:nvSpPr>
        <p:spPr bwMode="auto">
          <a:xfrm>
            <a:off x="1295400" y="4267200"/>
            <a:ext cx="598488" cy="51911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latin typeface="Times New Roman" pitchFamily="18" charset="0"/>
              </a:rPr>
              <a:t>B3</a:t>
            </a:r>
          </a:p>
        </p:txBody>
      </p:sp>
      <p:pic>
        <p:nvPicPr>
          <p:cNvPr id="42"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Block Real FIR Example </a:t>
            </a:r>
            <a:r>
              <a:rPr lang="en-US" smtClean="0">
                <a:latin typeface="Arial Narrow" pitchFamily="34" charset="0"/>
              </a:rPr>
              <a:t>(DDOTPL2 )</a:t>
            </a:r>
          </a:p>
        </p:txBody>
      </p:sp>
      <p:sp>
        <p:nvSpPr>
          <p:cNvPr id="28675" name="Rectangle 3"/>
          <p:cNvSpPr>
            <a:spLocks noChangeArrowheads="1"/>
          </p:cNvSpPr>
          <p:nvPr/>
        </p:nvSpPr>
        <p:spPr bwMode="auto">
          <a:xfrm>
            <a:off x="381000" y="865188"/>
            <a:ext cx="4941888" cy="2106612"/>
          </a:xfrm>
          <a:prstGeom prst="rect">
            <a:avLst/>
          </a:prstGeom>
          <a:solidFill>
            <a:schemeClr val="accent4">
              <a:lumMod val="40000"/>
              <a:lumOff val="60000"/>
            </a:schemeClr>
          </a:solidFill>
          <a:ln w="12700">
            <a:noFill/>
            <a:miter lim="800000"/>
            <a:headEnd type="none" w="sm" len="sm"/>
            <a:tailEnd type="none" w="sm" len="sm"/>
          </a:ln>
        </p:spPr>
        <p:txBody>
          <a:bodyPr wrap="none" tIns="91440" bIns="91440">
            <a:spAutoFit/>
          </a:bodyPr>
          <a:lstStyle/>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for (i = 0; I &lt; ndata; i++) {</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	sum = 0;</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	for (j = 0; j &lt; ncoef; j++) {</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			sum = sum + (</a:t>
            </a:r>
            <a:r>
              <a:rPr lang="en-US" sz="1800">
                <a:latin typeface="Courier New" pitchFamily="49" charset="0"/>
              </a:rPr>
              <a:t>d[i+j]</a:t>
            </a:r>
            <a:r>
              <a:rPr lang="en-US" sz="1800">
                <a:latin typeface="Arial Narrow" pitchFamily="34" charset="0"/>
              </a:rPr>
              <a:t> * </a:t>
            </a:r>
            <a:r>
              <a:rPr lang="en-US" sz="1800">
                <a:latin typeface="Courier New" pitchFamily="49" charset="0"/>
              </a:rPr>
              <a:t>c[j]</a:t>
            </a:r>
            <a:r>
              <a:rPr lang="en-US" sz="1800">
                <a:latin typeface="Arial Narrow" pitchFamily="34" charset="0"/>
              </a:rPr>
              <a:t>);</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	}</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	</a:t>
            </a:r>
            <a:r>
              <a:rPr lang="en-US" sz="1800">
                <a:latin typeface="Courier New" pitchFamily="49" charset="0"/>
              </a:rPr>
              <a:t>y[i]</a:t>
            </a:r>
            <a:r>
              <a:rPr lang="en-US" sz="1800">
                <a:latin typeface="Arial Narrow" pitchFamily="34" charset="0"/>
              </a:rPr>
              <a:t> = sum;</a:t>
            </a:r>
          </a:p>
          <a:p>
            <a:pPr>
              <a:lnSpc>
                <a:spcPct val="100000"/>
              </a:lnSpc>
              <a:spcBef>
                <a:spcPct val="0"/>
              </a:spcBef>
              <a:buClr>
                <a:schemeClr val="tx2"/>
              </a:buClr>
              <a:buSzPct val="75000"/>
              <a:buFont typeface="Wingdings" pitchFamily="2" charset="2"/>
              <a:buNone/>
              <a:tabLst>
                <a:tab pos="463550" algn="l"/>
                <a:tab pos="914400" algn="l"/>
              </a:tabLst>
            </a:pPr>
            <a:r>
              <a:rPr lang="en-US" sz="1800">
                <a:latin typeface="Arial Narrow" pitchFamily="34" charset="0"/>
              </a:rPr>
              <a:t>}</a:t>
            </a:r>
          </a:p>
        </p:txBody>
      </p:sp>
      <p:graphicFrame>
        <p:nvGraphicFramePr>
          <p:cNvPr id="107576" name="Group 56"/>
          <p:cNvGraphicFramePr>
            <a:graphicFrameLocks noGrp="1"/>
          </p:cNvGraphicFramePr>
          <p:nvPr/>
        </p:nvGraphicFramePr>
        <p:xfrm>
          <a:off x="381000" y="3429000"/>
          <a:ext cx="3962400" cy="3298192"/>
        </p:xfrm>
        <a:graphic>
          <a:graphicData uri="http://schemas.openxmlformats.org/drawingml/2006/table">
            <a:tbl>
              <a:tblPr/>
              <a:tblGrid>
                <a:gridCol w="1676400"/>
                <a:gridCol w="1143000"/>
                <a:gridCol w="1143000"/>
              </a:tblGrid>
              <a:tr h="4778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loop Iteration</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[i,j]</a:t>
                      </a:r>
                    </a:p>
                  </a:txBody>
                  <a:tcPr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[0,0]</a:t>
                      </a:r>
                    </a:p>
                  </a:txBody>
                  <a:tcPr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[0,1]</a:t>
                      </a:r>
                    </a:p>
                  </a:txBody>
                  <a:tcPr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4778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cap="flat">
                      <a:noFill/>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d0c0</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d1c1</a:t>
                      </a:r>
                    </a:p>
                  </a:txBody>
                  <a:tcPr marT="0" marB="0"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w="381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r>
              <a:tr h="4778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cap="flat">
                      <a:noFill/>
                    </a:lnL>
                    <a:lnR w="38100" cap="flat" cmpd="sng" algn="ctr">
                      <a:solidFill>
                        <a:schemeClr val="tx1"/>
                      </a:solidFill>
                      <a:prstDash val="solid"/>
                      <a:round/>
                      <a:headEnd type="none" w="sm" len="sm"/>
                      <a:tailEnd type="none" w="sm" len="sm"/>
                    </a:lnR>
                    <a:lnT>
                      <a:noFill/>
                    </a:lnT>
                    <a:lnB>
                      <a:noFill/>
                    </a:lnB>
                    <a:lnTlToBr>
                      <a:noFill/>
                    </a:lnTlToBr>
                    <a:lnBlToTr>
                      <a:noFill/>
                    </a:lnBlToTr>
                    <a:noFill/>
                  </a:tcPr>
                </a:tc>
                <a:tc vMerge="1">
                  <a:txBody>
                    <a:bodyPr/>
                    <a:lstStyle/>
                    <a:p>
                      <a:endParaRPr lang="en-US"/>
                    </a:p>
                  </a:txBody>
                  <a:tcPr/>
                </a:tc>
                <a:tc row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d1c0</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d2c1</a:t>
                      </a:r>
                    </a:p>
                  </a:txBody>
                  <a:tcPr marT="0" marB="0" anchor="ct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solidFill>
                      <a:schemeClr val="accent3"/>
                    </a:solidFill>
                  </a:tcPr>
                </a:tc>
              </a:tr>
              <a:tr h="4778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969696"/>
                          </a:solidFill>
                          <a:effectLst/>
                          <a:latin typeface="Arial Narrow" pitchFamily="34" charset="0"/>
                        </a:rPr>
                        <a:t>d2c2</a:t>
                      </a:r>
                    </a:p>
                  </a:txBody>
                  <a:tcPr marT="0" marB="0" anchor="ctr" horzOverflow="overflow">
                    <a:lnL>
                      <a:noFill/>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a:noFill/>
                    </a:lnB>
                    <a:lnTlToBr>
                      <a:noFill/>
                    </a:lnTlToBr>
                    <a:lnBlToTr>
                      <a:noFill/>
                    </a:lnBlToTr>
                    <a:solidFill>
                      <a:schemeClr val="accent1"/>
                    </a:solidFill>
                  </a:tcPr>
                </a:tc>
                <a:tc vMerge="1">
                  <a:txBody>
                    <a:bodyPr/>
                    <a:lstStyle/>
                    <a:p>
                      <a:endParaRPr lang="en-US"/>
                    </a:p>
                  </a:txBody>
                  <a:tcPr/>
                </a:tc>
              </a:tr>
              <a:tr h="477838">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969696"/>
                          </a:solidFill>
                          <a:effectLst/>
                          <a:latin typeface="Arial Narrow" pitchFamily="34" charset="0"/>
                        </a:rPr>
                        <a:t>d3c3</a:t>
                      </a:r>
                    </a:p>
                  </a:txBody>
                  <a:tcPr marT="0" marB="0" anchor="ct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969696"/>
                          </a:solidFill>
                          <a:effectLst/>
                          <a:latin typeface="Arial Narrow" pitchFamily="34" charset="0"/>
                        </a:rPr>
                        <a:t>d3c2</a:t>
                      </a:r>
                    </a:p>
                  </a:txBody>
                  <a:tcPr marT="0" marB="0" anchor="ctr" horzOverflow="overflow">
                    <a:lnL>
                      <a:noFill/>
                    </a:lnL>
                    <a:lnR cap="flat">
                      <a:noFill/>
                    </a:lnR>
                    <a:lnT w="38100" cap="flat" cmpd="sng" algn="ctr">
                      <a:solidFill>
                        <a:schemeClr val="tx1"/>
                      </a:solidFill>
                      <a:prstDash val="solid"/>
                      <a:round/>
                      <a:headEnd type="none" w="sm" len="sm"/>
                      <a:tailEnd type="none" w="sm" len="sm"/>
                    </a:lnT>
                    <a:lnB>
                      <a:noFill/>
                    </a:lnB>
                    <a:lnTlToBr>
                      <a:noFill/>
                    </a:lnTlToBr>
                    <a:lnBlToTr>
                      <a:noFill/>
                    </a:lnBlToTr>
                    <a:solidFill>
                      <a:schemeClr val="accent3"/>
                    </a:solidFill>
                  </a:tcPr>
                </a:tc>
              </a:tr>
              <a:tr h="587375">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T="0" marB="0" anchor="ctr" horzOverflow="overflow">
                    <a:lnL cap="flat">
                      <a:noFill/>
                    </a:lnL>
                    <a:lnR>
                      <a:noFill/>
                    </a:lnR>
                    <a:lnT>
                      <a:noFill/>
                    </a:lnT>
                    <a:lnB cap="flat">
                      <a:noFill/>
                    </a:lnB>
                    <a:lnTlToBr>
                      <a:noFill/>
                    </a:lnTlToBr>
                    <a:lnBlToTr>
                      <a:noFill/>
                    </a:lnBlToTr>
                    <a:no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a:t>
                      </a: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a:t>
                      </a: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a:t>
                      </a:r>
                    </a:p>
                  </a:txBody>
                  <a:tcPr marT="0" horzOverflow="overflow">
                    <a:lnL>
                      <a:noFill/>
                    </a:lnL>
                    <a:lnR cap="flat">
                      <a:noFill/>
                    </a:lnR>
                    <a:lnT>
                      <a:noFill/>
                    </a:lnT>
                    <a:lnB cap="flat">
                      <a:noFill/>
                    </a:lnB>
                    <a:lnTlToBr>
                      <a:noFill/>
                    </a:lnTlToBr>
                    <a:lnBlToTr>
                      <a:noFill/>
                    </a:lnBlToTr>
                    <a:noFill/>
                  </a:tcPr>
                </a:tc>
                <a:tc hMerge="1">
                  <a:txBody>
                    <a:bodyPr/>
                    <a:lstStyle/>
                    <a:p>
                      <a:endParaRPr lang="en-US"/>
                    </a:p>
                  </a:txBody>
                  <a:tcPr/>
                </a:tc>
              </a:tr>
            </a:tbl>
          </a:graphicData>
        </a:graphic>
      </p:graphicFrame>
      <p:pic>
        <p:nvPicPr>
          <p:cNvPr id="28706" name="Picture 48"/>
          <p:cNvPicPr>
            <a:picLocks noChangeAspect="1" noChangeArrowheads="1"/>
          </p:cNvPicPr>
          <p:nvPr/>
        </p:nvPicPr>
        <p:blipFill>
          <a:blip r:embed="rId2" cstate="print"/>
          <a:srcRect t="6053"/>
          <a:stretch>
            <a:fillRect/>
          </a:stretch>
        </p:blipFill>
        <p:spPr bwMode="auto">
          <a:xfrm>
            <a:off x="4419600" y="1447800"/>
            <a:ext cx="4724400" cy="3276600"/>
          </a:xfrm>
          <a:prstGeom prst="rect">
            <a:avLst/>
          </a:prstGeom>
          <a:noFill/>
          <a:ln w="12700">
            <a:noFill/>
            <a:miter lim="800000"/>
            <a:headEnd type="none" w="sm" len="sm"/>
            <a:tailEnd type="none" w="sm" len="sm"/>
          </a:ln>
        </p:spPr>
      </p:pic>
      <p:sp>
        <p:nvSpPr>
          <p:cNvPr id="28707" name="Text Box 50"/>
          <p:cNvSpPr txBox="1">
            <a:spLocks noChangeArrowheads="1"/>
          </p:cNvSpPr>
          <p:nvPr/>
        </p:nvSpPr>
        <p:spPr bwMode="auto">
          <a:xfrm>
            <a:off x="5334000" y="4781550"/>
            <a:ext cx="3429000" cy="2014538"/>
          </a:xfrm>
          <a:prstGeom prst="rect">
            <a:avLst/>
          </a:prstGeom>
          <a:solidFill>
            <a:schemeClr val="accent1"/>
          </a:solidFill>
          <a:ln w="12700">
            <a:noFill/>
            <a:miter lim="800000"/>
            <a:headEnd type="none" w="sm" len="sm"/>
            <a:tailEnd type="none" w="sm" len="sm"/>
          </a:ln>
        </p:spPr>
        <p:txBody>
          <a:bodyPr>
            <a:spAutoFit/>
          </a:bodyPr>
          <a:lstStyle/>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Four 16x16 multiplies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In each .M unit every cycle</a:t>
            </a:r>
          </a:p>
          <a:p>
            <a:pPr marL="342900" indent="-342900">
              <a:lnSpc>
                <a:spcPct val="90000"/>
              </a:lnSpc>
              <a:spcBef>
                <a:spcPct val="0"/>
              </a:spcBef>
              <a:buClr>
                <a:schemeClr val="tx2"/>
              </a:buClr>
              <a:buSzPct val="75000"/>
              <a:buFont typeface="Wingdings" pitchFamily="2" charset="2"/>
              <a:buNone/>
            </a:pPr>
            <a:r>
              <a:rPr lang="en-US" sz="2000">
                <a:latin typeface="Arial Narrow" pitchFamily="34" charset="0"/>
              </a:rPr>
              <a:t>	--------------------------------------</a:t>
            </a:r>
          </a:p>
          <a:p>
            <a:pPr marL="342900" indent="-342900">
              <a:lnSpc>
                <a:spcPct val="90000"/>
              </a:lnSpc>
              <a:spcBef>
                <a:spcPct val="0"/>
              </a:spcBef>
              <a:buClr>
                <a:schemeClr val="tx2"/>
              </a:buClr>
              <a:buSzPct val="75000"/>
              <a:buFont typeface="Wingdings" pitchFamily="2" charset="2"/>
              <a:buNone/>
            </a:pPr>
            <a:r>
              <a:rPr lang="en-US" sz="2000">
                <a:latin typeface="Arial Narrow" pitchFamily="34" charset="0"/>
              </a:rPr>
              <a:t>	adds up to 8 MACs/cycle, or</a:t>
            </a:r>
          </a:p>
          <a:p>
            <a:pPr marL="342900" indent="-342900" algn="ctr">
              <a:lnSpc>
                <a:spcPct val="90000"/>
              </a:lnSpc>
              <a:spcBef>
                <a:spcPct val="0"/>
              </a:spcBef>
              <a:buClr>
                <a:schemeClr val="tx2"/>
              </a:buClr>
              <a:buSzPct val="75000"/>
              <a:buFont typeface="Wingdings" pitchFamily="2" charset="2"/>
              <a:buNone/>
            </a:pPr>
            <a:r>
              <a:rPr lang="en-US" sz="2000">
                <a:latin typeface="Arial Narrow" pitchFamily="34" charset="0"/>
              </a:rPr>
              <a:t>	8000 MMACS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Bottom Line: </a:t>
            </a:r>
            <a:r>
              <a:rPr lang="en-US" sz="2000" b="0" i="1">
                <a:latin typeface="Arial Narrow" pitchFamily="34" charset="0"/>
              </a:rPr>
              <a:t>Two loop iterations for the price of one</a:t>
            </a:r>
          </a:p>
        </p:txBody>
      </p:sp>
      <p:sp>
        <p:nvSpPr>
          <p:cNvPr id="28708" name="Rectangle 65"/>
          <p:cNvSpPr>
            <a:spLocks noChangeArrowheads="1"/>
          </p:cNvSpPr>
          <p:nvPr/>
        </p:nvSpPr>
        <p:spPr bwMode="auto">
          <a:xfrm>
            <a:off x="4425950" y="1085850"/>
            <a:ext cx="4702175" cy="347663"/>
          </a:xfrm>
          <a:prstGeom prst="rect">
            <a:avLst/>
          </a:prstGeom>
          <a:solidFill>
            <a:schemeClr val="accent1"/>
          </a:solidFill>
          <a:ln w="12700">
            <a:noFill/>
            <a:miter lim="800000"/>
            <a:headEnd type="none" w="sm" len="sm"/>
            <a:tailEnd type="none" w="sm" len="sm"/>
          </a:ln>
        </p:spPr>
        <p:txBody>
          <a:bodyPr wrap="none">
            <a:spAutoFit/>
          </a:bodyPr>
          <a:lstStyle/>
          <a:p>
            <a:pPr algn="ctr">
              <a:lnSpc>
                <a:spcPct val="90000"/>
              </a:lnSpc>
              <a:spcBef>
                <a:spcPct val="0"/>
              </a:spcBef>
            </a:pPr>
            <a:r>
              <a:rPr lang="en-US" sz="1800">
                <a:latin typeface="Courier New" pitchFamily="49" charset="0"/>
              </a:rPr>
              <a:t>DDOTPL2 d3d2:d1d0,</a:t>
            </a:r>
            <a:r>
              <a:rPr lang="en-US" sz="1800">
                <a:latin typeface="Arial Narrow" pitchFamily="34" charset="0"/>
              </a:rPr>
              <a:t> </a:t>
            </a:r>
            <a:r>
              <a:rPr lang="en-US" sz="1800">
                <a:latin typeface="Courier New" pitchFamily="49" charset="0"/>
              </a:rPr>
              <a:t>c1c0,</a:t>
            </a:r>
            <a:r>
              <a:rPr lang="en-US" sz="1800">
                <a:latin typeface="Arial Narrow" pitchFamily="34" charset="0"/>
              </a:rPr>
              <a:t> </a:t>
            </a:r>
            <a:r>
              <a:rPr lang="en-US" sz="1800">
                <a:latin typeface="Courier New" pitchFamily="49" charset="0"/>
              </a:rPr>
              <a:t>sum1:sum0</a:t>
            </a:r>
          </a:p>
        </p:txBody>
      </p:sp>
      <p:pic>
        <p:nvPicPr>
          <p:cNvPr id="1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Complex Multiply (CMPY)</a:t>
            </a:r>
            <a:endParaRPr lang="en-US" b="0" smtClean="0"/>
          </a:p>
        </p:txBody>
      </p:sp>
      <p:graphicFrame>
        <p:nvGraphicFramePr>
          <p:cNvPr id="333950" name="Group 126"/>
          <p:cNvGraphicFramePr>
            <a:graphicFrameLocks noGrp="1"/>
          </p:cNvGraphicFramePr>
          <p:nvPr>
            <p:extLst>
              <p:ext uri="{D42A27DB-BD31-4B8C-83A1-F6EECF244321}">
                <p14:modId xmlns:p14="http://schemas.microsoft.com/office/powerpoint/2010/main" val="1798516310"/>
              </p:ext>
            </p:extLst>
          </p:nvPr>
        </p:nvGraphicFramePr>
        <p:xfrm>
          <a:off x="465138" y="609600"/>
          <a:ext cx="8247380" cy="2761488"/>
        </p:xfrm>
        <a:graphic>
          <a:graphicData uri="http://schemas.openxmlformats.org/drawingml/2006/table">
            <a:tbl>
              <a:tblPr/>
              <a:tblGrid>
                <a:gridCol w="142875"/>
                <a:gridCol w="2108200"/>
                <a:gridCol w="788987"/>
                <a:gridCol w="304800"/>
                <a:gridCol w="381000"/>
                <a:gridCol w="762000"/>
                <a:gridCol w="182563"/>
                <a:gridCol w="208280"/>
                <a:gridCol w="777875"/>
                <a:gridCol w="296863"/>
                <a:gridCol w="388937"/>
                <a:gridCol w="685800"/>
                <a:gridCol w="1219200"/>
              </a:tblGrid>
              <a:tr h="28416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R="137160" anchor="ctr" horzOverflow="overflow">
                    <a:lnL>
                      <a:noFill/>
                    </a:lnL>
                    <a:lnR>
                      <a:noFill/>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12700" cap="flat" cmpd="sng" algn="ctr">
                      <a:solidFill>
                        <a:srgbClr val="969696"/>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3">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12700" cap="flat" cmpd="sng" algn="ctr">
                      <a:solidFill>
                        <a:srgbClr val="969696"/>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w="12700" cap="flat" cmpd="sng" algn="ctr">
                      <a:solidFill>
                        <a:srgbClr val="969696"/>
                      </a:solidFill>
                      <a:prstDash val="solid"/>
                      <a:round/>
                      <a:headEnd type="none" w="sm" len="sm"/>
                      <a:tailEnd type="none" w="sm" len="sm"/>
                    </a:lnT>
                    <a:lnB>
                      <a:noFill/>
                    </a:lnB>
                    <a:lnTlToBr>
                      <a:noFill/>
                    </a:lnTlToBr>
                    <a:lnBlToTr>
                      <a:noFill/>
                    </a:lnBlToTr>
                    <a:solidFill>
                      <a:srgbClr val="F8F8F8"/>
                    </a:solidFill>
                  </a:tcPr>
                </a:tc>
              </a:tr>
              <a:tr h="32067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A0</a:t>
                      </a:r>
                    </a:p>
                  </a:txBody>
                  <a:tcPr marR="137160"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r1</a:t>
                      </a:r>
                    </a:p>
                  </a:txBody>
                  <a:tcPr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4">
                        <a:lumMod val="40000"/>
                        <a:lumOff val="60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i1</a:t>
                      </a:r>
                    </a:p>
                  </a:txBody>
                  <a:tcPr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4">
                        <a:lumMod val="40000"/>
                        <a:lumOff val="60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anchor="ctr" horzOverflow="overflow">
                    <a:lnL w="1905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32226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R="137160" anchor="ctr" horzOverflow="overflow">
                    <a:lnL>
                      <a:noFill/>
                    </a:lnL>
                    <a:lnR>
                      <a:noFill/>
                    </a:lnR>
                    <a:lnT>
                      <a:noFill/>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A1</a:t>
                      </a:r>
                    </a:p>
                  </a:txBody>
                  <a:tcPr marR="137160"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r2</a:t>
                      </a:r>
                    </a:p>
                  </a:txBody>
                  <a:tcPr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i2</a:t>
                      </a:r>
                    </a:p>
                  </a:txBody>
                  <a:tcPr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anchor="ctr" horzOverflow="overflow">
                    <a:lnL w="1905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anchor="ct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R="137160" anchor="ctr" horzOverflow="overflow">
                    <a:lnL>
                      <a:noFill/>
                    </a:lnL>
                    <a:lnR>
                      <a:noFill/>
                    </a:lnR>
                    <a:lnT>
                      <a:noFill/>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CMPY A0, A1, A3:A2</a:t>
                      </a:r>
                    </a:p>
                  </a:txBody>
                  <a:tcPr marR="137160"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gridSpan="4">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r1*r2 - i1*i2</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hMerge="1">
                  <a:txBody>
                    <a:bodyPr/>
                    <a:lstStyle/>
                    <a:p>
                      <a:endParaRPr lang="en-US"/>
                    </a:p>
                  </a:txBody>
                  <a:tcPr/>
                </a:tc>
                <a:tc gridSpan="4">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i1*r2 + r1*i2</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w="19050" cap="flat" cmpd="sng" algn="ctr">
                      <a:solidFill>
                        <a:schemeClr val="tx1"/>
                      </a:solidFill>
                      <a:prstDash val="solid"/>
                      <a:round/>
                      <a:headEnd type="none" w="sm" len="sm"/>
                      <a:tailEnd type="none" w="sm" len="sm"/>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R="137160"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marL="0" marR="0"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h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a:noFill/>
                    </a:lnL>
                    <a:lnR>
                      <a:noFill/>
                    </a:lnR>
                    <a:lnT>
                      <a:noFill/>
                    </a:lnT>
                    <a:lnB>
                      <a:noFill/>
                    </a:lnB>
                    <a:lnTlToBr>
                      <a:noFill/>
                    </a:lnTlToBr>
                    <a:lnBlToTr>
                      <a:noFill/>
                    </a:lnBlToTr>
                    <a:solidFill>
                      <a:srgbClr val="F8F8F8"/>
                    </a:solidFill>
                  </a:tcPr>
                </a:tc>
                <a:tc h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marL="0" marR="0"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hMerge="1">
                  <a:txBody>
                    <a:bodyPr/>
                    <a:lstStyle/>
                    <a:p>
                      <a:endParaRPr lang="en-US"/>
                    </a:p>
                  </a:txBody>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horzOverflow="overflow">
                    <a:lnL>
                      <a:noFill/>
                    </a:lnL>
                    <a:lnR w="12700" cap="flat" cmpd="sng" algn="ctr">
                      <a:solidFill>
                        <a:srgbClr val="969696"/>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12700" cap="flat" cmpd="sng" algn="ctr">
                      <a:solidFill>
                        <a:srgbClr val="969696"/>
                      </a:solidFill>
                      <a:prstDash val="solid"/>
                      <a:round/>
                      <a:headEnd type="none" w="sm" len="sm"/>
                      <a:tailEnd type="none" w="sm" len="sm"/>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a:txBody>
                    <a:bodyPr/>
                    <a:lstStyle/>
                    <a:p>
                      <a:pPr marL="0" marR="0" lvl="0" indent="0" algn="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marR="137160" anchor="ct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gridSpan="3">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gridSpan="2">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gridSpan="2">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c hMerge="1">
                  <a:txBody>
                    <a:bodyPr/>
                    <a:lstStyle/>
                    <a:p>
                      <a:endParaRPr lang="en-US"/>
                    </a:p>
                  </a:txBody>
                  <a:tcPr/>
                </a:tc>
                <a:tc>
                  <a:txBody>
                    <a:bodyPr/>
                    <a:lstStyle/>
                    <a:p>
                      <a:pPr marL="0" marR="0" lvl="0" indent="0" algn="l"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anchor="ctr" horzOverflow="overflow">
                    <a:lnL>
                      <a:noFill/>
                    </a:lnL>
                    <a:lnR w="12700" cap="flat" cmpd="sng" algn="ctr">
                      <a:solidFill>
                        <a:srgbClr val="969696"/>
                      </a:solidFill>
                      <a:prstDash val="solid"/>
                      <a:round/>
                      <a:headEnd type="none" w="sm" len="sm"/>
                      <a:tailEnd type="none" w="sm" len="sm"/>
                    </a:lnR>
                    <a:lnT>
                      <a:noFill/>
                    </a:lnT>
                    <a:lnB w="12700" cap="flat" cmpd="sng" algn="ctr">
                      <a:solidFill>
                        <a:srgbClr val="969696"/>
                      </a:solidFill>
                      <a:prstDash val="solid"/>
                      <a:round/>
                      <a:headEnd type="none" w="sm" len="sm"/>
                      <a:tailEnd type="none" w="sm" len="sm"/>
                    </a:lnB>
                    <a:lnTlToBr>
                      <a:noFill/>
                    </a:lnTlToBr>
                    <a:lnBlToTr>
                      <a:noFill/>
                    </a:lnBlToTr>
                    <a:solidFill>
                      <a:srgbClr val="F8F8F8"/>
                    </a:solidFill>
                  </a:tcPr>
                </a:tc>
              </a:tr>
            </a:tbl>
          </a:graphicData>
        </a:graphic>
      </p:graphicFrame>
      <p:sp>
        <p:nvSpPr>
          <p:cNvPr id="29786" name="Text Box 101"/>
          <p:cNvSpPr txBox="1">
            <a:spLocks noChangeArrowheads="1"/>
          </p:cNvSpPr>
          <p:nvPr/>
        </p:nvSpPr>
        <p:spPr bwMode="auto">
          <a:xfrm>
            <a:off x="533400" y="4267200"/>
            <a:ext cx="8382000" cy="2295525"/>
          </a:xfrm>
          <a:prstGeom prst="rect">
            <a:avLst/>
          </a:prstGeom>
          <a:solidFill>
            <a:schemeClr val="accent4">
              <a:lumMod val="20000"/>
              <a:lumOff val="80000"/>
            </a:schemeClr>
          </a:solidFill>
          <a:ln w="12700">
            <a:solidFill>
              <a:srgbClr val="C0C0C0"/>
            </a:solidFill>
            <a:miter lim="800000"/>
            <a:headEnd type="none" w="sm" len="sm"/>
            <a:tailEnd type="none" w="sm" len="sm"/>
          </a:ln>
        </p:spPr>
        <p:txBody>
          <a:bodyPr tIns="137160" bIns="137160" anchorCtr="1">
            <a:spAutoFit/>
          </a:bodyPr>
          <a:lstStyle/>
          <a:p>
            <a:pPr marL="342900" indent="-342900">
              <a:lnSpc>
                <a:spcPct val="100000"/>
              </a:lnSpc>
              <a:spcBef>
                <a:spcPct val="0"/>
              </a:spcBef>
              <a:buClr>
                <a:schemeClr val="tx2"/>
              </a:buClr>
              <a:buSzPct val="75000"/>
              <a:buFont typeface="Wingdings" pitchFamily="2" charset="2"/>
              <a:buChar char=""/>
            </a:pPr>
            <a:r>
              <a:rPr lang="en-US">
                <a:latin typeface="Arial Narrow" pitchFamily="34" charset="0"/>
              </a:rPr>
              <a:t>Four 16x16 multiplies per .M unit</a:t>
            </a:r>
          </a:p>
          <a:p>
            <a:pPr marL="342900" indent="-342900">
              <a:lnSpc>
                <a:spcPct val="100000"/>
              </a:lnSpc>
              <a:spcBef>
                <a:spcPct val="0"/>
              </a:spcBef>
              <a:buClr>
                <a:schemeClr val="tx2"/>
              </a:buClr>
              <a:buSzPct val="75000"/>
              <a:buFont typeface="Wingdings" pitchFamily="2" charset="2"/>
              <a:buChar char=""/>
            </a:pPr>
            <a:r>
              <a:rPr lang="en-US">
                <a:latin typeface="Arial Narrow" pitchFamily="34" charset="0"/>
              </a:rPr>
              <a:t>Using two CMPYs, a total of eight 16x16 multiplies per cycle</a:t>
            </a:r>
          </a:p>
          <a:p>
            <a:pPr marL="342900" indent="-342900">
              <a:lnSpc>
                <a:spcPct val="100000"/>
              </a:lnSpc>
              <a:spcBef>
                <a:spcPct val="0"/>
              </a:spcBef>
              <a:buClr>
                <a:schemeClr val="tx2"/>
              </a:buClr>
              <a:buSzPct val="75000"/>
              <a:buFont typeface="Wingdings" pitchFamily="2" charset="2"/>
              <a:buChar char=""/>
            </a:pPr>
            <a:r>
              <a:rPr lang="en-US">
                <a:latin typeface="Arial Narrow" pitchFamily="34" charset="0"/>
              </a:rPr>
              <a:t>Floating-point version (CMPYSP) uses: </a:t>
            </a:r>
          </a:p>
          <a:p>
            <a:pPr marL="800100" lvl="1" indent="-342900">
              <a:lnSpc>
                <a:spcPct val="100000"/>
              </a:lnSpc>
              <a:spcBef>
                <a:spcPct val="0"/>
              </a:spcBef>
              <a:buClr>
                <a:schemeClr val="tx2"/>
              </a:buClr>
              <a:buSzPct val="75000"/>
              <a:buFont typeface="Wingdings" pitchFamily="2" charset="2"/>
              <a:buChar char=""/>
            </a:pPr>
            <a:r>
              <a:rPr lang="en-US" sz="2000">
                <a:latin typeface="Arial Narrow" pitchFamily="34" charset="0"/>
              </a:rPr>
              <a:t>64-bit inputs (register pair)</a:t>
            </a:r>
          </a:p>
          <a:p>
            <a:pPr marL="800100" lvl="1" indent="-342900">
              <a:lnSpc>
                <a:spcPct val="100000"/>
              </a:lnSpc>
              <a:spcBef>
                <a:spcPct val="0"/>
              </a:spcBef>
              <a:buClr>
                <a:schemeClr val="tx2"/>
              </a:buClr>
              <a:buSzPct val="75000"/>
              <a:buFont typeface="Wingdings" pitchFamily="2" charset="2"/>
              <a:buChar char=""/>
            </a:pPr>
            <a:r>
              <a:rPr lang="en-US" sz="2000">
                <a:latin typeface="Arial Narrow" pitchFamily="34" charset="0"/>
              </a:rPr>
              <a:t>128-bit packed products (register quad)</a:t>
            </a:r>
          </a:p>
          <a:p>
            <a:pPr marL="800100" lvl="1" indent="-342900">
              <a:lnSpc>
                <a:spcPct val="100000"/>
              </a:lnSpc>
              <a:spcBef>
                <a:spcPct val="0"/>
              </a:spcBef>
              <a:buClr>
                <a:schemeClr val="tx2"/>
              </a:buClr>
              <a:buSzPct val="75000"/>
              <a:buFont typeface="Wingdings" pitchFamily="2" charset="2"/>
              <a:buChar char=""/>
            </a:pPr>
            <a:r>
              <a:rPr lang="en-US" sz="2000">
                <a:latin typeface="Arial Narrow" pitchFamily="34" charset="0"/>
              </a:rPr>
              <a:t>You then need to add/subtract the products to get the final result </a:t>
            </a:r>
          </a:p>
        </p:txBody>
      </p:sp>
      <p:grpSp>
        <p:nvGrpSpPr>
          <p:cNvPr id="29787" name="Group 102"/>
          <p:cNvGrpSpPr>
            <a:grpSpLocks/>
          </p:cNvGrpSpPr>
          <p:nvPr/>
        </p:nvGrpSpPr>
        <p:grpSpPr bwMode="auto">
          <a:xfrm>
            <a:off x="2743200" y="3124200"/>
            <a:ext cx="4724400" cy="939800"/>
            <a:chOff x="816" y="2208"/>
            <a:chExt cx="2736" cy="592"/>
          </a:xfrm>
        </p:grpSpPr>
        <p:sp>
          <p:nvSpPr>
            <p:cNvPr id="29793" name="AutoShape 103"/>
            <p:cNvSpPr>
              <a:spLocks/>
            </p:cNvSpPr>
            <p:nvPr/>
          </p:nvSpPr>
          <p:spPr bwMode="auto">
            <a:xfrm rot="5400000">
              <a:off x="2040" y="984"/>
              <a:ext cx="288" cy="2736"/>
            </a:xfrm>
            <a:prstGeom prst="rightBrace">
              <a:avLst>
                <a:gd name="adj1" fmla="val 79167"/>
                <a:gd name="adj2" fmla="val 50000"/>
              </a:avLst>
            </a:prstGeom>
            <a:noFill/>
            <a:ln w="38100">
              <a:solidFill>
                <a:schemeClr val="tx1"/>
              </a:solidFill>
              <a:round/>
              <a:headEnd type="none" w="sm" len="sm"/>
              <a:tailEnd type="none" w="sm" len="sm"/>
            </a:ln>
          </p:spPr>
          <p:txBody>
            <a:bodyPr wrap="none" anchor="ctr"/>
            <a:lstStyle/>
            <a:p>
              <a:endParaRPr lang="en-US"/>
            </a:p>
          </p:txBody>
        </p:sp>
        <p:sp>
          <p:nvSpPr>
            <p:cNvPr id="29794" name="Text Box 104"/>
            <p:cNvSpPr txBox="1">
              <a:spLocks noChangeArrowheads="1"/>
            </p:cNvSpPr>
            <p:nvPr/>
          </p:nvSpPr>
          <p:spPr bwMode="auto">
            <a:xfrm>
              <a:off x="1568" y="2558"/>
              <a:ext cx="1232" cy="242"/>
            </a:xfrm>
            <a:prstGeom prst="rect">
              <a:avLst/>
            </a:prstGeom>
            <a:noFill/>
            <a:ln w="12700">
              <a:noFill/>
              <a:miter lim="800000"/>
              <a:headEnd type="none" w="sm" len="sm"/>
              <a:tailEnd type="none" w="sm" len="sm"/>
            </a:ln>
          </p:spPr>
          <p:txBody>
            <a:bodyPr wrap="none">
              <a:spAutoFit/>
            </a:bodyPr>
            <a:lstStyle/>
            <a:p>
              <a:pPr algn="ctr"/>
              <a:r>
                <a:rPr lang="en-US"/>
                <a:t>single .M unit</a:t>
              </a:r>
            </a:p>
          </p:txBody>
        </p:sp>
      </p:grpSp>
      <p:cxnSp>
        <p:nvCxnSpPr>
          <p:cNvPr id="29788" name="AutoShape 105"/>
          <p:cNvCxnSpPr>
            <a:cxnSpLocks noChangeShapeType="1"/>
          </p:cNvCxnSpPr>
          <p:nvPr/>
        </p:nvCxnSpPr>
        <p:spPr bwMode="auto">
          <a:xfrm>
            <a:off x="2716213" y="2900363"/>
            <a:ext cx="788987" cy="0"/>
          </a:xfrm>
          <a:prstGeom prst="straightConnector1">
            <a:avLst/>
          </a:prstGeom>
          <a:noFill/>
          <a:ln w="12700">
            <a:solidFill>
              <a:schemeClr val="tx1"/>
            </a:solidFill>
            <a:round/>
            <a:headEnd type="triangle" w="med" len="med"/>
            <a:tailEnd/>
          </a:ln>
        </p:spPr>
      </p:cxnSp>
      <p:cxnSp>
        <p:nvCxnSpPr>
          <p:cNvPr id="29789" name="AutoShape 106"/>
          <p:cNvCxnSpPr>
            <a:cxnSpLocks noChangeShapeType="1"/>
          </p:cNvCxnSpPr>
          <p:nvPr/>
        </p:nvCxnSpPr>
        <p:spPr bwMode="auto">
          <a:xfrm>
            <a:off x="4191000" y="2900363"/>
            <a:ext cx="762000" cy="0"/>
          </a:xfrm>
          <a:prstGeom prst="straightConnector1">
            <a:avLst/>
          </a:prstGeom>
          <a:noFill/>
          <a:ln w="12700">
            <a:solidFill>
              <a:schemeClr val="tx1"/>
            </a:solidFill>
            <a:round/>
            <a:headEnd/>
            <a:tailEnd type="triangle" w="med" len="med"/>
          </a:ln>
        </p:spPr>
      </p:cxnSp>
      <p:cxnSp>
        <p:nvCxnSpPr>
          <p:cNvPr id="29790" name="AutoShape 107"/>
          <p:cNvCxnSpPr>
            <a:cxnSpLocks noChangeShapeType="1"/>
          </p:cNvCxnSpPr>
          <p:nvPr/>
        </p:nvCxnSpPr>
        <p:spPr bwMode="auto">
          <a:xfrm>
            <a:off x="5318125" y="2900363"/>
            <a:ext cx="777875" cy="0"/>
          </a:xfrm>
          <a:prstGeom prst="straightConnector1">
            <a:avLst/>
          </a:prstGeom>
          <a:noFill/>
          <a:ln w="12700">
            <a:solidFill>
              <a:schemeClr val="tx1"/>
            </a:solidFill>
            <a:round/>
            <a:headEnd type="triangle" w="med" len="med"/>
            <a:tailEnd/>
          </a:ln>
        </p:spPr>
      </p:cxnSp>
      <p:cxnSp>
        <p:nvCxnSpPr>
          <p:cNvPr id="29791" name="AutoShape 108"/>
          <p:cNvCxnSpPr>
            <a:cxnSpLocks noChangeShapeType="1"/>
          </p:cNvCxnSpPr>
          <p:nvPr/>
        </p:nvCxnSpPr>
        <p:spPr bwMode="auto">
          <a:xfrm>
            <a:off x="6781800" y="2900363"/>
            <a:ext cx="685800" cy="0"/>
          </a:xfrm>
          <a:prstGeom prst="straightConnector1">
            <a:avLst/>
          </a:prstGeom>
          <a:noFill/>
          <a:ln w="12700">
            <a:solidFill>
              <a:schemeClr val="tx1"/>
            </a:solidFill>
            <a:round/>
            <a:headEnd/>
            <a:tailEnd type="triangle" w="med" len="med"/>
          </a:ln>
        </p:spPr>
      </p:cxnSp>
      <p:sp>
        <p:nvSpPr>
          <p:cNvPr id="29792" name="AutoShape 127">
            <a:hlinkClick r:id="" action="ppaction://noaction"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type="none" w="sm" len="sm"/>
          </a:ln>
        </p:spPr>
        <p:txBody>
          <a:bodyPr wrap="none" anchor="ctr"/>
          <a:lstStyle/>
          <a:p>
            <a:endParaRPr lang="en-US"/>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3">
            <a:hlinkClick r:id="rId17" action="ppaction://hlinksldjump"/>
          </p:cNvPr>
          <p:cNvSpPr txBox="1">
            <a:spLocks noChangeArrowheads="1"/>
          </p:cNvSpPr>
          <p:nvPr>
            <p:custDataLst>
              <p:tags r:id="rId6"/>
            </p:custDataLst>
          </p:nvPr>
        </p:nvSpPr>
        <p:spPr bwMode="auto">
          <a:xfrm>
            <a:off x="304800" y="3286510"/>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1108126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solidFill>
                  <a:srgbClr val="FFFF66"/>
                </a:solidFill>
              </a:rPr>
              <a:t>Objectives</a:t>
            </a:r>
          </a:p>
        </p:txBody>
      </p:sp>
      <p:pic>
        <p:nvPicPr>
          <p:cNvPr id="5123" name="Picture 3"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5124" name="Text Box 4"/>
          <p:cNvSpPr txBox="1">
            <a:spLocks noChangeArrowheads="1"/>
          </p:cNvSpPr>
          <p:nvPr/>
        </p:nvSpPr>
        <p:spPr bwMode="auto">
          <a:xfrm>
            <a:off x="1585400" y="1656775"/>
            <a:ext cx="6221575" cy="3933384"/>
          </a:xfrm>
          <a:prstGeom prst="rect">
            <a:avLst/>
          </a:prstGeom>
          <a:noFill/>
          <a:ln w="12700">
            <a:noFill/>
            <a:miter lim="800000"/>
            <a:headEnd type="none" w="sm" len="sm"/>
            <a:tailEnd type="none" w="sm" len="sm"/>
          </a:ln>
        </p:spPr>
        <p:txBody>
          <a:bodyPr wrap="none">
            <a:spAutoFit/>
          </a:bodyPr>
          <a:lstStyle/>
          <a:p>
            <a:pPr>
              <a:lnSpc>
                <a:spcPct val="90000"/>
              </a:lnSpc>
              <a:buClr>
                <a:srgbClr val="D60093"/>
              </a:buClr>
              <a:buSzPct val="120000"/>
              <a:buFont typeface="Wingdings" pitchFamily="2" charset="2"/>
              <a:buChar char="§"/>
            </a:pPr>
            <a:r>
              <a:rPr lang="en-US" sz="3200" dirty="0">
                <a:latin typeface="Arial Narrow" pitchFamily="34" charset="0"/>
              </a:rPr>
              <a:t> Provide a detailed overview of the</a:t>
            </a:r>
            <a:br>
              <a:rPr lang="en-US" sz="3200" dirty="0">
                <a:latin typeface="Arial Narrow" pitchFamily="34" charset="0"/>
              </a:rPr>
            </a:br>
            <a:r>
              <a:rPr lang="en-US" sz="3200" dirty="0">
                <a:latin typeface="Arial Narrow" pitchFamily="34" charset="0"/>
              </a:rPr>
              <a:t>    C64x+/C674x </a:t>
            </a:r>
            <a:r>
              <a:rPr lang="en-US" sz="3200" i="1" u="sng" dirty="0">
                <a:latin typeface="Arial Narrow" pitchFamily="34" charset="0"/>
              </a:rPr>
              <a:t>CPU architecture</a:t>
            </a:r>
          </a:p>
          <a:p>
            <a:pPr>
              <a:lnSpc>
                <a:spcPct val="90000"/>
              </a:lnSpc>
              <a:buClr>
                <a:srgbClr val="D60093"/>
              </a:buClr>
              <a:buSzPct val="120000"/>
              <a:buFont typeface="Wingdings" pitchFamily="2" charset="2"/>
              <a:buChar char="§"/>
            </a:pPr>
            <a:r>
              <a:rPr lang="en-US" sz="3200" dirty="0">
                <a:latin typeface="Arial Narrow" pitchFamily="34" charset="0"/>
              </a:rPr>
              <a:t> Describe the basic </a:t>
            </a:r>
            <a:r>
              <a:rPr lang="en-US" sz="3200" i="1" u="sng" dirty="0">
                <a:latin typeface="Arial Narrow" pitchFamily="34" charset="0"/>
              </a:rPr>
              <a:t>ASM</a:t>
            </a:r>
            <a:r>
              <a:rPr lang="en-US" sz="3200" i="1" dirty="0">
                <a:latin typeface="Arial Narrow" pitchFamily="34" charset="0"/>
              </a:rPr>
              <a:t> </a:t>
            </a:r>
            <a:r>
              <a:rPr lang="en-US" sz="3200" i="1" u="sng" dirty="0">
                <a:latin typeface="Arial Narrow" pitchFamily="34" charset="0"/>
              </a:rPr>
              <a:t>language</a:t>
            </a:r>
            <a:r>
              <a:rPr lang="en-US" sz="3200" dirty="0">
                <a:latin typeface="Arial Narrow" pitchFamily="34" charset="0"/>
              </a:rPr>
              <a:t> </a:t>
            </a:r>
            <a:br>
              <a:rPr lang="en-US" sz="3200" dirty="0">
                <a:latin typeface="Arial Narrow" pitchFamily="34" charset="0"/>
              </a:rPr>
            </a:br>
            <a:r>
              <a:rPr lang="en-US" sz="3200" dirty="0">
                <a:latin typeface="Arial Narrow" pitchFamily="34" charset="0"/>
              </a:rPr>
              <a:t>    and h/w needed to solve a SOP</a:t>
            </a:r>
          </a:p>
          <a:p>
            <a:pPr>
              <a:lnSpc>
                <a:spcPct val="90000"/>
              </a:lnSpc>
              <a:buClr>
                <a:srgbClr val="D60093"/>
              </a:buClr>
              <a:buSzPct val="120000"/>
              <a:buFont typeface="Wingdings" pitchFamily="2" charset="2"/>
              <a:buChar char="§"/>
            </a:pPr>
            <a:r>
              <a:rPr lang="en-US" sz="3200" dirty="0">
                <a:latin typeface="Arial Narrow" pitchFamily="34" charset="0"/>
              </a:rPr>
              <a:t> Analyze how the </a:t>
            </a:r>
            <a:r>
              <a:rPr lang="en-US" sz="3200" i="1" u="sng" dirty="0">
                <a:latin typeface="Arial Narrow" pitchFamily="34" charset="0"/>
              </a:rPr>
              <a:t>hardware</a:t>
            </a:r>
            <a:r>
              <a:rPr lang="en-US" sz="3200" dirty="0">
                <a:latin typeface="Arial Narrow" pitchFamily="34" charset="0"/>
              </a:rPr>
              <a:t/>
            </a:r>
            <a:br>
              <a:rPr lang="en-US" sz="3200" dirty="0">
                <a:latin typeface="Arial Narrow" pitchFamily="34" charset="0"/>
              </a:rPr>
            </a:br>
            <a:r>
              <a:rPr lang="en-US" sz="3200" dirty="0">
                <a:latin typeface="Arial Narrow" pitchFamily="34" charset="0"/>
              </a:rPr>
              <a:t>    </a:t>
            </a:r>
            <a:r>
              <a:rPr lang="en-US" sz="3200" i="1" u="sng" dirty="0">
                <a:latin typeface="Arial Narrow" pitchFamily="34" charset="0"/>
              </a:rPr>
              <a:t>pipeline</a:t>
            </a:r>
            <a:r>
              <a:rPr lang="en-US" sz="3200" dirty="0">
                <a:latin typeface="Arial Narrow" pitchFamily="34" charset="0"/>
              </a:rPr>
              <a:t> </a:t>
            </a:r>
            <a:r>
              <a:rPr lang="en-US" sz="3200" dirty="0" smtClean="0">
                <a:latin typeface="Arial Narrow" pitchFamily="34" charset="0"/>
              </a:rPr>
              <a:t>works</a:t>
            </a:r>
          </a:p>
          <a:p>
            <a:pPr>
              <a:lnSpc>
                <a:spcPct val="90000"/>
              </a:lnSpc>
              <a:buClr>
                <a:srgbClr val="D60093"/>
              </a:buClr>
              <a:buSzPct val="120000"/>
              <a:buFont typeface="Wingdings" pitchFamily="2" charset="2"/>
              <a:buChar char="§"/>
            </a:pPr>
            <a:r>
              <a:rPr lang="en-US" sz="3200" dirty="0" smtClean="0">
                <a:latin typeface="Arial Narrow" pitchFamily="34" charset="0"/>
              </a:rPr>
              <a:t>Learn basics of </a:t>
            </a:r>
            <a:r>
              <a:rPr lang="en-US" sz="3200" i="1" u="sng" dirty="0" smtClean="0">
                <a:latin typeface="Arial Narrow" pitchFamily="34" charset="0"/>
              </a:rPr>
              <a:t>software pipelining</a:t>
            </a:r>
            <a:endParaRPr lang="en-US" sz="3200" i="1" u="sng" dirty="0">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C66x:  QMPY32 </a:t>
            </a:r>
            <a:r>
              <a:rPr lang="en-US" b="0" smtClean="0"/>
              <a:t>(</a:t>
            </a:r>
            <a:r>
              <a:rPr lang="en-US" sz="3200" b="0" smtClean="0"/>
              <a:t>fixed</a:t>
            </a:r>
            <a:r>
              <a:rPr lang="en-US" b="0" smtClean="0"/>
              <a:t>)</a:t>
            </a:r>
            <a:r>
              <a:rPr lang="en-US" smtClean="0"/>
              <a:t>, QMPYSP </a:t>
            </a:r>
            <a:r>
              <a:rPr lang="en-US" b="0" smtClean="0"/>
              <a:t>(</a:t>
            </a:r>
            <a:r>
              <a:rPr lang="en-US" sz="3200" b="0" smtClean="0"/>
              <a:t>float</a:t>
            </a:r>
            <a:r>
              <a:rPr lang="en-US" b="0" smtClean="0"/>
              <a:t>)</a:t>
            </a:r>
          </a:p>
        </p:txBody>
      </p:sp>
      <p:graphicFrame>
        <p:nvGraphicFramePr>
          <p:cNvPr id="333341" name="Group 541"/>
          <p:cNvGraphicFramePr>
            <a:graphicFrameLocks noGrp="1"/>
          </p:cNvGraphicFramePr>
          <p:nvPr>
            <p:extLst>
              <p:ext uri="{D42A27DB-BD31-4B8C-83A1-F6EECF244321}">
                <p14:modId xmlns:p14="http://schemas.microsoft.com/office/powerpoint/2010/main" val="2947980010"/>
              </p:ext>
            </p:extLst>
          </p:nvPr>
        </p:nvGraphicFramePr>
        <p:xfrm>
          <a:off x="465138" y="609600"/>
          <a:ext cx="8221662" cy="3072384"/>
        </p:xfrm>
        <a:graphic>
          <a:graphicData uri="http://schemas.openxmlformats.org/drawingml/2006/table">
            <a:tbl>
              <a:tblPr/>
              <a:tblGrid>
                <a:gridCol w="142875"/>
                <a:gridCol w="1685925"/>
                <a:gridCol w="1058862"/>
                <a:gridCol w="228600"/>
                <a:gridCol w="1066800"/>
                <a:gridCol w="228600"/>
                <a:gridCol w="1039813"/>
                <a:gridCol w="230187"/>
                <a:gridCol w="1087438"/>
                <a:gridCol w="1452562"/>
              </a:tblGrid>
              <a:tr h="28416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w="3175" cap="flat" cmpd="sng" algn="ctr">
                      <a:solidFill>
                        <a:srgbClr val="DDDDDD"/>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3175" cap="flat" cmpd="sng" algn="ctr">
                      <a:solidFill>
                        <a:srgbClr val="DDDDDD"/>
                      </a:solidFill>
                      <a:prstDash val="solid"/>
                      <a:round/>
                      <a:headEnd type="none" w="sm" len="sm"/>
                      <a:tailEnd type="none" w="sm" len="sm"/>
                    </a:lnR>
                    <a:lnT w="3175" cap="flat" cmpd="sng" algn="ctr">
                      <a:solidFill>
                        <a:srgbClr val="DDDDDD"/>
                      </a:solidFill>
                      <a:prstDash val="solid"/>
                      <a:round/>
                      <a:headEnd type="none" w="sm" len="sm"/>
                      <a:tailEnd type="none" w="sm" len="sm"/>
                    </a:lnT>
                    <a:lnB>
                      <a:noFill/>
                    </a:lnB>
                    <a:lnTlToBr>
                      <a:noFill/>
                    </a:lnTlToBr>
                    <a:lnBlToTr>
                      <a:noFill/>
                    </a:lnBlToTr>
                    <a:solidFill>
                      <a:srgbClr val="F8F8F8"/>
                    </a:solidFill>
                  </a:tcPr>
                </a:tc>
              </a:tr>
              <a:tr h="32067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A3:A2:A1:A0</a:t>
                      </a:r>
                    </a:p>
                  </a:txBody>
                  <a:tcPr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c3</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c2</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c1</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 </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c0</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w="19050" cap="flat" cmpd="sng" algn="ctr">
                      <a:solidFill>
                        <a:schemeClr val="tx1"/>
                      </a:solidFill>
                      <a:prstDash val="solid"/>
                      <a:round/>
                      <a:headEnd type="none" w="sm" len="sm"/>
                      <a:tailEnd type="none" w="sm" len="sm"/>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32226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x</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A7:A6:A5:A4</a:t>
                      </a:r>
                    </a:p>
                  </a:txBody>
                  <a:tcPr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x3</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x2</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x1</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x0</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w="19050" cap="flat" cmpd="sng" algn="ctr">
                      <a:solidFill>
                        <a:schemeClr val="tx1"/>
                      </a:solidFill>
                      <a:prstDash val="solid"/>
                      <a:round/>
                      <a:headEnd type="none" w="sm" len="sm"/>
                      <a:tailEnd type="none" w="sm" len="sm"/>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t>
                      </a:r>
                    </a:p>
                  </a:txBody>
                  <a:tcPr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8F8F8"/>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A11:A10:A9:A8</a:t>
                      </a:r>
                    </a:p>
                  </a:txBody>
                  <a:tcPr anchor="ctr" horzOverflow="overflow">
                    <a:lnL>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c3*x3</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c2*x3</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c1*x1</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c0*x0</a:t>
                      </a:r>
                    </a:p>
                  </a:txBody>
                  <a:tcPr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QMPY32</a:t>
                      </a:r>
                    </a:p>
                  </a:txBody>
                  <a:tcPr anchor="b" horzOverflow="overflow">
                    <a:lnL w="19050" cap="flat" cmpd="sng" algn="ctr">
                      <a:solidFill>
                        <a:schemeClr val="tx1"/>
                      </a:solidFill>
                      <a:prstDash val="solid"/>
                      <a:round/>
                      <a:headEnd type="none" w="sm" len="sm"/>
                      <a:tailEnd type="none" w="sm" len="sm"/>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b"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Arial Narrow" pitchFamily="34" charset="0"/>
                        </a:rPr>
                        <a:t> </a:t>
                      </a:r>
                    </a:p>
                  </a:txBody>
                  <a:tcPr anchor="b" horzOverflow="overflow">
                    <a:lnL>
                      <a:noFill/>
                    </a:lnL>
                    <a:lnR>
                      <a:noFill/>
                    </a:lnR>
                    <a:lnT w="19050" cap="flat" cmpd="sng" algn="ctr">
                      <a:solidFill>
                        <a:schemeClr val="tx1"/>
                      </a:solidFill>
                      <a:prstDash val="solid"/>
                      <a:round/>
                      <a:headEnd type="none" w="sm" len="sm"/>
                      <a:tailEnd type="none" w="sm" len="sm"/>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or </a:t>
                      </a:r>
                      <a:r>
                        <a:rPr kumimoji="0" lang="en-US" sz="1800" b="1" i="0" u="none" strike="noStrike" cap="none" normalizeH="0" baseline="0" smtClean="0">
                          <a:ln>
                            <a:noFill/>
                          </a:ln>
                          <a:solidFill>
                            <a:srgbClr val="000000"/>
                          </a:solidFill>
                          <a:effectLst/>
                          <a:latin typeface="Arial Narrow" pitchFamily="34" charset="0"/>
                        </a:rPr>
                        <a:t>QMPYSP</a:t>
                      </a:r>
                    </a:p>
                  </a:txBody>
                  <a:tcPr horzOverflow="overflow">
                    <a:lnL>
                      <a:noFill/>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a:noFill/>
                    </a:lnB>
                    <a:lnTlToBr>
                      <a:noFill/>
                    </a:lnTlToBr>
                    <a:lnBlToTr>
                      <a:noFill/>
                    </a:lnBlToTr>
                    <a:solidFill>
                      <a:srgbClr val="F8F8F8"/>
                    </a:solidFill>
                  </a:tcPr>
                </a:tc>
                <a:tc>
                  <a:txBody>
                    <a:bodyPr/>
                    <a:lstStyle/>
                    <a:p>
                      <a:pPr marL="0" marR="0" lvl="0" indent="0" algn="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a:noFill/>
                    </a:lnB>
                    <a:lnTlToBr>
                      <a:noFill/>
                    </a:lnTlToBr>
                    <a:lnBlToTr>
                      <a:noFill/>
                    </a:lnBlToTr>
                    <a:solidFill>
                      <a:srgbClr val="F8F8F8"/>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rgbClr val="000000"/>
                          </a:solidFill>
                          <a:effectLst/>
                          <a:latin typeface="Arial Narrow" pitchFamily="34" charset="0"/>
                        </a:rPr>
                        <a:t>32-bits</a:t>
                      </a:r>
                    </a:p>
                  </a:txBody>
                  <a:tcPr anchor="ctr" horzOverflow="overflow">
                    <a:lnL>
                      <a:noFill/>
                    </a:lnL>
                    <a:lnR>
                      <a:noFill/>
                    </a:lnR>
                    <a:lnT>
                      <a:noFill/>
                    </a:lnT>
                    <a:lnB>
                      <a:noFill/>
                    </a:lnB>
                    <a:lnTlToBr>
                      <a:noFill/>
                    </a:lnTlToBr>
                    <a:lnBlToTr>
                      <a:noFill/>
                    </a:lnBlToTr>
                    <a:solidFill>
                      <a:srgbClr val="F8F8F8"/>
                    </a:solid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Arial Narrow" pitchFamily="34" charset="0"/>
                      </a:endParaRPr>
                    </a:p>
                  </a:txBody>
                  <a:tcPr anchor="ctr" horzOverflow="overflow">
                    <a:lnL>
                      <a:noFill/>
                    </a:lnL>
                    <a:lnR w="3175" cap="flat" cmpd="sng" algn="ctr">
                      <a:solidFill>
                        <a:srgbClr val="DDDDDD"/>
                      </a:solidFill>
                      <a:prstDash val="solid"/>
                      <a:round/>
                      <a:headEnd type="none" w="sm" len="sm"/>
                      <a:tailEnd type="none" w="sm" len="sm"/>
                    </a:lnR>
                    <a:lnT>
                      <a:noFill/>
                    </a:lnT>
                    <a:lnB>
                      <a:noFill/>
                    </a:lnB>
                    <a:lnTlToBr>
                      <a:noFill/>
                    </a:lnTlToBr>
                    <a:lnBlToTr>
                      <a:noFill/>
                    </a:lnBlToTr>
                    <a:solidFill>
                      <a:srgbClr val="F8F8F8"/>
                    </a:solidFill>
                  </a:tcPr>
                </a:tc>
              </a:tr>
              <a:tr h="254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Arial Narrow" pitchFamily="34" charset="0"/>
                      </a:endParaRPr>
                    </a:p>
                  </a:txBody>
                  <a:tcPr marL="0" marR="0" anchor="ctr" horzOverflow="overflow">
                    <a:lnL w="3175" cap="flat" cmpd="sng" algn="ctr">
                      <a:solidFill>
                        <a:srgbClr val="DDDDDD"/>
                      </a:solidFill>
                      <a:prstDash val="solid"/>
                      <a:round/>
                      <a:headEnd type="none" w="sm" len="sm"/>
                      <a:tailEnd type="none" w="sm" len="sm"/>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0"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0" i="0" u="none" strike="noStrike" cap="none" normalizeH="0" baseline="0" smtClean="0">
                        <a:ln>
                          <a:noFill/>
                        </a:ln>
                        <a:solidFill>
                          <a:srgbClr val="000000"/>
                        </a:solidFill>
                        <a:effectLst/>
                        <a:latin typeface="Arial Narrow" pitchFamily="34" charset="0"/>
                      </a:endParaRPr>
                    </a:p>
                  </a:txBody>
                  <a:tcPr marL="0" marR="0"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ctr" defTabSz="914400" rtl="0" eaLnBrk="0" fontAlgn="base" latinLnBrk="0" hangingPunct="0">
                        <a:lnSpc>
                          <a:spcPct val="20000"/>
                        </a:lnSpc>
                        <a:spcBef>
                          <a:spcPct val="0"/>
                        </a:spcBef>
                        <a:spcAft>
                          <a:spcPct val="0"/>
                        </a:spcAft>
                        <a:buClr>
                          <a:schemeClr val="tx2"/>
                        </a:buClr>
                        <a:buSzPct val="75000"/>
                        <a:buFont typeface="Wingdings" pitchFamily="2" charset="2"/>
                        <a:buNone/>
                        <a:tabLst/>
                      </a:pPr>
                      <a:r>
                        <a:rPr kumimoji="0" lang="en-US" sz="800" b="0" i="0" u="none" strike="noStrike" cap="none" normalizeH="0" baseline="0" smtClean="0">
                          <a:ln>
                            <a:noFill/>
                          </a:ln>
                          <a:solidFill>
                            <a:srgbClr val="000000"/>
                          </a:solidFill>
                          <a:effectLst/>
                          <a:latin typeface="Arial Narrow" pitchFamily="34" charset="0"/>
                        </a:rPr>
                        <a:t> </a:t>
                      </a:r>
                    </a:p>
                  </a:txBody>
                  <a:tcPr anchor="ctr" horzOverflow="overflow">
                    <a:lnL>
                      <a:noFill/>
                    </a:lnL>
                    <a:lnR>
                      <a:noFill/>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c>
                  <a:txBody>
                    <a:bodyPr/>
                    <a:lstStyle/>
                    <a:p>
                      <a:pPr marL="0" marR="0" lvl="0" indent="0" algn="l" defTabSz="914400" rtl="0" eaLnBrk="0" fontAlgn="base" latinLnBrk="0" hangingPunct="0">
                        <a:lnSpc>
                          <a:spcPct val="20000"/>
                        </a:lnSpc>
                        <a:spcBef>
                          <a:spcPct val="0"/>
                        </a:spcBef>
                        <a:spcAft>
                          <a:spcPct val="0"/>
                        </a:spcAft>
                        <a:buClr>
                          <a:schemeClr val="tx2"/>
                        </a:buClr>
                        <a:buSzPct val="75000"/>
                        <a:buFont typeface="Wingdings" pitchFamily="2" charset="2"/>
                        <a:buNone/>
                        <a:tabLst/>
                      </a:pPr>
                      <a:endParaRPr kumimoji="0" lang="en-US" sz="800" b="1" i="0" u="none" strike="noStrike" cap="none" normalizeH="0" baseline="0" smtClean="0">
                        <a:ln>
                          <a:noFill/>
                        </a:ln>
                        <a:solidFill>
                          <a:srgbClr val="000000"/>
                        </a:solidFill>
                        <a:effectLst/>
                        <a:latin typeface="Arial Narrow" pitchFamily="34" charset="0"/>
                      </a:endParaRPr>
                    </a:p>
                  </a:txBody>
                  <a:tcPr anchor="ctr" horzOverflow="overflow">
                    <a:lnL>
                      <a:noFill/>
                    </a:lnL>
                    <a:lnR w="3175" cap="flat" cmpd="sng" algn="ctr">
                      <a:solidFill>
                        <a:srgbClr val="DDDDDD"/>
                      </a:solidFill>
                      <a:prstDash val="solid"/>
                      <a:round/>
                      <a:headEnd type="none" w="sm" len="sm"/>
                      <a:tailEnd type="none" w="sm" len="sm"/>
                    </a:lnR>
                    <a:lnT>
                      <a:noFill/>
                    </a:lnT>
                    <a:lnB w="3175" cap="flat" cmpd="sng" algn="ctr">
                      <a:solidFill>
                        <a:srgbClr val="DDDDDD"/>
                      </a:solidFill>
                      <a:prstDash val="solid"/>
                      <a:round/>
                      <a:headEnd type="none" w="sm" len="sm"/>
                      <a:tailEnd type="none" w="sm" len="sm"/>
                    </a:lnB>
                    <a:lnTlToBr>
                      <a:noFill/>
                    </a:lnTlToBr>
                    <a:lnBlToTr>
                      <a:noFill/>
                    </a:lnBlToTr>
                    <a:solidFill>
                      <a:srgbClr val="F8F8F8"/>
                    </a:solidFill>
                  </a:tcPr>
                </a:tc>
              </a:tr>
            </a:tbl>
          </a:graphicData>
        </a:graphic>
      </p:graphicFrame>
      <p:cxnSp>
        <p:nvCxnSpPr>
          <p:cNvPr id="30866" name="AutoShape 110"/>
          <p:cNvCxnSpPr>
            <a:cxnSpLocks noChangeShapeType="1"/>
          </p:cNvCxnSpPr>
          <p:nvPr/>
        </p:nvCxnSpPr>
        <p:spPr bwMode="auto">
          <a:xfrm>
            <a:off x="2293938" y="2900363"/>
            <a:ext cx="1058862" cy="0"/>
          </a:xfrm>
          <a:prstGeom prst="straightConnector1">
            <a:avLst/>
          </a:prstGeom>
          <a:noFill/>
          <a:ln w="12700">
            <a:solidFill>
              <a:schemeClr val="tx1"/>
            </a:solidFill>
            <a:round/>
            <a:headEnd type="triangle" w="med" len="med"/>
            <a:tailEnd type="triangle" w="med" len="med"/>
          </a:ln>
        </p:spPr>
      </p:cxnSp>
      <p:cxnSp>
        <p:nvCxnSpPr>
          <p:cNvPr id="30867" name="AutoShape 111"/>
          <p:cNvCxnSpPr>
            <a:cxnSpLocks noChangeShapeType="1"/>
          </p:cNvCxnSpPr>
          <p:nvPr/>
        </p:nvCxnSpPr>
        <p:spPr bwMode="auto">
          <a:xfrm>
            <a:off x="3581400" y="2900363"/>
            <a:ext cx="1066800" cy="0"/>
          </a:xfrm>
          <a:prstGeom prst="straightConnector1">
            <a:avLst/>
          </a:prstGeom>
          <a:noFill/>
          <a:ln w="12700">
            <a:solidFill>
              <a:schemeClr val="tx1"/>
            </a:solidFill>
            <a:round/>
            <a:headEnd type="triangle" w="med" len="med"/>
            <a:tailEnd type="triangle" w="med" len="med"/>
          </a:ln>
        </p:spPr>
      </p:cxnSp>
      <p:cxnSp>
        <p:nvCxnSpPr>
          <p:cNvPr id="30868" name="AutoShape 112"/>
          <p:cNvCxnSpPr>
            <a:cxnSpLocks noChangeShapeType="1"/>
          </p:cNvCxnSpPr>
          <p:nvPr/>
        </p:nvCxnSpPr>
        <p:spPr bwMode="auto">
          <a:xfrm>
            <a:off x="4876800" y="2900363"/>
            <a:ext cx="1039813" cy="0"/>
          </a:xfrm>
          <a:prstGeom prst="straightConnector1">
            <a:avLst/>
          </a:prstGeom>
          <a:noFill/>
          <a:ln w="12700">
            <a:solidFill>
              <a:schemeClr val="tx1"/>
            </a:solidFill>
            <a:round/>
            <a:headEnd type="triangle" w="med" len="med"/>
            <a:tailEnd type="triangle" w="med" len="med"/>
          </a:ln>
        </p:spPr>
      </p:cxnSp>
      <p:cxnSp>
        <p:nvCxnSpPr>
          <p:cNvPr id="30869" name="AutoShape 113"/>
          <p:cNvCxnSpPr>
            <a:cxnSpLocks noChangeShapeType="1"/>
          </p:cNvCxnSpPr>
          <p:nvPr/>
        </p:nvCxnSpPr>
        <p:spPr bwMode="auto">
          <a:xfrm>
            <a:off x="6146800" y="2900363"/>
            <a:ext cx="1087438" cy="0"/>
          </a:xfrm>
          <a:prstGeom prst="straightConnector1">
            <a:avLst/>
          </a:prstGeom>
          <a:noFill/>
          <a:ln w="12700">
            <a:solidFill>
              <a:schemeClr val="tx1"/>
            </a:solidFill>
            <a:round/>
            <a:headEnd type="triangle" w="med" len="med"/>
            <a:tailEnd type="triangle" w="med" len="med"/>
          </a:ln>
        </p:spPr>
      </p:cxnSp>
      <p:sp>
        <p:nvSpPr>
          <p:cNvPr id="30870" name="Text Box 114"/>
          <p:cNvSpPr txBox="1">
            <a:spLocks noChangeArrowheads="1"/>
          </p:cNvSpPr>
          <p:nvPr/>
        </p:nvSpPr>
        <p:spPr bwMode="auto">
          <a:xfrm>
            <a:off x="609600" y="4648200"/>
            <a:ext cx="7924800" cy="1746250"/>
          </a:xfrm>
          <a:prstGeom prst="rect">
            <a:avLst/>
          </a:prstGeom>
          <a:solidFill>
            <a:schemeClr val="accent4">
              <a:lumMod val="20000"/>
              <a:lumOff val="80000"/>
            </a:schemeClr>
          </a:solidFill>
          <a:ln w="12700">
            <a:solidFill>
              <a:srgbClr val="C0C0C0"/>
            </a:solidFill>
            <a:miter lim="800000"/>
            <a:headEnd type="none" w="sm" len="sm"/>
            <a:tailEnd type="none" w="sm" len="sm"/>
          </a:ln>
        </p:spPr>
        <p:txBody>
          <a:bodyPr tIns="137160" bIns="137160" anchorCtr="1">
            <a:spAutoFit/>
          </a:bodyPr>
          <a:lstStyle/>
          <a:p>
            <a:pPr marL="342900" indent="-342900">
              <a:lnSpc>
                <a:spcPct val="100000"/>
              </a:lnSpc>
              <a:spcBef>
                <a:spcPct val="0"/>
              </a:spcBef>
              <a:buClr>
                <a:schemeClr val="tx2"/>
              </a:buClr>
              <a:buSzPct val="75000"/>
              <a:buFont typeface="Wingdings" pitchFamily="2" charset="2"/>
              <a:buChar char=""/>
            </a:pPr>
            <a:r>
              <a:rPr lang="en-US"/>
              <a:t>Four 32x32 multiplies per .M unit</a:t>
            </a:r>
          </a:p>
          <a:p>
            <a:pPr marL="342900" indent="-342900">
              <a:lnSpc>
                <a:spcPct val="100000"/>
              </a:lnSpc>
              <a:spcBef>
                <a:spcPct val="0"/>
              </a:spcBef>
              <a:buClr>
                <a:schemeClr val="tx2"/>
              </a:buClr>
              <a:buSzPct val="75000"/>
              <a:buFont typeface="Wingdings" pitchFamily="2" charset="2"/>
              <a:buChar char=""/>
            </a:pPr>
            <a:r>
              <a:rPr lang="en-US"/>
              <a:t>Total of eight 32x32 multiplies per cycle</a:t>
            </a:r>
          </a:p>
          <a:p>
            <a:pPr marL="342900" indent="-342900">
              <a:lnSpc>
                <a:spcPct val="100000"/>
              </a:lnSpc>
              <a:spcBef>
                <a:spcPct val="0"/>
              </a:spcBef>
              <a:buClr>
                <a:schemeClr val="tx2"/>
              </a:buClr>
              <a:buSzPct val="75000"/>
              <a:buFont typeface="Wingdings" pitchFamily="2" charset="2"/>
              <a:buChar char=""/>
            </a:pPr>
            <a:r>
              <a:rPr lang="en-US"/>
              <a:t>Fixed or floating-point versions</a:t>
            </a:r>
          </a:p>
          <a:p>
            <a:pPr marL="342900" indent="-342900">
              <a:lnSpc>
                <a:spcPct val="100000"/>
              </a:lnSpc>
              <a:spcBef>
                <a:spcPct val="0"/>
              </a:spcBef>
              <a:buClr>
                <a:schemeClr val="tx2"/>
              </a:buClr>
              <a:buSzPct val="75000"/>
              <a:buFont typeface="Wingdings" pitchFamily="2" charset="2"/>
              <a:buChar char=""/>
            </a:pPr>
            <a:r>
              <a:rPr lang="en-US"/>
              <a:t>Output is 128-bit packed result (register quad)</a:t>
            </a:r>
          </a:p>
        </p:txBody>
      </p:sp>
      <p:grpSp>
        <p:nvGrpSpPr>
          <p:cNvPr id="30871" name="Group 115"/>
          <p:cNvGrpSpPr>
            <a:grpSpLocks/>
          </p:cNvGrpSpPr>
          <p:nvPr/>
        </p:nvGrpSpPr>
        <p:grpSpPr bwMode="auto">
          <a:xfrm>
            <a:off x="2286000" y="3556000"/>
            <a:ext cx="4937125" cy="942975"/>
            <a:chOff x="816" y="2208"/>
            <a:chExt cx="2736" cy="594"/>
          </a:xfrm>
        </p:grpSpPr>
        <p:sp>
          <p:nvSpPr>
            <p:cNvPr id="30872" name="AutoShape 116"/>
            <p:cNvSpPr>
              <a:spLocks/>
            </p:cNvSpPr>
            <p:nvPr/>
          </p:nvSpPr>
          <p:spPr bwMode="auto">
            <a:xfrm rot="5400000">
              <a:off x="2040" y="984"/>
              <a:ext cx="288" cy="2736"/>
            </a:xfrm>
            <a:prstGeom prst="rightBrace">
              <a:avLst>
                <a:gd name="adj1" fmla="val 79167"/>
                <a:gd name="adj2" fmla="val 50000"/>
              </a:avLst>
            </a:prstGeom>
            <a:noFill/>
            <a:ln w="38100">
              <a:solidFill>
                <a:schemeClr val="tx1"/>
              </a:solidFill>
              <a:round/>
              <a:headEnd type="none" w="sm" len="sm"/>
              <a:tailEnd type="none" w="sm" len="sm"/>
            </a:ln>
          </p:spPr>
          <p:txBody>
            <a:bodyPr wrap="none" anchor="ctr"/>
            <a:lstStyle/>
            <a:p>
              <a:endParaRPr lang="en-US"/>
            </a:p>
          </p:txBody>
        </p:sp>
        <p:sp>
          <p:nvSpPr>
            <p:cNvPr id="30873" name="Text Box 117"/>
            <p:cNvSpPr txBox="1">
              <a:spLocks noChangeArrowheads="1"/>
            </p:cNvSpPr>
            <p:nvPr/>
          </p:nvSpPr>
          <p:spPr bwMode="auto">
            <a:xfrm>
              <a:off x="1589" y="2558"/>
              <a:ext cx="1190" cy="244"/>
            </a:xfrm>
            <a:prstGeom prst="rect">
              <a:avLst/>
            </a:prstGeom>
            <a:noFill/>
            <a:ln w="12700">
              <a:noFill/>
              <a:miter lim="800000"/>
              <a:headEnd type="none" w="sm" len="sm"/>
              <a:tailEnd type="none" w="sm" len="sm"/>
            </a:ln>
          </p:spPr>
          <p:txBody>
            <a:bodyPr wrap="none">
              <a:spAutoFit/>
            </a:bodyPr>
            <a:lstStyle/>
            <a:p>
              <a:pPr algn="ctr"/>
              <a:r>
                <a:rPr lang="en-US"/>
                <a:t>single .M unit</a:t>
              </a:r>
            </a:p>
          </p:txBody>
        </p:sp>
      </p:grpSp>
      <p:pic>
        <p:nvPicPr>
          <p:cNvPr id="14"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smtClean="0"/>
              <a:t>C66x: Complex Matrix Multiply (</a:t>
            </a:r>
            <a:r>
              <a:rPr lang="en-US" sz="3200" smtClean="0">
                <a:latin typeface="Arial Narrow" pitchFamily="34" charset="0"/>
              </a:rPr>
              <a:t>CMAXMULT</a:t>
            </a:r>
            <a:r>
              <a:rPr lang="en-US" smtClean="0"/>
              <a:t>)</a:t>
            </a:r>
            <a:endParaRPr lang="en-US" b="0" smtClean="0"/>
          </a:p>
        </p:txBody>
      </p:sp>
      <p:graphicFrame>
        <p:nvGraphicFramePr>
          <p:cNvPr id="335875" name="Group 3"/>
          <p:cNvGraphicFramePr>
            <a:graphicFrameLocks noGrp="1"/>
          </p:cNvGraphicFramePr>
          <p:nvPr>
            <p:extLst>
              <p:ext uri="{D42A27DB-BD31-4B8C-83A1-F6EECF244321}">
                <p14:modId xmlns:p14="http://schemas.microsoft.com/office/powerpoint/2010/main" val="990563350"/>
              </p:ext>
            </p:extLst>
          </p:nvPr>
        </p:nvGraphicFramePr>
        <p:xfrm>
          <a:off x="763588" y="3352800"/>
          <a:ext cx="7923212" cy="2351088"/>
        </p:xfrm>
        <a:graphic>
          <a:graphicData uri="http://schemas.openxmlformats.org/drawingml/2006/table">
            <a:tbl>
              <a:tblPr/>
              <a:tblGrid>
                <a:gridCol w="838200"/>
                <a:gridCol w="723900"/>
                <a:gridCol w="723900"/>
                <a:gridCol w="304800"/>
                <a:gridCol w="714375"/>
                <a:gridCol w="714375"/>
                <a:gridCol w="322262"/>
                <a:gridCol w="800100"/>
                <a:gridCol w="800100"/>
                <a:gridCol w="304800"/>
                <a:gridCol w="723900"/>
                <a:gridCol w="723900"/>
                <a:gridCol w="228600"/>
              </a:tblGrid>
              <a:tr h="33020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src1</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i2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cap="flat">
                      <a:noFill/>
                    </a:lnR>
                    <a:lnT cap="flat">
                      <a:noFill/>
                    </a:lnT>
                    <a:lnB>
                      <a:noFill/>
                    </a:lnB>
                    <a:lnTlToBr>
                      <a:noFill/>
                    </a:lnTlToBr>
                    <a:lnBlToTr>
                      <a:noFill/>
                    </a:lnBlToTr>
                    <a:solidFill>
                      <a:srgbClr val="FFFFFF"/>
                    </a:solidFill>
                  </a:tcPr>
                </a:tc>
              </a:tr>
              <a:tr h="409575">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Narrow" pitchFamily="34" charset="0"/>
                      </a:endParaRPr>
                    </a:p>
                  </a:txBody>
                  <a:tcPr marL="0" marR="0" marT="0" marB="0" anchor="b" horzOverflow="overflow">
                    <a:lnL cap="flat">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0" i="0" u="none" strike="noStrike" cap="none" normalizeH="0" baseline="0" smtClean="0">
                          <a:ln>
                            <a:noFill/>
                          </a:ln>
                          <a:solidFill>
                            <a:srgbClr val="000000"/>
                          </a:solidFill>
                          <a:effectLst/>
                          <a:latin typeface="Arial Narrow" pitchFamily="34" charset="0"/>
                        </a:rPr>
                        <a:t>src2_3</a:t>
                      </a:r>
                    </a:p>
                  </a:txBody>
                  <a:tcPr marL="0" marR="0" marT="0" marB="0" anchor="b"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0" i="0" u="none" strike="noStrike" cap="none" normalizeH="0" baseline="0" smtClean="0">
                          <a:ln>
                            <a:noFill/>
                          </a:ln>
                          <a:solidFill>
                            <a:srgbClr val="000000"/>
                          </a:solidFill>
                          <a:effectLst/>
                          <a:latin typeface="Arial Narrow" pitchFamily="34" charset="0"/>
                        </a:rPr>
                        <a:t>src2_2</a:t>
                      </a:r>
                    </a:p>
                  </a:txBody>
                  <a:tcPr marL="0" marR="0" marT="0" marB="0" anchor="b"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0" i="0" u="none" strike="noStrike" cap="none" normalizeH="0" baseline="0" smtClean="0">
                          <a:ln>
                            <a:noFill/>
                          </a:ln>
                          <a:solidFill>
                            <a:srgbClr val="000000"/>
                          </a:solidFill>
                          <a:effectLst/>
                          <a:latin typeface="Arial Narrow" pitchFamily="34" charset="0"/>
                        </a:rPr>
                        <a:t>src2_1</a:t>
                      </a:r>
                    </a:p>
                  </a:txBody>
                  <a:tcPr marL="0" marR="0" marT="0" marB="0" anchor="b"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600" b="0" i="0" u="none" strike="noStrike" cap="none" normalizeH="0" baseline="0" smtClean="0">
                          <a:ln>
                            <a:noFill/>
                          </a:ln>
                          <a:solidFill>
                            <a:srgbClr val="000000"/>
                          </a:solidFill>
                          <a:effectLst/>
                          <a:latin typeface="Arial Narrow" pitchFamily="34" charset="0"/>
                        </a:rPr>
                        <a:t>src2_0</a:t>
                      </a:r>
                    </a:p>
                  </a:txBody>
                  <a:tcPr marL="0" marR="0" marT="0" marB="0" anchor="b"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a:noFill/>
                    </a:lnR>
                    <a:lnT>
                      <a:noFill/>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600" b="0" i="0" u="none" strike="noStrike" cap="none" normalizeH="0" baseline="0" smtClean="0">
                        <a:ln>
                          <a:noFill/>
                        </a:ln>
                        <a:solidFill>
                          <a:srgbClr val="000000"/>
                        </a:solidFill>
                        <a:effectLst/>
                        <a:latin typeface="Arial Narrow" pitchFamily="34" charset="0"/>
                      </a:endParaRPr>
                    </a:p>
                  </a:txBody>
                  <a:tcPr marL="0" marR="0" marT="0" marB="0" anchor="b" horzOverflow="overflow">
                    <a:lnL>
                      <a:noFill/>
                    </a:lnL>
                    <a:lnR cap="flat">
                      <a:noFill/>
                    </a:lnR>
                    <a:lnT>
                      <a:noFill/>
                    </a:lnT>
                    <a:lnB>
                      <a:noFill/>
                    </a:lnB>
                    <a:lnTlToBr>
                      <a:noFill/>
                    </a:lnTlToBr>
                    <a:lnBlToTr>
                      <a:noFill/>
                    </a:lnBlToTr>
                    <a:solidFill>
                      <a:srgbClr val="FFFFFF"/>
                    </a:solidFill>
                  </a:tcPr>
                </a:tc>
              </a:tr>
              <a:tr h="347663">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src2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ra</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ia</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rb</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ib</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rc</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ic</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rd</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id</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cap="flat">
                      <a:noFill/>
                    </a:lnR>
                    <a:lnT>
                      <a:noFill/>
                    </a:lnT>
                    <a:lnB>
                      <a:noFill/>
                    </a:lnB>
                    <a:lnTlToBr>
                      <a:noFill/>
                    </a:lnTlToBr>
                    <a:lnBlToTr>
                      <a:noFill/>
                    </a:lnBlToTr>
                    <a:solidFill>
                      <a:srgbClr val="FFFFFF"/>
                    </a:solidFill>
                  </a:tcPr>
                </a:tc>
              </a:tr>
              <a:tr h="207963">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a:noFill/>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cap="flat">
                      <a:noFill/>
                    </a:lnR>
                    <a:lnT>
                      <a:noFill/>
                    </a:lnT>
                    <a:lnB>
                      <a:noFill/>
                    </a:lnB>
                    <a:lnTlToBr>
                      <a:noFill/>
                    </a:lnTlToBr>
                    <a:lnBlToTr>
                      <a:noFill/>
                    </a:lnBlToTr>
                    <a:solidFill>
                      <a:srgbClr val="FFFFFF"/>
                    </a:solidFill>
                  </a:tcPr>
                </a:tc>
              </a:tr>
              <a:tr h="347663">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dest</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rgbClr val="000000"/>
                          </a:solidFill>
                          <a:effectLst/>
                          <a:latin typeface="Courier New" pitchFamily="49" charset="0"/>
                        </a:rPr>
                        <a:t>r1*ra</a:t>
                      </a:r>
                      <a:r>
                        <a:rPr kumimoji="0" lang="en-US" sz="1400" b="1" i="0" u="none" strike="noStrike" cap="none" normalizeH="0" baseline="0" smtClean="0">
                          <a:ln>
                            <a:noFill/>
                          </a:ln>
                          <a:solidFill>
                            <a:srgbClr val="000000"/>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i1*ia</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r2*rc</a:t>
                      </a:r>
                      <a:r>
                        <a:rPr kumimoji="0" lang="en-US" sz="1400" b="1" i="0" u="none" strike="noStrike" cap="none" normalizeH="0" baseline="0" smtClean="0">
                          <a:ln>
                            <a:noFill/>
                          </a:ln>
                          <a:solidFill>
                            <a:schemeClr val="tx1"/>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i2*ic</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rgbClr val="000000"/>
                          </a:solidFill>
                          <a:effectLst/>
                          <a:latin typeface="Courier New" pitchFamily="49" charset="0"/>
                        </a:rPr>
                        <a:t>r1*ia</a:t>
                      </a:r>
                      <a:r>
                        <a:rPr kumimoji="0" lang="en-US" sz="1400" b="1" i="0" u="none" strike="noStrike" cap="none" normalizeH="0" baseline="0" smtClean="0">
                          <a:ln>
                            <a:noFill/>
                          </a:ln>
                          <a:solidFill>
                            <a:srgbClr val="000000"/>
                          </a:solidFill>
                          <a:effectLst/>
                          <a:latin typeface="Arial Narrow" pitchFamily="34" charset="0"/>
                        </a:rPr>
                        <a:t> + </a:t>
                      </a:r>
                      <a:r>
                        <a:rPr kumimoji="0" lang="en-US" sz="1400" b="1" i="0" u="none" strike="noStrike" cap="none" normalizeH="0" baseline="0" smtClean="0">
                          <a:ln>
                            <a:noFill/>
                          </a:ln>
                          <a:solidFill>
                            <a:srgbClr val="000000"/>
                          </a:solidFill>
                          <a:effectLst/>
                          <a:latin typeface="Courier New" pitchFamily="49" charset="0"/>
                        </a:rPr>
                        <a:t>i1*ra</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r2*ic</a:t>
                      </a:r>
                      <a:r>
                        <a:rPr kumimoji="0" lang="en-US" sz="1400" b="1" i="0" u="none" strike="noStrike" cap="none" normalizeH="0" baseline="0" smtClean="0">
                          <a:ln>
                            <a:noFill/>
                          </a:ln>
                          <a:solidFill>
                            <a:schemeClr val="tx1"/>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i2*rc</a:t>
                      </a:r>
                      <a:endParaRPr kumimoji="0" lang="en-US" sz="14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rgbClr val="000000"/>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rgbClr val="000000"/>
                          </a:solidFill>
                          <a:effectLst/>
                          <a:latin typeface="Courier New" pitchFamily="49" charset="0"/>
                        </a:rPr>
                        <a:t>r1*rb</a:t>
                      </a:r>
                      <a:r>
                        <a:rPr kumimoji="0" lang="en-US" sz="1400" b="1" i="0" u="none" strike="noStrike" cap="none" normalizeH="0" baseline="0" smtClean="0">
                          <a:ln>
                            <a:noFill/>
                          </a:ln>
                          <a:solidFill>
                            <a:srgbClr val="000000"/>
                          </a:solidFill>
                          <a:effectLst/>
                          <a:latin typeface="Arial Narrow" pitchFamily="34" charset="0"/>
                        </a:rPr>
                        <a:t> - </a:t>
                      </a:r>
                      <a:r>
                        <a:rPr kumimoji="0" lang="en-US" sz="1400" b="1" i="0" u="none" strike="noStrike" cap="none" normalizeH="0" baseline="0" smtClean="0">
                          <a:ln>
                            <a:noFill/>
                          </a:ln>
                          <a:solidFill>
                            <a:srgbClr val="000000"/>
                          </a:solidFill>
                          <a:effectLst/>
                          <a:latin typeface="Courier New" pitchFamily="49" charset="0"/>
                        </a:rPr>
                        <a:t>i1*ib</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r2*rd</a:t>
                      </a:r>
                      <a:r>
                        <a:rPr kumimoji="0" lang="en-US" sz="1400" b="1" i="0" u="none" strike="noStrike" cap="none" normalizeH="0" baseline="0" smtClean="0">
                          <a:ln>
                            <a:noFill/>
                          </a:ln>
                          <a:solidFill>
                            <a:schemeClr val="tx1"/>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i2*id</a:t>
                      </a:r>
                      <a:endParaRPr kumimoji="0" lang="en-US" sz="14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solidFill>
                      <a:srgbClr val="FFFFFF"/>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r1*ib</a:t>
                      </a:r>
                      <a:r>
                        <a:rPr kumimoji="0" lang="en-US" sz="1400" b="1" i="0" u="none" strike="noStrike" cap="none" normalizeH="0" baseline="0" smtClean="0">
                          <a:ln>
                            <a:noFill/>
                          </a:ln>
                          <a:solidFill>
                            <a:schemeClr val="tx1"/>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i1*rb</a:t>
                      </a:r>
                      <a:endParaRPr kumimoji="0" lang="en-US" sz="1400" b="1" i="0" u="none" strike="noStrike" cap="none" normalizeH="0" baseline="0" smtClean="0">
                        <a:ln>
                          <a:noFill/>
                        </a:ln>
                        <a:solidFill>
                          <a:srgbClr val="000000"/>
                        </a:solidFill>
                        <a:effectLst/>
                        <a:latin typeface="Courier New" pitchFamily="49" charset="0"/>
                      </a:endParaRP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Courier New" pitchFamily="49" charset="0"/>
                        </a:rPr>
                        <a:t>r2*id</a:t>
                      </a:r>
                      <a:r>
                        <a:rPr kumimoji="0" lang="en-US" sz="1400" b="1" i="0" u="none" strike="noStrike" cap="none" normalizeH="0" baseline="0" smtClean="0">
                          <a:ln>
                            <a:noFill/>
                          </a:ln>
                          <a:solidFill>
                            <a:schemeClr val="tx1"/>
                          </a:solidFill>
                          <a:effectLst/>
                          <a:latin typeface="Arial Narrow" pitchFamily="34" charset="0"/>
                        </a:rPr>
                        <a:t> + </a:t>
                      </a:r>
                      <a:r>
                        <a:rPr kumimoji="0" lang="en-US" sz="1400" b="1" i="0" u="none" strike="noStrike" cap="none" normalizeH="0" baseline="0" smtClean="0">
                          <a:ln>
                            <a:noFill/>
                          </a:ln>
                          <a:solidFill>
                            <a:schemeClr val="tx1"/>
                          </a:solidFill>
                          <a:effectLst/>
                          <a:latin typeface="Courier New" pitchFamily="49" charset="0"/>
                        </a:rPr>
                        <a:t>i2*rd</a:t>
                      </a:r>
                      <a:endParaRPr kumimoji="0" lang="en-US" sz="14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w="19050" cap="flat" cmpd="sng" algn="ctr">
                      <a:solidFill>
                        <a:schemeClr val="tx1"/>
                      </a:solidFill>
                      <a:prstDash val="solid"/>
                      <a:round/>
                      <a:headEnd type="none" w="sm" len="sm"/>
                      <a:tailEnd type="none" w="sm" len="sm"/>
                    </a:lnL>
                    <a:lnR cap="flat">
                      <a:noFill/>
                    </a:lnR>
                    <a:lnT>
                      <a:noFill/>
                    </a:lnT>
                    <a:lnB>
                      <a:noFill/>
                    </a:lnB>
                    <a:lnTlToBr>
                      <a:noFill/>
                    </a:lnTlToBr>
                    <a:lnBlToTr>
                      <a:noFill/>
                    </a:lnBlToTr>
                    <a:solidFill>
                      <a:srgbClr val="FFFFFF"/>
                    </a:solidFill>
                  </a:tcPr>
                </a:tc>
              </a:tr>
              <a:tr h="34925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1800" b="1" i="0" u="none" strike="noStrike" cap="none" normalizeH="0" baseline="0" smtClean="0">
                        <a:ln>
                          <a:noFill/>
                        </a:ln>
                        <a:solidFill>
                          <a:schemeClr val="tx1"/>
                        </a:solidFill>
                        <a:effectLst/>
                        <a:latin typeface="Courier New" pitchFamily="49" charset="0"/>
                      </a:endParaRPr>
                    </a:p>
                  </a:txBody>
                  <a:tcPr marL="0" marR="0" marT="0" marB="0"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 </a:t>
                      </a:r>
                    </a:p>
                  </a:txBody>
                  <a:tcPr marL="0" marR="0" marT="0" marB="0"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 </a:t>
                      </a:r>
                    </a:p>
                  </a:txBody>
                  <a:tcPr marL="0" marR="0" marT="0" marB="0"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 </a:t>
                      </a:r>
                    </a:p>
                  </a:txBody>
                  <a:tcPr marL="0" marR="0" marT="0"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0000"/>
                        </a:solidFill>
                        <a:effectLst/>
                        <a:latin typeface="Courier New" pitchFamily="49" charset="0"/>
                      </a:endParaRPr>
                    </a:p>
                  </a:txBody>
                  <a:tcPr marL="0" marR="0" marT="0" marB="0" anchor="ctr" horzOverflow="overflow">
                    <a:lnL>
                      <a:noFill/>
                    </a:lnL>
                    <a:lnR cap="flat">
                      <a:noFill/>
                    </a:lnR>
                    <a:lnT>
                      <a:noFill/>
                    </a:lnT>
                    <a:lnB cap="flat">
                      <a:noFill/>
                    </a:lnB>
                    <a:lnTlToBr>
                      <a:noFill/>
                    </a:lnTlToBr>
                    <a:lnBlToTr>
                      <a:noFill/>
                    </a:lnBlToTr>
                    <a:solidFill>
                      <a:srgbClr val="FFFFFF"/>
                    </a:solidFill>
                  </a:tcPr>
                </a:tc>
              </a:tr>
            </a:tbl>
          </a:graphicData>
        </a:graphic>
      </p:graphicFrame>
      <p:cxnSp>
        <p:nvCxnSpPr>
          <p:cNvPr id="31868" name="AutoShape 158"/>
          <p:cNvCxnSpPr>
            <a:cxnSpLocks noChangeShapeType="1"/>
          </p:cNvCxnSpPr>
          <p:nvPr/>
        </p:nvCxnSpPr>
        <p:spPr bwMode="auto">
          <a:xfrm>
            <a:off x="1601788" y="5527675"/>
            <a:ext cx="1447800" cy="0"/>
          </a:xfrm>
          <a:prstGeom prst="straightConnector1">
            <a:avLst/>
          </a:prstGeom>
          <a:noFill/>
          <a:ln w="19050">
            <a:solidFill>
              <a:schemeClr val="tx1"/>
            </a:solidFill>
            <a:round/>
            <a:headEnd type="triangle" w="med" len="med"/>
            <a:tailEnd type="triangle" w="med" len="med"/>
          </a:ln>
        </p:spPr>
      </p:cxnSp>
      <p:cxnSp>
        <p:nvCxnSpPr>
          <p:cNvPr id="31869" name="AutoShape 159"/>
          <p:cNvCxnSpPr>
            <a:cxnSpLocks noChangeShapeType="1"/>
          </p:cNvCxnSpPr>
          <p:nvPr/>
        </p:nvCxnSpPr>
        <p:spPr bwMode="auto">
          <a:xfrm>
            <a:off x="3354388" y="5527675"/>
            <a:ext cx="1428750" cy="0"/>
          </a:xfrm>
          <a:prstGeom prst="straightConnector1">
            <a:avLst/>
          </a:prstGeom>
          <a:noFill/>
          <a:ln w="19050">
            <a:solidFill>
              <a:schemeClr val="tx1"/>
            </a:solidFill>
            <a:round/>
            <a:headEnd type="triangle" w="med" len="med"/>
            <a:tailEnd type="triangle" w="med" len="med"/>
          </a:ln>
        </p:spPr>
      </p:cxnSp>
      <p:cxnSp>
        <p:nvCxnSpPr>
          <p:cNvPr id="31870" name="AutoShape 160"/>
          <p:cNvCxnSpPr>
            <a:cxnSpLocks noChangeShapeType="1"/>
          </p:cNvCxnSpPr>
          <p:nvPr/>
        </p:nvCxnSpPr>
        <p:spPr bwMode="auto">
          <a:xfrm>
            <a:off x="5105400" y="5527675"/>
            <a:ext cx="1600200" cy="0"/>
          </a:xfrm>
          <a:prstGeom prst="straightConnector1">
            <a:avLst/>
          </a:prstGeom>
          <a:noFill/>
          <a:ln w="19050">
            <a:solidFill>
              <a:schemeClr val="tx1"/>
            </a:solidFill>
            <a:round/>
            <a:headEnd type="triangle" w="med" len="med"/>
            <a:tailEnd type="triangle" w="med" len="med"/>
          </a:ln>
        </p:spPr>
      </p:cxnSp>
      <p:cxnSp>
        <p:nvCxnSpPr>
          <p:cNvPr id="31871" name="AutoShape 161"/>
          <p:cNvCxnSpPr>
            <a:cxnSpLocks noChangeShapeType="1"/>
          </p:cNvCxnSpPr>
          <p:nvPr/>
        </p:nvCxnSpPr>
        <p:spPr bwMode="auto">
          <a:xfrm>
            <a:off x="7010400" y="5527675"/>
            <a:ext cx="1447800" cy="0"/>
          </a:xfrm>
          <a:prstGeom prst="straightConnector1">
            <a:avLst/>
          </a:prstGeom>
          <a:noFill/>
          <a:ln w="19050">
            <a:solidFill>
              <a:schemeClr val="tx1"/>
            </a:solidFill>
            <a:round/>
            <a:headEnd type="triangle" w="med" len="med"/>
            <a:tailEnd type="triangle" w="med" len="med"/>
          </a:ln>
        </p:spPr>
      </p:cxnSp>
      <p:grpSp>
        <p:nvGrpSpPr>
          <p:cNvPr id="31872" name="Group 162"/>
          <p:cNvGrpSpPr>
            <a:grpSpLocks/>
          </p:cNvGrpSpPr>
          <p:nvPr/>
        </p:nvGrpSpPr>
        <p:grpSpPr bwMode="auto">
          <a:xfrm>
            <a:off x="1524000" y="5588000"/>
            <a:ext cx="6934200" cy="1066800"/>
            <a:chOff x="816" y="1872"/>
            <a:chExt cx="4368" cy="672"/>
          </a:xfrm>
        </p:grpSpPr>
        <p:grpSp>
          <p:nvGrpSpPr>
            <p:cNvPr id="31883" name="Group 163"/>
            <p:cNvGrpSpPr>
              <a:grpSpLocks/>
            </p:cNvGrpSpPr>
            <p:nvPr/>
          </p:nvGrpSpPr>
          <p:grpSpPr bwMode="auto">
            <a:xfrm>
              <a:off x="816" y="1952"/>
              <a:ext cx="4368" cy="592"/>
              <a:chOff x="816" y="2208"/>
              <a:chExt cx="2736" cy="592"/>
            </a:xfrm>
          </p:grpSpPr>
          <p:sp>
            <p:nvSpPr>
              <p:cNvPr id="31888" name="AutoShape 164"/>
              <p:cNvSpPr>
                <a:spLocks/>
              </p:cNvSpPr>
              <p:nvPr/>
            </p:nvSpPr>
            <p:spPr bwMode="auto">
              <a:xfrm rot="5400000">
                <a:off x="2040" y="984"/>
                <a:ext cx="288" cy="2736"/>
              </a:xfrm>
              <a:prstGeom prst="rightBrace">
                <a:avLst>
                  <a:gd name="adj1" fmla="val 79167"/>
                  <a:gd name="adj2" fmla="val 50000"/>
                </a:avLst>
              </a:prstGeom>
              <a:noFill/>
              <a:ln w="38100">
                <a:solidFill>
                  <a:schemeClr val="tx1"/>
                </a:solidFill>
                <a:round/>
                <a:headEnd type="none" w="sm" len="sm"/>
                <a:tailEnd type="none" w="sm" len="sm"/>
              </a:ln>
            </p:spPr>
            <p:txBody>
              <a:bodyPr wrap="none" anchor="ctr"/>
              <a:lstStyle/>
              <a:p>
                <a:endParaRPr lang="en-US"/>
              </a:p>
            </p:txBody>
          </p:sp>
          <p:sp>
            <p:nvSpPr>
              <p:cNvPr id="31889" name="Text Box 165"/>
              <p:cNvSpPr txBox="1">
                <a:spLocks noChangeArrowheads="1"/>
              </p:cNvSpPr>
              <p:nvPr/>
            </p:nvSpPr>
            <p:spPr bwMode="auto">
              <a:xfrm>
                <a:off x="1764" y="2558"/>
                <a:ext cx="840" cy="242"/>
              </a:xfrm>
              <a:prstGeom prst="rect">
                <a:avLst/>
              </a:prstGeom>
              <a:noFill/>
              <a:ln w="12700">
                <a:noFill/>
                <a:miter lim="800000"/>
                <a:headEnd type="none" w="sm" len="sm"/>
                <a:tailEnd type="none" w="sm" len="sm"/>
              </a:ln>
            </p:spPr>
            <p:txBody>
              <a:bodyPr wrap="none">
                <a:spAutoFit/>
              </a:bodyPr>
              <a:lstStyle/>
              <a:p>
                <a:pPr algn="ctr"/>
                <a:r>
                  <a:rPr lang="en-US"/>
                  <a:t>single .M unit</a:t>
                </a:r>
              </a:p>
            </p:txBody>
          </p:sp>
        </p:grpSp>
        <p:sp>
          <p:nvSpPr>
            <p:cNvPr id="31884" name="Rectangle 166"/>
            <p:cNvSpPr>
              <a:spLocks noChangeArrowheads="1"/>
            </p:cNvSpPr>
            <p:nvPr/>
          </p:nvSpPr>
          <p:spPr bwMode="auto">
            <a:xfrm>
              <a:off x="1116" y="1872"/>
              <a:ext cx="413" cy="173"/>
            </a:xfrm>
            <a:prstGeom prst="rect">
              <a:avLst/>
            </a:prstGeom>
            <a:solidFill>
              <a:srgbClr val="FFFFFF"/>
            </a:solidFill>
            <a:ln w="12700">
              <a:noFill/>
              <a:miter lim="800000"/>
              <a:headEnd type="none" w="sm" len="sm"/>
              <a:tailEnd type="none" w="sm" len="sm"/>
            </a:ln>
          </p:spPr>
          <p:txBody>
            <a:bodyPr wrap="none" lIns="45720" tIns="0" rIns="45720" bIns="0" anchor="ctr" anchorCtr="1">
              <a:spAutoFit/>
            </a:bodyPr>
            <a:lstStyle/>
            <a:p>
              <a:pPr>
                <a:lnSpc>
                  <a:spcPct val="100000"/>
                </a:lnSpc>
                <a:spcBef>
                  <a:spcPct val="0"/>
                </a:spcBef>
              </a:pPr>
              <a:r>
                <a:rPr lang="en-US" sz="1800" b="0">
                  <a:solidFill>
                    <a:srgbClr val="000000"/>
                  </a:solidFill>
                  <a:latin typeface="Arial Narrow" pitchFamily="34" charset="0"/>
                </a:rPr>
                <a:t>32-bits</a:t>
              </a:r>
            </a:p>
          </p:txBody>
        </p:sp>
        <p:sp>
          <p:nvSpPr>
            <p:cNvPr id="31885" name="Rectangle 167"/>
            <p:cNvSpPr>
              <a:spLocks noChangeArrowheads="1"/>
            </p:cNvSpPr>
            <p:nvPr/>
          </p:nvSpPr>
          <p:spPr bwMode="auto">
            <a:xfrm>
              <a:off x="2214" y="1872"/>
              <a:ext cx="413" cy="173"/>
            </a:xfrm>
            <a:prstGeom prst="rect">
              <a:avLst/>
            </a:prstGeom>
            <a:solidFill>
              <a:srgbClr val="FFFFFF"/>
            </a:solidFill>
            <a:ln w="12700">
              <a:noFill/>
              <a:miter lim="800000"/>
              <a:headEnd type="none" w="sm" len="sm"/>
              <a:tailEnd type="none" w="sm" len="sm"/>
            </a:ln>
          </p:spPr>
          <p:txBody>
            <a:bodyPr wrap="none" lIns="45720" tIns="0" rIns="45720" bIns="0" anchor="ctr" anchorCtr="1">
              <a:spAutoFit/>
            </a:bodyPr>
            <a:lstStyle/>
            <a:p>
              <a:pPr>
                <a:lnSpc>
                  <a:spcPct val="100000"/>
                </a:lnSpc>
                <a:spcBef>
                  <a:spcPct val="0"/>
                </a:spcBef>
              </a:pPr>
              <a:r>
                <a:rPr lang="en-US" sz="1800" b="0">
                  <a:solidFill>
                    <a:srgbClr val="000000"/>
                  </a:solidFill>
                  <a:latin typeface="Arial Narrow" pitchFamily="34" charset="0"/>
                </a:rPr>
                <a:t>32-bits</a:t>
              </a:r>
            </a:p>
          </p:txBody>
        </p:sp>
        <p:sp>
          <p:nvSpPr>
            <p:cNvPr id="31886" name="Rectangle 168"/>
            <p:cNvSpPr>
              <a:spLocks noChangeArrowheads="1"/>
            </p:cNvSpPr>
            <p:nvPr/>
          </p:nvSpPr>
          <p:spPr bwMode="auto">
            <a:xfrm>
              <a:off x="3378" y="1872"/>
              <a:ext cx="413" cy="173"/>
            </a:xfrm>
            <a:prstGeom prst="rect">
              <a:avLst/>
            </a:prstGeom>
            <a:solidFill>
              <a:srgbClr val="FFFFFF"/>
            </a:solidFill>
            <a:ln w="12700">
              <a:noFill/>
              <a:miter lim="800000"/>
              <a:headEnd type="none" w="sm" len="sm"/>
              <a:tailEnd type="none" w="sm" len="sm"/>
            </a:ln>
          </p:spPr>
          <p:txBody>
            <a:bodyPr wrap="none" lIns="45720" tIns="0" rIns="45720" bIns="0" anchor="ctr" anchorCtr="1">
              <a:spAutoFit/>
            </a:bodyPr>
            <a:lstStyle/>
            <a:p>
              <a:pPr>
                <a:lnSpc>
                  <a:spcPct val="100000"/>
                </a:lnSpc>
                <a:spcBef>
                  <a:spcPct val="0"/>
                </a:spcBef>
              </a:pPr>
              <a:r>
                <a:rPr lang="en-US" sz="1800" b="0">
                  <a:solidFill>
                    <a:srgbClr val="000000"/>
                  </a:solidFill>
                  <a:latin typeface="Arial Narrow" pitchFamily="34" charset="0"/>
                </a:rPr>
                <a:t>32-bits</a:t>
              </a:r>
            </a:p>
          </p:txBody>
        </p:sp>
        <p:sp>
          <p:nvSpPr>
            <p:cNvPr id="31887" name="Rectangle 169"/>
            <p:cNvSpPr>
              <a:spLocks noChangeArrowheads="1"/>
            </p:cNvSpPr>
            <p:nvPr/>
          </p:nvSpPr>
          <p:spPr bwMode="auto">
            <a:xfrm>
              <a:off x="4524" y="1872"/>
              <a:ext cx="413" cy="173"/>
            </a:xfrm>
            <a:prstGeom prst="rect">
              <a:avLst/>
            </a:prstGeom>
            <a:solidFill>
              <a:srgbClr val="FFFFFF"/>
            </a:solidFill>
            <a:ln w="12700">
              <a:noFill/>
              <a:miter lim="800000"/>
              <a:headEnd type="none" w="sm" len="sm"/>
              <a:tailEnd type="none" w="sm" len="sm"/>
            </a:ln>
          </p:spPr>
          <p:txBody>
            <a:bodyPr wrap="none" lIns="45720" tIns="0" rIns="45720" bIns="0" anchor="ctr" anchorCtr="1">
              <a:spAutoFit/>
            </a:bodyPr>
            <a:lstStyle/>
            <a:p>
              <a:pPr>
                <a:lnSpc>
                  <a:spcPct val="100000"/>
                </a:lnSpc>
                <a:spcBef>
                  <a:spcPct val="0"/>
                </a:spcBef>
              </a:pPr>
              <a:r>
                <a:rPr lang="en-US" sz="1800" b="0">
                  <a:solidFill>
                    <a:srgbClr val="000000"/>
                  </a:solidFill>
                  <a:latin typeface="Arial Narrow" pitchFamily="34" charset="0"/>
                </a:rPr>
                <a:t>32-bits</a:t>
              </a:r>
            </a:p>
          </p:txBody>
        </p:sp>
      </p:grpSp>
      <p:sp>
        <p:nvSpPr>
          <p:cNvPr id="31873" name="Text Box 170"/>
          <p:cNvSpPr txBox="1">
            <a:spLocks noChangeArrowheads="1"/>
          </p:cNvSpPr>
          <p:nvPr/>
        </p:nvSpPr>
        <p:spPr bwMode="auto">
          <a:xfrm>
            <a:off x="0" y="2317750"/>
            <a:ext cx="9144000" cy="806450"/>
          </a:xfrm>
          <a:prstGeom prst="rect">
            <a:avLst/>
          </a:prstGeom>
          <a:solidFill>
            <a:schemeClr val="accent5">
              <a:lumMod val="20000"/>
              <a:lumOff val="80000"/>
            </a:schemeClr>
          </a:solidFill>
          <a:ln w="12700">
            <a:solidFill>
              <a:srgbClr val="C0C0C0"/>
            </a:solidFill>
            <a:miter lim="800000"/>
            <a:headEnd type="none" w="sm" len="sm"/>
            <a:tailEnd type="none" w="sm" len="sm"/>
          </a:ln>
        </p:spPr>
        <p:txBody>
          <a:bodyPr tIns="91440" bIns="91440" anchorCtr="1">
            <a:spAutoFit/>
          </a:bodyPr>
          <a:lstStyle/>
          <a:p>
            <a:pPr marL="342900" indent="-342900">
              <a:lnSpc>
                <a:spcPct val="100000"/>
              </a:lnSpc>
              <a:spcBef>
                <a:spcPct val="0"/>
              </a:spcBef>
              <a:buClr>
                <a:schemeClr val="tx2"/>
              </a:buClr>
              <a:buSzPct val="75000"/>
              <a:buFont typeface="Wingdings" pitchFamily="2" charset="2"/>
              <a:buChar char=""/>
            </a:pPr>
            <a:r>
              <a:rPr lang="en-US" sz="2000">
                <a:latin typeface="Arial Narrow" pitchFamily="34" charset="0"/>
              </a:rPr>
              <a:t>Single .M unit implements complex matrix multiply using 16 MACs</a:t>
            </a:r>
            <a:r>
              <a:rPr lang="en-US" sz="2000" b="0">
                <a:latin typeface="Arial Narrow" pitchFamily="34" charset="0"/>
              </a:rPr>
              <a:t> (all in 1 cycle)</a:t>
            </a:r>
          </a:p>
          <a:p>
            <a:pPr marL="342900" indent="-342900">
              <a:lnSpc>
                <a:spcPct val="100000"/>
              </a:lnSpc>
              <a:spcBef>
                <a:spcPct val="0"/>
              </a:spcBef>
              <a:buClr>
                <a:schemeClr val="tx2"/>
              </a:buClr>
              <a:buSzPct val="75000"/>
              <a:buFont typeface="Wingdings" pitchFamily="2" charset="2"/>
              <a:buChar char=""/>
            </a:pPr>
            <a:r>
              <a:rPr lang="en-US" sz="2000">
                <a:latin typeface="Arial Narrow" pitchFamily="34" charset="0"/>
              </a:rPr>
              <a:t>Achieve 32 16x16 multiplies per cycle using both .M units</a:t>
            </a:r>
          </a:p>
        </p:txBody>
      </p:sp>
      <p:graphicFrame>
        <p:nvGraphicFramePr>
          <p:cNvPr id="336043" name="Group 171"/>
          <p:cNvGraphicFramePr>
            <a:graphicFrameLocks noGrp="1"/>
          </p:cNvGraphicFramePr>
          <p:nvPr>
            <p:extLst>
              <p:ext uri="{D42A27DB-BD31-4B8C-83A1-F6EECF244321}">
                <p14:modId xmlns:p14="http://schemas.microsoft.com/office/powerpoint/2010/main" val="1622731237"/>
              </p:ext>
            </p:extLst>
          </p:nvPr>
        </p:nvGraphicFramePr>
        <p:xfrm>
          <a:off x="1447800" y="593725"/>
          <a:ext cx="6248400" cy="883920"/>
        </p:xfrm>
        <a:graphic>
          <a:graphicData uri="http://schemas.openxmlformats.org/drawingml/2006/table">
            <a:tbl>
              <a:tblPr/>
              <a:tblGrid>
                <a:gridCol w="1676400"/>
                <a:gridCol w="762000"/>
                <a:gridCol w="1676400"/>
                <a:gridCol w="685800"/>
                <a:gridCol w="1447800"/>
              </a:tblGrid>
              <a:tr h="7620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 M9 M8 ] </a:t>
                      </a:r>
                    </a:p>
                  </a:txBody>
                  <a:tcPr marT="137160" marB="137160" anchor="ctr" horzOverflow="overflow">
                    <a:lnL cap="flat">
                      <a:noFill/>
                    </a:lnL>
                    <a:lnR>
                      <a:noFill/>
                    </a:lnR>
                    <a:lnT cap="flat">
                      <a:noFill/>
                    </a:lnT>
                    <a:lnB cap="flat">
                      <a:noFill/>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a:t>
                      </a:r>
                    </a:p>
                  </a:txBody>
                  <a:tcPr marT="137160" marB="137160" anchor="ctr" horzOverflow="overflow">
                    <a:lnL>
                      <a:noFill/>
                    </a:lnL>
                    <a:lnR>
                      <a:noFill/>
                    </a:lnR>
                    <a:lnT cap="flat">
                      <a:noFill/>
                    </a:lnT>
                    <a:lnB cap="flat">
                      <a:noFill/>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 M7 M6 ]</a:t>
                      </a:r>
                    </a:p>
                  </a:txBody>
                  <a:tcPr marT="137160" marB="137160" anchor="ctr" horzOverflow="overflow">
                    <a:lnL>
                      <a:noFill/>
                    </a:lnL>
                    <a:lnR>
                      <a:noFill/>
                    </a:lnR>
                    <a:lnT cap="flat">
                      <a:noFill/>
                    </a:lnT>
                    <a:lnB cap="flat">
                      <a:noFill/>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a:t>
                      </a:r>
                    </a:p>
                  </a:txBody>
                  <a:tcPr marT="137160" marB="137160" anchor="ctr" horzOverflow="overflow">
                    <a:lnL>
                      <a:noFill/>
                    </a:lnL>
                    <a:lnR>
                      <a:noFill/>
                    </a:lnR>
                    <a:lnT cap="flat">
                      <a:noFill/>
                    </a:lnT>
                    <a:lnB cap="flat">
                      <a:noFill/>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M3  M2</a:t>
                      </a:r>
                    </a:p>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Courier New" pitchFamily="49" charset="0"/>
                        </a:rPr>
                        <a:t>M1  M0</a:t>
                      </a:r>
                    </a:p>
                  </a:txBody>
                  <a:tcPr marT="137160" marB="137160" anchor="ctr" horzOverflow="overflow">
                    <a:lnL>
                      <a:noFill/>
                    </a:lnL>
                    <a:lnR cap="flat">
                      <a:noFill/>
                    </a:lnR>
                    <a:lnT cap="flat">
                      <a:noFill/>
                    </a:lnT>
                    <a:lnB cap="flat">
                      <a:noFill/>
                    </a:lnB>
                    <a:lnTlToBr>
                      <a:noFill/>
                    </a:lnTlToBr>
                    <a:lnBlToTr>
                      <a:noFill/>
                    </a:lnBlToTr>
                    <a:solidFill>
                      <a:schemeClr val="accent4">
                        <a:lumMod val="20000"/>
                        <a:lumOff val="80000"/>
                      </a:schemeClr>
                    </a:solidFill>
                  </a:tcPr>
                </a:tc>
              </a:tr>
            </a:tbl>
          </a:graphicData>
        </a:graphic>
      </p:graphicFrame>
      <p:sp>
        <p:nvSpPr>
          <p:cNvPr id="31880" name="AutoShape 189"/>
          <p:cNvSpPr>
            <a:spLocks noChangeArrowheads="1"/>
          </p:cNvSpPr>
          <p:nvPr/>
        </p:nvSpPr>
        <p:spPr bwMode="auto">
          <a:xfrm>
            <a:off x="6286500" y="612775"/>
            <a:ext cx="1371600" cy="838200"/>
          </a:xfrm>
          <a:prstGeom prst="bracketPair">
            <a:avLst>
              <a:gd name="adj" fmla="val 16667"/>
            </a:avLst>
          </a:prstGeom>
          <a:noFill/>
          <a:ln w="19050">
            <a:solidFill>
              <a:schemeClr val="tx1"/>
            </a:solidFill>
            <a:round/>
            <a:headEnd type="none" w="sm" len="sm"/>
            <a:tailEnd type="none" w="sm" len="sm"/>
          </a:ln>
        </p:spPr>
        <p:txBody>
          <a:bodyPr wrap="none" anchor="ctr"/>
          <a:lstStyle/>
          <a:p>
            <a:endParaRPr lang="en-US"/>
          </a:p>
        </p:txBody>
      </p:sp>
      <p:sp>
        <p:nvSpPr>
          <p:cNvPr id="31881" name="Text Box 190"/>
          <p:cNvSpPr txBox="1">
            <a:spLocks noChangeArrowheads="1"/>
          </p:cNvSpPr>
          <p:nvPr/>
        </p:nvSpPr>
        <p:spPr bwMode="auto">
          <a:xfrm>
            <a:off x="1600200" y="1508125"/>
            <a:ext cx="2927350" cy="701675"/>
          </a:xfrm>
          <a:prstGeom prst="rect">
            <a:avLst/>
          </a:prstGeom>
          <a:noFill/>
          <a:ln w="12700">
            <a:noFill/>
            <a:miter lim="800000"/>
            <a:headEnd type="none" w="sm" len="sm"/>
            <a:tailEnd type="none" w="sm" len="sm"/>
          </a:ln>
        </p:spPr>
        <p:txBody>
          <a:bodyPr wrap="none">
            <a:spAutoFit/>
          </a:bodyPr>
          <a:lstStyle/>
          <a:p>
            <a:pPr>
              <a:lnSpc>
                <a:spcPct val="100000"/>
              </a:lnSpc>
              <a:spcBef>
                <a:spcPct val="0"/>
              </a:spcBef>
            </a:pPr>
            <a:r>
              <a:rPr lang="en-US" sz="2000">
                <a:latin typeface="Courier New" pitchFamily="49" charset="0"/>
              </a:rPr>
              <a:t>M9 = M7*M3 + M6*M1</a:t>
            </a:r>
          </a:p>
          <a:p>
            <a:pPr>
              <a:lnSpc>
                <a:spcPct val="100000"/>
              </a:lnSpc>
              <a:spcBef>
                <a:spcPct val="0"/>
              </a:spcBef>
            </a:pPr>
            <a:r>
              <a:rPr lang="en-US" sz="2000">
                <a:latin typeface="Courier New" pitchFamily="49" charset="0"/>
              </a:rPr>
              <a:t>M8 = M7*M2 + M6*M0</a:t>
            </a:r>
          </a:p>
        </p:txBody>
      </p:sp>
      <p:sp>
        <p:nvSpPr>
          <p:cNvPr id="31882" name="Text Box 191"/>
          <p:cNvSpPr txBox="1">
            <a:spLocks noChangeArrowheads="1"/>
          </p:cNvSpPr>
          <p:nvPr/>
        </p:nvSpPr>
        <p:spPr bwMode="auto">
          <a:xfrm>
            <a:off x="4592638" y="1568450"/>
            <a:ext cx="3103562" cy="581025"/>
          </a:xfrm>
          <a:prstGeom prst="rect">
            <a:avLst/>
          </a:prstGeom>
          <a:noFill/>
          <a:ln w="12700">
            <a:noFill/>
            <a:miter lim="800000"/>
            <a:headEnd type="none" w="sm" len="sm"/>
            <a:tailEnd type="none" w="sm" len="sm"/>
          </a:ln>
        </p:spPr>
        <p:txBody>
          <a:bodyPr>
            <a:spAutoFit/>
          </a:bodyPr>
          <a:lstStyle/>
          <a:p>
            <a:pPr algn="ctr"/>
            <a:r>
              <a:rPr lang="en-US" sz="2000" b="0">
                <a:latin typeface="Arial Narrow" pitchFamily="34" charset="0"/>
              </a:rPr>
              <a:t>Where Mx represents a packed 16-bit complex number</a:t>
            </a:r>
          </a:p>
        </p:txBody>
      </p:sp>
      <p:pic>
        <p:nvPicPr>
          <p:cNvPr id="2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3">
            <a:hlinkClick r:id="rId18" action="ppaction://hlinksldjump"/>
          </p:cNvPr>
          <p:cNvSpPr txBox="1">
            <a:spLocks noChangeArrowheads="1"/>
          </p:cNvSpPr>
          <p:nvPr>
            <p:custDataLst>
              <p:tags r:id="rId7"/>
            </p:custDataLst>
          </p:nvPr>
        </p:nvSpPr>
        <p:spPr bwMode="auto">
          <a:xfrm>
            <a:off x="304800" y="3801158"/>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1089764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4235450" y="1828800"/>
            <a:ext cx="3154363" cy="3773488"/>
            <a:chOff x="2668" y="1152"/>
            <a:chExt cx="1987" cy="2377"/>
          </a:xfrm>
        </p:grpSpPr>
        <p:sp>
          <p:nvSpPr>
            <p:cNvPr id="461827" name="Rectangle 3"/>
            <p:cNvSpPr>
              <a:spLocks noChangeArrowheads="1"/>
            </p:cNvSpPr>
            <p:nvPr/>
          </p:nvSpPr>
          <p:spPr bwMode="auto">
            <a:xfrm>
              <a:off x="2668" y="1152"/>
              <a:ext cx="385" cy="1838"/>
            </a:xfrm>
            <a:prstGeom prst="rect">
              <a:avLst/>
            </a:prstGeom>
            <a:solidFill>
              <a:srgbClr val="CCFF66">
                <a:alpha val="50000"/>
              </a:srgbClr>
            </a:solidFill>
            <a:ln w="12700">
              <a:solidFill>
                <a:schemeClr val="tx1"/>
              </a:solidFill>
              <a:prstDash val="sysDot"/>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1828" name="Freeform 4"/>
            <p:cNvSpPr>
              <a:spLocks/>
            </p:cNvSpPr>
            <p:nvPr/>
          </p:nvSpPr>
          <p:spPr bwMode="auto">
            <a:xfrm rot="-10800000">
              <a:off x="2896" y="3019"/>
              <a:ext cx="566" cy="409"/>
            </a:xfrm>
            <a:custGeom>
              <a:avLst/>
              <a:gdLst/>
              <a:ahLst/>
              <a:cxnLst>
                <a:cxn ang="0">
                  <a:pos x="0" y="0"/>
                </a:cxn>
                <a:cxn ang="0">
                  <a:pos x="144" y="240"/>
                </a:cxn>
                <a:cxn ang="0">
                  <a:pos x="332" y="168"/>
                </a:cxn>
                <a:cxn ang="0">
                  <a:pos x="566" y="609"/>
                </a:cxn>
              </a:cxnLst>
              <a:rect l="0" t="0" r="r" b="b"/>
              <a:pathLst>
                <a:path w="566" h="609">
                  <a:moveTo>
                    <a:pt x="0" y="0"/>
                  </a:moveTo>
                  <a:cubicBezTo>
                    <a:pt x="44" y="112"/>
                    <a:pt x="89" y="212"/>
                    <a:pt x="144" y="240"/>
                  </a:cubicBezTo>
                  <a:cubicBezTo>
                    <a:pt x="199" y="268"/>
                    <a:pt x="262" y="107"/>
                    <a:pt x="332" y="168"/>
                  </a:cubicBezTo>
                  <a:cubicBezTo>
                    <a:pt x="402" y="229"/>
                    <a:pt x="517" y="517"/>
                    <a:pt x="566" y="609"/>
                  </a:cubicBezTo>
                </a:path>
              </a:pathLst>
            </a:custGeom>
            <a:noFill/>
            <a:ln w="28575" cap="flat" cmpd="sng">
              <a:solidFill>
                <a:schemeClr val="tx1"/>
              </a:solidFill>
              <a:prstDash val="solid"/>
              <a:round/>
              <a:headEnd type="none" w="sm" len="sm"/>
              <a:tailEnd type="triangle" w="lg"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3814" name="Rectangle 5"/>
            <p:cNvSpPr>
              <a:spLocks noChangeArrowheads="1"/>
            </p:cNvSpPr>
            <p:nvPr/>
          </p:nvSpPr>
          <p:spPr bwMode="auto">
            <a:xfrm>
              <a:off x="3501" y="3287"/>
              <a:ext cx="1154" cy="242"/>
            </a:xfrm>
            <a:prstGeom prst="rect">
              <a:avLst/>
            </a:prstGeom>
            <a:noFill/>
            <a:ln w="12700">
              <a:noFill/>
              <a:miter lim="800000"/>
              <a:headEnd type="none" w="sm" len="sm"/>
              <a:tailEnd type="none" w="sm" len="sm"/>
            </a:ln>
          </p:spPr>
          <p:txBody>
            <a:bodyPr wrap="none">
              <a:spAutoFit/>
            </a:bodyPr>
            <a:lstStyle/>
            <a:p>
              <a:r>
                <a:rPr lang="en-US">
                  <a:solidFill>
                    <a:schemeClr val="tx2"/>
                  </a:solidFill>
                  <a:latin typeface="Times New Roman" pitchFamily="18" charset="0"/>
                </a:rPr>
                <a:t>Pipeline Full</a:t>
              </a:r>
            </a:p>
          </p:txBody>
        </p:sp>
      </p:grpSp>
      <p:sp>
        <p:nvSpPr>
          <p:cNvPr id="33795" name="Rectangle 6"/>
          <p:cNvSpPr>
            <a:spLocks noChangeArrowheads="1"/>
          </p:cNvSpPr>
          <p:nvPr/>
        </p:nvSpPr>
        <p:spPr bwMode="auto">
          <a:xfrm>
            <a:off x="631825" y="1928813"/>
            <a:ext cx="7804150" cy="2717800"/>
          </a:xfrm>
          <a:prstGeom prst="rect">
            <a:avLst/>
          </a:prstGeom>
          <a:noFill/>
          <a:ln w="9525">
            <a:noFill/>
            <a:miter lim="800000"/>
            <a:headEnd/>
            <a:tailEnd/>
          </a:ln>
        </p:spPr>
        <p:txBody>
          <a:bodyPr wrap="none" lIns="92075" tIns="46038" rIns="92075" bIns="46038">
            <a:spAutoFit/>
          </a:bodyPr>
          <a:lstStyle/>
          <a:p>
            <a:r>
              <a:rPr lang="en-US" sz="2000">
                <a:latin typeface="Courier New" pitchFamily="49" charset="0"/>
              </a:rPr>
              <a:t>PG  PS  PW  PR  DP  DC  </a:t>
            </a:r>
            <a:r>
              <a:rPr lang="en-US" sz="2000">
                <a:solidFill>
                  <a:schemeClr val="tx2"/>
                </a:solidFill>
                <a:latin typeface="Courier New" pitchFamily="49" charset="0"/>
              </a:rPr>
              <a:t>E1</a:t>
            </a:r>
          </a:p>
          <a:p>
            <a:r>
              <a:rPr lang="en-US" sz="2000">
                <a:latin typeface="Courier New" pitchFamily="49" charset="0"/>
              </a:rPr>
              <a:t>    PG  PS  PW  PR  DP  DC  E1    </a:t>
            </a:r>
          </a:p>
          <a:p>
            <a:r>
              <a:rPr lang="en-US" sz="2000">
                <a:latin typeface="Courier New" pitchFamily="49" charset="0"/>
              </a:rPr>
              <a:t>        PG  PS  PW  PR  DP  DC  E1</a:t>
            </a:r>
          </a:p>
          <a:p>
            <a:r>
              <a:rPr lang="en-US" sz="2000">
                <a:latin typeface="Courier New" pitchFamily="49" charset="0"/>
              </a:rPr>
              <a:t>            PG  PS  PW  PR  DP  DC  E1</a:t>
            </a:r>
          </a:p>
          <a:p>
            <a:r>
              <a:rPr lang="en-US" sz="2000">
                <a:latin typeface="Courier New" pitchFamily="49" charset="0"/>
              </a:rPr>
              <a:t>                PG  PS  PW  PR  DP  DC  E1</a:t>
            </a:r>
          </a:p>
          <a:p>
            <a:r>
              <a:rPr lang="en-US" sz="2000">
                <a:latin typeface="Courier New" pitchFamily="49" charset="0"/>
              </a:rPr>
              <a:t>                    PG  PS  PW  PR  DP  DC  E1 </a:t>
            </a:r>
          </a:p>
          <a:p>
            <a:r>
              <a:rPr lang="en-US" sz="2000">
                <a:latin typeface="Courier New" pitchFamily="49" charset="0"/>
              </a:rPr>
              <a:t>                        PG  PS  PW  PR  DP  DC  E1</a:t>
            </a:r>
          </a:p>
        </p:txBody>
      </p:sp>
      <p:sp>
        <p:nvSpPr>
          <p:cNvPr id="33796" name="Rectangle 7"/>
          <p:cNvSpPr>
            <a:spLocks noChangeArrowheads="1"/>
          </p:cNvSpPr>
          <p:nvPr/>
        </p:nvSpPr>
        <p:spPr bwMode="auto">
          <a:xfrm>
            <a:off x="833438" y="831850"/>
            <a:ext cx="1930400" cy="684213"/>
          </a:xfrm>
          <a:prstGeom prst="rect">
            <a:avLst/>
          </a:prstGeom>
          <a:noFill/>
          <a:ln w="9525">
            <a:noFill/>
            <a:miter lim="800000"/>
            <a:headEnd/>
            <a:tailEnd/>
          </a:ln>
        </p:spPr>
        <p:txBody>
          <a:bodyPr lIns="92075" tIns="46038" rIns="92075" bIns="46038">
            <a:spAutoFit/>
          </a:bodyPr>
          <a:lstStyle/>
          <a:p>
            <a:pPr algn="ctr"/>
            <a:r>
              <a:rPr lang="en-US">
                <a:latin typeface="Times New Roman" pitchFamily="18" charset="0"/>
              </a:rPr>
              <a:t>Program Fetch</a:t>
            </a:r>
          </a:p>
        </p:txBody>
      </p:sp>
      <p:sp>
        <p:nvSpPr>
          <p:cNvPr id="33797" name="Rectangle 8"/>
          <p:cNvSpPr>
            <a:spLocks noChangeArrowheads="1"/>
          </p:cNvSpPr>
          <p:nvPr/>
        </p:nvSpPr>
        <p:spPr bwMode="auto">
          <a:xfrm>
            <a:off x="4098925" y="1109663"/>
            <a:ext cx="1930400" cy="388937"/>
          </a:xfrm>
          <a:prstGeom prst="rect">
            <a:avLst/>
          </a:prstGeom>
          <a:noFill/>
          <a:ln w="9525">
            <a:noFill/>
            <a:miter lim="800000"/>
            <a:headEnd/>
            <a:tailEnd/>
          </a:ln>
        </p:spPr>
        <p:txBody>
          <a:bodyPr lIns="92075" tIns="46038" rIns="92075" bIns="46038">
            <a:spAutoFit/>
          </a:bodyPr>
          <a:lstStyle/>
          <a:p>
            <a:pPr algn="ctr"/>
            <a:r>
              <a:rPr lang="en-US">
                <a:latin typeface="Times New Roman" pitchFamily="18" charset="0"/>
              </a:rPr>
              <a:t>Execute</a:t>
            </a:r>
          </a:p>
        </p:txBody>
      </p:sp>
      <p:sp>
        <p:nvSpPr>
          <p:cNvPr id="33798" name="Rectangle 9"/>
          <p:cNvSpPr>
            <a:spLocks noChangeArrowheads="1"/>
          </p:cNvSpPr>
          <p:nvPr/>
        </p:nvSpPr>
        <p:spPr bwMode="auto">
          <a:xfrm>
            <a:off x="2614613" y="977900"/>
            <a:ext cx="1905000" cy="388938"/>
          </a:xfrm>
          <a:prstGeom prst="rect">
            <a:avLst/>
          </a:prstGeom>
          <a:noFill/>
          <a:ln w="9525">
            <a:noFill/>
            <a:miter lim="800000"/>
            <a:headEnd/>
            <a:tailEnd/>
          </a:ln>
        </p:spPr>
        <p:txBody>
          <a:bodyPr lIns="92075" tIns="46038" rIns="92075" bIns="46038">
            <a:spAutoFit/>
          </a:bodyPr>
          <a:lstStyle/>
          <a:p>
            <a:pPr algn="ctr"/>
            <a:r>
              <a:rPr lang="en-US">
                <a:latin typeface="Times New Roman" pitchFamily="18" charset="0"/>
              </a:rPr>
              <a:t>Decode</a:t>
            </a:r>
          </a:p>
        </p:txBody>
      </p:sp>
      <p:sp>
        <p:nvSpPr>
          <p:cNvPr id="461834" name="AutoShape 10"/>
          <p:cNvSpPr>
            <a:spLocks/>
          </p:cNvSpPr>
          <p:nvPr/>
        </p:nvSpPr>
        <p:spPr bwMode="auto">
          <a:xfrm rot="-5400000">
            <a:off x="1602581" y="640557"/>
            <a:ext cx="403225" cy="2201862"/>
          </a:xfrm>
          <a:prstGeom prst="rightBrace">
            <a:avLst>
              <a:gd name="adj1" fmla="val 45505"/>
              <a:gd name="adj2" fmla="val 50000"/>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1835" name="AutoShape 11"/>
          <p:cNvSpPr>
            <a:spLocks/>
          </p:cNvSpPr>
          <p:nvPr/>
        </p:nvSpPr>
        <p:spPr bwMode="auto">
          <a:xfrm rot="-5400000">
            <a:off x="3359944" y="1243806"/>
            <a:ext cx="403225" cy="995363"/>
          </a:xfrm>
          <a:prstGeom prst="rightBrace">
            <a:avLst>
              <a:gd name="adj1" fmla="val 20571"/>
              <a:gd name="adj2" fmla="val 50000"/>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1836" name="Line 12"/>
          <p:cNvSpPr>
            <a:spLocks noChangeShapeType="1"/>
          </p:cNvSpPr>
          <p:nvPr/>
        </p:nvSpPr>
        <p:spPr bwMode="auto">
          <a:xfrm flipV="1">
            <a:off x="4529138" y="1460500"/>
            <a:ext cx="371475" cy="465138"/>
          </a:xfrm>
          <a:prstGeom prst="line">
            <a:avLst/>
          </a:prstGeom>
          <a:noFill/>
          <a:ln w="12700">
            <a:solidFill>
              <a:schemeClr val="tx1"/>
            </a:solidFill>
            <a:round/>
            <a:headEnd type="none" w="sm" len="sm"/>
            <a:tailEnd type="triangl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3802" name="Rectangle 13"/>
          <p:cNvSpPr>
            <a:spLocks noGrp="1" noChangeArrowheads="1"/>
          </p:cNvSpPr>
          <p:nvPr>
            <p:ph type="title"/>
          </p:nvPr>
        </p:nvSpPr>
        <p:spPr/>
        <p:txBody>
          <a:bodyPr/>
          <a:lstStyle/>
          <a:p>
            <a:r>
              <a:rPr lang="en-US" smtClean="0"/>
              <a:t>Pipeline Phases</a:t>
            </a:r>
          </a:p>
        </p:txBody>
      </p:sp>
      <p:sp>
        <p:nvSpPr>
          <p:cNvPr id="461838" name="AutoShape 14">
            <a:hlinkClick r:id="rId4" action="ppaction://hlinksldjump" highlightClick="1"/>
          </p:cNvPr>
          <p:cNvSpPr>
            <a:spLocks noChangeArrowheads="1"/>
          </p:cNvSpPr>
          <p:nvPr/>
        </p:nvSpPr>
        <p:spPr bwMode="auto">
          <a:xfrm flipV="1">
            <a:off x="8896350" y="0"/>
            <a:ext cx="246063" cy="279400"/>
          </a:xfrm>
          <a:prstGeom prst="actionButtonForwardNext">
            <a:avLst/>
          </a:prstGeom>
          <a:solidFill>
            <a:schemeClr val="bg1"/>
          </a:solidFill>
          <a:ln w="6350">
            <a:noFill/>
            <a:miter lim="800000"/>
            <a:headEnd type="none" w="sm" len="sm"/>
            <a:tailEnd type="none" w="lg" len="lg"/>
          </a:ln>
          <a:effectLst/>
        </p:spPr>
        <p:txBody>
          <a:bodyPr wrap="none" anchor="ctr"/>
          <a:lstStyle/>
          <a:p>
            <a:pPr>
              <a:defRPr/>
            </a:pPr>
            <a:endParaRPr lang="en-US">
              <a:effectLst>
                <a:outerShdw blurRad="38100" dist="38100" dir="2700000" algn="tl">
                  <a:srgbClr val="000000">
                    <a:alpha val="43137"/>
                  </a:srgbClr>
                </a:outerShdw>
              </a:effectLst>
            </a:endParaRPr>
          </a:p>
        </p:txBody>
      </p:sp>
      <p:pic>
        <p:nvPicPr>
          <p:cNvPr id="17"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Pipeline Phases</a:t>
            </a:r>
          </a:p>
        </p:txBody>
      </p:sp>
      <p:sp>
        <p:nvSpPr>
          <p:cNvPr id="463875" name="AutoShape 3">
            <a:hlinkClick r:id="rId4" action="ppaction://hlinksldjump" highlightClick="1"/>
          </p:cNvPr>
          <p:cNvSpPr>
            <a:spLocks noChangeArrowheads="1"/>
          </p:cNvSpPr>
          <p:nvPr/>
        </p:nvSpPr>
        <p:spPr bwMode="auto">
          <a:xfrm flipV="1">
            <a:off x="8896350" y="0"/>
            <a:ext cx="246063" cy="279400"/>
          </a:xfrm>
          <a:prstGeom prst="actionButtonForwardNext">
            <a:avLst/>
          </a:prstGeom>
          <a:solidFill>
            <a:schemeClr val="bg1"/>
          </a:solidFill>
          <a:ln w="6350">
            <a:noFill/>
            <a:miter lim="800000"/>
            <a:headEnd type="none" w="sm" len="sm"/>
            <a:tailEnd type="none" w="lg" len="lg"/>
          </a:ln>
          <a:effectLst/>
        </p:spPr>
        <p:txBody>
          <a:bodyPr wrap="none" anchor="ctr"/>
          <a:lstStyle/>
          <a:p>
            <a:pPr>
              <a:defRPr/>
            </a:pPr>
            <a:endParaRPr lang="en-US">
              <a:effectLst>
                <a:outerShdw blurRad="38100" dist="38100" dir="2700000" algn="tl">
                  <a:srgbClr val="000000">
                    <a:alpha val="43137"/>
                  </a:srgbClr>
                </a:outerShdw>
              </a:effectLst>
            </a:endParaRPr>
          </a:p>
        </p:txBody>
      </p:sp>
      <p:pic>
        <p:nvPicPr>
          <p:cNvPr id="34822" name="Picture 13"/>
          <p:cNvPicPr>
            <a:picLocks noChangeAspect="1" noChangeArrowheads="1"/>
          </p:cNvPicPr>
          <p:nvPr/>
        </p:nvPicPr>
        <p:blipFill>
          <a:blip r:embed="rId5" cstate="print"/>
          <a:srcRect/>
          <a:stretch>
            <a:fillRect/>
          </a:stretch>
        </p:blipFill>
        <p:spPr bwMode="auto">
          <a:xfrm>
            <a:off x="762000" y="685800"/>
            <a:ext cx="7378700" cy="1566863"/>
          </a:xfrm>
          <a:prstGeom prst="rect">
            <a:avLst/>
          </a:prstGeom>
          <a:noFill/>
          <a:ln w="12700">
            <a:noFill/>
            <a:miter lim="800000"/>
            <a:headEnd type="none" w="sm" len="sm"/>
            <a:tailEnd type="none" w="sm" len="sm"/>
          </a:ln>
        </p:spPr>
      </p:pic>
      <p:pic>
        <p:nvPicPr>
          <p:cNvPr id="34823" name="Picture 14"/>
          <p:cNvPicPr>
            <a:picLocks noChangeAspect="1" noChangeArrowheads="1"/>
          </p:cNvPicPr>
          <p:nvPr/>
        </p:nvPicPr>
        <p:blipFill>
          <a:blip r:embed="rId6" cstate="print"/>
          <a:srcRect/>
          <a:stretch>
            <a:fillRect/>
          </a:stretch>
        </p:blipFill>
        <p:spPr bwMode="auto">
          <a:xfrm>
            <a:off x="25400" y="2279650"/>
            <a:ext cx="9124950" cy="3652838"/>
          </a:xfrm>
          <a:prstGeom prst="rect">
            <a:avLst/>
          </a:prstGeom>
          <a:noFill/>
          <a:ln w="12700">
            <a:noFill/>
            <a:miter lim="800000"/>
            <a:headEnd type="none" w="sm" len="sm"/>
            <a:tailEnd type="none" w="sm" len="sm"/>
          </a:ln>
        </p:spPr>
      </p:pic>
      <p:sp>
        <p:nvSpPr>
          <p:cNvPr id="463889" name="Rectangle 17"/>
          <p:cNvSpPr>
            <a:spLocks noChangeArrowheads="1"/>
          </p:cNvSpPr>
          <p:nvPr/>
        </p:nvSpPr>
        <p:spPr bwMode="auto">
          <a:xfrm>
            <a:off x="4572000" y="2819400"/>
            <a:ext cx="762000" cy="2362200"/>
          </a:xfrm>
          <a:prstGeom prst="rect">
            <a:avLst/>
          </a:prstGeom>
          <a:noFill/>
          <a:ln w="57150">
            <a:solidFill>
              <a:srgbClr val="FF3300"/>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4825" name="Text Box 18"/>
          <p:cNvSpPr txBox="1">
            <a:spLocks noChangeArrowheads="1"/>
          </p:cNvSpPr>
          <p:nvPr/>
        </p:nvSpPr>
        <p:spPr bwMode="auto">
          <a:xfrm>
            <a:off x="4343400" y="5410200"/>
            <a:ext cx="1174750" cy="336550"/>
          </a:xfrm>
          <a:prstGeom prst="rect">
            <a:avLst/>
          </a:prstGeom>
          <a:noFill/>
          <a:ln w="12700">
            <a:noFill/>
            <a:miter lim="800000"/>
            <a:headEnd type="none" w="sm" len="sm"/>
            <a:tailEnd type="none" w="sm" len="sm"/>
          </a:ln>
        </p:spPr>
        <p:txBody>
          <a:bodyPr wrap="none">
            <a:spAutoFit/>
          </a:bodyPr>
          <a:lstStyle/>
          <a:p>
            <a:r>
              <a:rPr lang="en-US" sz="2000" b="0" i="1"/>
              <a:t>Full Pipe</a:t>
            </a:r>
          </a:p>
        </p:txBody>
      </p:sp>
      <p:pic>
        <p:nvPicPr>
          <p:cNvPr id="11" name="Animated Logo" descr="tilogo_color_twoline.png"/>
          <p:cNvPicPr>
            <a:picLocks noChangeAspect="1"/>
          </p:cNvPicPr>
          <p:nvPr/>
        </p:nvPicPr>
        <p:blipFill>
          <a:blip r:embed="rId7"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3">
            <a:hlinkClick r:id="rId19" action="ppaction://hlinksldjump"/>
          </p:cNvPr>
          <p:cNvSpPr txBox="1">
            <a:spLocks noChangeArrowheads="1"/>
          </p:cNvSpPr>
          <p:nvPr>
            <p:custDataLst>
              <p:tags r:id="rId8"/>
            </p:custDataLst>
          </p:nvPr>
        </p:nvSpPr>
        <p:spPr bwMode="auto">
          <a:xfrm>
            <a:off x="304800" y="4315806"/>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11403367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211263" y="2201863"/>
            <a:ext cx="6643687" cy="4017962"/>
            <a:chOff x="630" y="1387"/>
            <a:chExt cx="4185" cy="2531"/>
          </a:xfrm>
        </p:grpSpPr>
        <p:sp>
          <p:nvSpPr>
            <p:cNvPr id="465923" name="Rectangle 3"/>
            <p:cNvSpPr>
              <a:spLocks noChangeArrowheads="1"/>
            </p:cNvSpPr>
            <p:nvPr/>
          </p:nvSpPr>
          <p:spPr bwMode="auto">
            <a:xfrm>
              <a:off x="630" y="1392"/>
              <a:ext cx="4178" cy="2521"/>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5924" name="Line 4"/>
            <p:cNvSpPr>
              <a:spLocks noChangeShapeType="1"/>
            </p:cNvSpPr>
            <p:nvPr/>
          </p:nvSpPr>
          <p:spPr bwMode="auto">
            <a:xfrm>
              <a:off x="2189" y="1387"/>
              <a:ext cx="0" cy="2531"/>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5925" name="Line 5"/>
            <p:cNvSpPr>
              <a:spLocks noChangeShapeType="1"/>
            </p:cNvSpPr>
            <p:nvPr/>
          </p:nvSpPr>
          <p:spPr bwMode="auto">
            <a:xfrm>
              <a:off x="3342" y="1398"/>
              <a:ext cx="0" cy="252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35857" name="Group 6"/>
            <p:cNvGrpSpPr>
              <a:grpSpLocks/>
            </p:cNvGrpSpPr>
            <p:nvPr/>
          </p:nvGrpSpPr>
          <p:grpSpPr bwMode="auto">
            <a:xfrm>
              <a:off x="630" y="1848"/>
              <a:ext cx="4185" cy="1537"/>
              <a:chOff x="1032" y="1728"/>
              <a:chExt cx="3673" cy="1120"/>
            </a:xfrm>
          </p:grpSpPr>
          <p:sp>
            <p:nvSpPr>
              <p:cNvPr id="465927" name="Line 7"/>
              <p:cNvSpPr>
                <a:spLocks noChangeShapeType="1"/>
              </p:cNvSpPr>
              <p:nvPr/>
            </p:nvSpPr>
            <p:spPr bwMode="auto">
              <a:xfrm>
                <a:off x="1032" y="1728"/>
                <a:ext cx="3673"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5928" name="Line 8"/>
              <p:cNvSpPr>
                <a:spLocks noChangeShapeType="1"/>
              </p:cNvSpPr>
              <p:nvPr/>
            </p:nvSpPr>
            <p:spPr bwMode="auto">
              <a:xfrm>
                <a:off x="1033" y="2072"/>
                <a:ext cx="3672"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5929" name="Line 9"/>
              <p:cNvSpPr>
                <a:spLocks noChangeShapeType="1"/>
              </p:cNvSpPr>
              <p:nvPr/>
            </p:nvSpPr>
            <p:spPr bwMode="auto">
              <a:xfrm>
                <a:off x="1040" y="2464"/>
                <a:ext cx="3665"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5930" name="Line 10"/>
              <p:cNvSpPr>
                <a:spLocks noChangeShapeType="1"/>
              </p:cNvSpPr>
              <p:nvPr/>
            </p:nvSpPr>
            <p:spPr bwMode="auto">
              <a:xfrm>
                <a:off x="1032" y="2848"/>
                <a:ext cx="3673"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35858" name="Rectangle 11"/>
            <p:cNvSpPr>
              <a:spLocks noChangeArrowheads="1"/>
            </p:cNvSpPr>
            <p:nvPr/>
          </p:nvSpPr>
          <p:spPr bwMode="auto">
            <a:xfrm>
              <a:off x="630" y="1950"/>
              <a:ext cx="4178" cy="1850"/>
            </a:xfrm>
            <a:prstGeom prst="rect">
              <a:avLst/>
            </a:prstGeom>
            <a:noFill/>
            <a:ln w="9525">
              <a:noFill/>
              <a:miter lim="800000"/>
              <a:headEnd/>
              <a:tailEnd/>
            </a:ln>
          </p:spPr>
          <p:txBody>
            <a:bodyPr lIns="92075" tIns="46038" rIns="92075" bIns="46038">
              <a:spAutoFit/>
            </a:bodyPr>
            <a:lstStyle/>
            <a:p>
              <a:pPr>
                <a:spcBef>
                  <a:spcPct val="70000"/>
                </a:spcBef>
                <a:tabLst>
                  <a:tab pos="1143000" algn="ctr"/>
                  <a:tab pos="3260725" algn="ctr"/>
                  <a:tab pos="5435600" algn="ctr"/>
                </a:tabLst>
              </a:pPr>
              <a:r>
                <a:rPr lang="en-US">
                  <a:latin typeface="Times New Roman" pitchFamily="18" charset="0"/>
                </a:rPr>
                <a:t>	Single Cycle		</a:t>
              </a:r>
              <a:r>
                <a:rPr lang="en-US">
                  <a:solidFill>
                    <a:schemeClr val="tx2"/>
                  </a:solidFill>
                  <a:latin typeface="Times New Roman" pitchFamily="18" charset="0"/>
                </a:rPr>
                <a:t>0</a:t>
              </a:r>
              <a:r>
                <a:rPr lang="en-US">
                  <a:latin typeface="Times New Roman" pitchFamily="18" charset="0"/>
                </a:rPr>
                <a:t>	</a:t>
              </a:r>
              <a:br>
                <a:rPr lang="en-US">
                  <a:latin typeface="Times New Roman" pitchFamily="18" charset="0"/>
                </a:rPr>
              </a:br>
              <a:endParaRPr lang="en-US">
                <a:latin typeface="Times New Roman" pitchFamily="18" charset="0"/>
              </a:endParaRPr>
            </a:p>
            <a:p>
              <a:pPr>
                <a:spcBef>
                  <a:spcPct val="70000"/>
                </a:spcBef>
                <a:tabLst>
                  <a:tab pos="1143000" algn="ctr"/>
                  <a:tab pos="3260725" algn="ctr"/>
                  <a:tab pos="5435600" algn="ctr"/>
                </a:tabLst>
              </a:pPr>
              <a:r>
                <a:rPr lang="en-US">
                  <a:latin typeface="Times New Roman" pitchFamily="18" charset="0"/>
                </a:rPr>
                <a:t>	Multiply		</a:t>
              </a:r>
              <a:r>
                <a:rPr lang="en-US">
                  <a:solidFill>
                    <a:schemeClr val="tx2"/>
                  </a:solidFill>
                  <a:latin typeface="Times New Roman" pitchFamily="18" charset="0"/>
                </a:rPr>
                <a:t>1</a:t>
              </a:r>
              <a:r>
                <a:rPr lang="en-US">
                  <a:latin typeface="Times New Roman" pitchFamily="18" charset="0"/>
                </a:rPr>
                <a:t/>
              </a:r>
              <a:br>
                <a:rPr lang="en-US">
                  <a:latin typeface="Times New Roman" pitchFamily="18" charset="0"/>
                </a:rPr>
              </a:br>
              <a:endParaRPr lang="en-US">
                <a:latin typeface="Times New Roman" pitchFamily="18" charset="0"/>
              </a:endParaRPr>
            </a:p>
            <a:p>
              <a:pPr>
                <a:spcBef>
                  <a:spcPct val="70000"/>
                </a:spcBef>
                <a:tabLst>
                  <a:tab pos="1143000" algn="ctr"/>
                  <a:tab pos="3260725" algn="ctr"/>
                  <a:tab pos="5435600" algn="ctr"/>
                </a:tabLst>
              </a:pPr>
              <a:r>
                <a:rPr lang="en-US">
                  <a:latin typeface="Times New Roman" pitchFamily="18" charset="0"/>
                </a:rPr>
                <a:t>	Load		</a:t>
              </a:r>
              <a:r>
                <a:rPr lang="en-US">
                  <a:solidFill>
                    <a:schemeClr val="tx2"/>
                  </a:solidFill>
                  <a:latin typeface="Times New Roman" pitchFamily="18" charset="0"/>
                </a:rPr>
                <a:t>4</a:t>
              </a:r>
              <a:r>
                <a:rPr lang="en-US">
                  <a:latin typeface="Times New Roman" pitchFamily="18" charset="0"/>
                </a:rPr>
                <a:t/>
              </a:r>
              <a:br>
                <a:rPr lang="en-US">
                  <a:latin typeface="Times New Roman" pitchFamily="18" charset="0"/>
                </a:rPr>
              </a:br>
              <a:endParaRPr lang="en-US">
                <a:latin typeface="Times New Roman" pitchFamily="18" charset="0"/>
              </a:endParaRPr>
            </a:p>
            <a:p>
              <a:pPr>
                <a:spcBef>
                  <a:spcPct val="70000"/>
                </a:spcBef>
                <a:tabLst>
                  <a:tab pos="1143000" algn="ctr"/>
                  <a:tab pos="3260725" algn="ctr"/>
                  <a:tab pos="5435600" algn="ctr"/>
                </a:tabLst>
              </a:pPr>
              <a:r>
                <a:rPr lang="en-US">
                  <a:latin typeface="Times New Roman" pitchFamily="18" charset="0"/>
                </a:rPr>
                <a:t>	Branch	B	</a:t>
              </a:r>
              <a:r>
                <a:rPr lang="en-US">
                  <a:solidFill>
                    <a:schemeClr val="tx2"/>
                  </a:solidFill>
                  <a:latin typeface="Times New Roman" pitchFamily="18" charset="0"/>
                </a:rPr>
                <a:t>5</a:t>
              </a:r>
              <a:endParaRPr lang="en-US">
                <a:latin typeface="Times New Roman" pitchFamily="18" charset="0"/>
              </a:endParaRPr>
            </a:p>
          </p:txBody>
        </p:sp>
        <p:sp>
          <p:nvSpPr>
            <p:cNvPr id="35859" name="Rectangle 12"/>
            <p:cNvSpPr>
              <a:spLocks noChangeArrowheads="1"/>
            </p:cNvSpPr>
            <p:nvPr/>
          </p:nvSpPr>
          <p:spPr bwMode="auto">
            <a:xfrm>
              <a:off x="2211" y="1866"/>
              <a:ext cx="1131" cy="1501"/>
            </a:xfrm>
            <a:prstGeom prst="rect">
              <a:avLst/>
            </a:prstGeom>
            <a:noFill/>
            <a:ln w="9525">
              <a:noFill/>
              <a:miter lim="800000"/>
              <a:headEnd/>
              <a:tailEnd/>
            </a:ln>
          </p:spPr>
          <p:txBody>
            <a:bodyPr lIns="92075" tIns="46038" rIns="92075" bIns="46038">
              <a:spAutoFit/>
            </a:bodyPr>
            <a:lstStyle/>
            <a:p>
              <a:pPr algn="ctr">
                <a:spcBef>
                  <a:spcPct val="70000"/>
                </a:spcBef>
              </a:pPr>
              <a:r>
                <a:rPr lang="en-US">
                  <a:latin typeface="Times New Roman" pitchFamily="18" charset="0"/>
                </a:rPr>
                <a:t>All, instr’s except ...</a:t>
              </a:r>
            </a:p>
            <a:p>
              <a:pPr algn="ctr">
                <a:spcBef>
                  <a:spcPct val="70000"/>
                </a:spcBef>
              </a:pPr>
              <a:r>
                <a:rPr lang="en-US">
                  <a:latin typeface="Times New Roman" pitchFamily="18" charset="0"/>
                </a:rPr>
                <a:t>MPY, SMPY</a:t>
              </a:r>
            </a:p>
            <a:p>
              <a:pPr algn="ctr">
                <a:spcBef>
                  <a:spcPct val="70000"/>
                </a:spcBef>
              </a:pPr>
              <a:r>
                <a:rPr lang="en-US">
                  <a:latin typeface="Times New Roman" pitchFamily="18" charset="0"/>
                </a:rPr>
                <a:t>LDB, LDH, LDW</a:t>
              </a:r>
            </a:p>
          </p:txBody>
        </p:sp>
        <p:sp>
          <p:nvSpPr>
            <p:cNvPr id="35860" name="Rectangle 13"/>
            <p:cNvSpPr>
              <a:spLocks noChangeArrowheads="1"/>
            </p:cNvSpPr>
            <p:nvPr/>
          </p:nvSpPr>
          <p:spPr bwMode="auto">
            <a:xfrm>
              <a:off x="678" y="1453"/>
              <a:ext cx="3733" cy="276"/>
            </a:xfrm>
            <a:prstGeom prst="rect">
              <a:avLst/>
            </a:prstGeom>
            <a:noFill/>
            <a:ln w="9525">
              <a:noFill/>
              <a:miter lim="800000"/>
              <a:headEnd/>
              <a:tailEnd/>
            </a:ln>
          </p:spPr>
          <p:txBody>
            <a:bodyPr wrap="none" lIns="92075" tIns="46038" rIns="92075" bIns="46038">
              <a:spAutoFit/>
            </a:bodyPr>
            <a:lstStyle/>
            <a:p>
              <a:pPr>
                <a:tabLst>
                  <a:tab pos="1030288" algn="ctr"/>
                  <a:tab pos="3205163" algn="ctr"/>
                  <a:tab pos="5311775" algn="ctr"/>
                </a:tabLst>
              </a:pPr>
              <a:r>
                <a:rPr lang="en-US">
                  <a:solidFill>
                    <a:schemeClr val="tx2"/>
                  </a:solidFill>
                  <a:latin typeface="Times New Roman" pitchFamily="18" charset="0"/>
                </a:rPr>
                <a:t>	Description</a:t>
              </a:r>
              <a:r>
                <a:rPr lang="en-US">
                  <a:latin typeface="Times New Roman" pitchFamily="18" charset="0"/>
                </a:rPr>
                <a:t>	</a:t>
              </a:r>
              <a:r>
                <a:rPr lang="en-US">
                  <a:solidFill>
                    <a:schemeClr val="tx2"/>
                  </a:solidFill>
                  <a:latin typeface="Times New Roman" pitchFamily="18" charset="0"/>
                </a:rPr>
                <a:t># Instr.</a:t>
              </a:r>
              <a:r>
                <a:rPr lang="en-US" sz="2800">
                  <a:latin typeface="Times New Roman" pitchFamily="18" charset="0"/>
                </a:rPr>
                <a:t>	</a:t>
              </a:r>
              <a:r>
                <a:rPr lang="en-US">
                  <a:solidFill>
                    <a:schemeClr val="tx2"/>
                  </a:solidFill>
                  <a:latin typeface="Times New Roman" pitchFamily="18" charset="0"/>
                </a:rPr>
                <a:t>Delay</a:t>
              </a:r>
              <a:endParaRPr lang="en-US">
                <a:latin typeface="Times New Roman" pitchFamily="18" charset="0"/>
              </a:endParaRPr>
            </a:p>
          </p:txBody>
        </p:sp>
      </p:grpSp>
      <p:sp>
        <p:nvSpPr>
          <p:cNvPr id="35843" name="Rectangle 14"/>
          <p:cNvSpPr>
            <a:spLocks noChangeArrowheads="1"/>
          </p:cNvSpPr>
          <p:nvPr/>
        </p:nvSpPr>
        <p:spPr bwMode="auto">
          <a:xfrm>
            <a:off x="347663" y="877888"/>
            <a:ext cx="8372475" cy="1139825"/>
          </a:xfrm>
          <a:prstGeom prst="rect">
            <a:avLst/>
          </a:prstGeom>
          <a:solidFill>
            <a:schemeClr val="accent4">
              <a:lumMod val="20000"/>
              <a:lumOff val="80000"/>
              <a:alpha val="50195"/>
            </a:schemeClr>
          </a:solidFill>
          <a:ln w="12700">
            <a:noFill/>
            <a:miter lim="800000"/>
            <a:headEnd/>
            <a:tailEnd/>
          </a:ln>
        </p:spPr>
        <p:txBody>
          <a:bodyPr wrap="none" lIns="137160" tIns="137160" rIns="137160" bIns="137160" anchor="ctr" anchorCtr="1">
            <a:spAutoFit/>
          </a:bodyPr>
          <a:lstStyle/>
          <a:p>
            <a:pPr algn="ctr">
              <a:lnSpc>
                <a:spcPct val="100000"/>
              </a:lnSpc>
              <a:spcBef>
                <a:spcPct val="0"/>
              </a:spcBef>
            </a:pPr>
            <a:r>
              <a:rPr lang="en-US" sz="2800"/>
              <a:t>All 'C64x instructions require only one cycle to </a:t>
            </a:r>
            <a:br>
              <a:rPr lang="en-US" sz="2800"/>
            </a:br>
            <a:r>
              <a:rPr lang="en-US" sz="2800"/>
              <a:t>execute, but some results are delayed ...</a:t>
            </a:r>
          </a:p>
        </p:txBody>
      </p:sp>
      <p:sp>
        <p:nvSpPr>
          <p:cNvPr id="35844" name="Rectangle 15"/>
          <p:cNvSpPr>
            <a:spLocks noGrp="1" noChangeArrowheads="1"/>
          </p:cNvSpPr>
          <p:nvPr>
            <p:ph type="title"/>
          </p:nvPr>
        </p:nvSpPr>
        <p:spPr/>
        <p:txBody>
          <a:bodyPr/>
          <a:lstStyle/>
          <a:p>
            <a:r>
              <a:rPr lang="en-US" smtClean="0"/>
              <a:t>Instruction Delays</a:t>
            </a:r>
          </a:p>
        </p:txBody>
      </p:sp>
      <p:sp>
        <p:nvSpPr>
          <p:cNvPr id="35845" name="AutoShape 16">
            <a:hlinkClick r:id="rId4" action="ppaction://hlinksldjump" highlightClick="1"/>
          </p:cNvPr>
          <p:cNvSpPr>
            <a:spLocks noChangeArrowheads="1"/>
          </p:cNvSpPr>
          <p:nvPr/>
        </p:nvSpPr>
        <p:spPr bwMode="auto">
          <a:xfrm>
            <a:off x="8796338" y="0"/>
            <a:ext cx="374650" cy="354013"/>
          </a:xfrm>
          <a:prstGeom prst="actionButtonForwardNext">
            <a:avLst/>
          </a:prstGeom>
          <a:solidFill>
            <a:schemeClr val="bg1">
              <a:alpha val="50195"/>
            </a:schemeClr>
          </a:solidFill>
          <a:ln w="12700">
            <a:noFill/>
            <a:miter lim="800000"/>
            <a:headEnd type="none" w="sm" len="sm"/>
            <a:tailEnd type="none" w="sm" len="sm"/>
          </a:ln>
        </p:spPr>
        <p:txBody>
          <a:bodyPr wrap="none" anchor="ctr"/>
          <a:lstStyle/>
          <a:p>
            <a:pPr algn="ctr"/>
            <a:endParaRPr lang="en-US">
              <a:solidFill>
                <a:schemeClr val="bg1"/>
              </a:solidFill>
              <a:latin typeface="Times New Roman" pitchFamily="18" charset="0"/>
            </a:endParaRPr>
          </a:p>
        </p:txBody>
      </p:sp>
      <p:pic>
        <p:nvPicPr>
          <p:cNvPr id="19"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14850" y="1820863"/>
            <a:ext cx="4267200" cy="3429000"/>
          </a:xfrm>
          <a:prstGeom prst="rect">
            <a:avLst/>
          </a:prstGeom>
          <a:solidFill>
            <a:srgbClr val="CCFF66"/>
          </a:solidFill>
          <a:ln w="12700">
            <a:solidFill>
              <a:schemeClr val="tx1"/>
            </a:solidFill>
            <a:miter lim="800000"/>
            <a:headEnd type="none" w="sm" len="sm"/>
            <a:tailEnd type="none" w="sm" len="sm"/>
          </a:ln>
        </p:spPr>
        <p:txBody>
          <a:bodyPr wrap="none" anchor="ctr"/>
          <a:lstStyle/>
          <a:p>
            <a:pPr>
              <a:lnSpc>
                <a:spcPct val="100000"/>
              </a:lnSpc>
              <a:spcBef>
                <a:spcPct val="30000"/>
              </a:spcBef>
            </a:pPr>
            <a:r>
              <a:rPr lang="en-US" sz="2000"/>
              <a:t>	MVK	</a:t>
            </a:r>
            <a:r>
              <a:rPr lang="en-US" sz="2000">
                <a:solidFill>
                  <a:schemeClr val="tx2"/>
                </a:solidFill>
              </a:rPr>
              <a:t>.S1</a:t>
            </a:r>
            <a:r>
              <a:rPr lang="en-US" sz="2000"/>
              <a:t>	40, </a:t>
            </a:r>
            <a:r>
              <a:rPr lang="en-US" sz="2000">
                <a:solidFill>
                  <a:schemeClr val="tx2"/>
                </a:solidFill>
              </a:rPr>
              <a:t>A2</a:t>
            </a:r>
            <a:endParaRPr lang="en-US" sz="2000"/>
          </a:p>
          <a:p>
            <a:pPr>
              <a:lnSpc>
                <a:spcPct val="100000"/>
              </a:lnSpc>
              <a:spcBef>
                <a:spcPct val="30000"/>
              </a:spcBef>
            </a:pPr>
            <a:r>
              <a:rPr lang="en-US" sz="2000"/>
              <a:t>loop:	LDH	</a:t>
            </a:r>
            <a:r>
              <a:rPr lang="en-US" sz="2000">
                <a:solidFill>
                  <a:schemeClr val="tx2"/>
                </a:solidFill>
              </a:rPr>
              <a:t>.D1</a:t>
            </a:r>
            <a:r>
              <a:rPr lang="en-US" sz="2000"/>
              <a:t>	*</a:t>
            </a:r>
            <a:r>
              <a:rPr lang="en-US" sz="2000">
                <a:solidFill>
                  <a:schemeClr val="tx2"/>
                </a:solidFill>
              </a:rPr>
              <a:t>A5</a:t>
            </a:r>
            <a:r>
              <a:rPr lang="en-US" sz="2000"/>
              <a:t>++, </a:t>
            </a:r>
            <a:r>
              <a:rPr lang="en-US" sz="2000">
                <a:solidFill>
                  <a:schemeClr val="tx2"/>
                </a:solidFill>
              </a:rPr>
              <a:t>A0</a:t>
            </a:r>
            <a:endParaRPr lang="en-US" sz="2000"/>
          </a:p>
          <a:p>
            <a:pPr>
              <a:lnSpc>
                <a:spcPct val="100000"/>
              </a:lnSpc>
              <a:spcBef>
                <a:spcPct val="30000"/>
              </a:spcBef>
            </a:pPr>
            <a:r>
              <a:rPr lang="en-US" sz="2000"/>
              <a:t>	LDH	</a:t>
            </a:r>
            <a:r>
              <a:rPr lang="en-US" sz="2000">
                <a:solidFill>
                  <a:schemeClr val="tx2"/>
                </a:solidFill>
              </a:rPr>
              <a:t>.D1</a:t>
            </a:r>
            <a:r>
              <a:rPr lang="en-US" sz="2000"/>
              <a:t>	*</a:t>
            </a:r>
            <a:r>
              <a:rPr lang="en-US" sz="2000">
                <a:solidFill>
                  <a:schemeClr val="tx2"/>
                </a:solidFill>
              </a:rPr>
              <a:t>A6</a:t>
            </a:r>
            <a:r>
              <a:rPr lang="en-US" sz="2000"/>
              <a:t>++, </a:t>
            </a:r>
            <a:r>
              <a:rPr lang="en-US" sz="2000">
                <a:solidFill>
                  <a:schemeClr val="tx2"/>
                </a:solidFill>
              </a:rPr>
              <a:t>A1</a:t>
            </a:r>
            <a:endParaRPr lang="en-US" sz="2000"/>
          </a:p>
          <a:p>
            <a:pPr>
              <a:lnSpc>
                <a:spcPct val="100000"/>
              </a:lnSpc>
              <a:spcBef>
                <a:spcPct val="30000"/>
              </a:spcBef>
            </a:pPr>
            <a:r>
              <a:rPr lang="en-US" sz="2000"/>
              <a:t>	MPY	</a:t>
            </a:r>
            <a:r>
              <a:rPr lang="en-US" sz="2000">
                <a:solidFill>
                  <a:schemeClr val="tx2"/>
                </a:solidFill>
              </a:rPr>
              <a:t>.M1</a:t>
            </a:r>
            <a:r>
              <a:rPr lang="en-US" sz="2000"/>
              <a:t>	</a:t>
            </a:r>
            <a:r>
              <a:rPr lang="en-US" sz="2000">
                <a:solidFill>
                  <a:schemeClr val="tx2"/>
                </a:solidFill>
              </a:rPr>
              <a:t>A0</a:t>
            </a:r>
            <a:r>
              <a:rPr lang="en-US" sz="2000"/>
              <a:t>, </a:t>
            </a:r>
            <a:r>
              <a:rPr lang="en-US" sz="2000">
                <a:solidFill>
                  <a:schemeClr val="tx2"/>
                </a:solidFill>
              </a:rPr>
              <a:t>A1</a:t>
            </a:r>
            <a:r>
              <a:rPr lang="en-US" sz="2000"/>
              <a:t>, </a:t>
            </a:r>
            <a:r>
              <a:rPr lang="en-US" sz="2000">
                <a:solidFill>
                  <a:schemeClr val="tx2"/>
                </a:solidFill>
              </a:rPr>
              <a:t>A3</a:t>
            </a:r>
            <a:endParaRPr lang="en-US" sz="2000"/>
          </a:p>
          <a:p>
            <a:pPr>
              <a:lnSpc>
                <a:spcPct val="100000"/>
              </a:lnSpc>
              <a:spcBef>
                <a:spcPct val="30000"/>
              </a:spcBef>
            </a:pPr>
            <a:r>
              <a:rPr lang="en-US" sz="2000"/>
              <a:t>	ADD	</a:t>
            </a:r>
            <a:r>
              <a:rPr lang="en-US" sz="2000">
                <a:solidFill>
                  <a:schemeClr val="tx2"/>
                </a:solidFill>
              </a:rPr>
              <a:t>.L1</a:t>
            </a:r>
            <a:r>
              <a:rPr lang="en-US" sz="2000"/>
              <a:t>	</a:t>
            </a:r>
            <a:r>
              <a:rPr lang="en-US" sz="2000">
                <a:solidFill>
                  <a:schemeClr val="tx2"/>
                </a:solidFill>
              </a:rPr>
              <a:t>A4</a:t>
            </a:r>
            <a:r>
              <a:rPr lang="en-US" sz="2000"/>
              <a:t>,</a:t>
            </a:r>
            <a:r>
              <a:rPr lang="en-US" sz="2000">
                <a:solidFill>
                  <a:schemeClr val="tx2"/>
                </a:solidFill>
              </a:rPr>
              <a:t> A3</a:t>
            </a:r>
            <a:r>
              <a:rPr lang="en-US" sz="2000"/>
              <a:t>, </a:t>
            </a:r>
            <a:r>
              <a:rPr lang="en-US" sz="2000">
                <a:solidFill>
                  <a:schemeClr val="tx2"/>
                </a:solidFill>
              </a:rPr>
              <a:t>A4</a:t>
            </a:r>
            <a:endParaRPr lang="en-US" sz="2000"/>
          </a:p>
          <a:p>
            <a:pPr>
              <a:lnSpc>
                <a:spcPct val="100000"/>
              </a:lnSpc>
              <a:spcBef>
                <a:spcPct val="30000"/>
              </a:spcBef>
            </a:pPr>
            <a:r>
              <a:rPr lang="en-US" sz="2000"/>
              <a:t>	SUB	</a:t>
            </a:r>
            <a:r>
              <a:rPr lang="en-US" sz="2000">
                <a:solidFill>
                  <a:schemeClr val="tx2"/>
                </a:solidFill>
              </a:rPr>
              <a:t>.S1</a:t>
            </a:r>
            <a:r>
              <a:rPr lang="en-US" sz="2000"/>
              <a:t>	</a:t>
            </a:r>
            <a:r>
              <a:rPr lang="en-US" sz="2000">
                <a:solidFill>
                  <a:schemeClr val="tx2"/>
                </a:solidFill>
              </a:rPr>
              <a:t>A2</a:t>
            </a:r>
            <a:r>
              <a:rPr lang="en-US" sz="2000"/>
              <a:t>, 1, </a:t>
            </a:r>
            <a:r>
              <a:rPr lang="en-US" sz="2000">
                <a:solidFill>
                  <a:schemeClr val="tx2"/>
                </a:solidFill>
              </a:rPr>
              <a:t>A2</a:t>
            </a:r>
            <a:endParaRPr lang="en-US" sz="2000"/>
          </a:p>
          <a:p>
            <a:pPr>
              <a:lnSpc>
                <a:spcPct val="100000"/>
              </a:lnSpc>
              <a:spcBef>
                <a:spcPct val="30000"/>
              </a:spcBef>
            </a:pPr>
            <a:r>
              <a:rPr lang="en-US" sz="2000"/>
              <a:t>   [A2] 	B	</a:t>
            </a:r>
            <a:r>
              <a:rPr lang="en-US" sz="2000">
                <a:solidFill>
                  <a:schemeClr val="tx2"/>
                </a:solidFill>
              </a:rPr>
              <a:t>.S1</a:t>
            </a:r>
            <a:r>
              <a:rPr lang="en-US" sz="2000"/>
              <a:t>	loop</a:t>
            </a:r>
          </a:p>
          <a:p>
            <a:pPr>
              <a:lnSpc>
                <a:spcPct val="100000"/>
              </a:lnSpc>
              <a:spcBef>
                <a:spcPct val="30000"/>
              </a:spcBef>
            </a:pPr>
            <a:r>
              <a:rPr lang="en-US" sz="2000"/>
              <a:t>	STW	</a:t>
            </a:r>
            <a:r>
              <a:rPr lang="en-US" sz="2000">
                <a:solidFill>
                  <a:schemeClr val="tx2"/>
                </a:solidFill>
              </a:rPr>
              <a:t>.D1</a:t>
            </a:r>
            <a:r>
              <a:rPr lang="en-US" sz="2000"/>
              <a:t>	</a:t>
            </a:r>
            <a:r>
              <a:rPr lang="en-US" sz="2000">
                <a:solidFill>
                  <a:schemeClr val="tx2"/>
                </a:solidFill>
              </a:rPr>
              <a:t>A4</a:t>
            </a:r>
            <a:r>
              <a:rPr lang="en-US" sz="2000"/>
              <a:t>, *</a:t>
            </a:r>
            <a:r>
              <a:rPr lang="en-US" sz="2000">
                <a:solidFill>
                  <a:schemeClr val="tx2"/>
                </a:solidFill>
              </a:rPr>
              <a:t>A7</a:t>
            </a:r>
            <a:endParaRPr lang="en-US" sz="2800"/>
          </a:p>
        </p:txBody>
      </p:sp>
      <p:grpSp>
        <p:nvGrpSpPr>
          <p:cNvPr id="2" name="Group 3"/>
          <p:cNvGrpSpPr>
            <a:grpSpLocks/>
          </p:cNvGrpSpPr>
          <p:nvPr/>
        </p:nvGrpSpPr>
        <p:grpSpPr bwMode="auto">
          <a:xfrm>
            <a:off x="5470525" y="838200"/>
            <a:ext cx="2905125" cy="958850"/>
            <a:chOff x="3530" y="528"/>
            <a:chExt cx="1830" cy="604"/>
          </a:xfrm>
        </p:grpSpPr>
        <p:sp>
          <p:nvSpPr>
            <p:cNvPr id="20534" name="Rectangle 4"/>
            <p:cNvSpPr>
              <a:spLocks noChangeArrowheads="1"/>
            </p:cNvSpPr>
            <p:nvPr/>
          </p:nvSpPr>
          <p:spPr bwMode="auto">
            <a:xfrm>
              <a:off x="3530" y="720"/>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20535" name="Rectangle 5"/>
            <p:cNvSpPr>
              <a:spLocks noChangeArrowheads="1"/>
            </p:cNvSpPr>
            <p:nvPr/>
          </p:nvSpPr>
          <p:spPr bwMode="auto">
            <a:xfrm>
              <a:off x="4059" y="528"/>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20536" name="Rectangle 6"/>
            <p:cNvSpPr>
              <a:spLocks noChangeArrowheads="1"/>
            </p:cNvSpPr>
            <p:nvPr/>
          </p:nvSpPr>
          <p:spPr bwMode="auto">
            <a:xfrm>
              <a:off x="3855" y="717"/>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20537" name="Rectangle 7"/>
            <p:cNvSpPr>
              <a:spLocks noChangeArrowheads="1"/>
            </p:cNvSpPr>
            <p:nvPr/>
          </p:nvSpPr>
          <p:spPr bwMode="auto">
            <a:xfrm>
              <a:off x="3558" y="939"/>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20538" name="Rectangle 8"/>
            <p:cNvSpPr>
              <a:spLocks noChangeArrowheads="1"/>
            </p:cNvSpPr>
            <p:nvPr/>
          </p:nvSpPr>
          <p:spPr bwMode="auto">
            <a:xfrm>
              <a:off x="4650" y="742"/>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20484" name="Rectangle 9"/>
          <p:cNvSpPr>
            <a:spLocks noGrp="1" noChangeArrowheads="1"/>
          </p:cNvSpPr>
          <p:nvPr>
            <p:ph type="title"/>
          </p:nvPr>
        </p:nvSpPr>
        <p:spPr/>
        <p:txBody>
          <a:bodyPr/>
          <a:lstStyle/>
          <a:p>
            <a:r>
              <a:rPr lang="en-US" dirty="0" smtClean="0"/>
              <a:t>   Would This Code Work As Is ??</a:t>
            </a:r>
          </a:p>
        </p:txBody>
      </p:sp>
      <p:sp>
        <p:nvSpPr>
          <p:cNvPr id="574474" name="Rectangle 10"/>
          <p:cNvSpPr>
            <a:spLocks noChangeArrowheads="1"/>
          </p:cNvSpPr>
          <p:nvPr/>
        </p:nvSpPr>
        <p:spPr bwMode="auto">
          <a:xfrm>
            <a:off x="914400" y="1682750"/>
            <a:ext cx="1981200" cy="3797300"/>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74475" name="Line 11"/>
          <p:cNvSpPr>
            <a:spLocks noChangeShapeType="1"/>
          </p:cNvSpPr>
          <p:nvPr/>
        </p:nvSpPr>
        <p:spPr bwMode="auto">
          <a:xfrm>
            <a:off x="914400" y="2057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6" name="Line 12"/>
          <p:cNvSpPr>
            <a:spLocks noChangeShapeType="1"/>
          </p:cNvSpPr>
          <p:nvPr/>
        </p:nvSpPr>
        <p:spPr bwMode="auto">
          <a:xfrm>
            <a:off x="914400" y="2819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7" name="Line 13"/>
          <p:cNvSpPr>
            <a:spLocks noChangeShapeType="1"/>
          </p:cNvSpPr>
          <p:nvPr/>
        </p:nvSpPr>
        <p:spPr bwMode="auto">
          <a:xfrm>
            <a:off x="914400" y="3200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8" name="Line 14"/>
          <p:cNvSpPr>
            <a:spLocks noChangeShapeType="1"/>
          </p:cNvSpPr>
          <p:nvPr/>
        </p:nvSpPr>
        <p:spPr bwMode="auto">
          <a:xfrm>
            <a:off x="914400" y="36004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79" name="Line 15"/>
          <p:cNvSpPr>
            <a:spLocks noChangeShapeType="1"/>
          </p:cNvSpPr>
          <p:nvPr/>
        </p:nvSpPr>
        <p:spPr bwMode="auto">
          <a:xfrm>
            <a:off x="914400" y="2438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0" name="Line 16"/>
          <p:cNvSpPr>
            <a:spLocks noChangeShapeType="1"/>
          </p:cNvSpPr>
          <p:nvPr/>
        </p:nvSpPr>
        <p:spPr bwMode="auto">
          <a:xfrm>
            <a:off x="914400" y="4003675"/>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1" name="Line 17"/>
          <p:cNvSpPr>
            <a:spLocks noChangeShapeType="1"/>
          </p:cNvSpPr>
          <p:nvPr/>
        </p:nvSpPr>
        <p:spPr bwMode="auto">
          <a:xfrm>
            <a:off x="914400" y="44132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482" name="Line 18"/>
          <p:cNvSpPr>
            <a:spLocks noChangeShapeType="1"/>
          </p:cNvSpPr>
          <p:nvPr/>
        </p:nvSpPr>
        <p:spPr bwMode="auto">
          <a:xfrm>
            <a:off x="914400" y="5075238"/>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494" name="Rectangle 19"/>
          <p:cNvSpPr>
            <a:spLocks noChangeArrowheads="1"/>
          </p:cNvSpPr>
          <p:nvPr/>
        </p:nvSpPr>
        <p:spPr bwMode="auto">
          <a:xfrm>
            <a:off x="382588" y="1716088"/>
            <a:ext cx="581025" cy="388937"/>
          </a:xfrm>
          <a:prstGeom prst="rect">
            <a:avLst/>
          </a:prstGeom>
          <a:noFill/>
          <a:ln w="9525">
            <a:noFill/>
            <a:miter lim="800000"/>
            <a:headEnd/>
            <a:tailEnd/>
          </a:ln>
        </p:spPr>
        <p:txBody>
          <a:bodyPr wrap="none" lIns="92075" tIns="46038" rIns="92075" bIns="46038">
            <a:spAutoFit/>
          </a:bodyPr>
          <a:lstStyle/>
          <a:p>
            <a:pPr algn="ctr"/>
            <a:r>
              <a:rPr lang="en-US"/>
              <a:t>A0</a:t>
            </a:r>
          </a:p>
        </p:txBody>
      </p:sp>
      <p:sp>
        <p:nvSpPr>
          <p:cNvPr id="20495" name="Rectangle 20"/>
          <p:cNvSpPr>
            <a:spLocks noChangeArrowheads="1"/>
          </p:cNvSpPr>
          <p:nvPr/>
        </p:nvSpPr>
        <p:spPr bwMode="auto">
          <a:xfrm>
            <a:off x="382588" y="2097088"/>
            <a:ext cx="581025" cy="388937"/>
          </a:xfrm>
          <a:prstGeom prst="rect">
            <a:avLst/>
          </a:prstGeom>
          <a:noFill/>
          <a:ln w="9525">
            <a:noFill/>
            <a:miter lim="800000"/>
            <a:headEnd/>
            <a:tailEnd/>
          </a:ln>
        </p:spPr>
        <p:txBody>
          <a:bodyPr wrap="none" lIns="92075" tIns="46038" rIns="92075" bIns="46038">
            <a:spAutoFit/>
          </a:bodyPr>
          <a:lstStyle/>
          <a:p>
            <a:pPr algn="ctr"/>
            <a:r>
              <a:rPr lang="en-US"/>
              <a:t>A1</a:t>
            </a:r>
          </a:p>
        </p:txBody>
      </p:sp>
      <p:sp>
        <p:nvSpPr>
          <p:cNvPr id="20496" name="Rectangle 21"/>
          <p:cNvSpPr>
            <a:spLocks noChangeArrowheads="1"/>
          </p:cNvSpPr>
          <p:nvPr/>
        </p:nvSpPr>
        <p:spPr bwMode="auto">
          <a:xfrm>
            <a:off x="382588" y="2478088"/>
            <a:ext cx="581025" cy="388937"/>
          </a:xfrm>
          <a:prstGeom prst="rect">
            <a:avLst/>
          </a:prstGeom>
          <a:noFill/>
          <a:ln w="9525">
            <a:noFill/>
            <a:miter lim="800000"/>
            <a:headEnd/>
            <a:tailEnd/>
          </a:ln>
        </p:spPr>
        <p:txBody>
          <a:bodyPr wrap="none" lIns="92075" tIns="46038" rIns="92075" bIns="46038">
            <a:spAutoFit/>
          </a:bodyPr>
          <a:lstStyle/>
          <a:p>
            <a:pPr algn="ctr"/>
            <a:r>
              <a:rPr lang="en-US"/>
              <a:t>A2</a:t>
            </a:r>
          </a:p>
        </p:txBody>
      </p:sp>
      <p:sp>
        <p:nvSpPr>
          <p:cNvPr id="20497" name="Rectangle 22"/>
          <p:cNvSpPr>
            <a:spLocks noChangeArrowheads="1"/>
          </p:cNvSpPr>
          <p:nvPr/>
        </p:nvSpPr>
        <p:spPr bwMode="auto">
          <a:xfrm>
            <a:off x="382588" y="2859088"/>
            <a:ext cx="581025" cy="388937"/>
          </a:xfrm>
          <a:prstGeom prst="rect">
            <a:avLst/>
          </a:prstGeom>
          <a:noFill/>
          <a:ln w="9525">
            <a:noFill/>
            <a:miter lim="800000"/>
            <a:headEnd/>
            <a:tailEnd/>
          </a:ln>
        </p:spPr>
        <p:txBody>
          <a:bodyPr wrap="none" lIns="92075" tIns="46038" rIns="92075" bIns="46038">
            <a:spAutoFit/>
          </a:bodyPr>
          <a:lstStyle/>
          <a:p>
            <a:pPr algn="ctr"/>
            <a:r>
              <a:rPr lang="en-US"/>
              <a:t>A3</a:t>
            </a:r>
          </a:p>
        </p:txBody>
      </p:sp>
      <p:sp>
        <p:nvSpPr>
          <p:cNvPr id="20498" name="Rectangle 23"/>
          <p:cNvSpPr>
            <a:spLocks noChangeArrowheads="1"/>
          </p:cNvSpPr>
          <p:nvPr/>
        </p:nvSpPr>
        <p:spPr bwMode="auto">
          <a:xfrm>
            <a:off x="382588" y="3240088"/>
            <a:ext cx="581025" cy="388937"/>
          </a:xfrm>
          <a:prstGeom prst="rect">
            <a:avLst/>
          </a:prstGeom>
          <a:noFill/>
          <a:ln w="9525">
            <a:noFill/>
            <a:miter lim="800000"/>
            <a:headEnd/>
            <a:tailEnd/>
          </a:ln>
        </p:spPr>
        <p:txBody>
          <a:bodyPr wrap="none" lIns="92075" tIns="46038" rIns="92075" bIns="46038">
            <a:spAutoFit/>
          </a:bodyPr>
          <a:lstStyle/>
          <a:p>
            <a:pPr algn="ctr"/>
            <a:r>
              <a:rPr lang="en-US"/>
              <a:t>A4</a:t>
            </a:r>
          </a:p>
        </p:txBody>
      </p:sp>
      <p:sp>
        <p:nvSpPr>
          <p:cNvPr id="20499" name="Rectangle 24"/>
          <p:cNvSpPr>
            <a:spLocks noChangeArrowheads="1"/>
          </p:cNvSpPr>
          <p:nvPr/>
        </p:nvSpPr>
        <p:spPr bwMode="auto">
          <a:xfrm>
            <a:off x="830263" y="1258888"/>
            <a:ext cx="2328862" cy="388937"/>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20500" name="Rectangle 25"/>
          <p:cNvSpPr>
            <a:spLocks noChangeArrowheads="1"/>
          </p:cNvSpPr>
          <p:nvPr/>
        </p:nvSpPr>
        <p:spPr bwMode="auto">
          <a:xfrm>
            <a:off x="217488" y="5141913"/>
            <a:ext cx="750887" cy="881062"/>
          </a:xfrm>
          <a:prstGeom prst="rect">
            <a:avLst/>
          </a:prstGeom>
          <a:noFill/>
          <a:ln w="9525">
            <a:noFill/>
            <a:miter lim="800000"/>
            <a:headEnd/>
            <a:tailEnd/>
          </a:ln>
        </p:spPr>
        <p:txBody>
          <a:bodyPr wrap="none" lIns="92075" tIns="46038" rIns="92075" bIns="46038">
            <a:spAutoFit/>
          </a:bodyPr>
          <a:lstStyle/>
          <a:p>
            <a:pPr algn="ctr"/>
            <a:r>
              <a:rPr lang="en-US"/>
              <a:t>A15</a:t>
            </a:r>
          </a:p>
          <a:p>
            <a:pPr algn="ctr">
              <a:spcBef>
                <a:spcPct val="0"/>
              </a:spcBef>
            </a:pPr>
            <a:r>
              <a:rPr lang="en-US" sz="1600"/>
              <a:t>or</a:t>
            </a:r>
          </a:p>
          <a:p>
            <a:pPr algn="ctr">
              <a:spcBef>
                <a:spcPct val="0"/>
              </a:spcBef>
            </a:pPr>
            <a:r>
              <a:rPr lang="en-US"/>
              <a:t>A31</a:t>
            </a:r>
          </a:p>
        </p:txBody>
      </p:sp>
      <p:sp>
        <p:nvSpPr>
          <p:cNvPr id="574490" name="Line 26"/>
          <p:cNvSpPr>
            <a:spLocks noChangeShapeType="1"/>
          </p:cNvSpPr>
          <p:nvPr/>
        </p:nvSpPr>
        <p:spPr bwMode="auto">
          <a:xfrm>
            <a:off x="922338" y="5715000"/>
            <a:ext cx="1981200"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02" name="Rectangle 27"/>
          <p:cNvSpPr>
            <a:spLocks noChangeArrowheads="1"/>
          </p:cNvSpPr>
          <p:nvPr/>
        </p:nvSpPr>
        <p:spPr bwMode="auto">
          <a:xfrm>
            <a:off x="382588" y="3621088"/>
            <a:ext cx="581025" cy="388937"/>
          </a:xfrm>
          <a:prstGeom prst="rect">
            <a:avLst/>
          </a:prstGeom>
          <a:noFill/>
          <a:ln w="9525">
            <a:noFill/>
            <a:miter lim="800000"/>
            <a:headEnd/>
            <a:tailEnd/>
          </a:ln>
        </p:spPr>
        <p:txBody>
          <a:bodyPr wrap="none" lIns="92075" tIns="46038" rIns="92075" bIns="46038">
            <a:spAutoFit/>
          </a:bodyPr>
          <a:lstStyle/>
          <a:p>
            <a:pPr algn="ctr"/>
            <a:r>
              <a:rPr lang="en-US"/>
              <a:t>A5</a:t>
            </a:r>
          </a:p>
        </p:txBody>
      </p:sp>
      <p:sp>
        <p:nvSpPr>
          <p:cNvPr id="20503" name="Rectangle 28"/>
          <p:cNvSpPr>
            <a:spLocks noChangeArrowheads="1"/>
          </p:cNvSpPr>
          <p:nvPr/>
        </p:nvSpPr>
        <p:spPr bwMode="auto">
          <a:xfrm>
            <a:off x="382588" y="4002088"/>
            <a:ext cx="581025" cy="388937"/>
          </a:xfrm>
          <a:prstGeom prst="rect">
            <a:avLst/>
          </a:prstGeom>
          <a:noFill/>
          <a:ln w="9525">
            <a:noFill/>
            <a:miter lim="800000"/>
            <a:headEnd/>
            <a:tailEnd/>
          </a:ln>
        </p:spPr>
        <p:txBody>
          <a:bodyPr wrap="none" lIns="92075" tIns="46038" rIns="92075" bIns="46038">
            <a:spAutoFit/>
          </a:bodyPr>
          <a:lstStyle/>
          <a:p>
            <a:pPr algn="ctr"/>
            <a:r>
              <a:rPr lang="en-US"/>
              <a:t>A6</a:t>
            </a:r>
          </a:p>
        </p:txBody>
      </p:sp>
      <p:sp>
        <p:nvSpPr>
          <p:cNvPr id="20504" name="Rectangle 29"/>
          <p:cNvSpPr>
            <a:spLocks noChangeArrowheads="1"/>
          </p:cNvSpPr>
          <p:nvPr/>
        </p:nvSpPr>
        <p:spPr bwMode="auto">
          <a:xfrm>
            <a:off x="382588" y="4383088"/>
            <a:ext cx="581025" cy="388937"/>
          </a:xfrm>
          <a:prstGeom prst="rect">
            <a:avLst/>
          </a:prstGeom>
          <a:noFill/>
          <a:ln w="9525">
            <a:noFill/>
            <a:miter lim="800000"/>
            <a:headEnd/>
            <a:tailEnd/>
          </a:ln>
        </p:spPr>
        <p:txBody>
          <a:bodyPr wrap="none" lIns="92075" tIns="46038" rIns="92075" bIns="46038">
            <a:spAutoFit/>
          </a:bodyPr>
          <a:lstStyle/>
          <a:p>
            <a:pPr algn="ctr"/>
            <a:r>
              <a:rPr lang="en-US"/>
              <a:t>A7</a:t>
            </a:r>
          </a:p>
        </p:txBody>
      </p:sp>
      <p:sp>
        <p:nvSpPr>
          <p:cNvPr id="20505" name="Rectangle 30"/>
          <p:cNvSpPr>
            <a:spLocks noChangeArrowheads="1"/>
          </p:cNvSpPr>
          <p:nvPr/>
        </p:nvSpPr>
        <p:spPr bwMode="auto">
          <a:xfrm>
            <a:off x="1701800" y="1716088"/>
            <a:ext cx="481013" cy="388937"/>
          </a:xfrm>
          <a:prstGeom prst="rect">
            <a:avLst/>
          </a:prstGeom>
          <a:noFill/>
          <a:ln w="9525">
            <a:noFill/>
            <a:miter lim="800000"/>
            <a:headEnd/>
            <a:tailEnd/>
          </a:ln>
        </p:spPr>
        <p:txBody>
          <a:bodyPr wrap="none" lIns="92075" tIns="46038" rIns="92075" bIns="46038">
            <a:spAutoFit/>
          </a:bodyPr>
          <a:lstStyle/>
          <a:p>
            <a:pPr algn="ctr"/>
            <a:r>
              <a:rPr lang="en-US"/>
              <a:t>c</a:t>
            </a:r>
            <a:r>
              <a:rPr lang="en-US" baseline="-10000"/>
              <a:t>n</a:t>
            </a:r>
          </a:p>
        </p:txBody>
      </p:sp>
      <p:sp>
        <p:nvSpPr>
          <p:cNvPr id="20506" name="Rectangle 31"/>
          <p:cNvSpPr>
            <a:spLocks noChangeArrowheads="1"/>
          </p:cNvSpPr>
          <p:nvPr/>
        </p:nvSpPr>
        <p:spPr bwMode="auto">
          <a:xfrm>
            <a:off x="1701800" y="2095500"/>
            <a:ext cx="481013" cy="388938"/>
          </a:xfrm>
          <a:prstGeom prst="rect">
            <a:avLst/>
          </a:prstGeom>
          <a:noFill/>
          <a:ln w="9525">
            <a:noFill/>
            <a:miter lim="800000"/>
            <a:headEnd/>
            <a:tailEnd/>
          </a:ln>
        </p:spPr>
        <p:txBody>
          <a:bodyPr wrap="none" lIns="92075" tIns="46038" rIns="92075" bIns="46038">
            <a:spAutoFit/>
          </a:bodyPr>
          <a:lstStyle/>
          <a:p>
            <a:pPr algn="ctr"/>
            <a:r>
              <a:rPr lang="en-US"/>
              <a:t>x</a:t>
            </a:r>
            <a:r>
              <a:rPr lang="en-US" baseline="-10000"/>
              <a:t>n</a:t>
            </a:r>
          </a:p>
        </p:txBody>
      </p:sp>
      <p:sp>
        <p:nvSpPr>
          <p:cNvPr id="20507" name="Rectangle 32"/>
          <p:cNvSpPr>
            <a:spLocks noChangeArrowheads="1"/>
          </p:cNvSpPr>
          <p:nvPr/>
        </p:nvSpPr>
        <p:spPr bwMode="auto">
          <a:xfrm>
            <a:off x="1600200" y="2854325"/>
            <a:ext cx="681038" cy="388938"/>
          </a:xfrm>
          <a:prstGeom prst="rect">
            <a:avLst/>
          </a:prstGeom>
          <a:noFill/>
          <a:ln w="9525">
            <a:noFill/>
            <a:miter lim="800000"/>
            <a:headEnd/>
            <a:tailEnd/>
          </a:ln>
        </p:spPr>
        <p:txBody>
          <a:bodyPr wrap="none" lIns="92075" tIns="46038" rIns="92075" bIns="46038">
            <a:spAutoFit/>
          </a:bodyPr>
          <a:lstStyle/>
          <a:p>
            <a:pPr algn="ctr"/>
            <a:r>
              <a:rPr lang="en-US"/>
              <a:t>prd</a:t>
            </a:r>
          </a:p>
        </p:txBody>
      </p:sp>
      <p:sp>
        <p:nvSpPr>
          <p:cNvPr id="20508" name="Rectangle 33"/>
          <p:cNvSpPr>
            <a:spLocks noChangeArrowheads="1"/>
          </p:cNvSpPr>
          <p:nvPr/>
        </p:nvSpPr>
        <p:spPr bwMode="auto">
          <a:xfrm>
            <a:off x="1535113" y="3232150"/>
            <a:ext cx="817562" cy="388938"/>
          </a:xfrm>
          <a:prstGeom prst="rect">
            <a:avLst/>
          </a:prstGeom>
          <a:noFill/>
          <a:ln w="9525">
            <a:noFill/>
            <a:miter lim="800000"/>
            <a:headEnd/>
            <a:tailEnd/>
          </a:ln>
        </p:spPr>
        <p:txBody>
          <a:bodyPr wrap="none" lIns="92075" tIns="46038" rIns="92075" bIns="46038">
            <a:spAutoFit/>
          </a:bodyPr>
          <a:lstStyle/>
          <a:p>
            <a:pPr algn="ctr"/>
            <a:r>
              <a:rPr lang="en-US"/>
              <a:t>sum</a:t>
            </a:r>
          </a:p>
        </p:txBody>
      </p:sp>
      <p:sp>
        <p:nvSpPr>
          <p:cNvPr id="20509" name="Rectangle 34"/>
          <p:cNvSpPr>
            <a:spLocks noChangeArrowheads="1"/>
          </p:cNvSpPr>
          <p:nvPr/>
        </p:nvSpPr>
        <p:spPr bwMode="auto">
          <a:xfrm>
            <a:off x="1617663" y="2474913"/>
            <a:ext cx="647700" cy="388937"/>
          </a:xfrm>
          <a:prstGeom prst="rect">
            <a:avLst/>
          </a:prstGeom>
          <a:noFill/>
          <a:ln w="9525">
            <a:noFill/>
            <a:miter lim="800000"/>
            <a:headEnd/>
            <a:tailEnd/>
          </a:ln>
        </p:spPr>
        <p:txBody>
          <a:bodyPr wrap="none" lIns="92075" tIns="46038" rIns="92075" bIns="46038">
            <a:spAutoFit/>
          </a:bodyPr>
          <a:lstStyle/>
          <a:p>
            <a:pPr algn="ctr"/>
            <a:r>
              <a:rPr lang="en-US"/>
              <a:t>cnt</a:t>
            </a:r>
          </a:p>
        </p:txBody>
      </p:sp>
      <p:sp>
        <p:nvSpPr>
          <p:cNvPr id="20510" name="Rectangle 35"/>
          <p:cNvSpPr>
            <a:spLocks noChangeArrowheads="1"/>
          </p:cNvSpPr>
          <p:nvPr/>
        </p:nvSpPr>
        <p:spPr bwMode="auto">
          <a:xfrm>
            <a:off x="1806575" y="4833938"/>
            <a:ext cx="271463" cy="241300"/>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20511" name="Rectangle 36"/>
          <p:cNvSpPr>
            <a:spLocks noChangeArrowheads="1"/>
          </p:cNvSpPr>
          <p:nvPr/>
        </p:nvSpPr>
        <p:spPr bwMode="auto">
          <a:xfrm>
            <a:off x="1704975" y="3611563"/>
            <a:ext cx="476250" cy="388937"/>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20512" name="Rectangle 37"/>
          <p:cNvSpPr>
            <a:spLocks noChangeArrowheads="1"/>
          </p:cNvSpPr>
          <p:nvPr/>
        </p:nvSpPr>
        <p:spPr bwMode="auto">
          <a:xfrm>
            <a:off x="1704975" y="3990975"/>
            <a:ext cx="476250" cy="388938"/>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20513" name="Rectangle 38"/>
          <p:cNvSpPr>
            <a:spLocks noChangeArrowheads="1"/>
          </p:cNvSpPr>
          <p:nvPr/>
        </p:nvSpPr>
        <p:spPr bwMode="auto">
          <a:xfrm>
            <a:off x="1703388" y="4370388"/>
            <a:ext cx="476250" cy="388937"/>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574503" name="Rectangle 39"/>
          <p:cNvSpPr>
            <a:spLocks noChangeArrowheads="1"/>
          </p:cNvSpPr>
          <p:nvPr/>
        </p:nvSpPr>
        <p:spPr bwMode="auto">
          <a:xfrm>
            <a:off x="3565525"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.M1</a:t>
            </a:r>
          </a:p>
        </p:txBody>
      </p:sp>
      <p:sp>
        <p:nvSpPr>
          <p:cNvPr id="574504" name="Line 40"/>
          <p:cNvSpPr>
            <a:spLocks noChangeShapeType="1"/>
          </p:cNvSpPr>
          <p:nvPr/>
        </p:nvSpPr>
        <p:spPr bwMode="auto">
          <a:xfrm flipH="1">
            <a:off x="2979738" y="31242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5" name="Rectangle 41"/>
          <p:cNvSpPr>
            <a:spLocks noChangeArrowheads="1"/>
          </p:cNvSpPr>
          <p:nvPr/>
        </p:nvSpPr>
        <p:spPr bwMode="auto">
          <a:xfrm>
            <a:off x="3565525" y="36925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.L1</a:t>
            </a:r>
          </a:p>
        </p:txBody>
      </p:sp>
      <p:sp>
        <p:nvSpPr>
          <p:cNvPr id="574506" name="Line 42"/>
          <p:cNvSpPr>
            <a:spLocks noChangeShapeType="1"/>
          </p:cNvSpPr>
          <p:nvPr/>
        </p:nvSpPr>
        <p:spPr bwMode="auto">
          <a:xfrm flipH="1">
            <a:off x="2979738" y="41148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7" name="Rectangle 43"/>
          <p:cNvSpPr>
            <a:spLocks noChangeArrowheads="1"/>
          </p:cNvSpPr>
          <p:nvPr/>
        </p:nvSpPr>
        <p:spPr bwMode="auto">
          <a:xfrm>
            <a:off x="3565525" y="17113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.S1</a:t>
            </a:r>
          </a:p>
        </p:txBody>
      </p:sp>
      <p:sp>
        <p:nvSpPr>
          <p:cNvPr id="574508" name="Line 44"/>
          <p:cNvSpPr>
            <a:spLocks noChangeShapeType="1"/>
          </p:cNvSpPr>
          <p:nvPr/>
        </p:nvSpPr>
        <p:spPr bwMode="auto">
          <a:xfrm flipH="1">
            <a:off x="2979738" y="21336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74509" name="Rectangle 45"/>
          <p:cNvSpPr>
            <a:spLocks noChangeArrowheads="1"/>
          </p:cNvSpPr>
          <p:nvPr/>
        </p:nvSpPr>
        <p:spPr bwMode="auto">
          <a:xfrm>
            <a:off x="3565525" y="46831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a:defRPr/>
            </a:pPr>
            <a:r>
              <a:rPr lang="en-US"/>
              <a:t>.D1</a:t>
            </a:r>
          </a:p>
        </p:txBody>
      </p:sp>
      <p:sp>
        <p:nvSpPr>
          <p:cNvPr id="574510" name="Line 46"/>
          <p:cNvSpPr>
            <a:spLocks noChangeShapeType="1"/>
          </p:cNvSpPr>
          <p:nvPr/>
        </p:nvSpPr>
        <p:spPr bwMode="auto">
          <a:xfrm flipH="1">
            <a:off x="2979738" y="51054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22" name="Rectangle 47"/>
          <p:cNvSpPr>
            <a:spLocks noChangeArrowheads="1"/>
          </p:cNvSpPr>
          <p:nvPr/>
        </p:nvSpPr>
        <p:spPr bwMode="auto">
          <a:xfrm>
            <a:off x="1393825" y="5562600"/>
            <a:ext cx="1001713" cy="336550"/>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sp>
        <p:nvSpPr>
          <p:cNvPr id="20523" name="Rectangle 48"/>
          <p:cNvSpPr>
            <a:spLocks noChangeArrowheads="1"/>
          </p:cNvSpPr>
          <p:nvPr/>
        </p:nvSpPr>
        <p:spPr bwMode="auto">
          <a:xfrm>
            <a:off x="492125" y="4830763"/>
            <a:ext cx="271463" cy="241300"/>
          </a:xfrm>
          <a:prstGeom prst="rect">
            <a:avLst/>
          </a:prstGeom>
          <a:noFill/>
          <a:ln w="9525">
            <a:noFill/>
            <a:miter lim="800000"/>
            <a:headEnd/>
            <a:tailEnd/>
          </a:ln>
        </p:spPr>
        <p:txBody>
          <a:bodyPr wrap="none" lIns="92075" tIns="46038" rIns="92075" bIns="46038">
            <a:spAutoFit/>
          </a:bodyPr>
          <a:lstStyle/>
          <a:p>
            <a:pPr algn="ctr">
              <a:lnSpc>
                <a:spcPct val="20000"/>
              </a:lnSpc>
            </a:pPr>
            <a:r>
              <a:rPr lang="en-US"/>
              <a:t>.</a:t>
            </a:r>
            <a:br>
              <a:rPr lang="en-US"/>
            </a:br>
            <a:r>
              <a:rPr lang="en-US"/>
              <a:t>.</a:t>
            </a:r>
          </a:p>
        </p:txBody>
      </p:sp>
      <p:sp>
        <p:nvSpPr>
          <p:cNvPr id="574513" name="Line 49"/>
          <p:cNvSpPr>
            <a:spLocks noChangeShapeType="1"/>
          </p:cNvSpPr>
          <p:nvPr/>
        </p:nvSpPr>
        <p:spPr bwMode="auto">
          <a:xfrm>
            <a:off x="914400" y="4822825"/>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525" name="Rectangle 50"/>
          <p:cNvSpPr>
            <a:spLocks noChangeArrowheads="1"/>
          </p:cNvSpPr>
          <p:nvPr/>
        </p:nvSpPr>
        <p:spPr bwMode="auto">
          <a:xfrm>
            <a:off x="4491329" y="5284525"/>
            <a:ext cx="4500271" cy="1477328"/>
          </a:xfrm>
          <a:prstGeom prst="rect">
            <a:avLst/>
          </a:prstGeom>
          <a:noFill/>
          <a:ln w="19050">
            <a:noFill/>
            <a:miter lim="800000"/>
            <a:headEnd/>
            <a:tailEnd/>
          </a:ln>
        </p:spPr>
        <p:txBody>
          <a:bodyPr wrap="none">
            <a:spAutoFit/>
          </a:bodyPr>
          <a:lstStyle/>
          <a:p>
            <a:pPr marL="166688" indent="-166688">
              <a:spcBef>
                <a:spcPts val="600"/>
              </a:spcBef>
              <a:spcAft>
                <a:spcPts val="0"/>
              </a:spcAft>
              <a:buFont typeface="Arial" pitchFamily="34" charset="0"/>
              <a:buChar char="•"/>
            </a:pPr>
            <a:r>
              <a:rPr lang="en-US" sz="2000" b="0" dirty="0" smtClean="0">
                <a:solidFill>
                  <a:schemeClr val="tx2"/>
                </a:solidFill>
              </a:rPr>
              <a:t>Need to add NOPs to get this</a:t>
            </a:r>
            <a:br>
              <a:rPr lang="en-US" sz="2000" b="0" dirty="0" smtClean="0">
                <a:solidFill>
                  <a:schemeClr val="tx2"/>
                </a:solidFill>
              </a:rPr>
            </a:br>
            <a:r>
              <a:rPr lang="en-US" sz="2000" b="0" dirty="0" smtClean="0">
                <a:solidFill>
                  <a:schemeClr val="tx2"/>
                </a:solidFill>
              </a:rPr>
              <a:t>code to work properly…</a:t>
            </a:r>
          </a:p>
          <a:p>
            <a:pPr marL="166688" indent="-166688">
              <a:spcBef>
                <a:spcPts val="600"/>
              </a:spcBef>
              <a:spcAft>
                <a:spcPts val="0"/>
              </a:spcAft>
              <a:buFont typeface="Arial" pitchFamily="34" charset="0"/>
              <a:buChar char="•"/>
            </a:pPr>
            <a:r>
              <a:rPr lang="en-US" sz="2000" b="0" dirty="0" smtClean="0">
                <a:solidFill>
                  <a:schemeClr val="tx2"/>
                </a:solidFill>
              </a:rPr>
              <a:t>NOP = “Not Optimized Properly”</a:t>
            </a:r>
          </a:p>
          <a:p>
            <a:pPr marL="166688" indent="-166688">
              <a:spcBef>
                <a:spcPts val="600"/>
              </a:spcBef>
              <a:spcAft>
                <a:spcPts val="0"/>
              </a:spcAft>
              <a:buFont typeface="Arial" pitchFamily="34" charset="0"/>
              <a:buChar char="•"/>
            </a:pPr>
            <a:r>
              <a:rPr lang="en-US" sz="2000" b="0" dirty="0" smtClean="0">
                <a:solidFill>
                  <a:schemeClr val="tx2"/>
                </a:solidFill>
              </a:rPr>
              <a:t>How many instructions can this CPU</a:t>
            </a:r>
            <a:br>
              <a:rPr lang="en-US" sz="2000" b="0" dirty="0" smtClean="0">
                <a:solidFill>
                  <a:schemeClr val="tx2"/>
                </a:solidFill>
              </a:rPr>
            </a:br>
            <a:r>
              <a:rPr lang="en-US" sz="2000" b="0" dirty="0" smtClean="0">
                <a:solidFill>
                  <a:schemeClr val="tx2"/>
                </a:solidFill>
              </a:rPr>
              <a:t>execute every cycle?</a:t>
            </a:r>
            <a:endParaRPr lang="en-US" sz="2000" b="0" dirty="0">
              <a:solidFill>
                <a:schemeClr val="tx2"/>
              </a:solidFill>
            </a:endParaRPr>
          </a:p>
        </p:txBody>
      </p:sp>
      <p:pic>
        <p:nvPicPr>
          <p:cNvPr id="53"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Software Pipelined Algorithm</a:t>
            </a:r>
          </a:p>
        </p:txBody>
      </p:sp>
      <p:grpSp>
        <p:nvGrpSpPr>
          <p:cNvPr id="37891" name="Group 3"/>
          <p:cNvGrpSpPr>
            <a:grpSpLocks/>
          </p:cNvGrpSpPr>
          <p:nvPr/>
        </p:nvGrpSpPr>
        <p:grpSpPr bwMode="auto">
          <a:xfrm>
            <a:off x="203200" y="939800"/>
            <a:ext cx="8632825" cy="4814888"/>
            <a:chOff x="128" y="592"/>
            <a:chExt cx="5438" cy="3033"/>
          </a:xfrm>
        </p:grpSpPr>
        <p:grpSp>
          <p:nvGrpSpPr>
            <p:cNvPr id="37900" name="Group 4"/>
            <p:cNvGrpSpPr>
              <a:grpSpLocks/>
            </p:cNvGrpSpPr>
            <p:nvPr/>
          </p:nvGrpSpPr>
          <p:grpSpPr bwMode="auto">
            <a:xfrm>
              <a:off x="128" y="1170"/>
              <a:ext cx="604" cy="2288"/>
              <a:chOff x="164" y="1170"/>
              <a:chExt cx="604" cy="2288"/>
            </a:xfrm>
          </p:grpSpPr>
          <p:sp>
            <p:nvSpPr>
              <p:cNvPr id="38005" name="Rectangle 5"/>
              <p:cNvSpPr>
                <a:spLocks noChangeArrowheads="1"/>
              </p:cNvSpPr>
              <p:nvPr/>
            </p:nvSpPr>
            <p:spPr bwMode="auto">
              <a:xfrm>
                <a:off x="164" y="1170"/>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.L1</a:t>
                </a:r>
              </a:p>
            </p:txBody>
          </p:sp>
          <p:sp>
            <p:nvSpPr>
              <p:cNvPr id="38006" name="Rectangle 6"/>
              <p:cNvSpPr>
                <a:spLocks noChangeArrowheads="1"/>
              </p:cNvSpPr>
              <p:nvPr/>
            </p:nvSpPr>
            <p:spPr bwMode="auto">
              <a:xfrm>
                <a:off x="164" y="1456"/>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.L2</a:t>
                </a:r>
              </a:p>
            </p:txBody>
          </p:sp>
          <p:sp>
            <p:nvSpPr>
              <p:cNvPr id="38007" name="Rectangle 7"/>
              <p:cNvSpPr>
                <a:spLocks noChangeArrowheads="1"/>
              </p:cNvSpPr>
              <p:nvPr/>
            </p:nvSpPr>
            <p:spPr bwMode="auto">
              <a:xfrm>
                <a:off x="164" y="1742"/>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.S1</a:t>
                </a:r>
              </a:p>
            </p:txBody>
          </p:sp>
          <p:sp>
            <p:nvSpPr>
              <p:cNvPr id="38008" name="Rectangle 8"/>
              <p:cNvSpPr>
                <a:spLocks noChangeArrowheads="1"/>
              </p:cNvSpPr>
              <p:nvPr/>
            </p:nvSpPr>
            <p:spPr bwMode="auto">
              <a:xfrm>
                <a:off x="164" y="2028"/>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.S2</a:t>
                </a:r>
              </a:p>
            </p:txBody>
          </p:sp>
          <p:sp>
            <p:nvSpPr>
              <p:cNvPr id="38009" name="Rectangle 9"/>
              <p:cNvSpPr>
                <a:spLocks noChangeArrowheads="1"/>
              </p:cNvSpPr>
              <p:nvPr/>
            </p:nvSpPr>
            <p:spPr bwMode="auto">
              <a:xfrm>
                <a:off x="164" y="231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.M1</a:t>
                </a:r>
              </a:p>
            </p:txBody>
          </p:sp>
          <p:sp>
            <p:nvSpPr>
              <p:cNvPr id="38010" name="Rectangle 10"/>
              <p:cNvSpPr>
                <a:spLocks noChangeArrowheads="1"/>
              </p:cNvSpPr>
              <p:nvPr/>
            </p:nvSpPr>
            <p:spPr bwMode="auto">
              <a:xfrm>
                <a:off x="164" y="2600"/>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.M2</a:t>
                </a:r>
              </a:p>
            </p:txBody>
          </p:sp>
          <p:sp>
            <p:nvSpPr>
              <p:cNvPr id="38011" name="Rectangle 11"/>
              <p:cNvSpPr>
                <a:spLocks noChangeArrowheads="1"/>
              </p:cNvSpPr>
              <p:nvPr/>
            </p:nvSpPr>
            <p:spPr bwMode="auto">
              <a:xfrm>
                <a:off x="164" y="2886"/>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.D1</a:t>
                </a:r>
              </a:p>
            </p:txBody>
          </p:sp>
          <p:sp>
            <p:nvSpPr>
              <p:cNvPr id="38012" name="Rectangle 12"/>
              <p:cNvSpPr>
                <a:spLocks noChangeArrowheads="1"/>
              </p:cNvSpPr>
              <p:nvPr/>
            </p:nvSpPr>
            <p:spPr bwMode="auto">
              <a:xfrm>
                <a:off x="164" y="3172"/>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.D2</a:t>
                </a:r>
              </a:p>
            </p:txBody>
          </p:sp>
        </p:grpSp>
        <p:sp>
          <p:nvSpPr>
            <p:cNvPr id="37901" name="Rectangle 13"/>
            <p:cNvSpPr>
              <a:spLocks noChangeArrowheads="1"/>
            </p:cNvSpPr>
            <p:nvPr/>
          </p:nvSpPr>
          <p:spPr bwMode="auto">
            <a:xfrm>
              <a:off x="4960" y="1170"/>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add</a:t>
              </a:r>
            </a:p>
          </p:txBody>
        </p:sp>
        <p:sp>
          <p:nvSpPr>
            <p:cNvPr id="467982" name="Rectangle 14"/>
            <p:cNvSpPr>
              <a:spLocks noChangeArrowheads="1"/>
            </p:cNvSpPr>
            <p:nvPr/>
          </p:nvSpPr>
          <p:spPr bwMode="auto">
            <a:xfrm>
              <a:off x="4960"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3" name="Rectangle 15"/>
            <p:cNvSpPr>
              <a:spLocks noChangeArrowheads="1"/>
            </p:cNvSpPr>
            <p:nvPr/>
          </p:nvSpPr>
          <p:spPr bwMode="auto">
            <a:xfrm>
              <a:off x="4960" y="2600"/>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4" name="Rectangle 16"/>
            <p:cNvSpPr>
              <a:spLocks noChangeArrowheads="1"/>
            </p:cNvSpPr>
            <p:nvPr/>
          </p:nvSpPr>
          <p:spPr bwMode="auto">
            <a:xfrm>
              <a:off x="4356"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5" name="Rectangle 17"/>
            <p:cNvSpPr>
              <a:spLocks noChangeArrowheads="1"/>
            </p:cNvSpPr>
            <p:nvPr/>
          </p:nvSpPr>
          <p:spPr bwMode="auto">
            <a:xfrm>
              <a:off x="4356"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6" name="Rectangle 18"/>
            <p:cNvSpPr>
              <a:spLocks noChangeArrowheads="1"/>
            </p:cNvSpPr>
            <p:nvPr/>
          </p:nvSpPr>
          <p:spPr bwMode="auto">
            <a:xfrm>
              <a:off x="4356" y="2600"/>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7" name="Rectangle 19"/>
            <p:cNvSpPr>
              <a:spLocks noChangeArrowheads="1"/>
            </p:cNvSpPr>
            <p:nvPr/>
          </p:nvSpPr>
          <p:spPr bwMode="auto">
            <a:xfrm>
              <a:off x="3752"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88" name="Rectangle 20"/>
            <p:cNvSpPr>
              <a:spLocks noChangeArrowheads="1"/>
            </p:cNvSpPr>
            <p:nvPr/>
          </p:nvSpPr>
          <p:spPr bwMode="auto">
            <a:xfrm>
              <a:off x="3752"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37909" name="Group 21"/>
            <p:cNvGrpSpPr>
              <a:grpSpLocks/>
            </p:cNvGrpSpPr>
            <p:nvPr/>
          </p:nvGrpSpPr>
          <p:grpSpPr bwMode="auto">
            <a:xfrm>
              <a:off x="3752" y="2314"/>
              <a:ext cx="1812" cy="286"/>
              <a:chOff x="3788" y="2314"/>
              <a:chExt cx="1812" cy="286"/>
            </a:xfrm>
          </p:grpSpPr>
          <p:sp>
            <p:nvSpPr>
              <p:cNvPr id="38002" name="Rectangle 22"/>
              <p:cNvSpPr>
                <a:spLocks noChangeArrowheads="1"/>
              </p:cNvSpPr>
              <p:nvPr/>
            </p:nvSpPr>
            <p:spPr bwMode="auto">
              <a:xfrm>
                <a:off x="4996" y="2314"/>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a:t>
                </a:r>
                <a:r>
                  <a:rPr lang="en-US" baseline="-25000">
                    <a:latin typeface="Arial Narrow" pitchFamily="34" charset="0"/>
                  </a:rPr>
                  <a:t>3</a:t>
                </a:r>
              </a:p>
            </p:txBody>
          </p:sp>
          <p:sp>
            <p:nvSpPr>
              <p:cNvPr id="38003" name="Rectangle 23"/>
              <p:cNvSpPr>
                <a:spLocks noChangeArrowheads="1"/>
              </p:cNvSpPr>
              <p:nvPr/>
            </p:nvSpPr>
            <p:spPr bwMode="auto">
              <a:xfrm>
                <a:off x="4392" y="2314"/>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a:t>
                </a:r>
                <a:r>
                  <a:rPr lang="en-US" baseline="-25000">
                    <a:latin typeface="Arial Narrow" pitchFamily="34" charset="0"/>
                  </a:rPr>
                  <a:t>2</a:t>
                </a:r>
              </a:p>
            </p:txBody>
          </p:sp>
          <p:sp>
            <p:nvSpPr>
              <p:cNvPr id="38004" name="Rectangle 24"/>
              <p:cNvSpPr>
                <a:spLocks noChangeArrowheads="1"/>
              </p:cNvSpPr>
              <p:nvPr/>
            </p:nvSpPr>
            <p:spPr bwMode="auto">
              <a:xfrm>
                <a:off x="3788" y="2314"/>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a:t>
                </a:r>
              </a:p>
            </p:txBody>
          </p:sp>
        </p:grpSp>
        <p:sp>
          <p:nvSpPr>
            <p:cNvPr id="467993" name="Rectangle 25"/>
            <p:cNvSpPr>
              <a:spLocks noChangeArrowheads="1"/>
            </p:cNvSpPr>
            <p:nvPr/>
          </p:nvSpPr>
          <p:spPr bwMode="auto">
            <a:xfrm>
              <a:off x="3752" y="2600"/>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4" name="Rectangle 26"/>
            <p:cNvSpPr>
              <a:spLocks noChangeArrowheads="1"/>
            </p:cNvSpPr>
            <p:nvPr/>
          </p:nvSpPr>
          <p:spPr bwMode="auto">
            <a:xfrm>
              <a:off x="3148"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5" name="Rectangle 27"/>
            <p:cNvSpPr>
              <a:spLocks noChangeArrowheads="1"/>
            </p:cNvSpPr>
            <p:nvPr/>
          </p:nvSpPr>
          <p:spPr bwMode="auto">
            <a:xfrm>
              <a:off x="3148"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6" name="Rectangle 28"/>
            <p:cNvSpPr>
              <a:spLocks noChangeArrowheads="1"/>
            </p:cNvSpPr>
            <p:nvPr/>
          </p:nvSpPr>
          <p:spPr bwMode="auto">
            <a:xfrm>
              <a:off x="3148" y="2314"/>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7" name="Rectangle 29"/>
            <p:cNvSpPr>
              <a:spLocks noChangeArrowheads="1"/>
            </p:cNvSpPr>
            <p:nvPr/>
          </p:nvSpPr>
          <p:spPr bwMode="auto">
            <a:xfrm>
              <a:off x="3148" y="260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8" name="Rectangle 30"/>
            <p:cNvSpPr>
              <a:spLocks noChangeArrowheads="1"/>
            </p:cNvSpPr>
            <p:nvPr/>
          </p:nvSpPr>
          <p:spPr bwMode="auto">
            <a:xfrm>
              <a:off x="2544"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7999" name="Rectangle 31"/>
            <p:cNvSpPr>
              <a:spLocks noChangeArrowheads="1"/>
            </p:cNvSpPr>
            <p:nvPr/>
          </p:nvSpPr>
          <p:spPr bwMode="auto">
            <a:xfrm>
              <a:off x="2544"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0" name="Rectangle 32"/>
            <p:cNvSpPr>
              <a:spLocks noChangeArrowheads="1"/>
            </p:cNvSpPr>
            <p:nvPr/>
          </p:nvSpPr>
          <p:spPr bwMode="auto">
            <a:xfrm>
              <a:off x="2544" y="2314"/>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1" name="Rectangle 33"/>
            <p:cNvSpPr>
              <a:spLocks noChangeArrowheads="1"/>
            </p:cNvSpPr>
            <p:nvPr/>
          </p:nvSpPr>
          <p:spPr bwMode="auto">
            <a:xfrm>
              <a:off x="2544" y="260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2" name="Rectangle 34"/>
            <p:cNvSpPr>
              <a:spLocks noChangeArrowheads="1"/>
            </p:cNvSpPr>
            <p:nvPr/>
          </p:nvSpPr>
          <p:spPr bwMode="auto">
            <a:xfrm>
              <a:off x="1940"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3" name="Rectangle 35"/>
            <p:cNvSpPr>
              <a:spLocks noChangeArrowheads="1"/>
            </p:cNvSpPr>
            <p:nvPr/>
          </p:nvSpPr>
          <p:spPr bwMode="auto">
            <a:xfrm>
              <a:off x="1940" y="1742"/>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4" name="Rectangle 36"/>
            <p:cNvSpPr>
              <a:spLocks noChangeArrowheads="1"/>
            </p:cNvSpPr>
            <p:nvPr/>
          </p:nvSpPr>
          <p:spPr bwMode="auto">
            <a:xfrm>
              <a:off x="1940" y="2314"/>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5" name="Rectangle 37"/>
            <p:cNvSpPr>
              <a:spLocks noChangeArrowheads="1"/>
            </p:cNvSpPr>
            <p:nvPr/>
          </p:nvSpPr>
          <p:spPr bwMode="auto">
            <a:xfrm>
              <a:off x="1940" y="260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6" name="Rectangle 38"/>
            <p:cNvSpPr>
              <a:spLocks noChangeArrowheads="1"/>
            </p:cNvSpPr>
            <p:nvPr/>
          </p:nvSpPr>
          <p:spPr bwMode="auto">
            <a:xfrm>
              <a:off x="1336"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7" name="Rectangle 39"/>
            <p:cNvSpPr>
              <a:spLocks noChangeArrowheads="1"/>
            </p:cNvSpPr>
            <p:nvPr/>
          </p:nvSpPr>
          <p:spPr bwMode="auto">
            <a:xfrm>
              <a:off x="1336" y="1742"/>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8" name="Rectangle 40"/>
            <p:cNvSpPr>
              <a:spLocks noChangeArrowheads="1"/>
            </p:cNvSpPr>
            <p:nvPr/>
          </p:nvSpPr>
          <p:spPr bwMode="auto">
            <a:xfrm>
              <a:off x="1336" y="2028"/>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09" name="Rectangle 41"/>
            <p:cNvSpPr>
              <a:spLocks noChangeArrowheads="1"/>
            </p:cNvSpPr>
            <p:nvPr/>
          </p:nvSpPr>
          <p:spPr bwMode="auto">
            <a:xfrm>
              <a:off x="1336" y="2314"/>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10" name="Rectangle 42"/>
            <p:cNvSpPr>
              <a:spLocks noChangeArrowheads="1"/>
            </p:cNvSpPr>
            <p:nvPr/>
          </p:nvSpPr>
          <p:spPr bwMode="auto">
            <a:xfrm>
              <a:off x="1336" y="260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37928" name="Group 43"/>
            <p:cNvGrpSpPr>
              <a:grpSpLocks/>
            </p:cNvGrpSpPr>
            <p:nvPr/>
          </p:nvGrpSpPr>
          <p:grpSpPr bwMode="auto">
            <a:xfrm>
              <a:off x="732" y="884"/>
              <a:ext cx="4832" cy="286"/>
              <a:chOff x="768" y="884"/>
              <a:chExt cx="4832" cy="286"/>
            </a:xfrm>
          </p:grpSpPr>
          <p:sp>
            <p:nvSpPr>
              <p:cNvPr id="37994" name="Rectangle 44"/>
              <p:cNvSpPr>
                <a:spLocks noChangeArrowheads="1"/>
              </p:cNvSpPr>
              <p:nvPr/>
            </p:nvSpPr>
            <p:spPr bwMode="auto">
              <a:xfrm>
                <a:off x="4996"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7</a:t>
                </a:r>
              </a:p>
            </p:txBody>
          </p:sp>
          <p:sp>
            <p:nvSpPr>
              <p:cNvPr id="37995" name="Rectangle 45"/>
              <p:cNvSpPr>
                <a:spLocks noChangeArrowheads="1"/>
              </p:cNvSpPr>
              <p:nvPr/>
            </p:nvSpPr>
            <p:spPr bwMode="auto">
              <a:xfrm>
                <a:off x="4392"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6</a:t>
                </a:r>
              </a:p>
            </p:txBody>
          </p:sp>
          <p:sp>
            <p:nvSpPr>
              <p:cNvPr id="37996" name="Rectangle 46"/>
              <p:cNvSpPr>
                <a:spLocks noChangeArrowheads="1"/>
              </p:cNvSpPr>
              <p:nvPr/>
            </p:nvSpPr>
            <p:spPr bwMode="auto">
              <a:xfrm>
                <a:off x="3788"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5</a:t>
                </a:r>
              </a:p>
            </p:txBody>
          </p:sp>
          <p:sp>
            <p:nvSpPr>
              <p:cNvPr id="37997" name="Rectangle 47"/>
              <p:cNvSpPr>
                <a:spLocks noChangeArrowheads="1"/>
              </p:cNvSpPr>
              <p:nvPr/>
            </p:nvSpPr>
            <p:spPr bwMode="auto">
              <a:xfrm>
                <a:off x="3184"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4</a:t>
                </a:r>
              </a:p>
            </p:txBody>
          </p:sp>
          <p:sp>
            <p:nvSpPr>
              <p:cNvPr id="37998" name="Rectangle 48"/>
              <p:cNvSpPr>
                <a:spLocks noChangeArrowheads="1"/>
              </p:cNvSpPr>
              <p:nvPr/>
            </p:nvSpPr>
            <p:spPr bwMode="auto">
              <a:xfrm>
                <a:off x="2580"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3</a:t>
                </a:r>
              </a:p>
            </p:txBody>
          </p:sp>
          <p:sp>
            <p:nvSpPr>
              <p:cNvPr id="37999" name="Rectangle 49"/>
              <p:cNvSpPr>
                <a:spLocks noChangeArrowheads="1"/>
              </p:cNvSpPr>
              <p:nvPr/>
            </p:nvSpPr>
            <p:spPr bwMode="auto">
              <a:xfrm>
                <a:off x="1976"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2</a:t>
                </a:r>
              </a:p>
            </p:txBody>
          </p:sp>
          <p:sp>
            <p:nvSpPr>
              <p:cNvPr id="38000" name="Rectangle 50"/>
              <p:cNvSpPr>
                <a:spLocks noChangeArrowheads="1"/>
              </p:cNvSpPr>
              <p:nvPr/>
            </p:nvSpPr>
            <p:spPr bwMode="auto">
              <a:xfrm>
                <a:off x="1372"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1</a:t>
                </a:r>
              </a:p>
            </p:txBody>
          </p:sp>
          <p:sp>
            <p:nvSpPr>
              <p:cNvPr id="38001" name="Rectangle 51"/>
              <p:cNvSpPr>
                <a:spLocks noChangeArrowheads="1"/>
              </p:cNvSpPr>
              <p:nvPr/>
            </p:nvSpPr>
            <p:spPr bwMode="auto">
              <a:xfrm>
                <a:off x="768" y="884"/>
                <a:ext cx="604" cy="286"/>
              </a:xfrm>
              <a:prstGeom prst="rect">
                <a:avLst/>
              </a:prstGeom>
              <a:solidFill>
                <a:schemeClr val="accent1"/>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sz="2800">
                    <a:latin typeface="Arial Narrow" pitchFamily="34" charset="0"/>
                  </a:rPr>
                  <a:t>0</a:t>
                </a:r>
              </a:p>
            </p:txBody>
          </p:sp>
        </p:grpSp>
        <p:sp>
          <p:nvSpPr>
            <p:cNvPr id="468020" name="Rectangle 52"/>
            <p:cNvSpPr>
              <a:spLocks noChangeArrowheads="1"/>
            </p:cNvSpPr>
            <p:nvPr/>
          </p:nvSpPr>
          <p:spPr bwMode="auto">
            <a:xfrm>
              <a:off x="732" y="117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21" name="Rectangle 53"/>
            <p:cNvSpPr>
              <a:spLocks noChangeArrowheads="1"/>
            </p:cNvSpPr>
            <p:nvPr/>
          </p:nvSpPr>
          <p:spPr bwMode="auto">
            <a:xfrm>
              <a:off x="732"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22" name="Rectangle 54"/>
            <p:cNvSpPr>
              <a:spLocks noChangeArrowheads="1"/>
            </p:cNvSpPr>
            <p:nvPr/>
          </p:nvSpPr>
          <p:spPr bwMode="auto">
            <a:xfrm>
              <a:off x="732" y="1742"/>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23" name="Rectangle 55"/>
            <p:cNvSpPr>
              <a:spLocks noChangeArrowheads="1"/>
            </p:cNvSpPr>
            <p:nvPr/>
          </p:nvSpPr>
          <p:spPr bwMode="auto">
            <a:xfrm>
              <a:off x="732" y="2028"/>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24" name="Rectangle 56"/>
            <p:cNvSpPr>
              <a:spLocks noChangeArrowheads="1"/>
            </p:cNvSpPr>
            <p:nvPr/>
          </p:nvSpPr>
          <p:spPr bwMode="auto">
            <a:xfrm>
              <a:off x="732" y="2314"/>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25" name="Rectangle 57"/>
            <p:cNvSpPr>
              <a:spLocks noChangeArrowheads="1"/>
            </p:cNvSpPr>
            <p:nvPr/>
          </p:nvSpPr>
          <p:spPr bwMode="auto">
            <a:xfrm>
              <a:off x="732" y="2600"/>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37935" name="Group 58"/>
            <p:cNvGrpSpPr>
              <a:grpSpLocks/>
            </p:cNvGrpSpPr>
            <p:nvPr/>
          </p:nvGrpSpPr>
          <p:grpSpPr bwMode="auto">
            <a:xfrm>
              <a:off x="732" y="2886"/>
              <a:ext cx="4832" cy="286"/>
              <a:chOff x="768" y="2886"/>
              <a:chExt cx="4832" cy="286"/>
            </a:xfrm>
          </p:grpSpPr>
          <p:sp>
            <p:nvSpPr>
              <p:cNvPr id="37986" name="Rectangle 59"/>
              <p:cNvSpPr>
                <a:spLocks noChangeArrowheads="1"/>
              </p:cNvSpPr>
              <p:nvPr/>
            </p:nvSpPr>
            <p:spPr bwMode="auto">
              <a:xfrm>
                <a:off x="4996" y="2886"/>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8</a:t>
                </a:r>
              </a:p>
            </p:txBody>
          </p:sp>
          <p:sp>
            <p:nvSpPr>
              <p:cNvPr id="37987" name="Rectangle 60"/>
              <p:cNvSpPr>
                <a:spLocks noChangeArrowheads="1"/>
              </p:cNvSpPr>
              <p:nvPr/>
            </p:nvSpPr>
            <p:spPr bwMode="auto">
              <a:xfrm>
                <a:off x="4392"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7</a:t>
                </a:r>
              </a:p>
            </p:txBody>
          </p:sp>
          <p:sp>
            <p:nvSpPr>
              <p:cNvPr id="37988" name="Rectangle 61"/>
              <p:cNvSpPr>
                <a:spLocks noChangeArrowheads="1"/>
              </p:cNvSpPr>
              <p:nvPr/>
            </p:nvSpPr>
            <p:spPr bwMode="auto">
              <a:xfrm>
                <a:off x="3788"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6</a:t>
                </a:r>
              </a:p>
            </p:txBody>
          </p:sp>
          <p:sp>
            <p:nvSpPr>
              <p:cNvPr id="37989" name="Rectangle 62"/>
              <p:cNvSpPr>
                <a:spLocks noChangeArrowheads="1"/>
              </p:cNvSpPr>
              <p:nvPr/>
            </p:nvSpPr>
            <p:spPr bwMode="auto">
              <a:xfrm>
                <a:off x="3184"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5</a:t>
                </a:r>
              </a:p>
            </p:txBody>
          </p:sp>
          <p:sp>
            <p:nvSpPr>
              <p:cNvPr id="37990" name="Rectangle 63"/>
              <p:cNvSpPr>
                <a:spLocks noChangeArrowheads="1"/>
              </p:cNvSpPr>
              <p:nvPr/>
            </p:nvSpPr>
            <p:spPr bwMode="auto">
              <a:xfrm>
                <a:off x="2580"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4</a:t>
                </a:r>
              </a:p>
            </p:txBody>
          </p:sp>
          <p:sp>
            <p:nvSpPr>
              <p:cNvPr id="37991" name="Rectangle 64"/>
              <p:cNvSpPr>
                <a:spLocks noChangeArrowheads="1"/>
              </p:cNvSpPr>
              <p:nvPr/>
            </p:nvSpPr>
            <p:spPr bwMode="auto">
              <a:xfrm>
                <a:off x="1976"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3</a:t>
                </a:r>
              </a:p>
            </p:txBody>
          </p:sp>
          <p:sp>
            <p:nvSpPr>
              <p:cNvPr id="37992" name="Rectangle 65"/>
              <p:cNvSpPr>
                <a:spLocks noChangeArrowheads="1"/>
              </p:cNvSpPr>
              <p:nvPr/>
            </p:nvSpPr>
            <p:spPr bwMode="auto">
              <a:xfrm>
                <a:off x="1372"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2</a:t>
                </a:r>
              </a:p>
            </p:txBody>
          </p:sp>
          <p:sp>
            <p:nvSpPr>
              <p:cNvPr id="37993" name="Rectangle 66"/>
              <p:cNvSpPr>
                <a:spLocks noChangeArrowheads="1"/>
              </p:cNvSpPr>
              <p:nvPr/>
            </p:nvSpPr>
            <p:spPr bwMode="auto">
              <a:xfrm>
                <a:off x="768" y="288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 m</a:t>
                </a:r>
              </a:p>
            </p:txBody>
          </p:sp>
        </p:grpSp>
        <p:grpSp>
          <p:nvGrpSpPr>
            <p:cNvPr id="37936" name="Group 67"/>
            <p:cNvGrpSpPr>
              <a:grpSpLocks/>
            </p:cNvGrpSpPr>
            <p:nvPr/>
          </p:nvGrpSpPr>
          <p:grpSpPr bwMode="auto">
            <a:xfrm>
              <a:off x="732" y="3172"/>
              <a:ext cx="4832" cy="286"/>
              <a:chOff x="768" y="3172"/>
              <a:chExt cx="4832" cy="286"/>
            </a:xfrm>
          </p:grpSpPr>
          <p:sp>
            <p:nvSpPr>
              <p:cNvPr id="37978" name="Rectangle 68"/>
              <p:cNvSpPr>
                <a:spLocks noChangeArrowheads="1"/>
              </p:cNvSpPr>
              <p:nvPr/>
            </p:nvSpPr>
            <p:spPr bwMode="auto">
              <a:xfrm>
                <a:off x="4996" y="3172"/>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8</a:t>
                </a:r>
              </a:p>
            </p:txBody>
          </p:sp>
          <p:sp>
            <p:nvSpPr>
              <p:cNvPr id="37979" name="Rectangle 69"/>
              <p:cNvSpPr>
                <a:spLocks noChangeArrowheads="1"/>
              </p:cNvSpPr>
              <p:nvPr/>
            </p:nvSpPr>
            <p:spPr bwMode="auto">
              <a:xfrm>
                <a:off x="4392"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7</a:t>
                </a:r>
              </a:p>
            </p:txBody>
          </p:sp>
          <p:sp>
            <p:nvSpPr>
              <p:cNvPr id="37980" name="Rectangle 70"/>
              <p:cNvSpPr>
                <a:spLocks noChangeArrowheads="1"/>
              </p:cNvSpPr>
              <p:nvPr/>
            </p:nvSpPr>
            <p:spPr bwMode="auto">
              <a:xfrm>
                <a:off x="3788"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6</a:t>
                </a:r>
              </a:p>
            </p:txBody>
          </p:sp>
          <p:sp>
            <p:nvSpPr>
              <p:cNvPr id="37981" name="Rectangle 71"/>
              <p:cNvSpPr>
                <a:spLocks noChangeArrowheads="1"/>
              </p:cNvSpPr>
              <p:nvPr/>
            </p:nvSpPr>
            <p:spPr bwMode="auto">
              <a:xfrm>
                <a:off x="3184"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5</a:t>
                </a:r>
              </a:p>
            </p:txBody>
          </p:sp>
          <p:sp>
            <p:nvSpPr>
              <p:cNvPr id="37982" name="Rectangle 72"/>
              <p:cNvSpPr>
                <a:spLocks noChangeArrowheads="1"/>
              </p:cNvSpPr>
              <p:nvPr/>
            </p:nvSpPr>
            <p:spPr bwMode="auto">
              <a:xfrm>
                <a:off x="2580"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4</a:t>
                </a:r>
              </a:p>
            </p:txBody>
          </p:sp>
          <p:sp>
            <p:nvSpPr>
              <p:cNvPr id="37983" name="Rectangle 73"/>
              <p:cNvSpPr>
                <a:spLocks noChangeArrowheads="1"/>
              </p:cNvSpPr>
              <p:nvPr/>
            </p:nvSpPr>
            <p:spPr bwMode="auto">
              <a:xfrm>
                <a:off x="1976"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3</a:t>
                </a:r>
              </a:p>
            </p:txBody>
          </p:sp>
          <p:sp>
            <p:nvSpPr>
              <p:cNvPr id="37984" name="Rectangle 74"/>
              <p:cNvSpPr>
                <a:spLocks noChangeArrowheads="1"/>
              </p:cNvSpPr>
              <p:nvPr/>
            </p:nvSpPr>
            <p:spPr bwMode="auto">
              <a:xfrm>
                <a:off x="1372"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a:t>
                </a:r>
                <a:r>
                  <a:rPr lang="en-US" baseline="-25000">
                    <a:latin typeface="Arial Narrow" pitchFamily="34" charset="0"/>
                  </a:rPr>
                  <a:t>2</a:t>
                </a:r>
              </a:p>
            </p:txBody>
          </p:sp>
          <p:sp>
            <p:nvSpPr>
              <p:cNvPr id="37985" name="Rectangle 75"/>
              <p:cNvSpPr>
                <a:spLocks noChangeArrowheads="1"/>
              </p:cNvSpPr>
              <p:nvPr/>
            </p:nvSpPr>
            <p:spPr bwMode="auto">
              <a:xfrm>
                <a:off x="768" y="317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ldw n</a:t>
                </a:r>
              </a:p>
            </p:txBody>
          </p:sp>
        </p:grpSp>
        <p:sp>
          <p:nvSpPr>
            <p:cNvPr id="468044" name="Line 76"/>
            <p:cNvSpPr>
              <a:spLocks noChangeShapeType="1"/>
            </p:cNvSpPr>
            <p:nvPr/>
          </p:nvSpPr>
          <p:spPr bwMode="auto">
            <a:xfrm>
              <a:off x="741" y="1170"/>
              <a:ext cx="4815" cy="0"/>
            </a:xfrm>
            <a:prstGeom prst="line">
              <a:avLst/>
            </a:prstGeom>
            <a:noFill/>
            <a:ln w="254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45" name="Line 77"/>
            <p:cNvSpPr>
              <a:spLocks noChangeShapeType="1"/>
            </p:cNvSpPr>
            <p:nvPr/>
          </p:nvSpPr>
          <p:spPr bwMode="auto">
            <a:xfrm>
              <a:off x="732" y="1179"/>
              <a:ext cx="0" cy="2271"/>
            </a:xfrm>
            <a:prstGeom prst="line">
              <a:avLst/>
            </a:prstGeom>
            <a:noFill/>
            <a:ln w="254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46" name="Rectangle 78"/>
            <p:cNvSpPr>
              <a:spLocks noChangeArrowheads="1"/>
            </p:cNvSpPr>
            <p:nvPr/>
          </p:nvSpPr>
          <p:spPr bwMode="auto">
            <a:xfrm>
              <a:off x="4960" y="1456"/>
              <a:ext cx="604" cy="286"/>
            </a:xfrm>
            <a:prstGeom prst="rect">
              <a:avLst/>
            </a:prstGeom>
            <a:solidFill>
              <a:schemeClr val="accent4"/>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47" name="Rectangle 79"/>
            <p:cNvSpPr>
              <a:spLocks noChangeArrowheads="1"/>
            </p:cNvSpPr>
            <p:nvPr/>
          </p:nvSpPr>
          <p:spPr bwMode="auto">
            <a:xfrm>
              <a:off x="4356"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48" name="Rectangle 80"/>
            <p:cNvSpPr>
              <a:spLocks noChangeArrowheads="1"/>
            </p:cNvSpPr>
            <p:nvPr/>
          </p:nvSpPr>
          <p:spPr bwMode="auto">
            <a:xfrm>
              <a:off x="3752"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49" name="Rectangle 81"/>
            <p:cNvSpPr>
              <a:spLocks noChangeArrowheads="1"/>
            </p:cNvSpPr>
            <p:nvPr/>
          </p:nvSpPr>
          <p:spPr bwMode="auto">
            <a:xfrm>
              <a:off x="3148"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50" name="Rectangle 82"/>
            <p:cNvSpPr>
              <a:spLocks noChangeArrowheads="1"/>
            </p:cNvSpPr>
            <p:nvPr/>
          </p:nvSpPr>
          <p:spPr bwMode="auto">
            <a:xfrm>
              <a:off x="2544"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51" name="Rectangle 83"/>
            <p:cNvSpPr>
              <a:spLocks noChangeArrowheads="1"/>
            </p:cNvSpPr>
            <p:nvPr/>
          </p:nvSpPr>
          <p:spPr bwMode="auto">
            <a:xfrm>
              <a:off x="1940"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68052" name="Rectangle 84"/>
            <p:cNvSpPr>
              <a:spLocks noChangeArrowheads="1"/>
            </p:cNvSpPr>
            <p:nvPr/>
          </p:nvSpPr>
          <p:spPr bwMode="auto">
            <a:xfrm>
              <a:off x="1336" y="1456"/>
              <a:ext cx="604" cy="286"/>
            </a:xfrm>
            <a:prstGeom prst="rect">
              <a:avLst/>
            </a:prstGeom>
            <a:solidFill>
              <a:schemeClr val="accent4">
                <a:lumMod val="20000"/>
                <a:lumOff val="80000"/>
              </a:schemeClr>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7946" name="Oval 85"/>
            <p:cNvSpPr>
              <a:spLocks noChangeArrowheads="1"/>
            </p:cNvSpPr>
            <p:nvPr/>
          </p:nvSpPr>
          <p:spPr bwMode="auto">
            <a:xfrm>
              <a:off x="540" y="2784"/>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1</a:t>
              </a:r>
            </a:p>
          </p:txBody>
        </p:sp>
        <p:sp>
          <p:nvSpPr>
            <p:cNvPr id="37947" name="Oval 86"/>
            <p:cNvSpPr>
              <a:spLocks noChangeArrowheads="1"/>
            </p:cNvSpPr>
            <p:nvPr/>
          </p:nvSpPr>
          <p:spPr bwMode="auto">
            <a:xfrm>
              <a:off x="540" y="3264"/>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4</a:t>
              </a:r>
            </a:p>
          </p:txBody>
        </p:sp>
        <p:grpSp>
          <p:nvGrpSpPr>
            <p:cNvPr id="37948" name="Group 87"/>
            <p:cNvGrpSpPr>
              <a:grpSpLocks/>
            </p:cNvGrpSpPr>
            <p:nvPr/>
          </p:nvGrpSpPr>
          <p:grpSpPr bwMode="auto">
            <a:xfrm>
              <a:off x="3752" y="2602"/>
              <a:ext cx="1812" cy="286"/>
              <a:chOff x="3788" y="2602"/>
              <a:chExt cx="1812" cy="286"/>
            </a:xfrm>
          </p:grpSpPr>
          <p:sp>
            <p:nvSpPr>
              <p:cNvPr id="37975" name="Rectangle 88"/>
              <p:cNvSpPr>
                <a:spLocks noChangeArrowheads="1"/>
              </p:cNvSpPr>
              <p:nvPr/>
            </p:nvSpPr>
            <p:spPr bwMode="auto">
              <a:xfrm>
                <a:off x="4996" y="2602"/>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mpyh</a:t>
                </a:r>
                <a:r>
                  <a:rPr lang="en-US" baseline="-25000">
                    <a:latin typeface="Arial Narrow" pitchFamily="34" charset="0"/>
                  </a:rPr>
                  <a:t>3</a:t>
                </a:r>
              </a:p>
            </p:txBody>
          </p:sp>
          <p:sp>
            <p:nvSpPr>
              <p:cNvPr id="37976" name="Rectangle 89"/>
              <p:cNvSpPr>
                <a:spLocks noChangeArrowheads="1"/>
              </p:cNvSpPr>
              <p:nvPr/>
            </p:nvSpPr>
            <p:spPr bwMode="auto">
              <a:xfrm>
                <a:off x="4392" y="260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mpyh</a:t>
                </a:r>
                <a:r>
                  <a:rPr lang="en-US" baseline="-25000">
                    <a:latin typeface="Arial Narrow" pitchFamily="34" charset="0"/>
                  </a:rPr>
                  <a:t>2</a:t>
                </a:r>
              </a:p>
            </p:txBody>
          </p:sp>
          <p:sp>
            <p:nvSpPr>
              <p:cNvPr id="37977" name="Rectangle 90"/>
              <p:cNvSpPr>
                <a:spLocks noChangeArrowheads="1"/>
              </p:cNvSpPr>
              <p:nvPr/>
            </p:nvSpPr>
            <p:spPr bwMode="auto">
              <a:xfrm>
                <a:off x="3788" y="2602"/>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mpyh</a:t>
                </a:r>
              </a:p>
            </p:txBody>
          </p:sp>
        </p:grpSp>
        <p:grpSp>
          <p:nvGrpSpPr>
            <p:cNvPr id="37949" name="Group 91"/>
            <p:cNvGrpSpPr>
              <a:grpSpLocks/>
            </p:cNvGrpSpPr>
            <p:nvPr/>
          </p:nvGrpSpPr>
          <p:grpSpPr bwMode="auto">
            <a:xfrm>
              <a:off x="1336" y="2032"/>
              <a:ext cx="4228" cy="286"/>
              <a:chOff x="1372" y="1456"/>
              <a:chExt cx="4228" cy="286"/>
            </a:xfrm>
          </p:grpSpPr>
          <p:sp>
            <p:nvSpPr>
              <p:cNvPr id="37968" name="Rectangle 92"/>
              <p:cNvSpPr>
                <a:spLocks noChangeArrowheads="1"/>
              </p:cNvSpPr>
              <p:nvPr/>
            </p:nvSpPr>
            <p:spPr bwMode="auto">
              <a:xfrm>
                <a:off x="4996" y="1456"/>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7</a:t>
                </a:r>
              </a:p>
            </p:txBody>
          </p:sp>
          <p:sp>
            <p:nvSpPr>
              <p:cNvPr id="37969" name="Rectangle 93"/>
              <p:cNvSpPr>
                <a:spLocks noChangeArrowheads="1"/>
              </p:cNvSpPr>
              <p:nvPr/>
            </p:nvSpPr>
            <p:spPr bwMode="auto">
              <a:xfrm>
                <a:off x="4392"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6</a:t>
                </a:r>
              </a:p>
            </p:txBody>
          </p:sp>
          <p:sp>
            <p:nvSpPr>
              <p:cNvPr id="37970" name="Rectangle 94"/>
              <p:cNvSpPr>
                <a:spLocks noChangeArrowheads="1"/>
              </p:cNvSpPr>
              <p:nvPr/>
            </p:nvSpPr>
            <p:spPr bwMode="auto">
              <a:xfrm>
                <a:off x="3788"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5</a:t>
                </a:r>
              </a:p>
            </p:txBody>
          </p:sp>
          <p:sp>
            <p:nvSpPr>
              <p:cNvPr id="37971" name="Rectangle 95"/>
              <p:cNvSpPr>
                <a:spLocks noChangeArrowheads="1"/>
              </p:cNvSpPr>
              <p:nvPr/>
            </p:nvSpPr>
            <p:spPr bwMode="auto">
              <a:xfrm>
                <a:off x="3184"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4</a:t>
                </a:r>
              </a:p>
            </p:txBody>
          </p:sp>
          <p:sp>
            <p:nvSpPr>
              <p:cNvPr id="37972" name="Rectangle 96"/>
              <p:cNvSpPr>
                <a:spLocks noChangeArrowheads="1"/>
              </p:cNvSpPr>
              <p:nvPr/>
            </p:nvSpPr>
            <p:spPr bwMode="auto">
              <a:xfrm>
                <a:off x="2580"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3</a:t>
                </a:r>
              </a:p>
            </p:txBody>
          </p:sp>
          <p:sp>
            <p:nvSpPr>
              <p:cNvPr id="37973" name="Rectangle 97"/>
              <p:cNvSpPr>
                <a:spLocks noChangeArrowheads="1"/>
              </p:cNvSpPr>
              <p:nvPr/>
            </p:nvSpPr>
            <p:spPr bwMode="auto">
              <a:xfrm>
                <a:off x="1976"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r>
                  <a:rPr lang="en-US" baseline="-25000">
                    <a:latin typeface="Arial Narrow" pitchFamily="34" charset="0"/>
                  </a:rPr>
                  <a:t>2</a:t>
                </a:r>
              </a:p>
            </p:txBody>
          </p:sp>
          <p:sp>
            <p:nvSpPr>
              <p:cNvPr id="37974" name="Rectangle 98"/>
              <p:cNvSpPr>
                <a:spLocks noChangeArrowheads="1"/>
              </p:cNvSpPr>
              <p:nvPr/>
            </p:nvSpPr>
            <p:spPr bwMode="auto">
              <a:xfrm>
                <a:off x="1372" y="1456"/>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sub</a:t>
                </a:r>
              </a:p>
            </p:txBody>
          </p:sp>
        </p:grpSp>
        <p:sp>
          <p:nvSpPr>
            <p:cNvPr id="37950" name="Rectangle 99"/>
            <p:cNvSpPr>
              <a:spLocks noChangeArrowheads="1"/>
            </p:cNvSpPr>
            <p:nvPr/>
          </p:nvSpPr>
          <p:spPr bwMode="auto">
            <a:xfrm>
              <a:off x="4960" y="1458"/>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add</a:t>
              </a:r>
            </a:p>
          </p:txBody>
        </p:sp>
        <p:grpSp>
          <p:nvGrpSpPr>
            <p:cNvPr id="37951" name="Group 100"/>
            <p:cNvGrpSpPr>
              <a:grpSpLocks/>
            </p:cNvGrpSpPr>
            <p:nvPr/>
          </p:nvGrpSpPr>
          <p:grpSpPr bwMode="auto">
            <a:xfrm>
              <a:off x="1940" y="1749"/>
              <a:ext cx="3624" cy="286"/>
              <a:chOff x="1976" y="2028"/>
              <a:chExt cx="3624" cy="286"/>
            </a:xfrm>
          </p:grpSpPr>
          <p:sp>
            <p:nvSpPr>
              <p:cNvPr id="37962" name="Rectangle 101"/>
              <p:cNvSpPr>
                <a:spLocks noChangeArrowheads="1"/>
              </p:cNvSpPr>
              <p:nvPr/>
            </p:nvSpPr>
            <p:spPr bwMode="auto">
              <a:xfrm>
                <a:off x="4996" y="2028"/>
                <a:ext cx="604" cy="286"/>
              </a:xfrm>
              <a:prstGeom prst="rect">
                <a:avLst/>
              </a:prstGeom>
              <a:solidFill>
                <a:srgbClr val="CCFF66"/>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r>
                  <a:rPr lang="en-US" baseline="-25000">
                    <a:latin typeface="Arial Narrow" pitchFamily="34" charset="0"/>
                  </a:rPr>
                  <a:t>6</a:t>
                </a:r>
              </a:p>
            </p:txBody>
          </p:sp>
          <p:sp>
            <p:nvSpPr>
              <p:cNvPr id="37963" name="Rectangle 102"/>
              <p:cNvSpPr>
                <a:spLocks noChangeArrowheads="1"/>
              </p:cNvSpPr>
              <p:nvPr/>
            </p:nvSpPr>
            <p:spPr bwMode="auto">
              <a:xfrm>
                <a:off x="4392" y="2028"/>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r>
                  <a:rPr lang="en-US" baseline="-25000">
                    <a:latin typeface="Arial Narrow" pitchFamily="34" charset="0"/>
                  </a:rPr>
                  <a:t>5</a:t>
                </a:r>
              </a:p>
            </p:txBody>
          </p:sp>
          <p:sp>
            <p:nvSpPr>
              <p:cNvPr id="37964" name="Rectangle 103"/>
              <p:cNvSpPr>
                <a:spLocks noChangeArrowheads="1"/>
              </p:cNvSpPr>
              <p:nvPr/>
            </p:nvSpPr>
            <p:spPr bwMode="auto">
              <a:xfrm>
                <a:off x="3788" y="2028"/>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r>
                  <a:rPr lang="en-US" baseline="-25000">
                    <a:latin typeface="Arial Narrow" pitchFamily="34" charset="0"/>
                  </a:rPr>
                  <a:t>4</a:t>
                </a:r>
              </a:p>
            </p:txBody>
          </p:sp>
          <p:sp>
            <p:nvSpPr>
              <p:cNvPr id="37965" name="Rectangle 104"/>
              <p:cNvSpPr>
                <a:spLocks noChangeArrowheads="1"/>
              </p:cNvSpPr>
              <p:nvPr/>
            </p:nvSpPr>
            <p:spPr bwMode="auto">
              <a:xfrm>
                <a:off x="3184" y="2028"/>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r>
                  <a:rPr lang="en-US" baseline="-25000">
                    <a:latin typeface="Arial Narrow" pitchFamily="34" charset="0"/>
                  </a:rPr>
                  <a:t>3</a:t>
                </a:r>
              </a:p>
            </p:txBody>
          </p:sp>
          <p:sp>
            <p:nvSpPr>
              <p:cNvPr id="37966" name="Rectangle 105"/>
              <p:cNvSpPr>
                <a:spLocks noChangeArrowheads="1"/>
              </p:cNvSpPr>
              <p:nvPr/>
            </p:nvSpPr>
            <p:spPr bwMode="auto">
              <a:xfrm>
                <a:off x="2580" y="2028"/>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r>
                  <a:rPr lang="en-US" baseline="-25000">
                    <a:latin typeface="Arial Narrow" pitchFamily="34" charset="0"/>
                  </a:rPr>
                  <a:t>2</a:t>
                </a:r>
              </a:p>
            </p:txBody>
          </p:sp>
          <p:sp>
            <p:nvSpPr>
              <p:cNvPr id="37967" name="Rectangle 106"/>
              <p:cNvSpPr>
                <a:spLocks noChangeArrowheads="1"/>
              </p:cNvSpPr>
              <p:nvPr/>
            </p:nvSpPr>
            <p:spPr bwMode="auto">
              <a:xfrm>
                <a:off x="1976" y="2028"/>
                <a:ext cx="604" cy="286"/>
              </a:xfrm>
              <a:prstGeom prst="rect">
                <a:avLst/>
              </a:prstGeom>
              <a:solidFill>
                <a:schemeClr val="accent5">
                  <a:lumMod val="20000"/>
                  <a:lumOff val="80000"/>
                </a:schemeClr>
              </a:solidFill>
              <a:ln w="12700">
                <a:solidFill>
                  <a:schemeClr val="tx1"/>
                </a:solidFill>
                <a:miter lim="800000"/>
                <a:headEnd/>
                <a:tailEnd/>
              </a:ln>
            </p:spPr>
            <p:txBody>
              <a:bodyPr wrap="none" lIns="90488" tIns="44450" rIns="90488" bIns="44450" anchor="ctr"/>
              <a:lstStyle/>
              <a:p>
                <a:pPr algn="ctr">
                  <a:lnSpc>
                    <a:spcPct val="90000"/>
                  </a:lnSpc>
                  <a:spcBef>
                    <a:spcPct val="0"/>
                  </a:spcBef>
                </a:pPr>
                <a:r>
                  <a:rPr lang="en-US">
                    <a:latin typeface="Arial Narrow" pitchFamily="34" charset="0"/>
                  </a:rPr>
                  <a:t>B</a:t>
                </a:r>
              </a:p>
            </p:txBody>
          </p:sp>
        </p:grpSp>
        <p:sp>
          <p:nvSpPr>
            <p:cNvPr id="37952" name="Oval 107"/>
            <p:cNvSpPr>
              <a:spLocks noChangeArrowheads="1"/>
            </p:cNvSpPr>
            <p:nvPr/>
          </p:nvSpPr>
          <p:spPr bwMode="auto">
            <a:xfrm>
              <a:off x="3516" y="2256"/>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2</a:t>
              </a:r>
            </a:p>
          </p:txBody>
        </p:sp>
        <p:sp>
          <p:nvSpPr>
            <p:cNvPr id="37953" name="Oval 108"/>
            <p:cNvSpPr>
              <a:spLocks noChangeArrowheads="1"/>
            </p:cNvSpPr>
            <p:nvPr/>
          </p:nvSpPr>
          <p:spPr bwMode="auto">
            <a:xfrm>
              <a:off x="1068" y="1968"/>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7</a:t>
              </a:r>
            </a:p>
          </p:txBody>
        </p:sp>
        <p:sp>
          <p:nvSpPr>
            <p:cNvPr id="37954" name="Oval 109"/>
            <p:cNvSpPr>
              <a:spLocks noChangeArrowheads="1"/>
            </p:cNvSpPr>
            <p:nvPr/>
          </p:nvSpPr>
          <p:spPr bwMode="auto">
            <a:xfrm>
              <a:off x="3516" y="2592"/>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5</a:t>
              </a:r>
            </a:p>
          </p:txBody>
        </p:sp>
        <p:sp>
          <p:nvSpPr>
            <p:cNvPr id="37955" name="Oval 110"/>
            <p:cNvSpPr>
              <a:spLocks noChangeArrowheads="1"/>
            </p:cNvSpPr>
            <p:nvPr/>
          </p:nvSpPr>
          <p:spPr bwMode="auto">
            <a:xfrm>
              <a:off x="1740" y="1680"/>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8</a:t>
              </a:r>
            </a:p>
          </p:txBody>
        </p:sp>
        <p:grpSp>
          <p:nvGrpSpPr>
            <p:cNvPr id="37956" name="Group 111"/>
            <p:cNvGrpSpPr>
              <a:grpSpLocks/>
            </p:cNvGrpSpPr>
            <p:nvPr/>
          </p:nvGrpSpPr>
          <p:grpSpPr bwMode="auto">
            <a:xfrm>
              <a:off x="2456" y="592"/>
              <a:ext cx="3110" cy="2867"/>
              <a:chOff x="2492" y="592"/>
              <a:chExt cx="3110" cy="2867"/>
            </a:xfrm>
          </p:grpSpPr>
          <p:sp>
            <p:nvSpPr>
              <p:cNvPr id="37959" name="Rectangle 112"/>
              <p:cNvSpPr>
                <a:spLocks noChangeArrowheads="1"/>
              </p:cNvSpPr>
              <p:nvPr/>
            </p:nvSpPr>
            <p:spPr bwMode="auto">
              <a:xfrm>
                <a:off x="5008" y="630"/>
                <a:ext cx="566" cy="266"/>
              </a:xfrm>
              <a:prstGeom prst="rect">
                <a:avLst/>
              </a:prstGeom>
              <a:noFill/>
              <a:ln w="12700">
                <a:noFill/>
                <a:miter lim="800000"/>
                <a:headEnd/>
                <a:tailEnd/>
              </a:ln>
            </p:spPr>
            <p:txBody>
              <a:bodyPr wrap="none" lIns="90488" tIns="44450" rIns="90488" bIns="44450" anchor="ctr" anchorCtr="1">
                <a:spAutoFit/>
              </a:bodyPr>
              <a:lstStyle/>
              <a:p>
                <a:pPr algn="ctr">
                  <a:lnSpc>
                    <a:spcPct val="90000"/>
                  </a:lnSpc>
                  <a:spcBef>
                    <a:spcPct val="0"/>
                  </a:spcBef>
                </a:pPr>
                <a:r>
                  <a:rPr lang="en-US">
                    <a:latin typeface="Arial Narrow" pitchFamily="34" charset="0"/>
                  </a:rPr>
                  <a:t>LOOP</a:t>
                </a:r>
              </a:p>
            </p:txBody>
          </p:sp>
          <p:sp>
            <p:nvSpPr>
              <p:cNvPr id="37960" name="Rectangle 113"/>
              <p:cNvSpPr>
                <a:spLocks noChangeArrowheads="1"/>
              </p:cNvSpPr>
              <p:nvPr/>
            </p:nvSpPr>
            <p:spPr bwMode="auto">
              <a:xfrm>
                <a:off x="2492" y="630"/>
                <a:ext cx="806" cy="266"/>
              </a:xfrm>
              <a:prstGeom prst="rect">
                <a:avLst/>
              </a:prstGeom>
              <a:noFill/>
              <a:ln w="12700">
                <a:noFill/>
                <a:miter lim="800000"/>
                <a:headEnd/>
                <a:tailEnd/>
              </a:ln>
            </p:spPr>
            <p:txBody>
              <a:bodyPr wrap="none" lIns="90488" tIns="44450" rIns="90488" bIns="44450" anchor="ctr" anchorCtr="1">
                <a:spAutoFit/>
              </a:bodyPr>
              <a:lstStyle/>
              <a:p>
                <a:pPr algn="ctr">
                  <a:lnSpc>
                    <a:spcPct val="90000"/>
                  </a:lnSpc>
                  <a:spcBef>
                    <a:spcPct val="0"/>
                  </a:spcBef>
                </a:pPr>
                <a:r>
                  <a:rPr lang="en-US">
                    <a:latin typeface="Arial Narrow" pitchFamily="34" charset="0"/>
                  </a:rPr>
                  <a:t>PROLOG</a:t>
                </a:r>
              </a:p>
            </p:txBody>
          </p:sp>
          <p:sp>
            <p:nvSpPr>
              <p:cNvPr id="468082" name="Rectangle 114"/>
              <p:cNvSpPr>
                <a:spLocks noChangeArrowheads="1"/>
              </p:cNvSpPr>
              <p:nvPr/>
            </p:nvSpPr>
            <p:spPr bwMode="auto">
              <a:xfrm>
                <a:off x="4994" y="592"/>
                <a:ext cx="608" cy="2867"/>
              </a:xfrm>
              <a:prstGeom prst="rect">
                <a:avLst/>
              </a:prstGeom>
              <a:noFill/>
              <a:ln w="508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37957" name="Oval 115"/>
            <p:cNvSpPr>
              <a:spLocks noChangeArrowheads="1"/>
            </p:cNvSpPr>
            <p:nvPr/>
          </p:nvSpPr>
          <p:spPr bwMode="auto">
            <a:xfrm>
              <a:off x="4764" y="1152"/>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3</a:t>
              </a:r>
            </a:p>
          </p:txBody>
        </p:sp>
        <p:sp>
          <p:nvSpPr>
            <p:cNvPr id="37958" name="Oval 116"/>
            <p:cNvSpPr>
              <a:spLocks noChangeArrowheads="1"/>
            </p:cNvSpPr>
            <p:nvPr/>
          </p:nvSpPr>
          <p:spPr bwMode="auto">
            <a:xfrm>
              <a:off x="4716" y="1440"/>
              <a:ext cx="361" cy="361"/>
            </a:xfrm>
            <a:prstGeom prst="ellipse">
              <a:avLst/>
            </a:prstGeom>
            <a:solidFill>
              <a:schemeClr val="accent1"/>
            </a:solidFill>
            <a:ln w="12700">
              <a:solidFill>
                <a:schemeClr val="tx1"/>
              </a:solidFill>
              <a:round/>
              <a:headEnd/>
              <a:tailEnd/>
            </a:ln>
          </p:spPr>
          <p:txBody>
            <a:bodyPr wrap="none" lIns="90488" tIns="44450" rIns="90488" bIns="44450" anchor="ctr"/>
            <a:lstStyle/>
            <a:p>
              <a:pPr algn="ctr">
                <a:lnSpc>
                  <a:spcPct val="90000"/>
                </a:lnSpc>
                <a:spcBef>
                  <a:spcPct val="0"/>
                </a:spcBef>
              </a:pPr>
              <a:r>
                <a:rPr lang="en-US" sz="2800">
                  <a:latin typeface="Arial Narrow" pitchFamily="34" charset="0"/>
                </a:rPr>
                <a:t>6</a:t>
              </a:r>
            </a:p>
          </p:txBody>
        </p:sp>
      </p:grpSp>
      <p:pic>
        <p:nvPicPr>
          <p:cNvPr id="119"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nchor="ctr"/>
          <a:lstStyle/>
          <a:p>
            <a:r>
              <a:rPr lang="en-US" smtClean="0"/>
              <a:t>Software Pipelined ‘C6x Code</a:t>
            </a:r>
          </a:p>
        </p:txBody>
      </p:sp>
      <p:sp>
        <p:nvSpPr>
          <p:cNvPr id="38915" name="Rectangle 3"/>
          <p:cNvSpPr>
            <a:spLocks noChangeArrowheads="1"/>
          </p:cNvSpPr>
          <p:nvPr/>
        </p:nvSpPr>
        <p:spPr bwMode="auto">
          <a:xfrm>
            <a:off x="228600" y="758825"/>
            <a:ext cx="4267200" cy="5384800"/>
          </a:xfrm>
          <a:prstGeom prst="rect">
            <a:avLst/>
          </a:prstGeom>
          <a:solidFill>
            <a:schemeClr val="accent1"/>
          </a:solidFill>
          <a:ln w="12700">
            <a:noFill/>
            <a:miter lim="800000"/>
            <a:headEnd/>
            <a:tailEnd/>
          </a:ln>
        </p:spPr>
        <p:txBody>
          <a:bodyPr lIns="136525" tIns="136525" rIns="136525" bIns="136525">
            <a:spAutoFit/>
          </a:bodyPr>
          <a:lstStyle/>
          <a:p>
            <a:pPr>
              <a:lnSpc>
                <a:spcPct val="100000"/>
              </a:lnSpc>
              <a:spcBef>
                <a:spcPct val="20000"/>
              </a:spcBef>
            </a:pPr>
            <a:r>
              <a:rPr lang="en-US" sz="2000">
                <a:latin typeface="Courier New" pitchFamily="49" charset="0"/>
              </a:rPr>
              <a:t>c0:      ldw .D1  *A4++,A5</a:t>
            </a:r>
          </a:p>
          <a:p>
            <a:pPr>
              <a:lnSpc>
                <a:spcPct val="100000"/>
              </a:lnSpc>
              <a:spcBef>
                <a:spcPct val="20000"/>
              </a:spcBef>
            </a:pPr>
            <a:r>
              <a:rPr lang="en-US" sz="2000">
                <a:latin typeface="Courier New" pitchFamily="49" charset="0"/>
              </a:rPr>
              <a:t> ||      ldw .D2  *B4++,B5</a:t>
            </a:r>
          </a:p>
          <a:p>
            <a:pPr>
              <a:lnSpc>
                <a:spcPct val="100000"/>
              </a:lnSpc>
              <a:spcBef>
                <a:spcPct val="20000"/>
              </a:spcBef>
            </a:pPr>
            <a:endParaRPr lang="en-US" sz="2000">
              <a:latin typeface="Courier New" pitchFamily="49" charset="0"/>
            </a:endParaRPr>
          </a:p>
          <a:p>
            <a:pPr>
              <a:lnSpc>
                <a:spcPct val="100000"/>
              </a:lnSpc>
              <a:spcBef>
                <a:spcPct val="20000"/>
              </a:spcBef>
            </a:pPr>
            <a:r>
              <a:rPr lang="en-US" sz="2000">
                <a:latin typeface="Courier New" pitchFamily="49" charset="0"/>
              </a:rPr>
              <a:t>c1:      ldw .D1  *A4++,A5</a:t>
            </a:r>
          </a:p>
          <a:p>
            <a:pPr>
              <a:lnSpc>
                <a:spcPct val="100000"/>
              </a:lnSpc>
              <a:spcBef>
                <a:spcPct val="20000"/>
              </a:spcBef>
            </a:pPr>
            <a:r>
              <a:rPr lang="en-US" sz="2000">
                <a:latin typeface="Courier New" pitchFamily="49" charset="0"/>
              </a:rPr>
              <a:t> ||      ldw .D2  *B4++,B5</a:t>
            </a:r>
          </a:p>
          <a:p>
            <a:pPr>
              <a:lnSpc>
                <a:spcPct val="100000"/>
              </a:lnSpc>
              <a:spcBef>
                <a:spcPct val="20000"/>
              </a:spcBef>
            </a:pPr>
            <a:r>
              <a:rPr lang="en-US" sz="2000">
                <a:latin typeface="Courier New" pitchFamily="49" charset="0"/>
              </a:rPr>
              <a:t> || [B0] sub .S2  B0,1,B0</a:t>
            </a:r>
          </a:p>
          <a:p>
            <a:pPr>
              <a:lnSpc>
                <a:spcPct val="100000"/>
              </a:lnSpc>
              <a:spcBef>
                <a:spcPct val="20000"/>
              </a:spcBef>
            </a:pPr>
            <a:r>
              <a:rPr lang="en-US" sz="2000">
                <a:latin typeface="Courier New" pitchFamily="49" charset="0"/>
              </a:rPr>
              <a:t>	</a:t>
            </a:r>
          </a:p>
          <a:p>
            <a:pPr>
              <a:lnSpc>
                <a:spcPct val="100000"/>
              </a:lnSpc>
              <a:spcBef>
                <a:spcPct val="20000"/>
              </a:spcBef>
            </a:pPr>
            <a:r>
              <a:rPr lang="en-US" sz="2000">
                <a:latin typeface="Courier New" pitchFamily="49" charset="0"/>
              </a:rPr>
              <a:t>c2_3_4:  ldw .D1  *A4++,A5</a:t>
            </a:r>
          </a:p>
          <a:p>
            <a:pPr>
              <a:lnSpc>
                <a:spcPct val="100000"/>
              </a:lnSpc>
              <a:spcBef>
                <a:spcPct val="20000"/>
              </a:spcBef>
            </a:pPr>
            <a:r>
              <a:rPr lang="en-US" sz="2000">
                <a:latin typeface="Courier New" pitchFamily="49" charset="0"/>
              </a:rPr>
              <a:t> ||      ldw .D2  *B4++,B5</a:t>
            </a:r>
          </a:p>
          <a:p>
            <a:pPr>
              <a:lnSpc>
                <a:spcPct val="100000"/>
              </a:lnSpc>
              <a:spcBef>
                <a:spcPct val="20000"/>
              </a:spcBef>
            </a:pPr>
            <a:r>
              <a:rPr lang="en-US" sz="2000">
                <a:latin typeface="Courier New" pitchFamily="49" charset="0"/>
              </a:rPr>
              <a:t> || [B0] sub .S2  B0,1,B0</a:t>
            </a:r>
          </a:p>
          <a:p>
            <a:pPr>
              <a:lnSpc>
                <a:spcPct val="100000"/>
              </a:lnSpc>
              <a:spcBef>
                <a:spcPct val="20000"/>
              </a:spcBef>
            </a:pPr>
            <a:r>
              <a:rPr lang="en-US" sz="2000">
                <a:latin typeface="Courier New" pitchFamily="49" charset="0"/>
              </a:rPr>
              <a:t> || [B0] B   .S1  loop</a:t>
            </a:r>
          </a:p>
          <a:p>
            <a:pPr>
              <a:lnSpc>
                <a:spcPct val="100000"/>
              </a:lnSpc>
              <a:spcBef>
                <a:spcPct val="20000"/>
              </a:spcBef>
            </a:pPr>
            <a:r>
              <a:rPr lang="en-US" sz="2000">
                <a:latin typeface="Courier New" pitchFamily="49" charset="0"/>
              </a:rPr>
              <a:t>		.</a:t>
            </a:r>
          </a:p>
          <a:p>
            <a:pPr>
              <a:lnSpc>
                <a:spcPct val="100000"/>
              </a:lnSpc>
              <a:spcBef>
                <a:spcPct val="20000"/>
              </a:spcBef>
            </a:pPr>
            <a:r>
              <a:rPr lang="en-US" sz="2000">
                <a:latin typeface="Courier New" pitchFamily="49" charset="0"/>
              </a:rPr>
              <a:t>		.</a:t>
            </a:r>
          </a:p>
          <a:p>
            <a:pPr>
              <a:lnSpc>
                <a:spcPct val="100000"/>
              </a:lnSpc>
              <a:spcBef>
                <a:spcPct val="20000"/>
              </a:spcBef>
            </a:pPr>
            <a:r>
              <a:rPr lang="en-US" sz="2000">
                <a:latin typeface="Courier New" pitchFamily="49" charset="0"/>
              </a:rPr>
              <a:t>		.		</a:t>
            </a:r>
          </a:p>
        </p:txBody>
      </p:sp>
      <p:sp>
        <p:nvSpPr>
          <p:cNvPr id="38916" name="Rectangle 4"/>
          <p:cNvSpPr>
            <a:spLocks noChangeArrowheads="1"/>
          </p:cNvSpPr>
          <p:nvPr/>
        </p:nvSpPr>
        <p:spPr bwMode="auto">
          <a:xfrm>
            <a:off x="4529138" y="771525"/>
            <a:ext cx="4430712" cy="3168650"/>
          </a:xfrm>
          <a:prstGeom prst="rect">
            <a:avLst/>
          </a:prstGeom>
          <a:solidFill>
            <a:schemeClr val="accent1"/>
          </a:solidFill>
          <a:ln w="12700">
            <a:noFill/>
            <a:miter lim="800000"/>
            <a:headEnd/>
            <a:tailEnd/>
          </a:ln>
        </p:spPr>
        <p:txBody>
          <a:bodyPr wrap="none" lIns="136525" tIns="136525" rIns="136525" bIns="136525">
            <a:spAutoFit/>
          </a:bodyPr>
          <a:lstStyle/>
          <a:p>
            <a:pPr>
              <a:lnSpc>
                <a:spcPct val="100000"/>
              </a:lnSpc>
              <a:spcBef>
                <a:spcPct val="20000"/>
              </a:spcBef>
            </a:pPr>
            <a:r>
              <a:rPr lang="en-US" sz="2000">
                <a:latin typeface="Courier New" pitchFamily="49" charset="0"/>
              </a:rPr>
              <a:t>c5_6:    ldw  .D1  *A4++,A5</a:t>
            </a:r>
          </a:p>
          <a:p>
            <a:pPr>
              <a:lnSpc>
                <a:spcPct val="100000"/>
              </a:lnSpc>
              <a:spcBef>
                <a:spcPct val="20000"/>
              </a:spcBef>
            </a:pPr>
            <a:r>
              <a:rPr lang="en-US" sz="2000">
                <a:latin typeface="Courier New" pitchFamily="49" charset="0"/>
              </a:rPr>
              <a:t> ||      ldw  .D2  *B4++,B5</a:t>
            </a:r>
          </a:p>
          <a:p>
            <a:pPr>
              <a:lnSpc>
                <a:spcPct val="100000"/>
              </a:lnSpc>
              <a:spcBef>
                <a:spcPct val="20000"/>
              </a:spcBef>
            </a:pPr>
            <a:r>
              <a:rPr lang="en-US" sz="2000">
                <a:latin typeface="Courier New" pitchFamily="49" charset="0"/>
              </a:rPr>
              <a:t> || [B0] sub  .S2  B0,1,B0</a:t>
            </a:r>
          </a:p>
          <a:p>
            <a:pPr>
              <a:lnSpc>
                <a:spcPct val="100000"/>
              </a:lnSpc>
              <a:spcBef>
                <a:spcPct val="20000"/>
              </a:spcBef>
            </a:pPr>
            <a:r>
              <a:rPr lang="en-US" sz="2000">
                <a:latin typeface="Courier New" pitchFamily="49" charset="0"/>
              </a:rPr>
              <a:t> || [B0] B    .S1  loop</a:t>
            </a:r>
          </a:p>
          <a:p>
            <a:pPr>
              <a:lnSpc>
                <a:spcPct val="100000"/>
              </a:lnSpc>
              <a:spcBef>
                <a:spcPct val="20000"/>
              </a:spcBef>
            </a:pPr>
            <a:r>
              <a:rPr lang="en-US" sz="2000">
                <a:latin typeface="Courier New" pitchFamily="49" charset="0"/>
              </a:rPr>
              <a:t> ||      mpy  .M1x A5,B5,A6</a:t>
            </a:r>
          </a:p>
          <a:p>
            <a:pPr>
              <a:lnSpc>
                <a:spcPct val="100000"/>
              </a:lnSpc>
              <a:spcBef>
                <a:spcPct val="20000"/>
              </a:spcBef>
            </a:pPr>
            <a:r>
              <a:rPr lang="en-US" sz="2000">
                <a:latin typeface="Courier New" pitchFamily="49" charset="0"/>
              </a:rPr>
              <a:t> ||      mpyh .M2x A5,B5,B6</a:t>
            </a:r>
          </a:p>
          <a:p>
            <a:pPr>
              <a:lnSpc>
                <a:spcPct val="100000"/>
              </a:lnSpc>
              <a:spcBef>
                <a:spcPct val="20000"/>
              </a:spcBef>
            </a:pPr>
            <a:r>
              <a:rPr lang="en-US" sz="2000">
                <a:latin typeface="Courier New" pitchFamily="49" charset="0"/>
              </a:rPr>
              <a:t>		.</a:t>
            </a:r>
          </a:p>
          <a:p>
            <a:pPr>
              <a:lnSpc>
                <a:spcPct val="100000"/>
              </a:lnSpc>
              <a:spcBef>
                <a:spcPct val="20000"/>
              </a:spcBef>
            </a:pPr>
            <a:r>
              <a:rPr lang="en-US" sz="2000">
                <a:latin typeface="Courier New" pitchFamily="49" charset="0"/>
              </a:rPr>
              <a:t>		.</a:t>
            </a:r>
          </a:p>
        </p:txBody>
      </p:sp>
      <p:sp>
        <p:nvSpPr>
          <p:cNvPr id="470021" name="Rectangle 5"/>
          <p:cNvSpPr>
            <a:spLocks noChangeArrowheads="1"/>
          </p:cNvSpPr>
          <p:nvPr/>
        </p:nvSpPr>
        <p:spPr bwMode="auto">
          <a:xfrm>
            <a:off x="4498975" y="3067050"/>
            <a:ext cx="4414838" cy="3181350"/>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lIns="136525" tIns="136525" rIns="136525" bIns="136525">
            <a:spAutoFit/>
          </a:bodyPr>
          <a:lstStyle/>
          <a:p>
            <a:pPr>
              <a:lnSpc>
                <a:spcPct val="100000"/>
              </a:lnSpc>
              <a:spcBef>
                <a:spcPct val="20000"/>
              </a:spcBef>
              <a:defRPr/>
            </a:pPr>
            <a:r>
              <a:rPr lang="en-US" sz="2000">
                <a:latin typeface="Courier New" pitchFamily="49" charset="0"/>
              </a:rPr>
              <a:t>*** Single-Cycle Loop</a:t>
            </a:r>
          </a:p>
          <a:p>
            <a:pPr>
              <a:lnSpc>
                <a:spcPct val="100000"/>
              </a:lnSpc>
              <a:defRPr/>
            </a:pPr>
            <a:r>
              <a:rPr lang="en-US" sz="2000">
                <a:solidFill>
                  <a:schemeClr val="tx2"/>
                </a:solidFill>
                <a:latin typeface="Courier New" pitchFamily="49" charset="0"/>
              </a:rPr>
              <a:t>loop</a:t>
            </a:r>
            <a:r>
              <a:rPr lang="en-US" sz="2000">
                <a:latin typeface="Courier New" pitchFamily="49" charset="0"/>
              </a:rPr>
              <a:t>:	   ldw .D1  *A4++,A5</a:t>
            </a:r>
            <a:br>
              <a:rPr lang="en-US" sz="2000">
                <a:latin typeface="Courier New" pitchFamily="49" charset="0"/>
              </a:rPr>
            </a:br>
            <a:r>
              <a:rPr lang="en-US" sz="2000">
                <a:latin typeface="Courier New" pitchFamily="49" charset="0"/>
              </a:rPr>
              <a:t> ||	   ldw .D2  *B4++,B5</a:t>
            </a:r>
            <a:br>
              <a:rPr lang="en-US" sz="2000">
                <a:latin typeface="Courier New" pitchFamily="49" charset="0"/>
              </a:rPr>
            </a:br>
            <a:r>
              <a:rPr lang="en-US" sz="2000">
                <a:latin typeface="Courier New" pitchFamily="49" charset="0"/>
              </a:rPr>
              <a:t> || [B0] sub .S2  B0,1,B0</a:t>
            </a:r>
            <a:br>
              <a:rPr lang="en-US" sz="2000">
                <a:latin typeface="Courier New" pitchFamily="49" charset="0"/>
              </a:rPr>
            </a:br>
            <a:r>
              <a:rPr lang="en-US" sz="2000">
                <a:latin typeface="Courier New" pitchFamily="49" charset="0"/>
              </a:rPr>
              <a:t> || [B0] B	 .S1  </a:t>
            </a:r>
            <a:r>
              <a:rPr lang="en-US" sz="2000">
                <a:solidFill>
                  <a:schemeClr val="tx2"/>
                </a:solidFill>
                <a:latin typeface="Courier New" pitchFamily="49" charset="0"/>
              </a:rPr>
              <a:t>loop</a:t>
            </a:r>
            <a:r>
              <a:rPr lang="en-US" sz="2000">
                <a:latin typeface="Courier New" pitchFamily="49" charset="0"/>
              </a:rPr>
              <a:t/>
            </a:r>
            <a:br>
              <a:rPr lang="en-US" sz="2000">
                <a:latin typeface="Courier New" pitchFamily="49" charset="0"/>
              </a:rPr>
            </a:br>
            <a:r>
              <a:rPr lang="en-US" sz="2000">
                <a:latin typeface="Courier New" pitchFamily="49" charset="0"/>
              </a:rPr>
              <a:t> ||      mpy .M1x A5,B5,A6</a:t>
            </a:r>
            <a:br>
              <a:rPr lang="en-US" sz="2000">
                <a:latin typeface="Courier New" pitchFamily="49" charset="0"/>
              </a:rPr>
            </a:br>
            <a:r>
              <a:rPr lang="en-US" sz="2000">
                <a:latin typeface="Courier New" pitchFamily="49" charset="0"/>
              </a:rPr>
              <a:t> ||      mpyh.M2x A5,B5,B6</a:t>
            </a:r>
            <a:br>
              <a:rPr lang="en-US" sz="2000">
                <a:latin typeface="Courier New" pitchFamily="49" charset="0"/>
              </a:rPr>
            </a:br>
            <a:r>
              <a:rPr lang="en-US" sz="2000">
                <a:latin typeface="Courier New" pitchFamily="49" charset="0"/>
              </a:rPr>
              <a:t> ||      add .L1  A7,A6,A7</a:t>
            </a:r>
            <a:br>
              <a:rPr lang="en-US" sz="2000">
                <a:latin typeface="Courier New" pitchFamily="49" charset="0"/>
              </a:rPr>
            </a:br>
            <a:r>
              <a:rPr lang="en-US" sz="2000">
                <a:latin typeface="Courier New" pitchFamily="49" charset="0"/>
              </a:rPr>
              <a:t> ||      add .L2  B7,B6,B7</a:t>
            </a:r>
          </a:p>
        </p:txBody>
      </p:sp>
      <p:pic>
        <p:nvPicPr>
          <p:cNvPr id="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3">
            <a:hlinkClick r:id="rId13" action="ppaction://hlinksldjump"/>
          </p:cNvPr>
          <p:cNvSpPr txBox="1">
            <a:spLocks noChangeArrowheads="1"/>
          </p:cNvSpPr>
          <p:nvPr>
            <p:custDataLst>
              <p:tags r:id="rId2"/>
            </p:custDataLst>
          </p:nvPr>
        </p:nvSpPr>
        <p:spPr bwMode="auto">
          <a:xfrm>
            <a:off x="304800" y="1227918"/>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36430425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4">
            <a:hlinkClick r:id="rId14" action="ppaction://hlinksldjump"/>
          </p:cNvPr>
          <p:cNvSpPr txBox="1">
            <a:spLocks noChangeArrowheads="1"/>
          </p:cNvSpPr>
          <p:nvPr>
            <p:custDataLst>
              <p:tags r:id="rId3"/>
            </p:custDataLst>
          </p:nvPr>
        </p:nvSpPr>
        <p:spPr bwMode="auto">
          <a:xfrm>
            <a:off x="301576" y="174256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3">
            <a:hlinkClick r:id="rId20" action="ppaction://hlinksldjump"/>
          </p:cNvPr>
          <p:cNvSpPr txBox="1">
            <a:spLocks noChangeArrowheads="1"/>
          </p:cNvSpPr>
          <p:nvPr>
            <p:custDataLst>
              <p:tags r:id="rId9"/>
            </p:custDataLst>
          </p:nvPr>
        </p:nvSpPr>
        <p:spPr bwMode="auto">
          <a:xfrm>
            <a:off x="304800" y="4830454"/>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42500021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4" name="TextBox 3"/>
          <p:cNvSpPr txBox="1"/>
          <p:nvPr/>
        </p:nvSpPr>
        <p:spPr>
          <a:xfrm>
            <a:off x="0" y="759728"/>
            <a:ext cx="9353394" cy="5213735"/>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the four functional units and types of instructions they execute:</a:t>
            </a:r>
            <a:br>
              <a:rPr lang="en-US" b="0" dirty="0" smtClean="0">
                <a:solidFill>
                  <a:srgbClr val="000000"/>
                </a:solidFill>
                <a:latin typeface="Calibri" pitchFamily="34" charset="0"/>
              </a:rPr>
            </a:br>
            <a:r>
              <a:rPr lang="en-US" b="0" dirty="0" smtClean="0">
                <a:solidFill>
                  <a:srgbClr val="000000"/>
                </a:solidFill>
                <a:latin typeface="Calibri" pitchFamily="34" charset="0"/>
              </a:rPr>
              <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many 16x16 MACs can a C674x CPU perform in 1 cycle?  C66x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Where are CPU operands stored and how do they get there?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a hardware pipeline?</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s/w pipelining, which tool does this for you?</a:t>
            </a:r>
          </a:p>
        </p:txBody>
      </p:sp>
    </p:spTree>
    <p:custDataLst>
      <p:tags r:id="rId1"/>
    </p:custData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2" name="TextBox 121"/>
          <p:cNvSpPr txBox="1"/>
          <p:nvPr/>
        </p:nvSpPr>
        <p:spPr>
          <a:xfrm>
            <a:off x="0" y="759728"/>
            <a:ext cx="9353394" cy="5213735"/>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the four functional units and types of instructions they execute:</a:t>
            </a:r>
            <a:br>
              <a:rPr lang="en-US" b="0" dirty="0" smtClean="0">
                <a:solidFill>
                  <a:srgbClr val="000000"/>
                </a:solidFill>
                <a:latin typeface="Calibri" pitchFamily="34" charset="0"/>
              </a:rPr>
            </a:br>
            <a:r>
              <a:rPr lang="en-US" b="0" dirty="0" smtClean="0">
                <a:solidFill>
                  <a:srgbClr val="000000"/>
                </a:solidFill>
                <a:latin typeface="Calibri" pitchFamily="34" charset="0"/>
              </a:rPr>
              <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many 16x16 MACs can a C674x CPU perform in 1 cycle?  C66x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Where are CPU operands stored and how do they get there?</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a hardware pipeline?</a:t>
            </a:r>
            <a:br>
              <a:rPr lang="en-US" b="0" dirty="0" smtClean="0">
                <a:solidFill>
                  <a:srgbClr val="000000"/>
                </a:solidFill>
                <a:latin typeface="Calibri" pitchFamily="34" charset="0"/>
              </a:rPr>
            </a:br>
            <a:endParaRPr lang="en-US" b="0" dirty="0" smtClean="0">
              <a:solidFill>
                <a:srgbClr val="000000"/>
              </a:solidFill>
              <a:latin typeface="Calibri" pitchFamily="34" charset="0"/>
            </a:endParaRP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s/w pipelining, which tool does this for you?</a:t>
            </a:r>
          </a:p>
        </p:txBody>
      </p:sp>
      <p:sp>
        <p:nvSpPr>
          <p:cNvPr id="125" name="TextBox 124"/>
          <p:cNvSpPr txBox="1"/>
          <p:nvPr/>
        </p:nvSpPr>
        <p:spPr>
          <a:xfrm>
            <a:off x="404561" y="1094096"/>
            <a:ext cx="5426101" cy="1323439"/>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M unit – Multiplies (fixed, float)</a:t>
            </a:r>
          </a:p>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L unit – ALU – arithmetic and logical operations</a:t>
            </a:r>
          </a:p>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S unit – Branches and shifts</a:t>
            </a:r>
          </a:p>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D unit – Data – loads and stores </a:t>
            </a:r>
          </a:p>
        </p:txBody>
      </p:sp>
      <p:sp>
        <p:nvSpPr>
          <p:cNvPr id="126" name="TextBox 125"/>
          <p:cNvSpPr txBox="1"/>
          <p:nvPr/>
        </p:nvSpPr>
        <p:spPr>
          <a:xfrm>
            <a:off x="397655" y="2784144"/>
            <a:ext cx="5269584"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C674x – 8 MACs/cycle,   C66x – 32 MACs/cycle</a:t>
            </a:r>
          </a:p>
        </p:txBody>
      </p:sp>
      <p:sp>
        <p:nvSpPr>
          <p:cNvPr id="127" name="TextBox 126"/>
          <p:cNvSpPr txBox="1"/>
          <p:nvPr/>
        </p:nvSpPr>
        <p:spPr>
          <a:xfrm>
            <a:off x="400029" y="3712231"/>
            <a:ext cx="6211124"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cs typeface="Courier New" pitchFamily="49" charset="0"/>
              </a:rPr>
              <a:t>Register Files (A and B),  Load (</a:t>
            </a:r>
            <a:r>
              <a:rPr lang="en-US" sz="2000" i="1" dirty="0" err="1" smtClean="0">
                <a:solidFill>
                  <a:srgbClr val="0066FF"/>
                </a:solidFill>
                <a:latin typeface="Calibri" pitchFamily="34" charset="0"/>
                <a:cs typeface="Courier New" pitchFamily="49" charset="0"/>
              </a:rPr>
              <a:t>LDx</a:t>
            </a:r>
            <a:r>
              <a:rPr lang="en-US" sz="2000" i="1" dirty="0" smtClean="0">
                <a:solidFill>
                  <a:srgbClr val="0066FF"/>
                </a:solidFill>
                <a:latin typeface="Calibri" pitchFamily="34" charset="0"/>
                <a:cs typeface="Courier New" pitchFamily="49" charset="0"/>
              </a:rPr>
              <a:t>) data from memory</a:t>
            </a:r>
          </a:p>
        </p:txBody>
      </p:sp>
      <p:sp>
        <p:nvSpPr>
          <p:cNvPr id="128" name="TextBox 127"/>
          <p:cNvSpPr txBox="1"/>
          <p:nvPr/>
        </p:nvSpPr>
        <p:spPr>
          <a:xfrm>
            <a:off x="403343" y="5896968"/>
            <a:ext cx="7597657" cy="707886"/>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Maximize performance – use as many functional units as possible in</a:t>
            </a:r>
            <a:br>
              <a:rPr lang="en-US" sz="2000" i="1" dirty="0" smtClean="0">
                <a:solidFill>
                  <a:srgbClr val="0066FF"/>
                </a:solidFill>
                <a:latin typeface="Calibri" pitchFamily="34" charset="0"/>
              </a:rPr>
            </a:br>
            <a:r>
              <a:rPr lang="en-US" sz="2000" i="1" dirty="0" smtClean="0">
                <a:solidFill>
                  <a:srgbClr val="0066FF"/>
                </a:solidFill>
                <a:latin typeface="Calibri" pitchFamily="34" charset="0"/>
              </a:rPr>
              <a:t>every cycle,  the COMPILER/OPTIMIZER performs SW pipelining</a:t>
            </a:r>
          </a:p>
        </p:txBody>
      </p:sp>
      <p:sp>
        <p:nvSpPr>
          <p:cNvPr id="11" name="TextBox 10"/>
          <p:cNvSpPr txBox="1"/>
          <p:nvPr/>
        </p:nvSpPr>
        <p:spPr>
          <a:xfrm>
            <a:off x="398227" y="4656160"/>
            <a:ext cx="7400872" cy="707886"/>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To break up instruction execution enough to reach min cycle count</a:t>
            </a:r>
            <a:br>
              <a:rPr lang="en-US" sz="2000" i="1" dirty="0" smtClean="0">
                <a:solidFill>
                  <a:srgbClr val="0066FF"/>
                </a:solidFill>
                <a:latin typeface="Calibri" pitchFamily="34" charset="0"/>
              </a:rPr>
            </a:br>
            <a:r>
              <a:rPr lang="en-US" sz="2000" i="1" dirty="0" smtClean="0">
                <a:solidFill>
                  <a:srgbClr val="0066FF"/>
                </a:solidFill>
                <a:latin typeface="Calibri" pitchFamily="34" charset="0"/>
              </a:rPr>
              <a:t>thereby allowing single cycle execution when pipeline is FULL</a:t>
            </a:r>
            <a:endParaRPr lang="en-US" sz="2000" i="1" dirty="0" smtClean="0">
              <a:solidFill>
                <a:srgbClr val="0066FF"/>
              </a:solidFill>
              <a:latin typeface="Courier New" pitchFamily="49" charset="0"/>
              <a:cs typeface="Courier New" pitchFamily="49"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dissolv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dissolve">
                                      <p:cBhvr>
                                        <p:cTn id="2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P spid="128"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eaLnBrk="1" hangingPunct="1">
              <a:lnSpc>
                <a:spcPct val="100000"/>
              </a:lnSpc>
              <a:spcBef>
                <a:spcPct val="0"/>
              </a:spcBef>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1530661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1219996"/>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MainHighlight</a:t>
            </a:r>
            <a:endParaRPr lang="en-US" dirty="0">
              <a:solidFill>
                <a:srgbClr val="000000"/>
              </a:solidFill>
            </a:endParaRPr>
          </a:p>
        </p:txBody>
      </p:sp>
      <p:sp>
        <p:nvSpPr>
          <p:cNvPr id="41989" name="Text Box 4"/>
          <p:cNvSpPr txBox="1">
            <a:spLocks noChangeArrowheads="1"/>
          </p:cNvSpPr>
          <p:nvPr>
            <p:custDataLst>
              <p:tags r:id="rId3"/>
            </p:custDataLst>
          </p:nvPr>
        </p:nvSpPr>
        <p:spPr bwMode="auto">
          <a:xfrm>
            <a:off x="301576" y="165265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MainNormal</a:t>
            </a:r>
            <a:endParaRPr lang="en-US" dirty="0">
              <a:solidFill>
                <a:srgbClr val="000000"/>
              </a:solidFill>
            </a:endParaRPr>
          </a:p>
        </p:txBody>
      </p:sp>
      <p:sp>
        <p:nvSpPr>
          <p:cNvPr id="41990" name="Text Box 5"/>
          <p:cNvSpPr txBox="1">
            <a:spLocks noChangeArrowheads="1"/>
          </p:cNvSpPr>
          <p:nvPr>
            <p:custDataLst>
              <p:tags r:id="rId4"/>
            </p:custDataLst>
          </p:nvPr>
        </p:nvSpPr>
        <p:spPr bwMode="auto">
          <a:xfrm>
            <a:off x="774000" y="2086100"/>
            <a:ext cx="4864800" cy="3693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SubHighlight</a:t>
            </a:r>
            <a:endParaRPr lang="en-US" sz="2000" dirty="0">
              <a:solidFill>
                <a:srgbClr val="000000"/>
              </a:solidFill>
            </a:endParaRPr>
          </a:p>
        </p:txBody>
      </p:sp>
      <p:sp>
        <p:nvSpPr>
          <p:cNvPr id="41991" name="Text Box 6"/>
          <p:cNvSpPr txBox="1">
            <a:spLocks noChangeArrowheads="1"/>
          </p:cNvSpPr>
          <p:nvPr>
            <p:custDataLst>
              <p:tags r:id="rId5"/>
            </p:custDataLst>
          </p:nvPr>
        </p:nvSpPr>
        <p:spPr bwMode="auto">
          <a:xfrm>
            <a:off x="769877" y="2462150"/>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SubNormal</a:t>
            </a:r>
            <a:endParaRPr lang="en-US" sz="2000"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8"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reeform 2"/>
          <p:cNvSpPr>
            <a:spLocks/>
          </p:cNvSpPr>
          <p:nvPr/>
        </p:nvSpPr>
        <p:spPr bwMode="auto">
          <a:xfrm>
            <a:off x="222250" y="2020888"/>
            <a:ext cx="3281363" cy="793750"/>
          </a:xfrm>
          <a:custGeom>
            <a:avLst/>
            <a:gdLst/>
            <a:ahLst/>
            <a:cxnLst>
              <a:cxn ang="0">
                <a:pos x="1047" y="0"/>
              </a:cxn>
              <a:cxn ang="0">
                <a:pos x="0" y="500"/>
              </a:cxn>
              <a:cxn ang="0">
                <a:pos x="2067" y="500"/>
              </a:cxn>
              <a:cxn ang="0">
                <a:pos x="1600" y="0"/>
              </a:cxn>
              <a:cxn ang="0">
                <a:pos x="1047" y="0"/>
              </a:cxn>
            </a:cxnLst>
            <a:rect l="0" t="0" r="r" b="b"/>
            <a:pathLst>
              <a:path w="2067" h="500">
                <a:moveTo>
                  <a:pt x="1047" y="0"/>
                </a:moveTo>
                <a:lnTo>
                  <a:pt x="0" y="500"/>
                </a:lnTo>
                <a:lnTo>
                  <a:pt x="2067" y="500"/>
                </a:lnTo>
                <a:lnTo>
                  <a:pt x="1600" y="0"/>
                </a:lnTo>
                <a:lnTo>
                  <a:pt x="1047" y="0"/>
                </a:lnTo>
                <a:close/>
              </a:path>
            </a:pathLst>
          </a:custGeom>
          <a:solidFill>
            <a:schemeClr val="accent1">
              <a:alpha val="50000"/>
            </a:schemeClr>
          </a:solidFill>
          <a:ln w="3175" cap="rnd" cmpd="sng">
            <a:solidFill>
              <a:schemeClr val="tx1"/>
            </a:solidFill>
            <a:prstDash val="sysDot"/>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7171" name="Rectangle 3"/>
          <p:cNvSpPr>
            <a:spLocks noGrp="1" noChangeArrowheads="1"/>
          </p:cNvSpPr>
          <p:nvPr>
            <p:ph type="title"/>
          </p:nvPr>
        </p:nvSpPr>
        <p:spPr>
          <a:xfrm>
            <a:off x="0" y="0"/>
            <a:ext cx="9067800" cy="762000"/>
          </a:xfrm>
        </p:spPr>
        <p:txBody>
          <a:bodyPr anchor="ctr"/>
          <a:lstStyle/>
          <a:p>
            <a:r>
              <a:rPr lang="en-US" smtClean="0"/>
              <a:t>What Problem Are We Trying To Solve?</a:t>
            </a:r>
          </a:p>
        </p:txBody>
      </p:sp>
      <p:grpSp>
        <p:nvGrpSpPr>
          <p:cNvPr id="7172" name="Group 4"/>
          <p:cNvGrpSpPr>
            <a:grpSpLocks/>
          </p:cNvGrpSpPr>
          <p:nvPr/>
        </p:nvGrpSpPr>
        <p:grpSpPr bwMode="auto">
          <a:xfrm>
            <a:off x="228600" y="2819400"/>
            <a:ext cx="3276600" cy="3048000"/>
            <a:chOff x="144" y="1776"/>
            <a:chExt cx="2064" cy="1920"/>
          </a:xfrm>
        </p:grpSpPr>
        <p:sp>
          <p:nvSpPr>
            <p:cNvPr id="7200" name="Rectangle 5"/>
            <p:cNvSpPr>
              <a:spLocks noChangeArrowheads="1"/>
            </p:cNvSpPr>
            <p:nvPr/>
          </p:nvSpPr>
          <p:spPr bwMode="auto">
            <a:xfrm>
              <a:off x="144" y="1776"/>
              <a:ext cx="2064" cy="1920"/>
            </a:xfrm>
            <a:prstGeom prst="rect">
              <a:avLst/>
            </a:prstGeom>
            <a:solidFill>
              <a:schemeClr val="accent1"/>
            </a:solidFill>
            <a:ln w="12700">
              <a:solidFill>
                <a:schemeClr val="tx1"/>
              </a:solidFill>
              <a:miter lim="800000"/>
              <a:headEnd type="none" w="sm" len="sm"/>
              <a:tailEnd type="none" w="sm" len="sm"/>
            </a:ln>
          </p:spPr>
          <p:txBody>
            <a:bodyPr tIns="91440" bIns="91440" anchorCtr="1"/>
            <a:lstStyle/>
            <a:p>
              <a:pPr algn="ctr">
                <a:lnSpc>
                  <a:spcPct val="90000"/>
                </a:lnSpc>
              </a:pPr>
              <a:r>
                <a:rPr lang="en-US">
                  <a:solidFill>
                    <a:srgbClr val="000000"/>
                  </a:solidFill>
                </a:rPr>
                <a:t>Digital sampling of an analog signal:</a:t>
              </a:r>
            </a:p>
          </p:txBody>
        </p:sp>
        <p:grpSp>
          <p:nvGrpSpPr>
            <p:cNvPr id="7201" name="Group 6"/>
            <p:cNvGrpSpPr>
              <a:grpSpLocks/>
            </p:cNvGrpSpPr>
            <p:nvPr/>
          </p:nvGrpSpPr>
          <p:grpSpPr bwMode="auto">
            <a:xfrm>
              <a:off x="304" y="2448"/>
              <a:ext cx="1743" cy="1087"/>
              <a:chOff x="280" y="1905"/>
              <a:chExt cx="1743" cy="1087"/>
            </a:xfrm>
          </p:grpSpPr>
          <p:sp>
            <p:nvSpPr>
              <p:cNvPr id="214023" name="Freeform 7"/>
              <p:cNvSpPr>
                <a:spLocks/>
              </p:cNvSpPr>
              <p:nvPr/>
            </p:nvSpPr>
            <p:spPr bwMode="auto">
              <a:xfrm>
                <a:off x="334" y="1982"/>
                <a:ext cx="1507" cy="861"/>
              </a:xfrm>
              <a:custGeom>
                <a:avLst/>
                <a:gdLst/>
                <a:ahLst/>
                <a:cxnLst>
                  <a:cxn ang="0">
                    <a:pos x="0" y="860"/>
                  </a:cxn>
                  <a:cxn ang="0">
                    <a:pos x="58" y="750"/>
                  </a:cxn>
                  <a:cxn ang="0">
                    <a:pos x="114" y="658"/>
                  </a:cxn>
                  <a:cxn ang="0">
                    <a:pos x="168" y="579"/>
                  </a:cxn>
                  <a:cxn ang="0">
                    <a:pos x="220" y="514"/>
                  </a:cxn>
                  <a:cxn ang="0">
                    <a:pos x="273" y="461"/>
                  </a:cxn>
                  <a:cxn ang="0">
                    <a:pos x="322" y="419"/>
                  </a:cxn>
                  <a:cxn ang="0">
                    <a:pos x="370" y="388"/>
                  </a:cxn>
                  <a:cxn ang="0">
                    <a:pos x="394" y="377"/>
                  </a:cxn>
                  <a:cxn ang="0">
                    <a:pos x="419" y="367"/>
                  </a:cxn>
                  <a:cxn ang="0">
                    <a:pos x="464" y="353"/>
                  </a:cxn>
                  <a:cxn ang="0">
                    <a:pos x="510" y="348"/>
                  </a:cxn>
                  <a:cxn ang="0">
                    <a:pos x="554" y="348"/>
                  </a:cxn>
                  <a:cxn ang="0">
                    <a:pos x="598" y="353"/>
                  </a:cxn>
                  <a:cxn ang="0">
                    <a:pos x="642" y="363"/>
                  </a:cxn>
                  <a:cxn ang="0">
                    <a:pos x="684" y="376"/>
                  </a:cxn>
                  <a:cxn ang="0">
                    <a:pos x="768" y="409"/>
                  </a:cxn>
                  <a:cxn ang="0">
                    <a:pos x="850" y="444"/>
                  </a:cxn>
                  <a:cxn ang="0">
                    <a:pos x="933" y="473"/>
                  </a:cxn>
                  <a:cxn ang="0">
                    <a:pos x="973" y="483"/>
                  </a:cxn>
                  <a:cxn ang="0">
                    <a:pos x="1014" y="489"/>
                  </a:cxn>
                  <a:cxn ang="0">
                    <a:pos x="1057" y="489"/>
                  </a:cxn>
                  <a:cxn ang="0">
                    <a:pos x="1098" y="483"/>
                  </a:cxn>
                  <a:cxn ang="0">
                    <a:pos x="1140" y="468"/>
                  </a:cxn>
                  <a:cxn ang="0">
                    <a:pos x="1183" y="448"/>
                  </a:cxn>
                  <a:cxn ang="0">
                    <a:pos x="1227" y="416"/>
                  </a:cxn>
                  <a:cxn ang="0">
                    <a:pos x="1271" y="374"/>
                  </a:cxn>
                  <a:cxn ang="0">
                    <a:pos x="1316" y="321"/>
                  </a:cxn>
                  <a:cxn ang="0">
                    <a:pos x="1362" y="256"/>
                  </a:cxn>
                  <a:cxn ang="0">
                    <a:pos x="1409" y="177"/>
                  </a:cxn>
                  <a:cxn ang="0">
                    <a:pos x="1457" y="86"/>
                  </a:cxn>
                  <a:cxn ang="0">
                    <a:pos x="1506" y="0"/>
                  </a:cxn>
                </a:cxnLst>
                <a:rect l="0" t="0" r="r" b="b"/>
                <a:pathLst>
                  <a:path w="1507" h="861">
                    <a:moveTo>
                      <a:pt x="0" y="860"/>
                    </a:moveTo>
                    <a:lnTo>
                      <a:pt x="58" y="750"/>
                    </a:lnTo>
                    <a:lnTo>
                      <a:pt x="114" y="658"/>
                    </a:lnTo>
                    <a:lnTo>
                      <a:pt x="168" y="579"/>
                    </a:lnTo>
                    <a:lnTo>
                      <a:pt x="220" y="514"/>
                    </a:lnTo>
                    <a:lnTo>
                      <a:pt x="273" y="461"/>
                    </a:lnTo>
                    <a:lnTo>
                      <a:pt x="322" y="419"/>
                    </a:lnTo>
                    <a:lnTo>
                      <a:pt x="370" y="388"/>
                    </a:lnTo>
                    <a:lnTo>
                      <a:pt x="394" y="377"/>
                    </a:lnTo>
                    <a:lnTo>
                      <a:pt x="419" y="367"/>
                    </a:lnTo>
                    <a:lnTo>
                      <a:pt x="464" y="353"/>
                    </a:lnTo>
                    <a:lnTo>
                      <a:pt x="510" y="348"/>
                    </a:lnTo>
                    <a:lnTo>
                      <a:pt x="554" y="348"/>
                    </a:lnTo>
                    <a:lnTo>
                      <a:pt x="598" y="353"/>
                    </a:lnTo>
                    <a:lnTo>
                      <a:pt x="642" y="363"/>
                    </a:lnTo>
                    <a:lnTo>
                      <a:pt x="684" y="376"/>
                    </a:lnTo>
                    <a:lnTo>
                      <a:pt x="768" y="409"/>
                    </a:lnTo>
                    <a:lnTo>
                      <a:pt x="850" y="444"/>
                    </a:lnTo>
                    <a:lnTo>
                      <a:pt x="933" y="473"/>
                    </a:lnTo>
                    <a:lnTo>
                      <a:pt x="973" y="483"/>
                    </a:lnTo>
                    <a:lnTo>
                      <a:pt x="1014" y="489"/>
                    </a:lnTo>
                    <a:lnTo>
                      <a:pt x="1057" y="489"/>
                    </a:lnTo>
                    <a:lnTo>
                      <a:pt x="1098" y="483"/>
                    </a:lnTo>
                    <a:lnTo>
                      <a:pt x="1140" y="468"/>
                    </a:lnTo>
                    <a:lnTo>
                      <a:pt x="1183" y="448"/>
                    </a:lnTo>
                    <a:lnTo>
                      <a:pt x="1227" y="416"/>
                    </a:lnTo>
                    <a:lnTo>
                      <a:pt x="1271" y="374"/>
                    </a:lnTo>
                    <a:lnTo>
                      <a:pt x="1316" y="321"/>
                    </a:lnTo>
                    <a:lnTo>
                      <a:pt x="1362" y="256"/>
                    </a:lnTo>
                    <a:lnTo>
                      <a:pt x="1409" y="177"/>
                    </a:lnTo>
                    <a:lnTo>
                      <a:pt x="1457" y="86"/>
                    </a:lnTo>
                    <a:lnTo>
                      <a:pt x="1506" y="0"/>
                    </a:lnTo>
                  </a:path>
                </a:pathLst>
              </a:custGeom>
              <a:noFill/>
              <a:ln w="12700" cap="rnd" cmpd="sng">
                <a:solidFill>
                  <a:schemeClr val="tx2"/>
                </a:solidFill>
                <a:prstDash val="solid"/>
                <a:round/>
                <a:headEnd type="none" w="sm" len="sm"/>
                <a:tailEnd type="none" w="sm" len="sm"/>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7203" name="Rectangle 8"/>
              <p:cNvSpPr>
                <a:spLocks noChangeArrowheads="1"/>
              </p:cNvSpPr>
              <p:nvPr/>
            </p:nvSpPr>
            <p:spPr bwMode="auto">
              <a:xfrm>
                <a:off x="332" y="1905"/>
                <a:ext cx="82" cy="136"/>
              </a:xfrm>
              <a:prstGeom prst="rect">
                <a:avLst/>
              </a:prstGeom>
              <a:noFill/>
              <a:ln w="9525">
                <a:noFill/>
                <a:miter lim="800000"/>
                <a:headEnd/>
                <a:tailEnd/>
              </a:ln>
            </p:spPr>
            <p:txBody>
              <a:bodyPr wrap="none" lIns="0" tIns="0" rIns="0" bIns="0">
                <a:spAutoFit/>
              </a:bodyPr>
              <a:lstStyle/>
              <a:p>
                <a:pPr defTabSz="1476375"/>
                <a:r>
                  <a:rPr lang="en-US" sz="1400">
                    <a:solidFill>
                      <a:srgbClr val="FF0000"/>
                    </a:solidFill>
                  </a:rPr>
                  <a:t>A</a:t>
                </a:r>
              </a:p>
            </p:txBody>
          </p:sp>
          <p:sp>
            <p:nvSpPr>
              <p:cNvPr id="214025" name="Line 9"/>
              <p:cNvSpPr>
                <a:spLocks noChangeShapeType="1"/>
              </p:cNvSpPr>
              <p:nvPr/>
            </p:nvSpPr>
            <p:spPr bwMode="auto">
              <a:xfrm>
                <a:off x="1476" y="2442"/>
                <a:ext cx="0" cy="548"/>
              </a:xfrm>
              <a:prstGeom prst="line">
                <a:avLst/>
              </a:prstGeom>
              <a:noFill/>
              <a:ln w="12700">
                <a:solidFill>
                  <a:schemeClr val="tx2"/>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26" name="Line 10"/>
              <p:cNvSpPr>
                <a:spLocks noChangeShapeType="1"/>
              </p:cNvSpPr>
              <p:nvPr/>
            </p:nvSpPr>
            <p:spPr bwMode="auto">
              <a:xfrm>
                <a:off x="545" y="2504"/>
                <a:ext cx="0" cy="488"/>
              </a:xfrm>
              <a:prstGeom prst="line">
                <a:avLst/>
              </a:prstGeom>
              <a:noFill/>
              <a:ln w="12700">
                <a:solidFill>
                  <a:schemeClr val="tx2"/>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27" name="Line 11"/>
              <p:cNvSpPr>
                <a:spLocks noChangeShapeType="1"/>
              </p:cNvSpPr>
              <p:nvPr/>
            </p:nvSpPr>
            <p:spPr bwMode="auto">
              <a:xfrm flipH="1">
                <a:off x="856" y="2319"/>
                <a:ext cx="1" cy="672"/>
              </a:xfrm>
              <a:prstGeom prst="line">
                <a:avLst/>
              </a:prstGeom>
              <a:noFill/>
              <a:ln w="12700">
                <a:solidFill>
                  <a:schemeClr val="tx2"/>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28" name="Line 12"/>
              <p:cNvSpPr>
                <a:spLocks noChangeShapeType="1"/>
              </p:cNvSpPr>
              <p:nvPr/>
            </p:nvSpPr>
            <p:spPr bwMode="auto">
              <a:xfrm>
                <a:off x="1165" y="2421"/>
                <a:ext cx="0" cy="570"/>
              </a:xfrm>
              <a:prstGeom prst="line">
                <a:avLst/>
              </a:prstGeom>
              <a:noFill/>
              <a:ln w="12700">
                <a:solidFill>
                  <a:schemeClr val="tx2"/>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29" name="Line 13"/>
              <p:cNvSpPr>
                <a:spLocks noChangeShapeType="1"/>
              </p:cNvSpPr>
              <p:nvPr/>
            </p:nvSpPr>
            <p:spPr bwMode="auto">
              <a:xfrm>
                <a:off x="1785" y="2070"/>
                <a:ext cx="0" cy="921"/>
              </a:xfrm>
              <a:prstGeom prst="line">
                <a:avLst/>
              </a:prstGeom>
              <a:noFill/>
              <a:ln w="12700">
                <a:solidFill>
                  <a:schemeClr val="tx2"/>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30" name="Line 14"/>
              <p:cNvSpPr>
                <a:spLocks noChangeShapeType="1"/>
              </p:cNvSpPr>
              <p:nvPr/>
            </p:nvSpPr>
            <p:spPr bwMode="auto">
              <a:xfrm>
                <a:off x="280" y="2988"/>
                <a:ext cx="1743" cy="0"/>
              </a:xfrm>
              <a:prstGeom prst="line">
                <a:avLst/>
              </a:prstGeom>
              <a:noFill/>
              <a:ln w="12700">
                <a:solidFill>
                  <a:schemeClr val="tx2"/>
                </a:solidFill>
                <a:round/>
                <a:headEnd type="none" w="sm" len="sm"/>
                <a:tailEnd type="stealth" w="med" len="med"/>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31" name="Line 15"/>
              <p:cNvSpPr>
                <a:spLocks noChangeShapeType="1"/>
              </p:cNvSpPr>
              <p:nvPr/>
            </p:nvSpPr>
            <p:spPr bwMode="auto">
              <a:xfrm>
                <a:off x="282" y="1911"/>
                <a:ext cx="0" cy="1076"/>
              </a:xfrm>
              <a:prstGeom prst="line">
                <a:avLst/>
              </a:prstGeom>
              <a:noFill/>
              <a:ln w="12700">
                <a:solidFill>
                  <a:schemeClr val="tx2"/>
                </a:solidFill>
                <a:round/>
                <a:headEnd type="stealth" w="med" len="med"/>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7211" name="Text Box 16"/>
              <p:cNvSpPr txBox="1">
                <a:spLocks noChangeArrowheads="1"/>
              </p:cNvSpPr>
              <p:nvPr/>
            </p:nvSpPr>
            <p:spPr bwMode="auto">
              <a:xfrm>
                <a:off x="1896" y="2834"/>
                <a:ext cx="31" cy="109"/>
              </a:xfrm>
              <a:prstGeom prst="rect">
                <a:avLst/>
              </a:prstGeom>
              <a:noFill/>
              <a:ln w="12700">
                <a:noFill/>
                <a:miter lim="800000"/>
                <a:headEnd type="none" w="sm" len="sm"/>
                <a:tailEnd type="none" w="sm" len="sm"/>
              </a:ln>
            </p:spPr>
            <p:txBody>
              <a:bodyPr wrap="none" lIns="0" tIns="0" rIns="0" bIns="0">
                <a:spAutoFit/>
              </a:bodyPr>
              <a:lstStyle/>
              <a:p>
                <a:r>
                  <a:rPr lang="en-US" sz="1400" b="0">
                    <a:solidFill>
                      <a:srgbClr val="FF0000"/>
                    </a:solidFill>
                  </a:rPr>
                  <a:t>t</a:t>
                </a:r>
              </a:p>
            </p:txBody>
          </p:sp>
          <p:sp>
            <p:nvSpPr>
              <p:cNvPr id="214033" name="Freeform 17"/>
              <p:cNvSpPr>
                <a:spLocks/>
              </p:cNvSpPr>
              <p:nvPr/>
            </p:nvSpPr>
            <p:spPr bwMode="auto">
              <a:xfrm>
                <a:off x="536" y="2495"/>
                <a:ext cx="29" cy="31"/>
              </a:xfrm>
              <a:custGeom>
                <a:avLst/>
                <a:gdLst/>
                <a:ahLst/>
                <a:cxnLst>
                  <a:cxn ang="0">
                    <a:pos x="14" y="0"/>
                  </a:cxn>
                  <a:cxn ang="0">
                    <a:pos x="20" y="1"/>
                  </a:cxn>
                  <a:cxn ang="0">
                    <a:pos x="24" y="4"/>
                  </a:cxn>
                  <a:cxn ang="0">
                    <a:pos x="28" y="15"/>
                  </a:cxn>
                  <a:cxn ang="0">
                    <a:pos x="24" y="25"/>
                  </a:cxn>
                  <a:cxn ang="0">
                    <a:pos x="14" y="30"/>
                  </a:cxn>
                  <a:cxn ang="0">
                    <a:pos x="4" y="25"/>
                  </a:cxn>
                  <a:cxn ang="0">
                    <a:pos x="0" y="15"/>
                  </a:cxn>
                  <a:cxn ang="0">
                    <a:pos x="1" y="8"/>
                  </a:cxn>
                  <a:cxn ang="0">
                    <a:pos x="4" y="4"/>
                  </a:cxn>
                  <a:cxn ang="0">
                    <a:pos x="9" y="1"/>
                  </a:cxn>
                  <a:cxn ang="0">
                    <a:pos x="14" y="0"/>
                  </a:cxn>
                </a:cxnLst>
                <a:rect l="0" t="0" r="r" b="b"/>
                <a:pathLst>
                  <a:path w="29" h="31">
                    <a:moveTo>
                      <a:pt x="14" y="0"/>
                    </a:moveTo>
                    <a:lnTo>
                      <a:pt x="20" y="1"/>
                    </a:lnTo>
                    <a:lnTo>
                      <a:pt x="24" y="4"/>
                    </a:lnTo>
                    <a:lnTo>
                      <a:pt x="28" y="15"/>
                    </a:lnTo>
                    <a:lnTo>
                      <a:pt x="24" y="25"/>
                    </a:lnTo>
                    <a:lnTo>
                      <a:pt x="14" y="30"/>
                    </a:lnTo>
                    <a:lnTo>
                      <a:pt x="4" y="25"/>
                    </a:lnTo>
                    <a:lnTo>
                      <a:pt x="0" y="15"/>
                    </a:lnTo>
                    <a:lnTo>
                      <a:pt x="1" y="8"/>
                    </a:lnTo>
                    <a:lnTo>
                      <a:pt x="4" y="4"/>
                    </a:lnTo>
                    <a:lnTo>
                      <a:pt x="9" y="1"/>
                    </a:lnTo>
                    <a:lnTo>
                      <a:pt x="14" y="0"/>
                    </a:lnTo>
                  </a:path>
                </a:pathLst>
              </a:custGeom>
              <a:solidFill>
                <a:schemeClr val="tx2"/>
              </a:solidFill>
              <a:ln w="12700" cap="rnd" cmpd="sng">
                <a:solidFill>
                  <a:schemeClr val="tx2"/>
                </a:solidFill>
                <a:prstDash val="solid"/>
                <a:round/>
                <a:headEnd/>
                <a:tailEn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214034" name="Freeform 18"/>
              <p:cNvSpPr>
                <a:spLocks/>
              </p:cNvSpPr>
              <p:nvPr/>
            </p:nvSpPr>
            <p:spPr bwMode="auto">
              <a:xfrm>
                <a:off x="1764" y="2067"/>
                <a:ext cx="37" cy="35"/>
              </a:xfrm>
              <a:custGeom>
                <a:avLst/>
                <a:gdLst/>
                <a:ahLst/>
                <a:cxnLst>
                  <a:cxn ang="0">
                    <a:pos x="18" y="0"/>
                  </a:cxn>
                  <a:cxn ang="0">
                    <a:pos x="25" y="1"/>
                  </a:cxn>
                  <a:cxn ang="0">
                    <a:pos x="30" y="4"/>
                  </a:cxn>
                  <a:cxn ang="0">
                    <a:pos x="36" y="18"/>
                  </a:cxn>
                  <a:cxn ang="0">
                    <a:pos x="30" y="29"/>
                  </a:cxn>
                  <a:cxn ang="0">
                    <a:pos x="18" y="34"/>
                  </a:cxn>
                  <a:cxn ang="0">
                    <a:pos x="5" y="29"/>
                  </a:cxn>
                  <a:cxn ang="0">
                    <a:pos x="0" y="18"/>
                  </a:cxn>
                  <a:cxn ang="0">
                    <a:pos x="1" y="10"/>
                  </a:cxn>
                  <a:cxn ang="0">
                    <a:pos x="5" y="4"/>
                  </a:cxn>
                  <a:cxn ang="0">
                    <a:pos x="11" y="1"/>
                  </a:cxn>
                  <a:cxn ang="0">
                    <a:pos x="18" y="0"/>
                  </a:cxn>
                </a:cxnLst>
                <a:rect l="0" t="0" r="r" b="b"/>
                <a:pathLst>
                  <a:path w="37" h="35">
                    <a:moveTo>
                      <a:pt x="18" y="0"/>
                    </a:moveTo>
                    <a:lnTo>
                      <a:pt x="25" y="1"/>
                    </a:lnTo>
                    <a:lnTo>
                      <a:pt x="30" y="4"/>
                    </a:lnTo>
                    <a:lnTo>
                      <a:pt x="36" y="18"/>
                    </a:lnTo>
                    <a:lnTo>
                      <a:pt x="30" y="29"/>
                    </a:lnTo>
                    <a:lnTo>
                      <a:pt x="18" y="34"/>
                    </a:lnTo>
                    <a:lnTo>
                      <a:pt x="5" y="29"/>
                    </a:lnTo>
                    <a:lnTo>
                      <a:pt x="0" y="18"/>
                    </a:lnTo>
                    <a:lnTo>
                      <a:pt x="1" y="10"/>
                    </a:lnTo>
                    <a:lnTo>
                      <a:pt x="5" y="4"/>
                    </a:lnTo>
                    <a:lnTo>
                      <a:pt x="11" y="1"/>
                    </a:lnTo>
                    <a:lnTo>
                      <a:pt x="18" y="0"/>
                    </a:lnTo>
                  </a:path>
                </a:pathLst>
              </a:custGeom>
              <a:solidFill>
                <a:schemeClr val="tx2"/>
              </a:solidFill>
              <a:ln w="12700" cap="rnd" cmpd="sng">
                <a:solidFill>
                  <a:schemeClr val="tx2"/>
                </a:solidFill>
                <a:prstDash val="solid"/>
                <a:round/>
                <a:headEnd/>
                <a:tailEn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214035" name="Freeform 19"/>
              <p:cNvSpPr>
                <a:spLocks/>
              </p:cNvSpPr>
              <p:nvPr/>
            </p:nvSpPr>
            <p:spPr bwMode="auto">
              <a:xfrm>
                <a:off x="838" y="2309"/>
                <a:ext cx="37" cy="37"/>
              </a:xfrm>
              <a:custGeom>
                <a:avLst/>
                <a:gdLst/>
                <a:ahLst/>
                <a:cxnLst>
                  <a:cxn ang="0">
                    <a:pos x="18" y="0"/>
                  </a:cxn>
                  <a:cxn ang="0">
                    <a:pos x="26" y="1"/>
                  </a:cxn>
                  <a:cxn ang="0">
                    <a:pos x="31" y="4"/>
                  </a:cxn>
                  <a:cxn ang="0">
                    <a:pos x="36" y="18"/>
                  </a:cxn>
                  <a:cxn ang="0">
                    <a:pos x="31" y="31"/>
                  </a:cxn>
                  <a:cxn ang="0">
                    <a:pos x="18" y="36"/>
                  </a:cxn>
                  <a:cxn ang="0">
                    <a:pos x="4" y="31"/>
                  </a:cxn>
                  <a:cxn ang="0">
                    <a:pos x="0" y="18"/>
                  </a:cxn>
                  <a:cxn ang="0">
                    <a:pos x="2" y="11"/>
                  </a:cxn>
                  <a:cxn ang="0">
                    <a:pos x="4" y="4"/>
                  </a:cxn>
                  <a:cxn ang="0">
                    <a:pos x="11" y="1"/>
                  </a:cxn>
                  <a:cxn ang="0">
                    <a:pos x="18" y="0"/>
                  </a:cxn>
                </a:cxnLst>
                <a:rect l="0" t="0" r="r" b="b"/>
                <a:pathLst>
                  <a:path w="37" h="37">
                    <a:moveTo>
                      <a:pt x="18" y="0"/>
                    </a:moveTo>
                    <a:lnTo>
                      <a:pt x="26" y="1"/>
                    </a:lnTo>
                    <a:lnTo>
                      <a:pt x="31" y="4"/>
                    </a:lnTo>
                    <a:lnTo>
                      <a:pt x="36" y="18"/>
                    </a:lnTo>
                    <a:lnTo>
                      <a:pt x="31" y="31"/>
                    </a:lnTo>
                    <a:lnTo>
                      <a:pt x="18" y="36"/>
                    </a:lnTo>
                    <a:lnTo>
                      <a:pt x="4" y="31"/>
                    </a:lnTo>
                    <a:lnTo>
                      <a:pt x="0" y="18"/>
                    </a:lnTo>
                    <a:lnTo>
                      <a:pt x="2" y="11"/>
                    </a:lnTo>
                    <a:lnTo>
                      <a:pt x="4" y="4"/>
                    </a:lnTo>
                    <a:lnTo>
                      <a:pt x="11" y="1"/>
                    </a:lnTo>
                    <a:lnTo>
                      <a:pt x="18" y="0"/>
                    </a:lnTo>
                  </a:path>
                </a:pathLst>
              </a:custGeom>
              <a:solidFill>
                <a:schemeClr val="tx2"/>
              </a:solidFill>
              <a:ln w="12700" cap="rnd" cmpd="sng">
                <a:solidFill>
                  <a:schemeClr val="tx2"/>
                </a:solidFill>
                <a:prstDash val="solid"/>
                <a:round/>
                <a:headEnd/>
                <a:tailEn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214036" name="Freeform 20"/>
              <p:cNvSpPr>
                <a:spLocks/>
              </p:cNvSpPr>
              <p:nvPr/>
            </p:nvSpPr>
            <p:spPr bwMode="auto">
              <a:xfrm>
                <a:off x="1149" y="2400"/>
                <a:ext cx="37" cy="35"/>
              </a:xfrm>
              <a:custGeom>
                <a:avLst/>
                <a:gdLst/>
                <a:ahLst/>
                <a:cxnLst>
                  <a:cxn ang="0">
                    <a:pos x="18" y="0"/>
                  </a:cxn>
                  <a:cxn ang="0">
                    <a:pos x="25" y="1"/>
                  </a:cxn>
                  <a:cxn ang="0">
                    <a:pos x="30" y="4"/>
                  </a:cxn>
                  <a:cxn ang="0">
                    <a:pos x="36" y="17"/>
                  </a:cxn>
                  <a:cxn ang="0">
                    <a:pos x="30" y="29"/>
                  </a:cxn>
                  <a:cxn ang="0">
                    <a:pos x="18" y="34"/>
                  </a:cxn>
                  <a:cxn ang="0">
                    <a:pos x="5" y="29"/>
                  </a:cxn>
                  <a:cxn ang="0">
                    <a:pos x="0" y="17"/>
                  </a:cxn>
                  <a:cxn ang="0">
                    <a:pos x="1" y="10"/>
                  </a:cxn>
                  <a:cxn ang="0">
                    <a:pos x="5" y="4"/>
                  </a:cxn>
                  <a:cxn ang="0">
                    <a:pos x="10" y="1"/>
                  </a:cxn>
                  <a:cxn ang="0">
                    <a:pos x="18" y="0"/>
                  </a:cxn>
                </a:cxnLst>
                <a:rect l="0" t="0" r="r" b="b"/>
                <a:pathLst>
                  <a:path w="37" h="35">
                    <a:moveTo>
                      <a:pt x="18" y="0"/>
                    </a:moveTo>
                    <a:lnTo>
                      <a:pt x="25" y="1"/>
                    </a:lnTo>
                    <a:lnTo>
                      <a:pt x="30" y="4"/>
                    </a:lnTo>
                    <a:lnTo>
                      <a:pt x="36" y="17"/>
                    </a:lnTo>
                    <a:lnTo>
                      <a:pt x="30" y="29"/>
                    </a:lnTo>
                    <a:lnTo>
                      <a:pt x="18" y="34"/>
                    </a:lnTo>
                    <a:lnTo>
                      <a:pt x="5" y="29"/>
                    </a:lnTo>
                    <a:lnTo>
                      <a:pt x="0" y="17"/>
                    </a:lnTo>
                    <a:lnTo>
                      <a:pt x="1" y="10"/>
                    </a:lnTo>
                    <a:lnTo>
                      <a:pt x="5" y="4"/>
                    </a:lnTo>
                    <a:lnTo>
                      <a:pt x="10" y="1"/>
                    </a:lnTo>
                    <a:lnTo>
                      <a:pt x="18" y="0"/>
                    </a:lnTo>
                  </a:path>
                </a:pathLst>
              </a:custGeom>
              <a:solidFill>
                <a:schemeClr val="tx2"/>
              </a:solidFill>
              <a:ln w="12700" cap="rnd" cmpd="sng">
                <a:solidFill>
                  <a:schemeClr val="tx2"/>
                </a:solidFill>
                <a:prstDash val="solid"/>
                <a:round/>
                <a:headEnd/>
                <a:tailEn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214037" name="Freeform 21"/>
              <p:cNvSpPr>
                <a:spLocks/>
              </p:cNvSpPr>
              <p:nvPr/>
            </p:nvSpPr>
            <p:spPr bwMode="auto">
              <a:xfrm>
                <a:off x="1457" y="2443"/>
                <a:ext cx="33" cy="32"/>
              </a:xfrm>
              <a:custGeom>
                <a:avLst/>
                <a:gdLst/>
                <a:ahLst/>
                <a:cxnLst>
                  <a:cxn ang="0">
                    <a:pos x="16" y="0"/>
                  </a:cxn>
                  <a:cxn ang="0">
                    <a:pos x="22" y="1"/>
                  </a:cxn>
                  <a:cxn ang="0">
                    <a:pos x="27" y="4"/>
                  </a:cxn>
                  <a:cxn ang="0">
                    <a:pos x="32" y="16"/>
                  </a:cxn>
                  <a:cxn ang="0">
                    <a:pos x="27" y="26"/>
                  </a:cxn>
                  <a:cxn ang="0">
                    <a:pos x="16" y="31"/>
                  </a:cxn>
                  <a:cxn ang="0">
                    <a:pos x="4" y="26"/>
                  </a:cxn>
                  <a:cxn ang="0">
                    <a:pos x="0" y="16"/>
                  </a:cxn>
                  <a:cxn ang="0">
                    <a:pos x="1" y="9"/>
                  </a:cxn>
                  <a:cxn ang="0">
                    <a:pos x="4" y="4"/>
                  </a:cxn>
                  <a:cxn ang="0">
                    <a:pos x="9" y="1"/>
                  </a:cxn>
                  <a:cxn ang="0">
                    <a:pos x="16" y="0"/>
                  </a:cxn>
                </a:cxnLst>
                <a:rect l="0" t="0" r="r" b="b"/>
                <a:pathLst>
                  <a:path w="33" h="32">
                    <a:moveTo>
                      <a:pt x="16" y="0"/>
                    </a:moveTo>
                    <a:lnTo>
                      <a:pt x="22" y="1"/>
                    </a:lnTo>
                    <a:lnTo>
                      <a:pt x="27" y="4"/>
                    </a:lnTo>
                    <a:lnTo>
                      <a:pt x="32" y="16"/>
                    </a:lnTo>
                    <a:lnTo>
                      <a:pt x="27" y="26"/>
                    </a:lnTo>
                    <a:lnTo>
                      <a:pt x="16" y="31"/>
                    </a:lnTo>
                    <a:lnTo>
                      <a:pt x="4" y="26"/>
                    </a:lnTo>
                    <a:lnTo>
                      <a:pt x="0" y="16"/>
                    </a:lnTo>
                    <a:lnTo>
                      <a:pt x="1" y="9"/>
                    </a:lnTo>
                    <a:lnTo>
                      <a:pt x="4" y="4"/>
                    </a:lnTo>
                    <a:lnTo>
                      <a:pt x="9" y="1"/>
                    </a:lnTo>
                    <a:lnTo>
                      <a:pt x="16" y="0"/>
                    </a:lnTo>
                  </a:path>
                </a:pathLst>
              </a:custGeom>
              <a:solidFill>
                <a:schemeClr val="tx2"/>
              </a:solidFill>
              <a:ln w="12700" cap="rnd" cmpd="sng">
                <a:solidFill>
                  <a:schemeClr val="tx2"/>
                </a:solidFill>
                <a:prstDash val="solid"/>
                <a:round/>
                <a:headEnd/>
                <a:tailEn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grpSp>
      </p:grpSp>
      <p:grpSp>
        <p:nvGrpSpPr>
          <p:cNvPr id="7173" name="Group 22"/>
          <p:cNvGrpSpPr>
            <a:grpSpLocks/>
          </p:cNvGrpSpPr>
          <p:nvPr/>
        </p:nvGrpSpPr>
        <p:grpSpPr bwMode="auto">
          <a:xfrm>
            <a:off x="3624263" y="2328863"/>
            <a:ext cx="5214937" cy="3538537"/>
            <a:chOff x="2283" y="1467"/>
            <a:chExt cx="3285" cy="2229"/>
          </a:xfrm>
        </p:grpSpPr>
        <p:sp>
          <p:nvSpPr>
            <p:cNvPr id="214039" name="Freeform 23"/>
            <p:cNvSpPr>
              <a:spLocks/>
            </p:cNvSpPr>
            <p:nvPr/>
          </p:nvSpPr>
          <p:spPr bwMode="auto">
            <a:xfrm>
              <a:off x="2283" y="1467"/>
              <a:ext cx="3277" cy="306"/>
            </a:xfrm>
            <a:custGeom>
              <a:avLst/>
              <a:gdLst/>
              <a:ahLst/>
              <a:cxnLst>
                <a:cxn ang="0">
                  <a:pos x="0" y="6"/>
                </a:cxn>
                <a:cxn ang="0">
                  <a:pos x="24" y="306"/>
                </a:cxn>
                <a:cxn ang="0">
                  <a:pos x="3277" y="306"/>
                </a:cxn>
                <a:cxn ang="0">
                  <a:pos x="1244" y="0"/>
                </a:cxn>
                <a:cxn ang="0">
                  <a:pos x="0" y="6"/>
                </a:cxn>
              </a:cxnLst>
              <a:rect l="0" t="0" r="r" b="b"/>
              <a:pathLst>
                <a:path w="3277" h="306">
                  <a:moveTo>
                    <a:pt x="0" y="6"/>
                  </a:moveTo>
                  <a:lnTo>
                    <a:pt x="24" y="306"/>
                  </a:lnTo>
                  <a:lnTo>
                    <a:pt x="3277" y="306"/>
                  </a:lnTo>
                  <a:lnTo>
                    <a:pt x="1244" y="0"/>
                  </a:lnTo>
                  <a:lnTo>
                    <a:pt x="0" y="6"/>
                  </a:lnTo>
                  <a:close/>
                </a:path>
              </a:pathLst>
            </a:custGeom>
            <a:solidFill>
              <a:schemeClr val="accent5">
                <a:lumMod val="20000"/>
                <a:lumOff val="80000"/>
                <a:alpha val="50000"/>
              </a:schemeClr>
            </a:solidFill>
            <a:ln w="3175" cap="rnd" cmpd="sng">
              <a:solidFill>
                <a:schemeClr val="tx1"/>
              </a:solidFill>
              <a:prstDash val="sysDot"/>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7194" name="Rectangle 24"/>
            <p:cNvSpPr>
              <a:spLocks noChangeArrowheads="1"/>
            </p:cNvSpPr>
            <p:nvPr/>
          </p:nvSpPr>
          <p:spPr bwMode="auto">
            <a:xfrm>
              <a:off x="2304" y="1776"/>
              <a:ext cx="3264" cy="192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lIns="182880" tIns="182880" rIns="182880" bIns="91440" anchorCtr="1"/>
            <a:lstStyle/>
            <a:p>
              <a:pPr algn="ctr"/>
              <a:r>
                <a:rPr lang="en-US">
                  <a:solidFill>
                    <a:srgbClr val="000000"/>
                  </a:solidFill>
                </a:rPr>
                <a:t>Most DSP algorithms can be expressed with MAC:</a:t>
              </a:r>
              <a:endParaRPr lang="en-US" sz="2800">
                <a:solidFill>
                  <a:srgbClr val="000000"/>
                </a:solidFill>
              </a:endParaRPr>
            </a:p>
          </p:txBody>
        </p:sp>
        <p:grpSp>
          <p:nvGrpSpPr>
            <p:cNvPr id="7195" name="Group 25"/>
            <p:cNvGrpSpPr>
              <a:grpSpLocks/>
            </p:cNvGrpSpPr>
            <p:nvPr/>
          </p:nvGrpSpPr>
          <p:grpSpPr bwMode="auto">
            <a:xfrm>
              <a:off x="3013" y="2315"/>
              <a:ext cx="1846" cy="655"/>
              <a:chOff x="3013" y="2315"/>
              <a:chExt cx="1846" cy="655"/>
            </a:xfrm>
          </p:grpSpPr>
          <p:sp>
            <p:nvSpPr>
              <p:cNvPr id="7197" name="Rectangle 26"/>
              <p:cNvSpPr>
                <a:spLocks noChangeArrowheads="1"/>
              </p:cNvSpPr>
              <p:nvPr/>
            </p:nvSpPr>
            <p:spPr bwMode="auto">
              <a:xfrm>
                <a:off x="3430" y="2315"/>
                <a:ext cx="540" cy="181"/>
              </a:xfrm>
              <a:prstGeom prst="rect">
                <a:avLst/>
              </a:prstGeom>
              <a:noFill/>
              <a:ln w="9525">
                <a:noFill/>
                <a:miter lim="800000"/>
                <a:headEnd/>
                <a:tailEnd/>
              </a:ln>
            </p:spPr>
            <p:txBody>
              <a:bodyPr lIns="92075" tIns="46038" rIns="92075" bIns="46038"/>
              <a:lstStyle/>
              <a:p>
                <a:pPr algn="ctr"/>
                <a:r>
                  <a:rPr lang="en-US" sz="1600">
                    <a:solidFill>
                      <a:srgbClr val="FF0000"/>
                    </a:solidFill>
                  </a:rPr>
                  <a:t>count</a:t>
                </a:r>
              </a:p>
            </p:txBody>
          </p:sp>
          <p:sp>
            <p:nvSpPr>
              <p:cNvPr id="7198" name="Rectangle 27"/>
              <p:cNvSpPr>
                <a:spLocks noChangeArrowheads="1"/>
              </p:cNvSpPr>
              <p:nvPr/>
            </p:nvSpPr>
            <p:spPr bwMode="auto">
              <a:xfrm>
                <a:off x="3192" y="2758"/>
                <a:ext cx="1016" cy="212"/>
              </a:xfrm>
              <a:prstGeom prst="rect">
                <a:avLst/>
              </a:prstGeom>
              <a:noFill/>
              <a:ln w="9525">
                <a:noFill/>
                <a:miter lim="800000"/>
                <a:headEnd/>
                <a:tailEnd/>
              </a:ln>
            </p:spPr>
            <p:txBody>
              <a:bodyPr lIns="92075" tIns="46038" rIns="92075" bIns="46038"/>
              <a:lstStyle/>
              <a:p>
                <a:pPr algn="ctr"/>
                <a:r>
                  <a:rPr lang="en-US" sz="2000">
                    <a:solidFill>
                      <a:srgbClr val="FF0000"/>
                    </a:solidFill>
                  </a:rPr>
                  <a:t> i  =  1</a:t>
                </a:r>
              </a:p>
            </p:txBody>
          </p:sp>
          <p:sp>
            <p:nvSpPr>
              <p:cNvPr id="7199" name="Text Box 28"/>
              <p:cNvSpPr txBox="1">
                <a:spLocks noChangeArrowheads="1"/>
              </p:cNvSpPr>
              <p:nvPr/>
            </p:nvSpPr>
            <p:spPr bwMode="auto">
              <a:xfrm>
                <a:off x="3013" y="2435"/>
                <a:ext cx="1846" cy="396"/>
              </a:xfrm>
              <a:prstGeom prst="rect">
                <a:avLst/>
              </a:prstGeom>
              <a:noFill/>
              <a:ln w="12700">
                <a:noFill/>
                <a:miter lim="800000"/>
                <a:headEnd type="none" w="sm" len="sm"/>
                <a:tailEnd type="none" w="sm" len="sm"/>
              </a:ln>
            </p:spPr>
            <p:txBody>
              <a:bodyPr wrap="none"/>
              <a:lstStyle/>
              <a:p>
                <a:r>
                  <a:rPr lang="en-US" sz="2800">
                    <a:solidFill>
                      <a:srgbClr val="FF0000"/>
                    </a:solidFill>
                  </a:rPr>
                  <a:t>Y  =  </a:t>
                </a:r>
                <a:r>
                  <a:rPr lang="en-US" sz="4400">
                    <a:solidFill>
                      <a:srgbClr val="FF0000"/>
                    </a:solidFill>
                    <a:sym typeface="Symbol" pitchFamily="18" charset="2"/>
                  </a:rPr>
                  <a:t> </a:t>
                </a:r>
                <a:r>
                  <a:rPr lang="en-US" sz="2800">
                    <a:solidFill>
                      <a:srgbClr val="FF0000"/>
                    </a:solidFill>
                    <a:sym typeface="Symbol" pitchFamily="18" charset="2"/>
                  </a:rPr>
                  <a:t>  </a:t>
                </a:r>
                <a:r>
                  <a:rPr lang="en-US" sz="2800">
                    <a:solidFill>
                      <a:srgbClr val="FF0000"/>
                    </a:solidFill>
                    <a:latin typeface="Arial Narrow" pitchFamily="34" charset="0"/>
                    <a:sym typeface="Symbol" pitchFamily="18" charset="2"/>
                  </a:rPr>
                  <a:t>coeff</a:t>
                </a:r>
                <a:r>
                  <a:rPr lang="en-US" sz="2800" baseline="-25000">
                    <a:solidFill>
                      <a:srgbClr val="FF0000"/>
                    </a:solidFill>
                    <a:sym typeface="Symbol" pitchFamily="18" charset="2"/>
                  </a:rPr>
                  <a:t>i</a:t>
                </a:r>
                <a:r>
                  <a:rPr lang="en-US" sz="2800">
                    <a:solidFill>
                      <a:srgbClr val="FF0000"/>
                    </a:solidFill>
                    <a:sym typeface="Symbol" pitchFamily="18" charset="2"/>
                  </a:rPr>
                  <a:t>  *  x</a:t>
                </a:r>
                <a:r>
                  <a:rPr lang="en-US" sz="2800" baseline="-25000">
                    <a:solidFill>
                      <a:srgbClr val="FF0000"/>
                    </a:solidFill>
                    <a:sym typeface="Symbol" pitchFamily="18" charset="2"/>
                  </a:rPr>
                  <a:t>i</a:t>
                </a:r>
                <a:endParaRPr lang="en-US" sz="2800">
                  <a:solidFill>
                    <a:srgbClr val="FF0000"/>
                  </a:solidFill>
                </a:endParaRPr>
              </a:p>
            </p:txBody>
          </p:sp>
        </p:grpSp>
        <p:sp>
          <p:nvSpPr>
            <p:cNvPr id="7196" name="Text Box 29"/>
            <p:cNvSpPr txBox="1">
              <a:spLocks noChangeArrowheads="1"/>
            </p:cNvSpPr>
            <p:nvPr/>
          </p:nvSpPr>
          <p:spPr bwMode="auto">
            <a:xfrm>
              <a:off x="2476" y="3031"/>
              <a:ext cx="2920" cy="593"/>
            </a:xfrm>
            <a:prstGeom prst="rect">
              <a:avLst/>
            </a:prstGeom>
            <a:noFill/>
            <a:ln w="3175" cap="rnd">
              <a:solidFill>
                <a:schemeClr val="tx1"/>
              </a:solidFill>
              <a:prstDash val="sysDot"/>
              <a:miter lim="800000"/>
              <a:headEnd type="none" w="sm" len="sm"/>
              <a:tailEnd type="none" w="sm" len="sm"/>
            </a:ln>
          </p:spPr>
          <p:txBody>
            <a:bodyPr wrap="none" lIns="182880" tIns="146304" rIns="182880" bIns="182880" anchorCtr="1">
              <a:spAutoFit/>
            </a:bodyPr>
            <a:lstStyle/>
            <a:p>
              <a:pPr>
                <a:tabLst>
                  <a:tab pos="1028700" algn="l"/>
                </a:tabLst>
              </a:pPr>
              <a:r>
                <a:rPr lang="en-US" sz="2000">
                  <a:solidFill>
                    <a:srgbClr val="000000"/>
                  </a:solidFill>
                  <a:latin typeface="Courier New" pitchFamily="49" charset="0"/>
                </a:rPr>
                <a:t>for (i = 0; i &lt; count; i++){</a:t>
              </a:r>
              <a:br>
                <a:rPr lang="en-US" sz="2000">
                  <a:solidFill>
                    <a:srgbClr val="000000"/>
                  </a:solidFill>
                  <a:latin typeface="Courier New" pitchFamily="49" charset="0"/>
                </a:rPr>
              </a:br>
              <a:r>
                <a:rPr lang="en-US" sz="2000">
                  <a:solidFill>
                    <a:srgbClr val="000000"/>
                  </a:solidFill>
                  <a:latin typeface="Courier New" pitchFamily="49" charset="0"/>
                </a:rPr>
                <a:t>   Y += coeff[i] * x[i]; }</a:t>
              </a:r>
            </a:p>
          </p:txBody>
        </p:sp>
      </p:grpSp>
      <p:sp>
        <p:nvSpPr>
          <p:cNvPr id="7174" name="Rectangle 30"/>
          <p:cNvSpPr>
            <a:spLocks noChangeArrowheads="1"/>
          </p:cNvSpPr>
          <p:nvPr/>
        </p:nvSpPr>
        <p:spPr bwMode="auto">
          <a:xfrm>
            <a:off x="6451600" y="1219200"/>
            <a:ext cx="889000" cy="812800"/>
          </a:xfrm>
          <a:prstGeom prst="rect">
            <a:avLst/>
          </a:prstGeom>
          <a:solidFill>
            <a:schemeClr val="accent4">
              <a:lumMod val="20000"/>
              <a:lumOff val="80000"/>
            </a:schemeClr>
          </a:solidFill>
          <a:ln w="25400">
            <a:solidFill>
              <a:schemeClr val="tx1"/>
            </a:solidFill>
            <a:miter lim="800000"/>
            <a:headEnd/>
            <a:tailEnd/>
          </a:ln>
        </p:spPr>
        <p:txBody>
          <a:bodyPr wrap="none" lIns="0" tIns="0" rIns="0" bIns="0" anchor="ctr" anchorCtr="1"/>
          <a:lstStyle/>
          <a:p>
            <a:pPr algn="ctr"/>
            <a:r>
              <a:rPr lang="en-US">
                <a:solidFill>
                  <a:srgbClr val="FF0000"/>
                </a:solidFill>
              </a:rPr>
              <a:t>DAC</a:t>
            </a:r>
            <a:endParaRPr lang="en-US">
              <a:solidFill>
                <a:srgbClr val="000000"/>
              </a:solidFill>
            </a:endParaRPr>
          </a:p>
        </p:txBody>
      </p:sp>
      <p:sp>
        <p:nvSpPr>
          <p:cNvPr id="214047" name="Line 31"/>
          <p:cNvSpPr>
            <a:spLocks noChangeShapeType="1"/>
          </p:cNvSpPr>
          <p:nvPr/>
        </p:nvSpPr>
        <p:spPr bwMode="auto">
          <a:xfrm>
            <a:off x="2781300" y="1625600"/>
            <a:ext cx="8382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48" name="Line 32"/>
          <p:cNvSpPr>
            <a:spLocks noChangeShapeType="1"/>
          </p:cNvSpPr>
          <p:nvPr/>
        </p:nvSpPr>
        <p:spPr bwMode="auto">
          <a:xfrm>
            <a:off x="5600700" y="1625600"/>
            <a:ext cx="8382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7177" name="Rectangle 33"/>
          <p:cNvSpPr>
            <a:spLocks noChangeArrowheads="1"/>
          </p:cNvSpPr>
          <p:nvPr/>
        </p:nvSpPr>
        <p:spPr bwMode="auto">
          <a:xfrm>
            <a:off x="3060700" y="1246188"/>
            <a:ext cx="357188" cy="388937"/>
          </a:xfrm>
          <a:prstGeom prst="rect">
            <a:avLst/>
          </a:prstGeom>
          <a:noFill/>
          <a:ln w="9525">
            <a:noFill/>
            <a:miter lim="800000"/>
            <a:headEnd/>
            <a:tailEnd/>
          </a:ln>
        </p:spPr>
        <p:txBody>
          <a:bodyPr wrap="none" lIns="92075" tIns="46038" rIns="92075" bIns="46038">
            <a:spAutoFit/>
          </a:bodyPr>
          <a:lstStyle/>
          <a:p>
            <a:pPr algn="ctr"/>
            <a:r>
              <a:rPr lang="en-US">
                <a:solidFill>
                  <a:srgbClr val="000000"/>
                </a:solidFill>
              </a:rPr>
              <a:t>x</a:t>
            </a:r>
          </a:p>
        </p:txBody>
      </p:sp>
      <p:sp>
        <p:nvSpPr>
          <p:cNvPr id="7178" name="Rectangle 34"/>
          <p:cNvSpPr>
            <a:spLocks noChangeArrowheads="1"/>
          </p:cNvSpPr>
          <p:nvPr/>
        </p:nvSpPr>
        <p:spPr bwMode="auto">
          <a:xfrm>
            <a:off x="5786438" y="1246188"/>
            <a:ext cx="390525" cy="388937"/>
          </a:xfrm>
          <a:prstGeom prst="rect">
            <a:avLst/>
          </a:prstGeom>
          <a:noFill/>
          <a:ln w="9525">
            <a:noFill/>
            <a:miter lim="800000"/>
            <a:headEnd/>
            <a:tailEnd/>
          </a:ln>
        </p:spPr>
        <p:txBody>
          <a:bodyPr wrap="none" lIns="92075" tIns="46038" rIns="92075" bIns="46038">
            <a:spAutoFit/>
          </a:bodyPr>
          <a:lstStyle/>
          <a:p>
            <a:pPr algn="ctr"/>
            <a:r>
              <a:rPr lang="en-US">
                <a:solidFill>
                  <a:srgbClr val="000000"/>
                </a:solidFill>
              </a:rPr>
              <a:t>Y</a:t>
            </a:r>
          </a:p>
        </p:txBody>
      </p:sp>
      <p:sp>
        <p:nvSpPr>
          <p:cNvPr id="7179" name="Rectangle 35"/>
          <p:cNvSpPr>
            <a:spLocks noChangeArrowheads="1"/>
          </p:cNvSpPr>
          <p:nvPr/>
        </p:nvSpPr>
        <p:spPr bwMode="auto">
          <a:xfrm>
            <a:off x="1879600" y="1219200"/>
            <a:ext cx="889000" cy="812800"/>
          </a:xfrm>
          <a:prstGeom prst="rect">
            <a:avLst/>
          </a:prstGeom>
          <a:solidFill>
            <a:schemeClr val="accent4">
              <a:lumMod val="20000"/>
              <a:lumOff val="80000"/>
            </a:schemeClr>
          </a:solidFill>
          <a:ln w="25400">
            <a:solidFill>
              <a:schemeClr val="tx1"/>
            </a:solidFill>
            <a:miter lim="800000"/>
            <a:headEnd/>
            <a:tailEnd/>
          </a:ln>
        </p:spPr>
        <p:txBody>
          <a:bodyPr wrap="none" lIns="0" tIns="0" rIns="0" bIns="0" anchor="ctr" anchorCtr="1"/>
          <a:lstStyle/>
          <a:p>
            <a:pPr algn="ctr"/>
            <a:r>
              <a:rPr lang="en-US">
                <a:solidFill>
                  <a:srgbClr val="FF0000"/>
                </a:solidFill>
              </a:rPr>
              <a:t>ADC</a:t>
            </a:r>
            <a:endParaRPr lang="en-US">
              <a:solidFill>
                <a:srgbClr val="000000"/>
              </a:solidFill>
            </a:endParaRPr>
          </a:p>
        </p:txBody>
      </p:sp>
      <p:sp>
        <p:nvSpPr>
          <p:cNvPr id="7180" name="Rectangle 36"/>
          <p:cNvSpPr>
            <a:spLocks noChangeArrowheads="1"/>
          </p:cNvSpPr>
          <p:nvPr/>
        </p:nvSpPr>
        <p:spPr bwMode="auto">
          <a:xfrm>
            <a:off x="3632200" y="914400"/>
            <a:ext cx="1955800" cy="1422400"/>
          </a:xfrm>
          <a:prstGeom prst="rect">
            <a:avLst/>
          </a:prstGeom>
          <a:solidFill>
            <a:schemeClr val="accent5">
              <a:lumMod val="20000"/>
              <a:lumOff val="80000"/>
            </a:schemeClr>
          </a:solidFill>
          <a:ln w="25400">
            <a:solidFill>
              <a:schemeClr val="tx1"/>
            </a:solidFill>
            <a:miter lim="800000"/>
            <a:headEnd/>
            <a:tailEnd/>
          </a:ln>
        </p:spPr>
        <p:txBody>
          <a:bodyPr wrap="none" lIns="0" tIns="0" rIns="0" bIns="0" anchor="ctr" anchorCtr="1"/>
          <a:lstStyle/>
          <a:p>
            <a:pPr algn="ctr"/>
            <a:endParaRPr lang="en-US" sz="2800">
              <a:solidFill>
                <a:srgbClr val="000000"/>
              </a:solidFill>
            </a:endParaRPr>
          </a:p>
          <a:p>
            <a:pPr algn="ctr"/>
            <a:r>
              <a:rPr lang="en-US" sz="2800">
                <a:solidFill>
                  <a:srgbClr val="000000"/>
                </a:solidFill>
              </a:rPr>
              <a:t>DSP</a:t>
            </a:r>
          </a:p>
          <a:p>
            <a:pPr algn="ctr"/>
            <a:endParaRPr lang="en-US" sz="2800">
              <a:solidFill>
                <a:srgbClr val="000000"/>
              </a:solidFill>
            </a:endParaRPr>
          </a:p>
        </p:txBody>
      </p:sp>
      <p:sp>
        <p:nvSpPr>
          <p:cNvPr id="214053" name="Freeform 37"/>
          <p:cNvSpPr>
            <a:spLocks/>
          </p:cNvSpPr>
          <p:nvPr/>
        </p:nvSpPr>
        <p:spPr bwMode="auto">
          <a:xfrm>
            <a:off x="1158875" y="1357313"/>
            <a:ext cx="669925" cy="471487"/>
          </a:xfrm>
          <a:custGeom>
            <a:avLst/>
            <a:gdLst/>
            <a:ahLst/>
            <a:cxnLst>
              <a:cxn ang="0">
                <a:pos x="0" y="139"/>
              </a:cxn>
              <a:cxn ang="0">
                <a:pos x="64" y="19"/>
              </a:cxn>
              <a:cxn ang="0">
                <a:pos x="164" y="255"/>
              </a:cxn>
              <a:cxn ang="0">
                <a:pos x="224" y="139"/>
              </a:cxn>
            </a:cxnLst>
            <a:rect l="0" t="0" r="r" b="b"/>
            <a:pathLst>
              <a:path w="224" h="275">
                <a:moveTo>
                  <a:pt x="0" y="139"/>
                </a:moveTo>
                <a:cubicBezTo>
                  <a:pt x="10" y="119"/>
                  <a:pt x="37" y="0"/>
                  <a:pt x="64" y="19"/>
                </a:cubicBezTo>
                <a:cubicBezTo>
                  <a:pt x="91" y="38"/>
                  <a:pt x="137" y="235"/>
                  <a:pt x="164" y="255"/>
                </a:cubicBezTo>
                <a:cubicBezTo>
                  <a:pt x="191" y="275"/>
                  <a:pt x="212" y="163"/>
                  <a:pt x="224" y="139"/>
                </a:cubicBezTo>
              </a:path>
            </a:pathLst>
          </a:custGeom>
          <a:noFill/>
          <a:ln w="28575" cap="flat" cmpd="sng">
            <a:solidFill>
              <a:schemeClr val="tx2"/>
            </a:solidFill>
            <a:prstDash val="solid"/>
            <a:round/>
            <a:headEnd type="none" w="sm" len="sm"/>
            <a:tailEnd type="none" w="sm" len="sm"/>
          </a:ln>
          <a:effectLst/>
        </p:spPr>
        <p:txBody>
          <a:bodyPr wrap="none" lIns="92075" tIns="46038" rIns="92075" bIns="46038"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54" name="Freeform 38"/>
          <p:cNvSpPr>
            <a:spLocks/>
          </p:cNvSpPr>
          <p:nvPr/>
        </p:nvSpPr>
        <p:spPr bwMode="auto">
          <a:xfrm flipV="1">
            <a:off x="7391400" y="1357313"/>
            <a:ext cx="669925" cy="471487"/>
          </a:xfrm>
          <a:custGeom>
            <a:avLst/>
            <a:gdLst/>
            <a:ahLst/>
            <a:cxnLst>
              <a:cxn ang="0">
                <a:pos x="0" y="139"/>
              </a:cxn>
              <a:cxn ang="0">
                <a:pos x="64" y="19"/>
              </a:cxn>
              <a:cxn ang="0">
                <a:pos x="164" y="255"/>
              </a:cxn>
              <a:cxn ang="0">
                <a:pos x="224" y="139"/>
              </a:cxn>
            </a:cxnLst>
            <a:rect l="0" t="0" r="r" b="b"/>
            <a:pathLst>
              <a:path w="224" h="275">
                <a:moveTo>
                  <a:pt x="0" y="139"/>
                </a:moveTo>
                <a:cubicBezTo>
                  <a:pt x="10" y="119"/>
                  <a:pt x="37" y="0"/>
                  <a:pt x="64" y="19"/>
                </a:cubicBezTo>
                <a:cubicBezTo>
                  <a:pt x="91" y="38"/>
                  <a:pt x="137" y="235"/>
                  <a:pt x="164" y="255"/>
                </a:cubicBezTo>
                <a:cubicBezTo>
                  <a:pt x="191" y="275"/>
                  <a:pt x="212" y="163"/>
                  <a:pt x="224" y="139"/>
                </a:cubicBezTo>
              </a:path>
            </a:pathLst>
          </a:custGeom>
          <a:noFill/>
          <a:ln w="28575" cap="flat" cmpd="sng">
            <a:solidFill>
              <a:schemeClr val="tx2"/>
            </a:solidFill>
            <a:prstDash val="solid"/>
            <a:round/>
            <a:headEnd type="none" w="sm" len="sm"/>
            <a:tailEnd type="none" w="sm" len="sm"/>
          </a:ln>
          <a:effectLst/>
        </p:spPr>
        <p:txBody>
          <a:bodyPr wrap="none" lIns="92075" tIns="46038" rIns="92075" bIns="46038"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214064" name="Leading Question"/>
          <p:cNvSpPr txBox="1">
            <a:spLocks noChangeArrowheads="1"/>
          </p:cNvSpPr>
          <p:nvPr/>
        </p:nvSpPr>
        <p:spPr bwMode="auto">
          <a:xfrm>
            <a:off x="2476500" y="6367463"/>
            <a:ext cx="6350000" cy="244475"/>
          </a:xfrm>
          <a:prstGeom prst="rect">
            <a:avLst/>
          </a:prstGeom>
          <a:noFill/>
          <a:ln w="12700">
            <a:noFill/>
            <a:miter lim="800000"/>
            <a:headEnd type="none" w="sm" len="sm"/>
            <a:tailEnd type="none" w="sm" len="sm"/>
          </a:ln>
        </p:spPr>
        <p:txBody>
          <a:bodyPr wrap="none" lIns="0" tIns="0" rIns="0" bIns="0" anchor="b">
            <a:spAutoFit/>
          </a:bodyPr>
          <a:lstStyle/>
          <a:p>
            <a:pPr algn="r"/>
            <a:r>
              <a:rPr lang="en-US" sz="2000" b="0">
                <a:solidFill>
                  <a:srgbClr val="FF0000"/>
                </a:solidFill>
                <a:latin typeface="Arial Narrow" pitchFamily="34" charset="0"/>
              </a:rPr>
              <a:t>How is the architecture designed to maximize computations like this?</a:t>
            </a:r>
          </a:p>
        </p:txBody>
      </p:sp>
    </p:spTree>
    <p:extLst>
      <p:ext uri="{BB962C8B-B14F-4D97-AF65-F5344CB8AC3E}">
        <p14:creationId xmlns:p14="http://schemas.microsoft.com/office/powerpoint/2010/main" val="1542513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bg>
      <p:bgPr>
        <a:solidFill>
          <a:schemeClr val="accent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'C6x CPU Architecture</a:t>
            </a:r>
          </a:p>
        </p:txBody>
      </p:sp>
      <p:grpSp>
        <p:nvGrpSpPr>
          <p:cNvPr id="8195" name="Group 3"/>
          <p:cNvGrpSpPr>
            <a:grpSpLocks/>
          </p:cNvGrpSpPr>
          <p:nvPr/>
        </p:nvGrpSpPr>
        <p:grpSpPr bwMode="auto">
          <a:xfrm>
            <a:off x="498475" y="568325"/>
            <a:ext cx="4302125" cy="1074738"/>
            <a:chOff x="218" y="432"/>
            <a:chExt cx="2710" cy="677"/>
          </a:xfrm>
        </p:grpSpPr>
        <p:sp>
          <p:nvSpPr>
            <p:cNvPr id="8248" name="Rectangle 4"/>
            <p:cNvSpPr>
              <a:spLocks noChangeArrowheads="1"/>
            </p:cNvSpPr>
            <p:nvPr/>
          </p:nvSpPr>
          <p:spPr bwMode="auto">
            <a:xfrm>
              <a:off x="218" y="432"/>
              <a:ext cx="2710" cy="46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lnSpc>
                  <a:spcPct val="90000"/>
                </a:lnSpc>
              </a:pPr>
              <a:r>
                <a:rPr lang="en-US" b="0">
                  <a:solidFill>
                    <a:srgbClr val="000000"/>
                  </a:solidFill>
                </a:rPr>
                <a:t>Memory</a:t>
              </a:r>
            </a:p>
          </p:txBody>
        </p:sp>
        <p:sp>
          <p:nvSpPr>
            <p:cNvPr id="620549" name="Line 5"/>
            <p:cNvSpPr>
              <a:spLocks noChangeShapeType="1"/>
            </p:cNvSpPr>
            <p:nvPr/>
          </p:nvSpPr>
          <p:spPr bwMode="auto">
            <a:xfrm flipV="1">
              <a:off x="1278" y="899"/>
              <a:ext cx="0" cy="21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0" name="Line 6"/>
            <p:cNvSpPr>
              <a:spLocks noChangeShapeType="1"/>
            </p:cNvSpPr>
            <p:nvPr/>
          </p:nvSpPr>
          <p:spPr bwMode="auto">
            <a:xfrm flipV="1">
              <a:off x="1790" y="899"/>
              <a:ext cx="0" cy="21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grpSp>
      <p:sp>
        <p:nvSpPr>
          <p:cNvPr id="8196" name="Text Box 7"/>
          <p:cNvSpPr txBox="1">
            <a:spLocks noChangeArrowheads="1"/>
          </p:cNvSpPr>
          <p:nvPr/>
        </p:nvSpPr>
        <p:spPr bwMode="auto">
          <a:xfrm>
            <a:off x="5029200" y="542264"/>
            <a:ext cx="3962400" cy="5949950"/>
          </a:xfrm>
          <a:prstGeom prst="rect">
            <a:avLst/>
          </a:prstGeom>
          <a:noFill/>
          <a:ln w="12700">
            <a:noFill/>
            <a:miter lim="800000"/>
            <a:headEnd type="none" w="sm" len="sm"/>
            <a:tailEnd type="none" w="sm" len="sm"/>
          </a:ln>
        </p:spPr>
        <p:txBody>
          <a:bodyPr lIns="92075" tIns="91440" rIns="0" bIns="91440">
            <a:spAutoFit/>
          </a:bodyPr>
          <a:lstStyle/>
          <a:p>
            <a:pPr marL="342900" indent="-342900">
              <a:lnSpc>
                <a:spcPct val="90000"/>
              </a:lnSpc>
              <a:buClr>
                <a:srgbClr val="FF0000"/>
              </a:buClr>
              <a:buSzPct val="75000"/>
              <a:buFont typeface="Wingdings" pitchFamily="2" charset="2"/>
              <a:buChar char=""/>
            </a:pPr>
            <a:r>
              <a:rPr lang="en-US" sz="2000" b="0">
                <a:solidFill>
                  <a:srgbClr val="000000"/>
                </a:solidFill>
                <a:latin typeface="Arial Narrow" pitchFamily="34" charset="0"/>
              </a:rPr>
              <a:t>‘C6x Compiler </a:t>
            </a:r>
            <a:r>
              <a:rPr lang="en-US" sz="2000" b="0" u="sng">
                <a:solidFill>
                  <a:srgbClr val="FF0000"/>
                </a:solidFill>
                <a:latin typeface="Arial Narrow" pitchFamily="34" charset="0"/>
              </a:rPr>
              <a:t>excels at Natural C</a:t>
            </a:r>
            <a:endParaRPr lang="en-US" sz="2000" b="0">
              <a:solidFill>
                <a:srgbClr val="000000"/>
              </a:solidFill>
              <a:latin typeface="Arial Narrow" pitchFamily="34" charset="0"/>
            </a:endParaRPr>
          </a:p>
          <a:p>
            <a:pPr marL="342900" indent="-342900">
              <a:lnSpc>
                <a:spcPct val="90000"/>
              </a:lnSpc>
              <a:buClr>
                <a:srgbClr val="FF0000"/>
              </a:buClr>
              <a:buSzPct val="75000"/>
              <a:buFont typeface="Wingdings" pitchFamily="2" charset="2"/>
              <a:buChar char=""/>
            </a:pPr>
            <a:r>
              <a:rPr lang="en-US" sz="2000" b="0">
                <a:solidFill>
                  <a:srgbClr val="000000"/>
                </a:solidFill>
                <a:latin typeface="Arial Narrow" pitchFamily="34" charset="0"/>
              </a:rPr>
              <a:t>Multiplier (.M) and ALU (.L) provide up to </a:t>
            </a:r>
            <a:r>
              <a:rPr lang="en-US" sz="2000" b="0" u="sng">
                <a:solidFill>
                  <a:srgbClr val="FF0000"/>
                </a:solidFill>
                <a:latin typeface="Arial Narrow" pitchFamily="34" charset="0"/>
              </a:rPr>
              <a:t>8 MACs/cycle</a:t>
            </a:r>
            <a:r>
              <a:rPr lang="en-US" sz="2000" b="0">
                <a:solidFill>
                  <a:srgbClr val="000000"/>
                </a:solidFill>
                <a:latin typeface="Arial Narrow" pitchFamily="34" charset="0"/>
              </a:rPr>
              <a:t> (8x8 </a:t>
            </a:r>
            <a:r>
              <a:rPr lang="en-US" sz="1600" b="0">
                <a:solidFill>
                  <a:srgbClr val="000000"/>
                </a:solidFill>
                <a:latin typeface="Arial Narrow" pitchFamily="34" charset="0"/>
              </a:rPr>
              <a:t>or</a:t>
            </a:r>
            <a:r>
              <a:rPr lang="en-US" sz="2000" b="0">
                <a:solidFill>
                  <a:srgbClr val="000000"/>
                </a:solidFill>
                <a:latin typeface="Arial Narrow" pitchFamily="34" charset="0"/>
              </a:rPr>
              <a:t> 16x16)</a:t>
            </a:r>
          </a:p>
          <a:p>
            <a:pPr marL="342900" indent="-342900">
              <a:lnSpc>
                <a:spcPct val="90000"/>
              </a:lnSpc>
              <a:buClr>
                <a:srgbClr val="FF0000"/>
              </a:buClr>
              <a:buSzPct val="75000"/>
              <a:buFont typeface="Wingdings" pitchFamily="2" charset="2"/>
              <a:buChar char=""/>
            </a:pPr>
            <a:r>
              <a:rPr lang="en-US" sz="2000" b="0" u="sng">
                <a:solidFill>
                  <a:srgbClr val="FF0000"/>
                </a:solidFill>
                <a:latin typeface="Arial Narrow" pitchFamily="34" charset="0"/>
              </a:rPr>
              <a:t>Specialized instructions</a:t>
            </a:r>
            <a:r>
              <a:rPr lang="en-US" sz="2000" b="0">
                <a:solidFill>
                  <a:srgbClr val="000000"/>
                </a:solidFill>
                <a:latin typeface="Arial Narrow" pitchFamily="34" charset="0"/>
              </a:rPr>
              <a:t> accelerate intensive, non-MAC oriented calculations. Examples include:</a:t>
            </a:r>
          </a:p>
          <a:p>
            <a:pPr marL="342900" indent="-342900">
              <a:lnSpc>
                <a:spcPct val="90000"/>
              </a:lnSpc>
              <a:spcBef>
                <a:spcPct val="20000"/>
              </a:spcBef>
              <a:buClr>
                <a:srgbClr val="FF0000"/>
              </a:buClr>
              <a:buSzPct val="75000"/>
              <a:buFont typeface="Wingdings" pitchFamily="2" charset="2"/>
              <a:buNone/>
            </a:pPr>
            <a:r>
              <a:rPr lang="en-US" sz="2000" b="0">
                <a:solidFill>
                  <a:srgbClr val="000000"/>
                </a:solidFill>
                <a:latin typeface="Arial Narrow" pitchFamily="34" charset="0"/>
              </a:rPr>
              <a:t>	   Video compression, Machine </a:t>
            </a:r>
            <a:br>
              <a:rPr lang="en-US" sz="2000" b="0">
                <a:solidFill>
                  <a:srgbClr val="000000"/>
                </a:solidFill>
                <a:latin typeface="Arial Narrow" pitchFamily="34" charset="0"/>
              </a:rPr>
            </a:br>
            <a:r>
              <a:rPr lang="en-US" sz="2000" b="0">
                <a:solidFill>
                  <a:srgbClr val="000000"/>
                </a:solidFill>
                <a:latin typeface="Arial Narrow" pitchFamily="34" charset="0"/>
              </a:rPr>
              <a:t>   Vision, Reed Solomon, …</a:t>
            </a:r>
          </a:p>
          <a:p>
            <a:pPr marL="342900" indent="-342900">
              <a:lnSpc>
                <a:spcPct val="90000"/>
              </a:lnSpc>
              <a:buClr>
                <a:srgbClr val="FF0000"/>
              </a:buClr>
              <a:buSzPct val="75000"/>
              <a:buFont typeface="Wingdings" pitchFamily="2" charset="2"/>
              <a:buChar char=""/>
            </a:pPr>
            <a:r>
              <a:rPr lang="en-US" sz="2000" b="0">
                <a:solidFill>
                  <a:srgbClr val="000000"/>
                </a:solidFill>
                <a:latin typeface="Arial Narrow" pitchFamily="34" charset="0"/>
              </a:rPr>
              <a:t>While </a:t>
            </a:r>
            <a:r>
              <a:rPr lang="en-US" sz="2000" b="0" u="sng">
                <a:solidFill>
                  <a:srgbClr val="FF0000"/>
                </a:solidFill>
                <a:latin typeface="Arial Narrow" pitchFamily="34" charset="0"/>
              </a:rPr>
              <a:t>MMACs</a:t>
            </a:r>
            <a:r>
              <a:rPr lang="en-US" sz="2000" b="0">
                <a:solidFill>
                  <a:srgbClr val="000000"/>
                </a:solidFill>
                <a:latin typeface="Arial Narrow" pitchFamily="34" charset="0"/>
              </a:rPr>
              <a:t> speed math intensive algorithms, </a:t>
            </a:r>
            <a:r>
              <a:rPr lang="en-US" sz="2000" b="0" u="sng">
                <a:solidFill>
                  <a:srgbClr val="FF0000"/>
                </a:solidFill>
                <a:latin typeface="Arial Narrow" pitchFamily="34" charset="0"/>
              </a:rPr>
              <a:t>flexibility of 8 independent functional units</a:t>
            </a:r>
            <a:r>
              <a:rPr lang="en-US" sz="2000" b="0">
                <a:solidFill>
                  <a:srgbClr val="000000"/>
                </a:solidFill>
                <a:latin typeface="Arial Narrow" pitchFamily="34" charset="0"/>
              </a:rPr>
              <a:t> allows the compiler to quickly perform other types of processing</a:t>
            </a:r>
          </a:p>
          <a:p>
            <a:pPr marL="342900" indent="-342900">
              <a:lnSpc>
                <a:spcPct val="90000"/>
              </a:lnSpc>
              <a:buClr>
                <a:srgbClr val="FF0000"/>
              </a:buClr>
              <a:buSzPct val="75000"/>
              <a:buFont typeface="Wingdings" pitchFamily="2" charset="2"/>
              <a:buChar char=""/>
            </a:pPr>
            <a:r>
              <a:rPr lang="en-US" sz="2000" b="0">
                <a:solidFill>
                  <a:srgbClr val="000000"/>
                </a:solidFill>
                <a:latin typeface="Arial Narrow" pitchFamily="34" charset="0"/>
              </a:rPr>
              <a:t>‘C6x CPU can dispatch up to </a:t>
            </a:r>
            <a:r>
              <a:rPr lang="en-US" sz="2000" b="0" u="sng">
                <a:solidFill>
                  <a:srgbClr val="FF0000"/>
                </a:solidFill>
                <a:latin typeface="Arial Narrow" pitchFamily="34" charset="0"/>
              </a:rPr>
              <a:t>eight parallel instructions</a:t>
            </a:r>
            <a:r>
              <a:rPr lang="en-US" sz="2000" b="0">
                <a:solidFill>
                  <a:srgbClr val="000000"/>
                </a:solidFill>
                <a:latin typeface="Arial Narrow" pitchFamily="34" charset="0"/>
              </a:rPr>
              <a:t> each cycle</a:t>
            </a:r>
          </a:p>
          <a:p>
            <a:pPr marL="342900" indent="-342900">
              <a:lnSpc>
                <a:spcPct val="90000"/>
              </a:lnSpc>
              <a:buClr>
                <a:srgbClr val="FF0000"/>
              </a:buClr>
              <a:buSzPct val="75000"/>
              <a:buFont typeface="Wingdings" pitchFamily="2" charset="2"/>
              <a:buChar char=""/>
            </a:pPr>
            <a:r>
              <a:rPr lang="en-US" sz="2000" b="0" u="sng">
                <a:solidFill>
                  <a:srgbClr val="FF0000"/>
                </a:solidFill>
                <a:latin typeface="Arial Narrow" pitchFamily="34" charset="0"/>
              </a:rPr>
              <a:t>All ‘C6x instructions are conditional</a:t>
            </a:r>
            <a:r>
              <a:rPr lang="en-US" sz="2000" b="0">
                <a:solidFill>
                  <a:srgbClr val="000000"/>
                </a:solidFill>
                <a:latin typeface="Arial Narrow" pitchFamily="34" charset="0"/>
              </a:rPr>
              <a:t> allowing efficient hardware pipelining</a:t>
            </a:r>
          </a:p>
        </p:txBody>
      </p:sp>
      <p:sp>
        <p:nvSpPr>
          <p:cNvPr id="620552" name="Rectangle 8"/>
          <p:cNvSpPr>
            <a:spLocks noChangeArrowheads="1"/>
          </p:cNvSpPr>
          <p:nvPr/>
        </p:nvSpPr>
        <p:spPr bwMode="auto">
          <a:xfrm>
            <a:off x="498475" y="1517650"/>
            <a:ext cx="936625" cy="4217988"/>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sz="2000">
              <a:solidFill>
                <a:srgbClr val="000000"/>
              </a:solidFill>
              <a:effectLst>
                <a:outerShdw blurRad="38100" dist="38100" dir="2700000" algn="tl">
                  <a:srgbClr val="FFFFFF"/>
                </a:outerShdw>
              </a:effectLst>
            </a:endParaRPr>
          </a:p>
        </p:txBody>
      </p:sp>
      <p:sp>
        <p:nvSpPr>
          <p:cNvPr id="620553" name="Line 9"/>
          <p:cNvSpPr>
            <a:spLocks noChangeShapeType="1"/>
          </p:cNvSpPr>
          <p:nvPr/>
        </p:nvSpPr>
        <p:spPr bwMode="auto">
          <a:xfrm>
            <a:off x="498475" y="193675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4" name="Line 10"/>
          <p:cNvSpPr>
            <a:spLocks noChangeShapeType="1"/>
          </p:cNvSpPr>
          <p:nvPr/>
        </p:nvSpPr>
        <p:spPr bwMode="auto">
          <a:xfrm>
            <a:off x="498475" y="2868613"/>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5" name="Line 11"/>
          <p:cNvSpPr>
            <a:spLocks noChangeShapeType="1"/>
          </p:cNvSpPr>
          <p:nvPr/>
        </p:nvSpPr>
        <p:spPr bwMode="auto">
          <a:xfrm>
            <a:off x="498475" y="333375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6" name="Line 12"/>
          <p:cNvSpPr>
            <a:spLocks noChangeShapeType="1"/>
          </p:cNvSpPr>
          <p:nvPr/>
        </p:nvSpPr>
        <p:spPr bwMode="auto">
          <a:xfrm>
            <a:off x="498475" y="3800475"/>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7" name="Line 13"/>
          <p:cNvSpPr>
            <a:spLocks noChangeShapeType="1"/>
          </p:cNvSpPr>
          <p:nvPr/>
        </p:nvSpPr>
        <p:spPr bwMode="auto">
          <a:xfrm>
            <a:off x="498475" y="2401888"/>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8" name="Line 14"/>
          <p:cNvSpPr>
            <a:spLocks noChangeShapeType="1"/>
          </p:cNvSpPr>
          <p:nvPr/>
        </p:nvSpPr>
        <p:spPr bwMode="auto">
          <a:xfrm>
            <a:off x="498475" y="5287963"/>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59" name="Line 15"/>
          <p:cNvSpPr>
            <a:spLocks noChangeShapeType="1"/>
          </p:cNvSpPr>
          <p:nvPr/>
        </p:nvSpPr>
        <p:spPr bwMode="auto">
          <a:xfrm>
            <a:off x="498475" y="5005388"/>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8205" name="Rectangle 16"/>
          <p:cNvSpPr>
            <a:spLocks noChangeArrowheads="1"/>
          </p:cNvSpPr>
          <p:nvPr/>
        </p:nvSpPr>
        <p:spPr bwMode="auto">
          <a:xfrm>
            <a:off x="738188" y="1554163"/>
            <a:ext cx="515937" cy="339725"/>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r>
              <a:rPr lang="en-US" sz="2000">
                <a:solidFill>
                  <a:srgbClr val="000000"/>
                </a:solidFill>
              </a:rPr>
              <a:t>A0</a:t>
            </a:r>
          </a:p>
        </p:txBody>
      </p:sp>
      <p:sp>
        <p:nvSpPr>
          <p:cNvPr id="8206" name="Rectangle 17"/>
          <p:cNvSpPr>
            <a:spLocks noChangeArrowheads="1"/>
          </p:cNvSpPr>
          <p:nvPr/>
        </p:nvSpPr>
        <p:spPr bwMode="auto">
          <a:xfrm>
            <a:off x="649288" y="5359400"/>
            <a:ext cx="650875"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r>
              <a:rPr lang="en-US" sz="2000">
                <a:solidFill>
                  <a:srgbClr val="000000"/>
                </a:solidFill>
              </a:rPr>
              <a:t>A31</a:t>
            </a:r>
          </a:p>
        </p:txBody>
      </p:sp>
      <p:sp>
        <p:nvSpPr>
          <p:cNvPr id="8207" name="Rectangle 18"/>
          <p:cNvSpPr>
            <a:spLocks noChangeArrowheads="1"/>
          </p:cNvSpPr>
          <p:nvPr/>
        </p:nvSpPr>
        <p:spPr bwMode="auto">
          <a:xfrm>
            <a:off x="865188" y="5045075"/>
            <a:ext cx="257175" cy="21590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lnSpc>
                <a:spcPct val="20000"/>
              </a:lnSpc>
            </a:pPr>
            <a:r>
              <a:rPr lang="en-US" sz="2000">
                <a:solidFill>
                  <a:srgbClr val="000000"/>
                </a:solidFill>
              </a:rPr>
              <a:t>.</a:t>
            </a:r>
            <a:br>
              <a:rPr lang="en-US" sz="2000">
                <a:solidFill>
                  <a:srgbClr val="000000"/>
                </a:solidFill>
              </a:rPr>
            </a:br>
            <a:r>
              <a:rPr lang="en-US" sz="2000">
                <a:solidFill>
                  <a:srgbClr val="000000"/>
                </a:solidFill>
              </a:rPr>
              <a:t>.</a:t>
            </a:r>
          </a:p>
        </p:txBody>
      </p:sp>
      <p:sp>
        <p:nvSpPr>
          <p:cNvPr id="620563" name="Line 19"/>
          <p:cNvSpPr>
            <a:spLocks noChangeShapeType="1"/>
          </p:cNvSpPr>
          <p:nvPr/>
        </p:nvSpPr>
        <p:spPr bwMode="auto">
          <a:xfrm>
            <a:off x="498475" y="4549775"/>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64" name="Line 20"/>
          <p:cNvSpPr>
            <a:spLocks noChangeShapeType="1"/>
          </p:cNvSpPr>
          <p:nvPr/>
        </p:nvSpPr>
        <p:spPr bwMode="auto">
          <a:xfrm>
            <a:off x="498475" y="426720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65" name="Rectangle 21"/>
          <p:cNvSpPr>
            <a:spLocks noChangeArrowheads="1"/>
          </p:cNvSpPr>
          <p:nvPr/>
        </p:nvSpPr>
        <p:spPr bwMode="auto">
          <a:xfrm>
            <a:off x="1916113" y="2774950"/>
            <a:ext cx="615950"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.S1</a:t>
            </a:r>
          </a:p>
        </p:txBody>
      </p:sp>
      <p:sp>
        <p:nvSpPr>
          <p:cNvPr id="620566" name="Rectangle 22"/>
          <p:cNvSpPr>
            <a:spLocks noChangeArrowheads="1"/>
          </p:cNvSpPr>
          <p:nvPr/>
        </p:nvSpPr>
        <p:spPr bwMode="auto">
          <a:xfrm>
            <a:off x="1916113" y="1673225"/>
            <a:ext cx="615950"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.D1</a:t>
            </a:r>
          </a:p>
        </p:txBody>
      </p:sp>
      <p:sp>
        <p:nvSpPr>
          <p:cNvPr id="620567" name="Rectangle 23"/>
          <p:cNvSpPr>
            <a:spLocks noChangeArrowheads="1"/>
          </p:cNvSpPr>
          <p:nvPr/>
        </p:nvSpPr>
        <p:spPr bwMode="auto">
          <a:xfrm>
            <a:off x="1916113" y="4973638"/>
            <a:ext cx="615950"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.L1</a:t>
            </a:r>
          </a:p>
        </p:txBody>
      </p:sp>
      <p:grpSp>
        <p:nvGrpSpPr>
          <p:cNvPr id="8213" name="Group 24"/>
          <p:cNvGrpSpPr>
            <a:grpSpLocks/>
          </p:cNvGrpSpPr>
          <p:nvPr/>
        </p:nvGrpSpPr>
        <p:grpSpPr bwMode="auto">
          <a:xfrm>
            <a:off x="1447800" y="2019300"/>
            <a:ext cx="457200" cy="3303588"/>
            <a:chOff x="824" y="1272"/>
            <a:chExt cx="261" cy="2081"/>
          </a:xfrm>
        </p:grpSpPr>
        <p:sp>
          <p:nvSpPr>
            <p:cNvPr id="620569" name="Line 25"/>
            <p:cNvSpPr>
              <a:spLocks noChangeShapeType="1"/>
            </p:cNvSpPr>
            <p:nvPr/>
          </p:nvSpPr>
          <p:spPr bwMode="auto">
            <a:xfrm flipH="1">
              <a:off x="824" y="1966"/>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70" name="Line 26"/>
            <p:cNvSpPr>
              <a:spLocks noChangeShapeType="1"/>
            </p:cNvSpPr>
            <p:nvPr/>
          </p:nvSpPr>
          <p:spPr bwMode="auto">
            <a:xfrm flipH="1">
              <a:off x="824" y="2659"/>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71" name="Line 27"/>
            <p:cNvSpPr>
              <a:spLocks noChangeShapeType="1"/>
            </p:cNvSpPr>
            <p:nvPr/>
          </p:nvSpPr>
          <p:spPr bwMode="auto">
            <a:xfrm flipH="1">
              <a:off x="824" y="1272"/>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72" name="Line 28"/>
            <p:cNvSpPr>
              <a:spLocks noChangeShapeType="1"/>
            </p:cNvSpPr>
            <p:nvPr/>
          </p:nvSpPr>
          <p:spPr bwMode="auto">
            <a:xfrm flipH="1">
              <a:off x="824" y="3353"/>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grpSp>
      <p:sp>
        <p:nvSpPr>
          <p:cNvPr id="620573" name="Rectangle 29"/>
          <p:cNvSpPr>
            <a:spLocks noChangeArrowheads="1"/>
          </p:cNvSpPr>
          <p:nvPr/>
        </p:nvSpPr>
        <p:spPr bwMode="auto">
          <a:xfrm>
            <a:off x="2720975" y="2781300"/>
            <a:ext cx="617538"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.S2</a:t>
            </a:r>
          </a:p>
        </p:txBody>
      </p:sp>
      <p:sp>
        <p:nvSpPr>
          <p:cNvPr id="620574" name="Rectangle 30"/>
          <p:cNvSpPr>
            <a:spLocks noChangeArrowheads="1"/>
          </p:cNvSpPr>
          <p:nvPr/>
        </p:nvSpPr>
        <p:spPr bwMode="auto">
          <a:xfrm>
            <a:off x="1916113" y="3875088"/>
            <a:ext cx="615950"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.M1</a:t>
            </a:r>
          </a:p>
        </p:txBody>
      </p:sp>
      <p:sp>
        <p:nvSpPr>
          <p:cNvPr id="620575" name="Rectangle 31"/>
          <p:cNvSpPr>
            <a:spLocks noChangeArrowheads="1"/>
          </p:cNvSpPr>
          <p:nvPr/>
        </p:nvSpPr>
        <p:spPr bwMode="auto">
          <a:xfrm>
            <a:off x="2720975" y="3886200"/>
            <a:ext cx="617538"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.M2</a:t>
            </a:r>
          </a:p>
        </p:txBody>
      </p:sp>
      <p:sp>
        <p:nvSpPr>
          <p:cNvPr id="620576" name="Rectangle 32"/>
          <p:cNvSpPr>
            <a:spLocks noChangeArrowheads="1"/>
          </p:cNvSpPr>
          <p:nvPr/>
        </p:nvSpPr>
        <p:spPr bwMode="auto">
          <a:xfrm>
            <a:off x="2720975" y="1681163"/>
            <a:ext cx="617538"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.D2</a:t>
            </a:r>
          </a:p>
        </p:txBody>
      </p:sp>
      <p:sp>
        <p:nvSpPr>
          <p:cNvPr id="620577" name="Rectangle 33"/>
          <p:cNvSpPr>
            <a:spLocks noChangeArrowheads="1"/>
          </p:cNvSpPr>
          <p:nvPr/>
        </p:nvSpPr>
        <p:spPr bwMode="auto">
          <a:xfrm>
            <a:off x="2720975" y="4984750"/>
            <a:ext cx="617538"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a:defRPr/>
            </a:pPr>
            <a:r>
              <a:rPr lang="en-US" sz="2000">
                <a:solidFill>
                  <a:srgbClr val="000000"/>
                </a:solidFill>
              </a:rPr>
              <a:t>.L2</a:t>
            </a:r>
          </a:p>
        </p:txBody>
      </p:sp>
      <p:grpSp>
        <p:nvGrpSpPr>
          <p:cNvPr id="8219" name="Group 34"/>
          <p:cNvGrpSpPr>
            <a:grpSpLocks/>
          </p:cNvGrpSpPr>
          <p:nvPr/>
        </p:nvGrpSpPr>
        <p:grpSpPr bwMode="auto">
          <a:xfrm>
            <a:off x="3338513" y="2025650"/>
            <a:ext cx="525462" cy="3303588"/>
            <a:chOff x="2060" y="1276"/>
            <a:chExt cx="261" cy="2081"/>
          </a:xfrm>
        </p:grpSpPr>
        <p:sp>
          <p:nvSpPr>
            <p:cNvPr id="620579" name="Line 35"/>
            <p:cNvSpPr>
              <a:spLocks noChangeShapeType="1"/>
            </p:cNvSpPr>
            <p:nvPr/>
          </p:nvSpPr>
          <p:spPr bwMode="auto">
            <a:xfrm flipH="1">
              <a:off x="2060" y="1971"/>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0" name="Line 36"/>
            <p:cNvSpPr>
              <a:spLocks noChangeShapeType="1"/>
            </p:cNvSpPr>
            <p:nvPr/>
          </p:nvSpPr>
          <p:spPr bwMode="auto">
            <a:xfrm flipH="1">
              <a:off x="2060" y="2664"/>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1" name="Line 37"/>
            <p:cNvSpPr>
              <a:spLocks noChangeShapeType="1"/>
            </p:cNvSpPr>
            <p:nvPr/>
          </p:nvSpPr>
          <p:spPr bwMode="auto">
            <a:xfrm flipH="1">
              <a:off x="2060" y="1276"/>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2" name="Line 38"/>
            <p:cNvSpPr>
              <a:spLocks noChangeShapeType="1"/>
            </p:cNvSpPr>
            <p:nvPr/>
          </p:nvSpPr>
          <p:spPr bwMode="auto">
            <a:xfrm flipH="1">
              <a:off x="2060" y="3357"/>
              <a:ext cx="261" cy="0"/>
            </a:xfrm>
            <a:prstGeom prst="line">
              <a:avLst/>
            </a:prstGeom>
            <a:noFill/>
            <a:ln w="12700">
              <a:solidFill>
                <a:schemeClr val="tx1"/>
              </a:solidFill>
              <a:round/>
              <a:headEnd type="triangle" w="sm" len="sm"/>
              <a:tailEnd type="triangl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grpSp>
      <p:sp>
        <p:nvSpPr>
          <p:cNvPr id="620583" name="Rectangle 39"/>
          <p:cNvSpPr>
            <a:spLocks noChangeArrowheads="1"/>
          </p:cNvSpPr>
          <p:nvPr/>
        </p:nvSpPr>
        <p:spPr bwMode="auto">
          <a:xfrm>
            <a:off x="3863975" y="1517650"/>
            <a:ext cx="936625" cy="4217988"/>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sz="2000">
              <a:solidFill>
                <a:srgbClr val="000000"/>
              </a:solidFill>
              <a:effectLst>
                <a:outerShdw blurRad="38100" dist="38100" dir="2700000" algn="tl">
                  <a:srgbClr val="FFFFFF"/>
                </a:outerShdw>
              </a:effectLst>
            </a:endParaRPr>
          </a:p>
        </p:txBody>
      </p:sp>
      <p:sp>
        <p:nvSpPr>
          <p:cNvPr id="620584" name="Line 40"/>
          <p:cNvSpPr>
            <a:spLocks noChangeShapeType="1"/>
          </p:cNvSpPr>
          <p:nvPr/>
        </p:nvSpPr>
        <p:spPr bwMode="auto">
          <a:xfrm>
            <a:off x="3863975" y="193675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5" name="Line 41"/>
          <p:cNvSpPr>
            <a:spLocks noChangeShapeType="1"/>
          </p:cNvSpPr>
          <p:nvPr/>
        </p:nvSpPr>
        <p:spPr bwMode="auto">
          <a:xfrm>
            <a:off x="3863975" y="2868613"/>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6" name="Line 42"/>
          <p:cNvSpPr>
            <a:spLocks noChangeShapeType="1"/>
          </p:cNvSpPr>
          <p:nvPr/>
        </p:nvSpPr>
        <p:spPr bwMode="auto">
          <a:xfrm>
            <a:off x="3863975" y="333375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7" name="Line 43"/>
          <p:cNvSpPr>
            <a:spLocks noChangeShapeType="1"/>
          </p:cNvSpPr>
          <p:nvPr/>
        </p:nvSpPr>
        <p:spPr bwMode="auto">
          <a:xfrm>
            <a:off x="3863975" y="3800475"/>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8" name="Line 44"/>
          <p:cNvSpPr>
            <a:spLocks noChangeShapeType="1"/>
          </p:cNvSpPr>
          <p:nvPr/>
        </p:nvSpPr>
        <p:spPr bwMode="auto">
          <a:xfrm>
            <a:off x="3863975" y="2401888"/>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89" name="Line 45"/>
          <p:cNvSpPr>
            <a:spLocks noChangeShapeType="1"/>
          </p:cNvSpPr>
          <p:nvPr/>
        </p:nvSpPr>
        <p:spPr bwMode="auto">
          <a:xfrm>
            <a:off x="3863975" y="5287963"/>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90" name="Line 46"/>
          <p:cNvSpPr>
            <a:spLocks noChangeShapeType="1"/>
          </p:cNvSpPr>
          <p:nvPr/>
        </p:nvSpPr>
        <p:spPr bwMode="auto">
          <a:xfrm>
            <a:off x="3863975" y="5005388"/>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8228" name="Rectangle 47"/>
          <p:cNvSpPr>
            <a:spLocks noChangeArrowheads="1"/>
          </p:cNvSpPr>
          <p:nvPr/>
        </p:nvSpPr>
        <p:spPr bwMode="auto">
          <a:xfrm>
            <a:off x="4102100" y="1554163"/>
            <a:ext cx="509588"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r>
              <a:rPr lang="en-US" sz="2000">
                <a:solidFill>
                  <a:srgbClr val="000000"/>
                </a:solidFill>
              </a:rPr>
              <a:t>B0</a:t>
            </a:r>
          </a:p>
        </p:txBody>
      </p:sp>
      <p:sp>
        <p:nvSpPr>
          <p:cNvPr id="8229" name="Rectangle 48"/>
          <p:cNvSpPr>
            <a:spLocks noChangeArrowheads="1"/>
          </p:cNvSpPr>
          <p:nvPr/>
        </p:nvSpPr>
        <p:spPr bwMode="auto">
          <a:xfrm>
            <a:off x="4014788" y="5359400"/>
            <a:ext cx="650875"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r>
              <a:rPr lang="en-US" sz="2000">
                <a:solidFill>
                  <a:srgbClr val="000000"/>
                </a:solidFill>
              </a:rPr>
              <a:t>B31</a:t>
            </a:r>
          </a:p>
        </p:txBody>
      </p:sp>
      <p:sp>
        <p:nvSpPr>
          <p:cNvPr id="8230" name="Rectangle 49"/>
          <p:cNvSpPr>
            <a:spLocks noChangeArrowheads="1"/>
          </p:cNvSpPr>
          <p:nvPr/>
        </p:nvSpPr>
        <p:spPr bwMode="auto">
          <a:xfrm>
            <a:off x="4230688" y="5045075"/>
            <a:ext cx="257175" cy="21590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a:lnSpc>
                <a:spcPct val="20000"/>
              </a:lnSpc>
            </a:pPr>
            <a:r>
              <a:rPr lang="en-US" sz="2000">
                <a:solidFill>
                  <a:srgbClr val="000000"/>
                </a:solidFill>
              </a:rPr>
              <a:t>.</a:t>
            </a:r>
            <a:br>
              <a:rPr lang="en-US" sz="2000">
                <a:solidFill>
                  <a:srgbClr val="000000"/>
                </a:solidFill>
              </a:rPr>
            </a:br>
            <a:r>
              <a:rPr lang="en-US" sz="2000">
                <a:solidFill>
                  <a:srgbClr val="000000"/>
                </a:solidFill>
              </a:rPr>
              <a:t>.</a:t>
            </a:r>
          </a:p>
        </p:txBody>
      </p:sp>
      <p:sp>
        <p:nvSpPr>
          <p:cNvPr id="620594" name="Line 50"/>
          <p:cNvSpPr>
            <a:spLocks noChangeShapeType="1"/>
          </p:cNvSpPr>
          <p:nvPr/>
        </p:nvSpPr>
        <p:spPr bwMode="auto">
          <a:xfrm>
            <a:off x="3863975" y="4549775"/>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95" name="Line 51"/>
          <p:cNvSpPr>
            <a:spLocks noChangeShapeType="1"/>
          </p:cNvSpPr>
          <p:nvPr/>
        </p:nvSpPr>
        <p:spPr bwMode="auto">
          <a:xfrm>
            <a:off x="3863975" y="4267200"/>
            <a:ext cx="936625" cy="0"/>
          </a:xfrm>
          <a:prstGeom prst="line">
            <a:avLst/>
          </a:prstGeom>
          <a:noFill/>
          <a:ln w="12700">
            <a:solidFill>
              <a:schemeClr val="tx1"/>
            </a:solidFill>
            <a:round/>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96" name="Rectangle 52"/>
          <p:cNvSpPr>
            <a:spLocks noChangeArrowheads="1"/>
          </p:cNvSpPr>
          <p:nvPr/>
        </p:nvSpPr>
        <p:spPr bwMode="auto">
          <a:xfrm>
            <a:off x="498475" y="5872163"/>
            <a:ext cx="4302125" cy="604837"/>
          </a:xfrm>
          <a:prstGeom prst="rect">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lnSpc>
                <a:spcPct val="90000"/>
              </a:lnSpc>
              <a:defRPr/>
            </a:pPr>
            <a:r>
              <a:rPr lang="en-US" sz="2000" b="0">
                <a:solidFill>
                  <a:srgbClr val="000000"/>
                </a:solidFill>
              </a:rPr>
              <a:t>Controller/Decoder</a:t>
            </a:r>
          </a:p>
        </p:txBody>
      </p:sp>
      <p:grpSp>
        <p:nvGrpSpPr>
          <p:cNvPr id="8234" name="Group 53"/>
          <p:cNvGrpSpPr>
            <a:grpSpLocks/>
          </p:cNvGrpSpPr>
          <p:nvPr/>
        </p:nvGrpSpPr>
        <p:grpSpPr bwMode="auto">
          <a:xfrm>
            <a:off x="1844675" y="3800475"/>
            <a:ext cx="1627188" cy="1990725"/>
            <a:chOff x="1066" y="2352"/>
            <a:chExt cx="1025" cy="1296"/>
          </a:xfrm>
        </p:grpSpPr>
        <p:sp>
          <p:nvSpPr>
            <p:cNvPr id="620598" name="Rectangle 54"/>
            <p:cNvSpPr>
              <a:spLocks noChangeArrowheads="1"/>
            </p:cNvSpPr>
            <p:nvPr/>
          </p:nvSpPr>
          <p:spPr bwMode="auto">
            <a:xfrm>
              <a:off x="1066" y="2352"/>
              <a:ext cx="512" cy="1296"/>
            </a:xfrm>
            <a:prstGeom prst="rect">
              <a:avLst/>
            </a:prstGeom>
            <a:noFill/>
            <a:ln w="12700">
              <a:solidFill>
                <a:srgbClr val="C0C0C0"/>
              </a:solidFill>
              <a:prstDash val="dash"/>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620599" name="Rectangle 55"/>
            <p:cNvSpPr>
              <a:spLocks noChangeArrowheads="1"/>
            </p:cNvSpPr>
            <p:nvPr/>
          </p:nvSpPr>
          <p:spPr bwMode="auto">
            <a:xfrm>
              <a:off x="1579" y="2352"/>
              <a:ext cx="512" cy="1296"/>
            </a:xfrm>
            <a:prstGeom prst="rect">
              <a:avLst/>
            </a:prstGeom>
            <a:noFill/>
            <a:ln w="12700">
              <a:solidFill>
                <a:srgbClr val="C0C0C0"/>
              </a:solidFill>
              <a:prstDash val="dash"/>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grpSp>
      <p:sp>
        <p:nvSpPr>
          <p:cNvPr id="8235" name="Text Box 56"/>
          <p:cNvSpPr txBox="1">
            <a:spLocks noChangeArrowheads="1"/>
          </p:cNvSpPr>
          <p:nvPr/>
        </p:nvSpPr>
        <p:spPr bwMode="auto">
          <a:xfrm>
            <a:off x="2278063" y="3519488"/>
            <a:ext cx="693737" cy="339725"/>
          </a:xfrm>
          <a:prstGeom prst="rect">
            <a:avLst/>
          </a:prstGeom>
          <a:noFill/>
          <a:ln w="12700">
            <a:noFill/>
            <a:miter lim="800000"/>
            <a:headEnd type="none" w="sm" len="sm"/>
            <a:tailEnd type="none" w="sm" len="sm"/>
          </a:ln>
        </p:spPr>
        <p:txBody>
          <a:bodyPr wrap="none">
            <a:spAutoFit/>
          </a:bodyPr>
          <a:lstStyle/>
          <a:p>
            <a:pPr algn="ctr">
              <a:lnSpc>
                <a:spcPct val="90000"/>
              </a:lnSpc>
            </a:pPr>
            <a:r>
              <a:rPr lang="en-US" sz="1800" b="0">
                <a:solidFill>
                  <a:srgbClr val="808080"/>
                </a:solidFill>
                <a:latin typeface="Arial Narrow" pitchFamily="34" charset="0"/>
              </a:rPr>
              <a:t>MACs</a:t>
            </a:r>
          </a:p>
        </p:txBody>
      </p:sp>
      <p:sp>
        <p:nvSpPr>
          <p:cNvPr id="8236" name="TextBox 57"/>
          <p:cNvSpPr txBox="1">
            <a:spLocks noChangeArrowheads="1"/>
          </p:cNvSpPr>
          <p:nvPr/>
        </p:nvSpPr>
        <p:spPr bwMode="auto">
          <a:xfrm>
            <a:off x="5238750" y="6524625"/>
            <a:ext cx="2334293" cy="313932"/>
          </a:xfrm>
          <a:prstGeom prst="rect">
            <a:avLst/>
          </a:prstGeom>
          <a:noFill/>
          <a:ln w="9525">
            <a:noFill/>
            <a:miter lim="800000"/>
            <a:headEnd/>
            <a:tailEnd/>
          </a:ln>
        </p:spPr>
        <p:txBody>
          <a:bodyPr wrap="none">
            <a:spAutoFit/>
          </a:bodyPr>
          <a:lstStyle/>
          <a:p>
            <a:r>
              <a:rPr lang="en-US" sz="1800" b="0" dirty="0">
                <a:solidFill>
                  <a:srgbClr val="FF0000"/>
                </a:solidFill>
                <a:latin typeface="Arial Narrow" pitchFamily="34" charset="0"/>
              </a:rPr>
              <a:t>Note: </a:t>
            </a:r>
            <a:r>
              <a:rPr lang="en-US" sz="1800" b="0" dirty="0" smtClean="0">
                <a:solidFill>
                  <a:srgbClr val="FF0000"/>
                </a:solidFill>
                <a:latin typeface="Arial Narrow" pitchFamily="34" charset="0"/>
              </a:rPr>
              <a:t>More details later…</a:t>
            </a:r>
            <a:endParaRPr lang="en-US" sz="1800" b="0" dirty="0">
              <a:solidFill>
                <a:srgbClr val="FF0000"/>
              </a:solidFill>
              <a:latin typeface="Arial Narrow" pitchFamily="34" charset="0"/>
            </a:endParaRPr>
          </a:p>
        </p:txBody>
      </p:sp>
    </p:spTree>
    <p:custDataLst>
      <p:tags r:id="rId1"/>
    </p:custDataLst>
    <p:extLst>
      <p:ext uri="{BB962C8B-B14F-4D97-AF65-F5344CB8AC3E}">
        <p14:creationId xmlns:p14="http://schemas.microsoft.com/office/powerpoint/2010/main" val="16926132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143000"/>
            <a:ext cx="5562600" cy="4267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1"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2"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3" action="ppaction://hlinksldjump"/>
          </p:cNvPr>
          <p:cNvSpPr txBox="1">
            <a:spLocks noChangeArrowheads="1"/>
          </p:cNvSpPr>
          <p:nvPr>
            <p:custDataLst>
              <p:tags r:id="rId2"/>
            </p:custDataLst>
          </p:nvPr>
        </p:nvSpPr>
        <p:spPr bwMode="auto">
          <a:xfrm>
            <a:off x="301576" y="122791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What Does A DSP Do?</a:t>
            </a:r>
            <a:endParaRPr lang="en-US" dirty="0">
              <a:solidFill>
                <a:srgbClr val="000000"/>
              </a:solidFill>
            </a:endParaRPr>
          </a:p>
        </p:txBody>
      </p:sp>
      <p:sp>
        <p:nvSpPr>
          <p:cNvPr id="12" name="Text Box 3">
            <a:hlinkClick r:id="rId14" action="ppaction://hlinksldjump"/>
          </p:cNvPr>
          <p:cNvSpPr txBox="1">
            <a:spLocks noChangeArrowheads="1"/>
          </p:cNvSpPr>
          <p:nvPr>
            <p:custDataLst>
              <p:tags r:id="rId3"/>
            </p:custDataLst>
          </p:nvPr>
        </p:nvSpPr>
        <p:spPr bwMode="auto">
          <a:xfrm>
            <a:off x="304800" y="1742566"/>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CPU – From the Inside – Out…</a:t>
            </a:r>
            <a:endParaRPr lang="en-US" dirty="0">
              <a:solidFill>
                <a:srgbClr val="000000"/>
              </a:solidFill>
            </a:endParaRPr>
          </a:p>
        </p:txBody>
      </p:sp>
      <p:sp>
        <p:nvSpPr>
          <p:cNvPr id="13" name="Text Box 4">
            <a:hlinkClick r:id="rId15" action="ppaction://hlinksldjump"/>
          </p:cNvPr>
          <p:cNvSpPr txBox="1">
            <a:spLocks noChangeArrowheads="1"/>
          </p:cNvSpPr>
          <p:nvPr>
            <p:custDataLst>
              <p:tags r:id="rId4"/>
            </p:custDataLst>
          </p:nvPr>
        </p:nvSpPr>
        <p:spPr bwMode="auto">
          <a:xfrm>
            <a:off x="301576" y="225721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Instruction Sets</a:t>
            </a:r>
            <a:endParaRPr lang="en-US" dirty="0">
              <a:solidFill>
                <a:srgbClr val="000000"/>
              </a:solidFill>
            </a:endParaRPr>
          </a:p>
        </p:txBody>
      </p:sp>
      <p:sp>
        <p:nvSpPr>
          <p:cNvPr id="14" name="Text Box 4">
            <a:hlinkClick r:id="rId16" action="ppaction://hlinksldjump"/>
          </p:cNvPr>
          <p:cNvSpPr txBox="1">
            <a:spLocks noChangeArrowheads="1"/>
          </p:cNvSpPr>
          <p:nvPr>
            <p:custDataLst>
              <p:tags r:id="rId5"/>
            </p:custDataLst>
          </p:nvPr>
        </p:nvSpPr>
        <p:spPr bwMode="auto">
          <a:xfrm>
            <a:off x="301576" y="2771862"/>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“MAC” Instructions</a:t>
            </a:r>
            <a:endParaRPr lang="en-US" dirty="0">
              <a:solidFill>
                <a:srgbClr val="000000"/>
              </a:solidFill>
            </a:endParaRPr>
          </a:p>
        </p:txBody>
      </p:sp>
      <p:sp>
        <p:nvSpPr>
          <p:cNvPr id="15" name="Text Box 4">
            <a:hlinkClick r:id="rId17" action="ppaction://hlinksldjump"/>
          </p:cNvPr>
          <p:cNvSpPr txBox="1">
            <a:spLocks noChangeArrowheads="1"/>
          </p:cNvSpPr>
          <p:nvPr>
            <p:custDataLst>
              <p:tags r:id="rId6"/>
            </p:custDataLst>
          </p:nvPr>
        </p:nvSpPr>
        <p:spPr bwMode="auto">
          <a:xfrm>
            <a:off x="301576" y="3286510"/>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C66x – “MAC” Instructions</a:t>
            </a:r>
            <a:endParaRPr lang="en-US" dirty="0">
              <a:solidFill>
                <a:srgbClr val="000000"/>
              </a:solidFill>
            </a:endParaRPr>
          </a:p>
        </p:txBody>
      </p:sp>
      <p:sp>
        <p:nvSpPr>
          <p:cNvPr id="16" name="Text Box 4">
            <a:hlinkClick r:id="rId18" action="ppaction://hlinksldjump"/>
          </p:cNvPr>
          <p:cNvSpPr txBox="1">
            <a:spLocks noChangeArrowheads="1"/>
          </p:cNvSpPr>
          <p:nvPr>
            <p:custDataLst>
              <p:tags r:id="rId7"/>
            </p:custDataLst>
          </p:nvPr>
        </p:nvSpPr>
        <p:spPr bwMode="auto">
          <a:xfrm>
            <a:off x="301576" y="3801158"/>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Hardware Pipeline</a:t>
            </a:r>
            <a:endParaRPr lang="en-US" dirty="0">
              <a:solidFill>
                <a:srgbClr val="000000"/>
              </a:solidFill>
            </a:endParaRPr>
          </a:p>
        </p:txBody>
      </p:sp>
      <p:sp>
        <p:nvSpPr>
          <p:cNvPr id="17" name="Text Box 4">
            <a:hlinkClick r:id="rId19" action="ppaction://hlinksldjump"/>
          </p:cNvPr>
          <p:cNvSpPr txBox="1">
            <a:spLocks noChangeArrowheads="1"/>
          </p:cNvSpPr>
          <p:nvPr>
            <p:custDataLst>
              <p:tags r:id="rId8"/>
            </p:custDataLst>
          </p:nvPr>
        </p:nvSpPr>
        <p:spPr bwMode="auto">
          <a:xfrm>
            <a:off x="301576" y="4315806"/>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Software Pipelining</a:t>
            </a:r>
            <a:endParaRPr lang="en-US" dirty="0">
              <a:solidFill>
                <a:srgbClr val="000000"/>
              </a:solidFill>
            </a:endParaRPr>
          </a:p>
        </p:txBody>
      </p:sp>
      <p:sp>
        <p:nvSpPr>
          <p:cNvPr id="18" name="Text Box 4">
            <a:hlinkClick r:id="rId20" action="ppaction://hlinksldjump"/>
          </p:cNvPr>
          <p:cNvSpPr txBox="1">
            <a:spLocks noChangeArrowheads="1"/>
          </p:cNvSpPr>
          <p:nvPr>
            <p:custDataLst>
              <p:tags r:id="rId9"/>
            </p:custDataLst>
          </p:nvPr>
        </p:nvSpPr>
        <p:spPr bwMode="auto">
          <a:xfrm>
            <a:off x="301576" y="4830454"/>
            <a:ext cx="5543550" cy="424732"/>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Chapter Quiz</a:t>
            </a:r>
            <a:endParaRPr lang="en-US" dirty="0">
              <a:solidFill>
                <a:srgbClr val="000000"/>
              </a:solidFill>
            </a:endParaRPr>
          </a:p>
        </p:txBody>
      </p:sp>
    </p:spTree>
    <p:custDataLst>
      <p:tags r:id="rId1"/>
    </p:custDataLst>
    <p:extLst>
      <p:ext uri="{BB962C8B-B14F-4D97-AF65-F5344CB8AC3E}">
        <p14:creationId xmlns:p14="http://schemas.microsoft.com/office/powerpoint/2010/main" val="284064267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19488" y="1711325"/>
            <a:ext cx="5262562" cy="4360863"/>
            <a:chOff x="2217" y="1078"/>
            <a:chExt cx="3315" cy="2747"/>
          </a:xfrm>
        </p:grpSpPr>
        <p:sp>
          <p:nvSpPr>
            <p:cNvPr id="551939" name="Rectangle 3"/>
            <p:cNvSpPr>
              <a:spLocks noChangeArrowheads="1"/>
            </p:cNvSpPr>
            <p:nvPr/>
          </p:nvSpPr>
          <p:spPr bwMode="auto">
            <a:xfrm>
              <a:off x="2844" y="1440"/>
              <a:ext cx="2688" cy="2385"/>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1940" name="Rectangle 4"/>
            <p:cNvSpPr>
              <a:spLocks noChangeArrowheads="1"/>
            </p:cNvSpPr>
            <p:nvPr/>
          </p:nvSpPr>
          <p:spPr bwMode="auto">
            <a:xfrm>
              <a:off x="2217" y="1078"/>
              <a:ext cx="502" cy="50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Mult</a:t>
              </a:r>
            </a:p>
          </p:txBody>
        </p:sp>
        <p:sp>
          <p:nvSpPr>
            <p:cNvPr id="551941" name="Rectangle 5"/>
            <p:cNvSpPr>
              <a:spLocks noChangeArrowheads="1"/>
            </p:cNvSpPr>
            <p:nvPr/>
          </p:nvSpPr>
          <p:spPr bwMode="auto">
            <a:xfrm>
              <a:off x="2217" y="1702"/>
              <a:ext cx="502" cy="502"/>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ALU</a:t>
              </a:r>
            </a:p>
          </p:txBody>
        </p:sp>
        <p:sp>
          <p:nvSpPr>
            <p:cNvPr id="9247" name="Rectangle 6"/>
            <p:cNvSpPr>
              <a:spLocks noChangeArrowheads="1"/>
            </p:cNvSpPr>
            <p:nvPr/>
          </p:nvSpPr>
          <p:spPr bwMode="auto">
            <a:xfrm>
              <a:off x="2892" y="1671"/>
              <a:ext cx="2605" cy="212"/>
            </a:xfrm>
            <a:prstGeom prst="rect">
              <a:avLst/>
            </a:prstGeom>
            <a:noFill/>
            <a:ln w="9525">
              <a:noFill/>
              <a:miter lim="800000"/>
              <a:headEnd/>
              <a:tailEnd/>
            </a:ln>
          </p:spPr>
          <p:txBody>
            <a:bodyPr wrap="none" lIns="92075" tIns="46038" rIns="0" bIns="46038"/>
            <a:lstStyle/>
            <a:p>
              <a:r>
                <a:rPr lang="en-US" sz="2000">
                  <a:solidFill>
                    <a:schemeClr val="tx2"/>
                  </a:solidFill>
                </a:rPr>
                <a:t>	</a:t>
              </a:r>
              <a:r>
                <a:rPr lang="en-US" sz="2000"/>
                <a:t>MPY		c, x, prod</a:t>
              </a:r>
              <a:endParaRPr lang="en-US" sz="2000">
                <a:solidFill>
                  <a:schemeClr val="tx2"/>
                </a:solidFill>
              </a:endParaRPr>
            </a:p>
          </p:txBody>
        </p:sp>
        <p:sp>
          <p:nvSpPr>
            <p:cNvPr id="9248" name="Rectangle 7"/>
            <p:cNvSpPr>
              <a:spLocks noChangeArrowheads="1"/>
            </p:cNvSpPr>
            <p:nvPr/>
          </p:nvSpPr>
          <p:spPr bwMode="auto">
            <a:xfrm>
              <a:off x="2892" y="1887"/>
              <a:ext cx="2605" cy="212"/>
            </a:xfrm>
            <a:prstGeom prst="rect">
              <a:avLst/>
            </a:prstGeom>
            <a:noFill/>
            <a:ln w="9525">
              <a:noFill/>
              <a:miter lim="800000"/>
              <a:headEnd/>
              <a:tailEnd/>
            </a:ln>
          </p:spPr>
          <p:txBody>
            <a:bodyPr wrap="none" lIns="92075" tIns="46038" rIns="0" bIns="46038"/>
            <a:lstStyle/>
            <a:p>
              <a:r>
                <a:rPr lang="en-US" sz="2000">
                  <a:solidFill>
                    <a:schemeClr val="tx2"/>
                  </a:solidFill>
                </a:rPr>
                <a:t>	</a:t>
              </a:r>
              <a:r>
                <a:rPr lang="en-US" sz="2000"/>
                <a:t>ADD	 	y, prod, y</a:t>
              </a:r>
              <a:endParaRPr lang="en-US" sz="2000">
                <a:solidFill>
                  <a:schemeClr val="tx2"/>
                </a:solidFill>
              </a:endParaRPr>
            </a:p>
          </p:txBody>
        </p:sp>
      </p:grpSp>
      <p:grpSp>
        <p:nvGrpSpPr>
          <p:cNvPr id="9219" name="Group 8"/>
          <p:cNvGrpSpPr>
            <a:grpSpLocks/>
          </p:cNvGrpSpPr>
          <p:nvPr/>
        </p:nvGrpSpPr>
        <p:grpSpPr bwMode="auto">
          <a:xfrm>
            <a:off x="5470525" y="1303338"/>
            <a:ext cx="2905125" cy="958850"/>
            <a:chOff x="3446" y="821"/>
            <a:chExt cx="1830" cy="604"/>
          </a:xfrm>
        </p:grpSpPr>
        <p:sp>
          <p:nvSpPr>
            <p:cNvPr id="9239" name="Rectangle 9"/>
            <p:cNvSpPr>
              <a:spLocks noChangeArrowheads="1"/>
            </p:cNvSpPr>
            <p:nvPr/>
          </p:nvSpPr>
          <p:spPr bwMode="auto">
            <a:xfrm>
              <a:off x="3446" y="1013"/>
              <a:ext cx="550" cy="25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9240" name="Rectangle 10"/>
            <p:cNvSpPr>
              <a:spLocks noChangeArrowheads="1"/>
            </p:cNvSpPr>
            <p:nvPr/>
          </p:nvSpPr>
          <p:spPr bwMode="auto">
            <a:xfrm>
              <a:off x="3975" y="821"/>
              <a:ext cx="370" cy="193"/>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9241" name="Rectangle 11"/>
            <p:cNvSpPr>
              <a:spLocks noChangeArrowheads="1"/>
            </p:cNvSpPr>
            <p:nvPr/>
          </p:nvSpPr>
          <p:spPr bwMode="auto">
            <a:xfrm>
              <a:off x="3771" y="1010"/>
              <a:ext cx="1505" cy="257"/>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9242" name="Rectangle 12"/>
            <p:cNvSpPr>
              <a:spLocks noChangeArrowheads="1"/>
            </p:cNvSpPr>
            <p:nvPr/>
          </p:nvSpPr>
          <p:spPr bwMode="auto">
            <a:xfrm>
              <a:off x="3474" y="1232"/>
              <a:ext cx="1376" cy="193"/>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9243" name="Rectangle 13"/>
            <p:cNvSpPr>
              <a:spLocks noChangeArrowheads="1"/>
            </p:cNvSpPr>
            <p:nvPr/>
          </p:nvSpPr>
          <p:spPr bwMode="auto">
            <a:xfrm>
              <a:off x="4566" y="1035"/>
              <a:ext cx="193" cy="245"/>
            </a:xfrm>
            <a:prstGeom prst="rect">
              <a:avLst/>
            </a:prstGeom>
            <a:noFill/>
            <a:ln w="9525">
              <a:noFill/>
              <a:miter lim="800000"/>
              <a:headEnd/>
              <a:tailEnd/>
            </a:ln>
          </p:spPr>
          <p:txBody>
            <a:bodyPr wrap="none" lIns="92075" tIns="46038" rIns="92075" bIns="46038">
              <a:spAutoFit/>
            </a:bodyPr>
            <a:lstStyle/>
            <a:p>
              <a:r>
                <a:rPr lang="en-US"/>
                <a:t>*</a:t>
              </a:r>
            </a:p>
          </p:txBody>
        </p:sp>
      </p:grpSp>
      <p:sp>
        <p:nvSpPr>
          <p:cNvPr id="9220" name="Rectangle 14"/>
          <p:cNvSpPr>
            <a:spLocks noGrp="1" noChangeArrowheads="1"/>
          </p:cNvSpPr>
          <p:nvPr>
            <p:ph type="title"/>
          </p:nvPr>
        </p:nvSpPr>
        <p:spPr/>
        <p:txBody>
          <a:bodyPr/>
          <a:lstStyle/>
          <a:p>
            <a:r>
              <a:rPr lang="en-US" smtClean="0"/>
              <a:t>The Core of DSP : Sum of Products</a:t>
            </a:r>
          </a:p>
        </p:txBody>
      </p:sp>
      <p:sp>
        <p:nvSpPr>
          <p:cNvPr id="9221" name="Rectangle 15"/>
          <p:cNvSpPr>
            <a:spLocks noChangeArrowheads="1"/>
          </p:cNvSpPr>
          <p:nvPr/>
        </p:nvSpPr>
        <p:spPr bwMode="auto">
          <a:xfrm>
            <a:off x="358775" y="2279650"/>
            <a:ext cx="2787650" cy="2209800"/>
          </a:xfrm>
          <a:prstGeom prst="rect">
            <a:avLst/>
          </a:prstGeom>
          <a:solidFill>
            <a:schemeClr val="accent1">
              <a:alpha val="50195"/>
            </a:schemeClr>
          </a:solidFill>
          <a:ln w="9525">
            <a:noFill/>
            <a:miter lim="800000"/>
            <a:headEnd/>
            <a:tailEnd/>
          </a:ln>
        </p:spPr>
        <p:txBody>
          <a:bodyPr lIns="92075" tIns="46038" rIns="92075" bIns="46038" anchorCtr="1">
            <a:spAutoFit/>
          </a:bodyPr>
          <a:lstStyle/>
          <a:p>
            <a:pPr algn="ctr">
              <a:lnSpc>
                <a:spcPct val="100000"/>
              </a:lnSpc>
              <a:spcBef>
                <a:spcPct val="40000"/>
              </a:spcBef>
            </a:pPr>
            <a:r>
              <a:rPr lang="en-US" sz="3200" u="sng">
                <a:solidFill>
                  <a:schemeClr val="tx2"/>
                </a:solidFill>
              </a:rPr>
              <a:t>The ‘C6000</a:t>
            </a:r>
          </a:p>
          <a:p>
            <a:pPr algn="ctr">
              <a:lnSpc>
                <a:spcPct val="100000"/>
              </a:lnSpc>
              <a:spcBef>
                <a:spcPct val="40000"/>
              </a:spcBef>
            </a:pPr>
            <a:r>
              <a:rPr lang="en-US"/>
              <a:t>Designed to handle DSP’s</a:t>
            </a:r>
            <a:br>
              <a:rPr lang="en-US"/>
            </a:br>
            <a:r>
              <a:rPr lang="en-US"/>
              <a:t>math-intensive</a:t>
            </a:r>
            <a:br>
              <a:rPr lang="en-US"/>
            </a:br>
            <a:r>
              <a:rPr lang="en-US"/>
              <a:t>calculations</a:t>
            </a:r>
            <a:endParaRPr lang="en-US" sz="2800">
              <a:solidFill>
                <a:schemeClr val="tx2"/>
              </a:solidFill>
            </a:endParaRPr>
          </a:p>
        </p:txBody>
      </p:sp>
      <p:sp>
        <p:nvSpPr>
          <p:cNvPr id="551952" name="Rectangle 16"/>
          <p:cNvSpPr>
            <a:spLocks noChangeArrowheads="1"/>
          </p:cNvSpPr>
          <p:nvPr/>
        </p:nvSpPr>
        <p:spPr bwMode="auto">
          <a:xfrm>
            <a:off x="3519488" y="2701925"/>
            <a:ext cx="796925" cy="79692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A</a:t>
            </a:r>
            <a:r>
              <a:rPr lang="en-US">
                <a:solidFill>
                  <a:schemeClr val="tx2"/>
                </a:solidFill>
              </a:rPr>
              <a:t>L</a:t>
            </a:r>
            <a:r>
              <a:rPr lang="en-US"/>
              <a:t>U</a:t>
            </a:r>
          </a:p>
        </p:txBody>
      </p:sp>
      <p:grpSp>
        <p:nvGrpSpPr>
          <p:cNvPr id="4" name="Group 17"/>
          <p:cNvGrpSpPr>
            <a:grpSpLocks/>
          </p:cNvGrpSpPr>
          <p:nvPr/>
        </p:nvGrpSpPr>
        <p:grpSpPr bwMode="auto">
          <a:xfrm>
            <a:off x="3519488" y="1711325"/>
            <a:ext cx="5207000" cy="1277938"/>
            <a:chOff x="2217" y="1078"/>
            <a:chExt cx="3280" cy="805"/>
          </a:xfrm>
        </p:grpSpPr>
        <p:sp>
          <p:nvSpPr>
            <p:cNvPr id="551954" name="Rectangle 18"/>
            <p:cNvSpPr>
              <a:spLocks noChangeArrowheads="1"/>
            </p:cNvSpPr>
            <p:nvPr/>
          </p:nvSpPr>
          <p:spPr bwMode="auto">
            <a:xfrm>
              <a:off x="2217" y="1078"/>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solidFill>
                    <a:schemeClr val="tx2"/>
                  </a:solidFill>
                </a:rPr>
                <a:t>.M</a:t>
              </a:r>
              <a:endParaRPr lang="en-US"/>
            </a:p>
          </p:txBody>
        </p:sp>
        <p:sp>
          <p:nvSpPr>
            <p:cNvPr id="9238" name="Rectangle 19"/>
            <p:cNvSpPr>
              <a:spLocks noChangeArrowheads="1"/>
            </p:cNvSpPr>
            <p:nvPr/>
          </p:nvSpPr>
          <p:spPr bwMode="auto">
            <a:xfrm>
              <a:off x="2892" y="1671"/>
              <a:ext cx="2605" cy="212"/>
            </a:xfrm>
            <a:prstGeom prst="rect">
              <a:avLst/>
            </a:prstGeom>
            <a:solidFill>
              <a:srgbClr val="CCFF66"/>
            </a:solidFill>
            <a:ln w="9525">
              <a:noFill/>
              <a:miter lim="800000"/>
              <a:headEnd/>
              <a:tailEnd/>
            </a:ln>
          </p:spPr>
          <p:txBody>
            <a:bodyPr wrap="none" lIns="92075" tIns="46038" rIns="0" bIns="46038"/>
            <a:lstStyle/>
            <a:p>
              <a:r>
                <a:rPr lang="en-US" sz="2000">
                  <a:solidFill>
                    <a:schemeClr val="tx2"/>
                  </a:solidFill>
                </a:rPr>
                <a:t>	</a:t>
              </a:r>
              <a:r>
                <a:rPr lang="en-US" sz="2000"/>
                <a:t>MPY	.M	c, x, prod</a:t>
              </a:r>
              <a:endParaRPr lang="en-US" sz="2000">
                <a:solidFill>
                  <a:schemeClr val="tx2"/>
                </a:solidFill>
              </a:endParaRPr>
            </a:p>
          </p:txBody>
        </p:sp>
      </p:grpSp>
      <p:grpSp>
        <p:nvGrpSpPr>
          <p:cNvPr id="5" name="Group 20"/>
          <p:cNvGrpSpPr>
            <a:grpSpLocks/>
          </p:cNvGrpSpPr>
          <p:nvPr/>
        </p:nvGrpSpPr>
        <p:grpSpPr bwMode="auto">
          <a:xfrm>
            <a:off x="3519488" y="2701925"/>
            <a:ext cx="5207000" cy="796925"/>
            <a:chOff x="2217" y="1702"/>
            <a:chExt cx="3280" cy="502"/>
          </a:xfrm>
        </p:grpSpPr>
        <p:sp>
          <p:nvSpPr>
            <p:cNvPr id="551957" name="Rectangle 21"/>
            <p:cNvSpPr>
              <a:spLocks noChangeArrowheads="1"/>
            </p:cNvSpPr>
            <p:nvPr/>
          </p:nvSpPr>
          <p:spPr bwMode="auto">
            <a:xfrm>
              <a:off x="2217" y="1702"/>
              <a:ext cx="502" cy="50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solidFill>
                    <a:schemeClr val="tx2"/>
                  </a:solidFill>
                </a:rPr>
                <a:t>.L</a:t>
              </a:r>
              <a:endParaRPr lang="en-US"/>
            </a:p>
          </p:txBody>
        </p:sp>
        <p:sp>
          <p:nvSpPr>
            <p:cNvPr id="9236" name="Rectangle 22"/>
            <p:cNvSpPr>
              <a:spLocks noChangeArrowheads="1"/>
            </p:cNvSpPr>
            <p:nvPr/>
          </p:nvSpPr>
          <p:spPr bwMode="auto">
            <a:xfrm>
              <a:off x="2892" y="1887"/>
              <a:ext cx="2605" cy="212"/>
            </a:xfrm>
            <a:prstGeom prst="rect">
              <a:avLst/>
            </a:prstGeom>
            <a:solidFill>
              <a:srgbClr val="CCFF66"/>
            </a:solidFill>
            <a:ln w="9525">
              <a:noFill/>
              <a:miter lim="800000"/>
              <a:headEnd/>
              <a:tailEnd/>
            </a:ln>
          </p:spPr>
          <p:txBody>
            <a:bodyPr wrap="none" lIns="92075" tIns="46038" rIns="0" bIns="46038"/>
            <a:lstStyle/>
            <a:p>
              <a:r>
                <a:rPr lang="en-US" sz="2000">
                  <a:solidFill>
                    <a:schemeClr val="tx2"/>
                  </a:solidFill>
                </a:rPr>
                <a:t>	</a:t>
              </a:r>
              <a:r>
                <a:rPr lang="en-US" sz="2000"/>
                <a:t>ADD	.L 	y, prod, y</a:t>
              </a:r>
              <a:endParaRPr lang="en-US" sz="2000">
                <a:solidFill>
                  <a:schemeClr val="tx2"/>
                </a:solidFill>
              </a:endParaRPr>
            </a:p>
          </p:txBody>
        </p:sp>
      </p:grpSp>
      <p:sp>
        <p:nvSpPr>
          <p:cNvPr id="551959" name="Text Box 23"/>
          <p:cNvSpPr txBox="1">
            <a:spLocks noChangeArrowheads="1"/>
          </p:cNvSpPr>
          <p:nvPr/>
        </p:nvSpPr>
        <p:spPr bwMode="auto">
          <a:xfrm>
            <a:off x="4949825" y="4406900"/>
            <a:ext cx="2255838" cy="1130300"/>
          </a:xfrm>
          <a:prstGeom prst="rect">
            <a:avLst/>
          </a:prstGeom>
          <a:solidFill>
            <a:schemeClr val="bg1">
              <a:alpha val="50195"/>
            </a:schemeClr>
          </a:solidFill>
          <a:ln w="19050">
            <a:noFill/>
            <a:miter lim="800000"/>
            <a:headEnd/>
            <a:tailEnd/>
          </a:ln>
        </p:spPr>
        <p:txBody>
          <a:bodyPr anchor="ctr">
            <a:spAutoFit/>
          </a:bodyPr>
          <a:lstStyle/>
          <a:p>
            <a:pPr>
              <a:spcBef>
                <a:spcPct val="20000"/>
              </a:spcBef>
            </a:pPr>
            <a:r>
              <a:rPr lang="en-US" sz="2000">
                <a:solidFill>
                  <a:schemeClr val="tx2"/>
                </a:solidFill>
              </a:rPr>
              <a:t>Note:</a:t>
            </a:r>
            <a:r>
              <a:rPr lang="en-US" sz="2000"/>
              <a:t> </a:t>
            </a:r>
          </a:p>
          <a:p>
            <a:pPr>
              <a:spcBef>
                <a:spcPct val="20000"/>
              </a:spcBef>
            </a:pPr>
            <a:r>
              <a:rPr lang="en-US" sz="2000" b="0"/>
              <a:t>You don’t have to specify functional units (.M or .L)</a:t>
            </a:r>
            <a:endParaRPr lang="en-US" sz="2000"/>
          </a:p>
        </p:txBody>
      </p:sp>
      <p:sp>
        <p:nvSpPr>
          <p:cNvPr id="551960" name="Leading Question"/>
          <p:cNvSpPr txBox="1">
            <a:spLocks noChangeArrowheads="1"/>
          </p:cNvSpPr>
          <p:nvPr/>
        </p:nvSpPr>
        <p:spPr bwMode="auto">
          <a:xfrm>
            <a:off x="5834063" y="6421438"/>
            <a:ext cx="2992437" cy="246062"/>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Where are the variables stored?</a:t>
            </a:r>
          </a:p>
        </p:txBody>
      </p:sp>
      <p:pic>
        <p:nvPicPr>
          <p:cNvPr id="2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1952"/>
                                        </p:tgtEl>
                                        <p:attrNameLst>
                                          <p:attrName>style.visibility</p:attrName>
                                        </p:attrNameLst>
                                      </p:cBhvr>
                                      <p:to>
                                        <p:strVal val="visible"/>
                                      </p:to>
                                    </p:set>
                                    <p:animEffect transition="in" filter="dissolve">
                                      <p:cBhvr>
                                        <p:cTn id="17" dur="500"/>
                                        <p:tgtEl>
                                          <p:spTgt spid="551952"/>
                                        </p:tgtEl>
                                      </p:cBhvr>
                                    </p:animEffect>
                                  </p:childTnLst>
                                </p:cTn>
                              </p:par>
                            </p:childTnLst>
                          </p:cTn>
                        </p:par>
                        <p:par>
                          <p:cTn id="18" fill="hold">
                            <p:stCondLst>
                              <p:cond delay="500"/>
                            </p:stCondLst>
                            <p:childTnLst>
                              <p:par>
                                <p:cTn id="19" presetID="9" presetClass="entr" presetSubtype="0" fill="hold" nodeType="afterEffect">
                                  <p:stCondLst>
                                    <p:cond delay="40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400"/>
                            </p:stCondLst>
                            <p:childTnLst>
                              <p:par>
                                <p:cTn id="23" presetID="9" presetClass="entr" presetSubtype="0" fill="hold" grpId="0" nodeType="afterEffect">
                                  <p:stCondLst>
                                    <p:cond delay="1000"/>
                                  </p:stCondLst>
                                  <p:childTnLst>
                                    <p:set>
                                      <p:cBhvr>
                                        <p:cTn id="24" dur="1" fill="hold">
                                          <p:stCondLst>
                                            <p:cond delay="0"/>
                                          </p:stCondLst>
                                        </p:cTn>
                                        <p:tgtEl>
                                          <p:spTgt spid="551959"/>
                                        </p:tgtEl>
                                        <p:attrNameLst>
                                          <p:attrName>style.visibility</p:attrName>
                                        </p:attrNameLst>
                                      </p:cBhvr>
                                      <p:to>
                                        <p:strVal val="visible"/>
                                      </p:to>
                                    </p:set>
                                    <p:animEffect transition="in" filter="dissolve">
                                      <p:cBhvr>
                                        <p:cTn id="25" dur="500"/>
                                        <p:tgtEl>
                                          <p:spTgt spid="55195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51960"/>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52" grpId="0" animBg="1" autoUpdateAnimBg="0"/>
      <p:bldP spid="551959" grpId="0" animBg="1" autoUpdateAnimBg="0"/>
      <p:bldP spid="55196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4514850" y="2286000"/>
            <a:ext cx="4267200" cy="3786188"/>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43" name="Rectangle 3"/>
          <p:cNvSpPr>
            <a:spLocks noChangeArrowheads="1"/>
          </p:cNvSpPr>
          <p:nvPr/>
        </p:nvSpPr>
        <p:spPr bwMode="auto">
          <a:xfrm>
            <a:off x="5470525" y="1608138"/>
            <a:ext cx="873125" cy="407987"/>
          </a:xfrm>
          <a:prstGeom prst="rect">
            <a:avLst/>
          </a:prstGeom>
          <a:noFill/>
          <a:ln w="9525">
            <a:noFill/>
            <a:miter lim="800000"/>
            <a:headEnd/>
            <a:tailEnd/>
          </a:ln>
        </p:spPr>
        <p:txBody>
          <a:bodyPr lIns="111125" tIns="55562" rIns="111125" bIns="55562">
            <a:spAutoFit/>
          </a:bodyPr>
          <a:lstStyle/>
          <a:p>
            <a:pPr defTabSz="1316038"/>
            <a:r>
              <a:rPr lang="en-US"/>
              <a:t>y   =</a:t>
            </a:r>
          </a:p>
        </p:txBody>
      </p:sp>
      <p:sp>
        <p:nvSpPr>
          <p:cNvPr id="10244" name="Rectangle 4"/>
          <p:cNvSpPr>
            <a:spLocks noChangeArrowheads="1"/>
          </p:cNvSpPr>
          <p:nvPr/>
        </p:nvSpPr>
        <p:spPr bwMode="auto">
          <a:xfrm>
            <a:off x="6310313" y="1303338"/>
            <a:ext cx="587375" cy="306387"/>
          </a:xfrm>
          <a:prstGeom prst="rect">
            <a:avLst/>
          </a:prstGeom>
          <a:noFill/>
          <a:ln w="9525">
            <a:noFill/>
            <a:miter lim="800000"/>
            <a:headEnd/>
            <a:tailEnd/>
          </a:ln>
        </p:spPr>
        <p:txBody>
          <a:bodyPr lIns="111125" tIns="55562" rIns="111125" bIns="55562">
            <a:spAutoFit/>
          </a:bodyPr>
          <a:lstStyle/>
          <a:p>
            <a:pPr algn="ctr" defTabSz="1316038"/>
            <a:r>
              <a:rPr lang="en-US" sz="1600"/>
              <a:t>40</a:t>
            </a:r>
          </a:p>
        </p:txBody>
      </p:sp>
      <p:sp>
        <p:nvSpPr>
          <p:cNvPr id="10245" name="Rectangle 5"/>
          <p:cNvSpPr>
            <a:spLocks noChangeArrowheads="1"/>
          </p:cNvSpPr>
          <p:nvPr/>
        </p:nvSpPr>
        <p:spPr bwMode="auto">
          <a:xfrm>
            <a:off x="5986463" y="1603375"/>
            <a:ext cx="2389187" cy="407988"/>
          </a:xfrm>
          <a:prstGeom prst="rect">
            <a:avLst/>
          </a:prstGeom>
          <a:noFill/>
          <a:ln w="9525">
            <a:noFill/>
            <a:miter lim="800000"/>
            <a:headEnd/>
            <a:tailEnd/>
          </a:ln>
        </p:spPr>
        <p:txBody>
          <a:bodyPr lIns="111125" tIns="55562" rIns="111125" bIns="55562">
            <a:spAutoFit/>
          </a:bodyPr>
          <a:lstStyle/>
          <a:p>
            <a:pPr algn="ctr" defTabSz="1316038">
              <a:buClr>
                <a:schemeClr val="tx1"/>
              </a:buClr>
              <a:buSzPct val="105000"/>
              <a:buFont typeface="Symbol" pitchFamily="18" charset="2"/>
              <a:buChar char="å"/>
            </a:pPr>
            <a:r>
              <a:rPr lang="en-US"/>
              <a:t>    c</a:t>
            </a:r>
            <a:r>
              <a:rPr lang="en-US" baseline="-25000"/>
              <a:t>n</a:t>
            </a:r>
            <a:r>
              <a:rPr lang="en-US"/>
              <a:t>    x</a:t>
            </a:r>
            <a:r>
              <a:rPr lang="en-US" baseline="-25000"/>
              <a:t>n</a:t>
            </a:r>
          </a:p>
        </p:txBody>
      </p:sp>
      <p:sp>
        <p:nvSpPr>
          <p:cNvPr id="10246" name="Rectangle 6"/>
          <p:cNvSpPr>
            <a:spLocks noChangeArrowheads="1"/>
          </p:cNvSpPr>
          <p:nvPr/>
        </p:nvSpPr>
        <p:spPr bwMode="auto">
          <a:xfrm>
            <a:off x="5514975" y="1955800"/>
            <a:ext cx="2184400" cy="306388"/>
          </a:xfrm>
          <a:prstGeom prst="rect">
            <a:avLst/>
          </a:prstGeom>
          <a:noFill/>
          <a:ln w="9525">
            <a:noFill/>
            <a:miter lim="800000"/>
            <a:headEnd/>
            <a:tailEnd/>
          </a:ln>
        </p:spPr>
        <p:txBody>
          <a:bodyPr lIns="111125" tIns="55562" rIns="111125" bIns="55562">
            <a:spAutoFit/>
          </a:bodyPr>
          <a:lstStyle/>
          <a:p>
            <a:pPr algn="ctr" defTabSz="1316038"/>
            <a:r>
              <a:rPr lang="en-US" sz="1600"/>
              <a:t>n  =  1</a:t>
            </a:r>
          </a:p>
        </p:txBody>
      </p:sp>
      <p:sp>
        <p:nvSpPr>
          <p:cNvPr id="10247" name="Rectangle 7"/>
          <p:cNvSpPr>
            <a:spLocks noChangeArrowheads="1"/>
          </p:cNvSpPr>
          <p:nvPr/>
        </p:nvSpPr>
        <p:spPr bwMode="auto">
          <a:xfrm>
            <a:off x="7248525" y="1643063"/>
            <a:ext cx="306388" cy="388937"/>
          </a:xfrm>
          <a:prstGeom prst="rect">
            <a:avLst/>
          </a:prstGeom>
          <a:noFill/>
          <a:ln w="9525">
            <a:noFill/>
            <a:miter lim="800000"/>
            <a:headEnd/>
            <a:tailEnd/>
          </a:ln>
        </p:spPr>
        <p:txBody>
          <a:bodyPr wrap="none" lIns="92075" tIns="46038" rIns="92075" bIns="46038">
            <a:spAutoFit/>
          </a:bodyPr>
          <a:lstStyle/>
          <a:p>
            <a:r>
              <a:rPr lang="en-US"/>
              <a:t>*</a:t>
            </a:r>
          </a:p>
        </p:txBody>
      </p:sp>
      <p:sp>
        <p:nvSpPr>
          <p:cNvPr id="553992" name="Rectangle 8"/>
          <p:cNvSpPr>
            <a:spLocks noChangeArrowheads="1"/>
          </p:cNvSpPr>
          <p:nvPr/>
        </p:nvSpPr>
        <p:spPr bwMode="auto">
          <a:xfrm>
            <a:off x="914400" y="1682750"/>
            <a:ext cx="1981200" cy="3797300"/>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effectLst>
                <a:outerShdw blurRad="38100" dist="38100" dir="2700000" algn="tl">
                  <a:srgbClr val="FFFFFF"/>
                </a:outerShdw>
              </a:effectLst>
            </a:endParaRPr>
          </a:p>
        </p:txBody>
      </p:sp>
      <p:sp>
        <p:nvSpPr>
          <p:cNvPr id="553993" name="Line 9"/>
          <p:cNvSpPr>
            <a:spLocks noChangeShapeType="1"/>
          </p:cNvSpPr>
          <p:nvPr/>
        </p:nvSpPr>
        <p:spPr bwMode="auto">
          <a:xfrm>
            <a:off x="914400" y="2057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3994" name="Line 10"/>
          <p:cNvSpPr>
            <a:spLocks noChangeShapeType="1"/>
          </p:cNvSpPr>
          <p:nvPr/>
        </p:nvSpPr>
        <p:spPr bwMode="auto">
          <a:xfrm>
            <a:off x="914400" y="2819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3995" name="Line 11"/>
          <p:cNvSpPr>
            <a:spLocks noChangeShapeType="1"/>
          </p:cNvSpPr>
          <p:nvPr/>
        </p:nvSpPr>
        <p:spPr bwMode="auto">
          <a:xfrm>
            <a:off x="914400" y="3200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3996" name="Line 12"/>
          <p:cNvSpPr>
            <a:spLocks noChangeShapeType="1"/>
          </p:cNvSpPr>
          <p:nvPr/>
        </p:nvSpPr>
        <p:spPr bwMode="auto">
          <a:xfrm>
            <a:off x="914400" y="360045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53" name="Rectangle 13"/>
          <p:cNvSpPr>
            <a:spLocks noChangeArrowheads="1"/>
          </p:cNvSpPr>
          <p:nvPr/>
        </p:nvSpPr>
        <p:spPr bwMode="auto">
          <a:xfrm>
            <a:off x="784225" y="1258888"/>
            <a:ext cx="2328863" cy="388937"/>
          </a:xfrm>
          <a:prstGeom prst="rect">
            <a:avLst/>
          </a:prstGeom>
          <a:noFill/>
          <a:ln w="9525">
            <a:noFill/>
            <a:miter lim="800000"/>
            <a:headEnd/>
            <a:tailEnd/>
          </a:ln>
        </p:spPr>
        <p:txBody>
          <a:bodyPr wrap="none" lIns="92075" tIns="46038" rIns="92075" bIns="46038">
            <a:spAutoFit/>
          </a:bodyPr>
          <a:lstStyle/>
          <a:p>
            <a:r>
              <a:rPr lang="en-US"/>
              <a:t>Register File A</a:t>
            </a:r>
          </a:p>
        </p:txBody>
      </p:sp>
      <p:sp>
        <p:nvSpPr>
          <p:cNvPr id="553998" name="Line 14"/>
          <p:cNvSpPr>
            <a:spLocks noChangeShapeType="1"/>
          </p:cNvSpPr>
          <p:nvPr/>
        </p:nvSpPr>
        <p:spPr bwMode="auto">
          <a:xfrm>
            <a:off x="914400" y="5105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55" name="Rectangle 15"/>
          <p:cNvSpPr>
            <a:spLocks noChangeArrowheads="1"/>
          </p:cNvSpPr>
          <p:nvPr/>
        </p:nvSpPr>
        <p:spPr bwMode="auto">
          <a:xfrm>
            <a:off x="1717675" y="1716088"/>
            <a:ext cx="357188" cy="388937"/>
          </a:xfrm>
          <a:prstGeom prst="rect">
            <a:avLst/>
          </a:prstGeom>
          <a:noFill/>
          <a:ln w="9525">
            <a:noFill/>
            <a:miter lim="800000"/>
            <a:headEnd/>
            <a:tailEnd/>
          </a:ln>
        </p:spPr>
        <p:txBody>
          <a:bodyPr wrap="none" lIns="92075" tIns="46038" rIns="92075" bIns="46038">
            <a:spAutoFit/>
          </a:bodyPr>
          <a:lstStyle/>
          <a:p>
            <a:pPr algn="ctr"/>
            <a:r>
              <a:rPr lang="en-US"/>
              <a:t>c</a:t>
            </a:r>
          </a:p>
        </p:txBody>
      </p:sp>
      <p:sp>
        <p:nvSpPr>
          <p:cNvPr id="10256" name="Rectangle 16"/>
          <p:cNvSpPr>
            <a:spLocks noChangeArrowheads="1"/>
          </p:cNvSpPr>
          <p:nvPr/>
        </p:nvSpPr>
        <p:spPr bwMode="auto">
          <a:xfrm>
            <a:off x="1717675" y="2095500"/>
            <a:ext cx="357188" cy="388938"/>
          </a:xfrm>
          <a:prstGeom prst="rect">
            <a:avLst/>
          </a:prstGeom>
          <a:noFill/>
          <a:ln w="9525">
            <a:noFill/>
            <a:miter lim="800000"/>
            <a:headEnd/>
            <a:tailEnd/>
          </a:ln>
        </p:spPr>
        <p:txBody>
          <a:bodyPr wrap="none" lIns="92075" tIns="46038" rIns="92075" bIns="46038">
            <a:spAutoFit/>
          </a:bodyPr>
          <a:lstStyle/>
          <a:p>
            <a:pPr algn="ctr"/>
            <a:r>
              <a:rPr lang="en-US"/>
              <a:t>x</a:t>
            </a:r>
          </a:p>
        </p:txBody>
      </p:sp>
      <p:sp>
        <p:nvSpPr>
          <p:cNvPr id="10257" name="Rectangle 17"/>
          <p:cNvSpPr>
            <a:spLocks noChangeArrowheads="1"/>
          </p:cNvSpPr>
          <p:nvPr/>
        </p:nvSpPr>
        <p:spPr bwMode="auto">
          <a:xfrm>
            <a:off x="1460500" y="2854325"/>
            <a:ext cx="869950" cy="388938"/>
          </a:xfrm>
          <a:prstGeom prst="rect">
            <a:avLst/>
          </a:prstGeom>
          <a:noFill/>
          <a:ln w="9525">
            <a:noFill/>
            <a:miter lim="800000"/>
            <a:headEnd/>
            <a:tailEnd/>
          </a:ln>
        </p:spPr>
        <p:txBody>
          <a:bodyPr wrap="none" lIns="92075" tIns="46038" rIns="92075" bIns="46038">
            <a:spAutoFit/>
          </a:bodyPr>
          <a:lstStyle/>
          <a:p>
            <a:pPr algn="ctr"/>
            <a:r>
              <a:rPr lang="en-US"/>
              <a:t>prod</a:t>
            </a:r>
          </a:p>
        </p:txBody>
      </p:sp>
      <p:sp>
        <p:nvSpPr>
          <p:cNvPr id="554002" name="Line 18"/>
          <p:cNvSpPr>
            <a:spLocks noChangeShapeType="1"/>
          </p:cNvSpPr>
          <p:nvPr/>
        </p:nvSpPr>
        <p:spPr bwMode="auto">
          <a:xfrm>
            <a:off x="876300" y="5715000"/>
            <a:ext cx="1981200" cy="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59" name="Rectangle 19"/>
          <p:cNvSpPr>
            <a:spLocks noChangeArrowheads="1"/>
          </p:cNvSpPr>
          <p:nvPr/>
        </p:nvSpPr>
        <p:spPr bwMode="auto">
          <a:xfrm>
            <a:off x="1393825" y="5562600"/>
            <a:ext cx="1001713" cy="336550"/>
          </a:xfrm>
          <a:prstGeom prst="rect">
            <a:avLst/>
          </a:prstGeom>
          <a:solidFill>
            <a:schemeClr val="bg1"/>
          </a:solidFill>
          <a:ln w="9525">
            <a:noFill/>
            <a:miter lim="800000"/>
            <a:headEnd/>
            <a:tailEnd/>
          </a:ln>
        </p:spPr>
        <p:txBody>
          <a:bodyPr wrap="none" lIns="92075" tIns="46038" rIns="92075" bIns="46038">
            <a:spAutoFit/>
          </a:bodyPr>
          <a:lstStyle/>
          <a:p>
            <a:r>
              <a:rPr lang="en-US" sz="2000"/>
              <a:t>32-bits</a:t>
            </a:r>
          </a:p>
        </p:txBody>
      </p:sp>
      <p:sp>
        <p:nvSpPr>
          <p:cNvPr id="10260" name="Rectangle 20"/>
          <p:cNvSpPr>
            <a:spLocks noChangeArrowheads="1"/>
          </p:cNvSpPr>
          <p:nvPr/>
        </p:nvSpPr>
        <p:spPr bwMode="auto">
          <a:xfrm>
            <a:off x="1716088" y="3232150"/>
            <a:ext cx="357187" cy="388938"/>
          </a:xfrm>
          <a:prstGeom prst="rect">
            <a:avLst/>
          </a:prstGeom>
          <a:noFill/>
          <a:ln w="9525">
            <a:noFill/>
            <a:miter lim="800000"/>
            <a:headEnd/>
            <a:tailEnd/>
          </a:ln>
        </p:spPr>
        <p:txBody>
          <a:bodyPr wrap="none" lIns="92075" tIns="46038" rIns="92075" bIns="46038">
            <a:spAutoFit/>
          </a:bodyPr>
          <a:lstStyle/>
          <a:p>
            <a:pPr algn="ctr"/>
            <a:r>
              <a:rPr lang="en-US"/>
              <a:t>y</a:t>
            </a:r>
          </a:p>
        </p:txBody>
      </p:sp>
      <p:sp>
        <p:nvSpPr>
          <p:cNvPr id="554005" name="Line 21"/>
          <p:cNvSpPr>
            <a:spLocks noChangeShapeType="1"/>
          </p:cNvSpPr>
          <p:nvPr/>
        </p:nvSpPr>
        <p:spPr bwMode="auto">
          <a:xfrm>
            <a:off x="914400" y="2438400"/>
            <a:ext cx="1981200" cy="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62" name="Rectangle 22"/>
          <p:cNvSpPr>
            <a:spLocks noChangeArrowheads="1"/>
          </p:cNvSpPr>
          <p:nvPr/>
        </p:nvSpPr>
        <p:spPr bwMode="auto">
          <a:xfrm>
            <a:off x="1738313" y="3890963"/>
            <a:ext cx="314325" cy="647700"/>
          </a:xfrm>
          <a:prstGeom prst="rect">
            <a:avLst/>
          </a:prstGeom>
          <a:noFill/>
          <a:ln w="9525">
            <a:noFill/>
            <a:miter lim="800000"/>
            <a:headEnd/>
            <a:tailEnd/>
          </a:ln>
        </p:spPr>
        <p:txBody>
          <a:bodyPr wrap="none" lIns="92075" tIns="46038" rIns="92075" bIns="46038">
            <a:spAutoFit/>
          </a:bodyPr>
          <a:lstStyle/>
          <a:p>
            <a:pPr algn="ctr">
              <a:lnSpc>
                <a:spcPct val="20000"/>
              </a:lnSpc>
            </a:pPr>
            <a:r>
              <a:rPr lang="en-US" sz="3600"/>
              <a:t>.</a:t>
            </a:r>
            <a:br>
              <a:rPr lang="en-US" sz="3600"/>
            </a:br>
            <a:r>
              <a:rPr lang="en-US" sz="3600"/>
              <a:t/>
            </a:r>
            <a:br>
              <a:rPr lang="en-US" sz="3600"/>
            </a:br>
            <a:r>
              <a:rPr lang="en-US" sz="3600"/>
              <a:t>.</a:t>
            </a:r>
            <a:br>
              <a:rPr lang="en-US" sz="3600"/>
            </a:br>
            <a:r>
              <a:rPr lang="en-US" sz="3600"/>
              <a:t/>
            </a:r>
            <a:br>
              <a:rPr lang="en-US" sz="3600"/>
            </a:br>
            <a:r>
              <a:rPr lang="en-US" sz="3600"/>
              <a:t>.</a:t>
            </a:r>
          </a:p>
        </p:txBody>
      </p:sp>
      <p:sp>
        <p:nvSpPr>
          <p:cNvPr id="554007" name="Line 23"/>
          <p:cNvSpPr>
            <a:spLocks noChangeShapeType="1"/>
          </p:cNvSpPr>
          <p:nvPr/>
        </p:nvSpPr>
        <p:spPr bwMode="auto">
          <a:xfrm flipH="1">
            <a:off x="2933700" y="31242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4008" name="Rectangle 24"/>
          <p:cNvSpPr>
            <a:spLocks noChangeArrowheads="1"/>
          </p:cNvSpPr>
          <p:nvPr/>
        </p:nvSpPr>
        <p:spPr bwMode="auto">
          <a:xfrm>
            <a:off x="3519488" y="17113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.M</a:t>
            </a:r>
          </a:p>
        </p:txBody>
      </p:sp>
      <p:sp>
        <p:nvSpPr>
          <p:cNvPr id="554009" name="Line 25"/>
          <p:cNvSpPr>
            <a:spLocks noChangeShapeType="1"/>
          </p:cNvSpPr>
          <p:nvPr/>
        </p:nvSpPr>
        <p:spPr bwMode="auto">
          <a:xfrm flipH="1">
            <a:off x="2933700" y="2133600"/>
            <a:ext cx="533400" cy="0"/>
          </a:xfrm>
          <a:prstGeom prst="line">
            <a:avLst/>
          </a:prstGeom>
          <a:noFill/>
          <a:ln w="38100">
            <a:solidFill>
              <a:schemeClr val="tx1"/>
            </a:solidFill>
            <a:round/>
            <a:headEnd type="triangle" w="med" len="me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554010" name="Rectangle 26"/>
          <p:cNvSpPr>
            <a:spLocks noChangeArrowheads="1"/>
          </p:cNvSpPr>
          <p:nvPr/>
        </p:nvSpPr>
        <p:spPr bwMode="auto">
          <a:xfrm>
            <a:off x="3519488" y="2701925"/>
            <a:ext cx="796925" cy="79692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nchor="ctr" anchorCtr="1"/>
          <a:lstStyle/>
          <a:p>
            <a:pPr algn="ctr">
              <a:defRPr/>
            </a:pPr>
            <a:r>
              <a:rPr lang="en-US"/>
              <a:t>.L</a:t>
            </a:r>
          </a:p>
        </p:txBody>
      </p:sp>
      <p:sp>
        <p:nvSpPr>
          <p:cNvPr id="10267" name="Rectangle 27"/>
          <p:cNvSpPr>
            <a:spLocks noGrp="1" noChangeArrowheads="1"/>
          </p:cNvSpPr>
          <p:nvPr>
            <p:ph type="title"/>
          </p:nvPr>
        </p:nvSpPr>
        <p:spPr/>
        <p:txBody>
          <a:bodyPr/>
          <a:lstStyle/>
          <a:p>
            <a:r>
              <a:rPr lang="en-US" smtClean="0"/>
              <a:t>    Working Variables : The Register File</a:t>
            </a:r>
          </a:p>
        </p:txBody>
      </p:sp>
      <p:sp>
        <p:nvSpPr>
          <p:cNvPr id="554012" name="Line 28"/>
          <p:cNvSpPr>
            <a:spLocks noChangeShapeType="1"/>
          </p:cNvSpPr>
          <p:nvPr/>
        </p:nvSpPr>
        <p:spPr bwMode="auto">
          <a:xfrm flipH="1" flipV="1">
            <a:off x="609600" y="1752600"/>
            <a:ext cx="0" cy="3581400"/>
          </a:xfrm>
          <a:prstGeom prst="line">
            <a:avLst/>
          </a:prstGeom>
          <a:noFill/>
          <a:ln w="12700">
            <a:solidFill>
              <a:schemeClr val="tx1"/>
            </a:solidFill>
            <a:round/>
            <a:headEnd type="stealth" w="med" len="lg"/>
            <a:tailEnd type="stealth" w="med" len="lg"/>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0269" name="Rectangle 29"/>
          <p:cNvSpPr>
            <a:spLocks noChangeArrowheads="1"/>
          </p:cNvSpPr>
          <p:nvPr/>
        </p:nvSpPr>
        <p:spPr bwMode="auto">
          <a:xfrm rot="-5400000">
            <a:off x="-527843" y="3336131"/>
            <a:ext cx="2306638" cy="339725"/>
          </a:xfrm>
          <a:prstGeom prst="rect">
            <a:avLst/>
          </a:prstGeom>
          <a:solidFill>
            <a:schemeClr val="bg1"/>
          </a:solidFill>
          <a:ln w="9525">
            <a:noFill/>
            <a:miter lim="800000"/>
            <a:headEnd/>
            <a:tailEnd/>
          </a:ln>
        </p:spPr>
        <p:txBody>
          <a:bodyPr wrap="none" lIns="92075" tIns="46038" rIns="92075" bIns="46038">
            <a:spAutoFit/>
          </a:bodyPr>
          <a:lstStyle/>
          <a:p>
            <a:pPr algn="ctr"/>
            <a:r>
              <a:rPr lang="en-US" sz="2000">
                <a:solidFill>
                  <a:schemeClr val="tx2"/>
                </a:solidFill>
              </a:rPr>
              <a:t>16</a:t>
            </a:r>
            <a:r>
              <a:rPr lang="en-US" sz="2000"/>
              <a:t> or </a:t>
            </a:r>
            <a:r>
              <a:rPr lang="en-US" sz="2000">
                <a:solidFill>
                  <a:schemeClr val="tx2"/>
                </a:solidFill>
              </a:rPr>
              <a:t>32</a:t>
            </a:r>
            <a:r>
              <a:rPr lang="en-US" sz="2000"/>
              <a:t> registers</a:t>
            </a:r>
          </a:p>
        </p:txBody>
      </p:sp>
      <p:sp>
        <p:nvSpPr>
          <p:cNvPr id="10270" name="Rectangle 30"/>
          <p:cNvSpPr>
            <a:spLocks noChangeArrowheads="1"/>
          </p:cNvSpPr>
          <p:nvPr/>
        </p:nvSpPr>
        <p:spPr bwMode="auto">
          <a:xfrm>
            <a:off x="4591050" y="2652713"/>
            <a:ext cx="4343400" cy="336550"/>
          </a:xfrm>
          <a:prstGeom prst="rect">
            <a:avLst/>
          </a:prstGeom>
          <a:noFill/>
          <a:ln w="9525">
            <a:noFill/>
            <a:miter lim="800000"/>
            <a:headEnd/>
            <a:tailEnd/>
          </a:ln>
        </p:spPr>
        <p:txBody>
          <a:bodyPr lIns="92075" tIns="46038" rIns="92075" bIns="46038">
            <a:spAutoFit/>
          </a:bodyPr>
          <a:lstStyle/>
          <a:p>
            <a:r>
              <a:rPr lang="en-US" sz="2000">
                <a:solidFill>
                  <a:schemeClr val="tx2"/>
                </a:solidFill>
              </a:rPr>
              <a:t>	</a:t>
            </a:r>
            <a:r>
              <a:rPr lang="en-US" sz="2000"/>
              <a:t>MPY	.M	c, x, prod</a:t>
            </a:r>
            <a:endParaRPr lang="en-US" sz="2000">
              <a:solidFill>
                <a:schemeClr val="tx2"/>
              </a:solidFill>
            </a:endParaRPr>
          </a:p>
        </p:txBody>
      </p:sp>
      <p:sp>
        <p:nvSpPr>
          <p:cNvPr id="10271" name="Rectangle 31"/>
          <p:cNvSpPr>
            <a:spLocks noChangeArrowheads="1"/>
          </p:cNvSpPr>
          <p:nvPr/>
        </p:nvSpPr>
        <p:spPr bwMode="auto">
          <a:xfrm>
            <a:off x="4591050" y="2995613"/>
            <a:ext cx="4343400" cy="336550"/>
          </a:xfrm>
          <a:prstGeom prst="rect">
            <a:avLst/>
          </a:prstGeom>
          <a:noFill/>
          <a:ln w="9525">
            <a:noFill/>
            <a:miter lim="800000"/>
            <a:headEnd/>
            <a:tailEnd/>
          </a:ln>
        </p:spPr>
        <p:txBody>
          <a:bodyPr lIns="92075" tIns="46038" rIns="92075" bIns="46038">
            <a:spAutoFit/>
          </a:bodyPr>
          <a:lstStyle/>
          <a:p>
            <a:r>
              <a:rPr lang="en-US" sz="2000">
                <a:solidFill>
                  <a:schemeClr val="tx2"/>
                </a:solidFill>
              </a:rPr>
              <a:t>	</a:t>
            </a:r>
            <a:r>
              <a:rPr lang="en-US" sz="2000"/>
              <a:t>ADD	.L	y, prod, y</a:t>
            </a:r>
            <a:endParaRPr lang="en-US" sz="2000">
              <a:solidFill>
                <a:schemeClr val="tx2"/>
              </a:solidFill>
            </a:endParaRPr>
          </a:p>
        </p:txBody>
      </p:sp>
      <p:sp>
        <p:nvSpPr>
          <p:cNvPr id="554016" name="Leading Question"/>
          <p:cNvSpPr txBox="1">
            <a:spLocks noChangeArrowheads="1"/>
          </p:cNvSpPr>
          <p:nvPr/>
        </p:nvSpPr>
        <p:spPr bwMode="auto">
          <a:xfrm>
            <a:off x="6153150" y="6423025"/>
            <a:ext cx="2673350"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can we loop our ‘MAC’?</a:t>
            </a:r>
          </a:p>
        </p:txBody>
      </p:sp>
      <p:pic>
        <p:nvPicPr>
          <p:cNvPr id="3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40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16"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NO LOGOS" val="true"/>
  <p:tag name="COLORSCHEMEINDEX" val="6"/>
</p:tagLst>
</file>

<file path=ppt/tags/tag1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5.xml><?xml version="1.0" encoding="utf-8"?>
<p:tagLst xmlns:a="http://schemas.openxmlformats.org/drawingml/2006/main" xmlns:r="http://schemas.openxmlformats.org/officeDocument/2006/relationships" xmlns:p="http://schemas.openxmlformats.org/presentationml/2006/main">
  <p:tag name="MILELISTITEM" val=""/>
</p:tagLst>
</file>

<file path=ppt/tags/tag1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7.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LISTITEM" val=""/>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MILELISTITEM" val=""/>
</p:tagLst>
</file>

<file path=ppt/tags/tag2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30.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NO LOGOS" val="true"/>
</p:tagLst>
</file>

<file path=ppt/tags/tag33.xml><?xml version="1.0" encoding="utf-8"?>
<p:tagLst xmlns:a="http://schemas.openxmlformats.org/drawingml/2006/main" xmlns:r="http://schemas.openxmlformats.org/officeDocument/2006/relationships" xmlns:p="http://schemas.openxmlformats.org/presentationml/2006/main">
  <p:tag name="NO LOGOS" val="true"/>
</p:tagLst>
</file>

<file path=ppt/tags/tag3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35.xml><?xml version="1.0" encoding="utf-8"?>
<p:tagLst xmlns:a="http://schemas.openxmlformats.org/drawingml/2006/main" xmlns:r="http://schemas.openxmlformats.org/officeDocument/2006/relationships" xmlns:p="http://schemas.openxmlformats.org/presentationml/2006/main">
  <p:tag name="MILELISTITEM" val=""/>
</p:tagLst>
</file>

<file path=ppt/tags/tag36.xml><?xml version="1.0" encoding="utf-8"?>
<p:tagLst xmlns:a="http://schemas.openxmlformats.org/drawingml/2006/main" xmlns:r="http://schemas.openxmlformats.org/officeDocument/2006/relationships" xmlns:p="http://schemas.openxmlformats.org/presentationml/2006/main">
  <p:tag name="MILELISTITEM" val=""/>
</p:tagLst>
</file>

<file path=ppt/tags/tag37.xml><?xml version="1.0" encoding="utf-8"?>
<p:tagLst xmlns:a="http://schemas.openxmlformats.org/drawingml/2006/main" xmlns:r="http://schemas.openxmlformats.org/officeDocument/2006/relationships" xmlns:p="http://schemas.openxmlformats.org/presentationml/2006/main">
  <p:tag name="MILELISTITEM" val=""/>
</p:tagLst>
</file>

<file path=ppt/tags/tag3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9.xml><?xml version="1.0" encoding="utf-8"?>
<p:tagLst xmlns:a="http://schemas.openxmlformats.org/drawingml/2006/main" xmlns:r="http://schemas.openxmlformats.org/officeDocument/2006/relationships" xmlns:p="http://schemas.openxmlformats.org/presentationml/2006/main">
  <p:tag name="MILELISTITEM" val=""/>
</p:tagLst>
</file>

<file path=ppt/tags/tag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40.xml><?xml version="1.0" encoding="utf-8"?>
<p:tagLst xmlns:a="http://schemas.openxmlformats.org/drawingml/2006/main" xmlns:r="http://schemas.openxmlformats.org/officeDocument/2006/relationships" xmlns:p="http://schemas.openxmlformats.org/presentationml/2006/main">
  <p:tag name="MILELISTITEM" val=""/>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
</p:tagLst>
</file>

<file path=ppt/tags/tag43.xml><?xml version="1.0" encoding="utf-8"?>
<p:tagLst xmlns:a="http://schemas.openxmlformats.org/drawingml/2006/main" xmlns:r="http://schemas.openxmlformats.org/officeDocument/2006/relationships" xmlns:p="http://schemas.openxmlformats.org/presentationml/2006/main">
  <p:tag name="NO LOGOS" val="true"/>
</p:tagLst>
</file>

<file path=ppt/tags/tag4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45.xml><?xml version="1.0" encoding="utf-8"?>
<p:tagLst xmlns:a="http://schemas.openxmlformats.org/drawingml/2006/main" xmlns:r="http://schemas.openxmlformats.org/officeDocument/2006/relationships" xmlns:p="http://schemas.openxmlformats.org/presentationml/2006/main">
  <p:tag name="MILELISTITEM" val=""/>
</p:tagLst>
</file>

<file path=ppt/tags/tag46.xml><?xml version="1.0" encoding="utf-8"?>
<p:tagLst xmlns:a="http://schemas.openxmlformats.org/drawingml/2006/main" xmlns:r="http://schemas.openxmlformats.org/officeDocument/2006/relationships" xmlns:p="http://schemas.openxmlformats.org/presentationml/2006/main">
  <p:tag name="MILELISTITEM" val=""/>
</p:tagLst>
</file>

<file path=ppt/tags/tag47.xml><?xml version="1.0" encoding="utf-8"?>
<p:tagLst xmlns:a="http://schemas.openxmlformats.org/drawingml/2006/main" xmlns:r="http://schemas.openxmlformats.org/officeDocument/2006/relationships" xmlns:p="http://schemas.openxmlformats.org/presentationml/2006/main">
  <p:tag name="MILELISTITEM" val=""/>
</p:tagLst>
</file>

<file path=ppt/tags/tag48.xml><?xml version="1.0" encoding="utf-8"?>
<p:tagLst xmlns:a="http://schemas.openxmlformats.org/drawingml/2006/main" xmlns:r="http://schemas.openxmlformats.org/officeDocument/2006/relationships" xmlns:p="http://schemas.openxmlformats.org/presentationml/2006/main">
  <p:tag name="MILELISTITEM" val=""/>
</p:tagLst>
</file>

<file path=ppt/tags/tag4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0.xml><?xml version="1.0" encoding="utf-8"?>
<p:tagLst xmlns:a="http://schemas.openxmlformats.org/drawingml/2006/main" xmlns:r="http://schemas.openxmlformats.org/officeDocument/2006/relationships" xmlns:p="http://schemas.openxmlformats.org/presentationml/2006/main">
  <p:tag name="MILELISTITEM" val=""/>
</p:tagLst>
</file>

<file path=ppt/tags/tag51.xml><?xml version="1.0" encoding="utf-8"?>
<p:tagLst xmlns:a="http://schemas.openxmlformats.org/drawingml/2006/main" xmlns:r="http://schemas.openxmlformats.org/officeDocument/2006/relationships" xmlns:p="http://schemas.openxmlformats.org/presentationml/2006/main">
  <p:tag name="MILELISTITEM" val=""/>
</p:tagLst>
</file>

<file path=ppt/tags/tag52.xml><?xml version="1.0" encoding="utf-8"?>
<p:tagLst xmlns:a="http://schemas.openxmlformats.org/drawingml/2006/main" xmlns:r="http://schemas.openxmlformats.org/officeDocument/2006/relationships" xmlns:p="http://schemas.openxmlformats.org/presentationml/2006/main">
  <p:tag name="MILELISTITEM" val=""/>
</p:tagLst>
</file>

<file path=ppt/tags/tag5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54.xml><?xml version="1.0" encoding="utf-8"?>
<p:tagLst xmlns:a="http://schemas.openxmlformats.org/drawingml/2006/main" xmlns:r="http://schemas.openxmlformats.org/officeDocument/2006/relationships" xmlns:p="http://schemas.openxmlformats.org/presentationml/2006/main">
  <p:tag name="MILELISTITEM" val=""/>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LISTITEM" val=""/>
</p:tagLst>
</file>

<file path=ppt/tags/tag57.xml><?xml version="1.0" encoding="utf-8"?>
<p:tagLst xmlns:a="http://schemas.openxmlformats.org/drawingml/2006/main" xmlns:r="http://schemas.openxmlformats.org/officeDocument/2006/relationships" xmlns:p="http://schemas.openxmlformats.org/presentationml/2006/main">
  <p:tag name="MILELISTITEM" val=""/>
</p:tagLst>
</file>

<file path=ppt/tags/tag58.xml><?xml version="1.0" encoding="utf-8"?>
<p:tagLst xmlns:a="http://schemas.openxmlformats.org/drawingml/2006/main" xmlns:r="http://schemas.openxmlformats.org/officeDocument/2006/relationships" xmlns:p="http://schemas.openxmlformats.org/presentationml/2006/main">
  <p:tag name="MILELISTITEM" val=""/>
</p:tagLst>
</file>

<file path=ppt/tags/tag5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COLORSCHEMEINDEX" val="4"/>
</p:tagLst>
</file>

<file path=ppt/tags/tag63.xml><?xml version="1.0" encoding="utf-8"?>
<p:tagLst xmlns:a="http://schemas.openxmlformats.org/drawingml/2006/main" xmlns:r="http://schemas.openxmlformats.org/officeDocument/2006/relationships" xmlns:p="http://schemas.openxmlformats.org/presentationml/2006/main">
  <p:tag name="COLORSCHEMEINDEX" val="4"/>
</p:tagLst>
</file>

<file path=ppt/tags/tag6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65.xml><?xml version="1.0" encoding="utf-8"?>
<p:tagLst xmlns:a="http://schemas.openxmlformats.org/drawingml/2006/main" xmlns:r="http://schemas.openxmlformats.org/officeDocument/2006/relationships" xmlns:p="http://schemas.openxmlformats.org/presentationml/2006/main">
  <p:tag name="MILELISTITEM" val=""/>
</p:tagLst>
</file>

<file path=ppt/tags/tag66.xml><?xml version="1.0" encoding="utf-8"?>
<p:tagLst xmlns:a="http://schemas.openxmlformats.org/drawingml/2006/main" xmlns:r="http://schemas.openxmlformats.org/officeDocument/2006/relationships" xmlns:p="http://schemas.openxmlformats.org/presentationml/2006/main">
  <p:tag name="MILELISTITEM" val=""/>
</p:tagLst>
</file>

<file path=ppt/tags/tag67.xml><?xml version="1.0" encoding="utf-8"?>
<p:tagLst xmlns:a="http://schemas.openxmlformats.org/drawingml/2006/main" xmlns:r="http://schemas.openxmlformats.org/officeDocument/2006/relationships" xmlns:p="http://schemas.openxmlformats.org/presentationml/2006/main">
  <p:tag name="MILELISTITEM" val=""/>
</p:tagLst>
</file>

<file path=ppt/tags/tag68.xml><?xml version="1.0" encoding="utf-8"?>
<p:tagLst xmlns:a="http://schemas.openxmlformats.org/drawingml/2006/main" xmlns:r="http://schemas.openxmlformats.org/officeDocument/2006/relationships" xmlns:p="http://schemas.openxmlformats.org/presentationml/2006/main">
  <p:tag name="MILELISTITEM" val=""/>
</p:tagLst>
</file>

<file path=ppt/tags/tag69.xml><?xml version="1.0" encoding="utf-8"?>
<p:tagLst xmlns:a="http://schemas.openxmlformats.org/drawingml/2006/main" xmlns:r="http://schemas.openxmlformats.org/officeDocument/2006/relationships" xmlns:p="http://schemas.openxmlformats.org/presentationml/2006/main">
  <p:tag name="MILELISTITEM" val=""/>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
</p:tagLst>
</file>

<file path=ppt/tags/tag7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4"/>
</p:tagLst>
</file>

<file path=ppt/tags/tag75.xml><?xml version="1.0" encoding="utf-8"?>
<p:tagLst xmlns:a="http://schemas.openxmlformats.org/drawingml/2006/main" xmlns:r="http://schemas.openxmlformats.org/officeDocument/2006/relationships" xmlns:p="http://schemas.openxmlformats.org/presentationml/2006/main">
  <p:tag name="COLORSCHEMEINDEX" val="4"/>
</p:tagLst>
</file>

<file path=ppt/tags/tag7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77.xml><?xml version="1.0" encoding="utf-8"?>
<p:tagLst xmlns:a="http://schemas.openxmlformats.org/drawingml/2006/main" xmlns:r="http://schemas.openxmlformats.org/officeDocument/2006/relationships" xmlns:p="http://schemas.openxmlformats.org/presentationml/2006/main">
  <p:tag name="MILELISTITEM" val=""/>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LISTITEM" val=""/>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MILELISTITEM" val=""/>
</p:tagLst>
</file>

<file path=ppt/tags/tag82.xml><?xml version="1.0" encoding="utf-8"?>
<p:tagLst xmlns:a="http://schemas.openxmlformats.org/drawingml/2006/main" xmlns:r="http://schemas.openxmlformats.org/officeDocument/2006/relationships" xmlns:p="http://schemas.openxmlformats.org/presentationml/2006/main">
  <p:tag name="MILELISTITEM" val=""/>
</p:tagLst>
</file>

<file path=ppt/tags/tag83.xml><?xml version="1.0" encoding="utf-8"?>
<p:tagLst xmlns:a="http://schemas.openxmlformats.org/drawingml/2006/main" xmlns:r="http://schemas.openxmlformats.org/officeDocument/2006/relationships" xmlns:p="http://schemas.openxmlformats.org/presentationml/2006/main">
  <p:tag name="MILELISTITEM" val=""/>
</p:tagLst>
</file>

<file path=ppt/tags/tag8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85.xml><?xml version="1.0" encoding="utf-8"?>
<p:tagLst xmlns:a="http://schemas.openxmlformats.org/drawingml/2006/main" xmlns:r="http://schemas.openxmlformats.org/officeDocument/2006/relationships" xmlns:p="http://schemas.openxmlformats.org/presentationml/2006/main">
  <p:tag name="COLORSCHEMEINDEX" val="4"/>
</p:tagLst>
</file>

<file path=ppt/tags/tag86.xml><?xml version="1.0" encoding="utf-8"?>
<p:tagLst xmlns:a="http://schemas.openxmlformats.org/drawingml/2006/main" xmlns:r="http://schemas.openxmlformats.org/officeDocument/2006/relationships" xmlns:p="http://schemas.openxmlformats.org/presentationml/2006/main">
  <p:tag name="COLORSCHEMEINDEX" val="4"/>
</p:tagLst>
</file>

<file path=ppt/tags/tag87.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8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Lst>
</file>

<file path=ppt/tags/tag8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91.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92.xml><?xml version="1.0" encoding="utf-8"?>
<p:tagLst xmlns:a="http://schemas.openxmlformats.org/drawingml/2006/main" xmlns:r="http://schemas.openxmlformats.org/officeDocument/2006/relationships" xmlns:p="http://schemas.openxmlformats.org/presentationml/2006/main">
  <p:tag name="MILELISTITEM" val="Level_2_Normal"/>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I standard">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9963</TotalTime>
  <Pages>3</Pages>
  <Words>4360</Words>
  <Application>Microsoft Office PowerPoint</Application>
  <PresentationFormat>On-screen Show (4:3)</PresentationFormat>
  <Paragraphs>1123</Paragraphs>
  <Slides>44</Slides>
  <Notes>31</Notes>
  <HiddenSlides>4</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ttoTheme</vt:lpstr>
      <vt:lpstr>PowerPoint Presentation</vt:lpstr>
      <vt:lpstr>PowerPoint Presentation</vt:lpstr>
      <vt:lpstr>Objectives</vt:lpstr>
      <vt:lpstr>Outline</vt:lpstr>
      <vt:lpstr>What Problem Are We Trying To Solve?</vt:lpstr>
      <vt:lpstr>'C6x CPU Architecture</vt:lpstr>
      <vt:lpstr>Outline</vt:lpstr>
      <vt:lpstr>The Core of DSP : Sum of Products</vt:lpstr>
      <vt:lpstr>    Working Variables : The Register File</vt:lpstr>
      <vt:lpstr>Making Loops</vt:lpstr>
      <vt:lpstr>   “.S” Unit:  Branch and Shift Instructions</vt:lpstr>
      <vt:lpstr>Conditional Instruction Execution</vt:lpstr>
      <vt:lpstr>   Loop Control via Conditional Branch</vt:lpstr>
      <vt:lpstr>Memory Access via “.D” Unit</vt:lpstr>
      <vt:lpstr>Memory Access via “.D” Unit</vt:lpstr>
      <vt:lpstr>Auto-Increment of Pointers</vt:lpstr>
      <vt:lpstr>Storing Results Back to Memory</vt:lpstr>
      <vt:lpstr>Dual Resources : Twice as Nice</vt:lpstr>
      <vt:lpstr>   Optional - Resource Specific Coding</vt:lpstr>
      <vt:lpstr>Outline</vt:lpstr>
      <vt:lpstr>‘C62x RISC-like instruction set</vt:lpstr>
      <vt:lpstr>‘C67x: Superset of Fixed-Point</vt:lpstr>
      <vt:lpstr>'C64x:  Superset of ‘C62x Instruction Set</vt:lpstr>
      <vt:lpstr>C64x+ Additions</vt:lpstr>
      <vt:lpstr>Outline</vt:lpstr>
      <vt:lpstr>DOTP2 with LDDW</vt:lpstr>
      <vt:lpstr>Block Real FIR Example (DDOTPL2 )</vt:lpstr>
      <vt:lpstr>Complex Multiply (CMPY)</vt:lpstr>
      <vt:lpstr>Outline</vt:lpstr>
      <vt:lpstr>C66x:  QMPY32 (fixed), QMPYSP (float)</vt:lpstr>
      <vt:lpstr>C66x: Complex Matrix Multiply (CMAXMULT)</vt:lpstr>
      <vt:lpstr>Outline</vt:lpstr>
      <vt:lpstr>Pipeline Phases</vt:lpstr>
      <vt:lpstr>Pipeline Phases</vt:lpstr>
      <vt:lpstr>Outline</vt:lpstr>
      <vt:lpstr>Instruction Delays</vt:lpstr>
      <vt:lpstr>   Would This Code Work As Is ??</vt:lpstr>
      <vt:lpstr>Software Pipelined Algorithm</vt:lpstr>
      <vt:lpstr>Software Pipelined ‘C6x Code</vt:lpstr>
      <vt:lpstr>Outline</vt:lpstr>
      <vt:lpstr>Chapter Quiz</vt:lpstr>
      <vt:lpstr>Chapter Quiz</vt:lpstr>
      <vt:lpstr>PowerPoint Presentation</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178</cp:revision>
  <cp:lastPrinted>1601-01-01T00:00:00Z</cp:lastPrinted>
  <dcterms:created xsi:type="dcterms:W3CDTF">2001-09-20T20:19:44Z</dcterms:created>
  <dcterms:modified xsi:type="dcterms:W3CDTF">2013-09-07T23:55:38Z</dcterms:modified>
</cp:coreProperties>
</file>