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  <p:sldMasterId id="2147483722" r:id="rId2"/>
  </p:sldMasterIdLst>
  <p:notesMasterIdLst>
    <p:notesMasterId r:id="rId33"/>
  </p:notesMasterIdLst>
  <p:handoutMasterIdLst>
    <p:handoutMasterId r:id="rId34"/>
  </p:handoutMasterIdLst>
  <p:sldIdLst>
    <p:sldId id="1574" r:id="rId3"/>
    <p:sldId id="1157" r:id="rId4"/>
    <p:sldId id="1654" r:id="rId5"/>
    <p:sldId id="401" r:id="rId6"/>
    <p:sldId id="1655" r:id="rId7"/>
    <p:sldId id="403" r:id="rId8"/>
    <p:sldId id="406" r:id="rId9"/>
    <p:sldId id="1171" r:id="rId10"/>
    <p:sldId id="1656" r:id="rId11"/>
    <p:sldId id="417" r:id="rId12"/>
    <p:sldId id="418" r:id="rId13"/>
    <p:sldId id="1657" r:id="rId14"/>
    <p:sldId id="413" r:id="rId15"/>
    <p:sldId id="1570" r:id="rId16"/>
    <p:sldId id="1658" r:id="rId17"/>
    <p:sldId id="1485" r:id="rId18"/>
    <p:sldId id="1486" r:id="rId19"/>
    <p:sldId id="1408" r:id="rId20"/>
    <p:sldId id="1236" r:id="rId21"/>
    <p:sldId id="1659" r:id="rId22"/>
    <p:sldId id="1270" r:id="rId23"/>
    <p:sldId id="1266" r:id="rId24"/>
    <p:sldId id="1660" r:id="rId25"/>
    <p:sldId id="534" r:id="rId26"/>
    <p:sldId id="1661" r:id="rId27"/>
    <p:sldId id="1515" r:id="rId28"/>
    <p:sldId id="1269" r:id="rId29"/>
    <p:sldId id="1158" r:id="rId30"/>
    <p:sldId id="416" r:id="rId31"/>
    <p:sldId id="1575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FF66"/>
    <a:srgbClr val="C0C0C0"/>
    <a:srgbClr val="CC66FF"/>
    <a:srgbClr val="FF3300"/>
    <a:srgbClr val="FFFF66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92825" autoAdjust="0"/>
  </p:normalViewPr>
  <p:slideViewPr>
    <p:cSldViewPr>
      <p:cViewPr>
        <p:scale>
          <a:sx n="70" d="100"/>
          <a:sy n="70" d="100"/>
        </p:scale>
        <p:origin x="-2010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FF63EBC-7C37-44FB-A612-F8B74FC6A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5CB10AF-4C17-4396-B77A-5418E5A6C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86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D33F6-C17D-47E6-A9DB-EE560B548776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E4AD4-DD48-4783-9510-F71972B9F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735B0-258A-4C24-8B22-D6570A0850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9A03A-E46F-4D31-A35D-3D4DB026BB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PRDs in a TSK-based video system is not really recommended because PRDs will ALWAYS have a higher priority than TSKs because PRDs are prioritized as SWIs.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8733-7AE2-404E-8059-BC700DEBCC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F76D9-8C4F-404E-B421-838159FF499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61691-E7C8-412E-80C8-0BE294D907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is DSP BIOS in one slide – feel free to elaborate on any one topic. Also, make sure you highlight the fact that BIOS is SCALABLE – you can use a few pieces and not pay the data/performance penalty for ALL of BIOS. If someone asks specifically about what the “overhead” is for different processors, point them to the BIOS Benchmarks App Note – SPRA900x.pdf.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B6F18-E6BA-45B9-B0AC-379BC82F4D1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Picture 8" descr="ti_logo_powerpoint_1_l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13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>
            <a:normAutofit/>
          </a:bodyPr>
          <a:lstStyle>
            <a:lvl1pPr marL="0" indent="0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1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>
            <a:normAutofit/>
          </a:bodyPr>
          <a:lstStyle>
            <a:lvl1pPr marL="0" indent="0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E427ED86-F7CD-4E74-A97C-6D3BAEB1029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>
            <a:normAutofit/>
          </a:bodyPr>
          <a:lstStyle>
            <a:lvl1pPr marL="0" indent="0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2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019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7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371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678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5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33.xml"/><Relationship Id="rId16" Type="http://schemas.openxmlformats.org/officeDocument/2006/relationships/slide" Target="slide15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42.xml"/><Relationship Id="rId16" Type="http://schemas.openxmlformats.org/officeDocument/2006/relationships/slide" Target="slide15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.png"/><Relationship Id="rId5" Type="http://schemas.openxmlformats.org/officeDocument/2006/relationships/tags" Target="../tags/tag45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54.xml"/><Relationship Id="rId16" Type="http://schemas.openxmlformats.org/officeDocument/2006/relationships/slide" Target="slide15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.png"/><Relationship Id="rId5" Type="http://schemas.openxmlformats.org/officeDocument/2006/relationships/tags" Target="../tags/tag57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64.xml"/><Relationship Id="rId16" Type="http://schemas.openxmlformats.org/officeDocument/2006/relationships/slide" Target="slide15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.png"/><Relationship Id="rId5" Type="http://schemas.openxmlformats.org/officeDocument/2006/relationships/tags" Target="../tags/tag67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2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4.xml"/><Relationship Id="rId16" Type="http://schemas.openxmlformats.org/officeDocument/2006/relationships/slide" Target="slide15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image" Target="../media/image12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13.xml"/><Relationship Id="rId16" Type="http://schemas.openxmlformats.org/officeDocument/2006/relationships/slide" Target="slide15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4.png"/><Relationship Id="rId5" Type="http://schemas.openxmlformats.org/officeDocument/2006/relationships/tags" Target="../tags/tag16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" Target="slide5.xml"/><Relationship Id="rId18" Type="http://schemas.openxmlformats.org/officeDocument/2006/relationships/slide" Target="slide23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tags" Target="../tags/tag23.xml"/><Relationship Id="rId16" Type="http://schemas.openxmlformats.org/officeDocument/2006/relationships/slide" Target="slide15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4.png"/><Relationship Id="rId5" Type="http://schemas.openxmlformats.org/officeDocument/2006/relationships/tags" Target="../tags/tag26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6.xml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37680" cy="68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533400"/>
            <a:ext cx="7620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/>
              <a:t> Gather data on target	</a:t>
            </a:r>
            <a:r>
              <a:rPr lang="en-US" sz="2000">
                <a:latin typeface="Arial Narrow" pitchFamily="34" charset="0"/>
              </a:rPr>
              <a:t>(3-10 CPU cycles)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/>
              <a:t> Send data during BIOS IDL</a:t>
            </a:r>
            <a:r>
              <a:rPr lang="en-US" sz="2000">
                <a:latin typeface="Arial Narrow" pitchFamily="34" charset="0"/>
              </a:rPr>
              <a:t>	(100s of </a:t>
            </a:r>
            <a:r>
              <a:rPr lang="en-US" sz="2000" i="1">
                <a:latin typeface="Arial Narrow" pitchFamily="34" charset="0"/>
              </a:rPr>
              <a:t>non-critical</a:t>
            </a:r>
            <a:r>
              <a:rPr lang="en-US" sz="2000">
                <a:latin typeface="Arial Narrow" pitchFamily="34" charset="0"/>
              </a:rPr>
              <a:t> cycles)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/>
              <a:t> Format data on host	</a:t>
            </a:r>
            <a:r>
              <a:rPr lang="en-US" sz="2000">
                <a:latin typeface="Arial Narrow" pitchFamily="34" charset="0"/>
              </a:rPr>
              <a:t>(1000s of host PC cycles)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/>
              <a:t> Data gathering does NOT stop target CPU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638800" y="5038725"/>
            <a:ext cx="251618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 Load Graph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445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3276600" y="838200"/>
            <a:ext cx="3810000" cy="1600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ROV works the same.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RTA using RTDX – flaky – not</a:t>
            </a:r>
            <a:br>
              <a:rPr lang="en-US" sz="2000" b="0" dirty="0" smtClean="0">
                <a:solidFill>
                  <a:schemeClr val="dk1"/>
                </a:solidFill>
              </a:rPr>
            </a:br>
            <a:r>
              <a:rPr lang="en-US" sz="2000" b="0" dirty="0" smtClean="0">
                <a:solidFill>
                  <a:schemeClr val="dk1"/>
                </a:solidFill>
              </a:rPr>
              <a:t>supported any longer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RTA stop mode – just ok.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427413" y="2974975"/>
            <a:ext cx="53959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b="0"/>
              <a:t>LOG_printf (&amp;trace, “Toggle time = %d”, time);</a:t>
            </a:r>
          </a:p>
        </p:txBody>
      </p:sp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runtime</a:t>
            </a:r>
          </a:p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DSP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printf()</a:t>
            </a:r>
          </a:p>
        </p:txBody>
      </p: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76200" y="685800"/>
            <a:ext cx="18923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</a:rPr>
              <a:t>Printf LOGs</a:t>
            </a:r>
          </a:p>
        </p:txBody>
      </p:sp>
      <p:pic>
        <p:nvPicPr>
          <p:cNvPr id="389164" name="Picture 44" descr="log_r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81038"/>
            <a:ext cx="5715000" cy="212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45"/>
          <p:cNvSpPr txBox="1">
            <a:spLocks noChangeArrowheads="1"/>
          </p:cNvSpPr>
          <p:nvPr/>
        </p:nvSpPr>
        <p:spPr bwMode="auto">
          <a:xfrm>
            <a:off x="152400" y="4191000"/>
            <a:ext cx="2679700" cy="1162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Gather benchmarks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during runtime</a:t>
            </a:r>
          </a:p>
          <a:p>
            <a:pPr marL="342900" indent="-34290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Set “start/end” points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in code (more later…)</a:t>
            </a:r>
          </a:p>
        </p:txBody>
      </p:sp>
      <p:sp>
        <p:nvSpPr>
          <p:cNvPr id="20489" name="Text Box 46"/>
          <p:cNvSpPr txBox="1">
            <a:spLocks noChangeArrowheads="1"/>
          </p:cNvSpPr>
          <p:nvPr/>
        </p:nvSpPr>
        <p:spPr bwMode="auto">
          <a:xfrm>
            <a:off x="76200" y="3733800"/>
            <a:ext cx="241935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</a:rPr>
              <a:t>Statistics (STS)</a:t>
            </a:r>
          </a:p>
        </p:txBody>
      </p:sp>
      <p:pic>
        <p:nvPicPr>
          <p:cNvPr id="389167" name="Picture 47" descr="Statistics_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810000"/>
            <a:ext cx="53340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867400" y="685800"/>
            <a:ext cx="30480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err="1" smtClean="0">
                <a:solidFill>
                  <a:schemeClr val="dk1"/>
                </a:solidFill>
              </a:rPr>
              <a:t>Printf</a:t>
            </a:r>
            <a:r>
              <a:rPr lang="en-US" sz="2000" b="0" dirty="0" smtClean="0">
                <a:solidFill>
                  <a:schemeClr val="dk1"/>
                </a:solidFill>
              </a:rPr>
              <a:t> LOGs work well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STS is GREAT – not</a:t>
            </a:r>
            <a:br>
              <a:rPr lang="en-US" sz="2000" b="0" dirty="0" smtClean="0">
                <a:solidFill>
                  <a:schemeClr val="dk1"/>
                </a:solidFill>
              </a:rPr>
            </a:br>
            <a:r>
              <a:rPr lang="en-US" sz="2000" b="0" dirty="0" smtClean="0">
                <a:solidFill>
                  <a:schemeClr val="dk1"/>
                </a:solidFill>
              </a:rPr>
              <a:t>available in SYS/BIOS.</a:t>
            </a:r>
          </a:p>
        </p:txBody>
      </p:sp>
      <p:pic>
        <p:nvPicPr>
          <p:cNvPr id="14" name="Animated Logo" descr="tilogo_color_twol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6938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4418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818989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42554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400034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4572000" y="2971800"/>
            <a:ext cx="4343400" cy="3276600"/>
          </a:xfrm>
          <a:prstGeom prst="rect">
            <a:avLst/>
          </a:prstGeom>
          <a:solidFill>
            <a:srgbClr val="CC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533400"/>
            <a:ext cx="4343400" cy="2362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Textual Config File (TCF) Contents</a:t>
            </a:r>
          </a:p>
        </p:txBody>
      </p:sp>
      <p:pic>
        <p:nvPicPr>
          <p:cNvPr id="383007" name="Picture 31" descr="tcf_laundry_l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438" y="609600"/>
            <a:ext cx="3113087" cy="6019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2535" name="Text Box 32"/>
          <p:cNvSpPr txBox="1">
            <a:spLocks noChangeArrowheads="1"/>
          </p:cNvSpPr>
          <p:nvPr/>
        </p:nvSpPr>
        <p:spPr bwMode="auto">
          <a:xfrm>
            <a:off x="4876800" y="1066800"/>
            <a:ext cx="23399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Clock &amp; Cache</a:t>
            </a:r>
          </a:p>
        </p:txBody>
      </p:sp>
      <p:sp>
        <p:nvSpPr>
          <p:cNvPr id="22536" name="Text Box 33"/>
          <p:cNvSpPr txBox="1">
            <a:spLocks noChangeArrowheads="1"/>
          </p:cNvSpPr>
          <p:nvPr/>
        </p:nvSpPr>
        <p:spPr bwMode="auto">
          <a:xfrm>
            <a:off x="5010150" y="1400175"/>
            <a:ext cx="3216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BIOS Clk freq, cache settings</a:t>
            </a:r>
          </a:p>
        </p:txBody>
      </p:sp>
      <p:sp>
        <p:nvSpPr>
          <p:cNvPr id="22537" name="Text Box 34"/>
          <p:cNvSpPr txBox="1">
            <a:spLocks noChangeArrowheads="1"/>
          </p:cNvSpPr>
          <p:nvPr/>
        </p:nvSpPr>
        <p:spPr bwMode="auto">
          <a:xfrm>
            <a:off x="4876800" y="1828800"/>
            <a:ext cx="895350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22538" name="Text Box 35"/>
          <p:cNvSpPr txBox="1">
            <a:spLocks noChangeArrowheads="1"/>
          </p:cNvSpPr>
          <p:nvPr/>
        </p:nvSpPr>
        <p:spPr bwMode="auto">
          <a:xfrm>
            <a:off x="5010150" y="2095500"/>
            <a:ext cx="3608388" cy="800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Memory Areas (origin, length, …)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Stack/heap sizes</a:t>
            </a:r>
          </a:p>
        </p:txBody>
      </p:sp>
      <p:sp>
        <p:nvSpPr>
          <p:cNvPr id="22539" name="Text Box 36"/>
          <p:cNvSpPr txBox="1">
            <a:spLocks noChangeArrowheads="1"/>
          </p:cNvSpPr>
          <p:nvPr/>
        </p:nvSpPr>
        <p:spPr bwMode="auto">
          <a:xfrm>
            <a:off x="4953000" y="3508375"/>
            <a:ext cx="248602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Instrumentation</a:t>
            </a:r>
          </a:p>
        </p:txBody>
      </p:sp>
      <p:sp>
        <p:nvSpPr>
          <p:cNvPr id="22540" name="Text Box 37"/>
          <p:cNvSpPr txBox="1">
            <a:spLocks noChangeArrowheads="1"/>
          </p:cNvSpPr>
          <p:nvPr/>
        </p:nvSpPr>
        <p:spPr bwMode="auto">
          <a:xfrm>
            <a:off x="5086350" y="3851275"/>
            <a:ext cx="3600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LOG and Statistics (STS) Objects</a:t>
            </a:r>
          </a:p>
        </p:txBody>
      </p:sp>
      <p:sp>
        <p:nvSpPr>
          <p:cNvPr id="22541" name="Text Box 38"/>
          <p:cNvSpPr txBox="1">
            <a:spLocks noChangeArrowheads="1"/>
          </p:cNvSpPr>
          <p:nvPr/>
        </p:nvSpPr>
        <p:spPr bwMode="auto">
          <a:xfrm>
            <a:off x="4953000" y="4311650"/>
            <a:ext cx="18240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Scheduling</a:t>
            </a:r>
          </a:p>
        </p:txBody>
      </p:sp>
      <p:sp>
        <p:nvSpPr>
          <p:cNvPr id="22542" name="Text Box 39"/>
          <p:cNvSpPr txBox="1">
            <a:spLocks noChangeArrowheads="1"/>
          </p:cNvSpPr>
          <p:nvPr/>
        </p:nvSpPr>
        <p:spPr bwMode="auto">
          <a:xfrm>
            <a:off x="5086350" y="4692650"/>
            <a:ext cx="32496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CLK objects (tick rate)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PRD, HWI, SWI, TSK, IDL fxns</a:t>
            </a:r>
          </a:p>
        </p:txBody>
      </p:sp>
      <p:sp>
        <p:nvSpPr>
          <p:cNvPr id="22543" name="Text Box 40"/>
          <p:cNvSpPr txBox="1">
            <a:spLocks noChangeArrowheads="1"/>
          </p:cNvSpPr>
          <p:nvPr/>
        </p:nvSpPr>
        <p:spPr bwMode="auto">
          <a:xfrm>
            <a:off x="4953000" y="5530850"/>
            <a:ext cx="2552700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Synchronization</a:t>
            </a:r>
          </a:p>
        </p:txBody>
      </p:sp>
      <p:sp>
        <p:nvSpPr>
          <p:cNvPr id="22544" name="Text Box 41"/>
          <p:cNvSpPr txBox="1">
            <a:spLocks noChangeArrowheads="1"/>
          </p:cNvSpPr>
          <p:nvPr/>
        </p:nvSpPr>
        <p:spPr bwMode="auto">
          <a:xfrm>
            <a:off x="5086350" y="5911850"/>
            <a:ext cx="22145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Semaphores (SEM)</a:t>
            </a:r>
          </a:p>
        </p:txBody>
      </p:sp>
      <p:sp>
        <p:nvSpPr>
          <p:cNvPr id="22545" name="TextBox 22"/>
          <p:cNvSpPr txBox="1">
            <a:spLocks noChangeArrowheads="1"/>
          </p:cNvSpPr>
          <p:nvPr/>
        </p:nvSpPr>
        <p:spPr bwMode="auto">
          <a:xfrm>
            <a:off x="4648200" y="609600"/>
            <a:ext cx="27019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System Config</a:t>
            </a:r>
          </a:p>
        </p:txBody>
      </p:sp>
      <p:sp>
        <p:nvSpPr>
          <p:cNvPr id="22546" name="TextBox 23"/>
          <p:cNvSpPr txBox="1">
            <a:spLocks noChangeArrowheads="1"/>
          </p:cNvSpPr>
          <p:nvPr/>
        </p:nvSpPr>
        <p:spPr bwMode="auto">
          <a:xfrm>
            <a:off x="4648200" y="3036888"/>
            <a:ext cx="22987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BIOS Config</a:t>
            </a:r>
          </a:p>
        </p:txBody>
      </p:sp>
      <p:sp>
        <p:nvSpPr>
          <p:cNvPr id="22547" name="TextBox 26"/>
          <p:cNvSpPr txBox="1">
            <a:spLocks noChangeArrowheads="1"/>
          </p:cNvSpPr>
          <p:nvPr/>
        </p:nvSpPr>
        <p:spPr bwMode="auto">
          <a:xfrm>
            <a:off x="5461000" y="6400800"/>
            <a:ext cx="284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tx2"/>
                </a:solidFill>
                <a:latin typeface="Arial Narrow" pitchFamily="34" charset="0"/>
              </a:rPr>
              <a:t>The GUI creates a TCF script…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5334000"/>
            <a:ext cx="38100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Biggest difference – </a:t>
            </a:r>
            <a:r>
              <a:rPr lang="en-US" sz="2000" b="0" dirty="0" err="1" smtClean="0">
                <a:solidFill>
                  <a:schemeClr val="dk1"/>
                </a:solidFill>
              </a:rPr>
              <a:t>Config</a:t>
            </a:r>
            <a:endParaRPr lang="en-US" sz="2000" b="0" dirty="0" smtClean="0">
              <a:solidFill>
                <a:schemeClr val="dk1"/>
              </a:solidFill>
            </a:endParaRP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DSP/BIOS uses TCF vs. CFG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Creates TCF Script…</a:t>
            </a:r>
          </a:p>
        </p:txBody>
      </p:sp>
      <p:sp>
        <p:nvSpPr>
          <p:cNvPr id="23556" name="TextBox 26"/>
          <p:cNvSpPr txBox="1">
            <a:spLocks noChangeArrowheads="1"/>
          </p:cNvSpPr>
          <p:nvPr/>
        </p:nvSpPr>
        <p:spPr bwMode="auto">
          <a:xfrm>
            <a:off x="3886200" y="6324600"/>
            <a:ext cx="48641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tx2"/>
                </a:solidFill>
                <a:latin typeface="Arial Narrow" pitchFamily="34" charset="0"/>
              </a:rPr>
              <a:t>To create a TCF file, we first need a new BIOS project…</a:t>
            </a:r>
          </a:p>
        </p:txBody>
      </p:sp>
      <p:pic>
        <p:nvPicPr>
          <p:cNvPr id="70658" name="Picture 2" descr="C:\Documents and Settings\a0159877\Desktop\tcf_gui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3657600" cy="5173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659" name="Picture 3" descr="C:\Documents and Settings\a0159877\Desktop\tcf_gu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52600"/>
            <a:ext cx="4184650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ounded Rectangle 29"/>
          <p:cNvSpPr/>
          <p:nvPr/>
        </p:nvSpPr>
        <p:spPr bwMode="auto">
          <a:xfrm>
            <a:off x="4572000" y="1793875"/>
            <a:ext cx="4343400" cy="5683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3581400" y="3352800"/>
            <a:ext cx="838200" cy="609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Animated Logo" descr="tilogo_color_two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6938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4418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1898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3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3393791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400034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</a:t>
            </a:r>
            <a:r>
              <a:rPr lang="en-US" u="sng" smtClean="0"/>
              <a:t>New</a:t>
            </a:r>
            <a:r>
              <a:rPr lang="en-US" smtClean="0"/>
              <a:t> BIOS Project (1)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609600"/>
            <a:ext cx="3440113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You have </a:t>
            </a:r>
            <a:r>
              <a:rPr lang="en-US" u="sng"/>
              <a:t>two</a:t>
            </a:r>
            <a:r>
              <a:rPr lang="en-US"/>
              <a:t> options:</a:t>
            </a:r>
          </a:p>
        </p:txBody>
      </p:sp>
      <p:sp>
        <p:nvSpPr>
          <p:cNvPr id="1428493" name="Text Box 13"/>
          <p:cNvSpPr txBox="1">
            <a:spLocks noChangeArrowheads="1"/>
          </p:cNvSpPr>
          <p:nvPr/>
        </p:nvSpPr>
        <p:spPr bwMode="auto">
          <a:xfrm>
            <a:off x="161925" y="1323975"/>
            <a:ext cx="3914775" cy="584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Start with a standard EVM6748</a:t>
            </a:r>
            <a:br>
              <a:rPr lang="en-US" sz="2000"/>
            </a:br>
            <a:r>
              <a:rPr lang="en-US" sz="2000"/>
              <a:t>BIOS Example</a:t>
            </a:r>
          </a:p>
        </p:txBody>
      </p:sp>
      <p:pic>
        <p:nvPicPr>
          <p:cNvPr id="1428495" name="Picture 15" descr="bios_seed_tc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33600"/>
            <a:ext cx="5562600" cy="414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428498" name="Picture 18" descr="hello_example_tc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5650" y="4953000"/>
            <a:ext cx="4476750" cy="1773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5608" name="Text Box 19"/>
          <p:cNvSpPr txBox="1">
            <a:spLocks noChangeArrowheads="1"/>
          </p:cNvSpPr>
          <p:nvPr/>
        </p:nvSpPr>
        <p:spPr bwMode="auto">
          <a:xfrm>
            <a:off x="5859463" y="2543175"/>
            <a:ext cx="3074987" cy="887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CGT/BIOS include paths added</a:t>
            </a:r>
          </a:p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TCF file with proper memory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map added</a:t>
            </a:r>
          </a:p>
        </p:txBody>
      </p:sp>
      <p:sp>
        <p:nvSpPr>
          <p:cNvPr id="25609" name="Text Box 20"/>
          <p:cNvSpPr txBox="1">
            <a:spLocks noChangeArrowheads="1"/>
          </p:cNvSpPr>
          <p:nvPr/>
        </p:nvSpPr>
        <p:spPr bwMode="auto">
          <a:xfrm>
            <a:off x="5815013" y="2209800"/>
            <a:ext cx="2105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Done For You…</a:t>
            </a:r>
          </a:p>
        </p:txBody>
      </p:sp>
      <p:sp>
        <p:nvSpPr>
          <p:cNvPr id="25610" name="Text Box 21"/>
          <p:cNvSpPr txBox="1">
            <a:spLocks noChangeArrowheads="1"/>
          </p:cNvSpPr>
          <p:nvPr/>
        </p:nvSpPr>
        <p:spPr bwMode="auto">
          <a:xfrm>
            <a:off x="5859463" y="3914775"/>
            <a:ext cx="3208337" cy="887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Delete unused source files</a:t>
            </a:r>
          </a:p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[Optional] – Rename TCF file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to match project name (explorer)</a:t>
            </a:r>
          </a:p>
        </p:txBody>
      </p:sp>
      <p:sp>
        <p:nvSpPr>
          <p:cNvPr id="25611" name="Text Box 22"/>
          <p:cNvSpPr txBox="1">
            <a:spLocks noChangeArrowheads="1"/>
          </p:cNvSpPr>
          <p:nvPr/>
        </p:nvSpPr>
        <p:spPr bwMode="auto">
          <a:xfrm>
            <a:off x="5815013" y="3581400"/>
            <a:ext cx="2073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Modifications…</a:t>
            </a:r>
          </a:p>
        </p:txBody>
      </p:sp>
      <p:sp>
        <p:nvSpPr>
          <p:cNvPr id="1428503" name="AutoShape 23"/>
          <p:cNvSpPr>
            <a:spLocks noChangeArrowheads="1"/>
          </p:cNvSpPr>
          <p:nvPr/>
        </p:nvSpPr>
        <p:spPr bwMode="auto">
          <a:xfrm>
            <a:off x="1981200" y="49530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8504" name="AutoShape 24"/>
          <p:cNvSpPr>
            <a:spLocks noChangeArrowheads="1"/>
          </p:cNvSpPr>
          <p:nvPr/>
        </p:nvSpPr>
        <p:spPr bwMode="auto">
          <a:xfrm>
            <a:off x="4495800" y="64008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16" descr="Next_Fin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6096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6" name="AutoShape 17"/>
          <p:cNvSpPr>
            <a:spLocks noChangeArrowheads="1"/>
          </p:cNvSpPr>
          <p:nvPr/>
        </p:nvSpPr>
        <p:spPr bwMode="auto">
          <a:xfrm rot="-1316922">
            <a:off x="5072063" y="7731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Animated Logo" descr="tilogo_color_twol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</a:t>
            </a:r>
            <a:r>
              <a:rPr lang="en-US" u="sng" smtClean="0"/>
              <a:t>New</a:t>
            </a:r>
            <a:r>
              <a:rPr lang="en-US" smtClean="0"/>
              <a:t> BIOS Project (2)</a:t>
            </a:r>
          </a:p>
        </p:txBody>
      </p: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152400" y="609600"/>
            <a:ext cx="3440113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You have </a:t>
            </a:r>
            <a:r>
              <a:rPr lang="en-US" u="sng"/>
              <a:t>two</a:t>
            </a:r>
            <a:r>
              <a:rPr lang="en-US"/>
              <a:t> options:</a:t>
            </a:r>
          </a:p>
        </p:txBody>
      </p: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161925" y="1323975"/>
            <a:ext cx="3878263" cy="581025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with a standard EVM6748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BIOS Example</a:t>
            </a:r>
          </a:p>
        </p:txBody>
      </p:sp>
      <p:sp>
        <p:nvSpPr>
          <p:cNvPr id="1429518" name="Text Box 14"/>
          <p:cNvSpPr txBox="1">
            <a:spLocks noChangeArrowheads="1"/>
          </p:cNvSpPr>
          <p:nvPr/>
        </p:nvSpPr>
        <p:spPr bwMode="auto">
          <a:xfrm>
            <a:off x="4968875" y="1314450"/>
            <a:ext cx="3671888" cy="584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Use an EMPTY example and </a:t>
            </a:r>
            <a:br>
              <a:rPr lang="en-US" sz="2000"/>
            </a:br>
            <a:r>
              <a:rPr lang="en-US" sz="2000"/>
              <a:t>add a TCF file to it</a:t>
            </a:r>
          </a:p>
        </p:txBody>
      </p:sp>
      <p:pic>
        <p:nvPicPr>
          <p:cNvPr id="1429520" name="Picture 16" descr="Next_Fini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25" y="6096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29521" name="AutoShape 17"/>
          <p:cNvSpPr>
            <a:spLocks noChangeArrowheads="1"/>
          </p:cNvSpPr>
          <p:nvPr/>
        </p:nvSpPr>
        <p:spPr bwMode="auto">
          <a:xfrm rot="-1316922">
            <a:off x="5072063" y="7731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29532" name="Picture 28" descr="Empty_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133600"/>
            <a:ext cx="5638800" cy="304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429527" name="Picture 23" descr="Empty_example_conten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191000"/>
            <a:ext cx="4572000" cy="1449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6635" name="Text Box 33"/>
          <p:cNvSpPr txBox="1">
            <a:spLocks noChangeArrowheads="1"/>
          </p:cNvSpPr>
          <p:nvPr/>
        </p:nvSpPr>
        <p:spPr bwMode="auto">
          <a:xfrm>
            <a:off x="5859463" y="2565400"/>
            <a:ext cx="3074987" cy="61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FontTx/>
              <a:buChar char="•"/>
            </a:pPr>
            <a:r>
              <a:rPr lang="en-US" sz="1800">
                <a:latin typeface="Arial Narrow" pitchFamily="34" charset="0"/>
              </a:rPr>
              <a:t> CGT/BIOS include paths added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i="1">
                <a:latin typeface="Arial Narrow" pitchFamily="34" charset="0"/>
              </a:rPr>
              <a:t>TCF file </a:t>
            </a:r>
            <a:r>
              <a:rPr lang="en-US" sz="1800" i="1" u="sng">
                <a:latin typeface="Arial Narrow" pitchFamily="34" charset="0"/>
              </a:rPr>
              <a:t>NOT ADDED</a:t>
            </a:r>
            <a:r>
              <a:rPr lang="en-US" sz="1800">
                <a:latin typeface="Arial Narrow" pitchFamily="34" charset="0"/>
              </a:rPr>
              <a:t> </a:t>
            </a:r>
          </a:p>
        </p:txBody>
      </p:sp>
      <p:sp>
        <p:nvSpPr>
          <p:cNvPr id="26636" name="Text Box 34"/>
          <p:cNvSpPr txBox="1">
            <a:spLocks noChangeArrowheads="1"/>
          </p:cNvSpPr>
          <p:nvPr/>
        </p:nvSpPr>
        <p:spPr bwMode="auto">
          <a:xfrm>
            <a:off x="5815013" y="2209800"/>
            <a:ext cx="2105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Done For You…</a:t>
            </a:r>
          </a:p>
        </p:txBody>
      </p:sp>
      <p:sp>
        <p:nvSpPr>
          <p:cNvPr id="26637" name="Text Box 35"/>
          <p:cNvSpPr txBox="1">
            <a:spLocks noChangeArrowheads="1"/>
          </p:cNvSpPr>
          <p:nvPr/>
        </p:nvSpPr>
        <p:spPr bwMode="auto">
          <a:xfrm>
            <a:off x="5859463" y="3665538"/>
            <a:ext cx="2894012" cy="3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1800">
                <a:latin typeface="Arial Narrow" pitchFamily="34" charset="0"/>
              </a:rPr>
              <a:t> ADD TCF file to your project:</a:t>
            </a:r>
          </a:p>
        </p:txBody>
      </p:sp>
      <p:sp>
        <p:nvSpPr>
          <p:cNvPr id="26638" name="Text Box 36"/>
          <p:cNvSpPr txBox="1">
            <a:spLocks noChangeArrowheads="1"/>
          </p:cNvSpPr>
          <p:nvPr/>
        </p:nvSpPr>
        <p:spPr bwMode="auto">
          <a:xfrm>
            <a:off x="5815013" y="3354388"/>
            <a:ext cx="2073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Modifications…</a:t>
            </a:r>
          </a:p>
        </p:txBody>
      </p:sp>
      <p:pic>
        <p:nvPicPr>
          <p:cNvPr id="1429541" name="Picture 37" descr="add_a_tcf_pat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6175" y="5410200"/>
            <a:ext cx="4086225" cy="1323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29542" name="AutoShape 38"/>
          <p:cNvSpPr>
            <a:spLocks noChangeArrowheads="1"/>
          </p:cNvSpPr>
          <p:nvPr/>
        </p:nvSpPr>
        <p:spPr bwMode="auto">
          <a:xfrm>
            <a:off x="7162800" y="6143625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9543" name="AutoShape 39"/>
          <p:cNvSpPr>
            <a:spLocks noChangeArrowheads="1"/>
          </p:cNvSpPr>
          <p:nvPr/>
        </p:nvSpPr>
        <p:spPr bwMode="auto">
          <a:xfrm>
            <a:off x="1905000" y="35433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2" name="Text Box 41"/>
          <p:cNvSpPr txBox="1">
            <a:spLocks noChangeArrowheads="1"/>
          </p:cNvSpPr>
          <p:nvPr/>
        </p:nvSpPr>
        <p:spPr bwMode="auto">
          <a:xfrm>
            <a:off x="1371600" y="1163638"/>
            <a:ext cx="1000125" cy="969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tx2"/>
                </a:solidFill>
                <a:sym typeface="Wingdings" pitchFamily="2" charset="2"/>
              </a:rPr>
              <a:t></a:t>
            </a:r>
          </a:p>
        </p:txBody>
      </p:sp>
      <p:sp>
        <p:nvSpPr>
          <p:cNvPr id="26643" name="TextBox 26"/>
          <p:cNvSpPr txBox="1">
            <a:spLocks noChangeArrowheads="1"/>
          </p:cNvSpPr>
          <p:nvPr/>
        </p:nvSpPr>
        <p:spPr bwMode="auto">
          <a:xfrm>
            <a:off x="6858000" y="4038600"/>
            <a:ext cx="233203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90000"/>
              <a:buFont typeface="Wingdings" pitchFamily="2" charset="2"/>
              <a:buChar char="Ø"/>
            </a:pPr>
            <a:r>
              <a:rPr lang="en-US" sz="1800" b="0">
                <a:latin typeface="Arial Narrow" pitchFamily="34" charset="0"/>
              </a:rPr>
              <a:t> </a:t>
            </a:r>
            <a:r>
              <a:rPr lang="en-US" sz="1800" b="0">
                <a:solidFill>
                  <a:schemeClr val="tx2"/>
                </a:solidFill>
                <a:latin typeface="Arial Narrow" pitchFamily="34" charset="0"/>
              </a:rPr>
              <a:t>File </a:t>
            </a:r>
            <a:r>
              <a:rPr lang="en-US" sz="1800" b="0">
                <a:solidFill>
                  <a:schemeClr val="tx2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en-US" sz="1800" b="0">
                <a:solidFill>
                  <a:schemeClr val="tx2"/>
                </a:solidFill>
                <a:latin typeface="Arial Narrow" pitchFamily="34" charset="0"/>
              </a:rPr>
              <a:t>New …(next…)</a:t>
            </a:r>
          </a:p>
          <a:p>
            <a:pPr>
              <a:buSzPct val="90000"/>
              <a:buFont typeface="Wingdings" pitchFamily="2" charset="2"/>
              <a:buChar char="Ø"/>
            </a:pPr>
            <a:r>
              <a:rPr lang="en-US" sz="1800" b="0">
                <a:latin typeface="Arial Narrow" pitchFamily="34" charset="0"/>
              </a:rPr>
              <a:t> BIOS Examples</a:t>
            </a:r>
          </a:p>
          <a:p>
            <a:pPr>
              <a:buSzPct val="90000"/>
              <a:buFont typeface="Wingdings" pitchFamily="2" charset="2"/>
              <a:buChar char="Ø"/>
            </a:pPr>
            <a:r>
              <a:rPr lang="en-US" sz="1800" b="0">
                <a:latin typeface="Arial Narrow" pitchFamily="34" charset="0"/>
              </a:rPr>
              <a:t> Elsewhere…</a:t>
            </a:r>
          </a:p>
        </p:txBody>
      </p:sp>
      <p:pic>
        <p:nvPicPr>
          <p:cNvPr id="22" name="Animated Logo" descr="tilogo_color_twolin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Adding a </a:t>
            </a:r>
            <a:r>
              <a:rPr lang="en-US" sz="3200" u="sng" smtClean="0"/>
              <a:t>New</a:t>
            </a:r>
            <a:r>
              <a:rPr lang="en-US" sz="3200" smtClean="0"/>
              <a:t> TCF File to Your Project</a:t>
            </a:r>
          </a:p>
        </p:txBody>
      </p:sp>
      <p:sp>
        <p:nvSpPr>
          <p:cNvPr id="27652" name="Text Box 12"/>
          <p:cNvSpPr txBox="1">
            <a:spLocks noChangeArrowheads="1"/>
          </p:cNvSpPr>
          <p:nvPr/>
        </p:nvSpPr>
        <p:spPr bwMode="auto">
          <a:xfrm>
            <a:off x="76200" y="609600"/>
            <a:ext cx="7967663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You have </a:t>
            </a:r>
            <a:r>
              <a:rPr lang="en-US" sz="2000" b="0" i="1"/>
              <a:t>several </a:t>
            </a:r>
            <a:r>
              <a:rPr lang="en-US" sz="2000"/>
              <a:t>options – however the easiest way is simply to:</a:t>
            </a:r>
          </a:p>
        </p:txBody>
      </p:sp>
      <p:sp>
        <p:nvSpPr>
          <p:cNvPr id="27653" name="Text Box 19"/>
          <p:cNvSpPr txBox="1">
            <a:spLocks noChangeArrowheads="1"/>
          </p:cNvSpPr>
          <p:nvPr/>
        </p:nvSpPr>
        <p:spPr bwMode="auto">
          <a:xfrm>
            <a:off x="5759450" y="4752975"/>
            <a:ext cx="3051175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Clock settings</a:t>
            </a:r>
          </a:p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Memory Map &amp; Cache settings</a:t>
            </a:r>
          </a:p>
        </p:txBody>
      </p:sp>
      <p:sp>
        <p:nvSpPr>
          <p:cNvPr id="27654" name="Text Box 20"/>
          <p:cNvSpPr txBox="1">
            <a:spLocks noChangeArrowheads="1"/>
          </p:cNvSpPr>
          <p:nvPr/>
        </p:nvSpPr>
        <p:spPr bwMode="auto">
          <a:xfrm>
            <a:off x="5715000" y="4419600"/>
            <a:ext cx="28876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Platform file sets up…</a:t>
            </a:r>
          </a:p>
        </p:txBody>
      </p:sp>
      <p:pic>
        <p:nvPicPr>
          <p:cNvPr id="24" name="Picture 23" descr="tcf_new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524375"/>
            <a:ext cx="4705350" cy="11906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tcf_new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1657350"/>
            <a:ext cx="4876800" cy="21526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tcf_new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1676400"/>
            <a:ext cx="2819400" cy="16002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658" name="TextBox 26"/>
          <p:cNvSpPr txBox="1">
            <a:spLocks noChangeArrowheads="1"/>
          </p:cNvSpPr>
          <p:nvPr/>
        </p:nvSpPr>
        <p:spPr bwMode="auto">
          <a:xfrm>
            <a:off x="533400" y="1228725"/>
            <a:ext cx="47672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Select:  File </a:t>
            </a:r>
            <a:r>
              <a:rPr lang="en-US" sz="1800">
                <a:latin typeface="Arial Narrow" pitchFamily="34" charset="0"/>
                <a:sym typeface="Wingdings" pitchFamily="2" charset="2"/>
              </a:rPr>
              <a:t> </a:t>
            </a:r>
            <a:r>
              <a:rPr lang="en-US" sz="1800">
                <a:latin typeface="Arial Narrow" pitchFamily="34" charset="0"/>
              </a:rPr>
              <a:t>New </a:t>
            </a:r>
            <a:r>
              <a:rPr lang="en-US" sz="1800">
                <a:latin typeface="Arial Narrow" pitchFamily="34" charset="0"/>
                <a:sym typeface="Wingdings" pitchFamily="2" charset="2"/>
              </a:rPr>
              <a:t> </a:t>
            </a:r>
            <a:r>
              <a:rPr lang="en-US" sz="1800">
                <a:latin typeface="Arial Narrow" pitchFamily="34" charset="0"/>
              </a:rPr>
              <a:t>DSP/BIOS v5.x Config File</a:t>
            </a:r>
          </a:p>
        </p:txBody>
      </p:sp>
      <p:sp>
        <p:nvSpPr>
          <p:cNvPr id="27659" name="Oval 27"/>
          <p:cNvSpPr>
            <a:spLocks noChangeArrowheads="1"/>
          </p:cNvSpPr>
          <p:nvPr/>
        </p:nvSpPr>
        <p:spPr bwMode="auto">
          <a:xfrm>
            <a:off x="142875" y="1181100"/>
            <a:ext cx="381000" cy="381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7660" name="TextBox 28"/>
          <p:cNvSpPr txBox="1">
            <a:spLocks noChangeArrowheads="1"/>
          </p:cNvSpPr>
          <p:nvPr/>
        </p:nvSpPr>
        <p:spPr bwMode="auto">
          <a:xfrm>
            <a:off x="6159500" y="1219200"/>
            <a:ext cx="24511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Give the new file a name:</a:t>
            </a:r>
          </a:p>
        </p:txBody>
      </p:sp>
      <p:sp>
        <p:nvSpPr>
          <p:cNvPr id="27661" name="Oval 29"/>
          <p:cNvSpPr>
            <a:spLocks noChangeArrowheads="1"/>
          </p:cNvSpPr>
          <p:nvPr/>
        </p:nvSpPr>
        <p:spPr bwMode="auto">
          <a:xfrm>
            <a:off x="5791200" y="1176338"/>
            <a:ext cx="381000" cy="381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7662" name="TextBox 32"/>
          <p:cNvSpPr txBox="1">
            <a:spLocks noChangeArrowheads="1"/>
          </p:cNvSpPr>
          <p:nvPr/>
        </p:nvSpPr>
        <p:spPr bwMode="auto">
          <a:xfrm>
            <a:off x="533400" y="4143375"/>
            <a:ext cx="37353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Pick the proper platform (e.g. evm6748)</a:t>
            </a:r>
          </a:p>
        </p:txBody>
      </p:sp>
      <p:sp>
        <p:nvSpPr>
          <p:cNvPr id="27663" name="Oval 33"/>
          <p:cNvSpPr>
            <a:spLocks noChangeArrowheads="1"/>
          </p:cNvSpPr>
          <p:nvPr/>
        </p:nvSpPr>
        <p:spPr bwMode="auto">
          <a:xfrm>
            <a:off x="142875" y="4095750"/>
            <a:ext cx="381000" cy="381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9813" y="6238875"/>
            <a:ext cx="4065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>
                    <a:lumMod val="75000"/>
                  </a:schemeClr>
                </a:solidFill>
              </a:rPr>
              <a:t>The TCF file does some work for us…</a:t>
            </a:r>
          </a:p>
        </p:txBody>
      </p:sp>
      <p:pic>
        <p:nvPicPr>
          <p:cNvPr id="19" name="Animated Logo" descr="tilogo_color_twol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TCF Generates Key Files…</a:t>
            </a:r>
          </a:p>
        </p:txBody>
      </p:sp>
      <p:sp>
        <p:nvSpPr>
          <p:cNvPr id="28675" name="Text Box 13"/>
          <p:cNvSpPr txBox="1">
            <a:spLocks noChangeArrowheads="1"/>
          </p:cNvSpPr>
          <p:nvPr/>
        </p:nvSpPr>
        <p:spPr bwMode="auto">
          <a:xfrm>
            <a:off x="212725" y="630238"/>
            <a:ext cx="7637463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>
                <a:solidFill>
                  <a:schemeClr val="tx2"/>
                </a:solidFill>
                <a:latin typeface="Arial Narrow" pitchFamily="34" charset="0"/>
              </a:rPr>
              <a:t>file</a:t>
            </a:r>
            <a:r>
              <a:rPr lang="en-US">
                <a:latin typeface="Arial Narrow" pitchFamily="34" charset="0"/>
              </a:rPr>
              <a:t>.tcf file generates (when saved) two </a:t>
            </a:r>
            <a:r>
              <a:rPr lang="en-US" i="1" u="sng">
                <a:latin typeface="Arial Narrow" pitchFamily="34" charset="0"/>
              </a:rPr>
              <a:t>very important</a:t>
            </a:r>
            <a:r>
              <a:rPr lang="en-US">
                <a:latin typeface="Arial Narrow" pitchFamily="34" charset="0"/>
              </a:rPr>
              <a:t> files:</a:t>
            </a:r>
          </a:p>
        </p:txBody>
      </p:sp>
      <p:sp>
        <p:nvSpPr>
          <p:cNvPr id="28676" name="Text Box 14"/>
          <p:cNvSpPr txBox="1">
            <a:spLocks noChangeArrowheads="1"/>
          </p:cNvSpPr>
          <p:nvPr/>
        </p:nvSpPr>
        <p:spPr bwMode="auto">
          <a:xfrm>
            <a:off x="638175" y="1073150"/>
            <a:ext cx="7354888" cy="677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buFontTx/>
              <a:buChar char="•"/>
            </a:pPr>
            <a:r>
              <a:rPr lang="en-US" sz="2000" b="0" i="1">
                <a:solidFill>
                  <a:schemeClr val="tx2"/>
                </a:solidFill>
                <a:latin typeface="Arial Narrow" pitchFamily="34" charset="0"/>
              </a:rPr>
              <a:t>file</a:t>
            </a:r>
            <a:r>
              <a:rPr lang="en-US" sz="2000">
                <a:latin typeface="Arial Narrow" pitchFamily="34" charset="0"/>
              </a:rPr>
              <a:t>cfg.h:         header file for all BIOS libraries (must #include in project)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Tx/>
              <a:buChar char="•"/>
            </a:pPr>
            <a:r>
              <a:rPr lang="en-US" sz="2000" b="0" i="1">
                <a:solidFill>
                  <a:schemeClr val="tx2"/>
                </a:solidFill>
                <a:latin typeface="Arial Narrow" pitchFamily="34" charset="0"/>
              </a:rPr>
              <a:t>file</a:t>
            </a:r>
            <a:r>
              <a:rPr lang="en-US" sz="2000">
                <a:latin typeface="Arial Narrow" pitchFamily="34" charset="0"/>
              </a:rPr>
              <a:t>cfg.cmd:    linker.cmd file for your project (add to project)</a:t>
            </a:r>
            <a:endParaRPr lang="en-US"/>
          </a:p>
        </p:txBody>
      </p:sp>
      <p:pic>
        <p:nvPicPr>
          <p:cNvPr id="28677" name="Picture 16" descr="cfg_h_file_cont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3482975"/>
            <a:ext cx="2603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7" descr="cfg_CMD_location_in_pro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905000"/>
            <a:ext cx="1858963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9" name="Picture 18" descr="cfg_CMD_file_conten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4827588"/>
            <a:ext cx="4953000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9" descr="projCFG_h_in_proj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500" y="1981200"/>
            <a:ext cx="2286000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681" name="Text Box 20"/>
          <p:cNvSpPr txBox="1">
            <a:spLocks noChangeArrowheads="1"/>
          </p:cNvSpPr>
          <p:nvPr/>
        </p:nvSpPr>
        <p:spPr bwMode="auto">
          <a:xfrm>
            <a:off x="885825" y="3198813"/>
            <a:ext cx="1425575" cy="327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tx2"/>
                </a:solidFill>
                <a:latin typeface="Courier New" pitchFamily="49" charset="0"/>
              </a:rPr>
              <a:t>file</a:t>
            </a:r>
            <a:r>
              <a:rPr lang="en-US" sz="1800">
                <a:latin typeface="Courier New" pitchFamily="49" charset="0"/>
              </a:rPr>
              <a:t>cfg.h</a:t>
            </a:r>
          </a:p>
        </p:txBody>
      </p:sp>
      <p:sp>
        <p:nvSpPr>
          <p:cNvPr id="1246229" name="Rectangle 21"/>
          <p:cNvSpPr>
            <a:spLocks noChangeArrowheads="1"/>
          </p:cNvSpPr>
          <p:nvPr/>
        </p:nvSpPr>
        <p:spPr bwMode="auto">
          <a:xfrm>
            <a:off x="873125" y="2778125"/>
            <a:ext cx="17526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3" name="Text Box 22"/>
          <p:cNvSpPr txBox="1">
            <a:spLocks noChangeArrowheads="1"/>
          </p:cNvSpPr>
          <p:nvPr/>
        </p:nvSpPr>
        <p:spPr bwMode="auto">
          <a:xfrm>
            <a:off x="3962400" y="4514850"/>
            <a:ext cx="1701800" cy="327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tx2"/>
                </a:solidFill>
                <a:latin typeface="Courier New" pitchFamily="49" charset="0"/>
              </a:rPr>
              <a:t>file</a:t>
            </a:r>
            <a:r>
              <a:rPr lang="en-US" sz="1800">
                <a:latin typeface="Courier New" pitchFamily="49" charset="0"/>
              </a:rPr>
              <a:t>cfg.cmd</a:t>
            </a:r>
          </a:p>
        </p:txBody>
      </p:sp>
      <p:sp>
        <p:nvSpPr>
          <p:cNvPr id="1246231" name="Rectangle 23"/>
          <p:cNvSpPr>
            <a:spLocks noChangeArrowheads="1"/>
          </p:cNvSpPr>
          <p:nvPr/>
        </p:nvSpPr>
        <p:spPr bwMode="auto">
          <a:xfrm>
            <a:off x="4267200" y="4171950"/>
            <a:ext cx="17526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6240" name="Rectangle 32"/>
          <p:cNvSpPr>
            <a:spLocks noChangeArrowheads="1"/>
          </p:cNvSpPr>
          <p:nvPr/>
        </p:nvSpPr>
        <p:spPr bwMode="auto">
          <a:xfrm>
            <a:off x="914400" y="3463925"/>
            <a:ext cx="2514600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6241" name="Rectangle 33"/>
          <p:cNvSpPr>
            <a:spLocks noChangeArrowheads="1"/>
          </p:cNvSpPr>
          <p:nvPr/>
        </p:nvSpPr>
        <p:spPr bwMode="auto">
          <a:xfrm>
            <a:off x="4038600" y="4800600"/>
            <a:ext cx="48768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8" name="Text Box 38"/>
          <p:cNvSpPr txBox="1">
            <a:spLocks noChangeArrowheads="1"/>
          </p:cNvSpPr>
          <p:nvPr/>
        </p:nvSpPr>
        <p:spPr bwMode="auto">
          <a:xfrm rot="-921965">
            <a:off x="6604000" y="1998663"/>
            <a:ext cx="2152650" cy="868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Other files…</a:t>
            </a:r>
          </a:p>
          <a:p>
            <a:r>
              <a:rPr lang="en-US">
                <a:solidFill>
                  <a:srgbClr val="FF3300"/>
                </a:solidFill>
              </a:rPr>
              <a:t>Covered later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66"/>
                </a:solidFill>
              </a:rPr>
              <a:t>Objectives</a:t>
            </a:r>
          </a:p>
        </p:txBody>
      </p:sp>
      <p:pic>
        <p:nvPicPr>
          <p:cNvPr id="3076" name="Picture 4" descr="dglxasset[3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8458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76400" y="1828800"/>
            <a:ext cx="5862502" cy="312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noAutofit/>
          </a:bodyPr>
          <a:lstStyle/>
          <a:p>
            <a:pPr marL="231775" indent="-231775">
              <a:lnSpc>
                <a:spcPct val="100000"/>
              </a:lnSpc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Grab bag chapter </a:t>
            </a:r>
            <a:r>
              <a:rPr lang="en-US" i="1" u="sng" dirty="0" smtClean="0">
                <a:latin typeface="Arial Narrow" pitchFamily="34" charset="0"/>
              </a:rPr>
              <a:t>assumes</a:t>
            </a:r>
            <a:r>
              <a:rPr lang="en-US" dirty="0" smtClean="0">
                <a:latin typeface="Arial Narrow" pitchFamily="34" charset="0"/>
              </a:rPr>
              <a:t> students have already been through </a:t>
            </a:r>
            <a:r>
              <a:rPr lang="en-US" i="1" u="sng" dirty="0" smtClean="0">
                <a:latin typeface="Arial Narrow" pitchFamily="34" charset="0"/>
              </a:rPr>
              <a:t>Intro to SYS/BIOS</a:t>
            </a:r>
            <a:endParaRPr lang="en-US" i="1" u="sng" dirty="0">
              <a:latin typeface="Arial Narrow" pitchFamily="34" charset="0"/>
            </a:endParaRPr>
          </a:p>
          <a:p>
            <a:pPr marL="231775" indent="-231775">
              <a:lnSpc>
                <a:spcPct val="100000"/>
              </a:lnSpc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Describe </a:t>
            </a:r>
            <a:r>
              <a:rPr lang="en-US" dirty="0">
                <a:latin typeface="Arial Narrow" pitchFamily="34" charset="0"/>
              </a:rPr>
              <a:t>how to create a </a:t>
            </a:r>
            <a:r>
              <a:rPr lang="en-US" u="sng" dirty="0">
                <a:latin typeface="Arial Narrow" pitchFamily="34" charset="0"/>
              </a:rPr>
              <a:t>new BIOS project</a:t>
            </a:r>
          </a:p>
          <a:p>
            <a:pPr marL="231775" indent="-231775">
              <a:lnSpc>
                <a:spcPct val="100000"/>
              </a:lnSpc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Learn </a:t>
            </a:r>
            <a:r>
              <a:rPr lang="en-US" dirty="0">
                <a:latin typeface="Arial Narrow" pitchFamily="34" charset="0"/>
              </a:rPr>
              <a:t>how to </a:t>
            </a:r>
            <a:r>
              <a:rPr lang="en-US" u="sng" dirty="0">
                <a:latin typeface="Arial Narrow" pitchFamily="34" charset="0"/>
              </a:rPr>
              <a:t>configure BIOS </a:t>
            </a:r>
            <a:r>
              <a:rPr lang="en-US" dirty="0">
                <a:latin typeface="Arial Narrow" pitchFamily="34" charset="0"/>
              </a:rPr>
              <a:t>using TCF files</a:t>
            </a:r>
          </a:p>
          <a:p>
            <a:pPr marL="231775" indent="-231775">
              <a:lnSpc>
                <a:spcPct val="100000"/>
              </a:lnSpc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i="1" u="sng" smtClean="0">
                <a:latin typeface="Arial Narrow" pitchFamily="34" charset="0"/>
              </a:rPr>
              <a:t>Lab 16a</a:t>
            </a:r>
            <a:r>
              <a:rPr lang="en-US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– Create and debug a simple </a:t>
            </a:r>
            <a:r>
              <a:rPr lang="en-US" dirty="0" smtClean="0">
                <a:latin typeface="Arial Narrow" pitchFamily="34" charset="0"/>
              </a:rPr>
              <a:t>DSP/BIOS application</a:t>
            </a:r>
            <a:endParaRPr lang="en-US" i="1" u="sng" dirty="0">
              <a:latin typeface="Arial Narrow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6938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4418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1898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39379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3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800" y="3968593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 ?</a:t>
            </a:r>
          </a:p>
        </p:txBody>
      </p:sp>
      <p:sp>
        <p:nvSpPr>
          <p:cNvPr id="1283098" name="Leading Question"/>
          <p:cNvSpPr txBox="1">
            <a:spLocks noChangeArrowheads="1"/>
          </p:cNvSpPr>
          <p:nvPr/>
        </p:nvSpPr>
        <p:spPr bwMode="auto">
          <a:xfrm>
            <a:off x="4648200" y="6172200"/>
            <a:ext cx="39401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accomplish this with a .tcf file ?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1219200" y="1219200"/>
            <a:ext cx="2133600" cy="2895600"/>
          </a:xfrm>
          <a:prstGeom prst="rightArrowCallout">
            <a:avLst>
              <a:gd name="adj1" fmla="val 33929"/>
              <a:gd name="adj2" fmla="val 33929"/>
              <a:gd name="adj3" fmla="val 1666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389063" y="1390650"/>
            <a:ext cx="1058862" cy="256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/>
              <a:t>.text </a:t>
            </a:r>
          </a:p>
          <a:p>
            <a:pPr>
              <a:lnSpc>
                <a:spcPct val="70000"/>
              </a:lnSpc>
            </a:pPr>
            <a:r>
              <a:rPr lang="en-US"/>
              <a:t>.bss</a:t>
            </a:r>
          </a:p>
          <a:p>
            <a:pPr>
              <a:lnSpc>
                <a:spcPct val="70000"/>
              </a:lnSpc>
            </a:pPr>
            <a:r>
              <a:rPr lang="en-US"/>
              <a:t>.far</a:t>
            </a:r>
          </a:p>
          <a:p>
            <a:pPr>
              <a:lnSpc>
                <a:spcPct val="70000"/>
              </a:lnSpc>
            </a:pPr>
            <a:r>
              <a:rPr lang="en-US"/>
              <a:t>.cinit</a:t>
            </a:r>
          </a:p>
          <a:p>
            <a:pPr>
              <a:lnSpc>
                <a:spcPct val="70000"/>
              </a:lnSpc>
            </a:pPr>
            <a:r>
              <a:rPr lang="en-US"/>
              <a:t>.cio</a:t>
            </a:r>
          </a:p>
          <a:p>
            <a:pPr>
              <a:lnSpc>
                <a:spcPct val="70000"/>
              </a:lnSpc>
            </a:pPr>
            <a:r>
              <a:rPr lang="en-US"/>
              <a:t>.stack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304800" y="4770438"/>
            <a:ext cx="8610600" cy="941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Arial Narrow" pitchFamily="34" charset="0"/>
              </a:rPr>
              <a:t>How do you define the memory segments (e.g. IRAM, FLASH, DDR2) ?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Arial Narrow" pitchFamily="34" charset="0"/>
              </a:rPr>
              <a:t>How do you place the sections into these memory segments ?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 flipV="1">
            <a:off x="5419725" y="973138"/>
            <a:ext cx="2406650" cy="3370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3886200" y="2428875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sz="2000">
                <a:latin typeface="Courier New" pitchFamily="49" charset="0"/>
              </a:rPr>
              <a:t>6400_0000</a:t>
            </a:r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3886200" y="3348038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sz="2000">
                <a:latin typeface="Courier New" pitchFamily="49" charset="0"/>
              </a:rPr>
              <a:t>C000_0000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5478463" y="3335338"/>
            <a:ext cx="2292350" cy="352425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165100" algn="r">
              <a:spcBef>
                <a:spcPct val="0"/>
              </a:spcBef>
            </a:pPr>
            <a:r>
              <a:rPr lang="en-US" sz="2000"/>
              <a:t>512MB</a:t>
            </a:r>
            <a:r>
              <a:rPr lang="en-US"/>
              <a:t> </a:t>
            </a:r>
            <a:r>
              <a:rPr lang="en-US" sz="2000"/>
              <a:t>       DDR2</a:t>
            </a:r>
          </a:p>
        </p:txBody>
      </p:sp>
      <p:sp>
        <p:nvSpPr>
          <p:cNvPr id="30732" name="Rectangle 10"/>
          <p:cNvSpPr>
            <a:spLocks noChangeArrowheads="1"/>
          </p:cNvSpPr>
          <p:nvPr/>
        </p:nvSpPr>
        <p:spPr bwMode="auto">
          <a:xfrm>
            <a:off x="5478463" y="2420938"/>
            <a:ext cx="2292350" cy="3524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165100" algn="r">
              <a:spcBef>
                <a:spcPct val="0"/>
              </a:spcBef>
            </a:pPr>
            <a:r>
              <a:rPr lang="en-US" sz="2000"/>
              <a:t>4MB         FLASH</a:t>
            </a:r>
          </a:p>
        </p:txBody>
      </p:sp>
      <p:sp>
        <p:nvSpPr>
          <p:cNvPr id="30733" name="Rectangle 11"/>
          <p:cNvSpPr>
            <a:spLocks noChangeArrowheads="1"/>
          </p:cNvSpPr>
          <p:nvPr/>
        </p:nvSpPr>
        <p:spPr bwMode="auto">
          <a:xfrm>
            <a:off x="5478463" y="1154113"/>
            <a:ext cx="2292350" cy="35242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119063" algn="r">
              <a:spcBef>
                <a:spcPct val="0"/>
              </a:spcBef>
              <a:tabLst>
                <a:tab pos="1087438" algn="l"/>
              </a:tabLst>
            </a:pPr>
            <a:r>
              <a:rPr lang="en-US" sz="2000"/>
              <a:t>256K           IRAM</a:t>
            </a:r>
          </a:p>
        </p:txBody>
      </p:sp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3886200" y="1169988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sz="2000">
                <a:latin typeface="Courier New" pitchFamily="49" charset="0"/>
              </a:rPr>
              <a:t>1180_0000</a:t>
            </a:r>
          </a:p>
        </p:txBody>
      </p:sp>
      <p:grpSp>
        <p:nvGrpSpPr>
          <p:cNvPr id="30735" name="Group 13"/>
          <p:cNvGrpSpPr>
            <a:grpSpLocks/>
          </p:cNvGrpSpPr>
          <p:nvPr/>
        </p:nvGrpSpPr>
        <p:grpSpPr bwMode="auto">
          <a:xfrm>
            <a:off x="5105400" y="1582738"/>
            <a:ext cx="3052763" cy="609600"/>
            <a:chOff x="3741" y="2448"/>
            <a:chExt cx="1920" cy="384"/>
          </a:xfrm>
        </p:grpSpPr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 flipV="1">
              <a:off x="3811" y="2496"/>
              <a:ext cx="1728" cy="288"/>
            </a:xfrm>
            <a:prstGeom prst="wave">
              <a:avLst>
                <a:gd name="adj1" fmla="val 20644"/>
                <a:gd name="adj2" fmla="val -244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741" y="2448"/>
              <a:ext cx="192" cy="3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5469" y="2448"/>
              <a:ext cx="192" cy="3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736" name="TextBox 25"/>
          <p:cNvSpPr txBox="1">
            <a:spLocks noChangeArrowheads="1"/>
          </p:cNvSpPr>
          <p:nvPr/>
        </p:nvSpPr>
        <p:spPr bwMode="auto">
          <a:xfrm>
            <a:off x="1220788" y="869950"/>
            <a:ext cx="14668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Sections</a:t>
            </a:r>
          </a:p>
        </p:txBody>
      </p:sp>
      <p:sp>
        <p:nvSpPr>
          <p:cNvPr id="30737" name="TextBox 26"/>
          <p:cNvSpPr txBox="1">
            <a:spLocks noChangeArrowheads="1"/>
          </p:cNvSpPr>
          <p:nvPr/>
        </p:nvSpPr>
        <p:spPr bwMode="auto">
          <a:xfrm>
            <a:off x="5181600" y="62071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Memory Segments</a:t>
            </a:r>
          </a:p>
        </p:txBody>
      </p:sp>
      <p:pic>
        <p:nvPicPr>
          <p:cNvPr id="23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 – Memory Section Manager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228600" y="609600"/>
            <a:ext cx="836136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Similar to a linker.cmd file, the .tcf defines two pieces: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636588" y="1020763"/>
            <a:ext cx="4494212" cy="1231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Memory Segments</a:t>
            </a:r>
            <a:r>
              <a:rPr lang="en-US" sz="2000">
                <a:latin typeface="Arial Narrow" pitchFamily="34" charset="0"/>
              </a:rPr>
              <a:t>: name, base, len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Sections</a:t>
            </a:r>
            <a:r>
              <a:rPr lang="en-US" sz="2000">
                <a:latin typeface="Arial Narrow" pitchFamily="34" charset="0"/>
              </a:rPr>
              <a:t>: name, which segment to link to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 Note: </a:t>
            </a:r>
            <a:r>
              <a:rPr lang="en-US" sz="2000" b="0" i="1">
                <a:latin typeface="Arial Narrow" pitchFamily="34" charset="0"/>
              </a:rPr>
              <a:t>seed file has default mem settings</a:t>
            </a:r>
          </a:p>
        </p:txBody>
      </p:sp>
      <p:pic>
        <p:nvPicPr>
          <p:cNvPr id="1276954" name="Picture 26" descr="mem_section_mgr_mem_p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066800"/>
            <a:ext cx="3124200" cy="1547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1751" name="Text Box 28"/>
          <p:cNvSpPr txBox="1">
            <a:spLocks noChangeArrowheads="1"/>
          </p:cNvSpPr>
          <p:nvPr/>
        </p:nvSpPr>
        <p:spPr bwMode="auto">
          <a:xfrm>
            <a:off x="457200" y="2622550"/>
            <a:ext cx="24638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Memory Segments</a:t>
            </a:r>
          </a:p>
        </p:txBody>
      </p:sp>
      <p:sp>
        <p:nvSpPr>
          <p:cNvPr id="31752" name="Text Box 29"/>
          <p:cNvSpPr txBox="1">
            <a:spLocks noChangeArrowheads="1"/>
          </p:cNvSpPr>
          <p:nvPr/>
        </p:nvSpPr>
        <p:spPr bwMode="auto">
          <a:xfrm>
            <a:off x="523875" y="2965450"/>
            <a:ext cx="3738563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Right-click on name, select Properties</a:t>
            </a:r>
          </a:p>
        </p:txBody>
      </p:sp>
      <p:pic>
        <p:nvPicPr>
          <p:cNvPr id="1276958" name="Picture 30" descr="iram_pro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313" y="3352800"/>
            <a:ext cx="3144837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1754" name="Text Box 31"/>
          <p:cNvSpPr txBox="1">
            <a:spLocks noChangeArrowheads="1"/>
          </p:cNvSpPr>
          <p:nvPr/>
        </p:nvSpPr>
        <p:spPr bwMode="auto">
          <a:xfrm>
            <a:off x="4419600" y="2622550"/>
            <a:ext cx="12430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Sections</a:t>
            </a:r>
          </a:p>
        </p:txBody>
      </p:sp>
      <p:sp>
        <p:nvSpPr>
          <p:cNvPr id="31755" name="Text Box 32"/>
          <p:cNvSpPr txBox="1">
            <a:spLocks noChangeArrowheads="1"/>
          </p:cNvSpPr>
          <p:nvPr/>
        </p:nvSpPr>
        <p:spPr bwMode="auto">
          <a:xfrm>
            <a:off x="4486275" y="2965450"/>
            <a:ext cx="4021138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latin typeface="Arial Narrow" pitchFamily="34" charset="0"/>
              </a:rPr>
              <a:t> Right-click on MEM and select Properties</a:t>
            </a:r>
          </a:p>
        </p:txBody>
      </p:sp>
      <p:pic>
        <p:nvPicPr>
          <p:cNvPr id="31756" name="Picture 21" descr="mem_section_mgr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352800" cy="3484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76961" name="Rectangle 33"/>
          <p:cNvSpPr>
            <a:spLocks noChangeArrowheads="1"/>
          </p:cNvSpPr>
          <p:nvPr/>
        </p:nvSpPr>
        <p:spPr bwMode="auto">
          <a:xfrm>
            <a:off x="4773613" y="4167188"/>
            <a:ext cx="1246187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5105400"/>
            <a:ext cx="3048000" cy="144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MEM Mgmt – WAY easier </a:t>
            </a:r>
            <a:br>
              <a:rPr lang="en-US" sz="2000" b="0" dirty="0" smtClean="0">
                <a:solidFill>
                  <a:schemeClr val="dk1"/>
                </a:solidFill>
              </a:rPr>
            </a:br>
            <a:r>
              <a:rPr lang="en-US" sz="2000" b="0" dirty="0" smtClean="0">
                <a:solidFill>
                  <a:schemeClr val="dk1"/>
                </a:solidFill>
              </a:rPr>
              <a:t>using TCF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SYS/BIOS has some</a:t>
            </a:r>
            <a:br>
              <a:rPr lang="en-US" sz="2000" b="0" dirty="0" smtClean="0">
                <a:solidFill>
                  <a:schemeClr val="dk1"/>
                </a:solidFill>
              </a:rPr>
            </a:br>
            <a:r>
              <a:rPr lang="en-US" sz="2000" b="0" dirty="0" smtClean="0">
                <a:solidFill>
                  <a:schemeClr val="dk1"/>
                </a:solidFill>
              </a:rPr>
              <a:t>“catching up” to do…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6938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4418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1898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39379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396859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3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4800" y="4543395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Lab </a:t>
            </a:r>
            <a:r>
              <a:rPr lang="en-US" sz="3200" smtClean="0"/>
              <a:t>16a </a:t>
            </a:r>
            <a:r>
              <a:rPr lang="en-US" sz="3200" dirty="0" smtClean="0"/>
              <a:t>– Intro to DSP/BIOS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561975" y="6216650"/>
            <a:ext cx="184150" cy="625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b="0">
                <a:latin typeface="Times New Roman" pitchFamily="18" charset="0"/>
                <a:cs typeface="Times New Roman" pitchFamily="18" charset="0"/>
              </a:rPr>
            </a:br>
            <a:endParaRPr lang="en-US" b="0">
              <a:latin typeface="Times New Roman" pitchFamily="18" charset="0"/>
            </a:endParaRPr>
          </a:p>
        </p:txBody>
      </p:sp>
      <p:sp>
        <p:nvSpPr>
          <p:cNvPr id="33796" name="AutoShape 99"/>
          <p:cNvSpPr>
            <a:spLocks noChangeArrowheads="1"/>
          </p:cNvSpPr>
          <p:nvPr/>
        </p:nvSpPr>
        <p:spPr bwMode="auto">
          <a:xfrm>
            <a:off x="152400" y="914400"/>
            <a:ext cx="2057400" cy="2362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>
                <a:latin typeface="Courier New" pitchFamily="49" charset="0"/>
              </a:rPr>
              <a:t>main() {</a:t>
            </a:r>
          </a:p>
          <a:p>
            <a:r>
              <a:rPr lang="en-US" sz="1800">
                <a:latin typeface="Courier New" pitchFamily="49" charset="0"/>
              </a:rPr>
              <a:t>  init_BSL();</a:t>
            </a:r>
          </a:p>
          <a:p>
            <a:r>
              <a:rPr lang="en-US" sz="1800">
                <a:latin typeface="Courier New" pitchFamily="49" charset="0"/>
              </a:rPr>
              <a:t>  init_LED();</a:t>
            </a:r>
          </a:p>
          <a:p>
            <a:r>
              <a:rPr lang="en-US" sz="1800">
                <a:latin typeface="Courier New" pitchFamily="49" charset="0"/>
              </a:rPr>
              <a:t>  …</a:t>
            </a:r>
          </a:p>
          <a:p>
            <a:r>
              <a:rPr lang="en-US" sz="1800">
                <a:latin typeface="Courier New" pitchFamily="49" charset="0"/>
              </a:rPr>
              <a:t>  return;</a:t>
            </a:r>
          </a:p>
          <a:p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33797" name="AutoShape 102"/>
          <p:cNvSpPr>
            <a:spLocks noChangeArrowheads="1"/>
          </p:cNvSpPr>
          <p:nvPr/>
        </p:nvSpPr>
        <p:spPr bwMode="auto">
          <a:xfrm>
            <a:off x="2514600" y="2790825"/>
            <a:ext cx="2286000" cy="2162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800">
              <a:latin typeface="Courier New" pitchFamily="49" charset="0"/>
            </a:endParaRPr>
          </a:p>
        </p:txBody>
      </p:sp>
      <p:sp>
        <p:nvSpPr>
          <p:cNvPr id="33798" name="Text Box 103"/>
          <p:cNvSpPr txBox="1">
            <a:spLocks noChangeArrowheads="1"/>
          </p:cNvSpPr>
          <p:nvPr/>
        </p:nvSpPr>
        <p:spPr bwMode="auto">
          <a:xfrm>
            <a:off x="517525" y="577850"/>
            <a:ext cx="127952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>
                <a:latin typeface="Courier New" pitchFamily="49" charset="0"/>
              </a:rPr>
              <a:t>main.c</a:t>
            </a:r>
          </a:p>
        </p:txBody>
      </p:sp>
      <p:sp>
        <p:nvSpPr>
          <p:cNvPr id="33799" name="AutoShape 104"/>
          <p:cNvSpPr>
            <a:spLocks noChangeArrowheads="1"/>
          </p:cNvSpPr>
          <p:nvPr/>
        </p:nvSpPr>
        <p:spPr bwMode="auto">
          <a:xfrm>
            <a:off x="2647950" y="3019425"/>
            <a:ext cx="685800" cy="457200"/>
          </a:xfrm>
          <a:prstGeom prst="cube">
            <a:avLst>
              <a:gd name="adj" fmla="val 16319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HWI</a:t>
            </a:r>
          </a:p>
        </p:txBody>
      </p:sp>
      <p:sp>
        <p:nvSpPr>
          <p:cNvPr id="33800" name="Text Box 105"/>
          <p:cNvSpPr txBox="1">
            <a:spLocks noChangeArrowheads="1"/>
          </p:cNvSpPr>
          <p:nvPr/>
        </p:nvSpPr>
        <p:spPr bwMode="auto">
          <a:xfrm>
            <a:off x="2773363" y="2447925"/>
            <a:ext cx="1827212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>
                <a:latin typeface="Courier New" pitchFamily="49" charset="0"/>
              </a:rPr>
              <a:t>Scheduler</a:t>
            </a:r>
          </a:p>
        </p:txBody>
      </p:sp>
      <p:sp>
        <p:nvSpPr>
          <p:cNvPr id="33801" name="AutoShape 106"/>
          <p:cNvSpPr>
            <a:spLocks noChangeArrowheads="1"/>
          </p:cNvSpPr>
          <p:nvPr/>
        </p:nvSpPr>
        <p:spPr bwMode="auto">
          <a:xfrm>
            <a:off x="2647950" y="3629025"/>
            <a:ext cx="685800" cy="457200"/>
          </a:xfrm>
          <a:prstGeom prst="cube">
            <a:avLst>
              <a:gd name="adj" fmla="val 16319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SWI</a:t>
            </a:r>
          </a:p>
        </p:txBody>
      </p:sp>
      <p:sp>
        <p:nvSpPr>
          <p:cNvPr id="33802" name="AutoShape 107"/>
          <p:cNvSpPr>
            <a:spLocks noChangeArrowheads="1"/>
          </p:cNvSpPr>
          <p:nvPr/>
        </p:nvSpPr>
        <p:spPr bwMode="auto">
          <a:xfrm>
            <a:off x="2647950" y="4314825"/>
            <a:ext cx="685800" cy="457200"/>
          </a:xfrm>
          <a:prstGeom prst="cube">
            <a:avLst>
              <a:gd name="adj" fmla="val 16319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IDL</a:t>
            </a:r>
          </a:p>
        </p:txBody>
      </p:sp>
      <p:sp>
        <p:nvSpPr>
          <p:cNvPr id="525421" name="Line 109"/>
          <p:cNvSpPr>
            <a:spLocks noChangeShapeType="1"/>
          </p:cNvSpPr>
          <p:nvPr/>
        </p:nvSpPr>
        <p:spPr bwMode="auto">
          <a:xfrm>
            <a:off x="3429000" y="324802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2" name="Line 110"/>
          <p:cNvSpPr>
            <a:spLocks noChangeShapeType="1"/>
          </p:cNvSpPr>
          <p:nvPr/>
        </p:nvSpPr>
        <p:spPr bwMode="auto">
          <a:xfrm>
            <a:off x="3429000" y="385762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4" name="Rectangle 112"/>
          <p:cNvSpPr>
            <a:spLocks noChangeArrowheads="1"/>
          </p:cNvSpPr>
          <p:nvPr/>
        </p:nvSpPr>
        <p:spPr bwMode="auto">
          <a:xfrm>
            <a:off x="3333750" y="4429125"/>
            <a:ext cx="1295400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5" name="Oval 113"/>
          <p:cNvSpPr>
            <a:spLocks noChangeArrowheads="1"/>
          </p:cNvSpPr>
          <p:nvPr/>
        </p:nvSpPr>
        <p:spPr bwMode="auto">
          <a:xfrm>
            <a:off x="3505200" y="45100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6" name="Oval 114"/>
          <p:cNvSpPr>
            <a:spLocks noChangeArrowheads="1"/>
          </p:cNvSpPr>
          <p:nvPr/>
        </p:nvSpPr>
        <p:spPr bwMode="auto">
          <a:xfrm>
            <a:off x="3810000" y="45100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7" name="Oval 115"/>
          <p:cNvSpPr>
            <a:spLocks noChangeArrowheads="1"/>
          </p:cNvSpPr>
          <p:nvPr/>
        </p:nvSpPr>
        <p:spPr bwMode="auto">
          <a:xfrm>
            <a:off x="4114800" y="45100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428" name="Oval 116"/>
          <p:cNvSpPr>
            <a:spLocks noChangeArrowheads="1"/>
          </p:cNvSpPr>
          <p:nvPr/>
        </p:nvSpPr>
        <p:spPr bwMode="auto">
          <a:xfrm>
            <a:off x="4419600" y="45100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AutoShape 117"/>
          <p:cNvSpPr>
            <a:spLocks noChangeArrowheads="1"/>
          </p:cNvSpPr>
          <p:nvPr/>
        </p:nvSpPr>
        <p:spPr bwMode="auto">
          <a:xfrm>
            <a:off x="5105400" y="4343400"/>
            <a:ext cx="2514600" cy="236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>
                <a:latin typeface="Courier New" pitchFamily="49" charset="0"/>
              </a:rPr>
              <a:t>ledToggle() {</a:t>
            </a:r>
          </a:p>
          <a:p>
            <a:r>
              <a:rPr lang="en-US" sz="1800">
                <a:latin typeface="Courier New" pitchFamily="49" charset="0"/>
              </a:rPr>
              <a:t>  toggle(LED_1);</a:t>
            </a:r>
          </a:p>
          <a:p>
            <a:r>
              <a:rPr lang="en-US" sz="1800">
                <a:latin typeface="Courier New" pitchFamily="49" charset="0"/>
              </a:rPr>
              <a:t>  delay(500ms);</a:t>
            </a:r>
          </a:p>
          <a:p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33811" name="Text Box 118"/>
          <p:cNvSpPr txBox="1">
            <a:spLocks noChangeArrowheads="1"/>
          </p:cNvSpPr>
          <p:nvPr/>
        </p:nvSpPr>
        <p:spPr bwMode="auto">
          <a:xfrm>
            <a:off x="5761038" y="4006850"/>
            <a:ext cx="1096962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>
                <a:latin typeface="Courier New" pitchFamily="49" charset="0"/>
              </a:rPr>
              <a:t>led.c</a:t>
            </a:r>
          </a:p>
        </p:txBody>
      </p:sp>
      <p:sp>
        <p:nvSpPr>
          <p:cNvPr id="525439" name="Line 127"/>
          <p:cNvSpPr>
            <a:spLocks noChangeShapeType="1"/>
          </p:cNvSpPr>
          <p:nvPr/>
        </p:nvSpPr>
        <p:spPr bwMode="auto">
          <a:xfrm>
            <a:off x="1676400" y="26289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814" name="AutoShape 129"/>
          <p:cNvCxnSpPr>
            <a:cxnSpLocks noChangeShapeType="1"/>
            <a:stCxn id="525424" idx="2"/>
            <a:endCxn id="33810" idx="1"/>
          </p:cNvCxnSpPr>
          <p:nvPr/>
        </p:nvCxnSpPr>
        <p:spPr bwMode="auto">
          <a:xfrm rot="16200000" flipH="1">
            <a:off x="4110037" y="4529138"/>
            <a:ext cx="866775" cy="11239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sp>
        <p:nvSpPr>
          <p:cNvPr id="33815" name="Text Box 130"/>
          <p:cNvSpPr txBox="1">
            <a:spLocks noChangeArrowheads="1"/>
          </p:cNvSpPr>
          <p:nvPr/>
        </p:nvSpPr>
        <p:spPr bwMode="auto">
          <a:xfrm>
            <a:off x="304800" y="5334000"/>
            <a:ext cx="1962150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Time: 45min</a:t>
            </a:r>
          </a:p>
        </p:txBody>
      </p:sp>
      <p:sp>
        <p:nvSpPr>
          <p:cNvPr id="33816" name="Text Box 131"/>
          <p:cNvSpPr txBox="1">
            <a:spLocks noChangeArrowheads="1"/>
          </p:cNvSpPr>
          <p:nvPr/>
        </p:nvSpPr>
        <p:spPr bwMode="auto">
          <a:xfrm>
            <a:off x="5181600" y="685800"/>
            <a:ext cx="169227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tx2"/>
                </a:solidFill>
              </a:rPr>
              <a:t>Procedure</a:t>
            </a:r>
          </a:p>
        </p:txBody>
      </p:sp>
      <p:sp>
        <p:nvSpPr>
          <p:cNvPr id="33817" name="Text Box 132"/>
          <p:cNvSpPr txBox="1">
            <a:spLocks noChangeArrowheads="1"/>
          </p:cNvSpPr>
          <p:nvPr/>
        </p:nvSpPr>
        <p:spPr bwMode="auto">
          <a:xfrm>
            <a:off x="5222875" y="1131888"/>
            <a:ext cx="3762375" cy="25860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Create a new </a:t>
            </a:r>
            <a:r>
              <a:rPr lang="en-US" sz="2000" i="1" u="sng">
                <a:solidFill>
                  <a:schemeClr val="tx2"/>
                </a:solidFill>
                <a:latin typeface="Arial Narrow" pitchFamily="34" charset="0"/>
              </a:rPr>
              <a:t>BIOS project </a:t>
            </a:r>
            <a:r>
              <a:rPr lang="en-US" sz="2000" i="1">
                <a:latin typeface="Arial Narrow" pitchFamily="34" charset="0"/>
              </a:rPr>
              <a:t>(empty)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Add files (main.c, led.c)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Link BSL library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Add a </a:t>
            </a:r>
            <a:r>
              <a:rPr lang="en-US" sz="2000" i="1" u="sng">
                <a:solidFill>
                  <a:schemeClr val="tx2"/>
                </a:solidFill>
                <a:latin typeface="Arial Narrow" pitchFamily="34" charset="0"/>
              </a:rPr>
              <a:t>new BIOS TCF file</a:t>
            </a:r>
            <a:r>
              <a:rPr lang="en-US" sz="2000">
                <a:latin typeface="Arial Narrow" pitchFamily="34" charset="0"/>
              </a:rPr>
              <a:t/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(mem map, scheduler, .cmd)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i="1" u="sng">
                <a:solidFill>
                  <a:schemeClr val="tx2"/>
                </a:solidFill>
                <a:latin typeface="Arial Narrow" pitchFamily="34" charset="0"/>
              </a:rPr>
              <a:t>Create IDL object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Build, “Play”, Debug</a:t>
            </a:r>
          </a:p>
        </p:txBody>
      </p:sp>
      <p:sp>
        <p:nvSpPr>
          <p:cNvPr id="33818" name="Oval 137"/>
          <p:cNvSpPr>
            <a:spLocks noChangeArrowheads="1"/>
          </p:cNvSpPr>
          <p:nvPr/>
        </p:nvSpPr>
        <p:spPr bwMode="auto">
          <a:xfrm>
            <a:off x="228600" y="3505200"/>
            <a:ext cx="1905000" cy="685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while(1) {}</a:t>
            </a:r>
          </a:p>
        </p:txBody>
      </p:sp>
      <p:sp>
        <p:nvSpPr>
          <p:cNvPr id="525451" name="Line 139"/>
          <p:cNvSpPr>
            <a:spLocks noChangeShapeType="1"/>
          </p:cNvSpPr>
          <p:nvPr/>
        </p:nvSpPr>
        <p:spPr bwMode="auto">
          <a:xfrm flipH="1">
            <a:off x="609600" y="3352800"/>
            <a:ext cx="1143000" cy="914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0" name="Text Box 140"/>
          <p:cNvSpPr txBox="1">
            <a:spLocks noChangeArrowheads="1"/>
          </p:cNvSpPr>
          <p:nvPr/>
        </p:nvSpPr>
        <p:spPr bwMode="auto">
          <a:xfrm>
            <a:off x="376238" y="4238625"/>
            <a:ext cx="164306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 Narrow" pitchFamily="34" charset="0"/>
              </a:rPr>
              <a:t>while() loop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replaced by IDL</a:t>
            </a:r>
          </a:p>
        </p:txBody>
      </p:sp>
      <p:sp>
        <p:nvSpPr>
          <p:cNvPr id="525453" name="Line 141"/>
          <p:cNvSpPr>
            <a:spLocks noChangeShapeType="1"/>
          </p:cNvSpPr>
          <p:nvPr/>
        </p:nvSpPr>
        <p:spPr bwMode="auto">
          <a:xfrm>
            <a:off x="1905000" y="4514850"/>
            <a:ext cx="790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4" name="Picture 2" descr="ti_stk_2c_pos_rgb_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752600"/>
            <a:ext cx="88392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537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DSP/BIOS – TI’s Real-Time O/S</a:t>
            </a:r>
          </a:p>
        </p:txBody>
      </p:sp>
      <p:sp>
        <p:nvSpPr>
          <p:cNvPr id="319499" name="AutoShape 11"/>
          <p:cNvSpPr>
            <a:spLocks noChangeArrowheads="1"/>
          </p:cNvSpPr>
          <p:nvPr/>
        </p:nvSpPr>
        <p:spPr bwMode="auto">
          <a:xfrm>
            <a:off x="88900" y="641350"/>
            <a:ext cx="4876800" cy="5257800"/>
          </a:xfrm>
          <a:prstGeom prst="roundRect">
            <a:avLst>
              <a:gd name="adj" fmla="val 328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845" name="AutoShape 12"/>
          <p:cNvSpPr>
            <a:spLocks noChangeArrowheads="1"/>
          </p:cNvSpPr>
          <p:nvPr/>
        </p:nvSpPr>
        <p:spPr bwMode="auto">
          <a:xfrm>
            <a:off x="88900" y="641350"/>
            <a:ext cx="4876800" cy="304800"/>
          </a:xfrm>
          <a:prstGeom prst="roundRect">
            <a:avLst>
              <a:gd name="adj" fmla="val 24481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76200" y="628650"/>
            <a:ext cx="338772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Code Composer Studio</a:t>
            </a:r>
          </a:p>
        </p:txBody>
      </p:sp>
      <p:sp>
        <p:nvSpPr>
          <p:cNvPr id="35847" name="AutoShape 14"/>
          <p:cNvSpPr>
            <a:spLocks noChangeArrowheads="1"/>
          </p:cNvSpPr>
          <p:nvPr/>
        </p:nvSpPr>
        <p:spPr bwMode="auto">
          <a:xfrm>
            <a:off x="88900" y="5518150"/>
            <a:ext cx="4876800" cy="381000"/>
          </a:xfrm>
          <a:prstGeom prst="roundRect">
            <a:avLst>
              <a:gd name="adj" fmla="val 24481"/>
            </a:avLst>
          </a:prstGeom>
          <a:solidFill>
            <a:srgbClr val="B2B2B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15"/>
          <p:cNvSpPr txBox="1">
            <a:spLocks noChangeArrowheads="1"/>
          </p:cNvSpPr>
          <p:nvPr/>
        </p:nvSpPr>
        <p:spPr bwMode="auto">
          <a:xfrm>
            <a:off x="1847850" y="5543550"/>
            <a:ext cx="15557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/>
              <a:t>Emulation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2755900" y="1250950"/>
            <a:ext cx="20574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7"/>
          <p:cNvSpPr txBox="1">
            <a:spLocks noChangeArrowheads="1"/>
          </p:cNvSpPr>
          <p:nvPr/>
        </p:nvSpPr>
        <p:spPr bwMode="auto">
          <a:xfrm>
            <a:off x="2895600" y="1250950"/>
            <a:ext cx="17208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0"/>
              <a:t>CONFIG (.cdb)</a:t>
            </a:r>
          </a:p>
        </p:txBody>
      </p:sp>
      <p:sp>
        <p:nvSpPr>
          <p:cNvPr id="35851" name="Rectangle 18"/>
          <p:cNvSpPr>
            <a:spLocks noChangeArrowheads="1"/>
          </p:cNvSpPr>
          <p:nvPr/>
        </p:nvSpPr>
        <p:spPr bwMode="auto">
          <a:xfrm>
            <a:off x="2755900" y="1555750"/>
            <a:ext cx="2057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2" name="Group 19"/>
          <p:cNvGrpSpPr>
            <a:grpSpLocks/>
          </p:cNvGrpSpPr>
          <p:nvPr/>
        </p:nvGrpSpPr>
        <p:grpSpPr bwMode="auto">
          <a:xfrm>
            <a:off x="3568700" y="1657350"/>
            <a:ext cx="1143000" cy="685800"/>
            <a:chOff x="4320" y="1248"/>
            <a:chExt cx="720" cy="432"/>
          </a:xfrm>
        </p:grpSpPr>
        <p:sp>
          <p:nvSpPr>
            <p:cNvPr id="35941" name="Rectangle 20"/>
            <p:cNvSpPr>
              <a:spLocks noChangeArrowheads="1"/>
            </p:cNvSpPr>
            <p:nvPr/>
          </p:nvSpPr>
          <p:spPr bwMode="auto">
            <a:xfrm>
              <a:off x="4320" y="1248"/>
              <a:ext cx="720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" name="Rectangle 21"/>
            <p:cNvSpPr>
              <a:spLocks noChangeArrowheads="1"/>
            </p:cNvSpPr>
            <p:nvPr/>
          </p:nvSpPr>
          <p:spPr bwMode="auto">
            <a:xfrm>
              <a:off x="4464" y="1392"/>
              <a:ext cx="240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" name="Rectangle 22"/>
            <p:cNvSpPr>
              <a:spLocks noChangeArrowheads="1"/>
            </p:cNvSpPr>
            <p:nvPr/>
          </p:nvSpPr>
          <p:spPr bwMode="auto">
            <a:xfrm>
              <a:off x="4464" y="1488"/>
              <a:ext cx="240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4" name="Rectangle 23"/>
            <p:cNvSpPr>
              <a:spLocks noChangeArrowheads="1"/>
            </p:cNvSpPr>
            <p:nvPr/>
          </p:nvSpPr>
          <p:spPr bwMode="auto">
            <a:xfrm>
              <a:off x="4464" y="1584"/>
              <a:ext cx="240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5" name="Rectangle 24"/>
            <p:cNvSpPr>
              <a:spLocks noChangeArrowheads="1"/>
            </p:cNvSpPr>
            <p:nvPr/>
          </p:nvSpPr>
          <p:spPr bwMode="auto">
            <a:xfrm>
              <a:off x="4752" y="1392"/>
              <a:ext cx="240" cy="48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" name="Rectangle 25"/>
            <p:cNvSpPr>
              <a:spLocks noChangeArrowheads="1"/>
            </p:cNvSpPr>
            <p:nvPr/>
          </p:nvSpPr>
          <p:spPr bwMode="auto">
            <a:xfrm>
              <a:off x="4752" y="1488"/>
              <a:ext cx="240" cy="48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7" name="Rectangle 26"/>
            <p:cNvSpPr>
              <a:spLocks noChangeArrowheads="1"/>
            </p:cNvSpPr>
            <p:nvPr/>
          </p:nvSpPr>
          <p:spPr bwMode="auto">
            <a:xfrm>
              <a:off x="4752" y="1584"/>
              <a:ext cx="240" cy="48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8" name="Rectangle 27"/>
            <p:cNvSpPr>
              <a:spLocks noChangeArrowheads="1"/>
            </p:cNvSpPr>
            <p:nvPr/>
          </p:nvSpPr>
          <p:spPr bwMode="auto">
            <a:xfrm>
              <a:off x="4368" y="1296"/>
              <a:ext cx="240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3" name="Line 28"/>
          <p:cNvSpPr>
            <a:spLocks noChangeShapeType="1"/>
          </p:cNvSpPr>
          <p:nvPr/>
        </p:nvSpPr>
        <p:spPr bwMode="gray">
          <a:xfrm>
            <a:off x="3035300" y="2203450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29"/>
          <p:cNvSpPr>
            <a:spLocks noChangeShapeType="1"/>
          </p:cNvSpPr>
          <p:nvPr/>
        </p:nvSpPr>
        <p:spPr bwMode="gray">
          <a:xfrm>
            <a:off x="3035300" y="176688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30"/>
          <p:cNvSpPr>
            <a:spLocks noChangeShapeType="1"/>
          </p:cNvSpPr>
          <p:nvPr/>
        </p:nvSpPr>
        <p:spPr bwMode="gray">
          <a:xfrm>
            <a:off x="3187700" y="1766888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31"/>
          <p:cNvSpPr>
            <a:spLocks noChangeShapeType="1"/>
          </p:cNvSpPr>
          <p:nvPr/>
        </p:nvSpPr>
        <p:spPr bwMode="gray">
          <a:xfrm>
            <a:off x="3035300" y="1766888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AutoShape 32"/>
          <p:cNvSpPr>
            <a:spLocks noChangeArrowheads="1"/>
          </p:cNvSpPr>
          <p:nvPr/>
        </p:nvSpPr>
        <p:spPr bwMode="gray">
          <a:xfrm>
            <a:off x="2984500" y="1712913"/>
            <a:ext cx="101600" cy="109537"/>
          </a:xfrm>
          <a:prstGeom prst="roundRect">
            <a:avLst>
              <a:gd name="adj" fmla="val 12495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AutoShape 33"/>
          <p:cNvSpPr>
            <a:spLocks noChangeArrowheads="1"/>
          </p:cNvSpPr>
          <p:nvPr/>
        </p:nvSpPr>
        <p:spPr bwMode="gray">
          <a:xfrm>
            <a:off x="3136900" y="1822450"/>
            <a:ext cx="101600" cy="107950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AutoShape 34"/>
          <p:cNvSpPr>
            <a:spLocks noChangeArrowheads="1"/>
          </p:cNvSpPr>
          <p:nvPr/>
        </p:nvSpPr>
        <p:spPr bwMode="gray">
          <a:xfrm>
            <a:off x="3136900" y="1985963"/>
            <a:ext cx="101600" cy="109537"/>
          </a:xfrm>
          <a:prstGeom prst="roundRect">
            <a:avLst>
              <a:gd name="adj" fmla="val 12495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AutoShape 35"/>
          <p:cNvSpPr>
            <a:spLocks noChangeArrowheads="1"/>
          </p:cNvSpPr>
          <p:nvPr/>
        </p:nvSpPr>
        <p:spPr bwMode="gray">
          <a:xfrm>
            <a:off x="2984500" y="2149475"/>
            <a:ext cx="101600" cy="109538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36"/>
          <p:cNvSpPr>
            <a:spLocks noChangeArrowheads="1"/>
          </p:cNvSpPr>
          <p:nvPr/>
        </p:nvSpPr>
        <p:spPr bwMode="gray">
          <a:xfrm>
            <a:off x="2832100" y="1631950"/>
            <a:ext cx="609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37"/>
          <p:cNvSpPr>
            <a:spLocks noChangeArrowheads="1"/>
          </p:cNvSpPr>
          <p:nvPr/>
        </p:nvSpPr>
        <p:spPr bwMode="auto">
          <a:xfrm>
            <a:off x="2514600" y="3689350"/>
            <a:ext cx="20574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38"/>
          <p:cNvSpPr txBox="1">
            <a:spLocks noChangeArrowheads="1"/>
          </p:cNvSpPr>
          <p:nvPr/>
        </p:nvSpPr>
        <p:spPr bwMode="auto">
          <a:xfrm>
            <a:off x="2527300" y="3689350"/>
            <a:ext cx="20256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0"/>
              <a:t>VISUALIZE (RTA)</a:t>
            </a:r>
          </a:p>
        </p:txBody>
      </p:sp>
      <p:sp>
        <p:nvSpPr>
          <p:cNvPr id="35864" name="Rectangle 39"/>
          <p:cNvSpPr>
            <a:spLocks noChangeArrowheads="1"/>
          </p:cNvSpPr>
          <p:nvPr/>
        </p:nvSpPr>
        <p:spPr bwMode="auto">
          <a:xfrm>
            <a:off x="2514600" y="3994150"/>
            <a:ext cx="2057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40"/>
          <p:cNvSpPr>
            <a:spLocks noChangeArrowheads="1"/>
          </p:cNvSpPr>
          <p:nvPr/>
        </p:nvSpPr>
        <p:spPr bwMode="auto">
          <a:xfrm>
            <a:off x="2667000" y="4603750"/>
            <a:ext cx="1752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41"/>
          <p:cNvSpPr>
            <a:spLocks noChangeShapeType="1"/>
          </p:cNvSpPr>
          <p:nvPr/>
        </p:nvSpPr>
        <p:spPr bwMode="auto">
          <a:xfrm>
            <a:off x="2743200" y="490855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67" name="Line 42"/>
          <p:cNvSpPr>
            <a:spLocks noChangeShapeType="1"/>
          </p:cNvSpPr>
          <p:nvPr/>
        </p:nvSpPr>
        <p:spPr bwMode="auto">
          <a:xfrm flipV="1">
            <a:off x="2971800" y="4679950"/>
            <a:ext cx="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Line 43"/>
          <p:cNvSpPr>
            <a:spLocks noChangeShapeType="1"/>
          </p:cNvSpPr>
          <p:nvPr/>
        </p:nvSpPr>
        <p:spPr bwMode="auto">
          <a:xfrm>
            <a:off x="2971800" y="4679950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Line 44"/>
          <p:cNvSpPr>
            <a:spLocks noChangeShapeType="1"/>
          </p:cNvSpPr>
          <p:nvPr/>
        </p:nvSpPr>
        <p:spPr bwMode="auto">
          <a:xfrm>
            <a:off x="3124200" y="4679950"/>
            <a:ext cx="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Line 45"/>
          <p:cNvSpPr>
            <a:spLocks noChangeShapeType="1"/>
          </p:cNvSpPr>
          <p:nvPr/>
        </p:nvSpPr>
        <p:spPr bwMode="auto">
          <a:xfrm>
            <a:off x="3124200" y="4756150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Line 46"/>
          <p:cNvSpPr>
            <a:spLocks noChangeShapeType="1"/>
          </p:cNvSpPr>
          <p:nvPr/>
        </p:nvSpPr>
        <p:spPr bwMode="auto">
          <a:xfrm>
            <a:off x="3276600" y="4679950"/>
            <a:ext cx="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2" name="Line 47"/>
          <p:cNvSpPr>
            <a:spLocks noChangeShapeType="1"/>
          </p:cNvSpPr>
          <p:nvPr/>
        </p:nvSpPr>
        <p:spPr bwMode="auto">
          <a:xfrm>
            <a:off x="3276600" y="467995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3" name="Line 48"/>
          <p:cNvSpPr>
            <a:spLocks noChangeShapeType="1"/>
          </p:cNvSpPr>
          <p:nvPr/>
        </p:nvSpPr>
        <p:spPr bwMode="auto">
          <a:xfrm>
            <a:off x="3505200" y="467995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Line 49"/>
          <p:cNvSpPr>
            <a:spLocks noChangeShapeType="1"/>
          </p:cNvSpPr>
          <p:nvPr/>
        </p:nvSpPr>
        <p:spPr bwMode="auto">
          <a:xfrm>
            <a:off x="3505200" y="48323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Line 50"/>
          <p:cNvSpPr>
            <a:spLocks noChangeShapeType="1"/>
          </p:cNvSpPr>
          <p:nvPr/>
        </p:nvSpPr>
        <p:spPr bwMode="auto">
          <a:xfrm flipV="1">
            <a:off x="3886200" y="4756150"/>
            <a:ext cx="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51"/>
          <p:cNvSpPr>
            <a:spLocks noChangeShapeType="1"/>
          </p:cNvSpPr>
          <p:nvPr/>
        </p:nvSpPr>
        <p:spPr bwMode="auto">
          <a:xfrm>
            <a:off x="3886200" y="475615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52"/>
          <p:cNvSpPr>
            <a:spLocks noChangeShapeType="1"/>
          </p:cNvSpPr>
          <p:nvPr/>
        </p:nvSpPr>
        <p:spPr bwMode="auto">
          <a:xfrm>
            <a:off x="4114800" y="475615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Line 53"/>
          <p:cNvSpPr>
            <a:spLocks noChangeShapeType="1"/>
          </p:cNvSpPr>
          <p:nvPr/>
        </p:nvSpPr>
        <p:spPr bwMode="auto">
          <a:xfrm>
            <a:off x="4114800" y="490855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879" name="Group 54"/>
          <p:cNvGrpSpPr>
            <a:grpSpLocks/>
          </p:cNvGrpSpPr>
          <p:nvPr/>
        </p:nvGrpSpPr>
        <p:grpSpPr bwMode="auto">
          <a:xfrm>
            <a:off x="2667000" y="4121150"/>
            <a:ext cx="990600" cy="381000"/>
            <a:chOff x="4320" y="2016"/>
            <a:chExt cx="624" cy="240"/>
          </a:xfrm>
        </p:grpSpPr>
        <p:sp>
          <p:nvSpPr>
            <p:cNvPr id="35934" name="Rectangle 55"/>
            <p:cNvSpPr>
              <a:spLocks noChangeArrowheads="1"/>
            </p:cNvSpPr>
            <p:nvPr/>
          </p:nvSpPr>
          <p:spPr bwMode="auto">
            <a:xfrm>
              <a:off x="4320" y="2016"/>
              <a:ext cx="624" cy="2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935" name="Group 56"/>
            <p:cNvGrpSpPr>
              <a:grpSpLocks/>
            </p:cNvGrpSpPr>
            <p:nvPr/>
          </p:nvGrpSpPr>
          <p:grpSpPr bwMode="auto">
            <a:xfrm>
              <a:off x="4368" y="2064"/>
              <a:ext cx="528" cy="144"/>
              <a:chOff x="4368" y="2064"/>
              <a:chExt cx="528" cy="144"/>
            </a:xfrm>
          </p:grpSpPr>
          <p:sp>
            <p:nvSpPr>
              <p:cNvPr id="35936" name="Line 57"/>
              <p:cNvSpPr>
                <a:spLocks noChangeShapeType="1"/>
              </p:cNvSpPr>
              <p:nvPr/>
            </p:nvSpPr>
            <p:spPr bwMode="auto">
              <a:xfrm flipV="1">
                <a:off x="4464" y="206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8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Line 59"/>
              <p:cNvSpPr>
                <a:spLocks noChangeShapeType="1"/>
              </p:cNvSpPr>
              <p:nvPr/>
            </p:nvSpPr>
            <p:spPr bwMode="auto">
              <a:xfrm flipH="1" flipV="1">
                <a:off x="4752" y="206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60"/>
              <p:cNvSpPr>
                <a:spLocks noChangeShapeType="1"/>
              </p:cNvSpPr>
              <p:nvPr/>
            </p:nvSpPr>
            <p:spPr bwMode="auto">
              <a:xfrm>
                <a:off x="4368" y="220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1"/>
              <p:cNvSpPr>
                <a:spLocks noChangeShapeType="1"/>
              </p:cNvSpPr>
              <p:nvPr/>
            </p:nvSpPr>
            <p:spPr bwMode="auto">
              <a:xfrm>
                <a:off x="4800" y="220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80" name="Group 62"/>
          <p:cNvGrpSpPr>
            <a:grpSpLocks/>
          </p:cNvGrpSpPr>
          <p:nvPr/>
        </p:nvGrpSpPr>
        <p:grpSpPr bwMode="auto">
          <a:xfrm>
            <a:off x="3810000" y="3994150"/>
            <a:ext cx="609600" cy="603250"/>
            <a:chOff x="2304" y="2560"/>
            <a:chExt cx="384" cy="380"/>
          </a:xfrm>
        </p:grpSpPr>
        <p:sp>
          <p:nvSpPr>
            <p:cNvPr id="35919" name="Rectangle 63"/>
            <p:cNvSpPr>
              <a:spLocks noChangeArrowheads="1"/>
            </p:cNvSpPr>
            <p:nvPr/>
          </p:nvSpPr>
          <p:spPr bwMode="auto">
            <a:xfrm>
              <a:off x="2304" y="2640"/>
              <a:ext cx="384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920" name="Group 64"/>
            <p:cNvGrpSpPr>
              <a:grpSpLocks/>
            </p:cNvGrpSpPr>
            <p:nvPr/>
          </p:nvGrpSpPr>
          <p:grpSpPr bwMode="auto">
            <a:xfrm>
              <a:off x="2344" y="2560"/>
              <a:ext cx="288" cy="380"/>
              <a:chOff x="4608" y="1880"/>
              <a:chExt cx="288" cy="380"/>
            </a:xfrm>
          </p:grpSpPr>
          <p:grpSp>
            <p:nvGrpSpPr>
              <p:cNvPr id="35921" name="Group 65"/>
              <p:cNvGrpSpPr>
                <a:grpSpLocks/>
              </p:cNvGrpSpPr>
              <p:nvPr/>
            </p:nvGrpSpPr>
            <p:grpSpPr bwMode="auto">
              <a:xfrm>
                <a:off x="4608" y="1880"/>
                <a:ext cx="288" cy="244"/>
                <a:chOff x="4608" y="1880"/>
                <a:chExt cx="288" cy="244"/>
              </a:xfrm>
            </p:grpSpPr>
            <p:sp>
              <p:nvSpPr>
                <p:cNvPr id="35931" name="Line 66"/>
                <p:cNvSpPr>
                  <a:spLocks noChangeShapeType="1"/>
                </p:cNvSpPr>
                <p:nvPr/>
              </p:nvSpPr>
              <p:spPr bwMode="auto">
                <a:xfrm>
                  <a:off x="4608" y="20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718" y="1880"/>
                  <a:ext cx="170" cy="2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.</a:t>
                  </a:r>
                </a:p>
              </p:txBody>
            </p:sp>
            <p:sp>
              <p:nvSpPr>
                <p:cNvPr id="35933" name="Line 68"/>
                <p:cNvSpPr>
                  <a:spLocks noChangeShapeType="1"/>
                </p:cNvSpPr>
                <p:nvPr/>
              </p:nvSpPr>
              <p:spPr bwMode="auto">
                <a:xfrm>
                  <a:off x="4848" y="201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922" name="Group 69"/>
              <p:cNvGrpSpPr>
                <a:grpSpLocks/>
              </p:cNvGrpSpPr>
              <p:nvPr/>
            </p:nvGrpSpPr>
            <p:grpSpPr bwMode="auto">
              <a:xfrm>
                <a:off x="4608" y="1944"/>
                <a:ext cx="288" cy="316"/>
                <a:chOff x="4608" y="1944"/>
                <a:chExt cx="288" cy="316"/>
              </a:xfrm>
            </p:grpSpPr>
            <p:grpSp>
              <p:nvGrpSpPr>
                <p:cNvPr id="35923" name="Group 70"/>
                <p:cNvGrpSpPr>
                  <a:grpSpLocks/>
                </p:cNvGrpSpPr>
                <p:nvPr/>
              </p:nvGrpSpPr>
              <p:grpSpPr bwMode="auto">
                <a:xfrm>
                  <a:off x="4608" y="1944"/>
                  <a:ext cx="288" cy="244"/>
                  <a:chOff x="4608" y="1880"/>
                  <a:chExt cx="288" cy="244"/>
                </a:xfrm>
              </p:grpSpPr>
              <p:sp>
                <p:nvSpPr>
                  <p:cNvPr id="3592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01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9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8" y="1880"/>
                    <a:ext cx="170" cy="24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.</a:t>
                    </a:r>
                  </a:p>
                </p:txBody>
              </p:sp>
              <p:sp>
                <p:nvSpPr>
                  <p:cNvPr id="3593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016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924" name="Group 74"/>
                <p:cNvGrpSpPr>
                  <a:grpSpLocks/>
                </p:cNvGrpSpPr>
                <p:nvPr/>
              </p:nvGrpSpPr>
              <p:grpSpPr bwMode="auto">
                <a:xfrm>
                  <a:off x="4608" y="2016"/>
                  <a:ext cx="288" cy="244"/>
                  <a:chOff x="4608" y="1880"/>
                  <a:chExt cx="288" cy="244"/>
                </a:xfrm>
              </p:grpSpPr>
              <p:sp>
                <p:nvSpPr>
                  <p:cNvPr id="3592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01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6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8" y="1880"/>
                    <a:ext cx="170" cy="24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.</a:t>
                    </a:r>
                  </a:p>
                </p:txBody>
              </p:sp>
              <p:sp>
                <p:nvSpPr>
                  <p:cNvPr id="3592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016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5881" name="AutoShape 78"/>
          <p:cNvSpPr>
            <a:spLocks noChangeArrowheads="1"/>
          </p:cNvSpPr>
          <p:nvPr/>
        </p:nvSpPr>
        <p:spPr bwMode="auto">
          <a:xfrm>
            <a:off x="393700" y="1555750"/>
            <a:ext cx="685800" cy="5715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AutoShape 79"/>
          <p:cNvSpPr>
            <a:spLocks noChangeArrowheads="1"/>
          </p:cNvSpPr>
          <p:nvPr/>
        </p:nvSpPr>
        <p:spPr bwMode="auto">
          <a:xfrm>
            <a:off x="1536700" y="1555750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Text Box 80"/>
          <p:cNvSpPr txBox="1">
            <a:spLocks noChangeArrowheads="1"/>
          </p:cNvSpPr>
          <p:nvPr/>
        </p:nvSpPr>
        <p:spPr bwMode="auto">
          <a:xfrm>
            <a:off x="406400" y="1633538"/>
            <a:ext cx="719138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>
                <a:latin typeface="Arial Narrow" pitchFamily="34" charset="0"/>
              </a:rPr>
              <a:t>SRC</a:t>
            </a:r>
          </a:p>
        </p:txBody>
      </p:sp>
      <p:cxnSp>
        <p:nvCxnSpPr>
          <p:cNvPr id="35884" name="AutoShape 81"/>
          <p:cNvCxnSpPr>
            <a:cxnSpLocks noChangeShapeType="1"/>
            <a:stCxn id="35851" idx="2"/>
            <a:endCxn id="35886" idx="3"/>
          </p:cNvCxnSpPr>
          <p:nvPr/>
        </p:nvCxnSpPr>
        <p:spPr bwMode="auto">
          <a:xfrm rot="5400000">
            <a:off x="2279650" y="1422400"/>
            <a:ext cx="457200" cy="2552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885" name="AutoShape 82"/>
          <p:cNvSpPr>
            <a:spLocks noChangeArrowheads="1"/>
          </p:cNvSpPr>
          <p:nvPr/>
        </p:nvSpPr>
        <p:spPr bwMode="auto">
          <a:xfrm>
            <a:off x="1743075" y="2698750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83"/>
          <p:cNvSpPr>
            <a:spLocks noChangeArrowheads="1"/>
          </p:cNvSpPr>
          <p:nvPr/>
        </p:nvSpPr>
        <p:spPr bwMode="auto">
          <a:xfrm>
            <a:off x="241300" y="2660650"/>
            <a:ext cx="990600" cy="5334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Line 84"/>
          <p:cNvSpPr>
            <a:spLocks noChangeShapeType="1"/>
          </p:cNvSpPr>
          <p:nvPr/>
        </p:nvSpPr>
        <p:spPr bwMode="auto">
          <a:xfrm>
            <a:off x="1079500" y="1784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35888" name="AutoShape 85"/>
          <p:cNvCxnSpPr>
            <a:cxnSpLocks noChangeShapeType="1"/>
            <a:stCxn id="35881" idx="2"/>
            <a:endCxn id="35886" idx="0"/>
          </p:cNvCxnSpPr>
          <p:nvPr/>
        </p:nvCxnSpPr>
        <p:spPr bwMode="auto">
          <a:xfrm>
            <a:off x="736600" y="2095500"/>
            <a:ext cx="0" cy="565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5889" name="Text Box 86"/>
          <p:cNvSpPr txBox="1">
            <a:spLocks noChangeArrowheads="1"/>
          </p:cNvSpPr>
          <p:nvPr/>
        </p:nvSpPr>
        <p:spPr bwMode="auto">
          <a:xfrm>
            <a:off x="355600" y="2762250"/>
            <a:ext cx="871538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/>
              <a:t>Build</a:t>
            </a:r>
          </a:p>
        </p:txBody>
      </p:sp>
      <p:sp>
        <p:nvSpPr>
          <p:cNvPr id="35890" name="AutoShape 87"/>
          <p:cNvSpPr>
            <a:spLocks noChangeArrowheads="1"/>
          </p:cNvSpPr>
          <p:nvPr/>
        </p:nvSpPr>
        <p:spPr bwMode="auto">
          <a:xfrm>
            <a:off x="444500" y="3613150"/>
            <a:ext cx="596900" cy="511175"/>
          </a:xfrm>
          <a:prstGeom prst="can">
            <a:avLst>
              <a:gd name="adj" fmla="val 25000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Rectangle 88"/>
          <p:cNvSpPr>
            <a:spLocks noChangeArrowheads="1"/>
          </p:cNvSpPr>
          <p:nvPr/>
        </p:nvSpPr>
        <p:spPr bwMode="auto">
          <a:xfrm>
            <a:off x="88900" y="5975350"/>
            <a:ext cx="487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/>
              <a:t>Host PC</a:t>
            </a:r>
          </a:p>
        </p:txBody>
      </p:sp>
      <p:sp>
        <p:nvSpPr>
          <p:cNvPr id="35892" name="Rectangle 89"/>
          <p:cNvSpPr>
            <a:spLocks noChangeArrowheads="1"/>
          </p:cNvSpPr>
          <p:nvPr/>
        </p:nvSpPr>
        <p:spPr bwMode="auto">
          <a:xfrm>
            <a:off x="241300" y="4540250"/>
            <a:ext cx="990600" cy="5334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3" name="Text Box 90"/>
          <p:cNvSpPr txBox="1">
            <a:spLocks noChangeArrowheads="1"/>
          </p:cNvSpPr>
          <p:nvPr/>
        </p:nvSpPr>
        <p:spPr bwMode="auto">
          <a:xfrm>
            <a:off x="279400" y="4641850"/>
            <a:ext cx="1093788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/>
              <a:t>Debug</a:t>
            </a:r>
          </a:p>
        </p:txBody>
      </p:sp>
      <p:cxnSp>
        <p:nvCxnSpPr>
          <p:cNvPr id="35894" name="AutoShape 91"/>
          <p:cNvCxnSpPr>
            <a:cxnSpLocks noChangeShapeType="1"/>
            <a:stCxn id="35886" idx="2"/>
            <a:endCxn id="35890" idx="1"/>
          </p:cNvCxnSpPr>
          <p:nvPr/>
        </p:nvCxnSpPr>
        <p:spPr bwMode="auto">
          <a:xfrm>
            <a:off x="736600" y="3194050"/>
            <a:ext cx="6350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5895" name="AutoShape 92"/>
          <p:cNvCxnSpPr>
            <a:cxnSpLocks noChangeShapeType="1"/>
            <a:stCxn id="35890" idx="3"/>
            <a:endCxn id="35892" idx="0"/>
          </p:cNvCxnSpPr>
          <p:nvPr/>
        </p:nvCxnSpPr>
        <p:spPr bwMode="auto">
          <a:xfrm flipH="1">
            <a:off x="736600" y="4124325"/>
            <a:ext cx="6350" cy="415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5896" name="Line 93"/>
          <p:cNvSpPr>
            <a:spLocks noChangeShapeType="1"/>
          </p:cNvSpPr>
          <p:nvPr/>
        </p:nvSpPr>
        <p:spPr bwMode="auto">
          <a:xfrm>
            <a:off x="1231900" y="4832350"/>
            <a:ext cx="1282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5897" name="Group 94"/>
          <p:cNvGrpSpPr>
            <a:grpSpLocks/>
          </p:cNvGrpSpPr>
          <p:nvPr/>
        </p:nvGrpSpPr>
        <p:grpSpPr bwMode="auto">
          <a:xfrm>
            <a:off x="5803900" y="4451350"/>
            <a:ext cx="3048000" cy="1828800"/>
            <a:chOff x="3648" y="1488"/>
            <a:chExt cx="1920" cy="1152"/>
          </a:xfrm>
        </p:grpSpPr>
        <p:sp>
          <p:nvSpPr>
            <p:cNvPr id="35910" name="Rectangle 95"/>
            <p:cNvSpPr>
              <a:spLocks noChangeArrowheads="1"/>
            </p:cNvSpPr>
            <p:nvPr/>
          </p:nvSpPr>
          <p:spPr bwMode="auto">
            <a:xfrm>
              <a:off x="3648" y="2448"/>
              <a:ext cx="1920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 b="0"/>
                <a:t>Target Hardware</a:t>
              </a:r>
            </a:p>
          </p:txBody>
        </p:sp>
        <p:sp>
          <p:nvSpPr>
            <p:cNvPr id="35911" name="Rectangle 96"/>
            <p:cNvSpPr>
              <a:spLocks noChangeArrowheads="1"/>
            </p:cNvSpPr>
            <p:nvPr/>
          </p:nvSpPr>
          <p:spPr bwMode="auto">
            <a:xfrm>
              <a:off x="3648" y="2112"/>
              <a:ext cx="576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Capture</a:t>
              </a:r>
            </a:p>
          </p:txBody>
        </p:sp>
        <p:sp>
          <p:nvSpPr>
            <p:cNvPr id="35912" name="Rectangle 97"/>
            <p:cNvSpPr>
              <a:spLocks noChangeArrowheads="1"/>
            </p:cNvSpPr>
            <p:nvPr/>
          </p:nvSpPr>
          <p:spPr bwMode="auto">
            <a:xfrm>
              <a:off x="4320" y="2112"/>
              <a:ext cx="576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Threads</a:t>
              </a:r>
            </a:p>
          </p:txBody>
        </p:sp>
        <p:sp>
          <p:nvSpPr>
            <p:cNvPr id="35913" name="Rectangle 98"/>
            <p:cNvSpPr>
              <a:spLocks noChangeArrowheads="1"/>
            </p:cNvSpPr>
            <p:nvPr/>
          </p:nvSpPr>
          <p:spPr bwMode="auto">
            <a:xfrm>
              <a:off x="4992" y="2112"/>
              <a:ext cx="576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 b="0"/>
                <a:t>H/W</a:t>
              </a:r>
            </a:p>
          </p:txBody>
        </p:sp>
        <p:sp>
          <p:nvSpPr>
            <p:cNvPr id="35914" name="Rectangle 99"/>
            <p:cNvSpPr>
              <a:spLocks noChangeArrowheads="1"/>
            </p:cNvSpPr>
            <p:nvPr/>
          </p:nvSpPr>
          <p:spPr bwMode="auto">
            <a:xfrm>
              <a:off x="3648" y="1872"/>
              <a:ext cx="1920" cy="19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 b="0"/>
                <a:t>DSP/BIOS Kernel Interface</a:t>
              </a:r>
            </a:p>
          </p:txBody>
        </p:sp>
        <p:sp>
          <p:nvSpPr>
            <p:cNvPr id="35915" name="AutoShape 100"/>
            <p:cNvSpPr>
              <a:spLocks noChangeArrowheads="1"/>
            </p:cNvSpPr>
            <p:nvPr/>
          </p:nvSpPr>
          <p:spPr bwMode="auto">
            <a:xfrm>
              <a:off x="3648" y="1488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rgbClr val="E5D093">
                <a:alpha val="3019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User’s Application</a:t>
              </a:r>
            </a:p>
          </p:txBody>
        </p:sp>
        <p:sp>
          <p:nvSpPr>
            <p:cNvPr id="35916" name="Line 101"/>
            <p:cNvSpPr>
              <a:spLocks noChangeShapeType="1"/>
            </p:cNvSpPr>
            <p:nvPr/>
          </p:nvSpPr>
          <p:spPr bwMode="auto">
            <a:xfrm>
              <a:off x="3936" y="1728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102"/>
            <p:cNvSpPr>
              <a:spLocks noChangeShapeType="1"/>
            </p:cNvSpPr>
            <p:nvPr/>
          </p:nvSpPr>
          <p:spPr bwMode="auto">
            <a:xfrm>
              <a:off x="4608" y="1728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103"/>
            <p:cNvSpPr>
              <a:spLocks noChangeShapeType="1"/>
            </p:cNvSpPr>
            <p:nvPr/>
          </p:nvSpPr>
          <p:spPr bwMode="auto">
            <a:xfrm>
              <a:off x="5280" y="1728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8" name="Line 104"/>
          <p:cNvSpPr>
            <a:spLocks noChangeShapeType="1"/>
          </p:cNvSpPr>
          <p:nvPr/>
        </p:nvSpPr>
        <p:spPr bwMode="auto">
          <a:xfrm>
            <a:off x="4965700" y="6127750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99" name="Text Box 105"/>
          <p:cNvSpPr txBox="1">
            <a:spLocks noChangeArrowheads="1"/>
          </p:cNvSpPr>
          <p:nvPr/>
        </p:nvSpPr>
        <p:spPr bwMode="auto">
          <a:xfrm>
            <a:off x="5029200" y="5886450"/>
            <a:ext cx="70326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b="0"/>
              <a:t>JTAG</a:t>
            </a:r>
          </a:p>
        </p:txBody>
      </p:sp>
      <p:sp>
        <p:nvSpPr>
          <p:cNvPr id="35900" name="Line 106"/>
          <p:cNvSpPr>
            <a:spLocks noChangeShapeType="1"/>
          </p:cNvSpPr>
          <p:nvPr/>
        </p:nvSpPr>
        <p:spPr bwMode="auto">
          <a:xfrm flipH="1">
            <a:off x="3594100" y="5670550"/>
            <a:ext cx="220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1" name="Line 107"/>
          <p:cNvSpPr>
            <a:spLocks noChangeShapeType="1"/>
          </p:cNvSpPr>
          <p:nvPr/>
        </p:nvSpPr>
        <p:spPr bwMode="auto">
          <a:xfrm flipV="1">
            <a:off x="3594100" y="513715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902" name="Text Box 108"/>
          <p:cNvSpPr txBox="1">
            <a:spLocks noChangeArrowheads="1"/>
          </p:cNvSpPr>
          <p:nvPr/>
        </p:nvSpPr>
        <p:spPr bwMode="auto">
          <a:xfrm>
            <a:off x="5003800" y="5416550"/>
            <a:ext cx="73501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b="0"/>
              <a:t>RTDX</a:t>
            </a:r>
          </a:p>
        </p:txBody>
      </p:sp>
      <p:sp>
        <p:nvSpPr>
          <p:cNvPr id="35903" name="Text Box 109"/>
          <p:cNvSpPr txBox="1">
            <a:spLocks noChangeArrowheads="1"/>
          </p:cNvSpPr>
          <p:nvPr/>
        </p:nvSpPr>
        <p:spPr bwMode="auto">
          <a:xfrm>
            <a:off x="5029200" y="609600"/>
            <a:ext cx="20986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DSP/BIOS is:</a:t>
            </a:r>
          </a:p>
        </p:txBody>
      </p:sp>
      <p:sp>
        <p:nvSpPr>
          <p:cNvPr id="35904" name="Text Box 110"/>
          <p:cNvSpPr txBox="1">
            <a:spLocks noChangeArrowheads="1"/>
          </p:cNvSpPr>
          <p:nvPr/>
        </p:nvSpPr>
        <p:spPr bwMode="auto">
          <a:xfrm>
            <a:off x="5105400" y="958850"/>
            <a:ext cx="3930650" cy="1366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Library of essential application services</a:t>
            </a:r>
          </a:p>
          <a:p>
            <a:pPr>
              <a:lnSpc>
                <a:spcPct val="90000"/>
              </a:lnSpc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scheduler to manage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threads, memory, I/O, timers</a:t>
            </a:r>
          </a:p>
          <a:p>
            <a:pPr>
              <a:lnSpc>
                <a:spcPct val="90000"/>
              </a:lnSpc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Hardware (peripheral) abstraction</a:t>
            </a:r>
          </a:p>
        </p:txBody>
      </p:sp>
      <p:sp>
        <p:nvSpPr>
          <p:cNvPr id="35905" name="Text Box 111"/>
          <p:cNvSpPr txBox="1">
            <a:spLocks noChangeArrowheads="1"/>
          </p:cNvSpPr>
          <p:nvPr/>
        </p:nvSpPr>
        <p:spPr bwMode="auto">
          <a:xfrm>
            <a:off x="5029200" y="2470150"/>
            <a:ext cx="15017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Benefits:</a:t>
            </a:r>
          </a:p>
        </p:txBody>
      </p:sp>
      <p:sp>
        <p:nvSpPr>
          <p:cNvPr id="35906" name="Text Box 112"/>
          <p:cNvSpPr txBox="1">
            <a:spLocks noChangeArrowheads="1"/>
          </p:cNvSpPr>
          <p:nvPr/>
        </p:nvSpPr>
        <p:spPr bwMode="auto">
          <a:xfrm>
            <a:off x="5105400" y="2797175"/>
            <a:ext cx="3421063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Provides an interactive config tool</a:t>
            </a:r>
          </a:p>
          <a:p>
            <a:pPr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Consumes minimal MIPs, memory</a:t>
            </a:r>
          </a:p>
          <a:p>
            <a:pPr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Supports specialized DSP drivers</a:t>
            </a:r>
          </a:p>
          <a:p>
            <a:pPr>
              <a:buSzPct val="130000"/>
              <a:buFontTx/>
              <a:buChar char="•"/>
            </a:pPr>
            <a:r>
              <a:rPr lang="en-US" sz="1800">
                <a:latin typeface="Arial Narrow" pitchFamily="34" charset="0"/>
              </a:rPr>
              <a:t> Integrates real-time analysis tools</a:t>
            </a:r>
          </a:p>
        </p:txBody>
      </p:sp>
      <p:sp>
        <p:nvSpPr>
          <p:cNvPr id="35907" name="Text Box 114"/>
          <p:cNvSpPr txBox="1">
            <a:spLocks noChangeArrowheads="1"/>
          </p:cNvSpPr>
          <p:nvPr/>
        </p:nvSpPr>
        <p:spPr bwMode="auto">
          <a:xfrm>
            <a:off x="990600" y="3540125"/>
            <a:ext cx="1314450" cy="67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>
              <a:lnSpc>
                <a:spcPct val="90000"/>
              </a:lnSpc>
            </a:pPr>
            <a:r>
              <a:rPr lang="en-US" sz="1800" b="0"/>
              <a:t>Executable</a:t>
            </a:r>
            <a:br>
              <a:rPr lang="en-US" sz="1800" b="0"/>
            </a:br>
            <a:r>
              <a:rPr lang="en-US" sz="1800" b="0"/>
              <a:t>Output</a:t>
            </a:r>
          </a:p>
        </p:txBody>
      </p:sp>
      <p:sp>
        <p:nvSpPr>
          <p:cNvPr id="35908" name="Text Box 115"/>
          <p:cNvSpPr txBox="1">
            <a:spLocks noChangeArrowheads="1"/>
          </p:cNvSpPr>
          <p:nvPr/>
        </p:nvSpPr>
        <p:spPr bwMode="auto">
          <a:xfrm>
            <a:off x="1433513" y="2120900"/>
            <a:ext cx="1169987" cy="63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/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DSP/BIOS</a:t>
            </a:r>
            <a:br>
              <a:rPr lang="en-US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Modules</a:t>
            </a:r>
          </a:p>
        </p:txBody>
      </p:sp>
      <p:sp>
        <p:nvSpPr>
          <p:cNvPr id="35909" name="Text Box 116"/>
          <p:cNvSpPr txBox="1">
            <a:spLocks noChangeArrowheads="1"/>
          </p:cNvSpPr>
          <p:nvPr/>
        </p:nvSpPr>
        <p:spPr bwMode="auto">
          <a:xfrm>
            <a:off x="1138238" y="954088"/>
            <a:ext cx="1379537" cy="757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DSP/BIOS</a:t>
            </a:r>
            <a:br>
              <a:rPr lang="en-US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APIs</a:t>
            </a:r>
          </a:p>
        </p:txBody>
      </p:sp>
      <p:pic>
        <p:nvPicPr>
          <p:cNvPr id="111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Generated by the Config Tool</a:t>
            </a:r>
          </a:p>
        </p:txBody>
      </p:sp>
      <p:pic>
        <p:nvPicPr>
          <p:cNvPr id="3789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4648200" cy="4370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81036" name="Text Box 12"/>
          <p:cNvSpPr txBox="1">
            <a:spLocks noChangeArrowheads="1"/>
          </p:cNvSpPr>
          <p:nvPr/>
        </p:nvSpPr>
        <p:spPr bwMode="auto">
          <a:xfrm>
            <a:off x="3352800" y="2895600"/>
            <a:ext cx="5513388" cy="2971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myWork.tcf</a:t>
            </a:r>
            <a:r>
              <a:rPr lang="en-US" sz="2000">
                <a:latin typeface="Arial Narrow" pitchFamily="34" charset="0"/>
              </a:rPr>
              <a:t>	</a:t>
            </a:r>
            <a:r>
              <a:rPr lang="en-US" sz="2000" b="0">
                <a:latin typeface="Arial Narrow" pitchFamily="34" charset="0"/>
              </a:rPr>
              <a:t>Textual configuration script file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myWorkcfg.cmd	</a:t>
            </a:r>
            <a:r>
              <a:rPr lang="en-US" sz="2000" b="0">
                <a:latin typeface="Arial Narrow" pitchFamily="34" charset="0"/>
              </a:rPr>
              <a:t>Linker command file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myWorkcfg_c.c	</a:t>
            </a:r>
            <a:r>
              <a:rPr lang="en-US" sz="2000" b="0">
                <a:latin typeface="Arial Narrow" pitchFamily="34" charset="0"/>
              </a:rPr>
              <a:t>C file to s/u BIOS obj’s, etc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myWorkcfg.s##	</a:t>
            </a:r>
            <a:r>
              <a:rPr lang="en-US" sz="2000" b="0">
                <a:latin typeface="Arial Narrow" pitchFamily="34" charset="0"/>
              </a:rPr>
              <a:t>ASM init file for series ## DSP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myWorkcfg.h##	</a:t>
            </a:r>
            <a:r>
              <a:rPr lang="en-US" sz="2000" b="0">
                <a:latin typeface="Arial Narrow" pitchFamily="34" charset="0"/>
              </a:rPr>
              <a:t>Header file for above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myWork.cdb	</a:t>
            </a:r>
            <a:r>
              <a:rPr lang="en-US" sz="2000" b="0">
                <a:latin typeface="Arial Narrow" pitchFamily="34" charset="0"/>
              </a:rPr>
              <a:t>I/F to GCONF display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2292350" algn="l"/>
              </a:tabLst>
              <a:defRPr/>
            </a:pPr>
            <a:r>
              <a:rPr lang="en-US" sz="2000">
                <a:latin typeface="Arial Narrow" pitchFamily="34" charset="0"/>
              </a:rPr>
              <a:t>myWorkcfg.h	</a:t>
            </a:r>
            <a:r>
              <a:rPr lang="en-US" sz="2000" b="0">
                <a:latin typeface="Arial Narrow" pitchFamily="34" charset="0"/>
              </a:rPr>
              <a:t>header file for config inclusions</a:t>
            </a:r>
          </a:p>
        </p:txBody>
      </p:sp>
      <p:sp>
        <p:nvSpPr>
          <p:cNvPr id="1281037" name="AutoShape 13"/>
          <p:cNvSpPr>
            <a:spLocks noChangeArrowheads="1"/>
          </p:cNvSpPr>
          <p:nvPr/>
        </p:nvSpPr>
        <p:spPr bwMode="auto">
          <a:xfrm rot="5400000">
            <a:off x="4895850" y="1543050"/>
            <a:ext cx="1219200" cy="1333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Animated Logo" descr="tilogo_color_two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Polling vs Interrupt (Event) Driven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09600" y="903288"/>
            <a:ext cx="8153400" cy="5694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solidFill>
                  <a:schemeClr val="tx2"/>
                </a:solidFill>
              </a:rPr>
              <a:t>Polling: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-</a:t>
            </a:r>
            <a:r>
              <a:rPr lang="en-US" sz="2000"/>
              <a:t> Overhead of repeated checking</a:t>
            </a:r>
          </a:p>
          <a:p>
            <a:pPr>
              <a:lnSpc>
                <a:spcPct val="60000"/>
              </a:lnSpc>
            </a:pPr>
            <a:r>
              <a:rPr lang="en-US" sz="2000"/>
              <a:t>		</a:t>
            </a:r>
            <a:r>
              <a:rPr lang="en-US" sz="2000">
                <a:solidFill>
                  <a:schemeClr val="tx2"/>
                </a:solidFill>
              </a:rPr>
              <a:t>-</a:t>
            </a:r>
            <a:r>
              <a:rPr lang="en-US" sz="2000"/>
              <a:t> Wastes MIPS, Watts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-</a:t>
            </a:r>
            <a:r>
              <a:rPr lang="en-US" sz="2000"/>
              <a:t> Doesn’t allow other threads to run in the mean time</a:t>
            </a:r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r>
              <a:rPr lang="en-US" sz="2000">
                <a:solidFill>
                  <a:schemeClr val="tx2"/>
                </a:solidFill>
              </a:rPr>
              <a:t>Interrupts: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No checking – launch on  event</a:t>
            </a:r>
          </a:p>
          <a:p>
            <a:pPr>
              <a:lnSpc>
                <a:spcPct val="60000"/>
              </a:lnSpc>
            </a:pPr>
            <a:r>
              <a:rPr lang="en-US" sz="2000"/>
              <a:t>	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no wasted time or power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Allows other threads to run independently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1800">
                <a:solidFill>
                  <a:schemeClr val="tx2"/>
                </a:solidFill>
              </a:rPr>
              <a:t>+</a:t>
            </a:r>
            <a:r>
              <a:rPr lang="en-US" sz="1800"/>
              <a:t> </a:t>
            </a:r>
            <a:r>
              <a:rPr lang="en-US" sz="2000"/>
              <a:t>Represent response to priority events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-</a:t>
            </a:r>
            <a:r>
              <a:rPr lang="en-US" sz="2000"/>
              <a:t> Small number of interrupt sources to post ISRs</a:t>
            </a:r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r>
              <a:rPr lang="en-US" sz="2000">
                <a:solidFill>
                  <a:schemeClr val="tx2"/>
                </a:solidFill>
              </a:rPr>
              <a:t>“Software” Interrupts and Semaphore posting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Allows interrupt/event launch of threads beyond ISRs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BIOS HWI &amp; SWI are both posted to run, like an ISR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BIOS tasks (TSK) can be synchronized via SEMaphores</a:t>
            </a:r>
          </a:p>
          <a:p>
            <a:pPr>
              <a:lnSpc>
                <a:spcPct val="60000"/>
              </a:lnSpc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+</a:t>
            </a:r>
            <a:r>
              <a:rPr lang="en-US" sz="2000"/>
              <a:t> Improved Modularity</a:t>
            </a:r>
          </a:p>
        </p:txBody>
      </p:sp>
      <p:pic>
        <p:nvPicPr>
          <p:cNvPr id="7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 Options and Tradeoffs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28600" y="762000"/>
            <a:ext cx="2514600" cy="5334000"/>
            <a:chOff x="1440" y="432"/>
            <a:chExt cx="2880" cy="3360"/>
          </a:xfrm>
        </p:grpSpPr>
        <p:grpSp>
          <p:nvGrpSpPr>
            <p:cNvPr id="40973" name="Group 4"/>
            <p:cNvGrpSpPr>
              <a:grpSpLocks/>
            </p:cNvGrpSpPr>
            <p:nvPr/>
          </p:nvGrpSpPr>
          <p:grpSpPr bwMode="auto">
            <a:xfrm>
              <a:off x="1440" y="432"/>
              <a:ext cx="2880" cy="3360"/>
              <a:chOff x="1440" y="432"/>
              <a:chExt cx="2880" cy="3360"/>
            </a:xfrm>
          </p:grpSpPr>
          <p:sp>
            <p:nvSpPr>
              <p:cNvPr id="387077" name="Rectangle 5"/>
              <p:cNvSpPr>
                <a:spLocks noChangeArrowheads="1"/>
              </p:cNvSpPr>
              <p:nvPr/>
            </p:nvSpPr>
            <p:spPr bwMode="auto">
              <a:xfrm>
                <a:off x="1440" y="432"/>
                <a:ext cx="2880" cy="3360"/>
              </a:xfrm>
              <a:prstGeom prst="rect">
                <a:avLst/>
              </a:prstGeom>
              <a:solidFill>
                <a:schemeClr val="accent4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0984" name="Rectangle 6"/>
              <p:cNvSpPr>
                <a:spLocks noChangeArrowheads="1"/>
              </p:cNvSpPr>
              <p:nvPr/>
            </p:nvSpPr>
            <p:spPr bwMode="auto">
              <a:xfrm>
                <a:off x="1800" y="556"/>
                <a:ext cx="2160" cy="374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create</a:t>
                </a:r>
              </a:p>
            </p:txBody>
          </p:sp>
          <p:sp>
            <p:nvSpPr>
              <p:cNvPr id="40985" name="Rectangle 7"/>
              <p:cNvSpPr>
                <a:spLocks noChangeArrowheads="1"/>
              </p:cNvSpPr>
              <p:nvPr/>
            </p:nvSpPr>
            <p:spPr bwMode="auto">
              <a:xfrm>
                <a:off x="1800" y="3294"/>
                <a:ext cx="2160" cy="374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delete</a:t>
                </a:r>
              </a:p>
            </p:txBody>
          </p:sp>
        </p:grpSp>
        <p:sp>
          <p:nvSpPr>
            <p:cNvPr id="387080" name="Rectangle 8"/>
            <p:cNvSpPr>
              <a:spLocks noChangeArrowheads="1"/>
            </p:cNvSpPr>
            <p:nvPr/>
          </p:nvSpPr>
          <p:spPr bwMode="auto">
            <a:xfrm>
              <a:off x="1656" y="1054"/>
              <a:ext cx="2451" cy="211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975" name="Rectangle 9"/>
            <p:cNvSpPr>
              <a:spLocks noChangeArrowheads="1"/>
            </p:cNvSpPr>
            <p:nvPr/>
          </p:nvSpPr>
          <p:spPr bwMode="auto">
            <a:xfrm>
              <a:off x="1800" y="1179"/>
              <a:ext cx="2160" cy="37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initialize</a:t>
              </a:r>
            </a:p>
          </p:txBody>
        </p:sp>
        <p:sp>
          <p:nvSpPr>
            <p:cNvPr id="40976" name="Rectangle 10"/>
            <p:cNvSpPr>
              <a:spLocks noChangeArrowheads="1"/>
            </p:cNvSpPr>
            <p:nvPr/>
          </p:nvSpPr>
          <p:spPr bwMode="auto">
            <a:xfrm>
              <a:off x="1800" y="1676"/>
              <a:ext cx="2160" cy="87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2000"/>
                <a:t>run</a:t>
              </a:r>
            </a:p>
          </p:txBody>
        </p:sp>
        <p:sp>
          <p:nvSpPr>
            <p:cNvPr id="40977" name="Rectangle 11"/>
            <p:cNvSpPr>
              <a:spLocks noChangeArrowheads="1"/>
            </p:cNvSpPr>
            <p:nvPr/>
          </p:nvSpPr>
          <p:spPr bwMode="auto">
            <a:xfrm>
              <a:off x="1800" y="2672"/>
              <a:ext cx="2160" cy="37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shutdown</a:t>
              </a:r>
            </a:p>
          </p:txBody>
        </p:sp>
        <p:sp>
          <p:nvSpPr>
            <p:cNvPr id="40978" name="Rectangle 12"/>
            <p:cNvSpPr>
              <a:spLocks noChangeArrowheads="1"/>
            </p:cNvSpPr>
            <p:nvPr/>
          </p:nvSpPr>
          <p:spPr bwMode="auto">
            <a:xfrm>
              <a:off x="1944" y="1988"/>
              <a:ext cx="432" cy="373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I</a:t>
              </a:r>
            </a:p>
          </p:txBody>
        </p:sp>
        <p:sp>
          <p:nvSpPr>
            <p:cNvPr id="40979" name="Rectangle 13"/>
            <p:cNvSpPr>
              <a:spLocks noChangeArrowheads="1"/>
            </p:cNvSpPr>
            <p:nvPr/>
          </p:nvSpPr>
          <p:spPr bwMode="auto">
            <a:xfrm>
              <a:off x="2664" y="1988"/>
              <a:ext cx="432" cy="373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P</a:t>
              </a:r>
            </a:p>
          </p:txBody>
        </p:sp>
        <p:sp>
          <p:nvSpPr>
            <p:cNvPr id="40980" name="Rectangle 14"/>
            <p:cNvSpPr>
              <a:spLocks noChangeArrowheads="1"/>
            </p:cNvSpPr>
            <p:nvPr/>
          </p:nvSpPr>
          <p:spPr bwMode="auto">
            <a:xfrm>
              <a:off x="3384" y="1988"/>
              <a:ext cx="432" cy="373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O</a:t>
              </a:r>
            </a:p>
          </p:txBody>
        </p:sp>
        <p:sp>
          <p:nvSpPr>
            <p:cNvPr id="387087" name="Line 15"/>
            <p:cNvSpPr>
              <a:spLocks noChangeShapeType="1"/>
            </p:cNvSpPr>
            <p:nvPr/>
          </p:nvSpPr>
          <p:spPr bwMode="auto">
            <a:xfrm>
              <a:off x="2376" y="2174"/>
              <a:ext cx="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8" name="Line 16"/>
            <p:cNvSpPr>
              <a:spLocks noChangeShapeType="1"/>
            </p:cNvSpPr>
            <p:nvPr/>
          </p:nvSpPr>
          <p:spPr bwMode="auto">
            <a:xfrm>
              <a:off x="3096" y="2174"/>
              <a:ext cx="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64" name="Text Box 17"/>
          <p:cNvSpPr txBox="1">
            <a:spLocks noChangeArrowheads="1"/>
          </p:cNvSpPr>
          <p:nvPr/>
        </p:nvSpPr>
        <p:spPr bwMode="auto">
          <a:xfrm>
            <a:off x="2895600" y="817563"/>
            <a:ext cx="6096000" cy="553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Dynamic vs Static</a:t>
            </a:r>
            <a:endParaRPr lang="en-US" sz="1800" b="0">
              <a:latin typeface="Arial Narrow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>
                <a:latin typeface="Arial Narrow" pitchFamily="34" charset="0"/>
              </a:rPr>
              <a:t>Static systems</a:t>
            </a:r>
            <a:r>
              <a:rPr lang="en-US" sz="1800" b="0">
                <a:latin typeface="Arial Narrow" pitchFamily="34" charset="0"/>
              </a:rPr>
              <a:t> – are smaller and faster code solutions, simpler to create and manage 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>
                <a:latin typeface="Arial Narrow" pitchFamily="34" charset="0"/>
              </a:rPr>
              <a:t>Dynamic systems</a:t>
            </a:r>
            <a:r>
              <a:rPr lang="en-US" sz="1800" b="0">
                <a:latin typeface="Arial Narrow" pitchFamily="34" charset="0"/>
              </a:rPr>
              <a:t> – allow blocks of RAM to be ‘borrowed’ from heap when needed, and returned afterward for reuse by subsequent requestors; </a:t>
            </a:r>
            <a:r>
              <a:rPr lang="en-US" sz="1800" b="0" i="1">
                <a:latin typeface="Arial Narrow" pitchFamily="34" charset="0"/>
              </a:rPr>
              <a:t>add the create &amp; delete phases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MIPS vs Mbytes</a:t>
            </a:r>
            <a:r>
              <a:rPr lang="en-US" sz="1800" b="0">
                <a:latin typeface="Arial Narrow" pitchFamily="34" charset="0"/>
              </a:rPr>
              <a:t> – system designer can often trade one for the other to optimize performance and cost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Number of Buffers</a:t>
            </a:r>
            <a:r>
              <a:rPr lang="en-US" sz="1800" b="0">
                <a:latin typeface="Arial Narrow" pitchFamily="34" charset="0"/>
              </a:rPr>
              <a:t> : Latency (input to output time) vs flexibility (improved ability to tolerate preemption)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What is speed? MIPS vs TTM </a:t>
            </a:r>
            <a:r>
              <a:rPr lang="en-US" sz="1800" b="0">
                <a:latin typeface="Arial Narrow" pitchFamily="34" charset="0"/>
              </a:rPr>
              <a:t>(Time To Market)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>
                <a:latin typeface="Arial Narrow" pitchFamily="34" charset="0"/>
              </a:rPr>
              <a:t>Faster DSP processing rates offer performance that exceeds minimum requirements of many systems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>
                <a:latin typeface="Arial Narrow" pitchFamily="34" charset="0"/>
              </a:rPr>
              <a:t>More sophisticated features can be employed to simplify coding effort, improve speed of coding and time to market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Cost: Device vs TTM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>
                <a:latin typeface="Arial Narrow" pitchFamily="34" charset="0"/>
              </a:rPr>
              <a:t>Price of DSP HW and development should be weighed against the value of time to market</a:t>
            </a:r>
          </a:p>
        </p:txBody>
      </p:sp>
      <p:pic>
        <p:nvPicPr>
          <p:cNvPr id="21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3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094583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70113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7593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5073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42554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400034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067596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>
                <a:solidFill>
                  <a:srgbClr val="000000"/>
                </a:solidFill>
              </a:rPr>
              <a:t>MainHighlight</a:t>
            </a:r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589884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MainNormal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035971"/>
            <a:ext cx="4864800" cy="439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SubHighlight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469359"/>
            <a:ext cx="4868924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SubNormal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DSP/BIOS Environment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LOG_printf(...);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&lt;sem.h&gt;</a:t>
            </a:r>
            <a:endParaRPr lang="en-US" sz="1800">
              <a:latin typeface="Arial Narrow" pitchFamily="34" charset="0"/>
            </a:endParaRPr>
          </a:p>
          <a:p>
            <a:pPr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SEM_post(…);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API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</a:rPr>
              <a:t>DSP/BIOS Library</a:t>
            </a:r>
            <a:endParaRPr lang="en-US" sz="200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82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   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</a:t>
            </a:r>
            <a:r>
              <a:rPr lang="en-US" sz="1800" i="1">
                <a:solidFill>
                  <a:schemeClr val="tx2"/>
                </a:solidFill>
              </a:rPr>
              <a:t>TSK</a:t>
            </a:r>
            <a:r>
              <a:rPr lang="en-US" sz="1800"/>
              <a:t>   </a:t>
            </a:r>
            <a:r>
              <a:rPr lang="en-US" sz="1800" i="1">
                <a:solidFill>
                  <a:schemeClr val="tx2"/>
                </a:solidFill>
              </a:rPr>
              <a:t>IDL</a:t>
            </a:r>
            <a:r>
              <a:rPr lang="en-US" sz="1800"/>
              <a:t>   </a:t>
            </a:r>
            <a:r>
              <a:rPr lang="en-US" sz="1800" i="1">
                <a:solidFill>
                  <a:schemeClr val="tx2"/>
                </a:solidFill>
              </a:rPr>
              <a:t>SIO</a:t>
            </a:r>
            <a:r>
              <a:rPr lang="en-US" sz="1800"/>
              <a:t>   </a:t>
            </a:r>
            <a:r>
              <a:rPr lang="en-US" sz="1800" b="0"/>
              <a:t>PIP</a:t>
            </a:r>
          </a:p>
          <a:p>
            <a:r>
              <a:rPr lang="en-US" sz="1800" i="1">
                <a:solidFill>
                  <a:schemeClr val="tx2"/>
                </a:solidFill>
              </a:rPr>
              <a:t>SEM</a:t>
            </a:r>
            <a:r>
              <a:rPr lang="en-US" sz="1800"/>
              <a:t>  </a:t>
            </a:r>
            <a:r>
              <a:rPr lang="en-US" sz="1800" b="0"/>
              <a:t>MBX  </a:t>
            </a:r>
            <a:r>
              <a:rPr lang="en-US" sz="1800" i="1">
                <a:solidFill>
                  <a:schemeClr val="tx2"/>
                </a:solidFill>
              </a:rPr>
              <a:t>QUE</a:t>
            </a:r>
            <a:r>
              <a:rPr lang="en-US" sz="1800" b="0"/>
              <a:t>	 HST</a:t>
            </a:r>
            <a:r>
              <a:rPr lang="en-US" sz="1800"/>
              <a:t>  </a:t>
            </a:r>
            <a:r>
              <a:rPr lang="en-US" sz="1800" i="1">
                <a:solidFill>
                  <a:schemeClr val="tx2"/>
                </a:solidFill>
              </a:rPr>
              <a:t>CLK</a:t>
            </a:r>
            <a:r>
              <a:rPr lang="en-US" sz="1800"/>
              <a:t>  </a:t>
            </a:r>
            <a:r>
              <a:rPr lang="en-US" sz="1800" i="1">
                <a:solidFill>
                  <a:schemeClr val="tx2"/>
                </a:solidFill>
              </a:rPr>
              <a:t>LOG</a:t>
            </a:r>
          </a:p>
          <a:p>
            <a:r>
              <a:rPr lang="en-US" sz="1800" i="1">
                <a:solidFill>
                  <a:schemeClr val="tx2"/>
                </a:solidFill>
              </a:rPr>
              <a:t>STS</a:t>
            </a:r>
            <a:r>
              <a:rPr lang="en-US" sz="1800"/>
              <a:t>   </a:t>
            </a:r>
            <a:r>
              <a:rPr lang="en-US" sz="1800" b="0"/>
              <a:t>TRC</a:t>
            </a:r>
            <a:r>
              <a:rPr lang="en-US" sz="1800"/>
              <a:t>   </a:t>
            </a:r>
            <a:r>
              <a:rPr lang="en-US" sz="1800" i="1">
                <a:solidFill>
                  <a:schemeClr val="tx2"/>
                </a:solidFill>
              </a:rPr>
              <a:t>PRD</a:t>
            </a:r>
            <a:r>
              <a:rPr lang="en-US" sz="1800"/>
              <a:t>  </a:t>
            </a:r>
            <a:r>
              <a:rPr lang="en-US" sz="1800" b="0"/>
              <a:t>ATM  </a:t>
            </a:r>
            <a:r>
              <a:rPr lang="en-US" sz="1800" i="1">
                <a:solidFill>
                  <a:schemeClr val="tx2"/>
                </a:solidFill>
              </a:rPr>
              <a:t>BUF</a:t>
            </a:r>
            <a:r>
              <a:rPr lang="en-US" sz="1800" b="0"/>
              <a:t>  GBL</a:t>
            </a:r>
          </a:p>
          <a:p>
            <a:r>
              <a:rPr lang="en-US" sz="1800" b="0"/>
              <a:t>LCK   DIO   GIO   PWRM</a:t>
            </a:r>
            <a:r>
              <a:rPr lang="en-US" sz="1800"/>
              <a:t>   </a:t>
            </a:r>
            <a:r>
              <a:rPr lang="en-US" sz="1800" b="0"/>
              <a:t>MSGQ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04800" y="2835275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Arial Narrow" pitchFamily="34" charset="0"/>
              </a:rPr>
              <a:t>DSP/BIOS is a </a:t>
            </a:r>
            <a:r>
              <a:rPr lang="en-US" b="0" u="sng" dirty="0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 dirty="0">
                <a:latin typeface="Arial Narrow" pitchFamily="34" charset="0"/>
              </a:rPr>
              <a:t> that contains modules with a particular</a:t>
            </a:r>
            <a:br>
              <a:rPr lang="en-US" b="0" dirty="0">
                <a:latin typeface="Arial Narrow" pitchFamily="34" charset="0"/>
              </a:rPr>
            </a:br>
            <a:r>
              <a:rPr lang="en-US" b="0" dirty="0">
                <a:latin typeface="Arial Narrow" pitchFamily="34" charset="0"/>
              </a:rPr>
              <a:t>interface and data structures</a:t>
            </a:r>
          </a:p>
          <a:p>
            <a:pPr marL="346075" indent="-346075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 dirty="0">
                <a:latin typeface="Arial Narrow" pitchFamily="34" charset="0"/>
              </a:rPr>
              <a:t> (API) define the interactions (methods)</a:t>
            </a:r>
            <a:br>
              <a:rPr lang="en-US" b="0" dirty="0">
                <a:latin typeface="Arial Narrow" pitchFamily="34" charset="0"/>
              </a:rPr>
            </a:br>
            <a:r>
              <a:rPr lang="en-US" b="0" dirty="0">
                <a:latin typeface="Arial Narrow" pitchFamily="34" charset="0"/>
              </a:rPr>
              <a:t>with a module and data structures (objects)</a:t>
            </a:r>
          </a:p>
          <a:p>
            <a:pPr marL="346075" indent="-346075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 dirty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dirty="0">
                <a:latin typeface="Arial Narrow" pitchFamily="34" charset="0"/>
              </a:rPr>
              <a:t>Pointers to objects are called </a:t>
            </a:r>
            <a:r>
              <a:rPr lang="en-US" b="0" dirty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dirty="0">
                <a:latin typeface="Arial Narrow" pitchFamily="34" charset="0"/>
              </a:rPr>
              <a:t>Object based programming offers:</a:t>
            </a:r>
          </a:p>
          <a:p>
            <a:pPr marL="1092200" lvl="2" indent="-28575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 dirty="0">
                <a:latin typeface="Arial Narrow" pitchFamily="34" charset="0"/>
              </a:rPr>
              <a:t>Better encapsulation and abstraction</a:t>
            </a:r>
          </a:p>
          <a:p>
            <a:pPr marL="1092200" lvl="2" indent="-28575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 dirty="0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>
              <a:lnSpc>
                <a:spcPct val="60000"/>
              </a:lnSpc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>
              <a:lnSpc>
                <a:spcPct val="60000"/>
              </a:lnSpc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>
              <a:lnSpc>
                <a:spcPct val="60000"/>
              </a:lnSpc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>
              <a:lnSpc>
                <a:spcPct val="60000"/>
              </a:lnSpc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2819400"/>
            <a:ext cx="4779001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</a:rPr>
              <a:t>Module names are DIFFERENT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Therefore, API names are DIFFERENT</a:t>
            </a:r>
            <a:endParaRPr lang="en-US" sz="2000" b="0" dirty="0" smtClean="0">
              <a:solidFill>
                <a:schemeClr val="dk1"/>
              </a:solidFill>
              <a:effectLst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0800000">
            <a:off x="990600" y="2133600"/>
            <a:ext cx="144780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705600" y="1676400"/>
            <a:ext cx="1676400" cy="1371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24" name="Animated Logo" descr="tilogo_color_two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669386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27593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5073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42554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400034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DSP/BIOS Thread Types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/>
            <a:r>
              <a:rPr lang="en-US" sz="2000"/>
              <a:t>Hardware Interrupts</a:t>
            </a:r>
            <a:endParaRPr lang="en-U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 dirty="0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 dirty="0">
                <a:latin typeface="Arial Narrow" pitchFamily="34" charset="0"/>
              </a:rPr>
              <a:t> triggers ISRs to run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/>
            <a:r>
              <a:rPr lang="en-US" sz="2000"/>
              <a:t>Software Interrupts</a:t>
            </a:r>
            <a:endParaRPr 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PRDs (periodic functions) are prioritized as SWIs</a:t>
            </a: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14 priority levels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TSK</a:t>
            </a:r>
            <a:endParaRPr lang="en-US" sz="2800"/>
          </a:p>
          <a:p>
            <a:pPr algn="ctr"/>
            <a:r>
              <a:rPr lang="en-US" sz="2000"/>
              <a:t>Tasks</a:t>
            </a:r>
            <a:endParaRPr lang="en-US"/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15 priority levels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IDL</a:t>
            </a:r>
            <a:endParaRPr lang="en-US" sz="2800"/>
          </a:p>
          <a:p>
            <a:pPr algn="ctr"/>
            <a:r>
              <a:rPr lang="en-US" sz="2000"/>
              <a:t>Background</a:t>
            </a:r>
            <a:endParaRPr lang="en-US"/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 functions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9600" y="690027"/>
            <a:ext cx="4267200" cy="13673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</a:rPr>
              <a:t>Module names are DIFFERENT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Same implicit “group” priorities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Fewer SWI/TSK priority levels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2514600" y="990600"/>
            <a:ext cx="2133600" cy="1600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3848100" y="2095500"/>
            <a:ext cx="12954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20" name="Animated Logo" descr="tilogo_color_two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SWIs and TSKs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/>
              <a:t>Similar to hardware interrupt, but triggered when posted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/>
              <a:t>All SWI's share system software stack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77787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685800"/>
            <a:ext cx="3362325" cy="39687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SWI_post(&amp;swiObj);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“run to</a:t>
            </a:r>
          </a:p>
          <a:p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cxnSp>
        <p:nvCxnSpPr>
          <p:cNvPr id="13323" name="AutoShape 11"/>
          <p:cNvCxnSpPr>
            <a:cxnSpLocks noChangeShapeType="1"/>
            <a:stCxn id="13317" idx="2"/>
            <a:endCxn id="13320" idx="3"/>
          </p:cNvCxnSpPr>
          <p:nvPr/>
        </p:nvCxnSpPr>
        <p:spPr bwMode="auto">
          <a:xfrm rot="5400000">
            <a:off x="2708276" y="1277937"/>
            <a:ext cx="463550" cy="730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/>
              <a:t>Unblocking triggers execution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/>
              <a:t>Each TSK has its own stack, which allows them to pause (i.e. block)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</a:rPr>
              <a:t>Topology: prologue, loop,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7338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793750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31" name="Text Box 24"/>
          <p:cNvSpPr txBox="1">
            <a:spLocks noChangeArrowheads="1"/>
          </p:cNvSpPr>
          <p:nvPr/>
        </p:nvSpPr>
        <p:spPr bwMode="auto">
          <a:xfrm>
            <a:off x="7321550" y="2155825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791200" y="685800"/>
            <a:ext cx="3276600" cy="39687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SEM_post(&amp;semObj)</a:t>
            </a:r>
            <a:endParaRPr lang="en-US" sz="2800">
              <a:latin typeface="Times New Roman" pitchFamily="18" charset="0"/>
            </a:endParaRPr>
          </a:p>
        </p:txBody>
      </p:sp>
      <p:cxnSp>
        <p:nvCxnSpPr>
          <p:cNvPr id="13333" name="AutoShape 26"/>
          <p:cNvCxnSpPr>
            <a:cxnSpLocks noChangeShapeType="1"/>
            <a:stCxn id="13332" idx="2"/>
            <a:endCxn id="374797" idx="0"/>
          </p:cNvCxnSpPr>
          <p:nvPr/>
        </p:nvCxnSpPr>
        <p:spPr bwMode="auto">
          <a:xfrm rot="5400000">
            <a:off x="6503987" y="1131888"/>
            <a:ext cx="974725" cy="876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34" name="AutoShape 27"/>
          <p:cNvCxnSpPr>
            <a:cxnSpLocks noChangeShapeType="1"/>
            <a:stCxn id="13336" idx="3"/>
            <a:endCxn id="13331" idx="1"/>
          </p:cNvCxnSpPr>
          <p:nvPr/>
        </p:nvCxnSpPr>
        <p:spPr bwMode="auto">
          <a:xfrm>
            <a:off x="7010400" y="2324100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7134225" y="2492375"/>
            <a:ext cx="13065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3336" name="AutoShape 29"/>
          <p:cNvSpPr>
            <a:spLocks noChangeArrowheads="1"/>
          </p:cNvSpPr>
          <p:nvPr/>
        </p:nvSpPr>
        <p:spPr bwMode="auto">
          <a:xfrm>
            <a:off x="5181600" y="1752600"/>
            <a:ext cx="1828800" cy="11430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SEM_pend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1195" y="1752600"/>
            <a:ext cx="3188694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</a:rPr>
              <a:t>API Names are different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Same behavior of threads </a:t>
            </a:r>
            <a:endParaRPr lang="en-US" sz="2000" b="0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34" name="Animated Logo" descr="tilogo_color_two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DSP/BIOS: Priority-Based Scheduling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52400" y="974725"/>
            <a:ext cx="8839200" cy="5289550"/>
            <a:chOff x="96" y="614"/>
            <a:chExt cx="5568" cy="3332"/>
          </a:xfrm>
        </p:grpSpPr>
        <p:sp>
          <p:nvSpPr>
            <p:cNvPr id="1178628" name="Rectangle 4"/>
            <p:cNvSpPr>
              <a:spLocks noChangeArrowheads="1"/>
            </p:cNvSpPr>
            <p:nvPr/>
          </p:nvSpPr>
          <p:spPr bwMode="auto">
            <a:xfrm>
              <a:off x="864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29" name="Rectangle 5"/>
            <p:cNvSpPr>
              <a:spLocks noChangeArrowheads="1"/>
            </p:cNvSpPr>
            <p:nvPr/>
          </p:nvSpPr>
          <p:spPr bwMode="auto">
            <a:xfrm>
              <a:off x="960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0" name="Rectangle 6"/>
            <p:cNvSpPr>
              <a:spLocks noChangeArrowheads="1"/>
            </p:cNvSpPr>
            <p:nvPr/>
          </p:nvSpPr>
          <p:spPr bwMode="auto">
            <a:xfrm>
              <a:off x="1056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1" name="Rectangle 7"/>
            <p:cNvSpPr>
              <a:spLocks noChangeArrowheads="1"/>
            </p:cNvSpPr>
            <p:nvPr/>
          </p:nvSpPr>
          <p:spPr bwMode="auto">
            <a:xfrm>
              <a:off x="1152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2" name="Line 8"/>
            <p:cNvSpPr>
              <a:spLocks noChangeShapeType="1"/>
            </p:cNvSpPr>
            <p:nvPr/>
          </p:nvSpPr>
          <p:spPr bwMode="auto">
            <a:xfrm>
              <a:off x="864" y="336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9" name="Text Box 9"/>
            <p:cNvSpPr txBox="1">
              <a:spLocks noChangeArrowheads="1"/>
            </p:cNvSpPr>
            <p:nvPr/>
          </p:nvSpPr>
          <p:spPr bwMode="auto">
            <a:xfrm>
              <a:off x="112" y="624"/>
              <a:ext cx="560" cy="3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HWI 1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HWI 2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SWI 3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SWI 2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SWI 1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MAIN</a:t>
              </a:r>
            </a:p>
            <a:p>
              <a:pPr>
                <a:lnSpc>
                  <a:spcPct val="2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IDL</a:t>
              </a:r>
            </a:p>
          </p:txBody>
        </p:sp>
        <p:sp>
          <p:nvSpPr>
            <p:cNvPr id="1178634" name="Rectangle 10"/>
            <p:cNvSpPr>
              <a:spLocks noChangeArrowheads="1"/>
            </p:cNvSpPr>
            <p:nvPr/>
          </p:nvSpPr>
          <p:spPr bwMode="auto">
            <a:xfrm>
              <a:off x="672" y="326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5" name="Line 11"/>
            <p:cNvSpPr>
              <a:spLocks noChangeShapeType="1"/>
            </p:cNvSpPr>
            <p:nvPr/>
          </p:nvSpPr>
          <p:spPr bwMode="auto">
            <a:xfrm flipV="1">
              <a:off x="1248" y="1392"/>
              <a:ext cx="0" cy="2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6" name="Line 12"/>
            <p:cNvSpPr>
              <a:spLocks noChangeShapeType="1"/>
            </p:cNvSpPr>
            <p:nvPr/>
          </p:nvSpPr>
          <p:spPr bwMode="auto">
            <a:xfrm>
              <a:off x="96" y="1632"/>
              <a:ext cx="55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7" name="Line 13"/>
            <p:cNvSpPr>
              <a:spLocks noChangeShapeType="1"/>
            </p:cNvSpPr>
            <p:nvPr/>
          </p:nvSpPr>
          <p:spPr bwMode="auto">
            <a:xfrm>
              <a:off x="96" y="3072"/>
              <a:ext cx="55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38" name="Rectangle 14"/>
            <p:cNvSpPr>
              <a:spLocks noChangeArrowheads="1"/>
            </p:cNvSpPr>
            <p:nvPr/>
          </p:nvSpPr>
          <p:spPr bwMode="auto">
            <a:xfrm>
              <a:off x="3552" y="926"/>
              <a:ext cx="2042" cy="37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tIns="137160" bIns="137160" anchor="ctr"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SWI_post(&amp;swi_name);</a:t>
              </a:r>
            </a:p>
          </p:txBody>
        </p:sp>
        <p:sp>
          <p:nvSpPr>
            <p:cNvPr id="1178639" name="Rectangle 15"/>
            <p:cNvSpPr>
              <a:spLocks noChangeArrowheads="1"/>
            </p:cNvSpPr>
            <p:nvPr/>
          </p:nvSpPr>
          <p:spPr bwMode="auto">
            <a:xfrm>
              <a:off x="768" y="326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0" name="Rectangle 16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1" name="Rectangle 17"/>
            <p:cNvSpPr>
              <a:spLocks noChangeArrowheads="1"/>
            </p:cNvSpPr>
            <p:nvPr/>
          </p:nvSpPr>
          <p:spPr bwMode="auto">
            <a:xfrm>
              <a:off x="4608" y="278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2" name="Rectangle 18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3" name="Rectangle 19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4" name="Rectangle 20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5" name="Rectangle 21"/>
            <p:cNvSpPr>
              <a:spLocks noChangeArrowheads="1"/>
            </p:cNvSpPr>
            <p:nvPr/>
          </p:nvSpPr>
          <p:spPr bwMode="auto">
            <a:xfrm>
              <a:off x="1824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6" name="Rectangle 22"/>
            <p:cNvSpPr>
              <a:spLocks noChangeArrowheads="1"/>
            </p:cNvSpPr>
            <p:nvPr/>
          </p:nvSpPr>
          <p:spPr bwMode="auto">
            <a:xfrm>
              <a:off x="1920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7" name="Rectangle 23"/>
            <p:cNvSpPr>
              <a:spLocks noChangeArrowheads="1"/>
            </p:cNvSpPr>
            <p:nvPr/>
          </p:nvSpPr>
          <p:spPr bwMode="auto">
            <a:xfrm>
              <a:off x="2016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8" name="Rectangle 24"/>
            <p:cNvSpPr>
              <a:spLocks noChangeArrowheads="1"/>
            </p:cNvSpPr>
            <p:nvPr/>
          </p:nvSpPr>
          <p:spPr bwMode="auto">
            <a:xfrm>
              <a:off x="2112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49" name="Rectangle 25"/>
            <p:cNvSpPr>
              <a:spLocks noChangeArrowheads="1"/>
            </p:cNvSpPr>
            <p:nvPr/>
          </p:nvSpPr>
          <p:spPr bwMode="auto">
            <a:xfrm>
              <a:off x="2208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50" name="Rectangle 26"/>
            <p:cNvSpPr>
              <a:spLocks noChangeArrowheads="1"/>
            </p:cNvSpPr>
            <p:nvPr/>
          </p:nvSpPr>
          <p:spPr bwMode="auto">
            <a:xfrm>
              <a:off x="2304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51" name="Rectangle 27"/>
            <p:cNvSpPr>
              <a:spLocks noChangeArrowheads="1"/>
            </p:cNvSpPr>
            <p:nvPr/>
          </p:nvSpPr>
          <p:spPr bwMode="auto">
            <a:xfrm>
              <a:off x="2400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652" name="Rectangle 28"/>
            <p:cNvSpPr>
              <a:spLocks noChangeArrowheads="1"/>
            </p:cNvSpPr>
            <p:nvPr/>
          </p:nvSpPr>
          <p:spPr bwMode="auto">
            <a:xfrm>
              <a:off x="2496" y="230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99" name="Group 29"/>
            <p:cNvGrpSpPr>
              <a:grpSpLocks/>
            </p:cNvGrpSpPr>
            <p:nvPr/>
          </p:nvGrpSpPr>
          <p:grpSpPr bwMode="auto">
            <a:xfrm>
              <a:off x="4032" y="2304"/>
              <a:ext cx="96" cy="576"/>
              <a:chOff x="4032" y="2304"/>
              <a:chExt cx="96" cy="576"/>
            </a:xfrm>
          </p:grpSpPr>
          <p:sp>
            <p:nvSpPr>
              <p:cNvPr id="1178654" name="Rectangle 30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55" name="Rectangle 31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0" name="Group 32"/>
            <p:cNvGrpSpPr>
              <a:grpSpLocks/>
            </p:cNvGrpSpPr>
            <p:nvPr/>
          </p:nvGrpSpPr>
          <p:grpSpPr bwMode="auto">
            <a:xfrm>
              <a:off x="4128" y="2304"/>
              <a:ext cx="96" cy="576"/>
              <a:chOff x="4128" y="2304"/>
              <a:chExt cx="96" cy="576"/>
            </a:xfrm>
          </p:grpSpPr>
          <p:sp>
            <p:nvSpPr>
              <p:cNvPr id="1178657" name="Rectangle 33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58" name="Rectangle 34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1" name="Group 35"/>
            <p:cNvGrpSpPr>
              <a:grpSpLocks/>
            </p:cNvGrpSpPr>
            <p:nvPr/>
          </p:nvGrpSpPr>
          <p:grpSpPr bwMode="auto">
            <a:xfrm>
              <a:off x="4224" y="2304"/>
              <a:ext cx="96" cy="576"/>
              <a:chOff x="4224" y="2304"/>
              <a:chExt cx="96" cy="576"/>
            </a:xfrm>
          </p:grpSpPr>
          <p:sp>
            <p:nvSpPr>
              <p:cNvPr id="1178660" name="Rectangle 36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61" name="Rectangle 37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2" name="Group 38"/>
            <p:cNvGrpSpPr>
              <a:grpSpLocks/>
            </p:cNvGrpSpPr>
            <p:nvPr/>
          </p:nvGrpSpPr>
          <p:grpSpPr bwMode="auto">
            <a:xfrm>
              <a:off x="4320" y="2304"/>
              <a:ext cx="96" cy="576"/>
              <a:chOff x="4320" y="2304"/>
              <a:chExt cx="96" cy="576"/>
            </a:xfrm>
          </p:grpSpPr>
          <p:sp>
            <p:nvSpPr>
              <p:cNvPr id="1178663" name="Rectangle 39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64" name="Rectangle 40"/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3" name="Group 41"/>
            <p:cNvGrpSpPr>
              <a:grpSpLocks/>
            </p:cNvGrpSpPr>
            <p:nvPr/>
          </p:nvGrpSpPr>
          <p:grpSpPr bwMode="auto">
            <a:xfrm>
              <a:off x="4416" y="2304"/>
              <a:ext cx="96" cy="576"/>
              <a:chOff x="4416" y="2304"/>
              <a:chExt cx="96" cy="576"/>
            </a:xfrm>
          </p:grpSpPr>
          <p:sp>
            <p:nvSpPr>
              <p:cNvPr id="1178666" name="Rectangle 42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67" name="Rectangle 43"/>
              <p:cNvSpPr>
                <a:spLocks noChangeArrowheads="1"/>
              </p:cNvSpPr>
              <p:nvPr/>
            </p:nvSpPr>
            <p:spPr bwMode="auto">
              <a:xfrm>
                <a:off x="4416" y="230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4" name="Group 44"/>
            <p:cNvGrpSpPr>
              <a:grpSpLocks/>
            </p:cNvGrpSpPr>
            <p:nvPr/>
          </p:nvGrpSpPr>
          <p:grpSpPr bwMode="auto">
            <a:xfrm>
              <a:off x="3168" y="1824"/>
              <a:ext cx="96" cy="576"/>
              <a:chOff x="3168" y="1824"/>
              <a:chExt cx="96" cy="576"/>
            </a:xfrm>
          </p:grpSpPr>
          <p:sp>
            <p:nvSpPr>
              <p:cNvPr id="1178669" name="Rectangle 45"/>
              <p:cNvSpPr>
                <a:spLocks noChangeArrowheads="1"/>
              </p:cNvSpPr>
              <p:nvPr/>
            </p:nvSpPr>
            <p:spPr bwMode="auto">
              <a:xfrm>
                <a:off x="3168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70" name="Rectangle 46"/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5" name="Group 47"/>
            <p:cNvGrpSpPr>
              <a:grpSpLocks/>
            </p:cNvGrpSpPr>
            <p:nvPr/>
          </p:nvGrpSpPr>
          <p:grpSpPr bwMode="auto">
            <a:xfrm>
              <a:off x="3264" y="1824"/>
              <a:ext cx="96" cy="576"/>
              <a:chOff x="3264" y="1824"/>
              <a:chExt cx="96" cy="576"/>
            </a:xfrm>
          </p:grpSpPr>
          <p:sp>
            <p:nvSpPr>
              <p:cNvPr id="1178672" name="Rectangle 4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73" name="Rectangle 49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6" name="Group 50"/>
            <p:cNvGrpSpPr>
              <a:grpSpLocks/>
            </p:cNvGrpSpPr>
            <p:nvPr/>
          </p:nvGrpSpPr>
          <p:grpSpPr bwMode="auto">
            <a:xfrm>
              <a:off x="3360" y="1824"/>
              <a:ext cx="96" cy="576"/>
              <a:chOff x="3360" y="1824"/>
              <a:chExt cx="96" cy="576"/>
            </a:xfrm>
          </p:grpSpPr>
          <p:sp>
            <p:nvSpPr>
              <p:cNvPr id="1178675" name="Rectangle 51"/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76" name="Rectangle 52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7" name="Group 53"/>
            <p:cNvGrpSpPr>
              <a:grpSpLocks/>
            </p:cNvGrpSpPr>
            <p:nvPr/>
          </p:nvGrpSpPr>
          <p:grpSpPr bwMode="auto">
            <a:xfrm>
              <a:off x="3456" y="1824"/>
              <a:ext cx="96" cy="576"/>
              <a:chOff x="3456" y="1824"/>
              <a:chExt cx="96" cy="576"/>
            </a:xfrm>
          </p:grpSpPr>
          <p:sp>
            <p:nvSpPr>
              <p:cNvPr id="1178678" name="Rectangle 5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79" name="Rectangle 55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8" name="Group 56"/>
            <p:cNvGrpSpPr>
              <a:grpSpLocks/>
            </p:cNvGrpSpPr>
            <p:nvPr/>
          </p:nvGrpSpPr>
          <p:grpSpPr bwMode="auto">
            <a:xfrm>
              <a:off x="3552" y="1824"/>
              <a:ext cx="96" cy="1056"/>
              <a:chOff x="3552" y="1824"/>
              <a:chExt cx="96" cy="1056"/>
            </a:xfrm>
          </p:grpSpPr>
          <p:sp>
            <p:nvSpPr>
              <p:cNvPr id="1178681" name="Rectangle 57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82" name="Rectangle 58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83" name="Rectangle 59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09" name="Group 60"/>
            <p:cNvGrpSpPr>
              <a:grpSpLocks/>
            </p:cNvGrpSpPr>
            <p:nvPr/>
          </p:nvGrpSpPr>
          <p:grpSpPr bwMode="auto">
            <a:xfrm>
              <a:off x="3648" y="1824"/>
              <a:ext cx="96" cy="1056"/>
              <a:chOff x="3648" y="1824"/>
              <a:chExt cx="96" cy="1056"/>
            </a:xfrm>
          </p:grpSpPr>
          <p:sp>
            <p:nvSpPr>
              <p:cNvPr id="1178685" name="Rectangle 61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86" name="Rectangle 62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87" name="Rectangle 63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0" name="Group 64"/>
            <p:cNvGrpSpPr>
              <a:grpSpLocks/>
            </p:cNvGrpSpPr>
            <p:nvPr/>
          </p:nvGrpSpPr>
          <p:grpSpPr bwMode="auto">
            <a:xfrm>
              <a:off x="3744" y="1824"/>
              <a:ext cx="96" cy="1056"/>
              <a:chOff x="3744" y="1824"/>
              <a:chExt cx="96" cy="1056"/>
            </a:xfrm>
          </p:grpSpPr>
          <p:sp>
            <p:nvSpPr>
              <p:cNvPr id="1178689" name="Rectangle 6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0" name="Rectangle 66"/>
              <p:cNvSpPr>
                <a:spLocks noChangeArrowheads="1"/>
              </p:cNvSpPr>
              <p:nvPr/>
            </p:nvSpPr>
            <p:spPr bwMode="auto">
              <a:xfrm>
                <a:off x="3744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1" name="Rectangle 6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1" name="Group 68"/>
            <p:cNvGrpSpPr>
              <a:grpSpLocks/>
            </p:cNvGrpSpPr>
            <p:nvPr/>
          </p:nvGrpSpPr>
          <p:grpSpPr bwMode="auto">
            <a:xfrm>
              <a:off x="3840" y="1824"/>
              <a:ext cx="96" cy="1056"/>
              <a:chOff x="3840" y="1824"/>
              <a:chExt cx="96" cy="1056"/>
            </a:xfrm>
          </p:grpSpPr>
          <p:sp>
            <p:nvSpPr>
              <p:cNvPr id="1178693" name="Rectangle 6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4" name="Rectangle 70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5" name="Rectangle 7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2" name="Group 72"/>
            <p:cNvGrpSpPr>
              <a:grpSpLocks/>
            </p:cNvGrpSpPr>
            <p:nvPr/>
          </p:nvGrpSpPr>
          <p:grpSpPr bwMode="auto">
            <a:xfrm>
              <a:off x="3936" y="1824"/>
              <a:ext cx="96" cy="1056"/>
              <a:chOff x="3936" y="1824"/>
              <a:chExt cx="96" cy="1056"/>
            </a:xfrm>
          </p:grpSpPr>
          <p:sp>
            <p:nvSpPr>
              <p:cNvPr id="1178697" name="Rectangle 7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8" name="Rectangle 74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699" name="Rectangle 75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700" name="Rectangle 76"/>
            <p:cNvSpPr>
              <a:spLocks noChangeArrowheads="1"/>
            </p:cNvSpPr>
            <p:nvPr/>
          </p:nvSpPr>
          <p:spPr bwMode="auto">
            <a:xfrm>
              <a:off x="1248" y="13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01" name="Rectangle 77"/>
            <p:cNvSpPr>
              <a:spLocks noChangeArrowheads="1"/>
            </p:cNvSpPr>
            <p:nvPr/>
          </p:nvSpPr>
          <p:spPr bwMode="auto">
            <a:xfrm>
              <a:off x="1344" y="13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02" name="Rectangle 78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16" name="Group 79"/>
            <p:cNvGrpSpPr>
              <a:grpSpLocks/>
            </p:cNvGrpSpPr>
            <p:nvPr/>
          </p:nvGrpSpPr>
          <p:grpSpPr bwMode="auto">
            <a:xfrm>
              <a:off x="1536" y="1344"/>
              <a:ext cx="96" cy="1056"/>
              <a:chOff x="1536" y="1344"/>
              <a:chExt cx="96" cy="1056"/>
            </a:xfrm>
          </p:grpSpPr>
          <p:sp>
            <p:nvSpPr>
              <p:cNvPr id="1178704" name="Rectangle 80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05" name="Rectangle 81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7" name="Group 82"/>
            <p:cNvGrpSpPr>
              <a:grpSpLocks/>
            </p:cNvGrpSpPr>
            <p:nvPr/>
          </p:nvGrpSpPr>
          <p:grpSpPr bwMode="auto">
            <a:xfrm>
              <a:off x="1632" y="1344"/>
              <a:ext cx="96" cy="1056"/>
              <a:chOff x="1632" y="1344"/>
              <a:chExt cx="96" cy="1056"/>
            </a:xfrm>
          </p:grpSpPr>
          <p:sp>
            <p:nvSpPr>
              <p:cNvPr id="1178707" name="Rectangle 83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08" name="Rectangle 84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8" name="Group 85"/>
            <p:cNvGrpSpPr>
              <a:grpSpLocks/>
            </p:cNvGrpSpPr>
            <p:nvPr/>
          </p:nvGrpSpPr>
          <p:grpSpPr bwMode="auto">
            <a:xfrm>
              <a:off x="1728" y="1344"/>
              <a:ext cx="96" cy="1056"/>
              <a:chOff x="1728" y="1344"/>
              <a:chExt cx="96" cy="1056"/>
            </a:xfrm>
          </p:grpSpPr>
          <p:sp>
            <p:nvSpPr>
              <p:cNvPr id="1178710" name="Rectangle 8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11" name="Rectangle 87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19" name="Group 88"/>
            <p:cNvGrpSpPr>
              <a:grpSpLocks/>
            </p:cNvGrpSpPr>
            <p:nvPr/>
          </p:nvGrpSpPr>
          <p:grpSpPr bwMode="auto">
            <a:xfrm>
              <a:off x="2592" y="864"/>
              <a:ext cx="96" cy="1536"/>
              <a:chOff x="2592" y="864"/>
              <a:chExt cx="96" cy="1536"/>
            </a:xfrm>
          </p:grpSpPr>
          <p:sp>
            <p:nvSpPr>
              <p:cNvPr id="1178713" name="Rectangle 89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14" name="Rectangle 90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20" name="Group 91"/>
            <p:cNvGrpSpPr>
              <a:grpSpLocks/>
            </p:cNvGrpSpPr>
            <p:nvPr/>
          </p:nvGrpSpPr>
          <p:grpSpPr bwMode="auto">
            <a:xfrm>
              <a:off x="2688" y="864"/>
              <a:ext cx="96" cy="1536"/>
              <a:chOff x="2688" y="864"/>
              <a:chExt cx="96" cy="1536"/>
            </a:xfrm>
          </p:grpSpPr>
          <p:sp>
            <p:nvSpPr>
              <p:cNvPr id="1178716" name="Rectangle 92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17" name="Rectangle 93"/>
              <p:cNvSpPr>
                <a:spLocks noChangeArrowheads="1"/>
              </p:cNvSpPr>
              <p:nvPr/>
            </p:nvSpPr>
            <p:spPr bwMode="auto">
              <a:xfrm>
                <a:off x="2688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21" name="Group 94"/>
            <p:cNvGrpSpPr>
              <a:grpSpLocks/>
            </p:cNvGrpSpPr>
            <p:nvPr/>
          </p:nvGrpSpPr>
          <p:grpSpPr bwMode="auto">
            <a:xfrm>
              <a:off x="2784" y="864"/>
              <a:ext cx="96" cy="1536"/>
              <a:chOff x="2784" y="864"/>
              <a:chExt cx="96" cy="1536"/>
            </a:xfrm>
          </p:grpSpPr>
          <p:sp>
            <p:nvSpPr>
              <p:cNvPr id="1178719" name="Rectangle 9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20" name="Rectangle 9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22" name="Group 97"/>
            <p:cNvGrpSpPr>
              <a:grpSpLocks/>
            </p:cNvGrpSpPr>
            <p:nvPr/>
          </p:nvGrpSpPr>
          <p:grpSpPr bwMode="auto">
            <a:xfrm>
              <a:off x="2880" y="864"/>
              <a:ext cx="96" cy="1536"/>
              <a:chOff x="2880" y="864"/>
              <a:chExt cx="96" cy="1536"/>
            </a:xfrm>
          </p:grpSpPr>
          <p:sp>
            <p:nvSpPr>
              <p:cNvPr id="1178722" name="Rectangle 9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23" name="Rectangle 99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23" name="Group 100"/>
            <p:cNvGrpSpPr>
              <a:grpSpLocks/>
            </p:cNvGrpSpPr>
            <p:nvPr/>
          </p:nvGrpSpPr>
          <p:grpSpPr bwMode="auto">
            <a:xfrm>
              <a:off x="2976" y="864"/>
              <a:ext cx="96" cy="1536"/>
              <a:chOff x="2976" y="864"/>
              <a:chExt cx="96" cy="1536"/>
            </a:xfrm>
          </p:grpSpPr>
          <p:sp>
            <p:nvSpPr>
              <p:cNvPr id="1178725" name="Rectangle 101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26" name="Rectangle 102"/>
              <p:cNvSpPr>
                <a:spLocks noChangeArrowheads="1"/>
              </p:cNvSpPr>
              <p:nvPr/>
            </p:nvSpPr>
            <p:spPr bwMode="auto">
              <a:xfrm>
                <a:off x="2976" y="182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27" name="Rectangle 103"/>
              <p:cNvSpPr>
                <a:spLocks noChangeArrowheads="1"/>
              </p:cNvSpPr>
              <p:nvPr/>
            </p:nvSpPr>
            <p:spPr bwMode="auto">
              <a:xfrm>
                <a:off x="2976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24" name="Group 104"/>
            <p:cNvGrpSpPr>
              <a:grpSpLocks/>
            </p:cNvGrpSpPr>
            <p:nvPr/>
          </p:nvGrpSpPr>
          <p:grpSpPr bwMode="auto">
            <a:xfrm>
              <a:off x="3072" y="864"/>
              <a:ext cx="96" cy="1536"/>
              <a:chOff x="3072" y="864"/>
              <a:chExt cx="96" cy="1536"/>
            </a:xfrm>
          </p:grpSpPr>
          <p:sp>
            <p:nvSpPr>
              <p:cNvPr id="1178729" name="Rectangle 105"/>
              <p:cNvSpPr>
                <a:spLocks noChangeArrowheads="1"/>
              </p:cNvSpPr>
              <p:nvPr/>
            </p:nvSpPr>
            <p:spPr bwMode="auto">
              <a:xfrm>
                <a:off x="3072" y="230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30" name="Rectangle 106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731" name="Rectangle 10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96" cy="96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732" name="Rectangle 108"/>
            <p:cNvSpPr>
              <a:spLocks noChangeArrowheads="1"/>
            </p:cNvSpPr>
            <p:nvPr/>
          </p:nvSpPr>
          <p:spPr bwMode="auto">
            <a:xfrm>
              <a:off x="67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3" name="Rectangle 109"/>
            <p:cNvSpPr>
              <a:spLocks noChangeArrowheads="1"/>
            </p:cNvSpPr>
            <p:nvPr/>
          </p:nvSpPr>
          <p:spPr bwMode="auto">
            <a:xfrm>
              <a:off x="76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4" name="Rectangle 110"/>
            <p:cNvSpPr>
              <a:spLocks noChangeArrowheads="1"/>
            </p:cNvSpPr>
            <p:nvPr/>
          </p:nvSpPr>
          <p:spPr bwMode="auto">
            <a:xfrm>
              <a:off x="124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5" name="Rectangle 111"/>
            <p:cNvSpPr>
              <a:spLocks noChangeArrowheads="1"/>
            </p:cNvSpPr>
            <p:nvPr/>
          </p:nvSpPr>
          <p:spPr bwMode="auto">
            <a:xfrm>
              <a:off x="134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6" name="Rectangle 112"/>
            <p:cNvSpPr>
              <a:spLocks noChangeArrowheads="1"/>
            </p:cNvSpPr>
            <p:nvPr/>
          </p:nvSpPr>
          <p:spPr bwMode="auto">
            <a:xfrm>
              <a:off x="144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7" name="Rectangle 113"/>
            <p:cNvSpPr>
              <a:spLocks noChangeArrowheads="1"/>
            </p:cNvSpPr>
            <p:nvPr/>
          </p:nvSpPr>
          <p:spPr bwMode="auto">
            <a:xfrm>
              <a:off x="153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8" name="Rectangle 114"/>
            <p:cNvSpPr>
              <a:spLocks noChangeArrowheads="1"/>
            </p:cNvSpPr>
            <p:nvPr/>
          </p:nvSpPr>
          <p:spPr bwMode="auto">
            <a:xfrm>
              <a:off x="163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39" name="Rectangle 115"/>
            <p:cNvSpPr>
              <a:spLocks noChangeArrowheads="1"/>
            </p:cNvSpPr>
            <p:nvPr/>
          </p:nvSpPr>
          <p:spPr bwMode="auto">
            <a:xfrm>
              <a:off x="172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0" name="Rectangle 116"/>
            <p:cNvSpPr>
              <a:spLocks noChangeArrowheads="1"/>
            </p:cNvSpPr>
            <p:nvPr/>
          </p:nvSpPr>
          <p:spPr bwMode="auto">
            <a:xfrm>
              <a:off x="182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1" name="Rectangle 117"/>
            <p:cNvSpPr>
              <a:spLocks noChangeArrowheads="1"/>
            </p:cNvSpPr>
            <p:nvPr/>
          </p:nvSpPr>
          <p:spPr bwMode="auto">
            <a:xfrm>
              <a:off x="192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2" name="Rectangle 118"/>
            <p:cNvSpPr>
              <a:spLocks noChangeArrowheads="1"/>
            </p:cNvSpPr>
            <p:nvPr/>
          </p:nvSpPr>
          <p:spPr bwMode="auto">
            <a:xfrm>
              <a:off x="201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3" name="Rectangle 119"/>
            <p:cNvSpPr>
              <a:spLocks noChangeArrowheads="1"/>
            </p:cNvSpPr>
            <p:nvPr/>
          </p:nvSpPr>
          <p:spPr bwMode="auto">
            <a:xfrm>
              <a:off x="211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4" name="Rectangle 120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5" name="Rectangle 121"/>
            <p:cNvSpPr>
              <a:spLocks noChangeArrowheads="1"/>
            </p:cNvSpPr>
            <p:nvPr/>
          </p:nvSpPr>
          <p:spPr bwMode="auto">
            <a:xfrm>
              <a:off x="230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6" name="Rectangle 122"/>
            <p:cNvSpPr>
              <a:spLocks noChangeArrowheads="1"/>
            </p:cNvSpPr>
            <p:nvPr/>
          </p:nvSpPr>
          <p:spPr bwMode="auto">
            <a:xfrm>
              <a:off x="240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7" name="Rectangle 123"/>
            <p:cNvSpPr>
              <a:spLocks noChangeArrowheads="1"/>
            </p:cNvSpPr>
            <p:nvPr/>
          </p:nvSpPr>
          <p:spPr bwMode="auto">
            <a:xfrm>
              <a:off x="249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8" name="Rectangle 124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49" name="Rectangle 125"/>
            <p:cNvSpPr>
              <a:spLocks noChangeArrowheads="1"/>
            </p:cNvSpPr>
            <p:nvPr/>
          </p:nvSpPr>
          <p:spPr bwMode="auto">
            <a:xfrm>
              <a:off x="268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0" name="Rectangle 126"/>
            <p:cNvSpPr>
              <a:spLocks noChangeArrowheads="1"/>
            </p:cNvSpPr>
            <p:nvPr/>
          </p:nvSpPr>
          <p:spPr bwMode="auto">
            <a:xfrm>
              <a:off x="278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1" name="Rectangle 127"/>
            <p:cNvSpPr>
              <a:spLocks noChangeArrowheads="1"/>
            </p:cNvSpPr>
            <p:nvPr/>
          </p:nvSpPr>
          <p:spPr bwMode="auto">
            <a:xfrm>
              <a:off x="288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2" name="Rectangle 128"/>
            <p:cNvSpPr>
              <a:spLocks noChangeArrowheads="1"/>
            </p:cNvSpPr>
            <p:nvPr/>
          </p:nvSpPr>
          <p:spPr bwMode="auto">
            <a:xfrm>
              <a:off x="297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3" name="Rectangle 129"/>
            <p:cNvSpPr>
              <a:spLocks noChangeArrowheads="1"/>
            </p:cNvSpPr>
            <p:nvPr/>
          </p:nvSpPr>
          <p:spPr bwMode="auto">
            <a:xfrm>
              <a:off x="307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4" name="Rectangle 130"/>
            <p:cNvSpPr>
              <a:spLocks noChangeArrowheads="1"/>
            </p:cNvSpPr>
            <p:nvPr/>
          </p:nvSpPr>
          <p:spPr bwMode="auto">
            <a:xfrm>
              <a:off x="316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5" name="Rectangle 131"/>
            <p:cNvSpPr>
              <a:spLocks noChangeArrowheads="1"/>
            </p:cNvSpPr>
            <p:nvPr/>
          </p:nvSpPr>
          <p:spPr bwMode="auto">
            <a:xfrm>
              <a:off x="326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6" name="Rectangle 132"/>
            <p:cNvSpPr>
              <a:spLocks noChangeArrowheads="1"/>
            </p:cNvSpPr>
            <p:nvPr/>
          </p:nvSpPr>
          <p:spPr bwMode="auto">
            <a:xfrm>
              <a:off x="336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7" name="Rectangle 133"/>
            <p:cNvSpPr>
              <a:spLocks noChangeArrowheads="1"/>
            </p:cNvSpPr>
            <p:nvPr/>
          </p:nvSpPr>
          <p:spPr bwMode="auto">
            <a:xfrm>
              <a:off x="345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8" name="Rectangle 134"/>
            <p:cNvSpPr>
              <a:spLocks noChangeArrowheads="1"/>
            </p:cNvSpPr>
            <p:nvPr/>
          </p:nvSpPr>
          <p:spPr bwMode="auto">
            <a:xfrm>
              <a:off x="355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59" name="Rectangle 135"/>
            <p:cNvSpPr>
              <a:spLocks noChangeArrowheads="1"/>
            </p:cNvSpPr>
            <p:nvPr/>
          </p:nvSpPr>
          <p:spPr bwMode="auto">
            <a:xfrm>
              <a:off x="364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0" name="Rectangle 136"/>
            <p:cNvSpPr>
              <a:spLocks noChangeArrowheads="1"/>
            </p:cNvSpPr>
            <p:nvPr/>
          </p:nvSpPr>
          <p:spPr bwMode="auto">
            <a:xfrm>
              <a:off x="374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1" name="Rectangle 137"/>
            <p:cNvSpPr>
              <a:spLocks noChangeArrowheads="1"/>
            </p:cNvSpPr>
            <p:nvPr/>
          </p:nvSpPr>
          <p:spPr bwMode="auto">
            <a:xfrm>
              <a:off x="384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2" name="Rectangle 138"/>
            <p:cNvSpPr>
              <a:spLocks noChangeArrowheads="1"/>
            </p:cNvSpPr>
            <p:nvPr/>
          </p:nvSpPr>
          <p:spPr bwMode="auto">
            <a:xfrm>
              <a:off x="393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3" name="Rectangle 139"/>
            <p:cNvSpPr>
              <a:spLocks noChangeArrowheads="1"/>
            </p:cNvSpPr>
            <p:nvPr/>
          </p:nvSpPr>
          <p:spPr bwMode="auto">
            <a:xfrm>
              <a:off x="403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4" name="Rectangle 140"/>
            <p:cNvSpPr>
              <a:spLocks noChangeArrowheads="1"/>
            </p:cNvSpPr>
            <p:nvPr/>
          </p:nvSpPr>
          <p:spPr bwMode="auto">
            <a:xfrm>
              <a:off x="412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5" name="Rectangle 141"/>
            <p:cNvSpPr>
              <a:spLocks noChangeArrowheads="1"/>
            </p:cNvSpPr>
            <p:nvPr/>
          </p:nvSpPr>
          <p:spPr bwMode="auto">
            <a:xfrm>
              <a:off x="422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6" name="Rectangle 142"/>
            <p:cNvSpPr>
              <a:spLocks noChangeArrowheads="1"/>
            </p:cNvSpPr>
            <p:nvPr/>
          </p:nvSpPr>
          <p:spPr bwMode="auto">
            <a:xfrm>
              <a:off x="432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7" name="Rectangle 143"/>
            <p:cNvSpPr>
              <a:spLocks noChangeArrowheads="1"/>
            </p:cNvSpPr>
            <p:nvPr/>
          </p:nvSpPr>
          <p:spPr bwMode="auto">
            <a:xfrm>
              <a:off x="441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8" name="Rectangle 144"/>
            <p:cNvSpPr>
              <a:spLocks noChangeArrowheads="1"/>
            </p:cNvSpPr>
            <p:nvPr/>
          </p:nvSpPr>
          <p:spPr bwMode="auto">
            <a:xfrm>
              <a:off x="451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69" name="Rectangle 145"/>
            <p:cNvSpPr>
              <a:spLocks noChangeArrowheads="1"/>
            </p:cNvSpPr>
            <p:nvPr/>
          </p:nvSpPr>
          <p:spPr bwMode="auto">
            <a:xfrm>
              <a:off x="460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0" name="Rectangle 146"/>
            <p:cNvSpPr>
              <a:spLocks noChangeArrowheads="1"/>
            </p:cNvSpPr>
            <p:nvPr/>
          </p:nvSpPr>
          <p:spPr bwMode="auto">
            <a:xfrm>
              <a:off x="470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1" name="Rectangle 147"/>
            <p:cNvSpPr>
              <a:spLocks noChangeArrowheads="1"/>
            </p:cNvSpPr>
            <p:nvPr/>
          </p:nvSpPr>
          <p:spPr bwMode="auto">
            <a:xfrm>
              <a:off x="480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2" name="Rectangle 148"/>
            <p:cNvSpPr>
              <a:spLocks noChangeArrowheads="1"/>
            </p:cNvSpPr>
            <p:nvPr/>
          </p:nvSpPr>
          <p:spPr bwMode="auto">
            <a:xfrm>
              <a:off x="489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3" name="Rectangle 149"/>
            <p:cNvSpPr>
              <a:spLocks noChangeArrowheads="1"/>
            </p:cNvSpPr>
            <p:nvPr/>
          </p:nvSpPr>
          <p:spPr bwMode="auto">
            <a:xfrm>
              <a:off x="4992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4" name="Rectangle 150"/>
            <p:cNvSpPr>
              <a:spLocks noChangeArrowheads="1"/>
            </p:cNvSpPr>
            <p:nvPr/>
          </p:nvSpPr>
          <p:spPr bwMode="auto">
            <a:xfrm>
              <a:off x="5088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5" name="Rectangle 151"/>
            <p:cNvSpPr>
              <a:spLocks noChangeArrowheads="1"/>
            </p:cNvSpPr>
            <p:nvPr/>
          </p:nvSpPr>
          <p:spPr bwMode="auto">
            <a:xfrm>
              <a:off x="5184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6" name="Rectangle 152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7" name="Rectangle 153"/>
            <p:cNvSpPr>
              <a:spLocks noChangeArrowheads="1"/>
            </p:cNvSpPr>
            <p:nvPr/>
          </p:nvSpPr>
          <p:spPr bwMode="auto">
            <a:xfrm>
              <a:off x="5376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78" name="Rectangle 154"/>
            <p:cNvSpPr>
              <a:spLocks noChangeArrowheads="1"/>
            </p:cNvSpPr>
            <p:nvPr/>
          </p:nvSpPr>
          <p:spPr bwMode="auto">
            <a:xfrm>
              <a:off x="5472" y="3744"/>
              <a:ext cx="96" cy="9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72" name="Group 155"/>
            <p:cNvGrpSpPr>
              <a:grpSpLocks/>
            </p:cNvGrpSpPr>
            <p:nvPr/>
          </p:nvGrpSpPr>
          <p:grpSpPr bwMode="auto">
            <a:xfrm>
              <a:off x="896" y="3494"/>
              <a:ext cx="400" cy="298"/>
              <a:chOff x="896" y="3494"/>
              <a:chExt cx="400" cy="298"/>
            </a:xfrm>
          </p:grpSpPr>
          <p:sp>
            <p:nvSpPr>
              <p:cNvPr id="15522" name="Text Box 156"/>
              <p:cNvSpPr txBox="1">
                <a:spLocks noChangeArrowheads="1"/>
              </p:cNvSpPr>
              <p:nvPr/>
            </p:nvSpPr>
            <p:spPr bwMode="auto">
              <a:xfrm>
                <a:off x="896" y="3494"/>
                <a:ext cx="4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i="1">
                    <a:solidFill>
                      <a:srgbClr val="000000"/>
                    </a:solidFill>
                  </a:rPr>
                  <a:t>int2</a:t>
                </a:r>
                <a:endParaRPr 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781" name="Line 157"/>
              <p:cNvSpPr>
                <a:spLocks noChangeShapeType="1"/>
              </p:cNvSpPr>
              <p:nvPr/>
            </p:nvSpPr>
            <p:spPr bwMode="auto">
              <a:xfrm flipH="1" flipV="1">
                <a:off x="1149" y="369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73" name="Group 158"/>
            <p:cNvGrpSpPr>
              <a:grpSpLocks/>
            </p:cNvGrpSpPr>
            <p:nvPr/>
          </p:nvGrpSpPr>
          <p:grpSpPr bwMode="auto">
            <a:xfrm>
              <a:off x="707" y="3015"/>
              <a:ext cx="329" cy="297"/>
              <a:chOff x="707" y="3015"/>
              <a:chExt cx="329" cy="297"/>
            </a:xfrm>
          </p:grpSpPr>
          <p:sp>
            <p:nvSpPr>
              <p:cNvPr id="15520" name="Text Box 159"/>
              <p:cNvSpPr txBox="1">
                <a:spLocks noChangeArrowheads="1"/>
              </p:cNvSpPr>
              <p:nvPr/>
            </p:nvSpPr>
            <p:spPr bwMode="auto">
              <a:xfrm>
                <a:off x="707" y="3015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rtn</a:t>
                </a:r>
              </a:p>
            </p:txBody>
          </p:sp>
          <p:sp>
            <p:nvSpPr>
              <p:cNvPr id="1178784" name="Line 160"/>
              <p:cNvSpPr>
                <a:spLocks noChangeShapeType="1"/>
              </p:cNvSpPr>
              <p:nvPr/>
            </p:nvSpPr>
            <p:spPr bwMode="auto">
              <a:xfrm flipV="1">
                <a:off x="819" y="321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74" name="Group 161"/>
            <p:cNvGrpSpPr>
              <a:grpSpLocks/>
            </p:cNvGrpSpPr>
            <p:nvPr/>
          </p:nvGrpSpPr>
          <p:grpSpPr bwMode="auto">
            <a:xfrm>
              <a:off x="1207" y="1094"/>
              <a:ext cx="543" cy="298"/>
              <a:chOff x="1207" y="1094"/>
              <a:chExt cx="543" cy="298"/>
            </a:xfrm>
          </p:grpSpPr>
          <p:sp>
            <p:nvSpPr>
              <p:cNvPr id="15518" name="Text Box 162"/>
              <p:cNvSpPr txBox="1">
                <a:spLocks noChangeArrowheads="1"/>
              </p:cNvSpPr>
              <p:nvPr/>
            </p:nvSpPr>
            <p:spPr bwMode="auto">
              <a:xfrm>
                <a:off x="1207" y="1094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post2</a:t>
                </a:r>
              </a:p>
            </p:txBody>
          </p:sp>
          <p:sp>
            <p:nvSpPr>
              <p:cNvPr id="1178787" name="Line 163"/>
              <p:cNvSpPr>
                <a:spLocks noChangeShapeType="1"/>
              </p:cNvSpPr>
              <p:nvPr/>
            </p:nvSpPr>
            <p:spPr bwMode="auto">
              <a:xfrm flipH="1" flipV="1">
                <a:off x="1448" y="129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75" name="Group 164"/>
            <p:cNvGrpSpPr>
              <a:grpSpLocks/>
            </p:cNvGrpSpPr>
            <p:nvPr/>
          </p:nvGrpSpPr>
          <p:grpSpPr bwMode="auto">
            <a:xfrm>
              <a:off x="1735" y="1094"/>
              <a:ext cx="329" cy="305"/>
              <a:chOff x="1735" y="1094"/>
              <a:chExt cx="329" cy="305"/>
            </a:xfrm>
          </p:grpSpPr>
          <p:sp>
            <p:nvSpPr>
              <p:cNvPr id="15516" name="Text Box 165"/>
              <p:cNvSpPr txBox="1">
                <a:spLocks noChangeArrowheads="1"/>
              </p:cNvSpPr>
              <p:nvPr/>
            </p:nvSpPr>
            <p:spPr bwMode="auto">
              <a:xfrm>
                <a:off x="1735" y="1094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rtn</a:t>
                </a:r>
              </a:p>
            </p:txBody>
          </p:sp>
          <p:sp>
            <p:nvSpPr>
              <p:cNvPr id="1178790" name="Line 166"/>
              <p:cNvSpPr>
                <a:spLocks noChangeShapeType="1"/>
              </p:cNvSpPr>
              <p:nvPr/>
            </p:nvSpPr>
            <p:spPr bwMode="auto">
              <a:xfrm flipV="1">
                <a:off x="1784" y="1306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791" name="Line 167"/>
            <p:cNvSpPr>
              <a:spLocks noChangeShapeType="1"/>
            </p:cNvSpPr>
            <p:nvPr/>
          </p:nvSpPr>
          <p:spPr bwMode="auto">
            <a:xfrm>
              <a:off x="1536" y="13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792" name="Line 168"/>
            <p:cNvSpPr>
              <a:spLocks noChangeShapeType="1"/>
            </p:cNvSpPr>
            <p:nvPr/>
          </p:nvSpPr>
          <p:spPr bwMode="auto">
            <a:xfrm>
              <a:off x="1824" y="13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78" name="Group 169"/>
            <p:cNvGrpSpPr>
              <a:grpSpLocks/>
            </p:cNvGrpSpPr>
            <p:nvPr/>
          </p:nvGrpSpPr>
          <p:grpSpPr bwMode="auto">
            <a:xfrm>
              <a:off x="2240" y="2064"/>
              <a:ext cx="400" cy="298"/>
              <a:chOff x="2240" y="2064"/>
              <a:chExt cx="400" cy="298"/>
            </a:xfrm>
          </p:grpSpPr>
          <p:sp>
            <p:nvSpPr>
              <p:cNvPr id="15514" name="Text Box 170"/>
              <p:cNvSpPr txBox="1">
                <a:spLocks noChangeArrowheads="1"/>
              </p:cNvSpPr>
              <p:nvPr/>
            </p:nvSpPr>
            <p:spPr bwMode="auto">
              <a:xfrm>
                <a:off x="2240" y="2064"/>
                <a:ext cx="4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i="1">
                    <a:solidFill>
                      <a:srgbClr val="000000"/>
                    </a:solidFill>
                  </a:rPr>
                  <a:t>int1</a:t>
                </a:r>
                <a:endParaRPr 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795" name="Line 171"/>
              <p:cNvSpPr>
                <a:spLocks noChangeShapeType="1"/>
              </p:cNvSpPr>
              <p:nvPr/>
            </p:nvSpPr>
            <p:spPr bwMode="auto">
              <a:xfrm flipH="1" flipV="1">
                <a:off x="2493" y="226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796" name="Line 172"/>
            <p:cNvSpPr>
              <a:spLocks noChangeShapeType="1"/>
            </p:cNvSpPr>
            <p:nvPr/>
          </p:nvSpPr>
          <p:spPr bwMode="auto">
            <a:xfrm>
              <a:off x="2592" y="91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80" name="Group 173"/>
            <p:cNvGrpSpPr>
              <a:grpSpLocks/>
            </p:cNvGrpSpPr>
            <p:nvPr/>
          </p:nvGrpSpPr>
          <p:grpSpPr bwMode="auto">
            <a:xfrm>
              <a:off x="2496" y="614"/>
              <a:ext cx="543" cy="308"/>
              <a:chOff x="2496" y="614"/>
              <a:chExt cx="543" cy="308"/>
            </a:xfrm>
          </p:grpSpPr>
          <p:sp>
            <p:nvSpPr>
              <p:cNvPr id="15512" name="Text Box 174"/>
              <p:cNvSpPr txBox="1">
                <a:spLocks noChangeArrowheads="1"/>
              </p:cNvSpPr>
              <p:nvPr/>
            </p:nvSpPr>
            <p:spPr bwMode="auto">
              <a:xfrm>
                <a:off x="2496" y="614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post3</a:t>
                </a:r>
              </a:p>
            </p:txBody>
          </p:sp>
          <p:sp>
            <p:nvSpPr>
              <p:cNvPr id="1178799" name="Line 175"/>
              <p:cNvSpPr>
                <a:spLocks noChangeShapeType="1"/>
              </p:cNvSpPr>
              <p:nvPr/>
            </p:nvSpPr>
            <p:spPr bwMode="auto">
              <a:xfrm flipH="1" flipV="1">
                <a:off x="2888" y="82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81" name="Group 176"/>
            <p:cNvGrpSpPr>
              <a:grpSpLocks/>
            </p:cNvGrpSpPr>
            <p:nvPr/>
          </p:nvGrpSpPr>
          <p:grpSpPr bwMode="auto">
            <a:xfrm>
              <a:off x="3072" y="614"/>
              <a:ext cx="329" cy="298"/>
              <a:chOff x="3072" y="614"/>
              <a:chExt cx="329" cy="298"/>
            </a:xfrm>
          </p:grpSpPr>
          <p:sp>
            <p:nvSpPr>
              <p:cNvPr id="15510" name="Text Box 177"/>
              <p:cNvSpPr txBox="1">
                <a:spLocks noChangeArrowheads="1"/>
              </p:cNvSpPr>
              <p:nvPr/>
            </p:nvSpPr>
            <p:spPr bwMode="auto">
              <a:xfrm>
                <a:off x="3072" y="614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rtn</a:t>
                </a:r>
              </a:p>
            </p:txBody>
          </p:sp>
          <p:sp>
            <p:nvSpPr>
              <p:cNvPr id="1178802" name="Line 178"/>
              <p:cNvSpPr>
                <a:spLocks noChangeShapeType="1"/>
              </p:cNvSpPr>
              <p:nvPr/>
            </p:nvSpPr>
            <p:spPr bwMode="auto">
              <a:xfrm flipV="1">
                <a:off x="3121" y="81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803" name="Line 179"/>
            <p:cNvSpPr>
              <a:spLocks noChangeShapeType="1"/>
            </p:cNvSpPr>
            <p:nvPr/>
          </p:nvSpPr>
          <p:spPr bwMode="auto">
            <a:xfrm>
              <a:off x="2976" y="91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04" name="Line 180"/>
            <p:cNvSpPr>
              <a:spLocks noChangeShapeType="1"/>
            </p:cNvSpPr>
            <p:nvPr/>
          </p:nvSpPr>
          <p:spPr bwMode="auto">
            <a:xfrm>
              <a:off x="3168" y="91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84" name="Group 181"/>
            <p:cNvGrpSpPr>
              <a:grpSpLocks/>
            </p:cNvGrpSpPr>
            <p:nvPr/>
          </p:nvGrpSpPr>
          <p:grpSpPr bwMode="auto">
            <a:xfrm>
              <a:off x="3153" y="1564"/>
              <a:ext cx="543" cy="308"/>
              <a:chOff x="3153" y="1564"/>
              <a:chExt cx="543" cy="308"/>
            </a:xfrm>
          </p:grpSpPr>
          <p:sp>
            <p:nvSpPr>
              <p:cNvPr id="15508" name="Text Box 182"/>
              <p:cNvSpPr txBox="1">
                <a:spLocks noChangeArrowheads="1"/>
              </p:cNvSpPr>
              <p:nvPr/>
            </p:nvSpPr>
            <p:spPr bwMode="auto">
              <a:xfrm>
                <a:off x="3153" y="1564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post1</a:t>
                </a:r>
              </a:p>
            </p:txBody>
          </p:sp>
          <p:sp>
            <p:nvSpPr>
              <p:cNvPr id="1178807" name="Line 183"/>
              <p:cNvSpPr>
                <a:spLocks noChangeShapeType="1"/>
              </p:cNvSpPr>
              <p:nvPr/>
            </p:nvSpPr>
            <p:spPr bwMode="auto">
              <a:xfrm flipH="1" flipV="1">
                <a:off x="3471" y="177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85" name="Group 184"/>
            <p:cNvGrpSpPr>
              <a:grpSpLocks/>
            </p:cNvGrpSpPr>
            <p:nvPr/>
          </p:nvGrpSpPr>
          <p:grpSpPr bwMode="auto">
            <a:xfrm>
              <a:off x="3943" y="1574"/>
              <a:ext cx="329" cy="298"/>
              <a:chOff x="3943" y="1574"/>
              <a:chExt cx="329" cy="298"/>
            </a:xfrm>
          </p:grpSpPr>
          <p:sp>
            <p:nvSpPr>
              <p:cNvPr id="15506" name="Text Box 185"/>
              <p:cNvSpPr txBox="1">
                <a:spLocks noChangeArrowheads="1"/>
              </p:cNvSpPr>
              <p:nvPr/>
            </p:nvSpPr>
            <p:spPr bwMode="auto">
              <a:xfrm>
                <a:off x="3943" y="1574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rtn</a:t>
                </a:r>
              </a:p>
            </p:txBody>
          </p:sp>
          <p:sp>
            <p:nvSpPr>
              <p:cNvPr id="1178810" name="Line 186"/>
              <p:cNvSpPr>
                <a:spLocks noChangeShapeType="1"/>
              </p:cNvSpPr>
              <p:nvPr/>
            </p:nvSpPr>
            <p:spPr bwMode="auto">
              <a:xfrm flipV="1">
                <a:off x="3992" y="177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78811" name="Line 187"/>
            <p:cNvSpPr>
              <a:spLocks noChangeShapeType="1"/>
            </p:cNvSpPr>
            <p:nvPr/>
          </p:nvSpPr>
          <p:spPr bwMode="auto">
            <a:xfrm>
              <a:off x="3552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12" name="Line 188"/>
            <p:cNvSpPr>
              <a:spLocks noChangeShapeType="1"/>
            </p:cNvSpPr>
            <p:nvPr/>
          </p:nvSpPr>
          <p:spPr bwMode="auto">
            <a:xfrm>
              <a:off x="4032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88" name="Group 189"/>
            <p:cNvGrpSpPr>
              <a:grpSpLocks/>
            </p:cNvGrpSpPr>
            <p:nvPr/>
          </p:nvGrpSpPr>
          <p:grpSpPr bwMode="auto">
            <a:xfrm>
              <a:off x="4423" y="2054"/>
              <a:ext cx="329" cy="298"/>
              <a:chOff x="4423" y="2054"/>
              <a:chExt cx="329" cy="298"/>
            </a:xfrm>
          </p:grpSpPr>
          <p:sp>
            <p:nvSpPr>
              <p:cNvPr id="15504" name="Text Box 190"/>
              <p:cNvSpPr txBox="1">
                <a:spLocks noChangeArrowheads="1"/>
              </p:cNvSpPr>
              <p:nvPr/>
            </p:nvSpPr>
            <p:spPr bwMode="auto">
              <a:xfrm>
                <a:off x="4423" y="2054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</a:rPr>
                  <a:t>rtn</a:t>
                </a:r>
              </a:p>
            </p:txBody>
          </p:sp>
          <p:sp>
            <p:nvSpPr>
              <p:cNvPr id="1178815" name="Line 191"/>
              <p:cNvSpPr>
                <a:spLocks noChangeShapeType="1"/>
              </p:cNvSpPr>
              <p:nvPr/>
            </p:nvSpPr>
            <p:spPr bwMode="auto">
              <a:xfrm flipV="1">
                <a:off x="4472" y="2259"/>
                <a:ext cx="54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489" name="Text Box 192"/>
            <p:cNvSpPr txBox="1">
              <a:spLocks noChangeArrowheads="1"/>
            </p:cNvSpPr>
            <p:nvPr/>
          </p:nvSpPr>
          <p:spPr bwMode="auto">
            <a:xfrm>
              <a:off x="4903" y="2534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>
                  <a:solidFill>
                    <a:srgbClr val="000000"/>
                  </a:solidFill>
                </a:rPr>
                <a:t>rtn</a:t>
              </a:r>
            </a:p>
          </p:txBody>
        </p:sp>
        <p:sp>
          <p:nvSpPr>
            <p:cNvPr id="1178817" name="Line 193"/>
            <p:cNvSpPr>
              <a:spLocks noChangeShapeType="1"/>
            </p:cNvSpPr>
            <p:nvPr/>
          </p:nvSpPr>
          <p:spPr bwMode="auto">
            <a:xfrm flipV="1">
              <a:off x="4952" y="2739"/>
              <a:ext cx="54" cy="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18" name="Line 194"/>
            <p:cNvSpPr>
              <a:spLocks noChangeShapeType="1"/>
            </p:cNvSpPr>
            <p:nvPr/>
          </p:nvSpPr>
          <p:spPr bwMode="auto">
            <a:xfrm>
              <a:off x="4512" y="24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19" name="Line 195"/>
            <p:cNvSpPr>
              <a:spLocks noChangeShapeType="1"/>
            </p:cNvSpPr>
            <p:nvPr/>
          </p:nvSpPr>
          <p:spPr bwMode="auto">
            <a:xfrm>
              <a:off x="4992" y="28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0" name="Rectangle 196"/>
            <p:cNvSpPr>
              <a:spLocks noChangeArrowheads="1"/>
            </p:cNvSpPr>
            <p:nvPr/>
          </p:nvSpPr>
          <p:spPr bwMode="auto">
            <a:xfrm>
              <a:off x="115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1" name="Rectangle 197"/>
            <p:cNvSpPr>
              <a:spLocks noChangeArrowheads="1"/>
            </p:cNvSpPr>
            <p:nvPr/>
          </p:nvSpPr>
          <p:spPr bwMode="auto">
            <a:xfrm>
              <a:off x="105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2" name="Rectangle 198"/>
            <p:cNvSpPr>
              <a:spLocks noChangeArrowheads="1"/>
            </p:cNvSpPr>
            <p:nvPr/>
          </p:nvSpPr>
          <p:spPr bwMode="auto">
            <a:xfrm>
              <a:off x="96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3" name="Rectangle 199"/>
            <p:cNvSpPr>
              <a:spLocks noChangeArrowheads="1"/>
            </p:cNvSpPr>
            <p:nvPr/>
          </p:nvSpPr>
          <p:spPr bwMode="auto">
            <a:xfrm>
              <a:off x="86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4" name="Rectangle 200"/>
            <p:cNvSpPr>
              <a:spLocks noChangeArrowheads="1"/>
            </p:cNvSpPr>
            <p:nvPr/>
          </p:nvSpPr>
          <p:spPr bwMode="auto">
            <a:xfrm>
              <a:off x="76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5" name="Rectangle 201"/>
            <p:cNvSpPr>
              <a:spLocks noChangeArrowheads="1"/>
            </p:cNvSpPr>
            <p:nvPr/>
          </p:nvSpPr>
          <p:spPr bwMode="auto">
            <a:xfrm>
              <a:off x="499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6" name="Rectangle 202"/>
            <p:cNvSpPr>
              <a:spLocks noChangeArrowheads="1"/>
            </p:cNvSpPr>
            <p:nvPr/>
          </p:nvSpPr>
          <p:spPr bwMode="auto">
            <a:xfrm>
              <a:off x="5088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7" name="Rectangle 203"/>
            <p:cNvSpPr>
              <a:spLocks noChangeArrowheads="1"/>
            </p:cNvSpPr>
            <p:nvPr/>
          </p:nvSpPr>
          <p:spPr bwMode="auto">
            <a:xfrm>
              <a:off x="5184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8" name="Rectangle 204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29" name="Rectangle 205"/>
            <p:cNvSpPr>
              <a:spLocks noChangeArrowheads="1"/>
            </p:cNvSpPr>
            <p:nvPr/>
          </p:nvSpPr>
          <p:spPr bwMode="auto">
            <a:xfrm>
              <a:off x="5376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8830" name="Rectangle 206"/>
            <p:cNvSpPr>
              <a:spLocks noChangeArrowheads="1"/>
            </p:cNvSpPr>
            <p:nvPr/>
          </p:nvSpPr>
          <p:spPr bwMode="auto">
            <a:xfrm>
              <a:off x="5472" y="3744"/>
              <a:ext cx="96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6" name="Up Arrow 215"/>
          <p:cNvSpPr/>
          <p:nvPr/>
        </p:nvSpPr>
        <p:spPr bwMode="auto">
          <a:xfrm>
            <a:off x="1419225" y="3543300"/>
            <a:ext cx="381000" cy="685800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6" name="TextBox 216"/>
          <p:cNvSpPr txBox="1">
            <a:spLocks noChangeArrowheads="1"/>
          </p:cNvSpPr>
          <p:nvPr/>
        </p:nvSpPr>
        <p:spPr bwMode="auto">
          <a:xfrm>
            <a:off x="1295400" y="3200400"/>
            <a:ext cx="612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tx2"/>
                </a:solidFill>
              </a:rPr>
              <a:t>PRI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514600" y="3429000"/>
            <a:ext cx="3810000" cy="10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Must “return” from main() to</a:t>
            </a:r>
          </a:p>
          <a:p>
            <a:pPr algn="ctr"/>
            <a:r>
              <a:rPr lang="en-US" sz="2000" b="0" dirty="0" smtClean="0">
                <a:solidFill>
                  <a:schemeClr val="dk1"/>
                </a:solidFill>
              </a:rPr>
              <a:t>start DSP/BIOS Scheduler</a:t>
            </a:r>
          </a:p>
        </p:txBody>
      </p:sp>
      <p:cxnSp>
        <p:nvCxnSpPr>
          <p:cNvPr id="218" name="Straight Arrow Connector 217"/>
          <p:cNvCxnSpPr/>
          <p:nvPr/>
        </p:nvCxnSpPr>
        <p:spPr bwMode="auto">
          <a:xfrm rot="10800000" flipV="1">
            <a:off x="1644650" y="4267199"/>
            <a:ext cx="1022350" cy="7175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213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990600"/>
            <a:ext cx="5562600" cy="426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09458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69386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Threads &amp; Scheduling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244187"/>
            <a:ext cx="556260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Real-Time Analysis Tools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850739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BIOS Configuration (.tcf)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42554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Creating a BIOS Project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 Box 4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576" y="4000343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Memory Mgmt Using .tcf…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4575145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13a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  <p:tag name="NO LOGOS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  <p:tag name="NO LOGOS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MINISTRATIVESLIDE" val="True"/>
  <p:tag name="NO LOGOS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Norm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Norm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 standard">
        <a:dk1>
          <a:srgbClr val="000000"/>
        </a:dk1>
        <a:lt1>
          <a:srgbClr val="FFFFFF"/>
        </a:lt1>
        <a:dk2>
          <a:srgbClr val="DE0000"/>
        </a:dk2>
        <a:lt2>
          <a:srgbClr val="808080"/>
        </a:lt2>
        <a:accent1>
          <a:srgbClr val="DE0000"/>
        </a:accent1>
        <a:accent2>
          <a:srgbClr val="AEAEAE"/>
        </a:accent2>
        <a:accent3>
          <a:srgbClr val="117788"/>
        </a:accent3>
        <a:accent4>
          <a:srgbClr val="404040"/>
        </a:accent4>
        <a:accent5>
          <a:srgbClr val="7F7F7F"/>
        </a:accent5>
        <a:accent6>
          <a:srgbClr val="32B4CE"/>
        </a:accent6>
        <a:hlink>
          <a:srgbClr val="DE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14128</TotalTime>
  <Pages>3</Pages>
  <Words>1497</Words>
  <Application>Microsoft Office PowerPoint</Application>
  <PresentationFormat>On-screen Show (4:3)</PresentationFormat>
  <Paragraphs>395</Paragraphs>
  <Slides>30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ttoTheme</vt:lpstr>
      <vt:lpstr>4_ttoTheme</vt:lpstr>
      <vt:lpstr>PowerPoint Presentation</vt:lpstr>
      <vt:lpstr>Objectives</vt:lpstr>
      <vt:lpstr>Outline</vt:lpstr>
      <vt:lpstr>DSP/BIOS Environment</vt:lpstr>
      <vt:lpstr>Outline</vt:lpstr>
      <vt:lpstr>DSP/BIOS Thread Types</vt:lpstr>
      <vt:lpstr>SWIs and TSKs</vt:lpstr>
      <vt:lpstr>DSP/BIOS: Priority-Based Scheduling</vt:lpstr>
      <vt:lpstr>Outline</vt:lpstr>
      <vt:lpstr>Built-in Real-Time Analysis Tools</vt:lpstr>
      <vt:lpstr>Built-in Real-Time Analysis Tools</vt:lpstr>
      <vt:lpstr>Outline</vt:lpstr>
      <vt:lpstr>Textual Config File (TCF) Contents</vt:lpstr>
      <vt:lpstr>GUI Creates TCF Script…</vt:lpstr>
      <vt:lpstr>Outline</vt:lpstr>
      <vt:lpstr>Creating a New BIOS Project (1)</vt:lpstr>
      <vt:lpstr>Creating a New BIOS Project (2)</vt:lpstr>
      <vt:lpstr>Adding a New TCF File to Your Project</vt:lpstr>
      <vt:lpstr>TCF Generates Key Files…</vt:lpstr>
      <vt:lpstr>Outline</vt:lpstr>
      <vt:lpstr>Remember ?</vt:lpstr>
      <vt:lpstr>MEM – Memory Section Manager</vt:lpstr>
      <vt:lpstr>Outline</vt:lpstr>
      <vt:lpstr>Lab 16a – Intro to DSP/BIOS</vt:lpstr>
      <vt:lpstr>PowerPoint Presentation</vt:lpstr>
      <vt:lpstr>DSP/BIOS – TI’s Real-Time O/S</vt:lpstr>
      <vt:lpstr>Files Generated by the Config Tool</vt:lpstr>
      <vt:lpstr>Polling vs Interrupt (Event) Driven</vt:lpstr>
      <vt:lpstr>System Design Options and Tradeoffs</vt:lpstr>
      <vt:lpstr>Outline</vt:lpstr>
    </vt:vector>
  </TitlesOfParts>
  <Company>SC Sales &amp;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subject/>
  <dc:creator>Scott Specker</dc:creator>
  <cp:keywords/>
  <dc:description/>
  <cp:lastModifiedBy>Eric Wilbur</cp:lastModifiedBy>
  <cp:revision>230</cp:revision>
  <cp:lastPrinted>1601-01-01T00:00:00Z</cp:lastPrinted>
  <dcterms:created xsi:type="dcterms:W3CDTF">2001-09-20T20:19:44Z</dcterms:created>
  <dcterms:modified xsi:type="dcterms:W3CDTF">2013-09-08T15:33:49Z</dcterms:modified>
</cp:coreProperties>
</file>