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5.xml" ContentType="application/vnd.openxmlformats-officedocument.presentationml.notesSlide+xml"/>
  <Override PartName="/ppt/tags/tag42.xml" ContentType="application/vnd.openxmlformats-officedocument.presentationml.tags+xml"/>
  <Override PartName="/ppt/notesSlides/notesSlide16.xml" ContentType="application/vnd.openxmlformats-officedocument.presentationml.notesSlide+xml"/>
  <Override PartName="/ppt/tags/tag43.xml" ContentType="application/vnd.openxmlformats-officedocument.presentationml.tags+xml"/>
  <Override PartName="/ppt/notesSlides/notesSlide17.xml" ContentType="application/vnd.openxmlformats-officedocument.presentationml.notesSlide+xml"/>
  <Override PartName="/ppt/tags/tag44.xml" ContentType="application/vnd.openxmlformats-officedocument.presentationml.tags+xml"/>
  <Override PartName="/ppt/notesSlides/notesSlide18.xml" ContentType="application/vnd.openxmlformats-officedocument.presentationml.notesSlide+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notesSlides/notesSlide20.xml" ContentType="application/vnd.openxmlformats-officedocument.presentationml.notesSlide+xml"/>
  <Override PartName="/ppt/tags/tag47.xml" ContentType="application/vnd.openxmlformats-officedocument.presentationml.tags+xml"/>
  <Override PartName="/ppt/notesSlides/notesSlide21.xml" ContentType="application/vnd.openxmlformats-officedocument.presentationml.notesSlide+xml"/>
  <Override PartName="/ppt/tags/tag48.xml" ContentType="application/vnd.openxmlformats-officedocument.presentationml.tags+xml"/>
  <Override PartName="/ppt/notesSlides/notesSlide22.xml" ContentType="application/vnd.openxmlformats-officedocument.presentationml.notesSlide+xml"/>
  <Override PartName="/ppt/tags/tag49.xml" ContentType="application/vnd.openxmlformats-officedocument.presentationml.tags+xml"/>
  <Override PartName="/ppt/notesSlides/notesSlide23.xml" ContentType="application/vnd.openxmlformats-officedocument.presentationml.notesSlide+xml"/>
  <Override PartName="/ppt/tags/tag50.xml" ContentType="application/vnd.openxmlformats-officedocument.presentationml.tags+xml"/>
  <Override PartName="/ppt/notesSlides/notesSlide24.xml" ContentType="application/vnd.openxmlformats-officedocument.presentationml.notesSlide+xml"/>
  <Override PartName="/ppt/tags/tag51.xml" ContentType="application/vnd.openxmlformats-officedocument.presentationml.tags+xml"/>
  <Override PartName="/ppt/notesSlides/notesSlide25.xml" ContentType="application/vnd.openxmlformats-officedocument.presentationml.notesSlide+xml"/>
  <Override PartName="/ppt/tags/tag52.xml" ContentType="application/vnd.openxmlformats-officedocument.presentationml.tags+xml"/>
  <Override PartName="/ppt/notesSlides/notesSlide2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64.xml" ContentType="application/vnd.openxmlformats-officedocument.presentationml.tags+xml"/>
  <Override PartName="/ppt/notesSlides/notesSlide3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36.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37.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38.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39.xml" ContentType="application/vnd.openxmlformats-officedocument.presentationml.notesSlide+xml"/>
  <Override PartName="/ppt/tags/tag139.xml" ContentType="application/vnd.openxmlformats-officedocument.presentationml.tags+xml"/>
  <Override PartName="/ppt/notesSlides/notesSlide40.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notesSlides/notesSlide41.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3" r:id="rId1"/>
  </p:sldMasterIdLst>
  <p:notesMasterIdLst>
    <p:notesMasterId r:id="rId88"/>
  </p:notesMasterIdLst>
  <p:handoutMasterIdLst>
    <p:handoutMasterId r:id="rId89"/>
  </p:handoutMasterIdLst>
  <p:sldIdLst>
    <p:sldId id="1635" r:id="rId2"/>
    <p:sldId id="1662" r:id="rId3"/>
    <p:sldId id="849" r:id="rId4"/>
    <p:sldId id="1694" r:id="rId5"/>
    <p:sldId id="1101" r:id="rId6"/>
    <p:sldId id="1102" r:id="rId7"/>
    <p:sldId id="1103" r:id="rId8"/>
    <p:sldId id="1104" r:id="rId9"/>
    <p:sldId id="1695" r:id="rId10"/>
    <p:sldId id="1107" r:id="rId11"/>
    <p:sldId id="1110" r:id="rId12"/>
    <p:sldId id="1112" r:id="rId13"/>
    <p:sldId id="1113" r:id="rId14"/>
    <p:sldId id="1114" r:id="rId15"/>
    <p:sldId id="1696" r:id="rId16"/>
    <p:sldId id="1116" r:id="rId17"/>
    <p:sldId id="1117" r:id="rId18"/>
    <p:sldId id="1118" r:id="rId19"/>
    <p:sldId id="1119" r:id="rId20"/>
    <p:sldId id="1120" r:id="rId21"/>
    <p:sldId id="1121" r:id="rId22"/>
    <p:sldId id="1122" r:id="rId23"/>
    <p:sldId id="1123" r:id="rId24"/>
    <p:sldId id="1124" r:id="rId25"/>
    <p:sldId id="1125" r:id="rId26"/>
    <p:sldId id="1126" r:id="rId27"/>
    <p:sldId id="1127" r:id="rId28"/>
    <p:sldId id="1128" r:id="rId29"/>
    <p:sldId id="1129" r:id="rId30"/>
    <p:sldId id="1130" r:id="rId31"/>
    <p:sldId id="1131" r:id="rId32"/>
    <p:sldId id="1132" r:id="rId33"/>
    <p:sldId id="1133" r:id="rId34"/>
    <p:sldId id="1134" r:id="rId35"/>
    <p:sldId id="1135" r:id="rId36"/>
    <p:sldId id="1697" r:id="rId37"/>
    <p:sldId id="1139" r:id="rId38"/>
    <p:sldId id="1141" r:id="rId39"/>
    <p:sldId id="1142" r:id="rId40"/>
    <p:sldId id="1143" r:id="rId41"/>
    <p:sldId id="1144" r:id="rId42"/>
    <p:sldId id="1145" r:id="rId43"/>
    <p:sldId id="1146" r:id="rId44"/>
    <p:sldId id="1147" r:id="rId45"/>
    <p:sldId id="1698" r:id="rId46"/>
    <p:sldId id="1151" r:id="rId47"/>
    <p:sldId id="1154" r:id="rId48"/>
    <p:sldId id="1156" r:id="rId49"/>
    <p:sldId id="1157" r:id="rId50"/>
    <p:sldId id="1159" r:id="rId51"/>
    <p:sldId id="1699" r:id="rId52"/>
    <p:sldId id="1161" r:id="rId53"/>
    <p:sldId id="1167" r:id="rId54"/>
    <p:sldId id="1170" r:id="rId55"/>
    <p:sldId id="1176" r:id="rId56"/>
    <p:sldId id="1700" r:id="rId57"/>
    <p:sldId id="1179" r:id="rId58"/>
    <p:sldId id="1180" r:id="rId59"/>
    <p:sldId id="1181" r:id="rId60"/>
    <p:sldId id="1182" r:id="rId61"/>
    <p:sldId id="1185" r:id="rId62"/>
    <p:sldId id="1187" r:id="rId63"/>
    <p:sldId id="1188" r:id="rId64"/>
    <p:sldId id="1550" r:id="rId65"/>
    <p:sldId id="1551" r:id="rId66"/>
    <p:sldId id="1192" r:id="rId67"/>
    <p:sldId id="1193" r:id="rId68"/>
    <p:sldId id="1194" r:id="rId69"/>
    <p:sldId id="1198" r:id="rId70"/>
    <p:sldId id="1701" r:id="rId71"/>
    <p:sldId id="1201" r:id="rId72"/>
    <p:sldId id="1203" r:id="rId73"/>
    <p:sldId id="1207" r:id="rId74"/>
    <p:sldId id="1206" r:id="rId75"/>
    <p:sldId id="1702" r:id="rId76"/>
    <p:sldId id="1656" r:id="rId77"/>
    <p:sldId id="1657" r:id="rId78"/>
    <p:sldId id="1215" r:id="rId79"/>
    <p:sldId id="1260" r:id="rId80"/>
    <p:sldId id="1220" r:id="rId81"/>
    <p:sldId id="1703" r:id="rId82"/>
    <p:sldId id="1683" r:id="rId83"/>
    <p:sldId id="1704" r:id="rId84"/>
    <p:sldId id="798" r:id="rId85"/>
    <p:sldId id="1705" r:id="rId86"/>
    <p:sldId id="1554" r:id="rId87"/>
  </p:sldIdLst>
  <p:sldSz cx="9144000" cy="6858000" type="screen4x3"/>
  <p:notesSz cx="7315200" cy="9601200"/>
  <p:defaultTextStyle>
    <a:defPPr>
      <a:defRPr lang="en-US"/>
    </a:defPPr>
    <a:lvl1pPr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1pPr>
    <a:lvl2pPr marL="4572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2pPr>
    <a:lvl3pPr marL="9144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3pPr>
    <a:lvl4pPr marL="13716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4pPr>
    <a:lvl5pPr marL="18288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a:srgbClr val="FF0000"/>
    <a:srgbClr val="969696"/>
    <a:srgbClr val="808080"/>
    <a:srgbClr val="B2B2B2"/>
    <a:srgbClr val="C0C0C0"/>
    <a:srgbClr val="EAEAE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86" autoAdjust="0"/>
    <p:restoredTop sz="89894" autoAdjust="0"/>
  </p:normalViewPr>
  <p:slideViewPr>
    <p:cSldViewPr>
      <p:cViewPr>
        <p:scale>
          <a:sx n="80" d="100"/>
          <a:sy n="80" d="100"/>
        </p:scale>
        <p:origin x="-1710" y="-39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4452"/>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a:defRPr sz="1100" b="0" i="1">
                <a:effectLst/>
                <a:latin typeface="Times New Roman" pitchFamily="18" charset="0"/>
              </a:defRPr>
            </a:lvl1pPr>
          </a:lstStyle>
          <a:p>
            <a:pPr>
              <a:defRPr/>
            </a:pPr>
            <a:endParaRPr lang="en-US"/>
          </a:p>
        </p:txBody>
      </p:sp>
      <p:sp>
        <p:nvSpPr>
          <p:cNvPr id="307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a:defRPr sz="1100" b="0" i="1">
                <a:effectLst/>
                <a:latin typeface="Times New Roman"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a:defRPr sz="1100" b="0" i="1">
                <a:effectLst/>
                <a:latin typeface="Times New Roman" pitchFamily="18" charset="0"/>
              </a:defRPr>
            </a:lvl1pPr>
          </a:lstStyle>
          <a:p>
            <a:pPr>
              <a:defRPr/>
            </a:pPr>
            <a:endParaRPr lang="en-US"/>
          </a:p>
        </p:txBody>
      </p:sp>
      <p:sp>
        <p:nvSpPr>
          <p:cNvPr id="307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a:defRPr sz="1100" b="0" i="1">
                <a:effectLst/>
                <a:latin typeface="Times New Roman" pitchFamily="18" charset="0"/>
              </a:defRPr>
            </a:lvl1pPr>
          </a:lstStyle>
          <a:p>
            <a:pPr>
              <a:defRPr/>
            </a:pPr>
            <a:fld id="{34891C9A-AC45-4DC9-8F4A-A3297DF1965D}" type="slidenum">
              <a:rPr lang="en-US"/>
              <a:pPr>
                <a:defRPr/>
              </a:pPr>
              <a:t>‹#›</a:t>
            </a:fld>
            <a:endParaRPr lang="en-US"/>
          </a:p>
        </p:txBody>
      </p:sp>
    </p:spTree>
    <p:extLst>
      <p:ext uri="{BB962C8B-B14F-4D97-AF65-F5344CB8AC3E}">
        <p14:creationId xmlns:p14="http://schemas.microsoft.com/office/powerpoint/2010/main" val="232584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a:lnSpc>
                <a:spcPct val="100000"/>
              </a:lnSpc>
              <a:spcBef>
                <a:spcPct val="0"/>
              </a:spcBef>
              <a:defRPr sz="1100" b="0" i="1">
                <a:effectLst/>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a:lnSpc>
                <a:spcPct val="100000"/>
              </a:lnSpc>
              <a:spcBef>
                <a:spcPct val="0"/>
              </a:spcBef>
              <a:defRPr sz="1100" b="0" i="1">
                <a:effectLst/>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a:lnSpc>
                <a:spcPct val="100000"/>
              </a:lnSpc>
              <a:spcBef>
                <a:spcPct val="0"/>
              </a:spcBef>
              <a:defRPr sz="1100" b="0" i="1">
                <a:effectLst/>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a:lnSpc>
                <a:spcPct val="100000"/>
              </a:lnSpc>
              <a:spcBef>
                <a:spcPct val="0"/>
              </a:spcBef>
              <a:defRPr sz="1100" b="0" i="1">
                <a:effectLst/>
                <a:latin typeface="Times New Roman" pitchFamily="18" charset="0"/>
              </a:defRPr>
            </a:lvl1pPr>
          </a:lstStyle>
          <a:p>
            <a:pPr>
              <a:defRPr/>
            </a:pPr>
            <a:fld id="{F1103032-EA84-4456-A75D-E5B4B0C89777}" type="slidenum">
              <a:rPr lang="en-US"/>
              <a:pPr>
                <a:defRPr/>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332" tIns="48667" rIns="97332" bIns="4866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9095" name="Rectangle 7"/>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706473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5"/>
          </p:nvPr>
        </p:nvSpPr>
        <p:spPr>
          <a:noFill/>
        </p:spPr>
        <p:txBody>
          <a:bodyPr/>
          <a:lstStyle/>
          <a:p>
            <a:fld id="{39CB4184-8FEE-4AF7-B378-43D37B964F09}" type="slidenum">
              <a:rPr lang="en-US" smtClean="0">
                <a:solidFill>
                  <a:prstClr val="black"/>
                </a:solidFill>
              </a:rPr>
              <a:pPr/>
              <a:t>1</a:t>
            </a:fld>
            <a:endParaRPr lang="en-US" smtClean="0">
              <a:solidFill>
                <a:prstClr val="black"/>
              </a:solidFill>
            </a:endParaRPr>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xfrm>
            <a:off x="1112838" y="4643438"/>
            <a:ext cx="5964237" cy="4564062"/>
          </a:xfrm>
          <a:solidFill>
            <a:srgbClr val="FFFFFF"/>
          </a:solidFill>
          <a:ln>
            <a:solidFill>
              <a:srgbClr val="000000"/>
            </a:solidFill>
          </a:ln>
        </p:spPr>
        <p:txBody>
          <a:bodyPr lIns="94854" tIns="47427" rIns="94854" bIns="47427"/>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Grp="1" noChangeArrowheads="1"/>
          </p:cNvSpPr>
          <p:nvPr>
            <p:ph type="sldNum" sz="quarter" idx="5"/>
          </p:nvPr>
        </p:nvSpPr>
        <p:spPr>
          <a:noFill/>
        </p:spPr>
        <p:txBody>
          <a:bodyPr/>
          <a:lstStyle/>
          <a:p>
            <a:fld id="{769553AF-756E-4954-93C5-FCFED55FB128}" type="slidenum">
              <a:rPr lang="en-US" smtClean="0"/>
              <a:pPr/>
              <a:t>17</a:t>
            </a:fld>
            <a:endParaRPr lang="en-US" smtClean="0"/>
          </a:p>
        </p:txBody>
      </p:sp>
      <p:sp>
        <p:nvSpPr>
          <p:cNvPr id="98307" name="Rectangle 2"/>
          <p:cNvSpPr>
            <a:spLocks noGrp="1" noRot="1" noChangeAspect="1" noChangeArrowheads="1" noTextEdit="1"/>
          </p:cNvSpPr>
          <p:nvPr>
            <p:ph type="sldImg"/>
          </p:nvPr>
        </p:nvSpPr>
        <p:spPr>
          <a:xfrm>
            <a:off x="1292225" y="757238"/>
            <a:ext cx="4732338" cy="3549650"/>
          </a:xfrm>
          <a:ln/>
        </p:spPr>
      </p:sp>
      <p:sp>
        <p:nvSpPr>
          <p:cNvPr id="98308"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Let’s look at an example. It’s hard to understand exactly how the cache works from talking about its address components.</a:t>
            </a:r>
          </a:p>
          <a:p>
            <a:endParaRPr lang="en-US" smtClean="0">
              <a:latin typeface="Arial" charset="0"/>
            </a:endParaRPr>
          </a:p>
          <a:p>
            <a:r>
              <a:rPr lang="en-US" smtClean="0">
                <a:latin typeface="Arial" charset="0"/>
              </a:rPr>
              <a:t>PLEASE NOTE TO THE STUDENTS THAT THIS IS A CONCEPTUAL EXAMPLE!</a:t>
            </a:r>
          </a:p>
          <a:p>
            <a:endParaRPr lang="en-US" smtClean="0">
              <a:latin typeface="Arial" charset="0"/>
            </a:endParaRPr>
          </a:p>
          <a:p>
            <a:r>
              <a:rPr lang="en-US" smtClean="0">
                <a:latin typeface="Arial" charset="0"/>
              </a:rPr>
              <a:t>For foil-space (and time) limitations, this example:</a:t>
            </a:r>
          </a:p>
          <a:p>
            <a:r>
              <a:rPr lang="en-US" smtClean="0">
                <a:latin typeface="Arial" charset="0"/>
              </a:rPr>
              <a:t>- cache’s instructions rather than fetch packets</a:t>
            </a:r>
          </a:p>
          <a:p>
            <a:r>
              <a:rPr lang="en-US" smtClean="0">
                <a:latin typeface="Arial" charset="0"/>
              </a:rPr>
              <a:t>- only has a 16-bit address rather than 26</a:t>
            </a:r>
          </a:p>
          <a:p>
            <a:r>
              <a:rPr lang="en-US" smtClean="0">
                <a:latin typeface="Arial" charset="0"/>
              </a:rPr>
              <a:t>- simply breaks the imaginary 16-bit address into a 12-bit tag and 4 bit index</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5"/>
          <p:cNvSpPr>
            <a:spLocks noGrp="1" noChangeArrowheads="1"/>
          </p:cNvSpPr>
          <p:nvPr>
            <p:ph type="sldNum" sz="quarter" idx="5"/>
          </p:nvPr>
        </p:nvSpPr>
        <p:spPr>
          <a:noFill/>
        </p:spPr>
        <p:txBody>
          <a:bodyPr/>
          <a:lstStyle/>
          <a:p>
            <a:fld id="{749E65A9-972B-4FF4-AB16-A352EA7A5C2D}" type="slidenum">
              <a:rPr lang="en-US" smtClean="0"/>
              <a:pPr/>
              <a:t>18</a:t>
            </a:fld>
            <a:endParaRPr lang="en-US" smtClean="0"/>
          </a:p>
        </p:txBody>
      </p:sp>
      <p:sp>
        <p:nvSpPr>
          <p:cNvPr id="99331" name="Rectangle 2"/>
          <p:cNvSpPr>
            <a:spLocks noGrp="1" noRot="1" noChangeAspect="1" noChangeArrowheads="1" noTextEdit="1"/>
          </p:cNvSpPr>
          <p:nvPr>
            <p:ph type="sldImg"/>
          </p:nvPr>
        </p:nvSpPr>
        <p:spPr>
          <a:xfrm>
            <a:off x="1292225" y="757238"/>
            <a:ext cx="4732338" cy="3549650"/>
          </a:xfrm>
          <a:ln/>
        </p:spPr>
      </p:sp>
      <p:sp>
        <p:nvSpPr>
          <p:cNvPr id="99332"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Here’s the code for our example -- once again, note the 16-bit address, 12-bit tag, and 4-bit index.</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Grp="1" noChangeArrowheads="1"/>
          </p:cNvSpPr>
          <p:nvPr>
            <p:ph type="sldNum" sz="quarter" idx="5"/>
          </p:nvPr>
        </p:nvSpPr>
        <p:spPr>
          <a:noFill/>
        </p:spPr>
        <p:txBody>
          <a:bodyPr/>
          <a:lstStyle/>
          <a:p>
            <a:fld id="{B52A94F6-67A6-447A-9637-28EF9E725520}" type="slidenum">
              <a:rPr lang="en-US" smtClean="0"/>
              <a:pPr/>
              <a:t>19</a:t>
            </a:fld>
            <a:endParaRPr lang="en-US" smtClean="0"/>
          </a:p>
        </p:txBody>
      </p:sp>
      <p:sp>
        <p:nvSpPr>
          <p:cNvPr id="100355" name="Rectangle 2"/>
          <p:cNvSpPr>
            <a:spLocks noGrp="1" noRot="1" noChangeAspect="1" noChangeArrowheads="1" noTextEdit="1"/>
          </p:cNvSpPr>
          <p:nvPr>
            <p:ph type="sldImg"/>
          </p:nvPr>
        </p:nvSpPr>
        <p:spPr>
          <a:xfrm>
            <a:off x="1292225" y="757238"/>
            <a:ext cx="4732338" cy="3549650"/>
          </a:xfrm>
          <a:ln/>
        </p:spPr>
      </p:sp>
      <p:sp>
        <p:nvSpPr>
          <p:cNvPr id="100356"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Here’s what our imaginary cache looks like. The cache has a full instruction (remember we usually cache FP’s).</a:t>
            </a:r>
          </a:p>
          <a:p>
            <a:r>
              <a:rPr lang="en-US" smtClean="0">
                <a:latin typeface="Arial" charset="0"/>
              </a:rPr>
              <a:t>Also, we have our tag memory.</a:t>
            </a:r>
          </a:p>
          <a:p>
            <a:r>
              <a:rPr lang="en-US" smtClean="0">
                <a:latin typeface="Arial" charset="0"/>
              </a:rPr>
              <a:t>Finally, there is one additional valid bit for each cache line. This indicates whether that particular line is valid or not.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5"/>
          <p:cNvSpPr>
            <a:spLocks noGrp="1" noChangeArrowheads="1"/>
          </p:cNvSpPr>
          <p:nvPr>
            <p:ph type="sldNum" sz="quarter" idx="5"/>
          </p:nvPr>
        </p:nvSpPr>
        <p:spPr>
          <a:noFill/>
        </p:spPr>
        <p:txBody>
          <a:bodyPr/>
          <a:lstStyle/>
          <a:p>
            <a:fld id="{89B0F663-2A43-4C2F-90A1-E206677C5BDA}" type="slidenum">
              <a:rPr lang="en-US" smtClean="0"/>
              <a:pPr/>
              <a:t>20</a:t>
            </a:fld>
            <a:endParaRPr lang="en-US" smtClean="0"/>
          </a:p>
        </p:txBody>
      </p:sp>
      <p:sp>
        <p:nvSpPr>
          <p:cNvPr id="101379" name="Rectangle 2"/>
          <p:cNvSpPr>
            <a:spLocks noGrp="1" noRot="1" noChangeAspect="1" noChangeArrowheads="1" noTextEdit="1"/>
          </p:cNvSpPr>
          <p:nvPr>
            <p:ph type="sldImg"/>
          </p:nvPr>
        </p:nvSpPr>
        <p:spPr>
          <a:xfrm>
            <a:off x="1292225" y="757238"/>
            <a:ext cx="4732338" cy="3549650"/>
          </a:xfrm>
          <a:ln/>
        </p:spPr>
      </p:sp>
      <p:sp>
        <p:nvSpPr>
          <p:cNvPr id="101380"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Is the first instruction in cache?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Grp="1" noChangeArrowheads="1"/>
          </p:cNvSpPr>
          <p:nvPr>
            <p:ph type="sldNum" sz="quarter" idx="5"/>
          </p:nvPr>
        </p:nvSpPr>
        <p:spPr>
          <a:noFill/>
        </p:spPr>
        <p:txBody>
          <a:bodyPr/>
          <a:lstStyle/>
          <a:p>
            <a:fld id="{010BFCD5-2B43-46D5-8223-F3B874D2D1BA}" type="slidenum">
              <a:rPr lang="en-US" smtClean="0"/>
              <a:pPr/>
              <a:t>21</a:t>
            </a:fld>
            <a:endParaRPr lang="en-US" smtClean="0"/>
          </a:p>
        </p:txBody>
      </p:sp>
      <p:sp>
        <p:nvSpPr>
          <p:cNvPr id="102403" name="Rectangle 2"/>
          <p:cNvSpPr>
            <a:spLocks noGrp="1" noRot="1" noChangeAspect="1" noChangeArrowheads="1" noTextEdit="1"/>
          </p:cNvSpPr>
          <p:nvPr>
            <p:ph type="sldImg"/>
          </p:nvPr>
        </p:nvSpPr>
        <p:spPr>
          <a:xfrm>
            <a:off x="1292225" y="757238"/>
            <a:ext cx="4732338" cy="3549650"/>
          </a:xfrm>
          <a:ln/>
        </p:spPr>
      </p:sp>
      <p:sp>
        <p:nvSpPr>
          <p:cNvPr id="102404"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No. If you look at the index of the “sub: LDH” instruction, you’ll notice the valid bit is not set for index=3.</a:t>
            </a:r>
          </a:p>
          <a:p>
            <a:endParaRPr lang="en-US" smtClean="0">
              <a:latin typeface="Arial" charset="0"/>
            </a:endParaRPr>
          </a:p>
          <a:p>
            <a:r>
              <a:rPr lang="en-US" smtClean="0">
                <a:latin typeface="Arial" charset="0"/>
              </a:rPr>
              <a:t>Since the value is not found in the cache, this is called a “cache miss”.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p:cNvSpPr>
            <a:spLocks noGrp="1" noChangeArrowheads="1"/>
          </p:cNvSpPr>
          <p:nvPr>
            <p:ph type="sldNum" sz="quarter" idx="5"/>
          </p:nvPr>
        </p:nvSpPr>
        <p:spPr>
          <a:noFill/>
        </p:spPr>
        <p:txBody>
          <a:bodyPr/>
          <a:lstStyle/>
          <a:p>
            <a:fld id="{D1CDE3DB-D5E4-448B-B777-8106E6CB678E}" type="slidenum">
              <a:rPr lang="en-US" smtClean="0"/>
              <a:pPr/>
              <a:t>23</a:t>
            </a:fld>
            <a:endParaRPr lang="en-US" smtClean="0"/>
          </a:p>
        </p:txBody>
      </p:sp>
      <p:sp>
        <p:nvSpPr>
          <p:cNvPr id="103427" name="Rectangle 2"/>
          <p:cNvSpPr>
            <a:spLocks noGrp="1" noRot="1" noChangeAspect="1" noChangeArrowheads="1" noTextEdit="1"/>
          </p:cNvSpPr>
          <p:nvPr>
            <p:ph type="sldImg"/>
          </p:nvPr>
        </p:nvSpPr>
        <p:spPr>
          <a:xfrm>
            <a:off x="1292225" y="757238"/>
            <a:ext cx="4732338" cy="3549650"/>
          </a:xfrm>
          <a:ln/>
        </p:spPr>
      </p:sp>
      <p:sp>
        <p:nvSpPr>
          <p:cNvPr id="103428"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So, the data memory controller goes off-chip for the program code and brings it back to the CPU and the cache. The cache inserts the instruction, saves the tag value, and sets the valid bit.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
          <p:cNvSpPr>
            <a:spLocks noGrp="1" noChangeArrowheads="1"/>
          </p:cNvSpPr>
          <p:nvPr>
            <p:ph type="sldNum" sz="quarter" idx="5"/>
          </p:nvPr>
        </p:nvSpPr>
        <p:spPr>
          <a:noFill/>
        </p:spPr>
        <p:txBody>
          <a:bodyPr/>
          <a:lstStyle/>
          <a:p>
            <a:fld id="{5B9BB50D-2378-4BCD-BE49-B5B3E99DD9D7}" type="slidenum">
              <a:rPr lang="en-US" smtClean="0"/>
              <a:pPr/>
              <a:t>24</a:t>
            </a:fld>
            <a:endParaRPr lang="en-US" smtClean="0"/>
          </a:p>
        </p:txBody>
      </p:sp>
      <p:sp>
        <p:nvSpPr>
          <p:cNvPr id="104451" name="Rectangle 2"/>
          <p:cNvSpPr>
            <a:spLocks noGrp="1" noRot="1" noChangeAspect="1" noChangeArrowheads="1" noTextEdit="1"/>
          </p:cNvSpPr>
          <p:nvPr>
            <p:ph type="sldImg"/>
          </p:nvPr>
        </p:nvSpPr>
        <p:spPr>
          <a:xfrm>
            <a:off x="1292225" y="757238"/>
            <a:ext cx="4732338" cy="3549650"/>
          </a:xfrm>
          <a:ln/>
        </p:spPr>
      </p:sp>
      <p:sp>
        <p:nvSpPr>
          <p:cNvPr id="104452"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This process continues.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5"/>
          <p:cNvSpPr>
            <a:spLocks noGrp="1" noChangeArrowheads="1"/>
          </p:cNvSpPr>
          <p:nvPr>
            <p:ph type="sldNum" sz="quarter" idx="5"/>
          </p:nvPr>
        </p:nvSpPr>
        <p:spPr>
          <a:noFill/>
        </p:spPr>
        <p:txBody>
          <a:bodyPr/>
          <a:lstStyle/>
          <a:p>
            <a:fld id="{4C2384AF-2B50-4100-A7E1-FC69FB712640}" type="slidenum">
              <a:rPr lang="en-US" smtClean="0"/>
              <a:pPr/>
              <a:t>25</a:t>
            </a:fld>
            <a:endParaRPr lang="en-US" smtClean="0"/>
          </a:p>
        </p:txBody>
      </p:sp>
      <p:sp>
        <p:nvSpPr>
          <p:cNvPr id="105475" name="Rectangle 2"/>
          <p:cNvSpPr>
            <a:spLocks noGrp="1" noRot="1" noChangeAspect="1" noChangeArrowheads="1" noTextEdit="1"/>
          </p:cNvSpPr>
          <p:nvPr>
            <p:ph type="sldImg"/>
          </p:nvPr>
        </p:nvSpPr>
        <p:spPr>
          <a:xfrm>
            <a:off x="1292225" y="757238"/>
            <a:ext cx="4732338" cy="3549650"/>
          </a:xfrm>
          <a:ln/>
        </p:spPr>
      </p:sp>
      <p:sp>
        <p:nvSpPr>
          <p:cNvPr id="105476"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This process continues.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5"/>
          <p:cNvSpPr>
            <a:spLocks noGrp="1" noChangeArrowheads="1"/>
          </p:cNvSpPr>
          <p:nvPr>
            <p:ph type="sldNum" sz="quarter" idx="5"/>
          </p:nvPr>
        </p:nvSpPr>
        <p:spPr>
          <a:noFill/>
        </p:spPr>
        <p:txBody>
          <a:bodyPr/>
          <a:lstStyle/>
          <a:p>
            <a:fld id="{4804F9D9-A743-4014-8A70-0B15539195B9}" type="slidenum">
              <a:rPr lang="en-US" smtClean="0"/>
              <a:pPr/>
              <a:t>26</a:t>
            </a:fld>
            <a:endParaRPr lang="en-US" smtClean="0"/>
          </a:p>
        </p:txBody>
      </p:sp>
      <p:sp>
        <p:nvSpPr>
          <p:cNvPr id="106499" name="Rectangle 2"/>
          <p:cNvSpPr>
            <a:spLocks noGrp="1" noRot="1" noChangeAspect="1" noChangeArrowheads="1" noTextEdit="1"/>
          </p:cNvSpPr>
          <p:nvPr>
            <p:ph type="sldImg"/>
          </p:nvPr>
        </p:nvSpPr>
        <p:spPr>
          <a:xfrm>
            <a:off x="1292225" y="757238"/>
            <a:ext cx="4732338" cy="3549650"/>
          </a:xfrm>
          <a:ln/>
        </p:spPr>
      </p:sp>
      <p:sp>
        <p:nvSpPr>
          <p:cNvPr id="106500"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This process continues.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5"/>
          <p:cNvSpPr>
            <a:spLocks noGrp="1" noChangeArrowheads="1"/>
          </p:cNvSpPr>
          <p:nvPr>
            <p:ph type="sldNum" sz="quarter" idx="5"/>
          </p:nvPr>
        </p:nvSpPr>
        <p:spPr>
          <a:noFill/>
        </p:spPr>
        <p:txBody>
          <a:bodyPr/>
          <a:lstStyle/>
          <a:p>
            <a:fld id="{CB9C99F0-2AE5-45CA-BD3F-51F2F290B152}" type="slidenum">
              <a:rPr lang="en-US" smtClean="0"/>
              <a:pPr/>
              <a:t>27</a:t>
            </a:fld>
            <a:endParaRPr lang="en-US" smtClean="0"/>
          </a:p>
        </p:txBody>
      </p:sp>
      <p:sp>
        <p:nvSpPr>
          <p:cNvPr id="107523" name="Rectangle 2"/>
          <p:cNvSpPr>
            <a:spLocks noGrp="1" noRot="1" noChangeAspect="1" noChangeArrowheads="1" noTextEdit="1"/>
          </p:cNvSpPr>
          <p:nvPr>
            <p:ph type="sldImg"/>
          </p:nvPr>
        </p:nvSpPr>
        <p:spPr>
          <a:xfrm>
            <a:off x="1292225" y="757238"/>
            <a:ext cx="4732338" cy="3549650"/>
          </a:xfrm>
          <a:ln/>
        </p:spPr>
      </p:sp>
      <p:sp>
        <p:nvSpPr>
          <p:cNvPr id="107524"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Notice, this time the valid bit was set, but the tag was wrong. This time when the memory controller brings the new instruction on chip, it must over-write the cache and tag locations. </a:t>
            </a:r>
          </a:p>
          <a:p>
            <a:endParaRPr lang="en-US" smtClean="0">
              <a:latin typeface="Arial" charset="0"/>
            </a:endParaRPr>
          </a:p>
          <a:p>
            <a:r>
              <a:rPr lang="en-US" smtClean="0">
                <a:latin typeface="Arial" charset="0"/>
              </a:rPr>
              <a:t>In a one-way direct-mapped cache, there can only be one instruction (i.e. fetch packet) for given index value. (Note, you’ll see the ‘C6211 allows up to a 4-way cache in level-2 memory, this means you can have up to 4 fetch packets per index).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5"/>
          </p:nvPr>
        </p:nvSpPr>
        <p:spPr>
          <a:noFill/>
        </p:spPr>
        <p:txBody>
          <a:bodyPr/>
          <a:lstStyle/>
          <a:p>
            <a:fld id="{39CB4184-8FEE-4AF7-B378-43D37B964F09}" type="slidenum">
              <a:rPr lang="en-US" smtClean="0">
                <a:solidFill>
                  <a:prstClr val="black"/>
                </a:solidFill>
              </a:rPr>
              <a:pPr/>
              <a:t>2</a:t>
            </a:fld>
            <a:endParaRPr lang="en-US" smtClean="0">
              <a:solidFill>
                <a:prstClr val="black"/>
              </a:solidFill>
            </a:endParaRPr>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xfrm>
            <a:off x="1112838" y="4643438"/>
            <a:ext cx="5964237" cy="4564062"/>
          </a:xfrm>
          <a:solidFill>
            <a:srgbClr val="FFFFFF"/>
          </a:solidFill>
          <a:ln>
            <a:solidFill>
              <a:srgbClr val="000000"/>
            </a:solidFill>
          </a:ln>
        </p:spPr>
        <p:txBody>
          <a:bodyPr lIns="94854" tIns="47427" rIns="94854" bIns="47427"/>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sldNum" sz="quarter" idx="5"/>
          </p:nvPr>
        </p:nvSpPr>
        <p:spPr>
          <a:noFill/>
        </p:spPr>
        <p:txBody>
          <a:bodyPr/>
          <a:lstStyle/>
          <a:p>
            <a:fld id="{9051611D-440B-4EBB-9B60-075CC087BF70}" type="slidenum">
              <a:rPr lang="en-US" smtClean="0"/>
              <a:pPr/>
              <a:t>28</a:t>
            </a:fld>
            <a:endParaRPr lang="en-US" smtClean="0"/>
          </a:p>
        </p:txBody>
      </p:sp>
      <p:sp>
        <p:nvSpPr>
          <p:cNvPr id="108547" name="Rectangle 2"/>
          <p:cNvSpPr>
            <a:spLocks noGrp="1" noRot="1" noChangeAspect="1" noChangeArrowheads="1" noTextEdit="1"/>
          </p:cNvSpPr>
          <p:nvPr>
            <p:ph type="sldImg"/>
          </p:nvPr>
        </p:nvSpPr>
        <p:spPr>
          <a:xfrm>
            <a:off x="1292225" y="757238"/>
            <a:ext cx="4732338" cy="3549650"/>
          </a:xfrm>
          <a:ln/>
        </p:spPr>
      </p:sp>
      <p:sp>
        <p:nvSpPr>
          <p:cNvPr id="108548"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This process continues.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a:noFill/>
        </p:spPr>
        <p:txBody>
          <a:bodyPr/>
          <a:lstStyle/>
          <a:p>
            <a:fld id="{1290ADD9-C9DD-465F-8635-D73604A30868}" type="slidenum">
              <a:rPr lang="en-US" smtClean="0"/>
              <a:pPr/>
              <a:t>29</a:t>
            </a:fld>
            <a:endParaRPr lang="en-US" smtClean="0"/>
          </a:p>
        </p:txBody>
      </p:sp>
      <p:sp>
        <p:nvSpPr>
          <p:cNvPr id="109571" name="Rectangle 2"/>
          <p:cNvSpPr>
            <a:spLocks noGrp="1" noRot="1" noChangeAspect="1" noChangeArrowheads="1" noTextEdit="1"/>
          </p:cNvSpPr>
          <p:nvPr>
            <p:ph type="sldImg"/>
          </p:nvPr>
        </p:nvSpPr>
        <p:spPr>
          <a:xfrm>
            <a:off x="1292225" y="757238"/>
            <a:ext cx="4732338" cy="3549650"/>
          </a:xfrm>
          <a:ln/>
        </p:spPr>
      </p:sp>
      <p:sp>
        <p:nvSpPr>
          <p:cNvPr id="109572"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This process continues.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5"/>
          <p:cNvSpPr>
            <a:spLocks noGrp="1" noChangeArrowheads="1"/>
          </p:cNvSpPr>
          <p:nvPr>
            <p:ph type="sldNum" sz="quarter" idx="5"/>
          </p:nvPr>
        </p:nvSpPr>
        <p:spPr>
          <a:noFill/>
        </p:spPr>
        <p:txBody>
          <a:bodyPr/>
          <a:lstStyle/>
          <a:p>
            <a:fld id="{91E0C59F-237F-4C33-A5AE-3C7A18292E26}" type="slidenum">
              <a:rPr lang="en-US" smtClean="0"/>
              <a:pPr/>
              <a:t>30</a:t>
            </a:fld>
            <a:endParaRPr lang="en-US" smtClean="0"/>
          </a:p>
        </p:txBody>
      </p:sp>
      <p:sp>
        <p:nvSpPr>
          <p:cNvPr id="110595" name="Rectangle 2"/>
          <p:cNvSpPr>
            <a:spLocks noGrp="1" noRot="1" noChangeAspect="1" noChangeArrowheads="1" noTextEdit="1"/>
          </p:cNvSpPr>
          <p:nvPr>
            <p:ph type="sldImg"/>
          </p:nvPr>
        </p:nvSpPr>
        <p:spPr>
          <a:xfrm>
            <a:off x="1292225" y="757238"/>
            <a:ext cx="4732338" cy="3549650"/>
          </a:xfrm>
          <a:ln/>
        </p:spPr>
      </p:sp>
      <p:sp>
        <p:nvSpPr>
          <p:cNvPr id="110596"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Finally, we’re repeating our loops, therefore, we find our code on-chip. This is called a “cache hit”. </a:t>
            </a:r>
          </a:p>
          <a:p>
            <a:endParaRPr lang="en-US" smtClean="0">
              <a:latin typeface="Arial" charset="0"/>
            </a:endParaRPr>
          </a:p>
          <a:p>
            <a:r>
              <a:rPr lang="en-US" smtClean="0">
                <a:latin typeface="Arial" charset="0"/>
              </a:rPr>
              <a:t>Yippee!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5"/>
          <p:cNvSpPr>
            <a:spLocks noGrp="1" noChangeArrowheads="1"/>
          </p:cNvSpPr>
          <p:nvPr>
            <p:ph type="sldNum" sz="quarter" idx="5"/>
          </p:nvPr>
        </p:nvSpPr>
        <p:spPr>
          <a:noFill/>
        </p:spPr>
        <p:txBody>
          <a:bodyPr/>
          <a:lstStyle/>
          <a:p>
            <a:fld id="{B3B1E5B5-DF30-4E89-8447-A85A8388176A}" type="slidenum">
              <a:rPr lang="en-US" smtClean="0"/>
              <a:pPr/>
              <a:t>31</a:t>
            </a:fld>
            <a:endParaRPr lang="en-US" smtClean="0"/>
          </a:p>
        </p:txBody>
      </p:sp>
      <p:sp>
        <p:nvSpPr>
          <p:cNvPr id="111619" name="Rectangle 2"/>
          <p:cNvSpPr>
            <a:spLocks noGrp="1" noRot="1" noChangeAspect="1" noChangeArrowheads="1" noTextEdit="1"/>
          </p:cNvSpPr>
          <p:nvPr>
            <p:ph type="sldImg"/>
          </p:nvPr>
        </p:nvSpPr>
        <p:spPr>
          <a:xfrm>
            <a:off x="1292225" y="757238"/>
            <a:ext cx="4732338" cy="3549650"/>
          </a:xfrm>
          <a:ln/>
        </p:spPr>
      </p:sp>
      <p:sp>
        <p:nvSpPr>
          <p:cNvPr id="111620"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This process continues.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p:cNvSpPr>
            <a:spLocks noGrp="1" noChangeArrowheads="1"/>
          </p:cNvSpPr>
          <p:nvPr>
            <p:ph type="sldNum" sz="quarter" idx="5"/>
          </p:nvPr>
        </p:nvSpPr>
        <p:spPr>
          <a:noFill/>
        </p:spPr>
        <p:txBody>
          <a:bodyPr/>
          <a:lstStyle/>
          <a:p>
            <a:fld id="{87E41551-027A-4174-8ADD-849A1C6548B7}" type="slidenum">
              <a:rPr lang="en-US" smtClean="0"/>
              <a:pPr/>
              <a:t>32</a:t>
            </a:fld>
            <a:endParaRPr lang="en-US" smtClean="0"/>
          </a:p>
        </p:txBody>
      </p:sp>
      <p:sp>
        <p:nvSpPr>
          <p:cNvPr id="112643" name="Rectangle 2"/>
          <p:cNvSpPr>
            <a:spLocks noGrp="1" noRot="1" noChangeAspect="1" noChangeArrowheads="1" noTextEdit="1"/>
          </p:cNvSpPr>
          <p:nvPr>
            <p:ph type="sldImg"/>
          </p:nvPr>
        </p:nvSpPr>
        <p:spPr>
          <a:xfrm>
            <a:off x="1292225" y="757238"/>
            <a:ext cx="4732338" cy="3549650"/>
          </a:xfrm>
          <a:ln/>
        </p:spPr>
      </p:sp>
      <p:sp>
        <p:nvSpPr>
          <p:cNvPr id="112644"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This process continues.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5"/>
          <p:cNvSpPr>
            <a:spLocks noGrp="1" noChangeArrowheads="1"/>
          </p:cNvSpPr>
          <p:nvPr>
            <p:ph type="sldNum" sz="quarter" idx="5"/>
          </p:nvPr>
        </p:nvSpPr>
        <p:spPr>
          <a:noFill/>
        </p:spPr>
        <p:txBody>
          <a:bodyPr/>
          <a:lstStyle/>
          <a:p>
            <a:fld id="{11325F1E-344D-4997-9B58-4130AAE93E78}" type="slidenum">
              <a:rPr lang="en-US" smtClean="0"/>
              <a:pPr/>
              <a:t>33</a:t>
            </a:fld>
            <a:endParaRPr lang="en-US" smtClean="0"/>
          </a:p>
        </p:txBody>
      </p:sp>
      <p:sp>
        <p:nvSpPr>
          <p:cNvPr id="113667" name="Rectangle 2"/>
          <p:cNvSpPr>
            <a:spLocks noGrp="1" noRot="1" noChangeAspect="1" noChangeArrowheads="1" noTextEdit="1"/>
          </p:cNvSpPr>
          <p:nvPr>
            <p:ph type="sldImg"/>
          </p:nvPr>
        </p:nvSpPr>
        <p:spPr>
          <a:xfrm>
            <a:off x="1292225" y="757238"/>
            <a:ext cx="4732338" cy="3549650"/>
          </a:xfrm>
          <a:ln/>
        </p:spPr>
      </p:sp>
      <p:sp>
        <p:nvSpPr>
          <p:cNvPr id="113668"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It looks like we got unlucky with one of our indexes. It keeps “thrashing”; that is, it get overwritten again and again by each routine. The 2K cache size keeps the thrashing minimized in the real world, but we wanted to show you what would happen.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5"/>
          <p:cNvSpPr>
            <a:spLocks noGrp="1" noChangeArrowheads="1"/>
          </p:cNvSpPr>
          <p:nvPr>
            <p:ph type="sldNum" sz="quarter" idx="5"/>
          </p:nvPr>
        </p:nvSpPr>
        <p:spPr>
          <a:noFill/>
        </p:spPr>
        <p:txBody>
          <a:bodyPr/>
          <a:lstStyle/>
          <a:p>
            <a:fld id="{AE7A0C83-67A8-4AF1-A5F5-11D53BE9CB3F}" type="slidenum">
              <a:rPr lang="en-US" smtClean="0"/>
              <a:pPr/>
              <a:t>34</a:t>
            </a:fld>
            <a:endParaRPr lang="en-US" smtClean="0"/>
          </a:p>
        </p:txBody>
      </p:sp>
      <p:sp>
        <p:nvSpPr>
          <p:cNvPr id="114691" name="Rectangle 2"/>
          <p:cNvSpPr>
            <a:spLocks noGrp="1" noRot="1" noChangeAspect="1" noChangeArrowheads="1" noTextEdit="1"/>
          </p:cNvSpPr>
          <p:nvPr>
            <p:ph type="sldImg"/>
          </p:nvPr>
        </p:nvSpPr>
        <p:spPr>
          <a:xfrm>
            <a:off x="1292225" y="757238"/>
            <a:ext cx="4732338" cy="3549650"/>
          </a:xfrm>
          <a:ln/>
        </p:spPr>
      </p:sp>
      <p:sp>
        <p:nvSpPr>
          <p:cNvPr id="114692"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It looks like we got unlucky with one of our indexes. It keeps “thrashing”; that is, it get overwritten again and again by each routine. The 2K cache size keeps the thrashing minimized in the real world, but we wanted to show you what would happen.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5"/>
          <p:cNvSpPr>
            <a:spLocks noGrp="1" noChangeArrowheads="1"/>
          </p:cNvSpPr>
          <p:nvPr>
            <p:ph type="sldNum" sz="quarter" idx="5"/>
          </p:nvPr>
        </p:nvSpPr>
        <p:spPr>
          <a:noFill/>
        </p:spPr>
        <p:txBody>
          <a:bodyPr/>
          <a:lstStyle/>
          <a:p>
            <a:fld id="{8CBC25BB-9209-4B22-9579-268C494E0377}" type="slidenum">
              <a:rPr lang="en-US" smtClean="0"/>
              <a:pPr/>
              <a:t>37</a:t>
            </a:fld>
            <a:endParaRPr lang="en-US" smtClean="0"/>
          </a:p>
        </p:txBody>
      </p:sp>
      <p:sp>
        <p:nvSpPr>
          <p:cNvPr id="115715" name="Rectangle 2"/>
          <p:cNvSpPr>
            <a:spLocks noGrp="1" noRot="1" noChangeAspect="1" noChangeArrowheads="1" noTextEdit="1"/>
          </p:cNvSpPr>
          <p:nvPr>
            <p:ph type="sldImg"/>
          </p:nvPr>
        </p:nvSpPr>
        <p:spPr>
          <a:xfrm>
            <a:off x="1271588" y="733425"/>
            <a:ext cx="4773612" cy="3579813"/>
          </a:xfrm>
          <a:ln/>
        </p:spPr>
      </p:sp>
      <p:sp>
        <p:nvSpPr>
          <p:cNvPr id="115716" name="Rectangle 3"/>
          <p:cNvSpPr>
            <a:spLocks noGrp="1" noChangeArrowheads="1"/>
          </p:cNvSpPr>
          <p:nvPr>
            <p:ph type="body" idx="1"/>
          </p:nvPr>
        </p:nvSpPr>
        <p:spPr>
          <a:xfrm>
            <a:off x="976313" y="4559300"/>
            <a:ext cx="5362575" cy="4319588"/>
          </a:xfrm>
          <a:noFill/>
          <a:ln/>
        </p:spPr>
        <p:txBody>
          <a:bodyPr lIns="96638" tIns="48318" rIns="96638" bIns="48318"/>
          <a:lstStyle/>
          <a:p>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
          <p:cNvSpPr>
            <a:spLocks noGrp="1" noChangeArrowheads="1"/>
          </p:cNvSpPr>
          <p:nvPr>
            <p:ph type="sldNum" sz="quarter" idx="5"/>
          </p:nvPr>
        </p:nvSpPr>
        <p:spPr>
          <a:noFill/>
        </p:spPr>
        <p:txBody>
          <a:bodyPr/>
          <a:lstStyle/>
          <a:p>
            <a:fld id="{80FDF4F5-BFE5-44F8-9618-D58E67DB82D8}" type="slidenum">
              <a:rPr lang="en-US" smtClean="0"/>
              <a:pPr/>
              <a:t>38</a:t>
            </a:fld>
            <a:endParaRPr lang="en-US" smtClean="0"/>
          </a:p>
        </p:txBody>
      </p:sp>
      <p:sp>
        <p:nvSpPr>
          <p:cNvPr id="116739" name="Rectangle 2"/>
          <p:cNvSpPr>
            <a:spLocks noGrp="1" noRot="1" noChangeAspect="1" noChangeArrowheads="1" noTextEdit="1"/>
          </p:cNvSpPr>
          <p:nvPr>
            <p:ph type="sldImg"/>
          </p:nvPr>
        </p:nvSpPr>
        <p:spPr>
          <a:xfrm>
            <a:off x="1292225" y="757238"/>
            <a:ext cx="4732338" cy="3549650"/>
          </a:xfrm>
          <a:ln/>
        </p:spPr>
      </p:sp>
      <p:sp>
        <p:nvSpPr>
          <p:cNvPr id="116740" name="Rectangle 3"/>
          <p:cNvSpPr>
            <a:spLocks noGrp="1" noChangeArrowheads="1"/>
          </p:cNvSpPr>
          <p:nvPr>
            <p:ph type="body" idx="1"/>
          </p:nvPr>
        </p:nvSpPr>
        <p:spPr>
          <a:xfrm>
            <a:off x="974725" y="4557713"/>
            <a:ext cx="5365750" cy="4292600"/>
          </a:xfrm>
          <a:noFill/>
          <a:ln/>
        </p:spPr>
        <p:txBody>
          <a:bodyPr/>
          <a:lstStyle/>
          <a:p>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5"/>
          <p:cNvSpPr>
            <a:spLocks noGrp="1" noChangeArrowheads="1"/>
          </p:cNvSpPr>
          <p:nvPr>
            <p:ph type="sldNum" sz="quarter" idx="5"/>
          </p:nvPr>
        </p:nvSpPr>
        <p:spPr>
          <a:noFill/>
        </p:spPr>
        <p:txBody>
          <a:bodyPr/>
          <a:lstStyle/>
          <a:p>
            <a:fld id="{A0E873E2-3580-4996-ABA1-364928B4FCA8}" type="slidenum">
              <a:rPr lang="en-US" smtClean="0"/>
              <a:pPr/>
              <a:t>40</a:t>
            </a:fld>
            <a:endParaRPr lang="en-US" smtClean="0"/>
          </a:p>
        </p:txBody>
      </p:sp>
      <p:sp>
        <p:nvSpPr>
          <p:cNvPr id="117763" name="Rectangle 2"/>
          <p:cNvSpPr>
            <a:spLocks noGrp="1" noRot="1" noChangeAspect="1" noChangeArrowheads="1" noTextEdit="1"/>
          </p:cNvSpPr>
          <p:nvPr>
            <p:ph type="sldImg"/>
          </p:nvPr>
        </p:nvSpPr>
        <p:spPr>
          <a:xfrm>
            <a:off x="1292225" y="757238"/>
            <a:ext cx="4732338" cy="3549650"/>
          </a:xfrm>
          <a:ln/>
        </p:spPr>
      </p:sp>
      <p:sp>
        <p:nvSpPr>
          <p:cNvPr id="117764" name="Rectangle 3"/>
          <p:cNvSpPr>
            <a:spLocks noGrp="1" noChangeArrowheads="1"/>
          </p:cNvSpPr>
          <p:nvPr>
            <p:ph type="body" idx="1"/>
          </p:nvPr>
        </p:nvSpPr>
        <p:spPr>
          <a:xfrm>
            <a:off x="974725" y="4557713"/>
            <a:ext cx="5365750" cy="4292600"/>
          </a:xfrm>
          <a:noFill/>
          <a:ln/>
        </p:spPr>
        <p:txBody>
          <a:bodyPr/>
          <a:lstStyle/>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Grp="1" noChangeArrowheads="1"/>
          </p:cNvSpPr>
          <p:nvPr>
            <p:ph type="sldNum" sz="quarter" idx="5"/>
          </p:nvPr>
        </p:nvSpPr>
        <p:spPr>
          <a:noFill/>
        </p:spPr>
        <p:txBody>
          <a:bodyPr/>
          <a:lstStyle/>
          <a:p>
            <a:fld id="{01FE139F-1C64-461B-BF4E-D4FBF4A06648}" type="slidenum">
              <a:rPr lang="en-US" smtClean="0"/>
              <a:pPr/>
              <a:t>3</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5"/>
          <p:cNvSpPr>
            <a:spLocks noGrp="1" noChangeArrowheads="1"/>
          </p:cNvSpPr>
          <p:nvPr>
            <p:ph type="sldNum" sz="quarter" idx="5"/>
          </p:nvPr>
        </p:nvSpPr>
        <p:spPr>
          <a:noFill/>
        </p:spPr>
        <p:txBody>
          <a:bodyPr/>
          <a:lstStyle/>
          <a:p>
            <a:fld id="{326872A1-810D-4725-AC60-7C085B95B192}" type="slidenum">
              <a:rPr lang="en-US" smtClean="0"/>
              <a:pPr/>
              <a:t>41</a:t>
            </a:fld>
            <a:endParaRPr lang="en-US" smtClean="0"/>
          </a:p>
        </p:txBody>
      </p:sp>
      <p:sp>
        <p:nvSpPr>
          <p:cNvPr id="118787" name="Rectangle 2"/>
          <p:cNvSpPr>
            <a:spLocks noGrp="1" noRot="1" noChangeAspect="1" noChangeArrowheads="1" noTextEdit="1"/>
          </p:cNvSpPr>
          <p:nvPr>
            <p:ph type="sldImg"/>
          </p:nvPr>
        </p:nvSpPr>
        <p:spPr>
          <a:xfrm>
            <a:off x="1292225" y="757238"/>
            <a:ext cx="4732338" cy="3549650"/>
          </a:xfrm>
          <a:ln/>
        </p:spPr>
      </p:sp>
      <p:sp>
        <p:nvSpPr>
          <p:cNvPr id="118788" name="Rectangle 3"/>
          <p:cNvSpPr>
            <a:spLocks noGrp="1" noChangeArrowheads="1"/>
          </p:cNvSpPr>
          <p:nvPr>
            <p:ph type="body" idx="1"/>
          </p:nvPr>
        </p:nvSpPr>
        <p:spPr>
          <a:xfrm>
            <a:off x="974725" y="4557713"/>
            <a:ext cx="5365750" cy="4292600"/>
          </a:xfrm>
          <a:noFill/>
          <a:ln/>
        </p:spPr>
        <p:txBody>
          <a:bodyPr/>
          <a:lstStyle/>
          <a:p>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5"/>
          <p:cNvSpPr>
            <a:spLocks noGrp="1" noChangeArrowheads="1"/>
          </p:cNvSpPr>
          <p:nvPr>
            <p:ph type="sldNum" sz="quarter" idx="5"/>
          </p:nvPr>
        </p:nvSpPr>
        <p:spPr>
          <a:noFill/>
        </p:spPr>
        <p:txBody>
          <a:bodyPr/>
          <a:lstStyle/>
          <a:p>
            <a:fld id="{B7A77B56-DE17-4872-8EA8-1029ABD81A31}" type="slidenum">
              <a:rPr lang="en-US" smtClean="0"/>
              <a:pPr/>
              <a:t>44</a:t>
            </a:fld>
            <a:endParaRPr lang="en-US" smtClean="0"/>
          </a:p>
        </p:txBody>
      </p:sp>
      <p:sp>
        <p:nvSpPr>
          <p:cNvPr id="119811" name="Rectangle 2"/>
          <p:cNvSpPr>
            <a:spLocks noGrp="1" noRot="1" noChangeAspect="1" noChangeArrowheads="1" noTextEdit="1"/>
          </p:cNvSpPr>
          <p:nvPr>
            <p:ph type="sldImg"/>
          </p:nvPr>
        </p:nvSpPr>
        <p:spPr>
          <a:xfrm>
            <a:off x="1257300" y="719138"/>
            <a:ext cx="4802188" cy="3602037"/>
          </a:xfrm>
          <a:ln/>
        </p:spPr>
      </p:sp>
      <p:sp>
        <p:nvSpPr>
          <p:cNvPr id="119812" name="Rectangle 3"/>
          <p:cNvSpPr>
            <a:spLocks noGrp="1" noChangeArrowheads="1"/>
          </p:cNvSpPr>
          <p:nvPr>
            <p:ph type="body" idx="1"/>
          </p:nvPr>
        </p:nvSpPr>
        <p:spPr>
          <a:xfrm>
            <a:off x="731838" y="4559300"/>
            <a:ext cx="5851525" cy="4322763"/>
          </a:xfrm>
          <a:noFill/>
          <a:ln/>
        </p:spPr>
        <p:txBody>
          <a:bodyPr/>
          <a:lstStyle/>
          <a:p>
            <a:endParaRPr 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p:cNvSpPr>
            <a:spLocks noGrp="1" noChangeArrowheads="1"/>
          </p:cNvSpPr>
          <p:nvPr>
            <p:ph type="sldNum" sz="quarter" idx="5"/>
          </p:nvPr>
        </p:nvSpPr>
        <p:spPr>
          <a:noFill/>
        </p:spPr>
        <p:txBody>
          <a:bodyPr/>
          <a:lstStyle/>
          <a:p>
            <a:fld id="{D41B0BF1-2DDC-42F6-B324-8F072529A0B7}" type="slidenum">
              <a:rPr lang="en-US" smtClean="0"/>
              <a:pPr/>
              <a:t>46</a:t>
            </a:fld>
            <a:endParaRPr lang="en-US" smtClean="0"/>
          </a:p>
        </p:txBody>
      </p:sp>
      <p:sp>
        <p:nvSpPr>
          <p:cNvPr id="120835" name="Rectangle 2"/>
          <p:cNvSpPr>
            <a:spLocks noGrp="1" noRot="1" noChangeAspect="1" noChangeArrowheads="1" noTextEdit="1"/>
          </p:cNvSpPr>
          <p:nvPr>
            <p:ph type="sldImg"/>
          </p:nvPr>
        </p:nvSpPr>
        <p:spPr>
          <a:xfrm>
            <a:off x="1292225" y="757238"/>
            <a:ext cx="4732338" cy="3549650"/>
          </a:xfrm>
          <a:ln/>
        </p:spPr>
      </p:sp>
      <p:sp>
        <p:nvSpPr>
          <p:cNvPr id="120836" name="Rectangle 3"/>
          <p:cNvSpPr>
            <a:spLocks noGrp="1" noChangeArrowheads="1"/>
          </p:cNvSpPr>
          <p:nvPr>
            <p:ph type="body" idx="1"/>
          </p:nvPr>
        </p:nvSpPr>
        <p:spPr>
          <a:xfrm>
            <a:off x="974725" y="4557713"/>
            <a:ext cx="5365750" cy="4292600"/>
          </a:xfrm>
          <a:noFill/>
          <a:ln/>
        </p:spPr>
        <p:txBody>
          <a:bodyPr/>
          <a:lstStyle/>
          <a:p>
            <a:endParaRPr 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5"/>
          <p:cNvSpPr>
            <a:spLocks noGrp="1" noChangeArrowheads="1"/>
          </p:cNvSpPr>
          <p:nvPr>
            <p:ph type="sldNum" sz="quarter" idx="5"/>
          </p:nvPr>
        </p:nvSpPr>
        <p:spPr>
          <a:noFill/>
        </p:spPr>
        <p:txBody>
          <a:bodyPr/>
          <a:lstStyle/>
          <a:p>
            <a:fld id="{0AC8F435-815A-4BF1-BAD1-8522DA6FC21B}" type="slidenum">
              <a:rPr lang="en-US" smtClean="0"/>
              <a:pPr/>
              <a:t>47</a:t>
            </a:fld>
            <a:endParaRPr lang="en-US" smtClean="0"/>
          </a:p>
        </p:txBody>
      </p:sp>
      <p:sp>
        <p:nvSpPr>
          <p:cNvPr id="121859" name="Rectangle 2"/>
          <p:cNvSpPr>
            <a:spLocks noGrp="1" noRot="1" noChangeAspect="1" noChangeArrowheads="1" noTextEdit="1"/>
          </p:cNvSpPr>
          <p:nvPr>
            <p:ph type="sldImg"/>
          </p:nvPr>
        </p:nvSpPr>
        <p:spPr>
          <a:xfrm>
            <a:off x="1292225" y="757238"/>
            <a:ext cx="4732338" cy="3549650"/>
          </a:xfrm>
          <a:ln/>
        </p:spPr>
      </p:sp>
      <p:sp>
        <p:nvSpPr>
          <p:cNvPr id="121860" name="Rectangle 3"/>
          <p:cNvSpPr>
            <a:spLocks noGrp="1" noChangeArrowheads="1"/>
          </p:cNvSpPr>
          <p:nvPr>
            <p:ph type="body" idx="1"/>
          </p:nvPr>
        </p:nvSpPr>
        <p:spPr>
          <a:xfrm>
            <a:off x="974725" y="4557713"/>
            <a:ext cx="5365750" cy="4292600"/>
          </a:xfrm>
          <a:noFill/>
          <a:ln/>
        </p:spPr>
        <p:txBody>
          <a:bodyPr/>
          <a:lstStyle/>
          <a:p>
            <a:endParaRPr 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5"/>
          <p:cNvSpPr>
            <a:spLocks noGrp="1" noChangeArrowheads="1"/>
          </p:cNvSpPr>
          <p:nvPr>
            <p:ph type="sldNum" sz="quarter" idx="5"/>
          </p:nvPr>
        </p:nvSpPr>
        <p:spPr>
          <a:noFill/>
        </p:spPr>
        <p:txBody>
          <a:bodyPr/>
          <a:lstStyle/>
          <a:p>
            <a:fld id="{AD022EBC-F31A-4E79-964A-100EDB13037A}" type="slidenum">
              <a:rPr lang="en-US" smtClean="0"/>
              <a:pPr/>
              <a:t>48</a:t>
            </a:fld>
            <a:endParaRPr lang="en-US" smtClean="0"/>
          </a:p>
        </p:txBody>
      </p:sp>
      <p:sp>
        <p:nvSpPr>
          <p:cNvPr id="122883" name="Rectangle 2"/>
          <p:cNvSpPr>
            <a:spLocks noGrp="1" noRot="1" noChangeAspect="1" noChangeArrowheads="1" noTextEdit="1"/>
          </p:cNvSpPr>
          <p:nvPr>
            <p:ph type="sldImg"/>
          </p:nvPr>
        </p:nvSpPr>
        <p:spPr>
          <a:xfrm>
            <a:off x="1292225" y="757238"/>
            <a:ext cx="4732338" cy="3549650"/>
          </a:xfrm>
          <a:ln/>
        </p:spPr>
      </p:sp>
      <p:sp>
        <p:nvSpPr>
          <p:cNvPr id="122884" name="Rectangle 3"/>
          <p:cNvSpPr>
            <a:spLocks noGrp="1" noChangeArrowheads="1"/>
          </p:cNvSpPr>
          <p:nvPr>
            <p:ph type="body" idx="1"/>
          </p:nvPr>
        </p:nvSpPr>
        <p:spPr>
          <a:xfrm>
            <a:off x="974725" y="4557713"/>
            <a:ext cx="5365750" cy="4292600"/>
          </a:xfrm>
          <a:noFill/>
          <a:ln/>
        </p:spPr>
        <p:txBody>
          <a:bodyPr/>
          <a:lstStyle/>
          <a:p>
            <a:endParaRPr 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5"/>
          <p:cNvSpPr>
            <a:spLocks noGrp="1" noChangeArrowheads="1"/>
          </p:cNvSpPr>
          <p:nvPr>
            <p:ph type="sldNum" sz="quarter" idx="5"/>
          </p:nvPr>
        </p:nvSpPr>
        <p:spPr>
          <a:noFill/>
        </p:spPr>
        <p:txBody>
          <a:bodyPr/>
          <a:lstStyle/>
          <a:p>
            <a:fld id="{338B4DBD-47B2-4398-BB1A-E398450D7497}" type="slidenum">
              <a:rPr lang="en-US" smtClean="0"/>
              <a:pPr/>
              <a:t>49</a:t>
            </a:fld>
            <a:endParaRPr lang="en-US" smtClean="0"/>
          </a:p>
        </p:txBody>
      </p:sp>
      <p:sp>
        <p:nvSpPr>
          <p:cNvPr id="123907" name="Rectangle 2"/>
          <p:cNvSpPr>
            <a:spLocks noGrp="1" noRot="1" noChangeAspect="1" noChangeArrowheads="1" noTextEdit="1"/>
          </p:cNvSpPr>
          <p:nvPr>
            <p:ph type="sldImg"/>
          </p:nvPr>
        </p:nvSpPr>
        <p:spPr>
          <a:xfrm>
            <a:off x="1292225" y="757238"/>
            <a:ext cx="4732338" cy="3549650"/>
          </a:xfrm>
          <a:ln/>
        </p:spPr>
      </p:sp>
      <p:sp>
        <p:nvSpPr>
          <p:cNvPr id="123908" name="Rectangle 3"/>
          <p:cNvSpPr>
            <a:spLocks noGrp="1" noChangeArrowheads="1"/>
          </p:cNvSpPr>
          <p:nvPr>
            <p:ph type="body" idx="1"/>
          </p:nvPr>
        </p:nvSpPr>
        <p:spPr>
          <a:xfrm>
            <a:off x="974725" y="4557713"/>
            <a:ext cx="5365750" cy="4292600"/>
          </a:xfrm>
          <a:noFill/>
          <a:ln/>
        </p:spPr>
        <p:txBody>
          <a:bodyPr/>
          <a:lstStyle/>
          <a:p>
            <a:endParaRPr 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5"/>
          <p:cNvSpPr>
            <a:spLocks noGrp="1" noChangeArrowheads="1"/>
          </p:cNvSpPr>
          <p:nvPr>
            <p:ph type="sldNum" sz="quarter" idx="5"/>
          </p:nvPr>
        </p:nvSpPr>
        <p:spPr>
          <a:noFill/>
        </p:spPr>
        <p:txBody>
          <a:bodyPr/>
          <a:lstStyle/>
          <a:p>
            <a:fld id="{4F041BED-873C-4A80-93A8-F968300251B6}" type="slidenum">
              <a:rPr lang="en-US" smtClean="0"/>
              <a:pPr/>
              <a:t>52</a:t>
            </a:fld>
            <a:endParaRPr lang="en-US" smtClean="0"/>
          </a:p>
        </p:txBody>
      </p:sp>
      <p:sp>
        <p:nvSpPr>
          <p:cNvPr id="124931" name="Rectangle 2"/>
          <p:cNvSpPr>
            <a:spLocks noGrp="1" noRot="1" noChangeAspect="1" noChangeArrowheads="1" noTextEdit="1"/>
          </p:cNvSpPr>
          <p:nvPr>
            <p:ph type="sldImg"/>
          </p:nvPr>
        </p:nvSpPr>
        <p:spPr>
          <a:xfrm>
            <a:off x="1292225" y="757238"/>
            <a:ext cx="4732338" cy="3549650"/>
          </a:xfrm>
          <a:ln/>
        </p:spPr>
      </p:sp>
      <p:sp>
        <p:nvSpPr>
          <p:cNvPr id="124932"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The CPU can access two dedicated level-1 caches. A 4K direct-mapped cache for program code and a 2-way data cache. These level-1 caches provide single-cycle access to the CPU.</a:t>
            </a:r>
          </a:p>
          <a:p>
            <a:endParaRPr lang="en-US" smtClean="0">
              <a:latin typeface="Arial" charset="0"/>
            </a:endParaRPr>
          </a:p>
          <a:p>
            <a:r>
              <a:rPr lang="en-US" smtClean="0">
                <a:latin typeface="Arial" charset="0"/>
              </a:rPr>
              <a:t>The level-2 memory is larger and a bit slower. It’s accessed whenever there is a level-1 cache miss. Even though it’s a little slower than the level-1 memory, it’s still faster than going off-chip. If the term “level-2 cache” sounds familiar, it’s because many personal computers now employ this same type of mechanism.</a:t>
            </a:r>
          </a:p>
          <a:p>
            <a:endParaRPr lang="en-US" smtClean="0">
              <a:latin typeface="Arial" charset="0"/>
            </a:endParaRPr>
          </a:p>
          <a:p>
            <a:r>
              <a:rPr lang="en-US" smtClean="0">
                <a:latin typeface="Arial" charset="0"/>
              </a:rPr>
              <a:t>The level-1 vs. level-2 access is all automatic. YOU, the programmer, don’t have to worry about a thing. Just write your code as you’d normally would and the hardware figures out the quickest way to get the CPU your code and data.</a:t>
            </a:r>
          </a:p>
          <a:p>
            <a:endParaRPr lang="en-US" smtClean="0">
              <a:latin typeface="Arial" charset="0"/>
            </a:endParaRPr>
          </a:p>
          <a:p>
            <a:r>
              <a:rPr lang="en-US" smtClean="0">
                <a:latin typeface="Arial" charset="0"/>
              </a:rPr>
              <a:t>What if the code/data isn’t in either the level-1 or level-2 memory? Then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5"/>
          <p:cNvSpPr>
            <a:spLocks noGrp="1" noChangeArrowheads="1"/>
          </p:cNvSpPr>
          <p:nvPr>
            <p:ph type="sldNum" sz="quarter" idx="5"/>
          </p:nvPr>
        </p:nvSpPr>
        <p:spPr>
          <a:noFill/>
        </p:spPr>
        <p:txBody>
          <a:bodyPr/>
          <a:lstStyle/>
          <a:p>
            <a:fld id="{96A26B41-3EB1-4D5C-B2B7-1ADE783681D3}" type="slidenum">
              <a:rPr lang="en-US" smtClean="0"/>
              <a:pPr/>
              <a:t>72</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a:lnSpc>
                <a:spcPct val="90000"/>
              </a:lnSpc>
              <a:spcBef>
                <a:spcPct val="50000"/>
              </a:spcBef>
              <a:buClr>
                <a:schemeClr val="tx2"/>
              </a:buClr>
              <a:buSzPct val="75000"/>
              <a:buFont typeface="Wingdings" pitchFamily="2" charset="2"/>
              <a:buChar char=""/>
            </a:pPr>
            <a:r>
              <a:rPr lang="en-US" smtClean="0">
                <a:latin typeface="Arial" charset="0"/>
              </a:rPr>
              <a:t>(MAR is to CPU/Cache as volatile is to compiler)</a:t>
            </a:r>
          </a:p>
          <a:p>
            <a:endParaRPr lang="en-US"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5"/>
          <p:cNvSpPr>
            <a:spLocks noGrp="1" noChangeArrowheads="1"/>
          </p:cNvSpPr>
          <p:nvPr>
            <p:ph type="sldNum" sz="quarter" idx="5"/>
          </p:nvPr>
        </p:nvSpPr>
        <p:spPr>
          <a:noFill/>
        </p:spPr>
        <p:txBody>
          <a:bodyPr/>
          <a:lstStyle/>
          <a:p>
            <a:fld id="{5097824A-406D-47BD-9729-59607DE1015D}" type="slidenum">
              <a:rPr lang="en-US" smtClean="0"/>
              <a:pPr/>
              <a:t>80</a:t>
            </a:fld>
            <a:endParaRPr lang="en-US" smtClean="0"/>
          </a:p>
        </p:txBody>
      </p:sp>
      <p:sp>
        <p:nvSpPr>
          <p:cNvPr id="126979" name="Rectangle 2"/>
          <p:cNvSpPr>
            <a:spLocks noGrp="1" noRot="1" noChangeAspect="1" noChangeArrowheads="1" noTextEdit="1"/>
          </p:cNvSpPr>
          <p:nvPr>
            <p:ph type="sldImg"/>
          </p:nvPr>
        </p:nvSpPr>
        <p:spPr>
          <a:xfrm>
            <a:off x="1273175" y="733425"/>
            <a:ext cx="4773613" cy="3579813"/>
          </a:xfrm>
          <a:ln/>
        </p:spPr>
      </p:sp>
      <p:sp>
        <p:nvSpPr>
          <p:cNvPr id="126980" name="Rectangle 3"/>
          <p:cNvSpPr>
            <a:spLocks noGrp="1" noChangeArrowheads="1"/>
          </p:cNvSpPr>
          <p:nvPr>
            <p:ph type="body" idx="1"/>
          </p:nvPr>
        </p:nvSpPr>
        <p:spPr>
          <a:xfrm>
            <a:off x="976313" y="4559300"/>
            <a:ext cx="5362575" cy="4321175"/>
          </a:xfrm>
          <a:noFill/>
          <a:ln/>
        </p:spPr>
        <p:txBody>
          <a:bodyPr lIns="95328" tIns="47665" rIns="95328" bIns="47665"/>
          <a:lstStyle/>
          <a:p>
            <a:r>
              <a:rPr lang="en-US" altLang="zh-TW" smtClean="0">
                <a:latin typeface="Arial" charset="0"/>
              </a:rPr>
              <a:t>True, C64x+ cache is write-back </a:t>
            </a:r>
            <a:r>
              <a:rPr lang="en-US" altLang="zh-TW" smtClean="0">
                <a:latin typeface="Times New Roman" pitchFamily="18" charset="0"/>
              </a:rPr>
              <a:t>–</a:t>
            </a:r>
            <a:r>
              <a:rPr lang="en-US" altLang="zh-TW" smtClean="0">
                <a:latin typeface="Arial" charset="0"/>
              </a:rPr>
              <a:t> but, the L1D will not cache writes unless the buffer is already present </a:t>
            </a:r>
            <a:r>
              <a:rPr lang="en-US" altLang="zh-TW" smtClean="0">
                <a:latin typeface="Times New Roman" pitchFamily="18" charset="0"/>
              </a:rPr>
              <a:t>–</a:t>
            </a:r>
            <a:r>
              <a:rPr lang="en-US" altLang="zh-TW" smtClean="0">
                <a:latin typeface="Arial" charset="0"/>
              </a:rPr>
              <a:t> per the </a:t>
            </a:r>
            <a:r>
              <a:rPr lang="en-US" altLang="zh-TW" smtClean="0">
                <a:latin typeface="Times New Roman" pitchFamily="18" charset="0"/>
              </a:rPr>
              <a:t>“</a:t>
            </a:r>
            <a:r>
              <a:rPr lang="en-US" altLang="zh-TW" smtClean="0">
                <a:latin typeface="Arial" charset="0"/>
              </a:rPr>
              <a:t>Read-allocate</a:t>
            </a:r>
            <a:r>
              <a:rPr lang="en-US" altLang="zh-TW" smtClean="0">
                <a:latin typeface="Times New Roman" pitchFamily="18" charset="0"/>
              </a:rPr>
              <a:t>”</a:t>
            </a:r>
            <a:r>
              <a:rPr lang="en-US" altLang="zh-TW" smtClean="0">
                <a:latin typeface="Arial" charset="0"/>
              </a:rPr>
              <a:t> rule.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24F973C7-70D6-4FF6-841C-D86482BF03A5}" type="slidenum">
              <a:rPr lang="en-US" smtClean="0">
                <a:solidFill>
                  <a:prstClr val="black"/>
                </a:solidFill>
              </a:rPr>
              <a:pPr/>
              <a:t>82</a:t>
            </a:fld>
            <a:endParaRPr lang="en-US" smtClean="0">
              <a:solidFill>
                <a:prstClr val="black"/>
              </a:solidFill>
            </a:endParaRPr>
          </a:p>
        </p:txBody>
      </p:sp>
      <p:sp>
        <p:nvSpPr>
          <p:cNvPr id="53251" name="Rectangle 2"/>
          <p:cNvSpPr>
            <a:spLocks noGrp="1" noRot="1" noChangeAspect="1" noChangeArrowheads="1" noTextEdit="1"/>
          </p:cNvSpPr>
          <p:nvPr>
            <p:ph type="sldImg"/>
          </p:nvPr>
        </p:nvSpPr>
        <p:spPr>
          <a:xfrm>
            <a:off x="1258888" y="720725"/>
            <a:ext cx="4800600" cy="3600450"/>
          </a:xfrm>
          <a:ln/>
        </p:spPr>
      </p:sp>
      <p:sp>
        <p:nvSpPr>
          <p:cNvPr id="53252" name="Rectangle 3"/>
          <p:cNvSpPr>
            <a:spLocks noGrp="1" noChangeArrowheads="1"/>
          </p:cNvSpPr>
          <p:nvPr>
            <p:ph type="body" idx="1"/>
          </p:nvPr>
        </p:nvSpPr>
        <p:spPr>
          <a:xfrm>
            <a:off x="731838" y="4560888"/>
            <a:ext cx="5851525" cy="4319587"/>
          </a:xfrm>
          <a:noFill/>
          <a:ln/>
        </p:spPr>
        <p:txBody>
          <a:bodyPr/>
          <a:lstStyle/>
          <a:p>
            <a:r>
              <a:rPr lang="en-US" dirty="0"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5"/>
          <p:cNvSpPr>
            <a:spLocks noGrp="1" noChangeArrowheads="1"/>
          </p:cNvSpPr>
          <p:nvPr>
            <p:ph type="sldNum" sz="quarter" idx="5"/>
          </p:nvPr>
        </p:nvSpPr>
        <p:spPr>
          <a:noFill/>
        </p:spPr>
        <p:txBody>
          <a:bodyPr/>
          <a:lstStyle/>
          <a:p>
            <a:fld id="{BC0AB1AA-FAF0-4A39-BE07-80CB63E8F31D}" type="slidenum">
              <a:rPr lang="en-US" smtClean="0"/>
              <a:pPr/>
              <a:t>10</a:t>
            </a:fld>
            <a:endParaRPr lang="en-US" smtClean="0"/>
          </a:p>
        </p:txBody>
      </p:sp>
      <p:sp>
        <p:nvSpPr>
          <p:cNvPr id="92163" name="Rectangle 2"/>
          <p:cNvSpPr>
            <a:spLocks noGrp="1" noRot="1" noChangeAspect="1" noChangeArrowheads="1" noTextEdit="1"/>
          </p:cNvSpPr>
          <p:nvPr>
            <p:ph type="sldImg"/>
          </p:nvPr>
        </p:nvSpPr>
        <p:spPr>
          <a:xfrm>
            <a:off x="1292225" y="757238"/>
            <a:ext cx="4732338" cy="3549650"/>
          </a:xfrm>
          <a:ln/>
        </p:spPr>
      </p:sp>
      <p:sp>
        <p:nvSpPr>
          <p:cNvPr id="92164" name="Rectangle 3"/>
          <p:cNvSpPr>
            <a:spLocks noGrp="1" noChangeArrowheads="1"/>
          </p:cNvSpPr>
          <p:nvPr>
            <p:ph type="body" idx="1"/>
          </p:nvPr>
        </p:nvSpPr>
        <p:spPr>
          <a:xfrm>
            <a:off x="974725" y="4557713"/>
            <a:ext cx="5365750" cy="4292600"/>
          </a:xfrm>
          <a:noFill/>
          <a:ln/>
        </p:spPr>
        <p:txBody>
          <a:bodyPr/>
          <a:lstStyle/>
          <a:p>
            <a:r>
              <a:rPr lang="en-US" smtClean="0">
                <a:latin typeface="Arial" charset="0"/>
              </a:rPr>
              <a:t>When using the internal memory as memory-mapped RAM, you can either copy all your tasks (or at least the critical ones) into internal memory and execute as needed.</a:t>
            </a:r>
          </a:p>
          <a:p>
            <a:r>
              <a:rPr lang="en-US" smtClean="0">
                <a:latin typeface="Arial" charset="0"/>
              </a:rPr>
              <a:t>Some systems even “overlay” tasks, that is, they have the DMA copy in new programs threads (routines) while executing others. In this way they can be available as they’re needed. This is often done when the entire program code cannot fit on chip all-at-once.</a:t>
            </a:r>
          </a:p>
          <a:p>
            <a:endParaRPr lang="en-US" smtClean="0">
              <a:latin typeface="Arial" charset="0"/>
            </a:endParaRPr>
          </a:p>
          <a:p>
            <a:r>
              <a:rPr lang="en-US" smtClean="0">
                <a:latin typeface="Arial" charset="0"/>
              </a:rPr>
              <a:t>Of course, if it seems like all your DMA bandwidth is spent copying program code into the internal program memory, you could instead enable the cache. Why? Because this is exactly what a cache is for. It automatically stores program code into internal memory as it is used. Then it’ll be available on-chip whenever it’s needed again. Since most DSP code consists of many loops, this is a great solution.</a:t>
            </a:r>
          </a:p>
          <a:p>
            <a:r>
              <a:rPr lang="en-US" smtClean="0">
                <a:latin typeface="Arial" charset="0"/>
              </a:rPr>
              <a:t>The cache keeps track of what’s in internal memory and when it runs out of internal memory, it dumps the oldest stuff. AND, it does all this without using any of your DMA channels. Cool!</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24F973C7-70D6-4FF6-841C-D86482BF03A5}" type="slidenum">
              <a:rPr lang="en-US" smtClean="0">
                <a:solidFill>
                  <a:prstClr val="black"/>
                </a:solidFill>
              </a:rPr>
              <a:pPr/>
              <a:t>83</a:t>
            </a:fld>
            <a:endParaRPr lang="en-US" smtClean="0">
              <a:solidFill>
                <a:prstClr val="black"/>
              </a:solidFill>
            </a:endParaRPr>
          </a:p>
        </p:txBody>
      </p:sp>
      <p:sp>
        <p:nvSpPr>
          <p:cNvPr id="53251" name="Rectangle 2"/>
          <p:cNvSpPr>
            <a:spLocks noGrp="1" noRot="1" noChangeAspect="1" noChangeArrowheads="1" noTextEdit="1"/>
          </p:cNvSpPr>
          <p:nvPr>
            <p:ph type="sldImg"/>
          </p:nvPr>
        </p:nvSpPr>
        <p:spPr>
          <a:xfrm>
            <a:off x="1258888" y="720725"/>
            <a:ext cx="4800600" cy="3600450"/>
          </a:xfrm>
          <a:ln/>
        </p:spPr>
      </p:sp>
      <p:sp>
        <p:nvSpPr>
          <p:cNvPr id="53252" name="Rectangle 3"/>
          <p:cNvSpPr>
            <a:spLocks noGrp="1" noChangeArrowheads="1"/>
          </p:cNvSpPr>
          <p:nvPr>
            <p:ph type="body" idx="1"/>
          </p:nvPr>
        </p:nvSpPr>
        <p:spPr>
          <a:xfrm>
            <a:off x="731838" y="4560888"/>
            <a:ext cx="5851525" cy="4319587"/>
          </a:xfrm>
          <a:noFill/>
          <a:ln/>
        </p:spPr>
        <p:txBody>
          <a:bodyPr/>
          <a:lstStyle/>
          <a:p>
            <a:r>
              <a:rPr lang="en-US" dirty="0" smtClean="0"/>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p:spPr>
        <p:txBody>
          <a:bodyPr/>
          <a:lstStyle/>
          <a:p>
            <a:fld id="{A6CF76D9-8C4F-404E-B421-838159FF4993}" type="slidenum">
              <a:rPr lang="en-US" smtClean="0">
                <a:solidFill>
                  <a:prstClr val="black"/>
                </a:solidFill>
              </a:rPr>
              <a:pPr/>
              <a:t>85</a:t>
            </a:fld>
            <a:endParaRPr lang="en-US" smtClean="0">
              <a:solidFill>
                <a:prstClr val="black"/>
              </a:solidFill>
            </a:endParaRPr>
          </a:p>
        </p:txBody>
      </p:sp>
      <p:sp>
        <p:nvSpPr>
          <p:cNvPr id="40963" name="Rectangle 2"/>
          <p:cNvSpPr>
            <a:spLocks noGrp="1" noRot="1" noChangeAspect="1" noChangeArrowheads="1" noTextEdit="1"/>
          </p:cNvSpPr>
          <p:nvPr>
            <p:ph type="sldImg"/>
          </p:nvPr>
        </p:nvSpPr>
        <p:spPr>
          <a:ln cap="flat"/>
        </p:spPr>
      </p:sp>
      <p:sp>
        <p:nvSpPr>
          <p:cNvPr id="409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5"/>
          <p:cNvSpPr>
            <a:spLocks noGrp="1" noChangeArrowheads="1"/>
          </p:cNvSpPr>
          <p:nvPr>
            <p:ph type="sldNum" sz="quarter" idx="5"/>
          </p:nvPr>
        </p:nvSpPr>
        <p:spPr>
          <a:noFill/>
        </p:spPr>
        <p:txBody>
          <a:bodyPr/>
          <a:lstStyle/>
          <a:p>
            <a:fld id="{B0AD3DF1-2526-42E0-A868-D565D911655A}" type="slidenum">
              <a:rPr lang="en-US" smtClean="0"/>
              <a:pPr/>
              <a:t>11</a:t>
            </a:fld>
            <a:endParaRPr lang="en-US" smtClean="0"/>
          </a:p>
        </p:txBody>
      </p:sp>
      <p:sp>
        <p:nvSpPr>
          <p:cNvPr id="93187" name="Rectangle 2"/>
          <p:cNvSpPr>
            <a:spLocks noGrp="1" noRot="1" noChangeAspect="1" noChangeArrowheads="1" noTextEdit="1"/>
          </p:cNvSpPr>
          <p:nvPr>
            <p:ph type="sldImg"/>
          </p:nvPr>
        </p:nvSpPr>
        <p:spPr>
          <a:xfrm>
            <a:off x="1292225" y="757238"/>
            <a:ext cx="4732338" cy="3549650"/>
          </a:xfrm>
          <a:ln/>
        </p:spPr>
      </p:sp>
      <p:sp>
        <p:nvSpPr>
          <p:cNvPr id="93188" name="Rectangle 3"/>
          <p:cNvSpPr>
            <a:spLocks noGrp="1" noChangeArrowheads="1"/>
          </p:cNvSpPr>
          <p:nvPr>
            <p:ph type="body" idx="1"/>
          </p:nvPr>
        </p:nvSpPr>
        <p:spPr>
          <a:xfrm>
            <a:off x="974725" y="4557713"/>
            <a:ext cx="5365750" cy="4292600"/>
          </a:xfrm>
          <a:noFill/>
          <a:ln/>
        </p:spPr>
        <p:txBody>
          <a:bodyPr/>
          <a:lstStyle/>
          <a:p>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Grp="1" noChangeArrowheads="1"/>
          </p:cNvSpPr>
          <p:nvPr>
            <p:ph type="sldNum" sz="quarter" idx="5"/>
          </p:nvPr>
        </p:nvSpPr>
        <p:spPr>
          <a:noFill/>
        </p:spPr>
        <p:txBody>
          <a:bodyPr/>
          <a:lstStyle/>
          <a:p>
            <a:fld id="{A7155ECF-2C8E-4EBE-82FB-F3A2288CF45B}" type="slidenum">
              <a:rPr lang="en-US" smtClean="0"/>
              <a:pPr/>
              <a:t>12</a:t>
            </a:fld>
            <a:endParaRPr lang="en-US" smtClean="0"/>
          </a:p>
        </p:txBody>
      </p:sp>
      <p:sp>
        <p:nvSpPr>
          <p:cNvPr id="94211" name="Rectangle 2"/>
          <p:cNvSpPr>
            <a:spLocks noGrp="1" noRot="1" noChangeAspect="1" noChangeArrowheads="1" noTextEdit="1"/>
          </p:cNvSpPr>
          <p:nvPr>
            <p:ph type="sldImg"/>
          </p:nvPr>
        </p:nvSpPr>
        <p:spPr>
          <a:xfrm>
            <a:off x="1292225" y="757238"/>
            <a:ext cx="4732338" cy="3549650"/>
          </a:xfrm>
          <a:ln/>
        </p:spPr>
      </p:sp>
      <p:sp>
        <p:nvSpPr>
          <p:cNvPr id="94212" name="Rectangle 3"/>
          <p:cNvSpPr>
            <a:spLocks noGrp="1" noChangeArrowheads="1"/>
          </p:cNvSpPr>
          <p:nvPr>
            <p:ph type="body" idx="1"/>
          </p:nvPr>
        </p:nvSpPr>
        <p:spPr>
          <a:xfrm>
            <a:off x="974725" y="4557713"/>
            <a:ext cx="5365750" cy="4292600"/>
          </a:xfrm>
          <a:noFill/>
          <a:ln/>
        </p:spPr>
        <p:txBody>
          <a:bodyPr/>
          <a:lstStyle/>
          <a:p>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p:cNvSpPr>
            <a:spLocks noGrp="1" noChangeArrowheads="1"/>
          </p:cNvSpPr>
          <p:nvPr>
            <p:ph type="sldNum" sz="quarter" idx="5"/>
          </p:nvPr>
        </p:nvSpPr>
        <p:spPr>
          <a:noFill/>
        </p:spPr>
        <p:txBody>
          <a:bodyPr/>
          <a:lstStyle/>
          <a:p>
            <a:fld id="{C85E1F4D-E6E0-43BB-A8B8-C93CA2ADCAD7}" type="slidenum">
              <a:rPr lang="en-US" smtClean="0"/>
              <a:pPr/>
              <a:t>13</a:t>
            </a:fld>
            <a:endParaRPr lang="en-US" smtClean="0"/>
          </a:p>
        </p:txBody>
      </p:sp>
      <p:sp>
        <p:nvSpPr>
          <p:cNvPr id="95235" name="Rectangle 2"/>
          <p:cNvSpPr>
            <a:spLocks noGrp="1" noRot="1" noChangeAspect="1" noChangeArrowheads="1" noTextEdit="1"/>
          </p:cNvSpPr>
          <p:nvPr>
            <p:ph type="sldImg"/>
          </p:nvPr>
        </p:nvSpPr>
        <p:spPr>
          <a:xfrm>
            <a:off x="1292225" y="757238"/>
            <a:ext cx="4732338" cy="3549650"/>
          </a:xfrm>
          <a:ln/>
        </p:spPr>
      </p:sp>
      <p:sp>
        <p:nvSpPr>
          <p:cNvPr id="95236" name="Rectangle 3"/>
          <p:cNvSpPr>
            <a:spLocks noGrp="1" noChangeArrowheads="1"/>
          </p:cNvSpPr>
          <p:nvPr>
            <p:ph type="body" idx="1"/>
          </p:nvPr>
        </p:nvSpPr>
        <p:spPr>
          <a:xfrm>
            <a:off x="974725" y="4557713"/>
            <a:ext cx="5365750" cy="4292600"/>
          </a:xfrm>
          <a:noFill/>
          <a:ln/>
        </p:spPr>
        <p:txBody>
          <a:bodyPr/>
          <a:lstStyle/>
          <a:p>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p:cNvSpPr>
            <a:spLocks noGrp="1" noChangeArrowheads="1"/>
          </p:cNvSpPr>
          <p:nvPr>
            <p:ph type="sldNum" sz="quarter" idx="5"/>
          </p:nvPr>
        </p:nvSpPr>
        <p:spPr>
          <a:noFill/>
        </p:spPr>
        <p:txBody>
          <a:bodyPr/>
          <a:lstStyle/>
          <a:p>
            <a:fld id="{1C56AEBC-3F48-4A7B-9A7A-2F4CCED6006D}" type="slidenum">
              <a:rPr lang="en-US" smtClean="0"/>
              <a:pPr/>
              <a:t>14</a:t>
            </a:fld>
            <a:endParaRPr lang="en-US" smtClean="0"/>
          </a:p>
        </p:txBody>
      </p:sp>
      <p:sp>
        <p:nvSpPr>
          <p:cNvPr id="96259" name="Rectangle 2"/>
          <p:cNvSpPr>
            <a:spLocks noGrp="1" noRot="1" noChangeAspect="1" noChangeArrowheads="1" noTextEdit="1"/>
          </p:cNvSpPr>
          <p:nvPr>
            <p:ph type="sldImg"/>
          </p:nvPr>
        </p:nvSpPr>
        <p:spPr>
          <a:xfrm>
            <a:off x="1292225" y="757238"/>
            <a:ext cx="4732338" cy="3549650"/>
          </a:xfrm>
          <a:ln/>
        </p:spPr>
      </p:sp>
      <p:sp>
        <p:nvSpPr>
          <p:cNvPr id="96260" name="Rectangle 3"/>
          <p:cNvSpPr>
            <a:spLocks noGrp="1" noChangeArrowheads="1"/>
          </p:cNvSpPr>
          <p:nvPr>
            <p:ph type="body" idx="1"/>
          </p:nvPr>
        </p:nvSpPr>
        <p:spPr>
          <a:xfrm>
            <a:off x="974725" y="4557713"/>
            <a:ext cx="5365750" cy="4292600"/>
          </a:xfrm>
          <a:noFill/>
          <a:ln/>
        </p:spPr>
        <p:txBody>
          <a:bodyPr/>
          <a:lstStyle/>
          <a:p>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sldNum" sz="quarter" idx="5"/>
          </p:nvPr>
        </p:nvSpPr>
        <p:spPr>
          <a:noFill/>
        </p:spPr>
        <p:txBody>
          <a:bodyPr/>
          <a:lstStyle/>
          <a:p>
            <a:fld id="{BD9411D0-92D2-45BB-94EF-A6F84CE11B5E}" type="slidenum">
              <a:rPr lang="en-US" smtClean="0"/>
              <a:pPr/>
              <a:t>16</a:t>
            </a:fld>
            <a:endParaRPr lang="en-US" smtClean="0"/>
          </a:p>
        </p:txBody>
      </p:sp>
      <p:sp>
        <p:nvSpPr>
          <p:cNvPr id="97283" name="Rectangle 2"/>
          <p:cNvSpPr>
            <a:spLocks noGrp="1" noRot="1" noChangeAspect="1" noChangeArrowheads="1" noTextEdit="1"/>
          </p:cNvSpPr>
          <p:nvPr>
            <p:ph type="sldImg"/>
          </p:nvPr>
        </p:nvSpPr>
        <p:spPr>
          <a:xfrm>
            <a:off x="1292225" y="757238"/>
            <a:ext cx="4732338" cy="3549650"/>
          </a:xfrm>
          <a:ln/>
        </p:spPr>
      </p:sp>
      <p:sp>
        <p:nvSpPr>
          <p:cNvPr id="97284" name="Rectangle 3"/>
          <p:cNvSpPr>
            <a:spLocks noGrp="1" noChangeArrowheads="1"/>
          </p:cNvSpPr>
          <p:nvPr>
            <p:ph type="body" idx="1"/>
          </p:nvPr>
        </p:nvSpPr>
        <p:spPr>
          <a:xfrm>
            <a:off x="974725" y="4557713"/>
            <a:ext cx="5365750" cy="4292600"/>
          </a:xfrm>
          <a:noFill/>
          <a:ln/>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10000"/>
            <a:ext cx="7772400" cy="1752600"/>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F89BD6-E300-4C67-B175-76E5828D27B4}" type="datetimeFigureOut">
              <a:rPr lang="en-US" smtClean="0"/>
              <a:pPr/>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pic>
        <p:nvPicPr>
          <p:cNvPr id="8" name="Picture 7" descr="ti_pptbar_white.png"/>
          <p:cNvPicPr>
            <a:picLocks noChangeAspect="1"/>
          </p:cNvPicPr>
          <p:nvPr/>
        </p:nvPicPr>
        <p:blipFill>
          <a:blip r:embed="rId2" cstate="print"/>
          <a:stretch>
            <a:fillRect/>
          </a:stretch>
        </p:blipFill>
        <p:spPr>
          <a:xfrm>
            <a:off x="326486" y="6324600"/>
            <a:ext cx="8491027" cy="481544"/>
          </a:xfrm>
          <a:prstGeom prst="rect">
            <a:avLst/>
          </a:prstGeom>
        </p:spPr>
      </p:pic>
      <p:grpSp>
        <p:nvGrpSpPr>
          <p:cNvPr id="10" name="Group 16"/>
          <p:cNvGrpSpPr>
            <a:grpSpLocks/>
          </p:cNvGrpSpPr>
          <p:nvPr/>
        </p:nvGrpSpPr>
        <p:grpSpPr bwMode="auto">
          <a:xfrm>
            <a:off x="-7938" y="6323013"/>
            <a:ext cx="8815388" cy="466725"/>
            <a:chOff x="-7620" y="6323077"/>
            <a:chExt cx="8814816" cy="466344"/>
          </a:xfrm>
        </p:grpSpPr>
        <p:cxnSp>
          <p:nvCxnSpPr>
            <p:cNvPr id="11" name="Straight Connector 10"/>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4" name="Picture 8"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18"/>
          <p:cNvGrpSpPr>
            <a:grpSpLocks/>
          </p:cNvGrpSpPr>
          <p:nvPr/>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2900" y="1943100"/>
            <a:ext cx="8458200" cy="1470025"/>
          </a:xfrm>
        </p:spPr>
        <p:txBody>
          <a:bodyPr>
            <a:normAutofit/>
          </a:bodyPr>
          <a:lstStyle>
            <a:lvl1pPr algn="l">
              <a:defRPr sz="36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normAutofit/>
          </a:bodyPr>
          <a:lstStyle>
            <a:lvl1pPr marL="0" indent="0">
              <a:buFontTx/>
              <a:buNone/>
              <a:defRPr sz="2800" b="1"/>
            </a:lvl1pPr>
          </a:lstStyle>
          <a:p>
            <a:r>
              <a:rPr lang="en-US" smtClean="0"/>
              <a:t>Click to edit Master subtitle style</a:t>
            </a:r>
            <a:endParaRPr lang="en-US" dirty="0"/>
          </a:p>
        </p:txBody>
      </p:sp>
    </p:spTree>
    <p:extLst>
      <p:ext uri="{BB962C8B-B14F-4D97-AF65-F5344CB8AC3E}">
        <p14:creationId xmlns:p14="http://schemas.microsoft.com/office/powerpoint/2010/main" val="187672641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13"/>
          <p:cNvGrpSpPr>
            <a:grpSpLocks/>
          </p:cNvGrpSpPr>
          <p:nvPr/>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2900" y="1943100"/>
            <a:ext cx="8458200" cy="1470025"/>
          </a:xfrm>
        </p:spPr>
        <p:txBody>
          <a:bodyPr>
            <a:normAutofit/>
          </a:bodyPr>
          <a:lstStyle>
            <a:lvl1pPr algn="l">
              <a:defRPr sz="36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normAutofit/>
          </a:bodyPr>
          <a:lstStyle>
            <a:lvl1pPr marL="0" indent="0">
              <a:buFontTx/>
              <a:buNone/>
              <a:defRPr sz="2800" b="1"/>
            </a:lvl1pPr>
          </a:lstStyle>
          <a:p>
            <a:r>
              <a:rPr lang="en-US" smtClean="0"/>
              <a:t>Click to edit Master subtitle style</a:t>
            </a:r>
            <a:endParaRPr lang="en-US" dirty="0"/>
          </a:p>
        </p:txBody>
      </p:sp>
      <p:sp>
        <p:nvSpPr>
          <p:cNvPr id="11" name="Rectangle 24"/>
          <p:cNvSpPr>
            <a:spLocks noGrp="1" noChangeArrowheads="1"/>
          </p:cNvSpPr>
          <p:nvPr>
            <p:ph type="sldNum" sz="quarter" idx="10"/>
          </p:nvPr>
        </p:nvSpPr>
        <p:spPr>
          <a:xfrm>
            <a:off x="6642100" y="6038850"/>
            <a:ext cx="2133600" cy="206375"/>
          </a:xfrm>
        </p:spPr>
        <p:txBody>
          <a:bodyPr/>
          <a:lstStyle>
            <a:lvl1pPr>
              <a:defRPr/>
            </a:lvl1pPr>
          </a:lstStyle>
          <a:p>
            <a:fld id="{E427ED86-F7CD-4E74-A97C-6D3BAEB1029D}" type="slidenum">
              <a:rPr lang="en-US" smtClean="0"/>
              <a:t>‹#›</a:t>
            </a:fld>
            <a:endParaRPr lang="en-US"/>
          </a:p>
        </p:txBody>
      </p:sp>
    </p:spTree>
    <p:extLst>
      <p:ext uri="{BB962C8B-B14F-4D97-AF65-F5344CB8AC3E}">
        <p14:creationId xmlns:p14="http://schemas.microsoft.com/office/powerpoint/2010/main" val="93994255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13"/>
          <p:cNvGrpSpPr>
            <a:grpSpLocks/>
          </p:cNvGrpSpPr>
          <p:nvPr/>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2900" y="1943100"/>
            <a:ext cx="8458200" cy="1470025"/>
          </a:xfrm>
        </p:spPr>
        <p:txBody>
          <a:bodyPr>
            <a:normAutofit/>
          </a:bodyPr>
          <a:lstStyle>
            <a:lvl1pPr algn="l">
              <a:defRPr sz="36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normAutofit/>
          </a:bodyPr>
          <a:lstStyle>
            <a:lvl1pPr marL="0" indent="0">
              <a:buFontTx/>
              <a:buNone/>
              <a:defRPr sz="2800" b="1"/>
            </a:lvl1pPr>
          </a:lstStyle>
          <a:p>
            <a:r>
              <a:rPr lang="en-US" smtClean="0"/>
              <a:t>Click to edit Master subtitle style</a:t>
            </a:r>
            <a:endParaRPr lang="en-US" dirty="0"/>
          </a:p>
        </p:txBody>
      </p:sp>
    </p:spTree>
    <p:extLst>
      <p:ext uri="{BB962C8B-B14F-4D97-AF65-F5344CB8AC3E}">
        <p14:creationId xmlns:p14="http://schemas.microsoft.com/office/powerpoint/2010/main" val="196952706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pPr/>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pPr/>
              <a:t>9/7/2013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pPr/>
              <a:t>9/7/2013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pPr/>
              <a:t>9/7/2013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89BD6-E300-4C67-B175-76E5828D27B4}" type="datetimeFigureOut">
              <a:rPr lang="en-US" smtClean="0"/>
              <a:pPr/>
              <a:t>9/7/2013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82210-5FCA-4178-AB04-4337EADA3D81}" type="slidenum">
              <a:rPr lang="en-US" smtClean="0"/>
              <a:pPr/>
              <a:t>‹#›</a:t>
            </a:fld>
            <a:endParaRPr lang="en-US"/>
          </a:p>
        </p:txBody>
      </p:sp>
      <p:pic>
        <p:nvPicPr>
          <p:cNvPr id="7" name="TI Logo Color One Line" descr="tilogo_color_oneline.png" hidden="1"/>
          <p:cNvPicPr>
            <a:picLocks noChangeAspect="1"/>
          </p:cNvPicPr>
          <p:nvPr/>
        </p:nvPicPr>
        <p:blipFill>
          <a:blip r:embed="rId13"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4"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5"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6"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p:fade/>
  </p:transition>
  <p:timing>
    <p:tnLst>
      <p:par>
        <p:cTn id="1" dur="indefinite" restart="never" nodeType="tmRoot"/>
      </p:par>
    </p:tnLst>
  </p:timing>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image" Target="../media/image15.png"/><Relationship Id="rId18" Type="http://schemas.openxmlformats.org/officeDocument/2006/relationships/slide" Target="slide45.xml"/><Relationship Id="rId3" Type="http://schemas.openxmlformats.org/officeDocument/2006/relationships/tags" Target="../tags/tag28.xml"/><Relationship Id="rId21" Type="http://schemas.openxmlformats.org/officeDocument/2006/relationships/slide" Target="slide70.xml"/><Relationship Id="rId7" Type="http://schemas.openxmlformats.org/officeDocument/2006/relationships/tags" Target="../tags/tag32.xml"/><Relationship Id="rId12" Type="http://schemas.openxmlformats.org/officeDocument/2006/relationships/slideLayout" Target="../slideLayouts/slideLayout8.xml"/><Relationship Id="rId17" Type="http://schemas.openxmlformats.org/officeDocument/2006/relationships/slide" Target="slide36.xml"/><Relationship Id="rId2" Type="http://schemas.openxmlformats.org/officeDocument/2006/relationships/tags" Target="../tags/tag27.xml"/><Relationship Id="rId16" Type="http://schemas.openxmlformats.org/officeDocument/2006/relationships/slide" Target="slide15.xml"/><Relationship Id="rId20" Type="http://schemas.openxmlformats.org/officeDocument/2006/relationships/slide" Target="slide56.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slide" Target="slide9.xml"/><Relationship Id="rId23" Type="http://schemas.openxmlformats.org/officeDocument/2006/relationships/slide" Target="slide81.xml"/><Relationship Id="rId10" Type="http://schemas.openxmlformats.org/officeDocument/2006/relationships/tags" Target="../tags/tag35.xml"/><Relationship Id="rId19" Type="http://schemas.openxmlformats.org/officeDocument/2006/relationships/slide" Target="slide51.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slide" Target="slide4.xml"/><Relationship Id="rId22" Type="http://schemas.openxmlformats.org/officeDocument/2006/relationships/slide" Target="slide7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3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4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4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4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4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4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4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4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3.xml"/><Relationship Id="rId4" Type="http://schemas.openxmlformats.org/officeDocument/2006/relationships/image" Target="../media/image14.w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4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4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5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5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5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image" Target="../media/image15.png"/><Relationship Id="rId18" Type="http://schemas.openxmlformats.org/officeDocument/2006/relationships/slide" Target="slide45.xml"/><Relationship Id="rId3" Type="http://schemas.openxmlformats.org/officeDocument/2006/relationships/tags" Target="../tags/tag55.xml"/><Relationship Id="rId21" Type="http://schemas.openxmlformats.org/officeDocument/2006/relationships/slide" Target="slide70.xml"/><Relationship Id="rId7" Type="http://schemas.openxmlformats.org/officeDocument/2006/relationships/tags" Target="../tags/tag59.xml"/><Relationship Id="rId12" Type="http://schemas.openxmlformats.org/officeDocument/2006/relationships/slideLayout" Target="../slideLayouts/slideLayout8.xml"/><Relationship Id="rId17" Type="http://schemas.openxmlformats.org/officeDocument/2006/relationships/slide" Target="slide36.xml"/><Relationship Id="rId2" Type="http://schemas.openxmlformats.org/officeDocument/2006/relationships/tags" Target="../tags/tag54.xml"/><Relationship Id="rId16" Type="http://schemas.openxmlformats.org/officeDocument/2006/relationships/slide" Target="slide15.xml"/><Relationship Id="rId20" Type="http://schemas.openxmlformats.org/officeDocument/2006/relationships/slide" Target="slide56.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5" Type="http://schemas.openxmlformats.org/officeDocument/2006/relationships/slide" Target="slide9.xml"/><Relationship Id="rId23" Type="http://schemas.openxmlformats.org/officeDocument/2006/relationships/slide" Target="slide81.xml"/><Relationship Id="rId10" Type="http://schemas.openxmlformats.org/officeDocument/2006/relationships/tags" Target="../tags/tag62.xml"/><Relationship Id="rId19" Type="http://schemas.openxmlformats.org/officeDocument/2006/relationships/slide" Target="slide51.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slide" Target="slide4.xml"/><Relationship Id="rId22" Type="http://schemas.openxmlformats.org/officeDocument/2006/relationships/slide" Target="slide7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image" Target="../media/image15.png"/><Relationship Id="rId18" Type="http://schemas.openxmlformats.org/officeDocument/2006/relationships/slide" Target="slide45.xml"/><Relationship Id="rId3" Type="http://schemas.openxmlformats.org/officeDocument/2006/relationships/tags" Target="../tags/tag6.xml"/><Relationship Id="rId21" Type="http://schemas.openxmlformats.org/officeDocument/2006/relationships/slide" Target="slide70.xml"/><Relationship Id="rId7" Type="http://schemas.openxmlformats.org/officeDocument/2006/relationships/tags" Target="../tags/tag10.xml"/><Relationship Id="rId12" Type="http://schemas.openxmlformats.org/officeDocument/2006/relationships/slideLayout" Target="../slideLayouts/slideLayout8.xml"/><Relationship Id="rId17" Type="http://schemas.openxmlformats.org/officeDocument/2006/relationships/slide" Target="slide36.xml"/><Relationship Id="rId2" Type="http://schemas.openxmlformats.org/officeDocument/2006/relationships/tags" Target="../tags/tag5.xml"/><Relationship Id="rId16" Type="http://schemas.openxmlformats.org/officeDocument/2006/relationships/slide" Target="slide15.xml"/><Relationship Id="rId20" Type="http://schemas.openxmlformats.org/officeDocument/2006/relationships/slide" Target="slide56.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slide" Target="slide9.xml"/><Relationship Id="rId23" Type="http://schemas.openxmlformats.org/officeDocument/2006/relationships/slide" Target="slide81.xml"/><Relationship Id="rId10" Type="http://schemas.openxmlformats.org/officeDocument/2006/relationships/tags" Target="../tags/tag13.xml"/><Relationship Id="rId19" Type="http://schemas.openxmlformats.org/officeDocument/2006/relationships/slide" Target="slide51.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slide" Target="slide4.xml"/><Relationship Id="rId22" Type="http://schemas.openxmlformats.org/officeDocument/2006/relationships/slide" Target="slide75.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64.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image" Target="../media/image15.png"/><Relationship Id="rId18" Type="http://schemas.openxmlformats.org/officeDocument/2006/relationships/slide" Target="slide45.xml"/><Relationship Id="rId3" Type="http://schemas.openxmlformats.org/officeDocument/2006/relationships/tags" Target="../tags/tag67.xml"/><Relationship Id="rId21" Type="http://schemas.openxmlformats.org/officeDocument/2006/relationships/slide" Target="slide70.xml"/><Relationship Id="rId7" Type="http://schemas.openxmlformats.org/officeDocument/2006/relationships/tags" Target="../tags/tag71.xml"/><Relationship Id="rId12" Type="http://schemas.openxmlformats.org/officeDocument/2006/relationships/slideLayout" Target="../slideLayouts/slideLayout8.xml"/><Relationship Id="rId17" Type="http://schemas.openxmlformats.org/officeDocument/2006/relationships/slide" Target="slide36.xml"/><Relationship Id="rId2" Type="http://schemas.openxmlformats.org/officeDocument/2006/relationships/tags" Target="../tags/tag66.xml"/><Relationship Id="rId16" Type="http://schemas.openxmlformats.org/officeDocument/2006/relationships/slide" Target="slide15.xml"/><Relationship Id="rId20" Type="http://schemas.openxmlformats.org/officeDocument/2006/relationships/slide" Target="slide5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slide" Target="slide9.xml"/><Relationship Id="rId23" Type="http://schemas.openxmlformats.org/officeDocument/2006/relationships/slide" Target="slide81.xml"/><Relationship Id="rId10" Type="http://schemas.openxmlformats.org/officeDocument/2006/relationships/tags" Target="../tags/tag74.xml"/><Relationship Id="rId19" Type="http://schemas.openxmlformats.org/officeDocument/2006/relationships/slide" Target="slide51.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slide" Target="slide4.xml"/><Relationship Id="rId22" Type="http://schemas.openxmlformats.org/officeDocument/2006/relationships/slide" Target="slide75.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image" Target="../media/image15.png"/><Relationship Id="rId18" Type="http://schemas.openxmlformats.org/officeDocument/2006/relationships/slide" Target="slide45.xml"/><Relationship Id="rId3" Type="http://schemas.openxmlformats.org/officeDocument/2006/relationships/tags" Target="../tags/tag78.xml"/><Relationship Id="rId21" Type="http://schemas.openxmlformats.org/officeDocument/2006/relationships/slide" Target="slide70.xml"/><Relationship Id="rId7" Type="http://schemas.openxmlformats.org/officeDocument/2006/relationships/tags" Target="../tags/tag82.xml"/><Relationship Id="rId12" Type="http://schemas.openxmlformats.org/officeDocument/2006/relationships/slideLayout" Target="../slideLayouts/slideLayout8.xml"/><Relationship Id="rId17" Type="http://schemas.openxmlformats.org/officeDocument/2006/relationships/slide" Target="slide36.xml"/><Relationship Id="rId2" Type="http://schemas.openxmlformats.org/officeDocument/2006/relationships/tags" Target="../tags/tag77.xml"/><Relationship Id="rId16" Type="http://schemas.openxmlformats.org/officeDocument/2006/relationships/slide" Target="slide15.xml"/><Relationship Id="rId20" Type="http://schemas.openxmlformats.org/officeDocument/2006/relationships/slide" Target="slide56.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5" Type="http://schemas.openxmlformats.org/officeDocument/2006/relationships/slide" Target="slide9.xml"/><Relationship Id="rId23" Type="http://schemas.openxmlformats.org/officeDocument/2006/relationships/slide" Target="slide81.xml"/><Relationship Id="rId10" Type="http://schemas.openxmlformats.org/officeDocument/2006/relationships/tags" Target="../tags/tag85.xml"/><Relationship Id="rId19" Type="http://schemas.openxmlformats.org/officeDocument/2006/relationships/slide" Target="slide51.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slide" Target="slide4.xml"/><Relationship Id="rId22" Type="http://schemas.openxmlformats.org/officeDocument/2006/relationships/slide" Target="slide75.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image" Target="../media/image15.png"/><Relationship Id="rId18" Type="http://schemas.openxmlformats.org/officeDocument/2006/relationships/slide" Target="slide45.xml"/><Relationship Id="rId3" Type="http://schemas.openxmlformats.org/officeDocument/2006/relationships/tags" Target="../tags/tag89.xml"/><Relationship Id="rId21" Type="http://schemas.openxmlformats.org/officeDocument/2006/relationships/slide" Target="slide70.xml"/><Relationship Id="rId7" Type="http://schemas.openxmlformats.org/officeDocument/2006/relationships/tags" Target="../tags/tag93.xml"/><Relationship Id="rId12" Type="http://schemas.openxmlformats.org/officeDocument/2006/relationships/slideLayout" Target="../slideLayouts/slideLayout8.xml"/><Relationship Id="rId17" Type="http://schemas.openxmlformats.org/officeDocument/2006/relationships/slide" Target="slide36.xml"/><Relationship Id="rId2" Type="http://schemas.openxmlformats.org/officeDocument/2006/relationships/tags" Target="../tags/tag88.xml"/><Relationship Id="rId16" Type="http://schemas.openxmlformats.org/officeDocument/2006/relationships/slide" Target="slide15.xml"/><Relationship Id="rId20" Type="http://schemas.openxmlformats.org/officeDocument/2006/relationships/slide" Target="slide56.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5" Type="http://schemas.openxmlformats.org/officeDocument/2006/relationships/slide" Target="slide9.xml"/><Relationship Id="rId23" Type="http://schemas.openxmlformats.org/officeDocument/2006/relationships/slide" Target="slide81.xml"/><Relationship Id="rId10" Type="http://schemas.openxmlformats.org/officeDocument/2006/relationships/tags" Target="../tags/tag96.xml"/><Relationship Id="rId19" Type="http://schemas.openxmlformats.org/officeDocument/2006/relationships/slide" Target="slide51.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slide" Target="slide4.xml"/><Relationship Id="rId22" Type="http://schemas.openxmlformats.org/officeDocument/2006/relationships/slide" Target="slide75.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8.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99.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0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image" Target="../media/image15.png"/><Relationship Id="rId18" Type="http://schemas.openxmlformats.org/officeDocument/2006/relationships/slide" Target="slide45.xml"/><Relationship Id="rId3" Type="http://schemas.openxmlformats.org/officeDocument/2006/relationships/tags" Target="../tags/tag103.xml"/><Relationship Id="rId21" Type="http://schemas.openxmlformats.org/officeDocument/2006/relationships/slide" Target="slide70.xml"/><Relationship Id="rId7" Type="http://schemas.openxmlformats.org/officeDocument/2006/relationships/tags" Target="../tags/tag107.xml"/><Relationship Id="rId12" Type="http://schemas.openxmlformats.org/officeDocument/2006/relationships/slideLayout" Target="../slideLayouts/slideLayout8.xml"/><Relationship Id="rId17" Type="http://schemas.openxmlformats.org/officeDocument/2006/relationships/slide" Target="slide36.xml"/><Relationship Id="rId2" Type="http://schemas.openxmlformats.org/officeDocument/2006/relationships/tags" Target="../tags/tag102.xml"/><Relationship Id="rId16" Type="http://schemas.openxmlformats.org/officeDocument/2006/relationships/slide" Target="slide15.xml"/><Relationship Id="rId20" Type="http://schemas.openxmlformats.org/officeDocument/2006/relationships/slide" Target="slide56.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5" Type="http://schemas.openxmlformats.org/officeDocument/2006/relationships/tags" Target="../tags/tag105.xml"/><Relationship Id="rId15" Type="http://schemas.openxmlformats.org/officeDocument/2006/relationships/slide" Target="slide9.xml"/><Relationship Id="rId23" Type="http://schemas.openxmlformats.org/officeDocument/2006/relationships/slide" Target="slide81.xml"/><Relationship Id="rId10" Type="http://schemas.openxmlformats.org/officeDocument/2006/relationships/tags" Target="../tags/tag110.xml"/><Relationship Id="rId19" Type="http://schemas.openxmlformats.org/officeDocument/2006/relationships/slide" Target="slide51.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slide" Target="slide4.xml"/><Relationship Id="rId22" Type="http://schemas.openxmlformats.org/officeDocument/2006/relationships/slide" Target="slide7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12.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13.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5.xml"/><Relationship Id="rId1" Type="http://schemas.openxmlformats.org/officeDocument/2006/relationships/tags" Target="../tags/tag114.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18.png"/></Relationships>
</file>

<file path=ppt/slides/_rels/slide75.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image" Target="../media/image15.png"/><Relationship Id="rId18" Type="http://schemas.openxmlformats.org/officeDocument/2006/relationships/slide" Target="slide45.xml"/><Relationship Id="rId3" Type="http://schemas.openxmlformats.org/officeDocument/2006/relationships/tags" Target="../tags/tag117.xml"/><Relationship Id="rId21" Type="http://schemas.openxmlformats.org/officeDocument/2006/relationships/slide" Target="slide70.xml"/><Relationship Id="rId7" Type="http://schemas.openxmlformats.org/officeDocument/2006/relationships/tags" Target="../tags/tag121.xml"/><Relationship Id="rId12" Type="http://schemas.openxmlformats.org/officeDocument/2006/relationships/slideLayout" Target="../slideLayouts/slideLayout8.xml"/><Relationship Id="rId17" Type="http://schemas.openxmlformats.org/officeDocument/2006/relationships/slide" Target="slide36.xml"/><Relationship Id="rId2" Type="http://schemas.openxmlformats.org/officeDocument/2006/relationships/tags" Target="../tags/tag116.xml"/><Relationship Id="rId16" Type="http://schemas.openxmlformats.org/officeDocument/2006/relationships/slide" Target="slide15.xml"/><Relationship Id="rId20" Type="http://schemas.openxmlformats.org/officeDocument/2006/relationships/slide" Target="slide5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slide" Target="slide9.xml"/><Relationship Id="rId23" Type="http://schemas.openxmlformats.org/officeDocument/2006/relationships/slide" Target="slide81.xml"/><Relationship Id="rId10" Type="http://schemas.openxmlformats.org/officeDocument/2006/relationships/tags" Target="../tags/tag124.xml"/><Relationship Id="rId19" Type="http://schemas.openxmlformats.org/officeDocument/2006/relationships/slide" Target="slide51.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slide" Target="slide4.xml"/><Relationship Id="rId22" Type="http://schemas.openxmlformats.org/officeDocument/2006/relationships/slide" Target="slide75.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tags" Target="../tags/tag126.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image" Target="../media/image15.png"/><Relationship Id="rId18" Type="http://schemas.openxmlformats.org/officeDocument/2006/relationships/slide" Target="slide45.xml"/><Relationship Id="rId3" Type="http://schemas.openxmlformats.org/officeDocument/2006/relationships/tags" Target="../tags/tag129.xml"/><Relationship Id="rId21" Type="http://schemas.openxmlformats.org/officeDocument/2006/relationships/slide" Target="slide70.xml"/><Relationship Id="rId7" Type="http://schemas.openxmlformats.org/officeDocument/2006/relationships/tags" Target="../tags/tag133.xml"/><Relationship Id="rId12" Type="http://schemas.openxmlformats.org/officeDocument/2006/relationships/slideLayout" Target="../slideLayouts/slideLayout8.xml"/><Relationship Id="rId17" Type="http://schemas.openxmlformats.org/officeDocument/2006/relationships/slide" Target="slide36.xml"/><Relationship Id="rId2" Type="http://schemas.openxmlformats.org/officeDocument/2006/relationships/tags" Target="../tags/tag128.xml"/><Relationship Id="rId16" Type="http://schemas.openxmlformats.org/officeDocument/2006/relationships/slide" Target="slide15.xml"/><Relationship Id="rId20" Type="http://schemas.openxmlformats.org/officeDocument/2006/relationships/slide" Target="slide56.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slide" Target="slide9.xml"/><Relationship Id="rId23" Type="http://schemas.openxmlformats.org/officeDocument/2006/relationships/slide" Target="slide81.xml"/><Relationship Id="rId10" Type="http://schemas.openxmlformats.org/officeDocument/2006/relationships/tags" Target="../tags/tag136.xml"/><Relationship Id="rId19" Type="http://schemas.openxmlformats.org/officeDocument/2006/relationships/slide" Target="slide51.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slide" Target="slide4.xml"/><Relationship Id="rId22" Type="http://schemas.openxmlformats.org/officeDocument/2006/relationships/slide" Target="slide75.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138.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139.xm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40.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9.xml"/><Relationship Id="rId1" Type="http://schemas.openxmlformats.org/officeDocument/2006/relationships/tags" Target="../tags/tag141.xml"/><Relationship Id="rId4" Type="http://schemas.openxmlformats.org/officeDocument/2006/relationships/image" Target="../media/image20.jpeg"/></Relationships>
</file>

<file path=ppt/slides/_rels/slide86.xml.rels><?xml version="1.0" encoding="UTF-8" standalone="yes"?>
<Relationships xmlns="http://schemas.openxmlformats.org/package/2006/relationships"><Relationship Id="rId3" Type="http://schemas.openxmlformats.org/officeDocument/2006/relationships/tags" Target="../tags/tag144.xml"/><Relationship Id="rId7" Type="http://schemas.openxmlformats.org/officeDocument/2006/relationships/image" Target="../media/image15.png"/><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slideLayout" Target="../slideLayouts/slideLayout8.xml"/><Relationship Id="rId5" Type="http://schemas.openxmlformats.org/officeDocument/2006/relationships/tags" Target="../tags/tag146.xml"/><Relationship Id="rId4" Type="http://schemas.openxmlformats.org/officeDocument/2006/relationships/tags" Target="../tags/tag145.xml"/></Relationships>
</file>

<file path=ppt/slides/_rels/slide9.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image" Target="../media/image15.png"/><Relationship Id="rId18" Type="http://schemas.openxmlformats.org/officeDocument/2006/relationships/slide" Target="slide45.xml"/><Relationship Id="rId3" Type="http://schemas.openxmlformats.org/officeDocument/2006/relationships/tags" Target="../tags/tag17.xml"/><Relationship Id="rId21" Type="http://schemas.openxmlformats.org/officeDocument/2006/relationships/slide" Target="slide70.xml"/><Relationship Id="rId7" Type="http://schemas.openxmlformats.org/officeDocument/2006/relationships/tags" Target="../tags/tag21.xml"/><Relationship Id="rId12" Type="http://schemas.openxmlformats.org/officeDocument/2006/relationships/slideLayout" Target="../slideLayouts/slideLayout8.xml"/><Relationship Id="rId17" Type="http://schemas.openxmlformats.org/officeDocument/2006/relationships/slide" Target="slide36.xml"/><Relationship Id="rId2" Type="http://schemas.openxmlformats.org/officeDocument/2006/relationships/tags" Target="../tags/tag16.xml"/><Relationship Id="rId16" Type="http://schemas.openxmlformats.org/officeDocument/2006/relationships/slide" Target="slide15.xml"/><Relationship Id="rId20" Type="http://schemas.openxmlformats.org/officeDocument/2006/relationships/slide" Target="slide5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slide" Target="slide9.xml"/><Relationship Id="rId23" Type="http://schemas.openxmlformats.org/officeDocument/2006/relationships/slide" Target="slide81.xml"/><Relationship Id="rId10" Type="http://schemas.openxmlformats.org/officeDocument/2006/relationships/tags" Target="../tags/tag24.xml"/><Relationship Id="rId19" Type="http://schemas.openxmlformats.org/officeDocument/2006/relationships/slide" Target="slide51.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slide" Target="slide4.xml"/><Relationship Id="rId22" Type="http://schemas.openxmlformats.org/officeDocument/2006/relationships/slide" Target="slide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ChangeArrowheads="1"/>
          </p:cNvSpPr>
          <p:nvPr/>
        </p:nvSpPr>
        <p:spPr bwMode="auto">
          <a:xfrm>
            <a:off x="381000" y="838200"/>
            <a:ext cx="5715000" cy="3352800"/>
          </a:xfrm>
          <a:prstGeom prst="rect">
            <a:avLst/>
          </a:prstGeom>
          <a:solidFill>
            <a:schemeClr val="accent4">
              <a:lumMod val="20000"/>
              <a:lumOff val="80000"/>
            </a:schemeClr>
          </a:solidFill>
          <a:ln w="28575">
            <a:solidFill>
              <a:schemeClr val="tx1"/>
            </a:solidFill>
            <a:miter lim="800000"/>
            <a:headEnd type="none" w="sm" len="sm"/>
            <a:tailEnd type="none" w="sm" len="sm"/>
          </a:ln>
          <a:effectLst/>
        </p:spPr>
        <p:txBody>
          <a:bodyPr wrap="none" anchor="ctr" anchorCtr="1"/>
          <a:lstStyle/>
          <a:p>
            <a:pPr algn="ctr">
              <a:defRPr/>
            </a:pPr>
            <a:endParaRPr lang="en-US" sz="2800">
              <a:effectLst>
                <a:outerShdw blurRad="38100" dist="38100" dir="2700000" algn="tl">
                  <a:srgbClr val="FFFFFF"/>
                </a:outerShdw>
              </a:effectLst>
              <a:latin typeface="Arial" pitchFamily="34" charset="0"/>
            </a:endParaRPr>
          </a:p>
        </p:txBody>
      </p:sp>
      <p:cxnSp>
        <p:nvCxnSpPr>
          <p:cNvPr id="11267" name="AutoShape 3"/>
          <p:cNvCxnSpPr>
            <a:cxnSpLocks noChangeShapeType="1"/>
            <a:stCxn id="11270" idx="2"/>
            <a:endCxn id="11269" idx="0"/>
          </p:cNvCxnSpPr>
          <p:nvPr/>
        </p:nvCxnSpPr>
        <p:spPr bwMode="auto">
          <a:xfrm>
            <a:off x="1720850" y="2224088"/>
            <a:ext cx="0" cy="615950"/>
          </a:xfrm>
          <a:prstGeom prst="straightConnector1">
            <a:avLst/>
          </a:prstGeom>
          <a:noFill/>
          <a:ln w="28575">
            <a:solidFill>
              <a:schemeClr val="tx2"/>
            </a:solidFill>
            <a:round/>
            <a:headEnd type="triangle" w="med" len="med"/>
            <a:tailEnd type="triangle" w="med" len="med"/>
          </a:ln>
        </p:spPr>
      </p:cxnSp>
      <p:cxnSp>
        <p:nvCxnSpPr>
          <p:cNvPr id="11268" name="AutoShape 4"/>
          <p:cNvCxnSpPr>
            <a:cxnSpLocks noChangeShapeType="1"/>
            <a:stCxn id="11270" idx="3"/>
            <a:endCxn id="11271" idx="0"/>
          </p:cNvCxnSpPr>
          <p:nvPr/>
        </p:nvCxnSpPr>
        <p:spPr bwMode="auto">
          <a:xfrm>
            <a:off x="2516188" y="1685925"/>
            <a:ext cx="1050925" cy="1154113"/>
          </a:xfrm>
          <a:prstGeom prst="bentConnector2">
            <a:avLst/>
          </a:prstGeom>
          <a:noFill/>
          <a:ln w="28575">
            <a:solidFill>
              <a:schemeClr val="tx2"/>
            </a:solidFill>
            <a:miter lim="800000"/>
            <a:headEnd type="triangle" w="med" len="med"/>
            <a:tailEnd type="triangle" w="med" len="med"/>
          </a:ln>
        </p:spPr>
      </p:cxnSp>
      <p:sp>
        <p:nvSpPr>
          <p:cNvPr id="11269" name="Rectangle 5"/>
          <p:cNvSpPr>
            <a:spLocks noChangeArrowheads="1"/>
          </p:cNvSpPr>
          <p:nvPr/>
        </p:nvSpPr>
        <p:spPr bwMode="auto">
          <a:xfrm>
            <a:off x="923925" y="2840038"/>
            <a:ext cx="1592263" cy="1076325"/>
          </a:xfrm>
          <a:prstGeom prst="rect">
            <a:avLst/>
          </a:prstGeom>
          <a:solidFill>
            <a:schemeClr val="accent3"/>
          </a:solidFill>
          <a:ln w="28575">
            <a:noFill/>
            <a:miter lim="800000"/>
            <a:headEnd type="none" w="sm" len="sm"/>
            <a:tailEnd type="none" w="sm" len="sm"/>
          </a:ln>
        </p:spPr>
        <p:txBody>
          <a:bodyPr wrap="none" anchor="ctr" anchorCtr="1"/>
          <a:lstStyle/>
          <a:p>
            <a:pPr algn="ctr">
              <a:spcBef>
                <a:spcPct val="0"/>
              </a:spcBef>
            </a:pPr>
            <a:r>
              <a:rPr lang="en-US"/>
              <a:t>CPU</a:t>
            </a:r>
          </a:p>
        </p:txBody>
      </p:sp>
      <p:sp>
        <p:nvSpPr>
          <p:cNvPr id="11270" name="Rectangle 6"/>
          <p:cNvSpPr>
            <a:spLocks noChangeArrowheads="1"/>
          </p:cNvSpPr>
          <p:nvPr/>
        </p:nvSpPr>
        <p:spPr bwMode="auto">
          <a:xfrm>
            <a:off x="923925" y="1146175"/>
            <a:ext cx="1592263" cy="1077913"/>
          </a:xfrm>
          <a:prstGeom prst="rect">
            <a:avLst/>
          </a:prstGeom>
          <a:solidFill>
            <a:srgbClr val="CCFF66"/>
          </a:solidFill>
          <a:ln w="28575">
            <a:noFill/>
            <a:miter lim="800000"/>
            <a:headEnd type="none" w="sm" len="sm"/>
            <a:tailEnd type="none" w="sm" len="sm"/>
          </a:ln>
        </p:spPr>
        <p:txBody>
          <a:bodyPr wrap="none" tIns="0" bIns="0" anchor="ctr" anchorCtr="1"/>
          <a:lstStyle/>
          <a:p>
            <a:pPr algn="ctr">
              <a:spcBef>
                <a:spcPct val="20000"/>
              </a:spcBef>
            </a:pPr>
            <a:r>
              <a:rPr lang="en-US"/>
              <a:t>Cache</a:t>
            </a:r>
          </a:p>
        </p:txBody>
      </p:sp>
      <p:sp>
        <p:nvSpPr>
          <p:cNvPr id="11271" name="Rectangle 7"/>
          <p:cNvSpPr>
            <a:spLocks noChangeArrowheads="1"/>
          </p:cNvSpPr>
          <p:nvPr/>
        </p:nvSpPr>
        <p:spPr bwMode="auto">
          <a:xfrm>
            <a:off x="2971800" y="2840038"/>
            <a:ext cx="1190625" cy="1076325"/>
          </a:xfrm>
          <a:prstGeom prst="rect">
            <a:avLst/>
          </a:prstGeom>
          <a:solidFill>
            <a:srgbClr val="CCFF66"/>
          </a:solidFill>
          <a:ln w="28575">
            <a:noFill/>
            <a:miter lim="800000"/>
            <a:headEnd type="none" w="sm" len="sm"/>
            <a:tailEnd type="none" w="sm" len="sm"/>
          </a:ln>
        </p:spPr>
        <p:txBody>
          <a:bodyPr anchor="ctr" anchorCtr="1"/>
          <a:lstStyle/>
          <a:p>
            <a:pPr algn="ctr">
              <a:lnSpc>
                <a:spcPct val="100000"/>
              </a:lnSpc>
              <a:spcBef>
                <a:spcPct val="0"/>
              </a:spcBef>
            </a:pPr>
            <a:r>
              <a:rPr lang="en-US"/>
              <a:t>Cache H/W</a:t>
            </a:r>
            <a:endParaRPr lang="en-US" sz="2000">
              <a:solidFill>
                <a:schemeClr val="tx2"/>
              </a:solidFill>
            </a:endParaRPr>
          </a:p>
        </p:txBody>
      </p:sp>
      <p:cxnSp>
        <p:nvCxnSpPr>
          <p:cNvPr id="11272" name="AutoShape 8"/>
          <p:cNvCxnSpPr>
            <a:cxnSpLocks noChangeShapeType="1"/>
            <a:stCxn id="11271" idx="3"/>
            <a:endCxn id="11275" idx="1"/>
          </p:cNvCxnSpPr>
          <p:nvPr/>
        </p:nvCxnSpPr>
        <p:spPr bwMode="auto">
          <a:xfrm>
            <a:off x="4162425" y="3378200"/>
            <a:ext cx="409575" cy="0"/>
          </a:xfrm>
          <a:prstGeom prst="straightConnector1">
            <a:avLst/>
          </a:prstGeom>
          <a:noFill/>
          <a:ln w="28575">
            <a:solidFill>
              <a:schemeClr val="tx2"/>
            </a:solidFill>
            <a:round/>
            <a:headEnd type="triangle" w="med" len="med"/>
            <a:tailEnd type="triangle" w="med" len="med"/>
          </a:ln>
        </p:spPr>
      </p:cxnSp>
      <p:sp>
        <p:nvSpPr>
          <p:cNvPr id="11273" name="Rectangle 9"/>
          <p:cNvSpPr>
            <a:spLocks noGrp="1" noChangeArrowheads="1"/>
          </p:cNvSpPr>
          <p:nvPr>
            <p:ph type="title"/>
          </p:nvPr>
        </p:nvSpPr>
        <p:spPr>
          <a:noFill/>
        </p:spPr>
        <p:txBody>
          <a:bodyPr anchor="ctr"/>
          <a:lstStyle/>
          <a:p>
            <a:r>
              <a:rPr lang="en-US" smtClean="0"/>
              <a:t>Using Cache Memory</a:t>
            </a:r>
          </a:p>
        </p:txBody>
      </p:sp>
      <p:sp>
        <p:nvSpPr>
          <p:cNvPr id="11274" name="Rectangle 10"/>
          <p:cNvSpPr>
            <a:spLocks noChangeArrowheads="1"/>
          </p:cNvSpPr>
          <p:nvPr/>
        </p:nvSpPr>
        <p:spPr bwMode="auto">
          <a:xfrm>
            <a:off x="7331075" y="660400"/>
            <a:ext cx="1330325" cy="684213"/>
          </a:xfrm>
          <a:prstGeom prst="rect">
            <a:avLst/>
          </a:prstGeom>
          <a:noFill/>
          <a:ln w="9525">
            <a:noFill/>
            <a:miter lim="800000"/>
            <a:headEnd/>
            <a:tailEnd/>
          </a:ln>
        </p:spPr>
        <p:txBody>
          <a:bodyPr wrap="none" lIns="92075" tIns="46038" rIns="92075" bIns="46038">
            <a:spAutoFit/>
          </a:bodyPr>
          <a:lstStyle/>
          <a:p>
            <a:pPr algn="ctr"/>
            <a:r>
              <a:rPr lang="en-US">
                <a:latin typeface="Times New Roman" pitchFamily="18" charset="0"/>
              </a:rPr>
              <a:t>External</a:t>
            </a:r>
            <a:br>
              <a:rPr lang="en-US">
                <a:latin typeface="Times New Roman" pitchFamily="18" charset="0"/>
              </a:rPr>
            </a:br>
            <a:r>
              <a:rPr lang="en-US">
                <a:latin typeface="Times New Roman" pitchFamily="18" charset="0"/>
              </a:rPr>
              <a:t>Memory</a:t>
            </a:r>
          </a:p>
        </p:txBody>
      </p:sp>
      <p:sp>
        <p:nvSpPr>
          <p:cNvPr id="11275" name="Rectangle 11"/>
          <p:cNvSpPr>
            <a:spLocks noChangeArrowheads="1"/>
          </p:cNvSpPr>
          <p:nvPr/>
        </p:nvSpPr>
        <p:spPr bwMode="auto">
          <a:xfrm>
            <a:off x="4572000" y="2840038"/>
            <a:ext cx="1190625" cy="1076325"/>
          </a:xfrm>
          <a:prstGeom prst="rect">
            <a:avLst/>
          </a:prstGeom>
          <a:solidFill>
            <a:schemeClr val="accent5">
              <a:lumMod val="20000"/>
              <a:lumOff val="80000"/>
            </a:schemeClr>
          </a:solidFill>
          <a:ln w="28575">
            <a:noFill/>
            <a:miter lim="800000"/>
            <a:headEnd type="none" w="sm" len="sm"/>
            <a:tailEnd type="none" w="sm" len="sm"/>
          </a:ln>
        </p:spPr>
        <p:txBody>
          <a:bodyPr wrap="none" anchor="ctr" anchorCtr="1"/>
          <a:lstStyle/>
          <a:p>
            <a:pPr algn="ctr"/>
            <a:r>
              <a:rPr lang="en-US"/>
              <a:t>EMIF</a:t>
            </a:r>
            <a:endParaRPr lang="en-US" sz="2000">
              <a:solidFill>
                <a:schemeClr val="tx2"/>
              </a:solidFill>
            </a:endParaRPr>
          </a:p>
        </p:txBody>
      </p:sp>
      <p:sp>
        <p:nvSpPr>
          <p:cNvPr id="1209356" name="Rectangle 12"/>
          <p:cNvSpPr>
            <a:spLocks noChangeArrowheads="1"/>
          </p:cNvSpPr>
          <p:nvPr/>
        </p:nvSpPr>
        <p:spPr bwMode="auto">
          <a:xfrm>
            <a:off x="7239000" y="1336675"/>
            <a:ext cx="1597025" cy="3921125"/>
          </a:xfrm>
          <a:prstGeom prst="rect">
            <a:avLst/>
          </a:prstGeom>
          <a:solidFill>
            <a:schemeClr val="accent4">
              <a:alpha val="5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cxnSp>
        <p:nvCxnSpPr>
          <p:cNvPr id="11277" name="AutoShape 13"/>
          <p:cNvCxnSpPr>
            <a:cxnSpLocks noChangeShapeType="1"/>
            <a:stCxn id="11275" idx="3"/>
          </p:cNvCxnSpPr>
          <p:nvPr/>
        </p:nvCxnSpPr>
        <p:spPr bwMode="auto">
          <a:xfrm>
            <a:off x="5762625" y="3378200"/>
            <a:ext cx="1436688" cy="1588"/>
          </a:xfrm>
          <a:prstGeom prst="bentConnector3">
            <a:avLst>
              <a:gd name="adj1" fmla="val 49944"/>
            </a:avLst>
          </a:prstGeom>
          <a:noFill/>
          <a:ln w="28575">
            <a:solidFill>
              <a:schemeClr val="tx1"/>
            </a:solidFill>
            <a:miter lim="800000"/>
            <a:headEnd type="triangle" w="med" len="med"/>
            <a:tailEnd type="triangle" w="med" len="med"/>
          </a:ln>
        </p:spPr>
      </p:cxnSp>
      <p:sp>
        <p:nvSpPr>
          <p:cNvPr id="11278" name="Rectangle 14"/>
          <p:cNvSpPr>
            <a:spLocks noChangeArrowheads="1"/>
          </p:cNvSpPr>
          <p:nvPr/>
        </p:nvSpPr>
        <p:spPr bwMode="auto">
          <a:xfrm>
            <a:off x="7239000" y="14478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r>
              <a:rPr lang="en-US"/>
              <a:t>Program</a:t>
            </a:r>
          </a:p>
        </p:txBody>
      </p:sp>
      <p:sp>
        <p:nvSpPr>
          <p:cNvPr id="11279" name="Rectangle 15"/>
          <p:cNvSpPr>
            <a:spLocks noChangeArrowheads="1"/>
          </p:cNvSpPr>
          <p:nvPr/>
        </p:nvSpPr>
        <p:spPr bwMode="auto">
          <a:xfrm>
            <a:off x="7239000" y="1447800"/>
            <a:ext cx="16002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2000"/>
              <a:t>func1</a:t>
            </a:r>
          </a:p>
        </p:txBody>
      </p:sp>
      <p:sp>
        <p:nvSpPr>
          <p:cNvPr id="11280" name="Rectangle 16"/>
          <p:cNvSpPr>
            <a:spLocks noChangeArrowheads="1"/>
          </p:cNvSpPr>
          <p:nvPr/>
        </p:nvSpPr>
        <p:spPr bwMode="auto">
          <a:xfrm>
            <a:off x="7239000" y="1752600"/>
            <a:ext cx="16002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2000"/>
              <a:t>func2</a:t>
            </a:r>
          </a:p>
        </p:txBody>
      </p:sp>
      <p:sp>
        <p:nvSpPr>
          <p:cNvPr id="11281" name="Rectangle 17"/>
          <p:cNvSpPr>
            <a:spLocks noChangeArrowheads="1"/>
          </p:cNvSpPr>
          <p:nvPr/>
        </p:nvSpPr>
        <p:spPr bwMode="auto">
          <a:xfrm>
            <a:off x="7239000" y="2057400"/>
            <a:ext cx="16002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2000"/>
              <a:t>func3</a:t>
            </a:r>
          </a:p>
        </p:txBody>
      </p:sp>
      <p:sp>
        <p:nvSpPr>
          <p:cNvPr id="11282" name="Rectangle 18"/>
          <p:cNvSpPr>
            <a:spLocks noChangeArrowheads="1"/>
          </p:cNvSpPr>
          <p:nvPr/>
        </p:nvSpPr>
        <p:spPr bwMode="auto">
          <a:xfrm>
            <a:off x="7239000" y="23622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1283" name="Rectangle 19"/>
          <p:cNvSpPr>
            <a:spLocks noChangeArrowheads="1"/>
          </p:cNvSpPr>
          <p:nvPr/>
        </p:nvSpPr>
        <p:spPr bwMode="auto">
          <a:xfrm>
            <a:off x="7239000" y="32766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1284" name="Rectangle 20"/>
          <p:cNvSpPr>
            <a:spLocks noChangeArrowheads="1"/>
          </p:cNvSpPr>
          <p:nvPr/>
        </p:nvSpPr>
        <p:spPr bwMode="auto">
          <a:xfrm>
            <a:off x="7239000" y="41910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1285" name="Rectangle 21"/>
          <p:cNvSpPr>
            <a:spLocks noChangeArrowheads="1"/>
          </p:cNvSpPr>
          <p:nvPr/>
        </p:nvSpPr>
        <p:spPr bwMode="auto">
          <a:xfrm>
            <a:off x="6477000" y="1447800"/>
            <a:ext cx="609600" cy="304800"/>
          </a:xfrm>
          <a:prstGeom prst="rect">
            <a:avLst/>
          </a:prstGeom>
          <a:noFill/>
          <a:ln w="12700">
            <a:noFill/>
            <a:miter lim="800000"/>
            <a:headEnd type="none" w="sm" len="sm"/>
            <a:tailEnd type="none" w="sm" len="sm"/>
          </a:ln>
        </p:spPr>
        <p:txBody>
          <a:bodyPr wrap="none" anchor="ctr"/>
          <a:lstStyle/>
          <a:p>
            <a:pPr algn="ctr"/>
            <a:r>
              <a:rPr lang="en-US" sz="2000"/>
              <a:t>0x8000</a:t>
            </a:r>
          </a:p>
        </p:txBody>
      </p:sp>
      <p:sp>
        <p:nvSpPr>
          <p:cNvPr id="11286" name="Text Box 22"/>
          <p:cNvSpPr txBox="1">
            <a:spLocks noChangeArrowheads="1"/>
          </p:cNvSpPr>
          <p:nvPr/>
        </p:nvSpPr>
        <p:spPr bwMode="auto">
          <a:xfrm>
            <a:off x="304800" y="4343400"/>
            <a:ext cx="6781800" cy="1709738"/>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40000"/>
              </a:spcBef>
              <a:buClr>
                <a:schemeClr val="tx2"/>
              </a:buClr>
              <a:buSzPct val="75000"/>
              <a:buFont typeface="Wingdings" pitchFamily="2" charset="2"/>
              <a:buChar char=""/>
            </a:pPr>
            <a:r>
              <a:rPr lang="en-US" sz="2000"/>
              <a:t>Cache hardware automatically transfers </a:t>
            </a:r>
            <a:br>
              <a:rPr lang="en-US" sz="2000"/>
            </a:br>
            <a:r>
              <a:rPr lang="en-US" sz="2000"/>
              <a:t>code/data to internal memory, as needed</a:t>
            </a:r>
          </a:p>
          <a:p>
            <a:pPr marL="342900" indent="-342900">
              <a:lnSpc>
                <a:spcPct val="90000"/>
              </a:lnSpc>
              <a:spcBef>
                <a:spcPct val="40000"/>
              </a:spcBef>
              <a:buClr>
                <a:schemeClr val="tx2"/>
              </a:buClr>
              <a:buSzPct val="75000"/>
              <a:buFont typeface="Wingdings" pitchFamily="2" charset="2"/>
              <a:buChar char=""/>
            </a:pPr>
            <a:r>
              <a:rPr lang="en-US" sz="2000"/>
              <a:t>Addresses in the Memory Map are </a:t>
            </a:r>
            <a:br>
              <a:rPr lang="en-US" sz="2000"/>
            </a:br>
            <a:r>
              <a:rPr lang="en-US" sz="2000" i="1">
                <a:solidFill>
                  <a:schemeClr val="tx2"/>
                </a:solidFill>
              </a:rPr>
              <a:t>associated</a:t>
            </a:r>
            <a:r>
              <a:rPr lang="en-US" sz="2000"/>
              <a:t> with locations in cache</a:t>
            </a:r>
          </a:p>
          <a:p>
            <a:pPr marL="342900" indent="-342900">
              <a:lnSpc>
                <a:spcPct val="90000"/>
              </a:lnSpc>
              <a:spcBef>
                <a:spcPct val="40000"/>
              </a:spcBef>
              <a:buClr>
                <a:schemeClr val="tx2"/>
              </a:buClr>
              <a:buSzPct val="75000"/>
              <a:buFont typeface="Wingdings" pitchFamily="2" charset="2"/>
              <a:buChar char=""/>
            </a:pPr>
            <a:r>
              <a:rPr lang="en-US" sz="2000"/>
              <a:t>Cache locations do not have their own addresses</a:t>
            </a:r>
          </a:p>
        </p:txBody>
      </p:sp>
      <p:sp>
        <p:nvSpPr>
          <p:cNvPr id="1209367" name="Leading Question"/>
          <p:cNvSpPr txBox="1">
            <a:spLocks noChangeArrowheads="1"/>
          </p:cNvSpPr>
          <p:nvPr/>
        </p:nvSpPr>
        <p:spPr bwMode="auto">
          <a:xfrm>
            <a:off x="4662488" y="6413500"/>
            <a:ext cx="4164012" cy="304800"/>
          </a:xfrm>
          <a:prstGeom prst="rect">
            <a:avLst/>
          </a:prstGeom>
          <a:noFill/>
          <a:ln w="12700">
            <a:noFill/>
            <a:miter lim="800000"/>
            <a:headEnd type="none" w="sm" len="sm"/>
            <a:tailEnd/>
          </a:ln>
        </p:spPr>
        <p:txBody>
          <a:bodyPr wrap="none" lIns="0" tIns="0" rIns="0" bIns="0">
            <a:spAutoFit/>
          </a:bodyPr>
          <a:lstStyle/>
          <a:p>
            <a:pPr algn="r">
              <a:lnSpc>
                <a:spcPct val="100000"/>
              </a:lnSpc>
              <a:spcBef>
                <a:spcPct val="0"/>
              </a:spcBef>
            </a:pPr>
            <a:r>
              <a:rPr lang="en-US" sz="2000" b="0">
                <a:solidFill>
                  <a:schemeClr val="tx2"/>
                </a:solidFill>
                <a:latin typeface="Arial Narrow" pitchFamily="34" charset="0"/>
              </a:rPr>
              <a:t>Let’s start with Basic Concepts of a Cache …</a:t>
            </a:r>
          </a:p>
        </p:txBody>
      </p:sp>
      <p:pic>
        <p:nvPicPr>
          <p:cNvPr id="28"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936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36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Line 2"/>
          <p:cNvSpPr>
            <a:spLocks noChangeShapeType="1"/>
          </p:cNvSpPr>
          <p:nvPr/>
        </p:nvSpPr>
        <p:spPr bwMode="auto">
          <a:xfrm>
            <a:off x="4786313" y="1023938"/>
            <a:ext cx="2452687" cy="430212"/>
          </a:xfrm>
          <a:prstGeom prst="line">
            <a:avLst/>
          </a:prstGeom>
          <a:noFill/>
          <a:ln w="28575">
            <a:solidFill>
              <a:srgbClr val="969696"/>
            </a:solidFill>
            <a:prstDash val="sysDot"/>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15491" name="Line 3"/>
          <p:cNvSpPr>
            <a:spLocks noChangeShapeType="1"/>
          </p:cNvSpPr>
          <p:nvPr/>
        </p:nvSpPr>
        <p:spPr bwMode="auto">
          <a:xfrm flipV="1">
            <a:off x="4781550" y="2362200"/>
            <a:ext cx="2457450" cy="260350"/>
          </a:xfrm>
          <a:prstGeom prst="line">
            <a:avLst/>
          </a:prstGeom>
          <a:noFill/>
          <a:ln w="28575">
            <a:solidFill>
              <a:srgbClr val="969696"/>
            </a:solidFill>
            <a:prstDash val="sysDot"/>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292" name="Rectangle 4"/>
          <p:cNvSpPr>
            <a:spLocks noGrp="1" noChangeArrowheads="1"/>
          </p:cNvSpPr>
          <p:nvPr>
            <p:ph type="title"/>
          </p:nvPr>
        </p:nvSpPr>
        <p:spPr>
          <a:noFill/>
        </p:spPr>
        <p:txBody>
          <a:bodyPr anchor="ctr"/>
          <a:lstStyle/>
          <a:p>
            <a:r>
              <a:rPr lang="en-US" smtClean="0"/>
              <a:t>Cache:  Block, Line, Index</a:t>
            </a:r>
          </a:p>
        </p:txBody>
      </p:sp>
      <p:sp>
        <p:nvSpPr>
          <p:cNvPr id="12293" name="Rectangle 5"/>
          <p:cNvSpPr>
            <a:spLocks noChangeArrowheads="1"/>
          </p:cNvSpPr>
          <p:nvPr/>
        </p:nvSpPr>
        <p:spPr bwMode="auto">
          <a:xfrm>
            <a:off x="7331075" y="660400"/>
            <a:ext cx="1330325" cy="684213"/>
          </a:xfrm>
          <a:prstGeom prst="rect">
            <a:avLst/>
          </a:prstGeom>
          <a:noFill/>
          <a:ln w="9525">
            <a:noFill/>
            <a:miter lim="800000"/>
            <a:headEnd/>
            <a:tailEnd/>
          </a:ln>
        </p:spPr>
        <p:txBody>
          <a:bodyPr wrap="none" lIns="92075" tIns="46038" rIns="92075" bIns="46038">
            <a:spAutoFit/>
          </a:bodyPr>
          <a:lstStyle/>
          <a:p>
            <a:pPr algn="ctr"/>
            <a:r>
              <a:rPr lang="en-US">
                <a:latin typeface="Times New Roman" pitchFamily="18" charset="0"/>
              </a:rPr>
              <a:t>External</a:t>
            </a:r>
            <a:br>
              <a:rPr lang="en-US">
                <a:latin typeface="Times New Roman" pitchFamily="18" charset="0"/>
              </a:rPr>
            </a:br>
            <a:r>
              <a:rPr lang="en-US">
                <a:latin typeface="Times New Roman" pitchFamily="18" charset="0"/>
              </a:rPr>
              <a:t>Memory</a:t>
            </a:r>
          </a:p>
        </p:txBody>
      </p:sp>
      <p:sp>
        <p:nvSpPr>
          <p:cNvPr id="1215494" name="Rectangle 6"/>
          <p:cNvSpPr>
            <a:spLocks noChangeArrowheads="1"/>
          </p:cNvSpPr>
          <p:nvPr/>
        </p:nvSpPr>
        <p:spPr bwMode="auto">
          <a:xfrm>
            <a:off x="7239000" y="1336675"/>
            <a:ext cx="1597025" cy="3921125"/>
          </a:xfrm>
          <a:prstGeom prst="rect">
            <a:avLst/>
          </a:prstGeom>
          <a:solidFill>
            <a:schemeClr val="accent4">
              <a:alpha val="5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295" name="Rectangle 7"/>
          <p:cNvSpPr>
            <a:spLocks noChangeArrowheads="1"/>
          </p:cNvSpPr>
          <p:nvPr/>
        </p:nvSpPr>
        <p:spPr bwMode="auto">
          <a:xfrm>
            <a:off x="7239000" y="14478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2296" name="Rectangle 8"/>
          <p:cNvSpPr>
            <a:spLocks noChangeArrowheads="1"/>
          </p:cNvSpPr>
          <p:nvPr/>
        </p:nvSpPr>
        <p:spPr bwMode="auto">
          <a:xfrm>
            <a:off x="7239000" y="23622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2297" name="Rectangle 9"/>
          <p:cNvSpPr>
            <a:spLocks noChangeArrowheads="1"/>
          </p:cNvSpPr>
          <p:nvPr/>
        </p:nvSpPr>
        <p:spPr bwMode="auto">
          <a:xfrm>
            <a:off x="7239000" y="32766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2298" name="Rectangle 10"/>
          <p:cNvSpPr>
            <a:spLocks noChangeArrowheads="1"/>
          </p:cNvSpPr>
          <p:nvPr/>
        </p:nvSpPr>
        <p:spPr bwMode="auto">
          <a:xfrm>
            <a:off x="7239000" y="41910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2299" name="Rectangle 11"/>
          <p:cNvSpPr>
            <a:spLocks noChangeArrowheads="1"/>
          </p:cNvSpPr>
          <p:nvPr/>
        </p:nvSpPr>
        <p:spPr bwMode="auto">
          <a:xfrm>
            <a:off x="6324600" y="1447800"/>
            <a:ext cx="838200" cy="304800"/>
          </a:xfrm>
          <a:prstGeom prst="rect">
            <a:avLst/>
          </a:prstGeom>
          <a:noFill/>
          <a:ln w="12700">
            <a:noFill/>
            <a:miter lim="800000"/>
            <a:headEnd type="none" w="sm" len="sm"/>
            <a:tailEnd type="none" w="sm" len="sm"/>
          </a:ln>
        </p:spPr>
        <p:txBody>
          <a:bodyPr wrap="none" anchor="ctr"/>
          <a:lstStyle/>
          <a:p>
            <a:pPr algn="ctr"/>
            <a:r>
              <a:rPr lang="en-US" sz="2000"/>
              <a:t>0x8000</a:t>
            </a:r>
          </a:p>
        </p:txBody>
      </p:sp>
      <p:sp>
        <p:nvSpPr>
          <p:cNvPr id="12300" name="Text Box 12"/>
          <p:cNvSpPr txBox="1">
            <a:spLocks noChangeArrowheads="1"/>
          </p:cNvSpPr>
          <p:nvPr/>
        </p:nvSpPr>
        <p:spPr bwMode="auto">
          <a:xfrm>
            <a:off x="228600" y="3581400"/>
            <a:ext cx="5791200" cy="2165350"/>
          </a:xfrm>
          <a:prstGeom prst="rect">
            <a:avLst/>
          </a:prstGeom>
          <a:noFill/>
          <a:ln w="12700">
            <a:noFill/>
            <a:miter lim="800000"/>
            <a:headEnd type="none" w="sm" len="sm"/>
            <a:tailEnd type="none" w="sm" len="sm"/>
          </a:ln>
        </p:spPr>
        <p:txBody>
          <a:bodyPr>
            <a:spAutoFit/>
          </a:bodyPr>
          <a:lstStyle/>
          <a:p>
            <a:pPr marL="342900" indent="-342900">
              <a:lnSpc>
                <a:spcPct val="100000"/>
              </a:lnSpc>
              <a:spcBef>
                <a:spcPct val="40000"/>
              </a:spcBef>
              <a:buClr>
                <a:schemeClr val="tx2"/>
              </a:buClr>
              <a:buSzPct val="75000"/>
              <a:buFont typeface="Wingdings" pitchFamily="2" charset="2"/>
              <a:buChar char=""/>
            </a:pPr>
            <a:r>
              <a:rPr lang="en-US" sz="2000"/>
              <a:t>Conceptually, a cache divides the entire memory into </a:t>
            </a:r>
            <a:r>
              <a:rPr lang="en-US" sz="2000" i="1">
                <a:solidFill>
                  <a:schemeClr val="tx2"/>
                </a:solidFill>
              </a:rPr>
              <a:t>blocks</a:t>
            </a:r>
            <a:r>
              <a:rPr lang="en-US" sz="2000"/>
              <a:t> equal to its size</a:t>
            </a:r>
          </a:p>
          <a:p>
            <a:pPr marL="342900" indent="-342900">
              <a:lnSpc>
                <a:spcPct val="100000"/>
              </a:lnSpc>
              <a:spcBef>
                <a:spcPct val="40000"/>
              </a:spcBef>
              <a:buClr>
                <a:schemeClr val="tx2"/>
              </a:buClr>
              <a:buSzPct val="75000"/>
              <a:buFont typeface="Wingdings" pitchFamily="2" charset="2"/>
              <a:buChar char=""/>
            </a:pPr>
            <a:r>
              <a:rPr lang="en-US" sz="2000"/>
              <a:t>A cache is divided into smaller storage locations called </a:t>
            </a:r>
            <a:r>
              <a:rPr lang="en-US" sz="2000" i="1">
                <a:solidFill>
                  <a:schemeClr val="tx2"/>
                </a:solidFill>
              </a:rPr>
              <a:t>lines</a:t>
            </a:r>
          </a:p>
          <a:p>
            <a:pPr marL="342900" indent="-342900">
              <a:lnSpc>
                <a:spcPct val="100000"/>
              </a:lnSpc>
              <a:spcBef>
                <a:spcPct val="40000"/>
              </a:spcBef>
              <a:buClr>
                <a:schemeClr val="tx2"/>
              </a:buClr>
              <a:buSzPct val="75000"/>
              <a:buFont typeface="Wingdings" pitchFamily="2" charset="2"/>
              <a:buChar char=""/>
            </a:pPr>
            <a:r>
              <a:rPr lang="en-US" sz="2000"/>
              <a:t>The term </a:t>
            </a:r>
            <a:r>
              <a:rPr lang="en-US" sz="2000" i="1">
                <a:solidFill>
                  <a:schemeClr val="tx2"/>
                </a:solidFill>
              </a:rPr>
              <a:t>Index</a:t>
            </a:r>
            <a:r>
              <a:rPr lang="en-US" sz="2000"/>
              <a:t> or </a:t>
            </a:r>
            <a:r>
              <a:rPr lang="en-US" sz="2000" i="1">
                <a:solidFill>
                  <a:schemeClr val="tx2"/>
                </a:solidFill>
              </a:rPr>
              <a:t>Line-Number</a:t>
            </a:r>
            <a:r>
              <a:rPr lang="en-US" sz="2000"/>
              <a:t> is used to specify a specific cache line</a:t>
            </a:r>
          </a:p>
        </p:txBody>
      </p:sp>
      <p:sp>
        <p:nvSpPr>
          <p:cNvPr id="12301" name="Rectangle 13"/>
          <p:cNvSpPr>
            <a:spLocks noChangeArrowheads="1"/>
          </p:cNvSpPr>
          <p:nvPr/>
        </p:nvSpPr>
        <p:spPr bwMode="auto">
          <a:xfrm>
            <a:off x="6324600" y="2362200"/>
            <a:ext cx="838200" cy="304800"/>
          </a:xfrm>
          <a:prstGeom prst="rect">
            <a:avLst/>
          </a:prstGeom>
          <a:noFill/>
          <a:ln w="12700">
            <a:noFill/>
            <a:miter lim="800000"/>
            <a:headEnd type="none" w="sm" len="sm"/>
            <a:tailEnd type="none" w="sm" len="sm"/>
          </a:ln>
        </p:spPr>
        <p:txBody>
          <a:bodyPr wrap="none" anchor="ctr"/>
          <a:lstStyle/>
          <a:p>
            <a:pPr algn="ctr"/>
            <a:r>
              <a:rPr lang="en-US" sz="2000"/>
              <a:t>0x8010</a:t>
            </a:r>
          </a:p>
        </p:txBody>
      </p:sp>
      <p:sp>
        <p:nvSpPr>
          <p:cNvPr id="12302" name="Rectangle 14"/>
          <p:cNvSpPr>
            <a:spLocks noChangeArrowheads="1"/>
          </p:cNvSpPr>
          <p:nvPr/>
        </p:nvSpPr>
        <p:spPr bwMode="auto">
          <a:xfrm>
            <a:off x="6324600" y="3276600"/>
            <a:ext cx="838200" cy="304800"/>
          </a:xfrm>
          <a:prstGeom prst="rect">
            <a:avLst/>
          </a:prstGeom>
          <a:noFill/>
          <a:ln w="12700">
            <a:noFill/>
            <a:miter lim="800000"/>
            <a:headEnd type="none" w="sm" len="sm"/>
            <a:tailEnd type="none" w="sm" len="sm"/>
          </a:ln>
        </p:spPr>
        <p:txBody>
          <a:bodyPr wrap="none" anchor="ctr"/>
          <a:lstStyle/>
          <a:p>
            <a:pPr algn="ctr"/>
            <a:r>
              <a:rPr lang="en-US" sz="2000"/>
              <a:t>0x8020</a:t>
            </a:r>
          </a:p>
        </p:txBody>
      </p:sp>
      <p:graphicFrame>
        <p:nvGraphicFramePr>
          <p:cNvPr id="1215503" name="Group 15"/>
          <p:cNvGraphicFramePr>
            <a:graphicFrameLocks noGrp="1"/>
          </p:cNvGraphicFramePr>
          <p:nvPr>
            <p:extLst>
              <p:ext uri="{D42A27DB-BD31-4B8C-83A1-F6EECF244321}">
                <p14:modId xmlns:p14="http://schemas.microsoft.com/office/powerpoint/2010/main" val="3010206102"/>
              </p:ext>
            </p:extLst>
          </p:nvPr>
        </p:nvGraphicFramePr>
        <p:xfrm>
          <a:off x="838200" y="685800"/>
          <a:ext cx="3962400" cy="2563368"/>
        </p:xfrm>
        <a:graphic>
          <a:graphicData uri="http://schemas.openxmlformats.org/drawingml/2006/table">
            <a:tbl>
              <a:tblPr/>
              <a:tblGrid>
                <a:gridCol w="1414463"/>
                <a:gridCol w="779462"/>
                <a:gridCol w="1768475"/>
              </a:tblGrid>
              <a:tr h="30638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Cache</a:t>
                      </a:r>
                    </a:p>
                  </a:txBody>
                  <a:tcPr horzOverflow="overflow">
                    <a:lnL>
                      <a:noFill/>
                    </a:lnL>
                    <a:lnR cap="flat">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r>
              <a:tr h="266700">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a:t>
                      </a: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rgbClr val="CCFF66"/>
                    </a:solid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rgbClr val="5F5F5F"/>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solidFill>
                  </a:tcPr>
                </a:tc>
              </a:tr>
              <a:tr h="304800">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28416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0xF</a:t>
                      </a: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30321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w="12700" cap="flat" cmpd="sng" algn="ctr">
                      <a:solidFill>
                        <a:schemeClr val="tx1"/>
                      </a:solidFill>
                      <a:prstDash val="solid"/>
                      <a:round/>
                      <a:headEnd type="none" w="sm" len="sm"/>
                      <a:tailEnd type="none" w="med" len="med"/>
                    </a:lnT>
                    <a:lnB>
                      <a:noFill/>
                    </a:lnB>
                    <a:lnTlToBr>
                      <a:noFill/>
                    </a:lnTlToBr>
                    <a:lnBlToTr>
                      <a:noFill/>
                    </a:lnBlToTr>
                    <a:no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1215554" name="AutoShape 66"/>
          <p:cNvSpPr>
            <a:spLocks/>
          </p:cNvSpPr>
          <p:nvPr/>
        </p:nvSpPr>
        <p:spPr bwMode="auto">
          <a:xfrm>
            <a:off x="6967538" y="4191000"/>
            <a:ext cx="195262" cy="876300"/>
          </a:xfrm>
          <a:prstGeom prst="leftBrace">
            <a:avLst>
              <a:gd name="adj1" fmla="val 37398"/>
              <a:gd name="adj2" fmla="val 50000"/>
            </a:avLst>
          </a:prstGeom>
          <a:noFill/>
          <a:ln w="12700">
            <a:solidFill>
              <a:srgbClr val="969696"/>
            </a:solidFill>
            <a:round/>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37" name="Rectangle 67"/>
          <p:cNvSpPr>
            <a:spLocks noChangeArrowheads="1"/>
          </p:cNvSpPr>
          <p:nvPr/>
        </p:nvSpPr>
        <p:spPr bwMode="auto">
          <a:xfrm>
            <a:off x="6096000" y="4467225"/>
            <a:ext cx="876300" cy="336550"/>
          </a:xfrm>
          <a:prstGeom prst="rect">
            <a:avLst/>
          </a:prstGeom>
          <a:noFill/>
          <a:ln w="12700">
            <a:noFill/>
            <a:miter lim="800000"/>
            <a:headEnd type="none" w="sm" len="sm"/>
            <a:tailEnd/>
          </a:ln>
        </p:spPr>
        <p:txBody>
          <a:bodyPr wrap="none">
            <a:spAutoFit/>
          </a:bodyPr>
          <a:lstStyle/>
          <a:p>
            <a:pPr algn="ctr"/>
            <a:r>
              <a:rPr lang="en-US" sz="2000" i="1">
                <a:solidFill>
                  <a:srgbClr val="969696"/>
                </a:solidFill>
              </a:rPr>
              <a:t>Block</a:t>
            </a:r>
          </a:p>
        </p:txBody>
      </p:sp>
      <p:sp>
        <p:nvSpPr>
          <p:cNvPr id="12338" name="Rectangle 68"/>
          <p:cNvSpPr>
            <a:spLocks noChangeArrowheads="1"/>
          </p:cNvSpPr>
          <p:nvPr/>
        </p:nvSpPr>
        <p:spPr bwMode="auto">
          <a:xfrm>
            <a:off x="533400" y="1473200"/>
            <a:ext cx="947738" cy="641350"/>
          </a:xfrm>
          <a:prstGeom prst="rect">
            <a:avLst/>
          </a:prstGeom>
          <a:noFill/>
          <a:ln w="12700">
            <a:noFill/>
            <a:miter lim="800000"/>
            <a:headEnd type="none" w="sm" len="sm"/>
            <a:tailEnd/>
          </a:ln>
        </p:spPr>
        <p:txBody>
          <a:bodyPr wrap="none">
            <a:spAutoFit/>
          </a:bodyPr>
          <a:lstStyle/>
          <a:p>
            <a:pPr algn="ctr">
              <a:lnSpc>
                <a:spcPct val="90000"/>
              </a:lnSpc>
              <a:spcBef>
                <a:spcPct val="0"/>
              </a:spcBef>
            </a:pPr>
            <a:r>
              <a:rPr lang="en-US" sz="2000" i="1">
                <a:solidFill>
                  <a:schemeClr val="tx2"/>
                </a:solidFill>
              </a:rPr>
              <a:t>Cache</a:t>
            </a:r>
          </a:p>
          <a:p>
            <a:pPr algn="ctr">
              <a:lnSpc>
                <a:spcPct val="90000"/>
              </a:lnSpc>
              <a:spcBef>
                <a:spcPct val="0"/>
              </a:spcBef>
            </a:pPr>
            <a:r>
              <a:rPr lang="en-US" sz="2000" i="1">
                <a:solidFill>
                  <a:schemeClr val="tx2"/>
                </a:solidFill>
              </a:rPr>
              <a:t>Line</a:t>
            </a:r>
          </a:p>
        </p:txBody>
      </p:sp>
      <p:sp>
        <p:nvSpPr>
          <p:cNvPr id="1215557" name="Freeform 69"/>
          <p:cNvSpPr>
            <a:spLocks/>
          </p:cNvSpPr>
          <p:nvPr/>
        </p:nvSpPr>
        <p:spPr bwMode="auto">
          <a:xfrm>
            <a:off x="1465263" y="1447800"/>
            <a:ext cx="1735137" cy="368300"/>
          </a:xfrm>
          <a:custGeom>
            <a:avLst/>
            <a:gdLst/>
            <a:ahLst/>
            <a:cxnLst>
              <a:cxn ang="0">
                <a:pos x="0" y="232"/>
              </a:cxn>
              <a:cxn ang="0">
                <a:pos x="432" y="28"/>
              </a:cxn>
              <a:cxn ang="0">
                <a:pos x="432" y="206"/>
              </a:cxn>
              <a:cxn ang="0">
                <a:pos x="1093" y="0"/>
              </a:cxn>
            </a:cxnLst>
            <a:rect l="0" t="0" r="r" b="b"/>
            <a:pathLst>
              <a:path w="1093" h="232">
                <a:moveTo>
                  <a:pt x="0" y="232"/>
                </a:moveTo>
                <a:cubicBezTo>
                  <a:pt x="72" y="198"/>
                  <a:pt x="360" y="32"/>
                  <a:pt x="432" y="28"/>
                </a:cubicBezTo>
                <a:cubicBezTo>
                  <a:pt x="504" y="24"/>
                  <a:pt x="322" y="211"/>
                  <a:pt x="432" y="206"/>
                </a:cubicBezTo>
                <a:cubicBezTo>
                  <a:pt x="542" y="201"/>
                  <a:pt x="955" y="43"/>
                  <a:pt x="1093" y="0"/>
                </a:cubicBezTo>
              </a:path>
            </a:pathLst>
          </a:custGeom>
          <a:noFill/>
          <a:ln w="28575" cap="flat" cmpd="sng">
            <a:solidFill>
              <a:schemeClr val="tx1"/>
            </a:solidFill>
            <a:prstDash val="sysDot"/>
            <a:round/>
            <a:headEnd type="none" w="sm" len="sm"/>
            <a:tailEnd type="triangle" w="lg"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340" name="Rectangle 70"/>
          <p:cNvSpPr>
            <a:spLocks noChangeArrowheads="1"/>
          </p:cNvSpPr>
          <p:nvPr/>
        </p:nvSpPr>
        <p:spPr bwMode="auto">
          <a:xfrm>
            <a:off x="1270000" y="2819400"/>
            <a:ext cx="847725" cy="366713"/>
          </a:xfrm>
          <a:prstGeom prst="rect">
            <a:avLst/>
          </a:prstGeom>
          <a:noFill/>
          <a:ln w="12700">
            <a:noFill/>
            <a:miter lim="800000"/>
            <a:headEnd type="none" w="sm" len="sm"/>
            <a:tailEnd/>
          </a:ln>
        </p:spPr>
        <p:txBody>
          <a:bodyPr wrap="none">
            <a:spAutoFit/>
          </a:bodyPr>
          <a:lstStyle/>
          <a:p>
            <a:pPr algn="ctr">
              <a:lnSpc>
                <a:spcPct val="90000"/>
              </a:lnSpc>
              <a:spcBef>
                <a:spcPct val="0"/>
              </a:spcBef>
            </a:pPr>
            <a:r>
              <a:rPr lang="en-US" sz="2000" i="1">
                <a:solidFill>
                  <a:schemeClr val="tx2"/>
                </a:solidFill>
              </a:rPr>
              <a:t>Index</a:t>
            </a:r>
          </a:p>
        </p:txBody>
      </p:sp>
      <p:sp>
        <p:nvSpPr>
          <p:cNvPr id="1215559" name="Freeform 71"/>
          <p:cNvSpPr>
            <a:spLocks/>
          </p:cNvSpPr>
          <p:nvPr/>
        </p:nvSpPr>
        <p:spPr bwMode="auto">
          <a:xfrm>
            <a:off x="2124075" y="2662238"/>
            <a:ext cx="538163" cy="538162"/>
          </a:xfrm>
          <a:custGeom>
            <a:avLst/>
            <a:gdLst/>
            <a:ahLst/>
            <a:cxnLst>
              <a:cxn ang="0">
                <a:pos x="0" y="243"/>
              </a:cxn>
              <a:cxn ang="0">
                <a:pos x="206" y="299"/>
              </a:cxn>
              <a:cxn ang="0">
                <a:pos x="339" y="0"/>
              </a:cxn>
            </a:cxnLst>
            <a:rect l="0" t="0" r="r" b="b"/>
            <a:pathLst>
              <a:path w="339" h="339">
                <a:moveTo>
                  <a:pt x="0" y="243"/>
                </a:moveTo>
                <a:cubicBezTo>
                  <a:pt x="34" y="252"/>
                  <a:pt x="150" y="339"/>
                  <a:pt x="206" y="299"/>
                </a:cubicBezTo>
                <a:cubicBezTo>
                  <a:pt x="262" y="259"/>
                  <a:pt x="311" y="62"/>
                  <a:pt x="339" y="0"/>
                </a:cubicBezTo>
              </a:path>
            </a:pathLst>
          </a:custGeom>
          <a:noFill/>
          <a:ln w="28575" cap="flat" cmpd="sng">
            <a:solidFill>
              <a:srgbClr val="969696"/>
            </a:solidFill>
            <a:prstDash val="sysDot"/>
            <a:round/>
            <a:headEnd type="none" w="sm" len="sm"/>
            <a:tailEnd type="triangle" w="lg"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15560" name="Leading Question"/>
          <p:cNvSpPr txBox="1">
            <a:spLocks noChangeArrowheads="1"/>
          </p:cNvSpPr>
          <p:nvPr/>
        </p:nvSpPr>
        <p:spPr bwMode="auto">
          <a:xfrm>
            <a:off x="5026025" y="6413500"/>
            <a:ext cx="3800475" cy="307975"/>
          </a:xfrm>
          <a:prstGeom prst="rect">
            <a:avLst/>
          </a:prstGeom>
          <a:noFill/>
          <a:ln w="12700">
            <a:noFill/>
            <a:miter lim="800000"/>
            <a:headEnd type="none" w="sm" len="sm"/>
            <a:tailEnd/>
          </a:ln>
        </p:spPr>
        <p:txBody>
          <a:bodyPr wrap="none" lIns="0" tIns="0" rIns="0" bIns="0">
            <a:spAutoFit/>
          </a:bodyPr>
          <a:lstStyle/>
          <a:p>
            <a:pPr algn="r">
              <a:lnSpc>
                <a:spcPct val="100000"/>
              </a:lnSpc>
              <a:spcBef>
                <a:spcPct val="0"/>
              </a:spcBef>
            </a:pPr>
            <a:r>
              <a:rPr lang="en-US" sz="2000" b="0">
                <a:solidFill>
                  <a:schemeClr val="tx2"/>
                </a:solidFill>
                <a:latin typeface="Arial Narrow" pitchFamily="34" charset="0"/>
              </a:rPr>
              <a:t>How do we know which block is cached?</a:t>
            </a:r>
          </a:p>
        </p:txBody>
      </p:sp>
      <p:sp>
        <p:nvSpPr>
          <p:cNvPr id="12343" name="Rectangle 73"/>
          <p:cNvSpPr>
            <a:spLocks noChangeArrowheads="1"/>
          </p:cNvSpPr>
          <p:nvPr/>
        </p:nvSpPr>
        <p:spPr bwMode="auto">
          <a:xfrm>
            <a:off x="7265988" y="1676400"/>
            <a:ext cx="1568450" cy="228600"/>
          </a:xfrm>
          <a:prstGeom prst="rect">
            <a:avLst/>
          </a:prstGeom>
          <a:solidFill>
            <a:schemeClr val="accent4"/>
          </a:solidFill>
          <a:ln w="28575">
            <a:noFill/>
            <a:miter lim="800000"/>
            <a:headEnd type="none" w="sm" len="sm"/>
            <a:tailEnd type="none" w="sm" len="sm"/>
          </a:ln>
        </p:spPr>
        <p:txBody>
          <a:bodyPr wrap="none" tIns="0" bIns="0" anchor="ctr" anchorCtr="1"/>
          <a:lstStyle/>
          <a:p>
            <a:pPr algn="ctr">
              <a:spcBef>
                <a:spcPct val="20000"/>
              </a:spcBef>
            </a:pPr>
            <a:endParaRPr lang="en-US"/>
          </a:p>
        </p:txBody>
      </p:sp>
      <p:pic>
        <p:nvPicPr>
          <p:cNvPr id="28"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556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56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Line 2"/>
          <p:cNvSpPr>
            <a:spLocks noChangeShapeType="1"/>
          </p:cNvSpPr>
          <p:nvPr/>
        </p:nvSpPr>
        <p:spPr bwMode="auto">
          <a:xfrm>
            <a:off x="4800600" y="1143000"/>
            <a:ext cx="2438400" cy="381000"/>
          </a:xfrm>
          <a:prstGeom prst="line">
            <a:avLst/>
          </a:prstGeom>
          <a:noFill/>
          <a:ln w="28575">
            <a:solidFill>
              <a:srgbClr val="969696"/>
            </a:solidFill>
            <a:prstDash val="sysDot"/>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19587" name="Line 3"/>
          <p:cNvSpPr>
            <a:spLocks noChangeShapeType="1"/>
          </p:cNvSpPr>
          <p:nvPr/>
        </p:nvSpPr>
        <p:spPr bwMode="auto">
          <a:xfrm>
            <a:off x="4800600" y="1524000"/>
            <a:ext cx="2438400" cy="1143000"/>
          </a:xfrm>
          <a:prstGeom prst="line">
            <a:avLst/>
          </a:prstGeom>
          <a:noFill/>
          <a:ln w="28575">
            <a:solidFill>
              <a:srgbClr val="969696"/>
            </a:solidFill>
            <a:prstDash val="sysDot"/>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3316" name="Rectangle 4"/>
          <p:cNvSpPr>
            <a:spLocks noGrp="1" noChangeArrowheads="1"/>
          </p:cNvSpPr>
          <p:nvPr>
            <p:ph type="title"/>
          </p:nvPr>
        </p:nvSpPr>
        <p:spPr>
          <a:noFill/>
        </p:spPr>
        <p:txBody>
          <a:bodyPr anchor="ctr"/>
          <a:lstStyle/>
          <a:p>
            <a:r>
              <a:rPr lang="en-US" smtClean="0"/>
              <a:t>Cache Tags</a:t>
            </a:r>
          </a:p>
        </p:txBody>
      </p:sp>
      <p:sp>
        <p:nvSpPr>
          <p:cNvPr id="13317" name="Rectangle 5"/>
          <p:cNvSpPr>
            <a:spLocks noChangeArrowheads="1"/>
          </p:cNvSpPr>
          <p:nvPr/>
        </p:nvSpPr>
        <p:spPr bwMode="auto">
          <a:xfrm>
            <a:off x="7331075" y="660400"/>
            <a:ext cx="1330325" cy="684213"/>
          </a:xfrm>
          <a:prstGeom prst="rect">
            <a:avLst/>
          </a:prstGeom>
          <a:noFill/>
          <a:ln w="9525">
            <a:noFill/>
            <a:miter lim="800000"/>
            <a:headEnd/>
            <a:tailEnd/>
          </a:ln>
        </p:spPr>
        <p:txBody>
          <a:bodyPr wrap="none" lIns="92075" tIns="46038" rIns="92075" bIns="46038">
            <a:spAutoFit/>
          </a:bodyPr>
          <a:lstStyle/>
          <a:p>
            <a:pPr algn="ctr"/>
            <a:r>
              <a:rPr lang="en-US">
                <a:latin typeface="Times New Roman" pitchFamily="18" charset="0"/>
              </a:rPr>
              <a:t>External</a:t>
            </a:r>
            <a:br>
              <a:rPr lang="en-US">
                <a:latin typeface="Times New Roman" pitchFamily="18" charset="0"/>
              </a:rPr>
            </a:br>
            <a:r>
              <a:rPr lang="en-US">
                <a:latin typeface="Times New Roman" pitchFamily="18" charset="0"/>
              </a:rPr>
              <a:t>Memory</a:t>
            </a:r>
          </a:p>
        </p:txBody>
      </p:sp>
      <p:sp>
        <p:nvSpPr>
          <p:cNvPr id="1219590" name="Rectangle 6"/>
          <p:cNvSpPr>
            <a:spLocks noChangeArrowheads="1"/>
          </p:cNvSpPr>
          <p:nvPr/>
        </p:nvSpPr>
        <p:spPr bwMode="auto">
          <a:xfrm>
            <a:off x="7239000" y="1336675"/>
            <a:ext cx="1597025" cy="3921125"/>
          </a:xfrm>
          <a:prstGeom prst="rect">
            <a:avLst/>
          </a:prstGeom>
          <a:solidFill>
            <a:schemeClr val="accent4">
              <a:alpha val="5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319" name="Rectangle 7"/>
          <p:cNvSpPr>
            <a:spLocks noChangeArrowheads="1"/>
          </p:cNvSpPr>
          <p:nvPr/>
        </p:nvSpPr>
        <p:spPr bwMode="auto">
          <a:xfrm>
            <a:off x="7239000" y="23622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3320" name="Rectangle 8"/>
          <p:cNvSpPr>
            <a:spLocks noChangeArrowheads="1"/>
          </p:cNvSpPr>
          <p:nvPr/>
        </p:nvSpPr>
        <p:spPr bwMode="auto">
          <a:xfrm>
            <a:off x="7239000" y="32766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3321" name="Rectangle 9"/>
          <p:cNvSpPr>
            <a:spLocks noChangeArrowheads="1"/>
          </p:cNvSpPr>
          <p:nvPr/>
        </p:nvSpPr>
        <p:spPr bwMode="auto">
          <a:xfrm>
            <a:off x="7239000" y="41910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3322" name="Rectangle 10"/>
          <p:cNvSpPr>
            <a:spLocks noChangeArrowheads="1"/>
          </p:cNvSpPr>
          <p:nvPr/>
        </p:nvSpPr>
        <p:spPr bwMode="auto">
          <a:xfrm>
            <a:off x="6324600" y="1447800"/>
            <a:ext cx="838200" cy="304800"/>
          </a:xfrm>
          <a:prstGeom prst="rect">
            <a:avLst/>
          </a:prstGeom>
          <a:noFill/>
          <a:ln w="12700">
            <a:noFill/>
            <a:miter lim="800000"/>
            <a:headEnd type="none" w="sm" len="sm"/>
            <a:tailEnd type="none" w="sm" len="sm"/>
          </a:ln>
        </p:spPr>
        <p:txBody>
          <a:bodyPr wrap="none" anchor="ctr"/>
          <a:lstStyle/>
          <a:p>
            <a:pPr algn="ctr"/>
            <a:r>
              <a:rPr lang="en-US" sz="2000"/>
              <a:t>0x8000</a:t>
            </a:r>
          </a:p>
        </p:txBody>
      </p:sp>
      <p:sp>
        <p:nvSpPr>
          <p:cNvPr id="13323" name="Text Box 11"/>
          <p:cNvSpPr txBox="1">
            <a:spLocks noChangeArrowheads="1"/>
          </p:cNvSpPr>
          <p:nvPr/>
        </p:nvSpPr>
        <p:spPr bwMode="auto">
          <a:xfrm>
            <a:off x="228600" y="3048000"/>
            <a:ext cx="6096000" cy="2043113"/>
          </a:xfrm>
          <a:prstGeom prst="rect">
            <a:avLst/>
          </a:prstGeom>
          <a:noFill/>
          <a:ln w="12700">
            <a:noFill/>
            <a:miter lim="800000"/>
            <a:headEnd type="none" w="sm" len="sm"/>
            <a:tailEnd type="none" w="sm" len="sm"/>
          </a:ln>
        </p:spPr>
        <p:txBody>
          <a:bodyPr>
            <a:spAutoFit/>
          </a:bodyPr>
          <a:lstStyle/>
          <a:p>
            <a:pPr marL="342900" indent="-342900">
              <a:lnSpc>
                <a:spcPct val="100000"/>
              </a:lnSpc>
              <a:spcBef>
                <a:spcPct val="40000"/>
              </a:spcBef>
              <a:buClr>
                <a:schemeClr val="tx2"/>
              </a:buClr>
              <a:buSzPct val="75000"/>
              <a:buFont typeface="Wingdings" pitchFamily="2" charset="2"/>
              <a:buChar char=""/>
            </a:pPr>
            <a:r>
              <a:rPr lang="en-US" sz="2000"/>
              <a:t>A </a:t>
            </a:r>
            <a:r>
              <a:rPr lang="en-US" sz="2000" i="1">
                <a:solidFill>
                  <a:schemeClr val="tx2"/>
                </a:solidFill>
              </a:rPr>
              <a:t>Tag</a:t>
            </a:r>
            <a:r>
              <a:rPr lang="en-US" sz="2000"/>
              <a:t> value keeps track of which block is associated with a cache block</a:t>
            </a:r>
          </a:p>
          <a:p>
            <a:pPr marL="342900" indent="-342900">
              <a:lnSpc>
                <a:spcPct val="100000"/>
              </a:lnSpc>
              <a:spcBef>
                <a:spcPct val="40000"/>
              </a:spcBef>
              <a:buClr>
                <a:schemeClr val="tx2"/>
              </a:buClr>
              <a:buSzPct val="75000"/>
              <a:buFont typeface="Wingdings" pitchFamily="2" charset="2"/>
              <a:buChar char=""/>
            </a:pPr>
            <a:r>
              <a:rPr lang="en-US" sz="2000" i="1">
                <a:solidFill>
                  <a:schemeClr val="tx2"/>
                </a:solidFill>
              </a:rPr>
              <a:t>Each line has its own tag</a:t>
            </a:r>
            <a:r>
              <a:rPr lang="en-US" sz="2000"/>
              <a:t> -- thus, </a:t>
            </a:r>
            <a:br>
              <a:rPr lang="en-US" sz="2000"/>
            </a:br>
            <a:r>
              <a:rPr lang="en-US" sz="2000"/>
              <a:t>the whole cache block won’t be erased when lines from different memory blocks need to be cached simultaneously</a:t>
            </a:r>
          </a:p>
        </p:txBody>
      </p:sp>
      <p:sp>
        <p:nvSpPr>
          <p:cNvPr id="13324" name="Rectangle 12"/>
          <p:cNvSpPr>
            <a:spLocks noChangeArrowheads="1"/>
          </p:cNvSpPr>
          <p:nvPr/>
        </p:nvSpPr>
        <p:spPr bwMode="auto">
          <a:xfrm>
            <a:off x="6324600" y="2362200"/>
            <a:ext cx="838200" cy="304800"/>
          </a:xfrm>
          <a:prstGeom prst="rect">
            <a:avLst/>
          </a:prstGeom>
          <a:noFill/>
          <a:ln w="12700">
            <a:noFill/>
            <a:miter lim="800000"/>
            <a:headEnd type="none" w="sm" len="sm"/>
            <a:tailEnd type="none" w="sm" len="sm"/>
          </a:ln>
        </p:spPr>
        <p:txBody>
          <a:bodyPr wrap="none" anchor="ctr"/>
          <a:lstStyle/>
          <a:p>
            <a:pPr algn="ctr"/>
            <a:r>
              <a:rPr lang="en-US" sz="2000"/>
              <a:t>0x8010</a:t>
            </a:r>
          </a:p>
        </p:txBody>
      </p:sp>
      <p:sp>
        <p:nvSpPr>
          <p:cNvPr id="13325" name="Rectangle 13"/>
          <p:cNvSpPr>
            <a:spLocks noChangeArrowheads="1"/>
          </p:cNvSpPr>
          <p:nvPr/>
        </p:nvSpPr>
        <p:spPr bwMode="auto">
          <a:xfrm>
            <a:off x="6324600" y="3276600"/>
            <a:ext cx="838200" cy="304800"/>
          </a:xfrm>
          <a:prstGeom prst="rect">
            <a:avLst/>
          </a:prstGeom>
          <a:noFill/>
          <a:ln w="12700">
            <a:noFill/>
            <a:miter lim="800000"/>
            <a:headEnd type="none" w="sm" len="sm"/>
            <a:tailEnd type="none" w="sm" len="sm"/>
          </a:ln>
        </p:spPr>
        <p:txBody>
          <a:bodyPr wrap="none" anchor="ctr"/>
          <a:lstStyle/>
          <a:p>
            <a:pPr algn="ctr"/>
            <a:r>
              <a:rPr lang="en-US" sz="2000"/>
              <a:t>0x8020</a:t>
            </a:r>
          </a:p>
        </p:txBody>
      </p:sp>
      <p:graphicFrame>
        <p:nvGraphicFramePr>
          <p:cNvPr id="1219598" name="Group 14"/>
          <p:cNvGraphicFramePr>
            <a:graphicFrameLocks noGrp="1"/>
          </p:cNvGraphicFramePr>
          <p:nvPr>
            <p:extLst>
              <p:ext uri="{D42A27DB-BD31-4B8C-83A1-F6EECF244321}">
                <p14:modId xmlns:p14="http://schemas.microsoft.com/office/powerpoint/2010/main" val="909837124"/>
              </p:ext>
            </p:extLst>
          </p:nvPr>
        </p:nvGraphicFramePr>
        <p:xfrm>
          <a:off x="838200" y="685800"/>
          <a:ext cx="3962400" cy="2538984"/>
        </p:xfrm>
        <a:graphic>
          <a:graphicData uri="http://schemas.openxmlformats.org/drawingml/2006/table">
            <a:tbl>
              <a:tblPr/>
              <a:tblGrid>
                <a:gridCol w="1414463"/>
                <a:gridCol w="779462"/>
                <a:gridCol w="1768475"/>
              </a:tblGrid>
              <a:tr h="30638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Tag</a:t>
                      </a:r>
                    </a:p>
                  </a:txBody>
                  <a:tcPr horzOverflow="overflow">
                    <a:lnL cap="flat">
                      <a:noFill/>
                    </a:lnL>
                    <a:lnR>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Index</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Cache</a:t>
                      </a:r>
                    </a:p>
                  </a:txBody>
                  <a:tcPr horzOverflow="overflow">
                    <a:lnL>
                      <a:noFill/>
                    </a:lnL>
                    <a:lnR cap="flat">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r>
              <a:tr h="266700">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800</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rgbClr val="CCFF66"/>
                    </a:solid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801</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solidFill>
                  </a:tcPr>
                </a:tc>
              </a:tr>
              <a:tr h="304800">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26828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0xF</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30321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w="12700" cap="flat" cmpd="sng" algn="ctr">
                      <a:solidFill>
                        <a:schemeClr val="tx1"/>
                      </a:solidFill>
                      <a:prstDash val="solid"/>
                      <a:round/>
                      <a:headEnd type="none" w="sm" len="sm"/>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w="12700" cap="flat" cmpd="sng" algn="ctr">
                      <a:solidFill>
                        <a:schemeClr val="tx1"/>
                      </a:solidFill>
                      <a:prstDash val="solid"/>
                      <a:round/>
                      <a:headEnd type="none" w="sm" len="sm"/>
                      <a:tailEnd type="none" w="med" len="med"/>
                    </a:lnT>
                    <a:lnB>
                      <a:noFill/>
                    </a:lnB>
                    <a:lnTlToBr>
                      <a:noFill/>
                    </a:lnTlToBr>
                    <a:lnBlToTr>
                      <a:noFill/>
                    </a:lnBlToTr>
                    <a:no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13367" name="Rectangle 68"/>
          <p:cNvSpPr>
            <a:spLocks noChangeArrowheads="1"/>
          </p:cNvSpPr>
          <p:nvPr/>
        </p:nvSpPr>
        <p:spPr bwMode="auto">
          <a:xfrm>
            <a:off x="7239000" y="14478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3368" name="Rectangle 69"/>
          <p:cNvSpPr>
            <a:spLocks noChangeArrowheads="1"/>
          </p:cNvSpPr>
          <p:nvPr/>
        </p:nvSpPr>
        <p:spPr bwMode="auto">
          <a:xfrm>
            <a:off x="7239000" y="1447800"/>
            <a:ext cx="1597025" cy="228600"/>
          </a:xfrm>
          <a:prstGeom prst="rect">
            <a:avLst/>
          </a:prstGeom>
          <a:solidFill>
            <a:srgbClr val="CCFF66"/>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3369" name="Rectangle 70"/>
          <p:cNvSpPr>
            <a:spLocks noChangeArrowheads="1"/>
          </p:cNvSpPr>
          <p:nvPr/>
        </p:nvSpPr>
        <p:spPr bwMode="auto">
          <a:xfrm>
            <a:off x="7239000" y="2590800"/>
            <a:ext cx="1597025" cy="228600"/>
          </a:xfrm>
          <a:prstGeom prst="rect">
            <a:avLst/>
          </a:prstGeom>
          <a:solidFill>
            <a:schemeClr val="accent4"/>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3370" name="Rectangle 71"/>
          <p:cNvSpPr>
            <a:spLocks noChangeArrowheads="1"/>
          </p:cNvSpPr>
          <p:nvPr/>
        </p:nvSpPr>
        <p:spPr bwMode="auto">
          <a:xfrm>
            <a:off x="7239000" y="2362200"/>
            <a:ext cx="1597025" cy="228600"/>
          </a:xfrm>
          <a:prstGeom prst="rect">
            <a:avLst/>
          </a:prstGeom>
          <a:solidFill>
            <a:srgbClr val="CCFF66"/>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3371" name="Rectangle 72"/>
          <p:cNvSpPr>
            <a:spLocks noChangeArrowheads="1"/>
          </p:cNvSpPr>
          <p:nvPr/>
        </p:nvSpPr>
        <p:spPr bwMode="auto">
          <a:xfrm>
            <a:off x="7239000" y="3276600"/>
            <a:ext cx="1597025" cy="228600"/>
          </a:xfrm>
          <a:prstGeom prst="rect">
            <a:avLst/>
          </a:prstGeom>
          <a:solidFill>
            <a:srgbClr val="CCFF66"/>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3372" name="Rectangle 73"/>
          <p:cNvSpPr>
            <a:spLocks noChangeArrowheads="1"/>
          </p:cNvSpPr>
          <p:nvPr/>
        </p:nvSpPr>
        <p:spPr bwMode="auto">
          <a:xfrm>
            <a:off x="7239000" y="4191000"/>
            <a:ext cx="1597025" cy="228600"/>
          </a:xfrm>
          <a:prstGeom prst="rect">
            <a:avLst/>
          </a:prstGeom>
          <a:solidFill>
            <a:srgbClr val="CCFF66"/>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219658" name="Leading Question"/>
          <p:cNvSpPr txBox="1">
            <a:spLocks noChangeArrowheads="1"/>
          </p:cNvSpPr>
          <p:nvPr/>
        </p:nvSpPr>
        <p:spPr bwMode="auto">
          <a:xfrm>
            <a:off x="4503738" y="6413500"/>
            <a:ext cx="4322762" cy="307975"/>
          </a:xfrm>
          <a:prstGeom prst="rect">
            <a:avLst/>
          </a:prstGeom>
          <a:noFill/>
          <a:ln w="12700">
            <a:noFill/>
            <a:miter lim="800000"/>
            <a:headEnd type="none" w="sm" len="sm"/>
            <a:tailEnd/>
          </a:ln>
        </p:spPr>
        <p:txBody>
          <a:bodyPr wrap="none" lIns="0" tIns="0" rIns="0" bIns="0">
            <a:spAutoFit/>
          </a:bodyPr>
          <a:lstStyle/>
          <a:p>
            <a:pPr algn="r">
              <a:lnSpc>
                <a:spcPct val="100000"/>
              </a:lnSpc>
              <a:spcBef>
                <a:spcPct val="0"/>
              </a:spcBef>
            </a:pPr>
            <a:r>
              <a:rPr lang="en-US" sz="2000" b="0">
                <a:solidFill>
                  <a:schemeClr val="tx2"/>
                </a:solidFill>
                <a:latin typeface="Arial Narrow" pitchFamily="34" charset="0"/>
              </a:rPr>
              <a:t>How do we know a cache line is valid (or not)?</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965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65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4" name="Line 2"/>
          <p:cNvSpPr>
            <a:spLocks noChangeShapeType="1"/>
          </p:cNvSpPr>
          <p:nvPr/>
        </p:nvSpPr>
        <p:spPr bwMode="auto">
          <a:xfrm>
            <a:off x="4800600" y="1143000"/>
            <a:ext cx="2438400" cy="381000"/>
          </a:xfrm>
          <a:prstGeom prst="line">
            <a:avLst/>
          </a:prstGeom>
          <a:noFill/>
          <a:ln w="28575">
            <a:solidFill>
              <a:srgbClr val="969696"/>
            </a:solidFill>
            <a:prstDash val="sysDot"/>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21635" name="Line 3"/>
          <p:cNvSpPr>
            <a:spLocks noChangeShapeType="1"/>
          </p:cNvSpPr>
          <p:nvPr/>
        </p:nvSpPr>
        <p:spPr bwMode="auto">
          <a:xfrm>
            <a:off x="4800600" y="1524000"/>
            <a:ext cx="2438400" cy="1143000"/>
          </a:xfrm>
          <a:prstGeom prst="line">
            <a:avLst/>
          </a:prstGeom>
          <a:noFill/>
          <a:ln w="28575">
            <a:solidFill>
              <a:srgbClr val="969696"/>
            </a:solidFill>
            <a:prstDash val="sysDot"/>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4340" name="Rectangle 4"/>
          <p:cNvSpPr>
            <a:spLocks noGrp="1" noChangeArrowheads="1"/>
          </p:cNvSpPr>
          <p:nvPr>
            <p:ph type="title"/>
          </p:nvPr>
        </p:nvSpPr>
        <p:spPr>
          <a:noFill/>
        </p:spPr>
        <p:txBody>
          <a:bodyPr anchor="ctr"/>
          <a:lstStyle/>
          <a:p>
            <a:r>
              <a:rPr lang="en-US" smtClean="0"/>
              <a:t>Valid Bits</a:t>
            </a:r>
          </a:p>
        </p:txBody>
      </p:sp>
      <p:sp>
        <p:nvSpPr>
          <p:cNvPr id="14341" name="Rectangle 5"/>
          <p:cNvSpPr>
            <a:spLocks noChangeArrowheads="1"/>
          </p:cNvSpPr>
          <p:nvPr/>
        </p:nvSpPr>
        <p:spPr bwMode="auto">
          <a:xfrm>
            <a:off x="7331075" y="660400"/>
            <a:ext cx="1330325" cy="684213"/>
          </a:xfrm>
          <a:prstGeom prst="rect">
            <a:avLst/>
          </a:prstGeom>
          <a:noFill/>
          <a:ln w="9525">
            <a:noFill/>
            <a:miter lim="800000"/>
            <a:headEnd/>
            <a:tailEnd/>
          </a:ln>
        </p:spPr>
        <p:txBody>
          <a:bodyPr wrap="none" lIns="92075" tIns="46038" rIns="92075" bIns="46038">
            <a:spAutoFit/>
          </a:bodyPr>
          <a:lstStyle/>
          <a:p>
            <a:pPr algn="ctr"/>
            <a:r>
              <a:rPr lang="en-US">
                <a:latin typeface="Times New Roman" pitchFamily="18" charset="0"/>
              </a:rPr>
              <a:t>External</a:t>
            </a:r>
            <a:br>
              <a:rPr lang="en-US">
                <a:latin typeface="Times New Roman" pitchFamily="18" charset="0"/>
              </a:rPr>
            </a:br>
            <a:r>
              <a:rPr lang="en-US">
                <a:latin typeface="Times New Roman" pitchFamily="18" charset="0"/>
              </a:rPr>
              <a:t>Memory</a:t>
            </a:r>
          </a:p>
        </p:txBody>
      </p:sp>
      <p:sp>
        <p:nvSpPr>
          <p:cNvPr id="1221638" name="Rectangle 6"/>
          <p:cNvSpPr>
            <a:spLocks noChangeArrowheads="1"/>
          </p:cNvSpPr>
          <p:nvPr/>
        </p:nvSpPr>
        <p:spPr bwMode="auto">
          <a:xfrm>
            <a:off x="7239000" y="1336675"/>
            <a:ext cx="1597025" cy="3921125"/>
          </a:xfrm>
          <a:prstGeom prst="rect">
            <a:avLst/>
          </a:prstGeom>
          <a:solidFill>
            <a:schemeClr val="accent4">
              <a:alpha val="5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4343" name="Rectangle 7"/>
          <p:cNvSpPr>
            <a:spLocks noChangeArrowheads="1"/>
          </p:cNvSpPr>
          <p:nvPr/>
        </p:nvSpPr>
        <p:spPr bwMode="auto">
          <a:xfrm>
            <a:off x="7239000" y="23622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4344" name="Rectangle 8"/>
          <p:cNvSpPr>
            <a:spLocks noChangeArrowheads="1"/>
          </p:cNvSpPr>
          <p:nvPr/>
        </p:nvSpPr>
        <p:spPr bwMode="auto">
          <a:xfrm>
            <a:off x="7239000" y="32766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4345" name="Rectangle 9"/>
          <p:cNvSpPr>
            <a:spLocks noChangeArrowheads="1"/>
          </p:cNvSpPr>
          <p:nvPr/>
        </p:nvSpPr>
        <p:spPr bwMode="auto">
          <a:xfrm>
            <a:off x="7239000" y="41910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4346" name="Rectangle 10"/>
          <p:cNvSpPr>
            <a:spLocks noChangeArrowheads="1"/>
          </p:cNvSpPr>
          <p:nvPr/>
        </p:nvSpPr>
        <p:spPr bwMode="auto">
          <a:xfrm>
            <a:off x="6324600" y="1447800"/>
            <a:ext cx="838200" cy="304800"/>
          </a:xfrm>
          <a:prstGeom prst="rect">
            <a:avLst/>
          </a:prstGeom>
          <a:noFill/>
          <a:ln w="12700">
            <a:noFill/>
            <a:miter lim="800000"/>
            <a:headEnd type="none" w="sm" len="sm"/>
            <a:tailEnd type="none" w="sm" len="sm"/>
          </a:ln>
        </p:spPr>
        <p:txBody>
          <a:bodyPr wrap="none" anchor="ctr"/>
          <a:lstStyle/>
          <a:p>
            <a:pPr algn="ctr"/>
            <a:r>
              <a:rPr lang="en-US" sz="2000"/>
              <a:t>0x8000</a:t>
            </a:r>
          </a:p>
        </p:txBody>
      </p:sp>
      <p:sp>
        <p:nvSpPr>
          <p:cNvPr id="14347" name="Text Box 11"/>
          <p:cNvSpPr txBox="1">
            <a:spLocks noChangeArrowheads="1"/>
          </p:cNvSpPr>
          <p:nvPr/>
        </p:nvSpPr>
        <p:spPr bwMode="auto">
          <a:xfrm>
            <a:off x="228600" y="3048000"/>
            <a:ext cx="5867400" cy="1433513"/>
          </a:xfrm>
          <a:prstGeom prst="rect">
            <a:avLst/>
          </a:prstGeom>
          <a:noFill/>
          <a:ln w="12700">
            <a:noFill/>
            <a:miter lim="800000"/>
            <a:headEnd type="none" w="sm" len="sm"/>
            <a:tailEnd type="none" w="sm" len="sm"/>
          </a:ln>
        </p:spPr>
        <p:txBody>
          <a:bodyPr>
            <a:spAutoFit/>
          </a:bodyPr>
          <a:lstStyle/>
          <a:p>
            <a:pPr marL="342900" indent="-342900">
              <a:lnSpc>
                <a:spcPct val="100000"/>
              </a:lnSpc>
              <a:spcBef>
                <a:spcPct val="40000"/>
              </a:spcBef>
              <a:buClr>
                <a:schemeClr val="tx2"/>
              </a:buClr>
              <a:buSzPct val="75000"/>
              <a:buFont typeface="Wingdings" pitchFamily="2" charset="2"/>
              <a:buChar char=""/>
            </a:pPr>
            <a:r>
              <a:rPr lang="en-US" sz="2000"/>
              <a:t>A </a:t>
            </a:r>
            <a:r>
              <a:rPr lang="en-US" sz="2000" i="1">
                <a:solidFill>
                  <a:schemeClr val="tx2"/>
                </a:solidFill>
              </a:rPr>
              <a:t>Valid</a:t>
            </a:r>
            <a:r>
              <a:rPr lang="en-US" sz="2000"/>
              <a:t> bit keeps track of which lines contain “real” information</a:t>
            </a:r>
          </a:p>
          <a:p>
            <a:pPr marL="342900" indent="-342900">
              <a:lnSpc>
                <a:spcPct val="100000"/>
              </a:lnSpc>
              <a:spcBef>
                <a:spcPct val="40000"/>
              </a:spcBef>
              <a:buClr>
                <a:schemeClr val="tx2"/>
              </a:buClr>
              <a:buSzPct val="75000"/>
              <a:buFont typeface="Wingdings" pitchFamily="2" charset="2"/>
              <a:buChar char=""/>
            </a:pPr>
            <a:r>
              <a:rPr lang="en-US" sz="2000"/>
              <a:t>They are set by the cache hardware whenever new code or data is stored</a:t>
            </a:r>
          </a:p>
        </p:txBody>
      </p:sp>
      <p:sp>
        <p:nvSpPr>
          <p:cNvPr id="14348" name="Rectangle 12"/>
          <p:cNvSpPr>
            <a:spLocks noChangeArrowheads="1"/>
          </p:cNvSpPr>
          <p:nvPr/>
        </p:nvSpPr>
        <p:spPr bwMode="auto">
          <a:xfrm>
            <a:off x="6324600" y="2362200"/>
            <a:ext cx="838200" cy="304800"/>
          </a:xfrm>
          <a:prstGeom prst="rect">
            <a:avLst/>
          </a:prstGeom>
          <a:noFill/>
          <a:ln w="12700">
            <a:noFill/>
            <a:miter lim="800000"/>
            <a:headEnd type="none" w="sm" len="sm"/>
            <a:tailEnd type="none" w="sm" len="sm"/>
          </a:ln>
        </p:spPr>
        <p:txBody>
          <a:bodyPr wrap="none" anchor="ctr"/>
          <a:lstStyle/>
          <a:p>
            <a:pPr algn="ctr"/>
            <a:r>
              <a:rPr lang="en-US" sz="2000"/>
              <a:t>0x8010</a:t>
            </a:r>
          </a:p>
        </p:txBody>
      </p:sp>
      <p:sp>
        <p:nvSpPr>
          <p:cNvPr id="14349" name="Rectangle 13"/>
          <p:cNvSpPr>
            <a:spLocks noChangeArrowheads="1"/>
          </p:cNvSpPr>
          <p:nvPr/>
        </p:nvSpPr>
        <p:spPr bwMode="auto">
          <a:xfrm>
            <a:off x="6324600" y="3276600"/>
            <a:ext cx="838200" cy="304800"/>
          </a:xfrm>
          <a:prstGeom prst="rect">
            <a:avLst/>
          </a:prstGeom>
          <a:noFill/>
          <a:ln w="12700">
            <a:noFill/>
            <a:miter lim="800000"/>
            <a:headEnd type="none" w="sm" len="sm"/>
            <a:tailEnd type="none" w="sm" len="sm"/>
          </a:ln>
        </p:spPr>
        <p:txBody>
          <a:bodyPr wrap="none" anchor="ctr"/>
          <a:lstStyle/>
          <a:p>
            <a:pPr algn="ctr"/>
            <a:r>
              <a:rPr lang="en-US" sz="2000"/>
              <a:t>0x8020</a:t>
            </a:r>
          </a:p>
        </p:txBody>
      </p:sp>
      <p:graphicFrame>
        <p:nvGraphicFramePr>
          <p:cNvPr id="1221646" name="Group 14"/>
          <p:cNvGraphicFramePr>
            <a:graphicFrameLocks noGrp="1"/>
          </p:cNvGraphicFramePr>
          <p:nvPr>
            <p:extLst>
              <p:ext uri="{D42A27DB-BD31-4B8C-83A1-F6EECF244321}">
                <p14:modId xmlns:p14="http://schemas.microsoft.com/office/powerpoint/2010/main" val="2927125298"/>
              </p:ext>
            </p:extLst>
          </p:nvPr>
        </p:nvGraphicFramePr>
        <p:xfrm>
          <a:off x="838200" y="685800"/>
          <a:ext cx="3962400" cy="2538984"/>
        </p:xfrm>
        <a:graphic>
          <a:graphicData uri="http://schemas.openxmlformats.org/drawingml/2006/table">
            <a:tbl>
              <a:tblPr/>
              <a:tblGrid>
                <a:gridCol w="1414463"/>
                <a:gridCol w="779462"/>
                <a:gridCol w="1768475"/>
              </a:tblGrid>
              <a:tr h="30638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Tag</a:t>
                      </a:r>
                    </a:p>
                  </a:txBody>
                  <a:tcPr horzOverflow="overflow">
                    <a:lnL cap="flat">
                      <a:noFill/>
                    </a:lnL>
                    <a:lnR>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Index</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Cache</a:t>
                      </a:r>
                    </a:p>
                  </a:txBody>
                  <a:tcPr horzOverflow="overflow">
                    <a:lnL>
                      <a:noFill/>
                    </a:lnL>
                    <a:lnR cap="flat">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r>
              <a:tr h="266700">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800</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rgbClr val="CCFF66"/>
                    </a:solid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801</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solidFill>
                  </a:tcPr>
                </a:tc>
              </a:tr>
              <a:tr h="304800">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26828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721</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0xF</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30321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w="12700" cap="flat" cmpd="sng" algn="ctr">
                      <a:solidFill>
                        <a:schemeClr val="tx1"/>
                      </a:solidFill>
                      <a:prstDash val="solid"/>
                      <a:round/>
                      <a:headEnd type="none" w="sm" len="sm"/>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w="12700" cap="flat" cmpd="sng" algn="ctr">
                      <a:solidFill>
                        <a:schemeClr val="tx1"/>
                      </a:solidFill>
                      <a:prstDash val="solid"/>
                      <a:round/>
                      <a:headEnd type="none" w="sm" len="sm"/>
                      <a:tailEnd type="none" w="med" len="med"/>
                    </a:lnT>
                    <a:lnB>
                      <a:noFill/>
                    </a:lnB>
                    <a:lnTlToBr>
                      <a:noFill/>
                    </a:lnTlToBr>
                    <a:lnBlToTr>
                      <a:noFill/>
                    </a:lnBlToTr>
                    <a:no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14391" name="Rectangle 68"/>
          <p:cNvSpPr>
            <a:spLocks noChangeArrowheads="1"/>
          </p:cNvSpPr>
          <p:nvPr/>
        </p:nvSpPr>
        <p:spPr bwMode="auto">
          <a:xfrm>
            <a:off x="7239000" y="14478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4392" name="Rectangle 69"/>
          <p:cNvSpPr>
            <a:spLocks noChangeArrowheads="1"/>
          </p:cNvSpPr>
          <p:nvPr/>
        </p:nvSpPr>
        <p:spPr bwMode="auto">
          <a:xfrm>
            <a:off x="7239000" y="1447800"/>
            <a:ext cx="1597025" cy="228600"/>
          </a:xfrm>
          <a:prstGeom prst="rect">
            <a:avLst/>
          </a:prstGeom>
          <a:solidFill>
            <a:srgbClr val="CCFF66"/>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4393" name="Rectangle 70"/>
          <p:cNvSpPr>
            <a:spLocks noChangeArrowheads="1"/>
          </p:cNvSpPr>
          <p:nvPr/>
        </p:nvSpPr>
        <p:spPr bwMode="auto">
          <a:xfrm>
            <a:off x="7239000" y="2590800"/>
            <a:ext cx="1597025" cy="228600"/>
          </a:xfrm>
          <a:prstGeom prst="rect">
            <a:avLst/>
          </a:prstGeom>
          <a:solidFill>
            <a:schemeClr val="accent4"/>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4394" name="Rectangle 71"/>
          <p:cNvSpPr>
            <a:spLocks noChangeArrowheads="1"/>
          </p:cNvSpPr>
          <p:nvPr/>
        </p:nvSpPr>
        <p:spPr bwMode="auto">
          <a:xfrm>
            <a:off x="7239000" y="2362200"/>
            <a:ext cx="1597025" cy="228600"/>
          </a:xfrm>
          <a:prstGeom prst="rect">
            <a:avLst/>
          </a:prstGeom>
          <a:solidFill>
            <a:srgbClr val="CCFF66"/>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4395" name="Rectangle 72"/>
          <p:cNvSpPr>
            <a:spLocks noChangeArrowheads="1"/>
          </p:cNvSpPr>
          <p:nvPr/>
        </p:nvSpPr>
        <p:spPr bwMode="auto">
          <a:xfrm>
            <a:off x="7239000" y="3276600"/>
            <a:ext cx="1597025" cy="228600"/>
          </a:xfrm>
          <a:prstGeom prst="rect">
            <a:avLst/>
          </a:prstGeom>
          <a:solidFill>
            <a:srgbClr val="CCFF66"/>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4396" name="Rectangle 73"/>
          <p:cNvSpPr>
            <a:spLocks noChangeArrowheads="1"/>
          </p:cNvSpPr>
          <p:nvPr/>
        </p:nvSpPr>
        <p:spPr bwMode="auto">
          <a:xfrm>
            <a:off x="7239000" y="4191000"/>
            <a:ext cx="1597025" cy="228600"/>
          </a:xfrm>
          <a:prstGeom prst="rect">
            <a:avLst/>
          </a:prstGeom>
          <a:solidFill>
            <a:srgbClr val="CCFF66"/>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graphicFrame>
        <p:nvGraphicFramePr>
          <p:cNvPr id="1221706" name="Group 74"/>
          <p:cNvGraphicFramePr>
            <a:graphicFrameLocks noGrp="1"/>
          </p:cNvGraphicFramePr>
          <p:nvPr>
            <p:extLst>
              <p:ext uri="{D42A27DB-BD31-4B8C-83A1-F6EECF244321}">
                <p14:modId xmlns:p14="http://schemas.microsoft.com/office/powerpoint/2010/main" val="1059029790"/>
              </p:ext>
            </p:extLst>
          </p:nvPr>
        </p:nvGraphicFramePr>
        <p:xfrm>
          <a:off x="304800" y="711200"/>
          <a:ext cx="691197" cy="2514600"/>
        </p:xfrm>
        <a:graphic>
          <a:graphicData uri="http://schemas.openxmlformats.org/drawingml/2006/table">
            <a:tbl>
              <a:tblPr/>
              <a:tblGrid>
                <a:gridCol w="208280"/>
                <a:gridCol w="274637"/>
                <a:gridCol w="208280"/>
              </a:tblGrid>
              <a:tr h="306388">
                <a:tc gridSpan="3">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2"/>
                          </a:solidFill>
                          <a:effectLst/>
                          <a:latin typeface="Arial" pitchFamily="34" charset="0"/>
                        </a:rPr>
                        <a:t>Valid</a:t>
                      </a:r>
                    </a:p>
                  </a:txBody>
                  <a:tcPr marL="0" marR="0" horzOverflow="overflow">
                    <a:lnL cap="flat">
                      <a:noFill/>
                    </a:lnL>
                    <a:lnR cap="flat">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266700">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cap="flat">
                      <a:noFill/>
                    </a:lnR>
                    <a:lnT>
                      <a:noFill/>
                    </a:lnT>
                    <a:lnB>
                      <a:noFill/>
                    </a:lnB>
                    <a:lnTlToBr>
                      <a:noFill/>
                    </a:lnTlToBr>
                    <a:lnBlToTr>
                      <a:noFill/>
                    </a:lnBlToTr>
                    <a:no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cap="flat">
                      <a:noFill/>
                    </a:lnR>
                    <a:lnT>
                      <a:noFill/>
                    </a:lnT>
                    <a:lnB>
                      <a:noFill/>
                    </a:lnB>
                    <a:lnTlToBr>
                      <a:noFill/>
                    </a:lnTlToBr>
                    <a:lnBlToTr>
                      <a:noFill/>
                    </a:lnBlToTr>
                    <a:noFill/>
                  </a:tcPr>
                </a:tc>
              </a:tr>
              <a:tr h="304800">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cap="flat">
                      <a:noFill/>
                    </a:lnR>
                    <a:lnT>
                      <a:noFill/>
                    </a:lnT>
                    <a:lnB>
                      <a:noFill/>
                    </a:lnB>
                    <a:lnTlToBr>
                      <a:noFill/>
                    </a:lnTlToBr>
                    <a:lnBlToTr>
                      <a:noFill/>
                    </a:lnBlToTr>
                    <a:noFill/>
                  </a:tcPr>
                </a:tc>
              </a:tr>
              <a:tr h="26828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cap="flat">
                      <a:noFill/>
                    </a:lnR>
                    <a:lnT>
                      <a:noFill/>
                    </a:lnT>
                    <a:lnB>
                      <a:noFill/>
                    </a:lnB>
                    <a:lnTlToBr>
                      <a:noFill/>
                    </a:lnTlToBr>
                    <a:lnBlToTr>
                      <a:noFill/>
                    </a:lnBlToTr>
                    <a:no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cap="flat">
                      <a:noFill/>
                    </a:lnR>
                    <a:lnT>
                      <a:noFill/>
                    </a:lnT>
                    <a:lnB>
                      <a:noFill/>
                    </a:lnB>
                    <a:lnTlToBr>
                      <a:noFill/>
                    </a:lnTlToBr>
                    <a:lnBlToTr>
                      <a:noFill/>
                    </a:lnBlToTr>
                    <a:noFill/>
                  </a:tcPr>
                </a:tc>
              </a:tr>
              <a:tr h="30321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w="12700" cap="flat" cmpd="sng" algn="ctr">
                      <a:solidFill>
                        <a:schemeClr val="tx1"/>
                      </a:solidFill>
                      <a:prstDash val="solid"/>
                      <a:round/>
                      <a:headEnd type="none" w="sm" len="sm"/>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a:noFill/>
                    </a:lnB>
                    <a:lnTlToBr>
                      <a:noFill/>
                    </a:lnTlToBr>
                    <a:lnBlToTr>
                      <a:noFill/>
                    </a:lnBlToTr>
                    <a:noFill/>
                  </a:tcPr>
                </a:tc>
              </a:tr>
              <a:tr h="26828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1221757" name="Leading Question"/>
          <p:cNvSpPr txBox="1">
            <a:spLocks noChangeArrowheads="1"/>
          </p:cNvSpPr>
          <p:nvPr/>
        </p:nvSpPr>
        <p:spPr bwMode="auto">
          <a:xfrm>
            <a:off x="6099175" y="6423025"/>
            <a:ext cx="2727325" cy="244475"/>
          </a:xfrm>
          <a:prstGeom prst="rect">
            <a:avLst/>
          </a:prstGeom>
          <a:noFill/>
          <a:ln w="12700">
            <a:noFill/>
            <a:miter lim="800000"/>
            <a:headEnd type="none" w="sm" len="sm"/>
            <a:tailEnd/>
          </a:ln>
        </p:spPr>
        <p:txBody>
          <a:bodyPr wrap="none" lIns="0" tIns="0" rIns="0" bIns="0" anchor="b">
            <a:spAutoFit/>
          </a:bodyPr>
          <a:lstStyle/>
          <a:p>
            <a:pPr algn="r">
              <a:spcBef>
                <a:spcPct val="0"/>
              </a:spcBef>
            </a:pPr>
            <a:r>
              <a:rPr lang="en-US" sz="2000" b="0">
                <a:solidFill>
                  <a:schemeClr val="tx2"/>
                </a:solidFill>
                <a:latin typeface="Arial Narrow" pitchFamily="34" charset="0"/>
              </a:rPr>
              <a:t>This type of cache is called ...</a:t>
            </a:r>
          </a:p>
        </p:txBody>
      </p:sp>
      <p:pic>
        <p:nvPicPr>
          <p:cNvPr id="27"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175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175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nchor="ctr"/>
          <a:lstStyle/>
          <a:p>
            <a:r>
              <a:rPr lang="en-US" smtClean="0"/>
              <a:t>Direct-Mapped Cache</a:t>
            </a:r>
          </a:p>
        </p:txBody>
      </p:sp>
      <p:sp>
        <p:nvSpPr>
          <p:cNvPr id="15363" name="Rectangle 3"/>
          <p:cNvSpPr>
            <a:spLocks noChangeArrowheads="1"/>
          </p:cNvSpPr>
          <p:nvPr/>
        </p:nvSpPr>
        <p:spPr bwMode="auto">
          <a:xfrm>
            <a:off x="7331075" y="660400"/>
            <a:ext cx="1330325" cy="684213"/>
          </a:xfrm>
          <a:prstGeom prst="rect">
            <a:avLst/>
          </a:prstGeom>
          <a:noFill/>
          <a:ln w="9525">
            <a:noFill/>
            <a:miter lim="800000"/>
            <a:headEnd/>
            <a:tailEnd/>
          </a:ln>
        </p:spPr>
        <p:txBody>
          <a:bodyPr wrap="none" lIns="92075" tIns="46038" rIns="92075" bIns="46038">
            <a:spAutoFit/>
          </a:bodyPr>
          <a:lstStyle/>
          <a:p>
            <a:pPr algn="ctr"/>
            <a:r>
              <a:rPr lang="en-US">
                <a:latin typeface="Times New Roman" pitchFamily="18" charset="0"/>
              </a:rPr>
              <a:t>External</a:t>
            </a:r>
            <a:br>
              <a:rPr lang="en-US">
                <a:latin typeface="Times New Roman" pitchFamily="18" charset="0"/>
              </a:rPr>
            </a:br>
            <a:r>
              <a:rPr lang="en-US">
                <a:latin typeface="Times New Roman" pitchFamily="18" charset="0"/>
              </a:rPr>
              <a:t>Memory</a:t>
            </a:r>
          </a:p>
        </p:txBody>
      </p:sp>
      <p:sp>
        <p:nvSpPr>
          <p:cNvPr id="1223684" name="Rectangle 4"/>
          <p:cNvSpPr>
            <a:spLocks noChangeArrowheads="1"/>
          </p:cNvSpPr>
          <p:nvPr/>
        </p:nvSpPr>
        <p:spPr bwMode="auto">
          <a:xfrm>
            <a:off x="7239000" y="1336675"/>
            <a:ext cx="1597025" cy="3921125"/>
          </a:xfrm>
          <a:prstGeom prst="rect">
            <a:avLst/>
          </a:prstGeom>
          <a:solidFill>
            <a:schemeClr val="accent4">
              <a:alpha val="5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5365" name="Rectangle 5"/>
          <p:cNvSpPr>
            <a:spLocks noChangeArrowheads="1"/>
          </p:cNvSpPr>
          <p:nvPr/>
        </p:nvSpPr>
        <p:spPr bwMode="auto">
          <a:xfrm>
            <a:off x="7239000" y="14478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5366" name="Rectangle 6"/>
          <p:cNvSpPr>
            <a:spLocks noChangeArrowheads="1"/>
          </p:cNvSpPr>
          <p:nvPr/>
        </p:nvSpPr>
        <p:spPr bwMode="auto">
          <a:xfrm>
            <a:off x="7239000" y="23622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5367" name="Rectangle 7"/>
          <p:cNvSpPr>
            <a:spLocks noChangeArrowheads="1"/>
          </p:cNvSpPr>
          <p:nvPr/>
        </p:nvSpPr>
        <p:spPr bwMode="auto">
          <a:xfrm>
            <a:off x="7239000" y="32766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5368" name="Rectangle 8"/>
          <p:cNvSpPr>
            <a:spLocks noChangeArrowheads="1"/>
          </p:cNvSpPr>
          <p:nvPr/>
        </p:nvSpPr>
        <p:spPr bwMode="auto">
          <a:xfrm>
            <a:off x="7239000" y="41910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5369" name="Rectangle 9"/>
          <p:cNvSpPr>
            <a:spLocks noChangeArrowheads="1"/>
          </p:cNvSpPr>
          <p:nvPr/>
        </p:nvSpPr>
        <p:spPr bwMode="auto">
          <a:xfrm>
            <a:off x="6324600" y="1447800"/>
            <a:ext cx="838200" cy="304800"/>
          </a:xfrm>
          <a:prstGeom prst="rect">
            <a:avLst/>
          </a:prstGeom>
          <a:noFill/>
          <a:ln w="12700">
            <a:noFill/>
            <a:miter lim="800000"/>
            <a:headEnd type="none" w="sm" len="sm"/>
            <a:tailEnd type="none" w="sm" len="sm"/>
          </a:ln>
        </p:spPr>
        <p:txBody>
          <a:bodyPr wrap="none" anchor="ctr"/>
          <a:lstStyle/>
          <a:p>
            <a:pPr algn="ctr"/>
            <a:r>
              <a:rPr lang="en-US" sz="2000"/>
              <a:t>0x8000</a:t>
            </a:r>
          </a:p>
        </p:txBody>
      </p:sp>
      <p:sp>
        <p:nvSpPr>
          <p:cNvPr id="15370" name="Rectangle 10"/>
          <p:cNvSpPr>
            <a:spLocks noChangeArrowheads="1"/>
          </p:cNvSpPr>
          <p:nvPr/>
        </p:nvSpPr>
        <p:spPr bwMode="auto">
          <a:xfrm>
            <a:off x="6324600" y="2362200"/>
            <a:ext cx="838200" cy="304800"/>
          </a:xfrm>
          <a:prstGeom prst="rect">
            <a:avLst/>
          </a:prstGeom>
          <a:noFill/>
          <a:ln w="12700">
            <a:noFill/>
            <a:miter lim="800000"/>
            <a:headEnd type="none" w="sm" len="sm"/>
            <a:tailEnd type="none" w="sm" len="sm"/>
          </a:ln>
        </p:spPr>
        <p:txBody>
          <a:bodyPr wrap="none" anchor="ctr"/>
          <a:lstStyle/>
          <a:p>
            <a:pPr algn="ctr"/>
            <a:r>
              <a:rPr lang="en-US" sz="2000"/>
              <a:t>0x8010</a:t>
            </a:r>
          </a:p>
        </p:txBody>
      </p:sp>
      <p:sp>
        <p:nvSpPr>
          <p:cNvPr id="15371" name="Rectangle 11"/>
          <p:cNvSpPr>
            <a:spLocks noChangeArrowheads="1"/>
          </p:cNvSpPr>
          <p:nvPr/>
        </p:nvSpPr>
        <p:spPr bwMode="auto">
          <a:xfrm>
            <a:off x="6324600" y="3276600"/>
            <a:ext cx="838200" cy="304800"/>
          </a:xfrm>
          <a:prstGeom prst="rect">
            <a:avLst/>
          </a:prstGeom>
          <a:noFill/>
          <a:ln w="12700">
            <a:noFill/>
            <a:miter lim="800000"/>
            <a:headEnd type="none" w="sm" len="sm"/>
            <a:tailEnd type="none" w="sm" len="sm"/>
          </a:ln>
        </p:spPr>
        <p:txBody>
          <a:bodyPr wrap="none" anchor="ctr"/>
          <a:lstStyle/>
          <a:p>
            <a:pPr algn="ctr"/>
            <a:r>
              <a:rPr lang="en-US" sz="2000"/>
              <a:t>0x8020</a:t>
            </a:r>
          </a:p>
        </p:txBody>
      </p:sp>
      <p:graphicFrame>
        <p:nvGraphicFramePr>
          <p:cNvPr id="1223692" name="Group 12"/>
          <p:cNvGraphicFramePr>
            <a:graphicFrameLocks noGrp="1"/>
          </p:cNvGraphicFramePr>
          <p:nvPr>
            <p:extLst>
              <p:ext uri="{D42A27DB-BD31-4B8C-83A1-F6EECF244321}">
                <p14:modId xmlns:p14="http://schemas.microsoft.com/office/powerpoint/2010/main" val="4001992554"/>
              </p:ext>
            </p:extLst>
          </p:nvPr>
        </p:nvGraphicFramePr>
        <p:xfrm>
          <a:off x="838200" y="685800"/>
          <a:ext cx="3962400" cy="2563368"/>
        </p:xfrm>
        <a:graphic>
          <a:graphicData uri="http://schemas.openxmlformats.org/drawingml/2006/table">
            <a:tbl>
              <a:tblPr/>
              <a:tblGrid>
                <a:gridCol w="1414463"/>
                <a:gridCol w="779462"/>
                <a:gridCol w="1768475"/>
              </a:tblGrid>
              <a:tr h="30638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Index</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Cache</a:t>
                      </a:r>
                    </a:p>
                  </a:txBody>
                  <a:tcPr horzOverflow="overflow">
                    <a:lnL>
                      <a:noFill/>
                    </a:lnL>
                    <a:lnR cap="flat">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r>
              <a:tr h="266700">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a:t>
                      </a: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rgbClr val="CCFF66"/>
                    </a:solid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rgbClr val="5F5F5F"/>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28416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0xF</a:t>
                      </a: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30321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w="12700" cap="flat" cmpd="sng" algn="ctr">
                      <a:solidFill>
                        <a:schemeClr val="tx1"/>
                      </a:solidFill>
                      <a:prstDash val="solid"/>
                      <a:round/>
                      <a:headEnd type="none" w="sm" len="sm"/>
                      <a:tailEnd type="none" w="med" len="med"/>
                    </a:lnT>
                    <a:lnB>
                      <a:noFill/>
                    </a:lnB>
                    <a:lnTlToBr>
                      <a:noFill/>
                    </a:lnTlToBr>
                    <a:lnBlToTr>
                      <a:noFill/>
                    </a:lnBlToTr>
                    <a:no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1223743" name="AutoShape 63"/>
          <p:cNvSpPr>
            <a:spLocks/>
          </p:cNvSpPr>
          <p:nvPr/>
        </p:nvSpPr>
        <p:spPr bwMode="auto">
          <a:xfrm>
            <a:off x="6967538" y="4191000"/>
            <a:ext cx="195262" cy="876300"/>
          </a:xfrm>
          <a:prstGeom prst="leftBrace">
            <a:avLst>
              <a:gd name="adj1" fmla="val 37398"/>
              <a:gd name="adj2" fmla="val 50000"/>
            </a:avLst>
          </a:prstGeom>
          <a:noFill/>
          <a:ln w="12700">
            <a:solidFill>
              <a:srgbClr val="969696"/>
            </a:solidFill>
            <a:round/>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5406" name="Rectangle 64"/>
          <p:cNvSpPr>
            <a:spLocks noChangeArrowheads="1"/>
          </p:cNvSpPr>
          <p:nvPr/>
        </p:nvSpPr>
        <p:spPr bwMode="auto">
          <a:xfrm>
            <a:off x="6096000" y="4467225"/>
            <a:ext cx="876300" cy="336550"/>
          </a:xfrm>
          <a:prstGeom prst="rect">
            <a:avLst/>
          </a:prstGeom>
          <a:noFill/>
          <a:ln w="12700">
            <a:noFill/>
            <a:miter lim="800000"/>
            <a:headEnd type="none" w="sm" len="sm"/>
            <a:tailEnd/>
          </a:ln>
        </p:spPr>
        <p:txBody>
          <a:bodyPr wrap="none">
            <a:spAutoFit/>
          </a:bodyPr>
          <a:lstStyle/>
          <a:p>
            <a:pPr algn="ctr"/>
            <a:r>
              <a:rPr lang="en-US" sz="2000" i="1">
                <a:solidFill>
                  <a:srgbClr val="969696"/>
                </a:solidFill>
              </a:rPr>
              <a:t>Block</a:t>
            </a:r>
          </a:p>
        </p:txBody>
      </p:sp>
      <p:sp>
        <p:nvSpPr>
          <p:cNvPr id="15407" name="Text Box 65"/>
          <p:cNvSpPr txBox="1">
            <a:spLocks noChangeArrowheads="1"/>
          </p:cNvSpPr>
          <p:nvPr/>
        </p:nvSpPr>
        <p:spPr bwMode="auto">
          <a:xfrm>
            <a:off x="228600" y="3048000"/>
            <a:ext cx="6019800" cy="2165350"/>
          </a:xfrm>
          <a:prstGeom prst="rect">
            <a:avLst/>
          </a:prstGeom>
          <a:noFill/>
          <a:ln w="12700">
            <a:noFill/>
            <a:miter lim="800000"/>
            <a:headEnd type="none" w="sm" len="sm"/>
            <a:tailEnd type="none" w="sm" len="sm"/>
          </a:ln>
        </p:spPr>
        <p:txBody>
          <a:bodyPr>
            <a:spAutoFit/>
          </a:bodyPr>
          <a:lstStyle/>
          <a:p>
            <a:pPr marL="342900" indent="-342900">
              <a:lnSpc>
                <a:spcPct val="100000"/>
              </a:lnSpc>
              <a:spcBef>
                <a:spcPct val="40000"/>
              </a:spcBef>
              <a:buClr>
                <a:schemeClr val="tx2"/>
              </a:buClr>
              <a:buSzPct val="75000"/>
              <a:buFont typeface="Wingdings" pitchFamily="2" charset="2"/>
              <a:buChar char=""/>
            </a:pPr>
            <a:r>
              <a:rPr lang="en-US" sz="2000" i="1">
                <a:solidFill>
                  <a:schemeClr val="tx2"/>
                </a:solidFill>
              </a:rPr>
              <a:t>Direct-Mapped Cache</a:t>
            </a:r>
            <a:r>
              <a:rPr lang="en-US" sz="2000"/>
              <a:t> associates an address within each block with one cache line</a:t>
            </a:r>
          </a:p>
          <a:p>
            <a:pPr marL="342900" indent="-342900">
              <a:lnSpc>
                <a:spcPct val="100000"/>
              </a:lnSpc>
              <a:spcBef>
                <a:spcPct val="40000"/>
              </a:spcBef>
              <a:buClr>
                <a:schemeClr val="tx2"/>
              </a:buClr>
              <a:buSzPct val="75000"/>
              <a:buFont typeface="Wingdings" pitchFamily="2" charset="2"/>
              <a:buChar char=""/>
            </a:pPr>
            <a:r>
              <a:rPr lang="en-US" sz="2000"/>
              <a:t>Thus …  there will be only </a:t>
            </a:r>
            <a:r>
              <a:rPr lang="en-US" sz="2000" i="1">
                <a:solidFill>
                  <a:schemeClr val="tx2"/>
                </a:solidFill>
              </a:rPr>
              <a:t>one unique cache index for any address</a:t>
            </a:r>
            <a:r>
              <a:rPr lang="en-US" sz="2000"/>
              <a:t> in the memory-map</a:t>
            </a:r>
          </a:p>
          <a:p>
            <a:pPr marL="342900" indent="-342900">
              <a:lnSpc>
                <a:spcPct val="100000"/>
              </a:lnSpc>
              <a:spcBef>
                <a:spcPct val="40000"/>
              </a:spcBef>
              <a:buClr>
                <a:schemeClr val="tx2"/>
              </a:buClr>
              <a:buSzPct val="75000"/>
              <a:buFont typeface="Wingdings" pitchFamily="2" charset="2"/>
              <a:buChar char=""/>
            </a:pPr>
            <a:r>
              <a:rPr lang="en-US" sz="2000"/>
              <a:t>Only one block can have information in a cache </a:t>
            </a:r>
            <a:r>
              <a:rPr lang="en-US" sz="2000" i="1" u="sng"/>
              <a:t>line</a:t>
            </a:r>
            <a:r>
              <a:rPr lang="en-US" sz="2000"/>
              <a:t> at any given time</a:t>
            </a:r>
          </a:p>
        </p:txBody>
      </p:sp>
      <p:sp>
        <p:nvSpPr>
          <p:cNvPr id="15408" name="Rectangle 66"/>
          <p:cNvSpPr>
            <a:spLocks noChangeArrowheads="1"/>
          </p:cNvSpPr>
          <p:nvPr/>
        </p:nvSpPr>
        <p:spPr bwMode="auto">
          <a:xfrm>
            <a:off x="7239000" y="1447800"/>
            <a:ext cx="1597025" cy="228600"/>
          </a:xfrm>
          <a:prstGeom prst="rect">
            <a:avLst/>
          </a:prstGeom>
          <a:solidFill>
            <a:srgbClr val="CCFF66"/>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5409" name="Rectangle 67"/>
          <p:cNvSpPr>
            <a:spLocks noChangeArrowheads="1"/>
          </p:cNvSpPr>
          <p:nvPr/>
        </p:nvSpPr>
        <p:spPr bwMode="auto">
          <a:xfrm>
            <a:off x="7239000" y="2362200"/>
            <a:ext cx="1597025" cy="228600"/>
          </a:xfrm>
          <a:prstGeom prst="rect">
            <a:avLst/>
          </a:prstGeom>
          <a:solidFill>
            <a:srgbClr val="CCFF66"/>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5410" name="Rectangle 68"/>
          <p:cNvSpPr>
            <a:spLocks noChangeArrowheads="1"/>
          </p:cNvSpPr>
          <p:nvPr/>
        </p:nvSpPr>
        <p:spPr bwMode="auto">
          <a:xfrm>
            <a:off x="7239000" y="3276600"/>
            <a:ext cx="1597025" cy="228600"/>
          </a:xfrm>
          <a:prstGeom prst="rect">
            <a:avLst/>
          </a:prstGeom>
          <a:solidFill>
            <a:srgbClr val="CCFF66"/>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5411" name="Rectangle 69"/>
          <p:cNvSpPr>
            <a:spLocks noChangeArrowheads="1"/>
          </p:cNvSpPr>
          <p:nvPr/>
        </p:nvSpPr>
        <p:spPr bwMode="auto">
          <a:xfrm>
            <a:off x="7239000" y="4191000"/>
            <a:ext cx="1597025" cy="228600"/>
          </a:xfrm>
          <a:prstGeom prst="rect">
            <a:avLst/>
          </a:prstGeom>
          <a:solidFill>
            <a:srgbClr val="CCFF66"/>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223750" name="Line 70"/>
          <p:cNvSpPr>
            <a:spLocks noChangeShapeType="1"/>
          </p:cNvSpPr>
          <p:nvPr/>
        </p:nvSpPr>
        <p:spPr bwMode="auto">
          <a:xfrm>
            <a:off x="4786313" y="1023938"/>
            <a:ext cx="2452687" cy="430212"/>
          </a:xfrm>
          <a:prstGeom prst="line">
            <a:avLst/>
          </a:prstGeom>
          <a:noFill/>
          <a:ln w="28575">
            <a:solidFill>
              <a:srgbClr val="969696"/>
            </a:solidFill>
            <a:prstDash val="sysDot"/>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23751" name="Line 71"/>
          <p:cNvSpPr>
            <a:spLocks noChangeShapeType="1"/>
          </p:cNvSpPr>
          <p:nvPr/>
        </p:nvSpPr>
        <p:spPr bwMode="auto">
          <a:xfrm flipV="1">
            <a:off x="4781550" y="2362200"/>
            <a:ext cx="2457450" cy="260350"/>
          </a:xfrm>
          <a:prstGeom prst="line">
            <a:avLst/>
          </a:prstGeom>
          <a:noFill/>
          <a:ln w="28575">
            <a:solidFill>
              <a:srgbClr val="969696"/>
            </a:solidFill>
            <a:prstDash val="sysDot"/>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23752" name="Leading Question"/>
          <p:cNvSpPr txBox="1">
            <a:spLocks noChangeArrowheads="1"/>
          </p:cNvSpPr>
          <p:nvPr/>
        </p:nvSpPr>
        <p:spPr bwMode="auto">
          <a:xfrm>
            <a:off x="6337300" y="6413500"/>
            <a:ext cx="2489200" cy="307975"/>
          </a:xfrm>
          <a:prstGeom prst="rect">
            <a:avLst/>
          </a:prstGeom>
          <a:noFill/>
          <a:ln w="12700">
            <a:noFill/>
            <a:miter lim="800000"/>
            <a:headEnd type="none" w="sm" len="sm"/>
            <a:tailEnd/>
          </a:ln>
        </p:spPr>
        <p:txBody>
          <a:bodyPr wrap="none" lIns="0" tIns="0" rIns="0" bIns="0">
            <a:spAutoFit/>
          </a:bodyPr>
          <a:lstStyle/>
          <a:p>
            <a:pPr algn="r">
              <a:lnSpc>
                <a:spcPct val="100000"/>
              </a:lnSpc>
              <a:spcBef>
                <a:spcPct val="0"/>
              </a:spcBef>
            </a:pPr>
            <a:r>
              <a:rPr lang="en-US" sz="2000" b="0">
                <a:solidFill>
                  <a:schemeClr val="tx2"/>
                </a:solidFill>
                <a:latin typeface="Arial Narrow" pitchFamily="34" charset="0"/>
              </a:rPr>
              <a:t>Let's look at an example ...</a:t>
            </a:r>
          </a:p>
        </p:txBody>
      </p:sp>
      <p:pic>
        <p:nvPicPr>
          <p:cNvPr id="27"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375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375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867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3"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4" action="ppaction://hlinksldjump"/>
          </p:cNvPr>
          <p:cNvSpPr txBox="1">
            <a:spLocks noChangeArrowheads="1"/>
          </p:cNvSpPr>
          <p:nvPr>
            <p:custDataLst>
              <p:tags r:id="rId2"/>
            </p:custDataLst>
          </p:nvPr>
        </p:nvSpPr>
        <p:spPr bwMode="auto">
          <a:xfrm>
            <a:off x="301576" y="78978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Why Cache?</a:t>
            </a:r>
            <a:endParaRPr lang="en-US" sz="2800" dirty="0">
              <a:solidFill>
                <a:srgbClr val="000000"/>
              </a:solidFill>
            </a:endParaRPr>
          </a:p>
        </p:txBody>
      </p:sp>
      <p:sp>
        <p:nvSpPr>
          <p:cNvPr id="10" name="Text Box 4">
            <a:hlinkClick r:id="rId15" action="ppaction://hlinksldjump"/>
          </p:cNvPr>
          <p:cNvSpPr txBox="1">
            <a:spLocks noChangeArrowheads="1"/>
          </p:cNvSpPr>
          <p:nvPr>
            <p:custDataLst>
              <p:tags r:id="rId3"/>
            </p:custDataLst>
          </p:nvPr>
        </p:nvSpPr>
        <p:spPr bwMode="auto">
          <a:xfrm>
            <a:off x="301576" y="136458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Basics</a:t>
            </a:r>
            <a:endParaRPr lang="en-US" sz="2800" dirty="0">
              <a:solidFill>
                <a:srgbClr val="000000"/>
              </a:solidFill>
            </a:endParaRPr>
          </a:p>
        </p:txBody>
      </p:sp>
      <p:sp>
        <p:nvSpPr>
          <p:cNvPr id="11" name="Text Box 3">
            <a:hlinkClick r:id="rId16" action="ppaction://hlinksldjump"/>
          </p:cNvPr>
          <p:cNvSpPr txBox="1">
            <a:spLocks noChangeArrowheads="1"/>
          </p:cNvSpPr>
          <p:nvPr>
            <p:custDataLst>
              <p:tags r:id="rId4"/>
            </p:custDataLst>
          </p:nvPr>
        </p:nvSpPr>
        <p:spPr bwMode="auto">
          <a:xfrm>
            <a:off x="304800" y="1939387"/>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Example</a:t>
            </a:r>
            <a:endParaRPr lang="en-US" sz="2800">
              <a:solidFill>
                <a:srgbClr val="000000"/>
              </a:solidFill>
            </a:endParaRPr>
          </a:p>
        </p:txBody>
      </p:sp>
      <p:sp>
        <p:nvSpPr>
          <p:cNvPr id="12" name="Text Box 4">
            <a:hlinkClick r:id="rId17" action="ppaction://hlinksldjump"/>
          </p:cNvPr>
          <p:cNvSpPr txBox="1">
            <a:spLocks noChangeArrowheads="1"/>
          </p:cNvSpPr>
          <p:nvPr>
            <p:custDataLst>
              <p:tags r:id="rId5"/>
            </p:custDataLst>
          </p:nvPr>
        </p:nvSpPr>
        <p:spPr bwMode="auto">
          <a:xfrm>
            <a:off x="301576" y="2545939"/>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Program</a:t>
            </a:r>
            <a:endParaRPr lang="en-US" sz="2800" dirty="0">
              <a:solidFill>
                <a:srgbClr val="000000"/>
              </a:solidFill>
            </a:endParaRPr>
          </a:p>
        </p:txBody>
      </p:sp>
      <p:sp>
        <p:nvSpPr>
          <p:cNvPr id="13" name="Text Box 4">
            <a:hlinkClick r:id="rId18" action="ppaction://hlinksldjump"/>
          </p:cNvPr>
          <p:cNvSpPr txBox="1">
            <a:spLocks noChangeArrowheads="1"/>
          </p:cNvSpPr>
          <p:nvPr>
            <p:custDataLst>
              <p:tags r:id="rId6"/>
            </p:custDataLst>
          </p:nvPr>
        </p:nvSpPr>
        <p:spPr bwMode="auto">
          <a:xfrm>
            <a:off x="301576" y="3120741"/>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Data</a:t>
            </a:r>
            <a:endParaRPr lang="en-US" sz="2800" dirty="0">
              <a:solidFill>
                <a:srgbClr val="000000"/>
              </a:solidFill>
            </a:endParaRPr>
          </a:p>
        </p:txBody>
      </p:sp>
      <p:sp>
        <p:nvSpPr>
          <p:cNvPr id="14" name="Text Box 4">
            <a:hlinkClick r:id="rId19" action="ppaction://hlinksldjump"/>
          </p:cNvPr>
          <p:cNvSpPr txBox="1">
            <a:spLocks noChangeArrowheads="1"/>
          </p:cNvSpPr>
          <p:nvPr>
            <p:custDataLst>
              <p:tags r:id="rId7"/>
            </p:custDataLst>
          </p:nvPr>
        </p:nvSpPr>
        <p:spPr bwMode="auto">
          <a:xfrm>
            <a:off x="301576" y="369554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L2 Memory</a:t>
            </a:r>
            <a:endParaRPr lang="en-US" sz="2800" dirty="0">
              <a:solidFill>
                <a:srgbClr val="000000"/>
              </a:solidFill>
            </a:endParaRPr>
          </a:p>
        </p:txBody>
      </p:sp>
      <p:sp>
        <p:nvSpPr>
          <p:cNvPr id="15" name="Text Box 4">
            <a:hlinkClick r:id="rId20" action="ppaction://hlinksldjump"/>
          </p:cNvPr>
          <p:cNvSpPr txBox="1">
            <a:spLocks noChangeArrowheads="1"/>
          </p:cNvSpPr>
          <p:nvPr>
            <p:custDataLst>
              <p:tags r:id="rId8"/>
            </p:custDataLst>
          </p:nvPr>
        </p:nvSpPr>
        <p:spPr bwMode="auto">
          <a:xfrm>
            <a:off x="301576" y="427034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Coherency</a:t>
            </a:r>
            <a:endParaRPr lang="en-US" sz="2800" dirty="0">
              <a:solidFill>
                <a:srgbClr val="000000"/>
              </a:solidFill>
            </a:endParaRPr>
          </a:p>
        </p:txBody>
      </p:sp>
      <p:sp>
        <p:nvSpPr>
          <p:cNvPr id="16" name="Text Box 4">
            <a:hlinkClick r:id="rId21" action="ppaction://hlinksldjump"/>
          </p:cNvPr>
          <p:cNvSpPr txBox="1">
            <a:spLocks noChangeArrowheads="1"/>
          </p:cNvSpPr>
          <p:nvPr>
            <p:custDataLst>
              <p:tags r:id="rId9"/>
            </p:custDataLst>
          </p:nvPr>
        </p:nvSpPr>
        <p:spPr bwMode="auto">
          <a:xfrm>
            <a:off x="301576" y="4845148"/>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MAR Registers</a:t>
            </a:r>
            <a:endParaRPr lang="en-US" sz="2800" dirty="0">
              <a:solidFill>
                <a:srgbClr val="000000"/>
              </a:solidFill>
            </a:endParaRPr>
          </a:p>
        </p:txBody>
      </p:sp>
      <p:sp>
        <p:nvSpPr>
          <p:cNvPr id="17" name="Text Box 4">
            <a:hlinkClick r:id="rId22" action="ppaction://hlinksldjump"/>
          </p:cNvPr>
          <p:cNvSpPr txBox="1">
            <a:spLocks noChangeArrowheads="1"/>
          </p:cNvSpPr>
          <p:nvPr>
            <p:custDataLst>
              <p:tags r:id="rId10"/>
            </p:custDataLst>
          </p:nvPr>
        </p:nvSpPr>
        <p:spPr bwMode="auto">
          <a:xfrm>
            <a:off x="301576" y="5419950"/>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Add’l Topics</a:t>
            </a:r>
            <a:endParaRPr lang="en-US" sz="2800" dirty="0">
              <a:solidFill>
                <a:srgbClr val="000000"/>
              </a:solidFill>
            </a:endParaRPr>
          </a:p>
        </p:txBody>
      </p:sp>
      <p:sp>
        <p:nvSpPr>
          <p:cNvPr id="18" name="Text Box 4">
            <a:hlinkClick r:id="rId23" action="ppaction://hlinksldjump"/>
          </p:cNvPr>
          <p:cNvSpPr txBox="1">
            <a:spLocks noChangeArrowheads="1"/>
          </p:cNvSpPr>
          <p:nvPr>
            <p:custDataLst>
              <p:tags r:id="rId11"/>
            </p:custDataLst>
          </p:nvPr>
        </p:nvSpPr>
        <p:spPr bwMode="auto">
          <a:xfrm>
            <a:off x="301576" y="5994752"/>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Quiz + Lab</a:t>
            </a:r>
            <a:endParaRPr lang="en-US" sz="28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nchor="ctr"/>
          <a:lstStyle/>
          <a:p>
            <a:r>
              <a:rPr lang="en-US" smtClean="0"/>
              <a:t>Direct-Mapped Cache Example</a:t>
            </a:r>
          </a:p>
        </p:txBody>
      </p:sp>
      <p:sp>
        <p:nvSpPr>
          <p:cNvPr id="17411" name="Rectangle 3"/>
          <p:cNvSpPr>
            <a:spLocks noChangeArrowheads="1"/>
          </p:cNvSpPr>
          <p:nvPr/>
        </p:nvSpPr>
        <p:spPr bwMode="auto">
          <a:xfrm>
            <a:off x="7331075" y="660400"/>
            <a:ext cx="1330325" cy="684213"/>
          </a:xfrm>
          <a:prstGeom prst="rect">
            <a:avLst/>
          </a:prstGeom>
          <a:noFill/>
          <a:ln w="9525">
            <a:noFill/>
            <a:miter lim="800000"/>
            <a:headEnd/>
            <a:tailEnd/>
          </a:ln>
        </p:spPr>
        <p:txBody>
          <a:bodyPr wrap="none" lIns="92075" tIns="46038" rIns="92075" bIns="46038">
            <a:spAutoFit/>
          </a:bodyPr>
          <a:lstStyle/>
          <a:p>
            <a:pPr algn="ctr"/>
            <a:r>
              <a:rPr lang="en-US">
                <a:latin typeface="Times New Roman" pitchFamily="18" charset="0"/>
              </a:rPr>
              <a:t>External</a:t>
            </a:r>
            <a:br>
              <a:rPr lang="en-US">
                <a:latin typeface="Times New Roman" pitchFamily="18" charset="0"/>
              </a:rPr>
            </a:br>
            <a:r>
              <a:rPr lang="en-US">
                <a:latin typeface="Times New Roman" pitchFamily="18" charset="0"/>
              </a:rPr>
              <a:t>Memory</a:t>
            </a:r>
          </a:p>
        </p:txBody>
      </p:sp>
      <p:sp>
        <p:nvSpPr>
          <p:cNvPr id="1226756" name="Rectangle 4"/>
          <p:cNvSpPr>
            <a:spLocks noChangeArrowheads="1"/>
          </p:cNvSpPr>
          <p:nvPr/>
        </p:nvSpPr>
        <p:spPr bwMode="auto">
          <a:xfrm>
            <a:off x="7239000" y="1336675"/>
            <a:ext cx="1597025" cy="3921125"/>
          </a:xfrm>
          <a:prstGeom prst="rect">
            <a:avLst/>
          </a:prstGeom>
          <a:solidFill>
            <a:schemeClr val="accent4">
              <a:alpha val="5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7413" name="Rectangle 5"/>
          <p:cNvSpPr>
            <a:spLocks noChangeArrowheads="1"/>
          </p:cNvSpPr>
          <p:nvPr/>
        </p:nvSpPr>
        <p:spPr bwMode="auto">
          <a:xfrm>
            <a:off x="7239000" y="14478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7414" name="Rectangle 6"/>
          <p:cNvSpPr>
            <a:spLocks noChangeArrowheads="1"/>
          </p:cNvSpPr>
          <p:nvPr/>
        </p:nvSpPr>
        <p:spPr bwMode="auto">
          <a:xfrm>
            <a:off x="7239000" y="23622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7415" name="Rectangle 7"/>
          <p:cNvSpPr>
            <a:spLocks noChangeArrowheads="1"/>
          </p:cNvSpPr>
          <p:nvPr/>
        </p:nvSpPr>
        <p:spPr bwMode="auto">
          <a:xfrm>
            <a:off x="7239000" y="32766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7416" name="Rectangle 8"/>
          <p:cNvSpPr>
            <a:spLocks noChangeArrowheads="1"/>
          </p:cNvSpPr>
          <p:nvPr/>
        </p:nvSpPr>
        <p:spPr bwMode="auto">
          <a:xfrm>
            <a:off x="7239000" y="41910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7417" name="Rectangle 9"/>
          <p:cNvSpPr>
            <a:spLocks noChangeArrowheads="1"/>
          </p:cNvSpPr>
          <p:nvPr/>
        </p:nvSpPr>
        <p:spPr bwMode="auto">
          <a:xfrm>
            <a:off x="6324600" y="1447800"/>
            <a:ext cx="838200" cy="304800"/>
          </a:xfrm>
          <a:prstGeom prst="rect">
            <a:avLst/>
          </a:prstGeom>
          <a:noFill/>
          <a:ln w="12700">
            <a:noFill/>
            <a:miter lim="800000"/>
            <a:headEnd type="none" w="sm" len="sm"/>
            <a:tailEnd type="none" w="sm" len="sm"/>
          </a:ln>
        </p:spPr>
        <p:txBody>
          <a:bodyPr wrap="none" anchor="ctr"/>
          <a:lstStyle/>
          <a:p>
            <a:pPr algn="ctr"/>
            <a:r>
              <a:rPr lang="en-US" sz="2000"/>
              <a:t>0x8000</a:t>
            </a:r>
          </a:p>
        </p:txBody>
      </p:sp>
      <p:sp>
        <p:nvSpPr>
          <p:cNvPr id="17418" name="Rectangle 10"/>
          <p:cNvSpPr>
            <a:spLocks noChangeArrowheads="1"/>
          </p:cNvSpPr>
          <p:nvPr/>
        </p:nvSpPr>
        <p:spPr bwMode="auto">
          <a:xfrm>
            <a:off x="6324600" y="2362200"/>
            <a:ext cx="838200" cy="304800"/>
          </a:xfrm>
          <a:prstGeom prst="rect">
            <a:avLst/>
          </a:prstGeom>
          <a:noFill/>
          <a:ln w="12700">
            <a:noFill/>
            <a:miter lim="800000"/>
            <a:headEnd type="none" w="sm" len="sm"/>
            <a:tailEnd type="none" w="sm" len="sm"/>
          </a:ln>
        </p:spPr>
        <p:txBody>
          <a:bodyPr wrap="none" anchor="ctr"/>
          <a:lstStyle/>
          <a:p>
            <a:pPr algn="ctr"/>
            <a:r>
              <a:rPr lang="en-US" sz="2000"/>
              <a:t>0x8010</a:t>
            </a:r>
          </a:p>
        </p:txBody>
      </p:sp>
      <p:sp>
        <p:nvSpPr>
          <p:cNvPr id="17419" name="Rectangle 11"/>
          <p:cNvSpPr>
            <a:spLocks noChangeArrowheads="1"/>
          </p:cNvSpPr>
          <p:nvPr/>
        </p:nvSpPr>
        <p:spPr bwMode="auto">
          <a:xfrm>
            <a:off x="6324600" y="3276600"/>
            <a:ext cx="838200" cy="304800"/>
          </a:xfrm>
          <a:prstGeom prst="rect">
            <a:avLst/>
          </a:prstGeom>
          <a:noFill/>
          <a:ln w="12700">
            <a:noFill/>
            <a:miter lim="800000"/>
            <a:headEnd type="none" w="sm" len="sm"/>
            <a:tailEnd type="none" w="sm" len="sm"/>
          </a:ln>
        </p:spPr>
        <p:txBody>
          <a:bodyPr wrap="none" anchor="ctr"/>
          <a:lstStyle/>
          <a:p>
            <a:pPr algn="ctr"/>
            <a:r>
              <a:rPr lang="en-US" sz="2000"/>
              <a:t>0x8020</a:t>
            </a:r>
          </a:p>
        </p:txBody>
      </p:sp>
      <p:sp>
        <p:nvSpPr>
          <p:cNvPr id="17420" name="Rectangle 12"/>
          <p:cNvSpPr>
            <a:spLocks noChangeArrowheads="1"/>
          </p:cNvSpPr>
          <p:nvPr/>
        </p:nvSpPr>
        <p:spPr bwMode="auto">
          <a:xfrm>
            <a:off x="6324600" y="4191000"/>
            <a:ext cx="838200" cy="304800"/>
          </a:xfrm>
          <a:prstGeom prst="rect">
            <a:avLst/>
          </a:prstGeom>
          <a:noFill/>
          <a:ln w="12700">
            <a:noFill/>
            <a:miter lim="800000"/>
            <a:headEnd type="none" w="sm" len="sm"/>
            <a:tailEnd type="none" w="sm" len="sm"/>
          </a:ln>
        </p:spPr>
        <p:txBody>
          <a:bodyPr wrap="none" anchor="ctr"/>
          <a:lstStyle/>
          <a:p>
            <a:pPr algn="ctr"/>
            <a:r>
              <a:rPr lang="en-US" sz="2000"/>
              <a:t>0x8030</a:t>
            </a:r>
          </a:p>
        </p:txBody>
      </p:sp>
      <p:sp>
        <p:nvSpPr>
          <p:cNvPr id="1226765" name="Rectangle 13"/>
          <p:cNvSpPr>
            <a:spLocks noChangeArrowheads="1"/>
          </p:cNvSpPr>
          <p:nvPr/>
        </p:nvSpPr>
        <p:spPr bwMode="auto">
          <a:xfrm>
            <a:off x="7239000" y="1447800"/>
            <a:ext cx="1600200" cy="304800"/>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26766" name="Rectangle 14"/>
          <p:cNvSpPr>
            <a:spLocks noChangeArrowheads="1"/>
          </p:cNvSpPr>
          <p:nvPr/>
        </p:nvSpPr>
        <p:spPr bwMode="auto">
          <a:xfrm>
            <a:off x="7239000" y="2362200"/>
            <a:ext cx="1600200" cy="304800"/>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26767" name="Rectangle 15"/>
          <p:cNvSpPr>
            <a:spLocks noChangeArrowheads="1"/>
          </p:cNvSpPr>
          <p:nvPr/>
        </p:nvSpPr>
        <p:spPr bwMode="auto">
          <a:xfrm>
            <a:off x="7239000" y="3276600"/>
            <a:ext cx="1600200" cy="304800"/>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26768" name="Rectangle 16"/>
          <p:cNvSpPr>
            <a:spLocks noChangeArrowheads="1"/>
          </p:cNvSpPr>
          <p:nvPr/>
        </p:nvSpPr>
        <p:spPr bwMode="auto">
          <a:xfrm>
            <a:off x="7239000" y="4191000"/>
            <a:ext cx="1600200" cy="304800"/>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nvGrpSpPr>
          <p:cNvPr id="17425" name="Group 17"/>
          <p:cNvGrpSpPr>
            <a:grpSpLocks/>
          </p:cNvGrpSpPr>
          <p:nvPr/>
        </p:nvGrpSpPr>
        <p:grpSpPr bwMode="auto">
          <a:xfrm>
            <a:off x="1600200" y="5410200"/>
            <a:ext cx="3124200" cy="685800"/>
            <a:chOff x="1008" y="3360"/>
            <a:chExt cx="1968" cy="432"/>
          </a:xfrm>
        </p:grpSpPr>
        <p:sp>
          <p:nvSpPr>
            <p:cNvPr id="17507" name="Rectangle 18"/>
            <p:cNvSpPr>
              <a:spLocks noChangeArrowheads="1"/>
            </p:cNvSpPr>
            <p:nvPr/>
          </p:nvSpPr>
          <p:spPr bwMode="auto">
            <a:xfrm>
              <a:off x="2448" y="3552"/>
              <a:ext cx="528" cy="24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sz="2000"/>
                <a:t>Index</a:t>
              </a:r>
            </a:p>
          </p:txBody>
        </p:sp>
        <p:sp>
          <p:nvSpPr>
            <p:cNvPr id="17508" name="Rectangle 19"/>
            <p:cNvSpPr>
              <a:spLocks noChangeArrowheads="1"/>
            </p:cNvSpPr>
            <p:nvPr/>
          </p:nvSpPr>
          <p:spPr bwMode="auto">
            <a:xfrm>
              <a:off x="1008" y="3552"/>
              <a:ext cx="1440" cy="240"/>
            </a:xfrm>
            <a:prstGeom prst="rect">
              <a:avLst/>
            </a:prstGeom>
            <a:solidFill>
              <a:schemeClr val="accent5">
                <a:lumMod val="20000"/>
                <a:lumOff val="80000"/>
              </a:schemeClr>
            </a:solidFill>
            <a:ln w="12700">
              <a:solidFill>
                <a:schemeClr val="tx1"/>
              </a:solidFill>
              <a:miter lim="800000"/>
              <a:headEnd type="none" w="sm" len="sm"/>
              <a:tailEnd type="none" w="sm" len="sm"/>
            </a:ln>
          </p:spPr>
          <p:txBody>
            <a:bodyPr wrap="none" anchor="ctr"/>
            <a:lstStyle/>
            <a:p>
              <a:pPr algn="ctr"/>
              <a:r>
                <a:rPr lang="en-US" sz="2000"/>
                <a:t>Tag</a:t>
              </a:r>
            </a:p>
          </p:txBody>
        </p:sp>
        <p:sp>
          <p:nvSpPr>
            <p:cNvPr id="17509" name="Rectangle 20"/>
            <p:cNvSpPr>
              <a:spLocks noChangeArrowheads="1"/>
            </p:cNvSpPr>
            <p:nvPr/>
          </p:nvSpPr>
          <p:spPr bwMode="auto">
            <a:xfrm>
              <a:off x="2448" y="3360"/>
              <a:ext cx="528" cy="240"/>
            </a:xfrm>
            <a:prstGeom prst="rect">
              <a:avLst/>
            </a:prstGeom>
            <a:noFill/>
            <a:ln w="12700">
              <a:noFill/>
              <a:miter lim="800000"/>
              <a:headEnd type="none" w="sm" len="sm"/>
              <a:tailEnd type="none" w="sm" len="sm"/>
            </a:ln>
          </p:spPr>
          <p:txBody>
            <a:bodyPr wrap="none" anchor="ctr"/>
            <a:lstStyle/>
            <a:p>
              <a:pPr algn="ctr"/>
              <a:r>
                <a:rPr lang="en-US" sz="2000"/>
                <a:t>3      0</a:t>
              </a:r>
            </a:p>
          </p:txBody>
        </p:sp>
        <p:sp>
          <p:nvSpPr>
            <p:cNvPr id="17510" name="Rectangle 21"/>
            <p:cNvSpPr>
              <a:spLocks noChangeArrowheads="1"/>
            </p:cNvSpPr>
            <p:nvPr/>
          </p:nvSpPr>
          <p:spPr bwMode="auto">
            <a:xfrm>
              <a:off x="1008" y="3360"/>
              <a:ext cx="1440" cy="240"/>
            </a:xfrm>
            <a:prstGeom prst="rect">
              <a:avLst/>
            </a:prstGeom>
            <a:noFill/>
            <a:ln w="12700">
              <a:noFill/>
              <a:miter lim="800000"/>
              <a:headEnd type="none" w="sm" len="sm"/>
              <a:tailEnd type="none" w="sm" len="sm"/>
            </a:ln>
          </p:spPr>
          <p:txBody>
            <a:bodyPr wrap="none" anchor="ctr"/>
            <a:lstStyle/>
            <a:p>
              <a:pPr algn="ctr"/>
              <a:r>
                <a:rPr lang="en-US" sz="2000"/>
                <a:t>15                        4</a:t>
              </a:r>
            </a:p>
          </p:txBody>
        </p:sp>
      </p:grpSp>
      <p:graphicFrame>
        <p:nvGraphicFramePr>
          <p:cNvPr id="1226774" name="Group 22"/>
          <p:cNvGraphicFramePr>
            <a:graphicFrameLocks noGrp="1"/>
          </p:cNvGraphicFramePr>
          <p:nvPr>
            <p:extLst>
              <p:ext uri="{D42A27DB-BD31-4B8C-83A1-F6EECF244321}">
                <p14:modId xmlns:p14="http://schemas.microsoft.com/office/powerpoint/2010/main" val="2041014460"/>
              </p:ext>
            </p:extLst>
          </p:nvPr>
        </p:nvGraphicFramePr>
        <p:xfrm>
          <a:off x="838200" y="685800"/>
          <a:ext cx="3962400" cy="2538984"/>
        </p:xfrm>
        <a:graphic>
          <a:graphicData uri="http://schemas.openxmlformats.org/drawingml/2006/table">
            <a:tbl>
              <a:tblPr/>
              <a:tblGrid>
                <a:gridCol w="1414463"/>
                <a:gridCol w="779462"/>
                <a:gridCol w="1768475"/>
              </a:tblGrid>
              <a:tr h="30638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Tag</a:t>
                      </a:r>
                    </a:p>
                  </a:txBody>
                  <a:tcPr horzOverflow="overflow">
                    <a:lnL cap="flat">
                      <a:noFill/>
                    </a:lnL>
                    <a:lnR>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Index</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Cache</a:t>
                      </a:r>
                    </a:p>
                  </a:txBody>
                  <a:tcPr horzOverflow="overflow">
                    <a:lnL>
                      <a:noFill/>
                    </a:lnL>
                    <a:lnR cap="flat">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r>
              <a:tr h="266700">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rgbClr val="CCFF66"/>
                    </a:solid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304800">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26828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E</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0xF</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30321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w="12700" cap="flat" cmpd="sng" algn="ctr">
                      <a:solidFill>
                        <a:schemeClr val="tx1"/>
                      </a:solidFill>
                      <a:prstDash val="solid"/>
                      <a:round/>
                      <a:headEnd type="none" w="sm" len="sm"/>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w="12700" cap="flat" cmpd="sng" algn="ctr">
                      <a:solidFill>
                        <a:schemeClr val="tx1"/>
                      </a:solidFill>
                      <a:prstDash val="solid"/>
                      <a:round/>
                      <a:headEnd type="none" w="sm" len="sm"/>
                      <a:tailEnd type="none" w="med" len="med"/>
                    </a:lnT>
                    <a:lnB>
                      <a:noFill/>
                    </a:lnB>
                    <a:lnTlToBr>
                      <a:noFill/>
                    </a:lnTlToBr>
                    <a:lnBlToTr>
                      <a:noFill/>
                    </a:lnBlToTr>
                    <a:no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17467" name="Text Box 76"/>
          <p:cNvSpPr txBox="1">
            <a:spLocks noChangeArrowheads="1"/>
          </p:cNvSpPr>
          <p:nvPr/>
        </p:nvSpPr>
        <p:spPr bwMode="auto">
          <a:xfrm>
            <a:off x="228600" y="3048000"/>
            <a:ext cx="5791200" cy="2212975"/>
          </a:xfrm>
          <a:prstGeom prst="rect">
            <a:avLst/>
          </a:prstGeom>
          <a:noFill/>
          <a:ln w="12700">
            <a:noFill/>
            <a:miter lim="800000"/>
            <a:headEnd type="none" w="sm" len="sm"/>
            <a:tailEnd type="none" w="sm" len="sm"/>
          </a:ln>
        </p:spPr>
        <p:txBody>
          <a:bodyPr>
            <a:spAutoFit/>
          </a:bodyPr>
          <a:lstStyle/>
          <a:p>
            <a:pPr marL="342900" indent="-342900">
              <a:buClr>
                <a:schemeClr val="tx2"/>
              </a:buClr>
              <a:buSzPct val="75000"/>
              <a:buFont typeface="Wingdings" pitchFamily="2" charset="2"/>
              <a:buNone/>
            </a:pPr>
            <a:r>
              <a:rPr lang="en-US"/>
              <a:t>Let’s examine an arbitrary direct-</a:t>
            </a:r>
          </a:p>
          <a:p>
            <a:pPr marL="342900" indent="-342900">
              <a:lnSpc>
                <a:spcPct val="100000"/>
              </a:lnSpc>
              <a:spcBef>
                <a:spcPct val="0"/>
              </a:spcBef>
              <a:buClr>
                <a:schemeClr val="tx2"/>
              </a:buClr>
              <a:buSzPct val="75000"/>
              <a:buFont typeface="Wingdings" pitchFamily="2" charset="2"/>
              <a:buNone/>
            </a:pPr>
            <a:r>
              <a:rPr lang="en-US"/>
              <a:t>mapped cache example:</a:t>
            </a:r>
          </a:p>
          <a:p>
            <a:pPr marL="342900" indent="-342900">
              <a:lnSpc>
                <a:spcPct val="100000"/>
              </a:lnSpc>
              <a:spcBef>
                <a:spcPct val="40000"/>
              </a:spcBef>
              <a:buClr>
                <a:schemeClr val="tx2"/>
              </a:buClr>
              <a:buSzPct val="75000"/>
              <a:buFont typeface="Wingdings" pitchFamily="2" charset="2"/>
              <a:buChar char=""/>
            </a:pPr>
            <a:r>
              <a:rPr lang="en-US" sz="2000"/>
              <a:t>A 16-line, direct-mapped cache requires </a:t>
            </a:r>
            <a:br>
              <a:rPr lang="en-US" sz="2000"/>
            </a:br>
            <a:r>
              <a:rPr lang="en-US" sz="2000"/>
              <a:t>a 4-bit </a:t>
            </a:r>
            <a:r>
              <a:rPr lang="en-US" sz="2000" i="1">
                <a:solidFill>
                  <a:schemeClr val="tx2"/>
                </a:solidFill>
              </a:rPr>
              <a:t>index</a:t>
            </a:r>
            <a:endParaRPr lang="en-US" sz="2000"/>
          </a:p>
          <a:p>
            <a:pPr marL="342900" indent="-342900">
              <a:lnSpc>
                <a:spcPct val="100000"/>
              </a:lnSpc>
              <a:spcBef>
                <a:spcPct val="40000"/>
              </a:spcBef>
              <a:buClr>
                <a:schemeClr val="tx2"/>
              </a:buClr>
              <a:buSzPct val="75000"/>
              <a:buFont typeface="Wingdings" pitchFamily="2" charset="2"/>
              <a:buChar char=""/>
            </a:pPr>
            <a:r>
              <a:rPr lang="en-US" sz="2000"/>
              <a:t>If our example </a:t>
            </a:r>
            <a:r>
              <a:rPr lang="en-US" sz="2000">
                <a:sym typeface="Symbol" pitchFamily="18" charset="2"/>
              </a:rPr>
              <a:t></a:t>
            </a:r>
            <a:r>
              <a:rPr lang="en-US" sz="2000"/>
              <a:t>P used 16-bit addresses, this leaves us with a 12-bit </a:t>
            </a:r>
            <a:r>
              <a:rPr lang="en-US" sz="2000" i="1">
                <a:solidFill>
                  <a:schemeClr val="tx2"/>
                </a:solidFill>
              </a:rPr>
              <a:t>tag</a:t>
            </a:r>
            <a:endParaRPr lang="en-US" sz="2000"/>
          </a:p>
        </p:txBody>
      </p:sp>
      <p:graphicFrame>
        <p:nvGraphicFramePr>
          <p:cNvPr id="1226829" name="Group 77"/>
          <p:cNvGraphicFramePr>
            <a:graphicFrameLocks noGrp="1"/>
          </p:cNvGraphicFramePr>
          <p:nvPr>
            <p:extLst>
              <p:ext uri="{D42A27DB-BD31-4B8C-83A1-F6EECF244321}">
                <p14:modId xmlns:p14="http://schemas.microsoft.com/office/powerpoint/2010/main" val="122625214"/>
              </p:ext>
            </p:extLst>
          </p:nvPr>
        </p:nvGraphicFramePr>
        <p:xfrm>
          <a:off x="304800" y="711200"/>
          <a:ext cx="691197" cy="2514600"/>
        </p:xfrm>
        <a:graphic>
          <a:graphicData uri="http://schemas.openxmlformats.org/drawingml/2006/table">
            <a:tbl>
              <a:tblPr/>
              <a:tblGrid>
                <a:gridCol w="208280"/>
                <a:gridCol w="274637"/>
                <a:gridCol w="208280"/>
              </a:tblGrid>
              <a:tr h="306388">
                <a:tc gridSpan="3">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Valid</a:t>
                      </a:r>
                    </a:p>
                  </a:txBody>
                  <a:tcPr marL="0" marR="0" horzOverflow="overflow">
                    <a:lnL cap="flat">
                      <a:noFill/>
                    </a:lnL>
                    <a:lnR cap="flat">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266700">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 </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cap="flat">
                      <a:noFill/>
                    </a:lnR>
                    <a:lnT>
                      <a:noFill/>
                    </a:lnT>
                    <a:lnB>
                      <a:noFill/>
                    </a:lnB>
                    <a:lnTlToBr>
                      <a:noFill/>
                    </a:lnTlToBr>
                    <a:lnBlToTr>
                      <a:noFill/>
                    </a:lnBlToTr>
                    <a:no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 </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cap="flat">
                      <a:noFill/>
                    </a:lnR>
                    <a:lnT>
                      <a:noFill/>
                    </a:lnT>
                    <a:lnB>
                      <a:noFill/>
                    </a:lnB>
                    <a:lnTlToBr>
                      <a:noFill/>
                    </a:lnTlToBr>
                    <a:lnBlToTr>
                      <a:noFill/>
                    </a:lnBlToTr>
                    <a:noFill/>
                  </a:tcPr>
                </a:tc>
              </a:tr>
              <a:tr h="304800">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cap="flat">
                      <a:noFill/>
                    </a:lnR>
                    <a:lnT>
                      <a:noFill/>
                    </a:lnT>
                    <a:lnB>
                      <a:noFill/>
                    </a:lnB>
                    <a:lnTlToBr>
                      <a:noFill/>
                    </a:lnTlToBr>
                    <a:lnBlToTr>
                      <a:noFill/>
                    </a:lnBlToTr>
                    <a:noFill/>
                  </a:tcPr>
                </a:tc>
              </a:tr>
              <a:tr h="26828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 </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cap="flat">
                      <a:noFill/>
                    </a:lnR>
                    <a:lnT>
                      <a:noFill/>
                    </a:lnT>
                    <a:lnB>
                      <a:noFill/>
                    </a:lnB>
                    <a:lnTlToBr>
                      <a:noFill/>
                    </a:lnTlToBr>
                    <a:lnBlToTr>
                      <a:noFill/>
                    </a:lnBlToTr>
                    <a:no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 </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cap="flat">
                      <a:noFill/>
                    </a:lnR>
                    <a:lnT>
                      <a:noFill/>
                    </a:lnT>
                    <a:lnB>
                      <a:noFill/>
                    </a:lnB>
                    <a:lnTlToBr>
                      <a:noFill/>
                    </a:lnTlToBr>
                    <a:lnBlToTr>
                      <a:noFill/>
                    </a:lnBlToTr>
                    <a:noFill/>
                  </a:tcPr>
                </a:tc>
              </a:tr>
              <a:tr h="30321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w="12700" cap="flat" cmpd="sng" algn="ctr">
                      <a:solidFill>
                        <a:schemeClr val="tx1"/>
                      </a:solidFill>
                      <a:prstDash val="solid"/>
                      <a:round/>
                      <a:headEnd type="none" w="sm" len="sm"/>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a:noFill/>
                    </a:lnB>
                    <a:lnTlToBr>
                      <a:noFill/>
                    </a:lnTlToBr>
                    <a:lnBlToTr>
                      <a:noFill/>
                    </a:lnBlToTr>
                    <a:noFill/>
                  </a:tcPr>
                </a:tc>
              </a:tr>
              <a:tr h="26828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cap="flat">
                      <a:noFill/>
                    </a:lnB>
                    <a:lnTlToBr>
                      <a:noFill/>
                    </a:lnTlToBr>
                    <a:lnBlToTr>
                      <a:noFill/>
                    </a:lnBlToTr>
                    <a:noFill/>
                  </a:tcPr>
                </a:tc>
              </a:tr>
            </a:tbl>
          </a:graphicData>
        </a:graphic>
      </p:graphicFrame>
      <p:pic>
        <p:nvPicPr>
          <p:cNvPr id="29"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85800" y="914400"/>
            <a:ext cx="7772400" cy="1143000"/>
          </a:xfrm>
        </p:spPr>
        <p:txBody>
          <a:bodyPr>
            <a:normAutofit fontScale="90000"/>
          </a:bodyPr>
          <a:lstStyle/>
          <a:p>
            <a:r>
              <a:rPr lang="en-US" smtClean="0"/>
              <a:t>Arbitrary Direct-Mapped </a:t>
            </a:r>
            <a:br>
              <a:rPr lang="en-US" smtClean="0"/>
            </a:br>
            <a:r>
              <a:rPr lang="en-US" smtClean="0"/>
              <a:t>Cache Example</a:t>
            </a:r>
          </a:p>
        </p:txBody>
      </p:sp>
      <p:sp>
        <p:nvSpPr>
          <p:cNvPr id="18435" name="Rectangle 3"/>
          <p:cNvSpPr>
            <a:spLocks noGrp="1" noChangeArrowheads="1"/>
          </p:cNvSpPr>
          <p:nvPr>
            <p:ph type="subTitle" idx="1"/>
          </p:nvPr>
        </p:nvSpPr>
        <p:spPr>
          <a:xfrm>
            <a:off x="685800" y="1981200"/>
            <a:ext cx="7772400" cy="3957638"/>
          </a:xfrm>
        </p:spPr>
        <p:txBody>
          <a:bodyPr/>
          <a:lstStyle/>
          <a:p>
            <a:pPr marL="457200" indent="-457200" algn="l">
              <a:lnSpc>
                <a:spcPct val="100000"/>
              </a:lnSpc>
              <a:buFont typeface="Wingdings" pitchFamily="2" charset="2"/>
              <a:buChar char=""/>
            </a:pPr>
            <a:r>
              <a:rPr lang="en-US" sz="2800" smtClean="0"/>
              <a:t>The following example uses:</a:t>
            </a:r>
          </a:p>
          <a:p>
            <a:pPr marL="969963" lvl="1" indent="-368300" algn="l">
              <a:lnSpc>
                <a:spcPct val="100000"/>
              </a:lnSpc>
              <a:buFont typeface="Wingdings" pitchFamily="2" charset="2"/>
              <a:buChar char=""/>
            </a:pPr>
            <a:r>
              <a:rPr lang="en-US" sz="2400" smtClean="0"/>
              <a:t>16-line cache</a:t>
            </a:r>
          </a:p>
          <a:p>
            <a:pPr marL="969963" lvl="1" indent="-368300" algn="l">
              <a:lnSpc>
                <a:spcPct val="100000"/>
              </a:lnSpc>
              <a:spcBef>
                <a:spcPct val="20000"/>
              </a:spcBef>
              <a:buFont typeface="Wingdings" pitchFamily="2" charset="2"/>
              <a:buChar char=""/>
            </a:pPr>
            <a:r>
              <a:rPr lang="en-US" sz="2400" smtClean="0"/>
              <a:t>16-bit addresses, and </a:t>
            </a:r>
          </a:p>
          <a:p>
            <a:pPr marL="969963" lvl="1" indent="-368300" algn="l">
              <a:lnSpc>
                <a:spcPct val="100000"/>
              </a:lnSpc>
              <a:spcBef>
                <a:spcPct val="20000"/>
              </a:spcBef>
              <a:buFont typeface="Wingdings" pitchFamily="2" charset="2"/>
              <a:buChar char=""/>
            </a:pPr>
            <a:r>
              <a:rPr lang="en-US" sz="2400" smtClean="0"/>
              <a:t>Stores one 32-bit instruction per line</a:t>
            </a:r>
          </a:p>
          <a:p>
            <a:pPr marL="457200" indent="-457200" algn="l">
              <a:lnSpc>
                <a:spcPct val="100000"/>
              </a:lnSpc>
              <a:buFont typeface="Wingdings" pitchFamily="2" charset="2"/>
              <a:buChar char=""/>
            </a:pPr>
            <a:r>
              <a:rPr lang="en-US" sz="2800" smtClean="0"/>
              <a:t>C6000 cache’s have different cache and line sizes than this example</a:t>
            </a:r>
          </a:p>
          <a:p>
            <a:pPr marL="457200" indent="-457200" algn="l">
              <a:lnSpc>
                <a:spcPct val="100000"/>
              </a:lnSpc>
              <a:buFont typeface="Wingdings" pitchFamily="2" charset="2"/>
              <a:buChar char=""/>
            </a:pPr>
            <a:r>
              <a:rPr lang="en-US" sz="2800" smtClean="0"/>
              <a:t>It is only intended as a simple cache example to reinforce cache concepts</a:t>
            </a:r>
          </a:p>
        </p:txBody>
      </p:sp>
      <p:pic>
        <p:nvPicPr>
          <p:cNvPr id="8"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nchor="ctr"/>
          <a:lstStyle/>
          <a:p>
            <a:r>
              <a:rPr lang="en-US" smtClean="0"/>
              <a:t>Conceptual Example Code</a:t>
            </a:r>
          </a:p>
        </p:txBody>
      </p:sp>
      <p:sp>
        <p:nvSpPr>
          <p:cNvPr id="19459" name="Rectangle 3"/>
          <p:cNvSpPr>
            <a:spLocks noChangeArrowheads="1"/>
          </p:cNvSpPr>
          <p:nvPr/>
        </p:nvSpPr>
        <p:spPr bwMode="auto">
          <a:xfrm>
            <a:off x="1714500" y="1174750"/>
            <a:ext cx="1717675" cy="3948113"/>
          </a:xfrm>
          <a:prstGeom prst="rect">
            <a:avLst/>
          </a:prstGeom>
          <a:solidFill>
            <a:schemeClr val="accent4">
              <a:lumMod val="20000"/>
              <a:lumOff val="80000"/>
            </a:schemeClr>
          </a:solidFill>
          <a:ln w="12700">
            <a:solidFill>
              <a:schemeClr val="tx1"/>
            </a:solidFill>
            <a:miter lim="800000"/>
            <a:headEnd/>
            <a:tailEnd/>
          </a:ln>
        </p:spPr>
        <p:txBody>
          <a:bodyPr lIns="92075" tIns="46038" rIns="92075" bIns="46038">
            <a:spAutoFit/>
          </a:bodyPr>
          <a:lstStyle/>
          <a:p>
            <a:pPr algn="ctr">
              <a:lnSpc>
                <a:spcPct val="100000"/>
              </a:lnSpc>
              <a:spcBef>
                <a:spcPct val="0"/>
              </a:spcBef>
            </a:pPr>
            <a:r>
              <a:rPr lang="en-US" sz="2800">
                <a:latin typeface="Courier New" pitchFamily="49" charset="0"/>
              </a:rPr>
              <a:t>0003h</a:t>
            </a:r>
          </a:p>
          <a:p>
            <a:pPr algn="ctr">
              <a:lnSpc>
                <a:spcPct val="100000"/>
              </a:lnSpc>
              <a:spcBef>
                <a:spcPct val="0"/>
              </a:spcBef>
            </a:pPr>
            <a:r>
              <a:rPr lang="en-US" sz="2800">
                <a:latin typeface="Courier New" pitchFamily="49" charset="0"/>
              </a:rPr>
              <a:t>0004h</a:t>
            </a:r>
          </a:p>
          <a:p>
            <a:pPr algn="ctr">
              <a:lnSpc>
                <a:spcPct val="100000"/>
              </a:lnSpc>
              <a:spcBef>
                <a:spcPct val="0"/>
              </a:spcBef>
            </a:pPr>
            <a:r>
              <a:rPr lang="en-US" sz="2800">
                <a:latin typeface="Courier New" pitchFamily="49" charset="0"/>
              </a:rPr>
              <a:t>0005h</a:t>
            </a:r>
          </a:p>
          <a:p>
            <a:pPr algn="ctr">
              <a:lnSpc>
                <a:spcPct val="100000"/>
              </a:lnSpc>
              <a:spcBef>
                <a:spcPct val="0"/>
              </a:spcBef>
            </a:pPr>
            <a:r>
              <a:rPr lang="en-US" sz="2800">
                <a:latin typeface="Courier New" pitchFamily="49" charset="0"/>
              </a:rPr>
              <a:t>0006h</a:t>
            </a:r>
          </a:p>
          <a:p>
            <a:pPr algn="ctr">
              <a:lnSpc>
                <a:spcPct val="100000"/>
              </a:lnSpc>
              <a:spcBef>
                <a:spcPct val="0"/>
              </a:spcBef>
            </a:pPr>
            <a:endParaRPr lang="en-US" sz="2800">
              <a:latin typeface="Courier New" pitchFamily="49" charset="0"/>
            </a:endParaRPr>
          </a:p>
          <a:p>
            <a:pPr algn="ctr">
              <a:lnSpc>
                <a:spcPct val="100000"/>
              </a:lnSpc>
              <a:spcBef>
                <a:spcPct val="0"/>
              </a:spcBef>
            </a:pPr>
            <a:endParaRPr lang="en-US" sz="2800">
              <a:latin typeface="Courier New" pitchFamily="49" charset="0"/>
            </a:endParaRPr>
          </a:p>
          <a:p>
            <a:pPr algn="ctr">
              <a:lnSpc>
                <a:spcPct val="100000"/>
              </a:lnSpc>
              <a:spcBef>
                <a:spcPct val="0"/>
              </a:spcBef>
            </a:pPr>
            <a:r>
              <a:rPr lang="en-US" sz="2800">
                <a:latin typeface="Courier New" pitchFamily="49" charset="0"/>
              </a:rPr>
              <a:t>0026h</a:t>
            </a:r>
          </a:p>
          <a:p>
            <a:pPr algn="ctr">
              <a:lnSpc>
                <a:spcPct val="100000"/>
              </a:lnSpc>
              <a:spcBef>
                <a:spcPct val="0"/>
              </a:spcBef>
            </a:pPr>
            <a:r>
              <a:rPr lang="en-US" sz="2800">
                <a:latin typeface="Courier New" pitchFamily="49" charset="0"/>
              </a:rPr>
              <a:t>0027h</a:t>
            </a:r>
          </a:p>
          <a:p>
            <a:pPr algn="ctr">
              <a:lnSpc>
                <a:spcPct val="100000"/>
              </a:lnSpc>
              <a:spcBef>
                <a:spcPct val="0"/>
              </a:spcBef>
            </a:pPr>
            <a:r>
              <a:rPr lang="en-US" sz="2800">
                <a:latin typeface="Courier New" pitchFamily="49" charset="0"/>
              </a:rPr>
              <a:t>0028h</a:t>
            </a:r>
          </a:p>
        </p:txBody>
      </p:sp>
      <p:sp>
        <p:nvSpPr>
          <p:cNvPr id="19460" name="Rectangle 4"/>
          <p:cNvSpPr>
            <a:spLocks noChangeArrowheads="1"/>
          </p:cNvSpPr>
          <p:nvPr/>
        </p:nvSpPr>
        <p:spPr bwMode="auto">
          <a:xfrm>
            <a:off x="3560763" y="1171575"/>
            <a:ext cx="3983037" cy="3948113"/>
          </a:xfrm>
          <a:prstGeom prst="rect">
            <a:avLst/>
          </a:prstGeom>
          <a:solidFill>
            <a:schemeClr val="accent1"/>
          </a:solidFill>
          <a:ln w="12700">
            <a:solidFill>
              <a:schemeClr val="tx1"/>
            </a:solidFill>
            <a:miter lim="800000"/>
            <a:headEnd/>
            <a:tailEnd/>
          </a:ln>
        </p:spPr>
        <p:txBody>
          <a:bodyPr lIns="92075" tIns="46038" rIns="92075" bIns="46038">
            <a:spAutoFit/>
          </a:bodyPr>
          <a:lstStyle/>
          <a:p>
            <a:pPr>
              <a:lnSpc>
                <a:spcPct val="100000"/>
              </a:lnSpc>
              <a:spcBef>
                <a:spcPct val="0"/>
              </a:spcBef>
              <a:tabLst>
                <a:tab pos="1997075" algn="l"/>
              </a:tabLst>
            </a:pPr>
            <a:r>
              <a:rPr lang="en-US" sz="2800">
                <a:latin typeface="Courier New" pitchFamily="49" charset="0"/>
              </a:rPr>
              <a:t>L1	LDH	</a:t>
            </a:r>
            <a:endParaRPr lang="en-US" sz="2800">
              <a:latin typeface="Times New Roman" pitchFamily="18" charset="0"/>
            </a:endParaRPr>
          </a:p>
          <a:p>
            <a:pPr>
              <a:lnSpc>
                <a:spcPct val="100000"/>
              </a:lnSpc>
              <a:spcBef>
                <a:spcPct val="0"/>
              </a:spcBef>
              <a:tabLst>
                <a:tab pos="1997075" algn="l"/>
              </a:tabLst>
            </a:pPr>
            <a:r>
              <a:rPr lang="en-US" sz="2800">
                <a:latin typeface="Courier New" pitchFamily="49" charset="0"/>
              </a:rPr>
              <a:t>	MPY	</a:t>
            </a:r>
          </a:p>
          <a:p>
            <a:pPr>
              <a:lnSpc>
                <a:spcPct val="100000"/>
              </a:lnSpc>
              <a:spcBef>
                <a:spcPct val="0"/>
              </a:spcBef>
              <a:tabLst>
                <a:tab pos="1997075" algn="l"/>
              </a:tabLst>
            </a:pPr>
            <a:r>
              <a:rPr lang="en-US" sz="2800">
                <a:latin typeface="Courier New" pitchFamily="49" charset="0"/>
              </a:rPr>
              <a:t>	ADD	</a:t>
            </a:r>
          </a:p>
          <a:p>
            <a:pPr>
              <a:lnSpc>
                <a:spcPct val="100000"/>
              </a:lnSpc>
              <a:spcBef>
                <a:spcPct val="0"/>
              </a:spcBef>
              <a:tabLst>
                <a:tab pos="1997075" algn="l"/>
              </a:tabLst>
            </a:pPr>
            <a:r>
              <a:rPr lang="en-US" sz="2800">
                <a:latin typeface="Courier New" pitchFamily="49" charset="0"/>
              </a:rPr>
              <a:t>	B	 L2</a:t>
            </a:r>
          </a:p>
          <a:p>
            <a:pPr>
              <a:lnSpc>
                <a:spcPct val="100000"/>
              </a:lnSpc>
              <a:spcBef>
                <a:spcPct val="0"/>
              </a:spcBef>
              <a:tabLst>
                <a:tab pos="1997075" algn="l"/>
              </a:tabLst>
            </a:pPr>
            <a:endParaRPr lang="en-US" sz="2800">
              <a:latin typeface="Courier New" pitchFamily="49" charset="0"/>
            </a:endParaRPr>
          </a:p>
          <a:p>
            <a:pPr>
              <a:lnSpc>
                <a:spcPct val="100000"/>
              </a:lnSpc>
              <a:spcBef>
                <a:spcPct val="0"/>
              </a:spcBef>
              <a:tabLst>
                <a:tab pos="1997075" algn="l"/>
              </a:tabLst>
            </a:pPr>
            <a:endParaRPr lang="en-US" sz="2800">
              <a:latin typeface="Courier New" pitchFamily="49" charset="0"/>
            </a:endParaRPr>
          </a:p>
          <a:p>
            <a:pPr>
              <a:lnSpc>
                <a:spcPct val="100000"/>
              </a:lnSpc>
              <a:spcBef>
                <a:spcPct val="0"/>
              </a:spcBef>
              <a:tabLst>
                <a:tab pos="1997075" algn="l"/>
              </a:tabLst>
            </a:pPr>
            <a:r>
              <a:rPr lang="en-US" sz="2800">
                <a:latin typeface="Courier New" pitchFamily="49" charset="0"/>
              </a:rPr>
              <a:t>L2	ADD	</a:t>
            </a:r>
          </a:p>
          <a:p>
            <a:pPr>
              <a:lnSpc>
                <a:spcPct val="100000"/>
              </a:lnSpc>
              <a:spcBef>
                <a:spcPct val="0"/>
              </a:spcBef>
              <a:tabLst>
                <a:tab pos="1997075" algn="l"/>
              </a:tabLst>
            </a:pPr>
            <a:r>
              <a:rPr lang="en-US" sz="2800">
                <a:latin typeface="Courier New" pitchFamily="49" charset="0"/>
              </a:rPr>
              <a:t>	SUB	 cnt</a:t>
            </a:r>
          </a:p>
          <a:p>
            <a:pPr>
              <a:lnSpc>
                <a:spcPct val="100000"/>
              </a:lnSpc>
              <a:spcBef>
                <a:spcPct val="0"/>
              </a:spcBef>
              <a:tabLst>
                <a:tab pos="1997075" algn="l"/>
              </a:tabLst>
            </a:pPr>
            <a:r>
              <a:rPr lang="en-US" sz="2800">
                <a:latin typeface="Courier New" pitchFamily="49" charset="0"/>
              </a:rPr>
              <a:t>   [!cnt]	B	 L1</a:t>
            </a:r>
          </a:p>
        </p:txBody>
      </p:sp>
      <p:sp>
        <p:nvSpPr>
          <p:cNvPr id="19461" name="Rectangle 5"/>
          <p:cNvSpPr>
            <a:spLocks noChangeArrowheads="1"/>
          </p:cNvSpPr>
          <p:nvPr/>
        </p:nvSpPr>
        <p:spPr bwMode="auto">
          <a:xfrm>
            <a:off x="3559175" y="733425"/>
            <a:ext cx="3984625" cy="431800"/>
          </a:xfrm>
          <a:prstGeom prst="rect">
            <a:avLst/>
          </a:prstGeom>
          <a:solidFill>
            <a:schemeClr val="accent1"/>
          </a:solidFill>
          <a:ln w="12700">
            <a:solidFill>
              <a:schemeClr val="tx1"/>
            </a:solidFill>
            <a:miter lim="800000"/>
            <a:headEnd/>
            <a:tailEnd/>
          </a:ln>
        </p:spPr>
        <p:txBody>
          <a:bodyPr wrap="none" lIns="92075" tIns="46038" rIns="92075" bIns="46038"/>
          <a:lstStyle/>
          <a:p>
            <a:pPr algn="ctr"/>
            <a:r>
              <a:rPr lang="en-US" sz="3200">
                <a:solidFill>
                  <a:schemeClr val="tx2"/>
                </a:solidFill>
                <a:latin typeface="Times New Roman" pitchFamily="18" charset="0"/>
              </a:rPr>
              <a:t>Code</a:t>
            </a:r>
          </a:p>
        </p:txBody>
      </p:sp>
      <p:sp>
        <p:nvSpPr>
          <p:cNvPr id="19462" name="Rectangle 6"/>
          <p:cNvSpPr>
            <a:spLocks noChangeArrowheads="1"/>
          </p:cNvSpPr>
          <p:nvPr/>
        </p:nvSpPr>
        <p:spPr bwMode="auto">
          <a:xfrm>
            <a:off x="1714500" y="733425"/>
            <a:ext cx="1717675" cy="428625"/>
          </a:xfrm>
          <a:prstGeom prst="rect">
            <a:avLst/>
          </a:prstGeom>
          <a:solidFill>
            <a:schemeClr val="accent1"/>
          </a:solidFill>
          <a:ln w="12700">
            <a:solidFill>
              <a:schemeClr val="tx1"/>
            </a:solidFill>
            <a:miter lim="800000"/>
            <a:headEnd/>
            <a:tailEnd/>
          </a:ln>
        </p:spPr>
        <p:txBody>
          <a:bodyPr wrap="none" lIns="92075" tIns="46038" rIns="92075" bIns="46038"/>
          <a:lstStyle/>
          <a:p>
            <a:pPr algn="ctr"/>
            <a:r>
              <a:rPr lang="en-US" sz="3200">
                <a:solidFill>
                  <a:schemeClr val="tx2"/>
                </a:solidFill>
                <a:latin typeface="Times New Roman" pitchFamily="18" charset="0"/>
              </a:rPr>
              <a:t>Address</a:t>
            </a:r>
          </a:p>
        </p:txBody>
      </p:sp>
      <p:sp>
        <p:nvSpPr>
          <p:cNvPr id="19463" name="Rectangle 7"/>
          <p:cNvSpPr>
            <a:spLocks noChangeArrowheads="1"/>
          </p:cNvSpPr>
          <p:nvPr/>
        </p:nvSpPr>
        <p:spPr bwMode="auto">
          <a:xfrm>
            <a:off x="2305050" y="6075363"/>
            <a:ext cx="2903538" cy="547687"/>
          </a:xfrm>
          <a:prstGeom prst="rect">
            <a:avLst/>
          </a:prstGeom>
          <a:solidFill>
            <a:schemeClr val="accent5">
              <a:lumMod val="20000"/>
              <a:lumOff val="80000"/>
            </a:schemeClr>
          </a:solidFill>
          <a:ln w="12700">
            <a:solidFill>
              <a:schemeClr val="tx1"/>
            </a:solidFill>
            <a:miter lim="800000"/>
            <a:headEnd/>
            <a:tailEnd/>
          </a:ln>
        </p:spPr>
        <p:txBody>
          <a:bodyPr wrap="none" lIns="92075" tIns="46038" rIns="92075" bIns="46038" anchor="ctr"/>
          <a:lstStyle/>
          <a:p>
            <a:pPr algn="ctr">
              <a:lnSpc>
                <a:spcPct val="100000"/>
              </a:lnSpc>
              <a:spcBef>
                <a:spcPct val="0"/>
              </a:spcBef>
            </a:pPr>
            <a:r>
              <a:rPr lang="en-US" sz="2800">
                <a:latin typeface="Times New Roman" pitchFamily="18" charset="0"/>
              </a:rPr>
              <a:t>Tag</a:t>
            </a:r>
          </a:p>
        </p:txBody>
      </p:sp>
      <p:sp>
        <p:nvSpPr>
          <p:cNvPr id="19464" name="Rectangle 8"/>
          <p:cNvSpPr>
            <a:spLocks noChangeArrowheads="1"/>
          </p:cNvSpPr>
          <p:nvPr/>
        </p:nvSpPr>
        <p:spPr bwMode="auto">
          <a:xfrm>
            <a:off x="5221288" y="6075363"/>
            <a:ext cx="1566862" cy="547687"/>
          </a:xfrm>
          <a:prstGeom prst="rect">
            <a:avLst/>
          </a:prstGeom>
          <a:solidFill>
            <a:schemeClr val="accent2"/>
          </a:solidFill>
          <a:ln w="12700">
            <a:solidFill>
              <a:schemeClr val="tx1"/>
            </a:solidFill>
            <a:miter lim="800000"/>
            <a:headEnd/>
            <a:tailEnd/>
          </a:ln>
        </p:spPr>
        <p:txBody>
          <a:bodyPr wrap="none" lIns="92075" tIns="46038" rIns="92075" bIns="46038" anchor="ctr"/>
          <a:lstStyle/>
          <a:p>
            <a:pPr algn="ctr">
              <a:lnSpc>
                <a:spcPct val="100000"/>
              </a:lnSpc>
              <a:spcBef>
                <a:spcPct val="0"/>
              </a:spcBef>
            </a:pPr>
            <a:r>
              <a:rPr lang="en-US" sz="2800">
                <a:latin typeface="Times New Roman" pitchFamily="18" charset="0"/>
              </a:rPr>
              <a:t>Index</a:t>
            </a:r>
          </a:p>
        </p:txBody>
      </p:sp>
      <p:sp>
        <p:nvSpPr>
          <p:cNvPr id="19465" name="Rectangle 9"/>
          <p:cNvSpPr>
            <a:spLocks noChangeArrowheads="1"/>
          </p:cNvSpPr>
          <p:nvPr/>
        </p:nvSpPr>
        <p:spPr bwMode="auto">
          <a:xfrm>
            <a:off x="2232025" y="5745163"/>
            <a:ext cx="4648200" cy="400050"/>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sz="2000">
                <a:latin typeface="Courier New" pitchFamily="49" charset="0"/>
              </a:rPr>
              <a:t>15               4  3       0</a:t>
            </a:r>
          </a:p>
        </p:txBody>
      </p:sp>
      <p:pic>
        <p:nvPicPr>
          <p:cNvPr id="14"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Direct Mapped Cache Example</a:t>
            </a:r>
          </a:p>
        </p:txBody>
      </p:sp>
      <p:grpSp>
        <p:nvGrpSpPr>
          <p:cNvPr id="20483" name="Group 3"/>
          <p:cNvGrpSpPr>
            <a:grpSpLocks/>
          </p:cNvGrpSpPr>
          <p:nvPr/>
        </p:nvGrpSpPr>
        <p:grpSpPr bwMode="auto">
          <a:xfrm>
            <a:off x="762000" y="692150"/>
            <a:ext cx="7994650" cy="5930900"/>
            <a:chOff x="480" y="436"/>
            <a:chExt cx="5036" cy="3736"/>
          </a:xfrm>
        </p:grpSpPr>
        <p:sp>
          <p:nvSpPr>
            <p:cNvPr id="1232900" name="Rectangle 4"/>
            <p:cNvSpPr>
              <a:spLocks noChangeArrowheads="1"/>
            </p:cNvSpPr>
            <p:nvPr/>
          </p:nvSpPr>
          <p:spPr bwMode="auto">
            <a:xfrm>
              <a:off x="580" y="436"/>
              <a:ext cx="4936" cy="373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0485" name="Rectangle 5"/>
            <p:cNvSpPr>
              <a:spLocks noChangeArrowheads="1"/>
            </p:cNvSpPr>
            <p:nvPr/>
          </p:nvSpPr>
          <p:spPr bwMode="auto">
            <a:xfrm>
              <a:off x="2512" y="484"/>
              <a:ext cx="664" cy="3688"/>
            </a:xfrm>
            <a:prstGeom prst="rect">
              <a:avLst/>
            </a:prstGeom>
            <a:noFill/>
            <a:ln w="9525">
              <a:noFill/>
              <a:miter lim="800000"/>
              <a:headEnd/>
              <a:tailEnd/>
            </a:ln>
          </p:spPr>
          <p:txBody>
            <a:bodyPr wrap="none" lIns="92075" tIns="46038" rIns="92075" bIns="46038">
              <a:spAutoFit/>
            </a:bodyPr>
            <a:lstStyle/>
            <a:p>
              <a:pPr algn="r">
                <a:lnSpc>
                  <a:spcPct val="90000"/>
                </a:lnSpc>
                <a:spcBef>
                  <a:spcPct val="0"/>
                </a:spcBef>
              </a:pPr>
              <a:r>
                <a:rPr lang="en-US" sz="2800" u="sng">
                  <a:solidFill>
                    <a:schemeClr val="tx2"/>
                  </a:solidFill>
                  <a:latin typeface="Times New Roman" pitchFamily="18" charset="0"/>
                </a:rPr>
                <a:t>Index</a:t>
              </a:r>
              <a:endParaRPr lang="en-US" sz="2800">
                <a:latin typeface="Times New Roman" pitchFamily="18" charset="0"/>
              </a:endParaRPr>
            </a:p>
            <a:p>
              <a:pPr algn="r">
                <a:lnSpc>
                  <a:spcPct val="90000"/>
                </a:lnSpc>
                <a:spcBef>
                  <a:spcPct val="0"/>
                </a:spcBef>
              </a:pPr>
              <a:r>
                <a:rPr lang="en-US" sz="2800">
                  <a:latin typeface="Times New Roman" pitchFamily="18" charset="0"/>
                </a:rPr>
                <a:t>0</a:t>
              </a:r>
            </a:p>
            <a:p>
              <a:pPr algn="r">
                <a:lnSpc>
                  <a:spcPct val="90000"/>
                </a:lnSpc>
                <a:spcBef>
                  <a:spcPct val="0"/>
                </a:spcBef>
              </a:pPr>
              <a:r>
                <a:rPr lang="en-US" sz="2800">
                  <a:latin typeface="Times New Roman" pitchFamily="18" charset="0"/>
                </a:rPr>
                <a:t>1</a:t>
              </a:r>
            </a:p>
            <a:p>
              <a:pPr algn="r">
                <a:lnSpc>
                  <a:spcPct val="90000"/>
                </a:lnSpc>
                <a:spcBef>
                  <a:spcPct val="0"/>
                </a:spcBef>
              </a:pPr>
              <a:r>
                <a:rPr lang="en-US" sz="2800">
                  <a:latin typeface="Times New Roman" pitchFamily="18" charset="0"/>
                </a:rPr>
                <a:t>2</a:t>
              </a:r>
            </a:p>
            <a:p>
              <a:pPr algn="r">
                <a:lnSpc>
                  <a:spcPct val="90000"/>
                </a:lnSpc>
                <a:spcBef>
                  <a:spcPct val="0"/>
                </a:spcBef>
              </a:pPr>
              <a:r>
                <a:rPr lang="en-US" sz="2800">
                  <a:latin typeface="Times New Roman" pitchFamily="18" charset="0"/>
                </a:rPr>
                <a:t>3</a:t>
              </a:r>
            </a:p>
            <a:p>
              <a:pPr algn="r">
                <a:lnSpc>
                  <a:spcPct val="90000"/>
                </a:lnSpc>
                <a:spcBef>
                  <a:spcPct val="0"/>
                </a:spcBef>
              </a:pPr>
              <a:r>
                <a:rPr lang="en-US" sz="2800">
                  <a:latin typeface="Times New Roman" pitchFamily="18" charset="0"/>
                </a:rPr>
                <a:t>4</a:t>
              </a:r>
            </a:p>
            <a:p>
              <a:pPr algn="r">
                <a:lnSpc>
                  <a:spcPct val="90000"/>
                </a:lnSpc>
                <a:spcBef>
                  <a:spcPct val="0"/>
                </a:spcBef>
              </a:pPr>
              <a:r>
                <a:rPr lang="en-US" sz="2800">
                  <a:latin typeface="Times New Roman" pitchFamily="18" charset="0"/>
                </a:rPr>
                <a:t>5</a:t>
              </a:r>
            </a:p>
            <a:p>
              <a:pPr algn="r">
                <a:lnSpc>
                  <a:spcPct val="90000"/>
                </a:lnSpc>
                <a:spcBef>
                  <a:spcPct val="0"/>
                </a:spcBef>
              </a:pPr>
              <a:r>
                <a:rPr lang="en-US" sz="2800">
                  <a:latin typeface="Times New Roman" pitchFamily="18" charset="0"/>
                </a:rPr>
                <a:t>6</a:t>
              </a:r>
            </a:p>
            <a:p>
              <a:pPr algn="r">
                <a:lnSpc>
                  <a:spcPct val="90000"/>
                </a:lnSpc>
                <a:spcBef>
                  <a:spcPct val="0"/>
                </a:spcBef>
              </a:pPr>
              <a:r>
                <a:rPr lang="en-US" sz="2800">
                  <a:latin typeface="Times New Roman" pitchFamily="18" charset="0"/>
                </a:rPr>
                <a:t>7</a:t>
              </a:r>
            </a:p>
            <a:p>
              <a:pPr algn="r">
                <a:lnSpc>
                  <a:spcPct val="90000"/>
                </a:lnSpc>
                <a:spcBef>
                  <a:spcPct val="0"/>
                </a:spcBef>
              </a:pPr>
              <a:r>
                <a:rPr lang="en-US" sz="2800">
                  <a:latin typeface="Times New Roman" pitchFamily="18" charset="0"/>
                </a:rPr>
                <a:t>8</a:t>
              </a:r>
            </a:p>
            <a:p>
              <a:pPr algn="r">
                <a:lnSpc>
                  <a:spcPct val="90000"/>
                </a:lnSpc>
                <a:spcBef>
                  <a:spcPct val="0"/>
                </a:spcBef>
              </a:pPr>
              <a:r>
                <a:rPr lang="en-US" sz="2800">
                  <a:latin typeface="Times New Roman" pitchFamily="18" charset="0"/>
                </a:rPr>
                <a:t>9</a:t>
              </a:r>
            </a:p>
            <a:p>
              <a:pPr algn="r">
                <a:lnSpc>
                  <a:spcPct val="90000"/>
                </a:lnSpc>
                <a:spcBef>
                  <a:spcPct val="0"/>
                </a:spcBef>
              </a:pPr>
              <a:r>
                <a:rPr lang="en-US" sz="2800">
                  <a:latin typeface="Times New Roman" pitchFamily="18" charset="0"/>
                </a:rPr>
                <a:t>A</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F</a:t>
              </a:r>
            </a:p>
          </p:txBody>
        </p:sp>
        <p:grpSp>
          <p:nvGrpSpPr>
            <p:cNvPr id="20486" name="Group 6"/>
            <p:cNvGrpSpPr>
              <a:grpSpLocks/>
            </p:cNvGrpSpPr>
            <p:nvPr/>
          </p:nvGrpSpPr>
          <p:grpSpPr bwMode="auto">
            <a:xfrm>
              <a:off x="3316" y="482"/>
              <a:ext cx="2056" cy="3642"/>
              <a:chOff x="3316" y="482"/>
              <a:chExt cx="2056" cy="3642"/>
            </a:xfrm>
          </p:grpSpPr>
          <p:sp>
            <p:nvSpPr>
              <p:cNvPr id="1232903" name="Rectangle 7"/>
              <p:cNvSpPr>
                <a:spLocks noChangeArrowheads="1"/>
              </p:cNvSpPr>
              <p:nvPr/>
            </p:nvSpPr>
            <p:spPr bwMode="auto">
              <a:xfrm>
                <a:off x="3316" y="7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04" name="Rectangle 8"/>
              <p:cNvSpPr>
                <a:spLocks noChangeArrowheads="1"/>
              </p:cNvSpPr>
              <p:nvPr/>
            </p:nvSpPr>
            <p:spPr bwMode="auto">
              <a:xfrm>
                <a:off x="3316" y="10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05" name="Rectangle 9"/>
              <p:cNvSpPr>
                <a:spLocks noChangeArrowheads="1"/>
              </p:cNvSpPr>
              <p:nvPr/>
            </p:nvSpPr>
            <p:spPr bwMode="auto">
              <a:xfrm>
                <a:off x="3316" y="12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06" name="Rectangle 10"/>
              <p:cNvSpPr>
                <a:spLocks noChangeArrowheads="1"/>
              </p:cNvSpPr>
              <p:nvPr/>
            </p:nvSpPr>
            <p:spPr bwMode="auto">
              <a:xfrm>
                <a:off x="3316" y="14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07" name="Rectangle 11"/>
              <p:cNvSpPr>
                <a:spLocks noChangeArrowheads="1"/>
              </p:cNvSpPr>
              <p:nvPr/>
            </p:nvSpPr>
            <p:spPr bwMode="auto">
              <a:xfrm>
                <a:off x="3316" y="17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08" name="Rectangle 12"/>
              <p:cNvSpPr>
                <a:spLocks noChangeArrowheads="1"/>
              </p:cNvSpPr>
              <p:nvPr/>
            </p:nvSpPr>
            <p:spPr bwMode="auto">
              <a:xfrm>
                <a:off x="3316" y="19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09" name="Rectangle 13"/>
              <p:cNvSpPr>
                <a:spLocks noChangeArrowheads="1"/>
              </p:cNvSpPr>
              <p:nvPr/>
            </p:nvSpPr>
            <p:spPr bwMode="auto">
              <a:xfrm>
                <a:off x="3316" y="22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10" name="Rectangle 14"/>
              <p:cNvSpPr>
                <a:spLocks noChangeArrowheads="1"/>
              </p:cNvSpPr>
              <p:nvPr/>
            </p:nvSpPr>
            <p:spPr bwMode="auto">
              <a:xfrm>
                <a:off x="3316" y="24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11" name="Rectangle 15"/>
              <p:cNvSpPr>
                <a:spLocks noChangeArrowheads="1"/>
              </p:cNvSpPr>
              <p:nvPr/>
            </p:nvSpPr>
            <p:spPr bwMode="auto">
              <a:xfrm>
                <a:off x="3316" y="26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12" name="Rectangle 16"/>
              <p:cNvSpPr>
                <a:spLocks noChangeArrowheads="1"/>
              </p:cNvSpPr>
              <p:nvPr/>
            </p:nvSpPr>
            <p:spPr bwMode="auto">
              <a:xfrm>
                <a:off x="3316" y="29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13" name="Rectangle 17"/>
              <p:cNvSpPr>
                <a:spLocks noChangeArrowheads="1"/>
              </p:cNvSpPr>
              <p:nvPr/>
            </p:nvSpPr>
            <p:spPr bwMode="auto">
              <a:xfrm>
                <a:off x="3316" y="31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14" name="Rectangle 18"/>
              <p:cNvSpPr>
                <a:spLocks noChangeArrowheads="1"/>
              </p:cNvSpPr>
              <p:nvPr/>
            </p:nvSpPr>
            <p:spPr bwMode="auto">
              <a:xfrm>
                <a:off x="3316" y="34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0531" name="Rectangle 19"/>
              <p:cNvSpPr>
                <a:spLocks noChangeArrowheads="1"/>
              </p:cNvSpPr>
              <p:nvPr/>
            </p:nvSpPr>
            <p:spPr bwMode="auto">
              <a:xfrm>
                <a:off x="3984" y="482"/>
                <a:ext cx="720" cy="276"/>
              </a:xfrm>
              <a:prstGeom prst="rect">
                <a:avLst/>
              </a:prstGeom>
              <a:noFill/>
              <a:ln w="9525">
                <a:noFill/>
                <a:miter lim="800000"/>
                <a:headEnd/>
                <a:tailEnd/>
              </a:ln>
            </p:spPr>
            <p:txBody>
              <a:bodyPr wrap="none" lIns="92075" tIns="46038" rIns="92075" bIns="46038">
                <a:spAutoFit/>
              </a:bodyPr>
              <a:lstStyle/>
              <a:p>
                <a:pPr algn="ctr"/>
                <a:r>
                  <a:rPr lang="en-US" sz="2800" u="sng">
                    <a:solidFill>
                      <a:schemeClr val="tx2"/>
                    </a:solidFill>
                    <a:latin typeface="Times New Roman" pitchFamily="18" charset="0"/>
                  </a:rPr>
                  <a:t>Cache</a:t>
                </a:r>
              </a:p>
            </p:txBody>
          </p:sp>
          <p:sp>
            <p:nvSpPr>
              <p:cNvPr id="1232916" name="Rectangle 20"/>
              <p:cNvSpPr>
                <a:spLocks noChangeArrowheads="1"/>
              </p:cNvSpPr>
              <p:nvPr/>
            </p:nvSpPr>
            <p:spPr bwMode="auto">
              <a:xfrm>
                <a:off x="3316" y="36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17" name="Rectangle 21"/>
              <p:cNvSpPr>
                <a:spLocks noChangeArrowheads="1"/>
              </p:cNvSpPr>
              <p:nvPr/>
            </p:nvSpPr>
            <p:spPr bwMode="auto">
              <a:xfrm>
                <a:off x="3316" y="38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pSp>
          <p:nvGrpSpPr>
            <p:cNvPr id="20487" name="Group 22"/>
            <p:cNvGrpSpPr>
              <a:grpSpLocks/>
            </p:cNvGrpSpPr>
            <p:nvPr/>
          </p:nvGrpSpPr>
          <p:grpSpPr bwMode="auto">
            <a:xfrm>
              <a:off x="1300" y="482"/>
              <a:ext cx="1144" cy="3642"/>
              <a:chOff x="1300" y="482"/>
              <a:chExt cx="1144" cy="3642"/>
            </a:xfrm>
          </p:grpSpPr>
          <p:sp>
            <p:nvSpPr>
              <p:cNvPr id="1232919" name="Rectangle 23"/>
              <p:cNvSpPr>
                <a:spLocks noChangeArrowheads="1"/>
              </p:cNvSpPr>
              <p:nvPr/>
            </p:nvSpPr>
            <p:spPr bwMode="auto">
              <a:xfrm>
                <a:off x="1300" y="7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20" name="Rectangle 24"/>
              <p:cNvSpPr>
                <a:spLocks noChangeArrowheads="1"/>
              </p:cNvSpPr>
              <p:nvPr/>
            </p:nvSpPr>
            <p:spPr bwMode="auto">
              <a:xfrm>
                <a:off x="1300" y="10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21" name="Rectangle 25"/>
              <p:cNvSpPr>
                <a:spLocks noChangeArrowheads="1"/>
              </p:cNvSpPr>
              <p:nvPr/>
            </p:nvSpPr>
            <p:spPr bwMode="auto">
              <a:xfrm>
                <a:off x="1300" y="12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22" name="Rectangle 26"/>
              <p:cNvSpPr>
                <a:spLocks noChangeArrowheads="1"/>
              </p:cNvSpPr>
              <p:nvPr/>
            </p:nvSpPr>
            <p:spPr bwMode="auto">
              <a:xfrm>
                <a:off x="1300" y="14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23" name="Rectangle 27"/>
              <p:cNvSpPr>
                <a:spLocks noChangeArrowheads="1"/>
              </p:cNvSpPr>
              <p:nvPr/>
            </p:nvSpPr>
            <p:spPr bwMode="auto">
              <a:xfrm>
                <a:off x="1300" y="17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24" name="Rectangle 28"/>
              <p:cNvSpPr>
                <a:spLocks noChangeArrowheads="1"/>
              </p:cNvSpPr>
              <p:nvPr/>
            </p:nvSpPr>
            <p:spPr bwMode="auto">
              <a:xfrm>
                <a:off x="1300" y="19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25" name="Rectangle 29"/>
              <p:cNvSpPr>
                <a:spLocks noChangeArrowheads="1"/>
              </p:cNvSpPr>
              <p:nvPr/>
            </p:nvSpPr>
            <p:spPr bwMode="auto">
              <a:xfrm>
                <a:off x="1300" y="22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26" name="Rectangle 30"/>
              <p:cNvSpPr>
                <a:spLocks noChangeArrowheads="1"/>
              </p:cNvSpPr>
              <p:nvPr/>
            </p:nvSpPr>
            <p:spPr bwMode="auto">
              <a:xfrm>
                <a:off x="1300" y="24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27" name="Rectangle 31"/>
              <p:cNvSpPr>
                <a:spLocks noChangeArrowheads="1"/>
              </p:cNvSpPr>
              <p:nvPr/>
            </p:nvSpPr>
            <p:spPr bwMode="auto">
              <a:xfrm>
                <a:off x="1300" y="26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28" name="Rectangle 32"/>
              <p:cNvSpPr>
                <a:spLocks noChangeArrowheads="1"/>
              </p:cNvSpPr>
              <p:nvPr/>
            </p:nvSpPr>
            <p:spPr bwMode="auto">
              <a:xfrm>
                <a:off x="1300" y="29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29" name="Rectangle 33"/>
              <p:cNvSpPr>
                <a:spLocks noChangeArrowheads="1"/>
              </p:cNvSpPr>
              <p:nvPr/>
            </p:nvSpPr>
            <p:spPr bwMode="auto">
              <a:xfrm>
                <a:off x="1300" y="31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30" name="Rectangle 34"/>
              <p:cNvSpPr>
                <a:spLocks noChangeArrowheads="1"/>
              </p:cNvSpPr>
              <p:nvPr/>
            </p:nvSpPr>
            <p:spPr bwMode="auto">
              <a:xfrm>
                <a:off x="1300" y="34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0516" name="Rectangle 35"/>
              <p:cNvSpPr>
                <a:spLocks noChangeArrowheads="1"/>
              </p:cNvSpPr>
              <p:nvPr/>
            </p:nvSpPr>
            <p:spPr bwMode="auto">
              <a:xfrm>
                <a:off x="1455" y="482"/>
                <a:ext cx="834"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Tag</a:t>
                </a:r>
              </a:p>
            </p:txBody>
          </p:sp>
          <p:sp>
            <p:nvSpPr>
              <p:cNvPr id="1232932" name="Rectangle 36"/>
              <p:cNvSpPr>
                <a:spLocks noChangeArrowheads="1"/>
              </p:cNvSpPr>
              <p:nvPr/>
            </p:nvSpPr>
            <p:spPr bwMode="auto">
              <a:xfrm>
                <a:off x="1300" y="36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33" name="Rectangle 37"/>
              <p:cNvSpPr>
                <a:spLocks noChangeArrowheads="1"/>
              </p:cNvSpPr>
              <p:nvPr/>
            </p:nvSpPr>
            <p:spPr bwMode="auto">
              <a:xfrm>
                <a:off x="1300" y="38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pSp>
          <p:nvGrpSpPr>
            <p:cNvPr id="20488" name="Group 38"/>
            <p:cNvGrpSpPr>
              <a:grpSpLocks/>
            </p:cNvGrpSpPr>
            <p:nvPr/>
          </p:nvGrpSpPr>
          <p:grpSpPr bwMode="auto">
            <a:xfrm>
              <a:off x="480" y="482"/>
              <a:ext cx="930" cy="3642"/>
              <a:chOff x="480" y="482"/>
              <a:chExt cx="930" cy="3642"/>
            </a:xfrm>
          </p:grpSpPr>
          <p:sp>
            <p:nvSpPr>
              <p:cNvPr id="1232935" name="Rectangle 39"/>
              <p:cNvSpPr>
                <a:spLocks noChangeArrowheads="1"/>
              </p:cNvSpPr>
              <p:nvPr/>
            </p:nvSpPr>
            <p:spPr bwMode="auto">
              <a:xfrm>
                <a:off x="772" y="7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36" name="Rectangle 40"/>
              <p:cNvSpPr>
                <a:spLocks noChangeArrowheads="1"/>
              </p:cNvSpPr>
              <p:nvPr/>
            </p:nvSpPr>
            <p:spPr bwMode="auto">
              <a:xfrm>
                <a:off x="772" y="10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37" name="Rectangle 41"/>
              <p:cNvSpPr>
                <a:spLocks noChangeArrowheads="1"/>
              </p:cNvSpPr>
              <p:nvPr/>
            </p:nvSpPr>
            <p:spPr bwMode="auto">
              <a:xfrm>
                <a:off x="772" y="12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38" name="Rectangle 42"/>
              <p:cNvSpPr>
                <a:spLocks noChangeArrowheads="1"/>
              </p:cNvSpPr>
              <p:nvPr/>
            </p:nvSpPr>
            <p:spPr bwMode="auto">
              <a:xfrm>
                <a:off x="772" y="14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39" name="Rectangle 43"/>
              <p:cNvSpPr>
                <a:spLocks noChangeArrowheads="1"/>
              </p:cNvSpPr>
              <p:nvPr/>
            </p:nvSpPr>
            <p:spPr bwMode="auto">
              <a:xfrm>
                <a:off x="772" y="17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40" name="Rectangle 44"/>
              <p:cNvSpPr>
                <a:spLocks noChangeArrowheads="1"/>
              </p:cNvSpPr>
              <p:nvPr/>
            </p:nvSpPr>
            <p:spPr bwMode="auto">
              <a:xfrm>
                <a:off x="772" y="19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41" name="Rectangle 45"/>
              <p:cNvSpPr>
                <a:spLocks noChangeArrowheads="1"/>
              </p:cNvSpPr>
              <p:nvPr/>
            </p:nvSpPr>
            <p:spPr bwMode="auto">
              <a:xfrm>
                <a:off x="772" y="22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42" name="Rectangle 46"/>
              <p:cNvSpPr>
                <a:spLocks noChangeArrowheads="1"/>
              </p:cNvSpPr>
              <p:nvPr/>
            </p:nvSpPr>
            <p:spPr bwMode="auto">
              <a:xfrm>
                <a:off x="772" y="24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43" name="Rectangle 47"/>
              <p:cNvSpPr>
                <a:spLocks noChangeArrowheads="1"/>
              </p:cNvSpPr>
              <p:nvPr/>
            </p:nvSpPr>
            <p:spPr bwMode="auto">
              <a:xfrm>
                <a:off x="772" y="26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44" name="Rectangle 48"/>
              <p:cNvSpPr>
                <a:spLocks noChangeArrowheads="1"/>
              </p:cNvSpPr>
              <p:nvPr/>
            </p:nvSpPr>
            <p:spPr bwMode="auto">
              <a:xfrm>
                <a:off x="772" y="29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45" name="Rectangle 49"/>
              <p:cNvSpPr>
                <a:spLocks noChangeArrowheads="1"/>
              </p:cNvSpPr>
              <p:nvPr/>
            </p:nvSpPr>
            <p:spPr bwMode="auto">
              <a:xfrm>
                <a:off x="772" y="31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46" name="Rectangle 50"/>
              <p:cNvSpPr>
                <a:spLocks noChangeArrowheads="1"/>
              </p:cNvSpPr>
              <p:nvPr/>
            </p:nvSpPr>
            <p:spPr bwMode="auto">
              <a:xfrm>
                <a:off x="772" y="34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0501" name="Rectangle 51"/>
              <p:cNvSpPr>
                <a:spLocks noChangeArrowheads="1"/>
              </p:cNvSpPr>
              <p:nvPr/>
            </p:nvSpPr>
            <p:spPr bwMode="auto">
              <a:xfrm>
                <a:off x="480" y="482"/>
                <a:ext cx="930"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Valid</a:t>
                </a:r>
              </a:p>
            </p:txBody>
          </p:sp>
          <p:sp>
            <p:nvSpPr>
              <p:cNvPr id="1232948" name="Rectangle 52"/>
              <p:cNvSpPr>
                <a:spLocks noChangeArrowheads="1"/>
              </p:cNvSpPr>
              <p:nvPr/>
            </p:nvSpPr>
            <p:spPr bwMode="auto">
              <a:xfrm>
                <a:off x="772" y="36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2949" name="Rectangle 53"/>
              <p:cNvSpPr>
                <a:spLocks noChangeArrowheads="1"/>
              </p:cNvSpPr>
              <p:nvPr/>
            </p:nvSpPr>
            <p:spPr bwMode="auto">
              <a:xfrm>
                <a:off x="772" y="38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7" descr="MP900439381[1]"/>
          <p:cNvPicPr>
            <a:picLocks noChangeAspect="1" noChangeArrowheads="1"/>
          </p:cNvPicPr>
          <p:nvPr/>
        </p:nvPicPr>
        <p:blipFill>
          <a:blip r:embed="rId4" cstate="print"/>
          <a:srcRect/>
          <a:stretch>
            <a:fillRect/>
          </a:stretch>
        </p:blipFill>
        <p:spPr bwMode="auto">
          <a:xfrm>
            <a:off x="0" y="0"/>
            <a:ext cx="9144000" cy="6858000"/>
          </a:xfrm>
          <a:prstGeom prst="rect">
            <a:avLst/>
          </a:prstGeom>
          <a:noFill/>
          <a:ln w="9525">
            <a:noFill/>
            <a:miter lim="800000"/>
            <a:headEnd/>
            <a:tailEnd/>
          </a:ln>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 y="1435925"/>
            <a:ext cx="9067800" cy="141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4013663"/>
            <a:ext cx="3590026" cy="181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Direct Mapped Cache Example</a:t>
            </a:r>
          </a:p>
        </p:txBody>
      </p:sp>
      <p:grpSp>
        <p:nvGrpSpPr>
          <p:cNvPr id="21507" name="Group 3"/>
          <p:cNvGrpSpPr>
            <a:grpSpLocks/>
          </p:cNvGrpSpPr>
          <p:nvPr/>
        </p:nvGrpSpPr>
        <p:grpSpPr bwMode="auto">
          <a:xfrm>
            <a:off x="762000" y="692150"/>
            <a:ext cx="7994650" cy="5930900"/>
            <a:chOff x="480" y="436"/>
            <a:chExt cx="5036" cy="3736"/>
          </a:xfrm>
        </p:grpSpPr>
        <p:sp>
          <p:nvSpPr>
            <p:cNvPr id="1234948" name="Rectangle 4"/>
            <p:cNvSpPr>
              <a:spLocks noChangeArrowheads="1"/>
            </p:cNvSpPr>
            <p:nvPr/>
          </p:nvSpPr>
          <p:spPr bwMode="auto">
            <a:xfrm>
              <a:off x="580" y="436"/>
              <a:ext cx="4936" cy="373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1536" name="Rectangle 5"/>
            <p:cNvSpPr>
              <a:spLocks noChangeArrowheads="1"/>
            </p:cNvSpPr>
            <p:nvPr/>
          </p:nvSpPr>
          <p:spPr bwMode="auto">
            <a:xfrm>
              <a:off x="2512" y="484"/>
              <a:ext cx="664" cy="3688"/>
            </a:xfrm>
            <a:prstGeom prst="rect">
              <a:avLst/>
            </a:prstGeom>
            <a:noFill/>
            <a:ln w="9525">
              <a:noFill/>
              <a:miter lim="800000"/>
              <a:headEnd/>
              <a:tailEnd/>
            </a:ln>
          </p:spPr>
          <p:txBody>
            <a:bodyPr wrap="none" lIns="92075" tIns="46038" rIns="92075" bIns="46038">
              <a:spAutoFit/>
            </a:bodyPr>
            <a:lstStyle/>
            <a:p>
              <a:pPr algn="r">
                <a:lnSpc>
                  <a:spcPct val="90000"/>
                </a:lnSpc>
                <a:spcBef>
                  <a:spcPct val="0"/>
                </a:spcBef>
              </a:pPr>
              <a:r>
                <a:rPr lang="en-US" sz="2800" u="sng">
                  <a:solidFill>
                    <a:schemeClr val="tx2"/>
                  </a:solidFill>
                  <a:latin typeface="Times New Roman" pitchFamily="18" charset="0"/>
                </a:rPr>
                <a:t>Index</a:t>
              </a:r>
              <a:endParaRPr lang="en-US" sz="2800">
                <a:latin typeface="Times New Roman" pitchFamily="18" charset="0"/>
              </a:endParaRPr>
            </a:p>
            <a:p>
              <a:pPr algn="r">
                <a:lnSpc>
                  <a:spcPct val="90000"/>
                </a:lnSpc>
                <a:spcBef>
                  <a:spcPct val="0"/>
                </a:spcBef>
              </a:pPr>
              <a:r>
                <a:rPr lang="en-US" sz="2800">
                  <a:latin typeface="Times New Roman" pitchFamily="18" charset="0"/>
                </a:rPr>
                <a:t>0</a:t>
              </a:r>
            </a:p>
            <a:p>
              <a:pPr algn="r">
                <a:lnSpc>
                  <a:spcPct val="90000"/>
                </a:lnSpc>
                <a:spcBef>
                  <a:spcPct val="0"/>
                </a:spcBef>
              </a:pPr>
              <a:r>
                <a:rPr lang="en-US" sz="2800">
                  <a:latin typeface="Times New Roman" pitchFamily="18" charset="0"/>
                </a:rPr>
                <a:t>1</a:t>
              </a:r>
            </a:p>
            <a:p>
              <a:pPr algn="r">
                <a:lnSpc>
                  <a:spcPct val="90000"/>
                </a:lnSpc>
                <a:spcBef>
                  <a:spcPct val="0"/>
                </a:spcBef>
              </a:pPr>
              <a:r>
                <a:rPr lang="en-US" sz="2800">
                  <a:latin typeface="Times New Roman" pitchFamily="18" charset="0"/>
                </a:rPr>
                <a:t>2</a:t>
              </a:r>
            </a:p>
            <a:p>
              <a:pPr algn="r">
                <a:lnSpc>
                  <a:spcPct val="90000"/>
                </a:lnSpc>
                <a:spcBef>
                  <a:spcPct val="0"/>
                </a:spcBef>
              </a:pPr>
              <a:r>
                <a:rPr lang="en-US" sz="2800">
                  <a:latin typeface="Times New Roman" pitchFamily="18" charset="0"/>
                </a:rPr>
                <a:t>3</a:t>
              </a:r>
            </a:p>
            <a:p>
              <a:pPr algn="r">
                <a:lnSpc>
                  <a:spcPct val="90000"/>
                </a:lnSpc>
                <a:spcBef>
                  <a:spcPct val="0"/>
                </a:spcBef>
              </a:pPr>
              <a:r>
                <a:rPr lang="en-US" sz="2800">
                  <a:latin typeface="Times New Roman" pitchFamily="18" charset="0"/>
                </a:rPr>
                <a:t>4</a:t>
              </a:r>
            </a:p>
            <a:p>
              <a:pPr algn="r">
                <a:lnSpc>
                  <a:spcPct val="90000"/>
                </a:lnSpc>
                <a:spcBef>
                  <a:spcPct val="0"/>
                </a:spcBef>
              </a:pPr>
              <a:r>
                <a:rPr lang="en-US" sz="2800">
                  <a:latin typeface="Times New Roman" pitchFamily="18" charset="0"/>
                </a:rPr>
                <a:t>5</a:t>
              </a:r>
            </a:p>
            <a:p>
              <a:pPr algn="r">
                <a:lnSpc>
                  <a:spcPct val="90000"/>
                </a:lnSpc>
                <a:spcBef>
                  <a:spcPct val="0"/>
                </a:spcBef>
              </a:pPr>
              <a:r>
                <a:rPr lang="en-US" sz="2800">
                  <a:latin typeface="Times New Roman" pitchFamily="18" charset="0"/>
                </a:rPr>
                <a:t>6</a:t>
              </a:r>
            </a:p>
            <a:p>
              <a:pPr algn="r">
                <a:lnSpc>
                  <a:spcPct val="90000"/>
                </a:lnSpc>
                <a:spcBef>
                  <a:spcPct val="0"/>
                </a:spcBef>
              </a:pPr>
              <a:r>
                <a:rPr lang="en-US" sz="2800">
                  <a:latin typeface="Times New Roman" pitchFamily="18" charset="0"/>
                </a:rPr>
                <a:t>7</a:t>
              </a:r>
            </a:p>
            <a:p>
              <a:pPr algn="r">
                <a:lnSpc>
                  <a:spcPct val="90000"/>
                </a:lnSpc>
                <a:spcBef>
                  <a:spcPct val="0"/>
                </a:spcBef>
              </a:pPr>
              <a:r>
                <a:rPr lang="en-US" sz="2800">
                  <a:latin typeface="Times New Roman" pitchFamily="18" charset="0"/>
                </a:rPr>
                <a:t>8</a:t>
              </a:r>
            </a:p>
            <a:p>
              <a:pPr algn="r">
                <a:lnSpc>
                  <a:spcPct val="90000"/>
                </a:lnSpc>
                <a:spcBef>
                  <a:spcPct val="0"/>
                </a:spcBef>
              </a:pPr>
              <a:r>
                <a:rPr lang="en-US" sz="2800">
                  <a:latin typeface="Times New Roman" pitchFamily="18" charset="0"/>
                </a:rPr>
                <a:t>9</a:t>
              </a:r>
            </a:p>
            <a:p>
              <a:pPr algn="r">
                <a:lnSpc>
                  <a:spcPct val="90000"/>
                </a:lnSpc>
                <a:spcBef>
                  <a:spcPct val="0"/>
                </a:spcBef>
              </a:pPr>
              <a:r>
                <a:rPr lang="en-US" sz="2800">
                  <a:latin typeface="Times New Roman" pitchFamily="18" charset="0"/>
                </a:rPr>
                <a:t>A</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F</a:t>
              </a:r>
            </a:p>
          </p:txBody>
        </p:sp>
        <p:grpSp>
          <p:nvGrpSpPr>
            <p:cNvPr id="21537" name="Group 6"/>
            <p:cNvGrpSpPr>
              <a:grpSpLocks/>
            </p:cNvGrpSpPr>
            <p:nvPr/>
          </p:nvGrpSpPr>
          <p:grpSpPr bwMode="auto">
            <a:xfrm>
              <a:off x="3316" y="482"/>
              <a:ext cx="2056" cy="3642"/>
              <a:chOff x="3316" y="482"/>
              <a:chExt cx="2056" cy="3642"/>
            </a:xfrm>
          </p:grpSpPr>
          <p:sp>
            <p:nvSpPr>
              <p:cNvPr id="1234951" name="Rectangle 7"/>
              <p:cNvSpPr>
                <a:spLocks noChangeArrowheads="1"/>
              </p:cNvSpPr>
              <p:nvPr/>
            </p:nvSpPr>
            <p:spPr bwMode="auto">
              <a:xfrm>
                <a:off x="3316" y="7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52" name="Rectangle 8"/>
              <p:cNvSpPr>
                <a:spLocks noChangeArrowheads="1"/>
              </p:cNvSpPr>
              <p:nvPr/>
            </p:nvSpPr>
            <p:spPr bwMode="auto">
              <a:xfrm>
                <a:off x="3316" y="10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53" name="Rectangle 9"/>
              <p:cNvSpPr>
                <a:spLocks noChangeArrowheads="1"/>
              </p:cNvSpPr>
              <p:nvPr/>
            </p:nvSpPr>
            <p:spPr bwMode="auto">
              <a:xfrm>
                <a:off x="3316" y="12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54" name="Rectangle 10"/>
              <p:cNvSpPr>
                <a:spLocks noChangeArrowheads="1"/>
              </p:cNvSpPr>
              <p:nvPr/>
            </p:nvSpPr>
            <p:spPr bwMode="auto">
              <a:xfrm>
                <a:off x="3316" y="14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55" name="Rectangle 11"/>
              <p:cNvSpPr>
                <a:spLocks noChangeArrowheads="1"/>
              </p:cNvSpPr>
              <p:nvPr/>
            </p:nvSpPr>
            <p:spPr bwMode="auto">
              <a:xfrm>
                <a:off x="3316" y="17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56" name="Rectangle 12"/>
              <p:cNvSpPr>
                <a:spLocks noChangeArrowheads="1"/>
              </p:cNvSpPr>
              <p:nvPr/>
            </p:nvSpPr>
            <p:spPr bwMode="auto">
              <a:xfrm>
                <a:off x="3316" y="19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57" name="Rectangle 13"/>
              <p:cNvSpPr>
                <a:spLocks noChangeArrowheads="1"/>
              </p:cNvSpPr>
              <p:nvPr/>
            </p:nvSpPr>
            <p:spPr bwMode="auto">
              <a:xfrm>
                <a:off x="3316" y="22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58" name="Rectangle 14"/>
              <p:cNvSpPr>
                <a:spLocks noChangeArrowheads="1"/>
              </p:cNvSpPr>
              <p:nvPr/>
            </p:nvSpPr>
            <p:spPr bwMode="auto">
              <a:xfrm>
                <a:off x="3316" y="24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59" name="Rectangle 15"/>
              <p:cNvSpPr>
                <a:spLocks noChangeArrowheads="1"/>
              </p:cNvSpPr>
              <p:nvPr/>
            </p:nvSpPr>
            <p:spPr bwMode="auto">
              <a:xfrm>
                <a:off x="3316" y="26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60" name="Rectangle 16"/>
              <p:cNvSpPr>
                <a:spLocks noChangeArrowheads="1"/>
              </p:cNvSpPr>
              <p:nvPr/>
            </p:nvSpPr>
            <p:spPr bwMode="auto">
              <a:xfrm>
                <a:off x="3316" y="29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61" name="Rectangle 17"/>
              <p:cNvSpPr>
                <a:spLocks noChangeArrowheads="1"/>
              </p:cNvSpPr>
              <p:nvPr/>
            </p:nvSpPr>
            <p:spPr bwMode="auto">
              <a:xfrm>
                <a:off x="3316" y="31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62" name="Rectangle 18"/>
              <p:cNvSpPr>
                <a:spLocks noChangeArrowheads="1"/>
              </p:cNvSpPr>
              <p:nvPr/>
            </p:nvSpPr>
            <p:spPr bwMode="auto">
              <a:xfrm>
                <a:off x="3316" y="34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1582" name="Rectangle 19"/>
              <p:cNvSpPr>
                <a:spLocks noChangeArrowheads="1"/>
              </p:cNvSpPr>
              <p:nvPr/>
            </p:nvSpPr>
            <p:spPr bwMode="auto">
              <a:xfrm>
                <a:off x="3984" y="482"/>
                <a:ext cx="720" cy="276"/>
              </a:xfrm>
              <a:prstGeom prst="rect">
                <a:avLst/>
              </a:prstGeom>
              <a:noFill/>
              <a:ln w="9525">
                <a:noFill/>
                <a:miter lim="800000"/>
                <a:headEnd/>
                <a:tailEnd/>
              </a:ln>
            </p:spPr>
            <p:txBody>
              <a:bodyPr wrap="none" lIns="92075" tIns="46038" rIns="92075" bIns="46038">
                <a:spAutoFit/>
              </a:bodyPr>
              <a:lstStyle/>
              <a:p>
                <a:pPr algn="ctr"/>
                <a:r>
                  <a:rPr lang="en-US" sz="2800" u="sng">
                    <a:solidFill>
                      <a:schemeClr val="tx2"/>
                    </a:solidFill>
                    <a:latin typeface="Times New Roman" pitchFamily="18" charset="0"/>
                  </a:rPr>
                  <a:t>Cache</a:t>
                </a:r>
              </a:p>
            </p:txBody>
          </p:sp>
          <p:sp>
            <p:nvSpPr>
              <p:cNvPr id="1234964" name="Rectangle 20"/>
              <p:cNvSpPr>
                <a:spLocks noChangeArrowheads="1"/>
              </p:cNvSpPr>
              <p:nvPr/>
            </p:nvSpPr>
            <p:spPr bwMode="auto">
              <a:xfrm>
                <a:off x="3316" y="36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65" name="Rectangle 21"/>
              <p:cNvSpPr>
                <a:spLocks noChangeArrowheads="1"/>
              </p:cNvSpPr>
              <p:nvPr/>
            </p:nvSpPr>
            <p:spPr bwMode="auto">
              <a:xfrm>
                <a:off x="3316" y="38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pSp>
          <p:nvGrpSpPr>
            <p:cNvPr id="21538" name="Group 22"/>
            <p:cNvGrpSpPr>
              <a:grpSpLocks/>
            </p:cNvGrpSpPr>
            <p:nvPr/>
          </p:nvGrpSpPr>
          <p:grpSpPr bwMode="auto">
            <a:xfrm>
              <a:off x="1300" y="482"/>
              <a:ext cx="1144" cy="3642"/>
              <a:chOff x="1300" y="482"/>
              <a:chExt cx="1144" cy="3642"/>
            </a:xfrm>
          </p:grpSpPr>
          <p:sp>
            <p:nvSpPr>
              <p:cNvPr id="1234967" name="Rectangle 23"/>
              <p:cNvSpPr>
                <a:spLocks noChangeArrowheads="1"/>
              </p:cNvSpPr>
              <p:nvPr/>
            </p:nvSpPr>
            <p:spPr bwMode="auto">
              <a:xfrm>
                <a:off x="1300" y="7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68" name="Rectangle 24"/>
              <p:cNvSpPr>
                <a:spLocks noChangeArrowheads="1"/>
              </p:cNvSpPr>
              <p:nvPr/>
            </p:nvSpPr>
            <p:spPr bwMode="auto">
              <a:xfrm>
                <a:off x="1300" y="10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69" name="Rectangle 25"/>
              <p:cNvSpPr>
                <a:spLocks noChangeArrowheads="1"/>
              </p:cNvSpPr>
              <p:nvPr/>
            </p:nvSpPr>
            <p:spPr bwMode="auto">
              <a:xfrm>
                <a:off x="1300" y="12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70" name="Rectangle 26"/>
              <p:cNvSpPr>
                <a:spLocks noChangeArrowheads="1"/>
              </p:cNvSpPr>
              <p:nvPr/>
            </p:nvSpPr>
            <p:spPr bwMode="auto">
              <a:xfrm>
                <a:off x="1300" y="14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71" name="Rectangle 27"/>
              <p:cNvSpPr>
                <a:spLocks noChangeArrowheads="1"/>
              </p:cNvSpPr>
              <p:nvPr/>
            </p:nvSpPr>
            <p:spPr bwMode="auto">
              <a:xfrm>
                <a:off x="1300" y="17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72" name="Rectangle 28"/>
              <p:cNvSpPr>
                <a:spLocks noChangeArrowheads="1"/>
              </p:cNvSpPr>
              <p:nvPr/>
            </p:nvSpPr>
            <p:spPr bwMode="auto">
              <a:xfrm>
                <a:off x="1300" y="19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73" name="Rectangle 29"/>
              <p:cNvSpPr>
                <a:spLocks noChangeArrowheads="1"/>
              </p:cNvSpPr>
              <p:nvPr/>
            </p:nvSpPr>
            <p:spPr bwMode="auto">
              <a:xfrm>
                <a:off x="1300" y="22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74" name="Rectangle 30"/>
              <p:cNvSpPr>
                <a:spLocks noChangeArrowheads="1"/>
              </p:cNvSpPr>
              <p:nvPr/>
            </p:nvSpPr>
            <p:spPr bwMode="auto">
              <a:xfrm>
                <a:off x="1300" y="24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75" name="Rectangle 31"/>
              <p:cNvSpPr>
                <a:spLocks noChangeArrowheads="1"/>
              </p:cNvSpPr>
              <p:nvPr/>
            </p:nvSpPr>
            <p:spPr bwMode="auto">
              <a:xfrm>
                <a:off x="1300" y="26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76" name="Rectangle 32"/>
              <p:cNvSpPr>
                <a:spLocks noChangeArrowheads="1"/>
              </p:cNvSpPr>
              <p:nvPr/>
            </p:nvSpPr>
            <p:spPr bwMode="auto">
              <a:xfrm>
                <a:off x="1300" y="29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77" name="Rectangle 33"/>
              <p:cNvSpPr>
                <a:spLocks noChangeArrowheads="1"/>
              </p:cNvSpPr>
              <p:nvPr/>
            </p:nvSpPr>
            <p:spPr bwMode="auto">
              <a:xfrm>
                <a:off x="1300" y="31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78" name="Rectangle 34"/>
              <p:cNvSpPr>
                <a:spLocks noChangeArrowheads="1"/>
              </p:cNvSpPr>
              <p:nvPr/>
            </p:nvSpPr>
            <p:spPr bwMode="auto">
              <a:xfrm>
                <a:off x="1300" y="34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1567" name="Rectangle 35"/>
              <p:cNvSpPr>
                <a:spLocks noChangeArrowheads="1"/>
              </p:cNvSpPr>
              <p:nvPr/>
            </p:nvSpPr>
            <p:spPr bwMode="auto">
              <a:xfrm>
                <a:off x="1455" y="482"/>
                <a:ext cx="834"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Tag</a:t>
                </a:r>
              </a:p>
            </p:txBody>
          </p:sp>
          <p:sp>
            <p:nvSpPr>
              <p:cNvPr id="1234980" name="Rectangle 36"/>
              <p:cNvSpPr>
                <a:spLocks noChangeArrowheads="1"/>
              </p:cNvSpPr>
              <p:nvPr/>
            </p:nvSpPr>
            <p:spPr bwMode="auto">
              <a:xfrm>
                <a:off x="1300" y="36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81" name="Rectangle 37"/>
              <p:cNvSpPr>
                <a:spLocks noChangeArrowheads="1"/>
              </p:cNvSpPr>
              <p:nvPr/>
            </p:nvSpPr>
            <p:spPr bwMode="auto">
              <a:xfrm>
                <a:off x="1300" y="38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pSp>
          <p:nvGrpSpPr>
            <p:cNvPr id="21539" name="Group 38"/>
            <p:cNvGrpSpPr>
              <a:grpSpLocks/>
            </p:cNvGrpSpPr>
            <p:nvPr/>
          </p:nvGrpSpPr>
          <p:grpSpPr bwMode="auto">
            <a:xfrm>
              <a:off x="480" y="482"/>
              <a:ext cx="930" cy="3642"/>
              <a:chOff x="480" y="482"/>
              <a:chExt cx="930" cy="3642"/>
            </a:xfrm>
          </p:grpSpPr>
          <p:sp>
            <p:nvSpPr>
              <p:cNvPr id="1234983" name="Rectangle 39"/>
              <p:cNvSpPr>
                <a:spLocks noChangeArrowheads="1"/>
              </p:cNvSpPr>
              <p:nvPr/>
            </p:nvSpPr>
            <p:spPr bwMode="auto">
              <a:xfrm>
                <a:off x="772" y="7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84" name="Rectangle 40"/>
              <p:cNvSpPr>
                <a:spLocks noChangeArrowheads="1"/>
              </p:cNvSpPr>
              <p:nvPr/>
            </p:nvSpPr>
            <p:spPr bwMode="auto">
              <a:xfrm>
                <a:off x="772" y="10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85" name="Rectangle 41"/>
              <p:cNvSpPr>
                <a:spLocks noChangeArrowheads="1"/>
              </p:cNvSpPr>
              <p:nvPr/>
            </p:nvSpPr>
            <p:spPr bwMode="auto">
              <a:xfrm>
                <a:off x="772" y="12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86" name="Rectangle 42"/>
              <p:cNvSpPr>
                <a:spLocks noChangeArrowheads="1"/>
              </p:cNvSpPr>
              <p:nvPr/>
            </p:nvSpPr>
            <p:spPr bwMode="auto">
              <a:xfrm>
                <a:off x="772" y="14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87" name="Rectangle 43"/>
              <p:cNvSpPr>
                <a:spLocks noChangeArrowheads="1"/>
              </p:cNvSpPr>
              <p:nvPr/>
            </p:nvSpPr>
            <p:spPr bwMode="auto">
              <a:xfrm>
                <a:off x="772" y="17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88" name="Rectangle 44"/>
              <p:cNvSpPr>
                <a:spLocks noChangeArrowheads="1"/>
              </p:cNvSpPr>
              <p:nvPr/>
            </p:nvSpPr>
            <p:spPr bwMode="auto">
              <a:xfrm>
                <a:off x="772" y="19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89" name="Rectangle 45"/>
              <p:cNvSpPr>
                <a:spLocks noChangeArrowheads="1"/>
              </p:cNvSpPr>
              <p:nvPr/>
            </p:nvSpPr>
            <p:spPr bwMode="auto">
              <a:xfrm>
                <a:off x="772" y="22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90" name="Rectangle 46"/>
              <p:cNvSpPr>
                <a:spLocks noChangeArrowheads="1"/>
              </p:cNvSpPr>
              <p:nvPr/>
            </p:nvSpPr>
            <p:spPr bwMode="auto">
              <a:xfrm>
                <a:off x="772" y="24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91" name="Rectangle 47"/>
              <p:cNvSpPr>
                <a:spLocks noChangeArrowheads="1"/>
              </p:cNvSpPr>
              <p:nvPr/>
            </p:nvSpPr>
            <p:spPr bwMode="auto">
              <a:xfrm>
                <a:off x="772" y="26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92" name="Rectangle 48"/>
              <p:cNvSpPr>
                <a:spLocks noChangeArrowheads="1"/>
              </p:cNvSpPr>
              <p:nvPr/>
            </p:nvSpPr>
            <p:spPr bwMode="auto">
              <a:xfrm>
                <a:off x="772" y="29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93" name="Rectangle 49"/>
              <p:cNvSpPr>
                <a:spLocks noChangeArrowheads="1"/>
              </p:cNvSpPr>
              <p:nvPr/>
            </p:nvSpPr>
            <p:spPr bwMode="auto">
              <a:xfrm>
                <a:off x="772" y="31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94" name="Rectangle 50"/>
              <p:cNvSpPr>
                <a:spLocks noChangeArrowheads="1"/>
              </p:cNvSpPr>
              <p:nvPr/>
            </p:nvSpPr>
            <p:spPr bwMode="auto">
              <a:xfrm>
                <a:off x="772" y="34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1552" name="Rectangle 51"/>
              <p:cNvSpPr>
                <a:spLocks noChangeArrowheads="1"/>
              </p:cNvSpPr>
              <p:nvPr/>
            </p:nvSpPr>
            <p:spPr bwMode="auto">
              <a:xfrm>
                <a:off x="480" y="482"/>
                <a:ext cx="930"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Valid</a:t>
                </a:r>
              </a:p>
            </p:txBody>
          </p:sp>
          <p:sp>
            <p:nvSpPr>
              <p:cNvPr id="1234996" name="Rectangle 52"/>
              <p:cNvSpPr>
                <a:spLocks noChangeArrowheads="1"/>
              </p:cNvSpPr>
              <p:nvPr/>
            </p:nvSpPr>
            <p:spPr bwMode="auto">
              <a:xfrm>
                <a:off x="772" y="36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4997" name="Rectangle 53"/>
              <p:cNvSpPr>
                <a:spLocks noChangeArrowheads="1"/>
              </p:cNvSpPr>
              <p:nvPr/>
            </p:nvSpPr>
            <p:spPr bwMode="auto">
              <a:xfrm>
                <a:off x="772" y="38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pSp>
      <p:graphicFrame>
        <p:nvGraphicFramePr>
          <p:cNvPr id="1234998" name="Group 54"/>
          <p:cNvGraphicFramePr>
            <a:graphicFrameLocks noGrp="1"/>
          </p:cNvGraphicFramePr>
          <p:nvPr/>
        </p:nvGraphicFramePr>
        <p:xfrm>
          <a:off x="304800" y="4260850"/>
          <a:ext cx="3352800" cy="2438400"/>
        </p:xfrm>
        <a:graphic>
          <a:graphicData uri="http://schemas.openxmlformats.org/drawingml/2006/table">
            <a:tbl>
              <a:tblPr/>
              <a:tblGrid>
                <a:gridCol w="1066800"/>
                <a:gridCol w="2286000"/>
              </a:tblGrid>
              <a:tr h="2238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  </a:t>
                      </a:r>
                      <a:r>
                        <a:rPr kumimoji="0" lang="en-US" sz="1600" b="1" i="0" u="none" strike="noStrike" cap="none" normalizeH="0" baseline="0" smtClean="0">
                          <a:ln>
                            <a:noFill/>
                          </a:ln>
                          <a:solidFill>
                            <a:schemeClr val="tx2"/>
                          </a:solidFill>
                          <a:effectLst/>
                          <a:latin typeface="Arial Narrow" pitchFamily="34" charset="0"/>
                        </a:rPr>
                        <a:t>Address</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2"/>
                          </a:solidFill>
                          <a:effectLst/>
                          <a:latin typeface="Arial Narrow" pitchFamily="34" charset="0"/>
                        </a:rPr>
                        <a:t>Code</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r>
              <a:tr h="2127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0003h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L1	LDH</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0004h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MPY</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0005h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14400" algn="l"/>
                          <a:tab pos="1485900" algn="l"/>
                        </a:tabLst>
                      </a:pPr>
                      <a:r>
                        <a:rPr kumimoji="0" lang="en-US" sz="1600" b="1" i="0" u="none" strike="noStrike" cap="none" normalizeH="0" baseline="0" smtClean="0">
                          <a:ln>
                            <a:noFill/>
                          </a:ln>
                          <a:solidFill>
                            <a:schemeClr val="tx1"/>
                          </a:solidFill>
                          <a:effectLst/>
                          <a:latin typeface="Courier New" pitchFamily="49" charset="0"/>
                        </a:rPr>
                        <a:t>	B    L2</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L2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0027h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SUB  cnt</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0028h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[!cnt]	B    L1</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r>
            </a:tbl>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Direct Mapped Cache Example</a:t>
            </a:r>
          </a:p>
        </p:txBody>
      </p:sp>
      <p:grpSp>
        <p:nvGrpSpPr>
          <p:cNvPr id="22531" name="Group 3"/>
          <p:cNvGrpSpPr>
            <a:grpSpLocks/>
          </p:cNvGrpSpPr>
          <p:nvPr/>
        </p:nvGrpSpPr>
        <p:grpSpPr bwMode="auto">
          <a:xfrm>
            <a:off x="762000" y="692150"/>
            <a:ext cx="7994650" cy="5930900"/>
            <a:chOff x="480" y="436"/>
            <a:chExt cx="5036" cy="3736"/>
          </a:xfrm>
        </p:grpSpPr>
        <p:sp>
          <p:nvSpPr>
            <p:cNvPr id="1236996" name="Rectangle 4"/>
            <p:cNvSpPr>
              <a:spLocks noChangeArrowheads="1"/>
            </p:cNvSpPr>
            <p:nvPr/>
          </p:nvSpPr>
          <p:spPr bwMode="auto">
            <a:xfrm>
              <a:off x="580" y="436"/>
              <a:ext cx="4936" cy="373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2560" name="Rectangle 5"/>
            <p:cNvSpPr>
              <a:spLocks noChangeArrowheads="1"/>
            </p:cNvSpPr>
            <p:nvPr/>
          </p:nvSpPr>
          <p:spPr bwMode="auto">
            <a:xfrm>
              <a:off x="2512" y="484"/>
              <a:ext cx="664" cy="3688"/>
            </a:xfrm>
            <a:prstGeom prst="rect">
              <a:avLst/>
            </a:prstGeom>
            <a:noFill/>
            <a:ln w="9525">
              <a:noFill/>
              <a:miter lim="800000"/>
              <a:headEnd/>
              <a:tailEnd/>
            </a:ln>
          </p:spPr>
          <p:txBody>
            <a:bodyPr wrap="none" lIns="92075" tIns="46038" rIns="92075" bIns="46038">
              <a:spAutoFit/>
            </a:bodyPr>
            <a:lstStyle/>
            <a:p>
              <a:pPr algn="r">
                <a:lnSpc>
                  <a:spcPct val="90000"/>
                </a:lnSpc>
                <a:spcBef>
                  <a:spcPct val="0"/>
                </a:spcBef>
              </a:pPr>
              <a:r>
                <a:rPr lang="en-US" sz="2800" u="sng">
                  <a:solidFill>
                    <a:schemeClr val="tx2"/>
                  </a:solidFill>
                  <a:latin typeface="Times New Roman" pitchFamily="18" charset="0"/>
                </a:rPr>
                <a:t>Index</a:t>
              </a:r>
              <a:endParaRPr lang="en-US" sz="2800">
                <a:latin typeface="Times New Roman" pitchFamily="18" charset="0"/>
              </a:endParaRPr>
            </a:p>
            <a:p>
              <a:pPr algn="r">
                <a:lnSpc>
                  <a:spcPct val="90000"/>
                </a:lnSpc>
                <a:spcBef>
                  <a:spcPct val="0"/>
                </a:spcBef>
              </a:pPr>
              <a:r>
                <a:rPr lang="en-US" sz="2800">
                  <a:latin typeface="Times New Roman" pitchFamily="18" charset="0"/>
                </a:rPr>
                <a:t>0</a:t>
              </a:r>
            </a:p>
            <a:p>
              <a:pPr algn="r">
                <a:lnSpc>
                  <a:spcPct val="90000"/>
                </a:lnSpc>
                <a:spcBef>
                  <a:spcPct val="0"/>
                </a:spcBef>
              </a:pPr>
              <a:r>
                <a:rPr lang="en-US" sz="2800">
                  <a:latin typeface="Times New Roman" pitchFamily="18" charset="0"/>
                </a:rPr>
                <a:t>1</a:t>
              </a:r>
            </a:p>
            <a:p>
              <a:pPr algn="r">
                <a:lnSpc>
                  <a:spcPct val="90000"/>
                </a:lnSpc>
                <a:spcBef>
                  <a:spcPct val="0"/>
                </a:spcBef>
              </a:pPr>
              <a:r>
                <a:rPr lang="en-US" sz="2800">
                  <a:latin typeface="Times New Roman" pitchFamily="18" charset="0"/>
                </a:rPr>
                <a:t>2</a:t>
              </a:r>
            </a:p>
            <a:p>
              <a:pPr algn="r">
                <a:lnSpc>
                  <a:spcPct val="90000"/>
                </a:lnSpc>
                <a:spcBef>
                  <a:spcPct val="0"/>
                </a:spcBef>
              </a:pPr>
              <a:r>
                <a:rPr lang="en-US" sz="2800">
                  <a:solidFill>
                    <a:schemeClr val="tx2"/>
                  </a:solidFill>
                  <a:latin typeface="Times New Roman" pitchFamily="18" charset="0"/>
                </a:rPr>
                <a:t>3</a:t>
              </a:r>
              <a:endParaRPr lang="en-US" sz="2800">
                <a:latin typeface="Times New Roman" pitchFamily="18" charset="0"/>
              </a:endParaRPr>
            </a:p>
            <a:p>
              <a:pPr algn="r">
                <a:lnSpc>
                  <a:spcPct val="90000"/>
                </a:lnSpc>
                <a:spcBef>
                  <a:spcPct val="0"/>
                </a:spcBef>
              </a:pPr>
              <a:r>
                <a:rPr lang="en-US" sz="2800">
                  <a:latin typeface="Times New Roman" pitchFamily="18" charset="0"/>
                </a:rPr>
                <a:t>4</a:t>
              </a:r>
            </a:p>
            <a:p>
              <a:pPr algn="r">
                <a:lnSpc>
                  <a:spcPct val="90000"/>
                </a:lnSpc>
                <a:spcBef>
                  <a:spcPct val="0"/>
                </a:spcBef>
              </a:pPr>
              <a:r>
                <a:rPr lang="en-US" sz="2800">
                  <a:latin typeface="Times New Roman" pitchFamily="18" charset="0"/>
                </a:rPr>
                <a:t>5</a:t>
              </a:r>
            </a:p>
            <a:p>
              <a:pPr algn="r">
                <a:lnSpc>
                  <a:spcPct val="90000"/>
                </a:lnSpc>
                <a:spcBef>
                  <a:spcPct val="0"/>
                </a:spcBef>
              </a:pPr>
              <a:r>
                <a:rPr lang="en-US" sz="2800">
                  <a:latin typeface="Times New Roman" pitchFamily="18" charset="0"/>
                </a:rPr>
                <a:t>6</a:t>
              </a:r>
            </a:p>
            <a:p>
              <a:pPr algn="r">
                <a:lnSpc>
                  <a:spcPct val="90000"/>
                </a:lnSpc>
                <a:spcBef>
                  <a:spcPct val="0"/>
                </a:spcBef>
              </a:pPr>
              <a:r>
                <a:rPr lang="en-US" sz="2800">
                  <a:latin typeface="Times New Roman" pitchFamily="18" charset="0"/>
                </a:rPr>
                <a:t>7</a:t>
              </a:r>
            </a:p>
            <a:p>
              <a:pPr algn="r">
                <a:lnSpc>
                  <a:spcPct val="90000"/>
                </a:lnSpc>
                <a:spcBef>
                  <a:spcPct val="0"/>
                </a:spcBef>
              </a:pPr>
              <a:r>
                <a:rPr lang="en-US" sz="2800">
                  <a:latin typeface="Times New Roman" pitchFamily="18" charset="0"/>
                </a:rPr>
                <a:t>8</a:t>
              </a:r>
            </a:p>
            <a:p>
              <a:pPr algn="r">
                <a:lnSpc>
                  <a:spcPct val="90000"/>
                </a:lnSpc>
                <a:spcBef>
                  <a:spcPct val="0"/>
                </a:spcBef>
              </a:pPr>
              <a:r>
                <a:rPr lang="en-US" sz="2800">
                  <a:latin typeface="Times New Roman" pitchFamily="18" charset="0"/>
                </a:rPr>
                <a:t>9</a:t>
              </a:r>
            </a:p>
            <a:p>
              <a:pPr algn="r">
                <a:lnSpc>
                  <a:spcPct val="90000"/>
                </a:lnSpc>
                <a:spcBef>
                  <a:spcPct val="0"/>
                </a:spcBef>
              </a:pPr>
              <a:r>
                <a:rPr lang="en-US" sz="2800">
                  <a:latin typeface="Times New Roman" pitchFamily="18" charset="0"/>
                </a:rPr>
                <a:t>A</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F</a:t>
              </a:r>
            </a:p>
          </p:txBody>
        </p:sp>
        <p:grpSp>
          <p:nvGrpSpPr>
            <p:cNvPr id="22561" name="Group 6"/>
            <p:cNvGrpSpPr>
              <a:grpSpLocks/>
            </p:cNvGrpSpPr>
            <p:nvPr/>
          </p:nvGrpSpPr>
          <p:grpSpPr bwMode="auto">
            <a:xfrm>
              <a:off x="3316" y="482"/>
              <a:ext cx="2056" cy="3642"/>
              <a:chOff x="3316" y="482"/>
              <a:chExt cx="2056" cy="3642"/>
            </a:xfrm>
          </p:grpSpPr>
          <p:sp>
            <p:nvSpPr>
              <p:cNvPr id="1236999" name="Rectangle 7"/>
              <p:cNvSpPr>
                <a:spLocks noChangeArrowheads="1"/>
              </p:cNvSpPr>
              <p:nvPr/>
            </p:nvSpPr>
            <p:spPr bwMode="auto">
              <a:xfrm>
                <a:off x="3316" y="7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00" name="Rectangle 8"/>
              <p:cNvSpPr>
                <a:spLocks noChangeArrowheads="1"/>
              </p:cNvSpPr>
              <p:nvPr/>
            </p:nvSpPr>
            <p:spPr bwMode="auto">
              <a:xfrm>
                <a:off x="3316" y="10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01" name="Rectangle 9"/>
              <p:cNvSpPr>
                <a:spLocks noChangeArrowheads="1"/>
              </p:cNvSpPr>
              <p:nvPr/>
            </p:nvSpPr>
            <p:spPr bwMode="auto">
              <a:xfrm>
                <a:off x="3316" y="12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02" name="Rectangle 10"/>
              <p:cNvSpPr>
                <a:spLocks noChangeArrowheads="1"/>
              </p:cNvSpPr>
              <p:nvPr/>
            </p:nvSpPr>
            <p:spPr bwMode="auto">
              <a:xfrm>
                <a:off x="3316" y="1492"/>
                <a:ext cx="2056" cy="232"/>
              </a:xfrm>
              <a:prstGeom prst="rect">
                <a:avLst/>
              </a:prstGeom>
              <a:solidFill>
                <a:schemeClr val="accent3"/>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03" name="Rectangle 11"/>
              <p:cNvSpPr>
                <a:spLocks noChangeArrowheads="1"/>
              </p:cNvSpPr>
              <p:nvPr/>
            </p:nvSpPr>
            <p:spPr bwMode="auto">
              <a:xfrm>
                <a:off x="3316" y="17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04" name="Rectangle 12"/>
              <p:cNvSpPr>
                <a:spLocks noChangeArrowheads="1"/>
              </p:cNvSpPr>
              <p:nvPr/>
            </p:nvSpPr>
            <p:spPr bwMode="auto">
              <a:xfrm>
                <a:off x="3316" y="19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05" name="Rectangle 13"/>
              <p:cNvSpPr>
                <a:spLocks noChangeArrowheads="1"/>
              </p:cNvSpPr>
              <p:nvPr/>
            </p:nvSpPr>
            <p:spPr bwMode="auto">
              <a:xfrm>
                <a:off x="3316" y="22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06" name="Rectangle 14"/>
              <p:cNvSpPr>
                <a:spLocks noChangeArrowheads="1"/>
              </p:cNvSpPr>
              <p:nvPr/>
            </p:nvSpPr>
            <p:spPr bwMode="auto">
              <a:xfrm>
                <a:off x="3316" y="24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07" name="Rectangle 15"/>
              <p:cNvSpPr>
                <a:spLocks noChangeArrowheads="1"/>
              </p:cNvSpPr>
              <p:nvPr/>
            </p:nvSpPr>
            <p:spPr bwMode="auto">
              <a:xfrm>
                <a:off x="3316" y="26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08" name="Rectangle 16"/>
              <p:cNvSpPr>
                <a:spLocks noChangeArrowheads="1"/>
              </p:cNvSpPr>
              <p:nvPr/>
            </p:nvSpPr>
            <p:spPr bwMode="auto">
              <a:xfrm>
                <a:off x="3316" y="29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09" name="Rectangle 17"/>
              <p:cNvSpPr>
                <a:spLocks noChangeArrowheads="1"/>
              </p:cNvSpPr>
              <p:nvPr/>
            </p:nvSpPr>
            <p:spPr bwMode="auto">
              <a:xfrm>
                <a:off x="3316" y="31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10" name="Rectangle 18"/>
              <p:cNvSpPr>
                <a:spLocks noChangeArrowheads="1"/>
              </p:cNvSpPr>
              <p:nvPr/>
            </p:nvSpPr>
            <p:spPr bwMode="auto">
              <a:xfrm>
                <a:off x="3316" y="34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2604" name="Rectangle 19"/>
              <p:cNvSpPr>
                <a:spLocks noChangeArrowheads="1"/>
              </p:cNvSpPr>
              <p:nvPr/>
            </p:nvSpPr>
            <p:spPr bwMode="auto">
              <a:xfrm>
                <a:off x="3984" y="482"/>
                <a:ext cx="720" cy="276"/>
              </a:xfrm>
              <a:prstGeom prst="rect">
                <a:avLst/>
              </a:prstGeom>
              <a:noFill/>
              <a:ln w="9525">
                <a:noFill/>
                <a:miter lim="800000"/>
                <a:headEnd/>
                <a:tailEnd/>
              </a:ln>
            </p:spPr>
            <p:txBody>
              <a:bodyPr wrap="none" lIns="92075" tIns="46038" rIns="92075" bIns="46038">
                <a:spAutoFit/>
              </a:bodyPr>
              <a:lstStyle/>
              <a:p>
                <a:pPr algn="ctr"/>
                <a:r>
                  <a:rPr lang="en-US" sz="2800" u="sng">
                    <a:solidFill>
                      <a:schemeClr val="tx2"/>
                    </a:solidFill>
                    <a:latin typeface="Times New Roman" pitchFamily="18" charset="0"/>
                  </a:rPr>
                  <a:t>Cache</a:t>
                </a:r>
              </a:p>
            </p:txBody>
          </p:sp>
          <p:sp>
            <p:nvSpPr>
              <p:cNvPr id="1237012" name="Rectangle 20"/>
              <p:cNvSpPr>
                <a:spLocks noChangeArrowheads="1"/>
              </p:cNvSpPr>
              <p:nvPr/>
            </p:nvSpPr>
            <p:spPr bwMode="auto">
              <a:xfrm>
                <a:off x="3316" y="36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13" name="Rectangle 21"/>
              <p:cNvSpPr>
                <a:spLocks noChangeArrowheads="1"/>
              </p:cNvSpPr>
              <p:nvPr/>
            </p:nvSpPr>
            <p:spPr bwMode="auto">
              <a:xfrm>
                <a:off x="3316" y="38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sp>
          <p:nvSpPr>
            <p:cNvPr id="1237014" name="Rectangle 22"/>
            <p:cNvSpPr>
              <a:spLocks noChangeArrowheads="1"/>
            </p:cNvSpPr>
            <p:nvPr/>
          </p:nvSpPr>
          <p:spPr bwMode="auto">
            <a:xfrm>
              <a:off x="1300" y="7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15" name="Rectangle 23"/>
            <p:cNvSpPr>
              <a:spLocks noChangeArrowheads="1"/>
            </p:cNvSpPr>
            <p:nvPr/>
          </p:nvSpPr>
          <p:spPr bwMode="auto">
            <a:xfrm>
              <a:off x="1300" y="10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16" name="Rectangle 24"/>
            <p:cNvSpPr>
              <a:spLocks noChangeArrowheads="1"/>
            </p:cNvSpPr>
            <p:nvPr/>
          </p:nvSpPr>
          <p:spPr bwMode="auto">
            <a:xfrm>
              <a:off x="1300" y="12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17" name="Rectangle 25"/>
            <p:cNvSpPr>
              <a:spLocks noChangeArrowheads="1"/>
            </p:cNvSpPr>
            <p:nvPr/>
          </p:nvSpPr>
          <p:spPr bwMode="auto">
            <a:xfrm>
              <a:off x="1300" y="1492"/>
              <a:ext cx="1144" cy="232"/>
            </a:xfrm>
            <a:prstGeom prst="rect">
              <a:avLst/>
            </a:prstGeom>
            <a:solidFill>
              <a:schemeClr val="accent3"/>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18" name="Rectangle 26"/>
            <p:cNvSpPr>
              <a:spLocks noChangeArrowheads="1"/>
            </p:cNvSpPr>
            <p:nvPr/>
          </p:nvSpPr>
          <p:spPr bwMode="auto">
            <a:xfrm>
              <a:off x="1300" y="17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19" name="Rectangle 27"/>
            <p:cNvSpPr>
              <a:spLocks noChangeArrowheads="1"/>
            </p:cNvSpPr>
            <p:nvPr/>
          </p:nvSpPr>
          <p:spPr bwMode="auto">
            <a:xfrm>
              <a:off x="1300" y="19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20" name="Rectangle 28"/>
            <p:cNvSpPr>
              <a:spLocks noChangeArrowheads="1"/>
            </p:cNvSpPr>
            <p:nvPr/>
          </p:nvSpPr>
          <p:spPr bwMode="auto">
            <a:xfrm>
              <a:off x="1300" y="22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21" name="Rectangle 29"/>
            <p:cNvSpPr>
              <a:spLocks noChangeArrowheads="1"/>
            </p:cNvSpPr>
            <p:nvPr/>
          </p:nvSpPr>
          <p:spPr bwMode="auto">
            <a:xfrm>
              <a:off x="1300" y="24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22" name="Rectangle 30"/>
            <p:cNvSpPr>
              <a:spLocks noChangeArrowheads="1"/>
            </p:cNvSpPr>
            <p:nvPr/>
          </p:nvSpPr>
          <p:spPr bwMode="auto">
            <a:xfrm>
              <a:off x="1300" y="26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23" name="Rectangle 31"/>
            <p:cNvSpPr>
              <a:spLocks noChangeArrowheads="1"/>
            </p:cNvSpPr>
            <p:nvPr/>
          </p:nvSpPr>
          <p:spPr bwMode="auto">
            <a:xfrm>
              <a:off x="1300" y="29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24" name="Rectangle 32"/>
            <p:cNvSpPr>
              <a:spLocks noChangeArrowheads="1"/>
            </p:cNvSpPr>
            <p:nvPr/>
          </p:nvSpPr>
          <p:spPr bwMode="auto">
            <a:xfrm>
              <a:off x="1300" y="31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25" name="Rectangle 33"/>
            <p:cNvSpPr>
              <a:spLocks noChangeArrowheads="1"/>
            </p:cNvSpPr>
            <p:nvPr/>
          </p:nvSpPr>
          <p:spPr bwMode="auto">
            <a:xfrm>
              <a:off x="1300" y="34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2574" name="Rectangle 34"/>
            <p:cNvSpPr>
              <a:spLocks noChangeArrowheads="1"/>
            </p:cNvSpPr>
            <p:nvPr/>
          </p:nvSpPr>
          <p:spPr bwMode="auto">
            <a:xfrm>
              <a:off x="1455" y="482"/>
              <a:ext cx="834"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Tag</a:t>
              </a:r>
            </a:p>
          </p:txBody>
        </p:sp>
        <p:sp>
          <p:nvSpPr>
            <p:cNvPr id="1237027" name="Rectangle 35"/>
            <p:cNvSpPr>
              <a:spLocks noChangeArrowheads="1"/>
            </p:cNvSpPr>
            <p:nvPr/>
          </p:nvSpPr>
          <p:spPr bwMode="auto">
            <a:xfrm>
              <a:off x="1300" y="36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28" name="Rectangle 36"/>
            <p:cNvSpPr>
              <a:spLocks noChangeArrowheads="1"/>
            </p:cNvSpPr>
            <p:nvPr/>
          </p:nvSpPr>
          <p:spPr bwMode="auto">
            <a:xfrm>
              <a:off x="1300" y="38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29" name="Rectangle 37"/>
            <p:cNvSpPr>
              <a:spLocks noChangeArrowheads="1"/>
            </p:cNvSpPr>
            <p:nvPr/>
          </p:nvSpPr>
          <p:spPr bwMode="auto">
            <a:xfrm>
              <a:off x="772" y="7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30" name="Rectangle 38"/>
            <p:cNvSpPr>
              <a:spLocks noChangeArrowheads="1"/>
            </p:cNvSpPr>
            <p:nvPr/>
          </p:nvSpPr>
          <p:spPr bwMode="auto">
            <a:xfrm>
              <a:off x="772" y="10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31" name="Rectangle 39"/>
            <p:cNvSpPr>
              <a:spLocks noChangeArrowheads="1"/>
            </p:cNvSpPr>
            <p:nvPr/>
          </p:nvSpPr>
          <p:spPr bwMode="auto">
            <a:xfrm>
              <a:off x="772" y="12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32" name="Rectangle 40"/>
            <p:cNvSpPr>
              <a:spLocks noChangeArrowheads="1"/>
            </p:cNvSpPr>
            <p:nvPr/>
          </p:nvSpPr>
          <p:spPr bwMode="auto">
            <a:xfrm>
              <a:off x="772" y="1492"/>
              <a:ext cx="328" cy="232"/>
            </a:xfrm>
            <a:prstGeom prst="rect">
              <a:avLst/>
            </a:prstGeom>
            <a:solidFill>
              <a:schemeClr val="accent3"/>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33" name="Rectangle 41"/>
            <p:cNvSpPr>
              <a:spLocks noChangeArrowheads="1"/>
            </p:cNvSpPr>
            <p:nvPr/>
          </p:nvSpPr>
          <p:spPr bwMode="auto">
            <a:xfrm>
              <a:off x="772" y="17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34" name="Rectangle 42"/>
            <p:cNvSpPr>
              <a:spLocks noChangeArrowheads="1"/>
            </p:cNvSpPr>
            <p:nvPr/>
          </p:nvSpPr>
          <p:spPr bwMode="auto">
            <a:xfrm>
              <a:off x="772" y="19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35" name="Rectangle 43"/>
            <p:cNvSpPr>
              <a:spLocks noChangeArrowheads="1"/>
            </p:cNvSpPr>
            <p:nvPr/>
          </p:nvSpPr>
          <p:spPr bwMode="auto">
            <a:xfrm>
              <a:off x="772" y="22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36" name="Rectangle 44"/>
            <p:cNvSpPr>
              <a:spLocks noChangeArrowheads="1"/>
            </p:cNvSpPr>
            <p:nvPr/>
          </p:nvSpPr>
          <p:spPr bwMode="auto">
            <a:xfrm>
              <a:off x="772" y="24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37" name="Rectangle 45"/>
            <p:cNvSpPr>
              <a:spLocks noChangeArrowheads="1"/>
            </p:cNvSpPr>
            <p:nvPr/>
          </p:nvSpPr>
          <p:spPr bwMode="auto">
            <a:xfrm>
              <a:off x="772" y="26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38" name="Rectangle 46"/>
            <p:cNvSpPr>
              <a:spLocks noChangeArrowheads="1"/>
            </p:cNvSpPr>
            <p:nvPr/>
          </p:nvSpPr>
          <p:spPr bwMode="auto">
            <a:xfrm>
              <a:off x="772" y="29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39" name="Rectangle 47"/>
            <p:cNvSpPr>
              <a:spLocks noChangeArrowheads="1"/>
            </p:cNvSpPr>
            <p:nvPr/>
          </p:nvSpPr>
          <p:spPr bwMode="auto">
            <a:xfrm>
              <a:off x="772" y="31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40" name="Rectangle 48"/>
            <p:cNvSpPr>
              <a:spLocks noChangeArrowheads="1"/>
            </p:cNvSpPr>
            <p:nvPr/>
          </p:nvSpPr>
          <p:spPr bwMode="auto">
            <a:xfrm>
              <a:off x="772" y="34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2589" name="Rectangle 49"/>
            <p:cNvSpPr>
              <a:spLocks noChangeArrowheads="1"/>
            </p:cNvSpPr>
            <p:nvPr/>
          </p:nvSpPr>
          <p:spPr bwMode="auto">
            <a:xfrm>
              <a:off x="480" y="482"/>
              <a:ext cx="930"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Valid</a:t>
              </a:r>
            </a:p>
          </p:txBody>
        </p:sp>
        <p:sp>
          <p:nvSpPr>
            <p:cNvPr id="1237042" name="Rectangle 50"/>
            <p:cNvSpPr>
              <a:spLocks noChangeArrowheads="1"/>
            </p:cNvSpPr>
            <p:nvPr/>
          </p:nvSpPr>
          <p:spPr bwMode="auto">
            <a:xfrm>
              <a:off x="772" y="36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7043" name="Rectangle 51"/>
            <p:cNvSpPr>
              <a:spLocks noChangeArrowheads="1"/>
            </p:cNvSpPr>
            <p:nvPr/>
          </p:nvSpPr>
          <p:spPr bwMode="auto">
            <a:xfrm>
              <a:off x="772" y="38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aphicFrame>
        <p:nvGraphicFramePr>
          <p:cNvPr id="1237044" name="Group 52"/>
          <p:cNvGraphicFramePr>
            <a:graphicFrameLocks noGrp="1"/>
          </p:cNvGraphicFramePr>
          <p:nvPr/>
        </p:nvGraphicFramePr>
        <p:xfrm>
          <a:off x="304800" y="4260850"/>
          <a:ext cx="3352800" cy="2438400"/>
        </p:xfrm>
        <a:graphic>
          <a:graphicData uri="http://schemas.openxmlformats.org/drawingml/2006/table">
            <a:tbl>
              <a:tblPr/>
              <a:tblGrid>
                <a:gridCol w="1066800"/>
                <a:gridCol w="2286000"/>
              </a:tblGrid>
              <a:tr h="2238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  </a:t>
                      </a:r>
                      <a:r>
                        <a:rPr kumimoji="0" lang="en-US" sz="1600" b="1" i="0" u="none" strike="noStrike" cap="none" normalizeH="0" baseline="0" smtClean="0">
                          <a:ln>
                            <a:noFill/>
                          </a:ln>
                          <a:solidFill>
                            <a:schemeClr val="tx2"/>
                          </a:solidFill>
                          <a:effectLst/>
                          <a:latin typeface="Arial Narrow" pitchFamily="34" charset="0"/>
                        </a:rPr>
                        <a:t>Address</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2"/>
                          </a:solidFill>
                          <a:effectLst/>
                          <a:latin typeface="Arial Narrow" pitchFamily="34" charset="0"/>
                        </a:rPr>
                        <a:t>Code</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r>
              <a:tr h="2127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0003h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L1	LDH</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0004h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MPY</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0005h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14400" algn="l"/>
                          <a:tab pos="1485900" algn="l"/>
                        </a:tabLst>
                      </a:pPr>
                      <a:r>
                        <a:rPr kumimoji="0" lang="en-US" sz="1600" b="1" i="0" u="none" strike="noStrike" cap="none" normalizeH="0" baseline="0" smtClean="0">
                          <a:ln>
                            <a:noFill/>
                          </a:ln>
                          <a:solidFill>
                            <a:schemeClr val="tx1"/>
                          </a:solidFill>
                          <a:effectLst/>
                          <a:latin typeface="Courier New" pitchFamily="49" charset="0"/>
                        </a:rPr>
                        <a:t>	B    L2</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L2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0027h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SUB  cnt</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0028h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[!cnt]	B    L1</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r>
            </a:tbl>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Direct Mapped Cache Example</a:t>
            </a:r>
          </a:p>
        </p:txBody>
      </p:sp>
      <p:grpSp>
        <p:nvGrpSpPr>
          <p:cNvPr id="23555" name="Group 3"/>
          <p:cNvGrpSpPr>
            <a:grpSpLocks/>
          </p:cNvGrpSpPr>
          <p:nvPr/>
        </p:nvGrpSpPr>
        <p:grpSpPr bwMode="auto">
          <a:xfrm>
            <a:off x="762000" y="692150"/>
            <a:ext cx="7994650" cy="5930900"/>
            <a:chOff x="480" y="436"/>
            <a:chExt cx="5036" cy="3736"/>
          </a:xfrm>
        </p:grpSpPr>
        <p:sp>
          <p:nvSpPr>
            <p:cNvPr id="1239044" name="Rectangle 4"/>
            <p:cNvSpPr>
              <a:spLocks noChangeArrowheads="1"/>
            </p:cNvSpPr>
            <p:nvPr/>
          </p:nvSpPr>
          <p:spPr bwMode="auto">
            <a:xfrm>
              <a:off x="580" y="436"/>
              <a:ext cx="4936" cy="373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3586" name="Rectangle 5"/>
            <p:cNvSpPr>
              <a:spLocks noChangeArrowheads="1"/>
            </p:cNvSpPr>
            <p:nvPr/>
          </p:nvSpPr>
          <p:spPr bwMode="auto">
            <a:xfrm>
              <a:off x="2512" y="484"/>
              <a:ext cx="664" cy="3688"/>
            </a:xfrm>
            <a:prstGeom prst="rect">
              <a:avLst/>
            </a:prstGeom>
            <a:noFill/>
            <a:ln w="9525">
              <a:noFill/>
              <a:miter lim="800000"/>
              <a:headEnd/>
              <a:tailEnd/>
            </a:ln>
          </p:spPr>
          <p:txBody>
            <a:bodyPr wrap="none" lIns="92075" tIns="46038" rIns="92075" bIns="46038">
              <a:spAutoFit/>
            </a:bodyPr>
            <a:lstStyle/>
            <a:p>
              <a:pPr algn="r">
                <a:lnSpc>
                  <a:spcPct val="90000"/>
                </a:lnSpc>
                <a:spcBef>
                  <a:spcPct val="0"/>
                </a:spcBef>
              </a:pPr>
              <a:r>
                <a:rPr lang="en-US" sz="2800" u="sng">
                  <a:solidFill>
                    <a:schemeClr val="tx2"/>
                  </a:solidFill>
                  <a:latin typeface="Times New Roman" pitchFamily="18" charset="0"/>
                </a:rPr>
                <a:t>Index</a:t>
              </a:r>
              <a:endParaRPr lang="en-US" sz="2800">
                <a:latin typeface="Times New Roman" pitchFamily="18" charset="0"/>
              </a:endParaRPr>
            </a:p>
            <a:p>
              <a:pPr algn="r">
                <a:lnSpc>
                  <a:spcPct val="90000"/>
                </a:lnSpc>
                <a:spcBef>
                  <a:spcPct val="0"/>
                </a:spcBef>
              </a:pPr>
              <a:r>
                <a:rPr lang="en-US" sz="2800">
                  <a:latin typeface="Times New Roman" pitchFamily="18" charset="0"/>
                </a:rPr>
                <a:t>0</a:t>
              </a:r>
            </a:p>
            <a:p>
              <a:pPr algn="r">
                <a:lnSpc>
                  <a:spcPct val="90000"/>
                </a:lnSpc>
                <a:spcBef>
                  <a:spcPct val="0"/>
                </a:spcBef>
              </a:pPr>
              <a:r>
                <a:rPr lang="en-US" sz="2800">
                  <a:latin typeface="Times New Roman" pitchFamily="18" charset="0"/>
                </a:rPr>
                <a:t>1</a:t>
              </a:r>
            </a:p>
            <a:p>
              <a:pPr algn="r">
                <a:lnSpc>
                  <a:spcPct val="90000"/>
                </a:lnSpc>
                <a:spcBef>
                  <a:spcPct val="0"/>
                </a:spcBef>
              </a:pPr>
              <a:r>
                <a:rPr lang="en-US" sz="2800">
                  <a:latin typeface="Times New Roman" pitchFamily="18" charset="0"/>
                </a:rPr>
                <a:t>2</a:t>
              </a:r>
            </a:p>
            <a:p>
              <a:pPr algn="r">
                <a:lnSpc>
                  <a:spcPct val="90000"/>
                </a:lnSpc>
                <a:spcBef>
                  <a:spcPct val="0"/>
                </a:spcBef>
              </a:pPr>
              <a:r>
                <a:rPr lang="en-US" sz="2800">
                  <a:solidFill>
                    <a:schemeClr val="tx2"/>
                  </a:solidFill>
                  <a:latin typeface="Times New Roman" pitchFamily="18" charset="0"/>
                </a:rPr>
                <a:t>3</a:t>
              </a:r>
              <a:endParaRPr lang="en-US" sz="2800">
                <a:latin typeface="Times New Roman" pitchFamily="18" charset="0"/>
              </a:endParaRPr>
            </a:p>
            <a:p>
              <a:pPr algn="r">
                <a:lnSpc>
                  <a:spcPct val="90000"/>
                </a:lnSpc>
                <a:spcBef>
                  <a:spcPct val="0"/>
                </a:spcBef>
              </a:pPr>
              <a:r>
                <a:rPr lang="en-US" sz="2800">
                  <a:latin typeface="Times New Roman" pitchFamily="18" charset="0"/>
                </a:rPr>
                <a:t>4</a:t>
              </a:r>
            </a:p>
            <a:p>
              <a:pPr algn="r">
                <a:lnSpc>
                  <a:spcPct val="90000"/>
                </a:lnSpc>
                <a:spcBef>
                  <a:spcPct val="0"/>
                </a:spcBef>
              </a:pPr>
              <a:r>
                <a:rPr lang="en-US" sz="2800">
                  <a:latin typeface="Times New Roman" pitchFamily="18" charset="0"/>
                </a:rPr>
                <a:t>5</a:t>
              </a:r>
            </a:p>
            <a:p>
              <a:pPr algn="r">
                <a:lnSpc>
                  <a:spcPct val="90000"/>
                </a:lnSpc>
                <a:spcBef>
                  <a:spcPct val="0"/>
                </a:spcBef>
              </a:pPr>
              <a:r>
                <a:rPr lang="en-US" sz="2800">
                  <a:latin typeface="Times New Roman" pitchFamily="18" charset="0"/>
                </a:rPr>
                <a:t>6</a:t>
              </a:r>
            </a:p>
            <a:p>
              <a:pPr algn="r">
                <a:lnSpc>
                  <a:spcPct val="90000"/>
                </a:lnSpc>
                <a:spcBef>
                  <a:spcPct val="0"/>
                </a:spcBef>
              </a:pPr>
              <a:r>
                <a:rPr lang="en-US" sz="2800">
                  <a:latin typeface="Times New Roman" pitchFamily="18" charset="0"/>
                </a:rPr>
                <a:t>7</a:t>
              </a:r>
            </a:p>
            <a:p>
              <a:pPr algn="r">
                <a:lnSpc>
                  <a:spcPct val="90000"/>
                </a:lnSpc>
                <a:spcBef>
                  <a:spcPct val="0"/>
                </a:spcBef>
              </a:pPr>
              <a:r>
                <a:rPr lang="en-US" sz="2800">
                  <a:latin typeface="Times New Roman" pitchFamily="18" charset="0"/>
                </a:rPr>
                <a:t>8</a:t>
              </a:r>
            </a:p>
            <a:p>
              <a:pPr algn="r">
                <a:lnSpc>
                  <a:spcPct val="90000"/>
                </a:lnSpc>
                <a:spcBef>
                  <a:spcPct val="0"/>
                </a:spcBef>
              </a:pPr>
              <a:r>
                <a:rPr lang="en-US" sz="2800">
                  <a:latin typeface="Times New Roman" pitchFamily="18" charset="0"/>
                </a:rPr>
                <a:t>9</a:t>
              </a:r>
            </a:p>
            <a:p>
              <a:pPr algn="r">
                <a:lnSpc>
                  <a:spcPct val="90000"/>
                </a:lnSpc>
                <a:spcBef>
                  <a:spcPct val="0"/>
                </a:spcBef>
              </a:pPr>
              <a:r>
                <a:rPr lang="en-US" sz="2800">
                  <a:latin typeface="Times New Roman" pitchFamily="18" charset="0"/>
                </a:rPr>
                <a:t>A</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F</a:t>
              </a:r>
            </a:p>
          </p:txBody>
        </p:sp>
        <p:grpSp>
          <p:nvGrpSpPr>
            <p:cNvPr id="23587" name="Group 6"/>
            <p:cNvGrpSpPr>
              <a:grpSpLocks/>
            </p:cNvGrpSpPr>
            <p:nvPr/>
          </p:nvGrpSpPr>
          <p:grpSpPr bwMode="auto">
            <a:xfrm>
              <a:off x="3316" y="482"/>
              <a:ext cx="2056" cy="3642"/>
              <a:chOff x="3316" y="482"/>
              <a:chExt cx="2056" cy="3642"/>
            </a:xfrm>
          </p:grpSpPr>
          <p:sp>
            <p:nvSpPr>
              <p:cNvPr id="1239047" name="Rectangle 7"/>
              <p:cNvSpPr>
                <a:spLocks noChangeArrowheads="1"/>
              </p:cNvSpPr>
              <p:nvPr/>
            </p:nvSpPr>
            <p:spPr bwMode="auto">
              <a:xfrm>
                <a:off x="3316" y="7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48" name="Rectangle 8"/>
              <p:cNvSpPr>
                <a:spLocks noChangeArrowheads="1"/>
              </p:cNvSpPr>
              <p:nvPr/>
            </p:nvSpPr>
            <p:spPr bwMode="auto">
              <a:xfrm>
                <a:off x="3316" y="10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49" name="Rectangle 9"/>
              <p:cNvSpPr>
                <a:spLocks noChangeArrowheads="1"/>
              </p:cNvSpPr>
              <p:nvPr/>
            </p:nvSpPr>
            <p:spPr bwMode="auto">
              <a:xfrm>
                <a:off x="3316" y="12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50" name="Rectangle 10"/>
              <p:cNvSpPr>
                <a:spLocks noChangeArrowheads="1"/>
              </p:cNvSpPr>
              <p:nvPr/>
            </p:nvSpPr>
            <p:spPr bwMode="auto">
              <a:xfrm>
                <a:off x="3316" y="1492"/>
                <a:ext cx="2056" cy="232"/>
              </a:xfrm>
              <a:prstGeom prst="rect">
                <a:avLst/>
              </a:prstGeom>
              <a:solidFill>
                <a:schemeClr val="accent3"/>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51" name="Rectangle 11"/>
              <p:cNvSpPr>
                <a:spLocks noChangeArrowheads="1"/>
              </p:cNvSpPr>
              <p:nvPr/>
            </p:nvSpPr>
            <p:spPr bwMode="auto">
              <a:xfrm>
                <a:off x="3316" y="17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52" name="Rectangle 12"/>
              <p:cNvSpPr>
                <a:spLocks noChangeArrowheads="1"/>
              </p:cNvSpPr>
              <p:nvPr/>
            </p:nvSpPr>
            <p:spPr bwMode="auto">
              <a:xfrm>
                <a:off x="3316" y="19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53" name="Rectangle 13"/>
              <p:cNvSpPr>
                <a:spLocks noChangeArrowheads="1"/>
              </p:cNvSpPr>
              <p:nvPr/>
            </p:nvSpPr>
            <p:spPr bwMode="auto">
              <a:xfrm>
                <a:off x="3316" y="22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54" name="Rectangle 14"/>
              <p:cNvSpPr>
                <a:spLocks noChangeArrowheads="1"/>
              </p:cNvSpPr>
              <p:nvPr/>
            </p:nvSpPr>
            <p:spPr bwMode="auto">
              <a:xfrm>
                <a:off x="3316" y="24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55" name="Rectangle 15"/>
              <p:cNvSpPr>
                <a:spLocks noChangeArrowheads="1"/>
              </p:cNvSpPr>
              <p:nvPr/>
            </p:nvSpPr>
            <p:spPr bwMode="auto">
              <a:xfrm>
                <a:off x="3316" y="26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56" name="Rectangle 16"/>
              <p:cNvSpPr>
                <a:spLocks noChangeArrowheads="1"/>
              </p:cNvSpPr>
              <p:nvPr/>
            </p:nvSpPr>
            <p:spPr bwMode="auto">
              <a:xfrm>
                <a:off x="3316" y="29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57" name="Rectangle 17"/>
              <p:cNvSpPr>
                <a:spLocks noChangeArrowheads="1"/>
              </p:cNvSpPr>
              <p:nvPr/>
            </p:nvSpPr>
            <p:spPr bwMode="auto">
              <a:xfrm>
                <a:off x="3316" y="31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58" name="Rectangle 18"/>
              <p:cNvSpPr>
                <a:spLocks noChangeArrowheads="1"/>
              </p:cNvSpPr>
              <p:nvPr/>
            </p:nvSpPr>
            <p:spPr bwMode="auto">
              <a:xfrm>
                <a:off x="3316" y="34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3630" name="Rectangle 19"/>
              <p:cNvSpPr>
                <a:spLocks noChangeArrowheads="1"/>
              </p:cNvSpPr>
              <p:nvPr/>
            </p:nvSpPr>
            <p:spPr bwMode="auto">
              <a:xfrm>
                <a:off x="3984" y="482"/>
                <a:ext cx="720" cy="276"/>
              </a:xfrm>
              <a:prstGeom prst="rect">
                <a:avLst/>
              </a:prstGeom>
              <a:noFill/>
              <a:ln w="9525">
                <a:noFill/>
                <a:miter lim="800000"/>
                <a:headEnd/>
                <a:tailEnd/>
              </a:ln>
            </p:spPr>
            <p:txBody>
              <a:bodyPr wrap="none" lIns="92075" tIns="46038" rIns="92075" bIns="46038">
                <a:spAutoFit/>
              </a:bodyPr>
              <a:lstStyle/>
              <a:p>
                <a:pPr algn="ctr"/>
                <a:r>
                  <a:rPr lang="en-US" sz="2800" u="sng">
                    <a:solidFill>
                      <a:schemeClr val="tx2"/>
                    </a:solidFill>
                    <a:latin typeface="Times New Roman" pitchFamily="18" charset="0"/>
                  </a:rPr>
                  <a:t>Cache</a:t>
                </a:r>
              </a:p>
            </p:txBody>
          </p:sp>
          <p:sp>
            <p:nvSpPr>
              <p:cNvPr id="1239060" name="Rectangle 20"/>
              <p:cNvSpPr>
                <a:spLocks noChangeArrowheads="1"/>
              </p:cNvSpPr>
              <p:nvPr/>
            </p:nvSpPr>
            <p:spPr bwMode="auto">
              <a:xfrm>
                <a:off x="3316" y="36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61" name="Rectangle 21"/>
              <p:cNvSpPr>
                <a:spLocks noChangeArrowheads="1"/>
              </p:cNvSpPr>
              <p:nvPr/>
            </p:nvSpPr>
            <p:spPr bwMode="auto">
              <a:xfrm>
                <a:off x="3316" y="38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sp>
          <p:nvSpPr>
            <p:cNvPr id="1239062" name="Rectangle 22"/>
            <p:cNvSpPr>
              <a:spLocks noChangeArrowheads="1"/>
            </p:cNvSpPr>
            <p:nvPr/>
          </p:nvSpPr>
          <p:spPr bwMode="auto">
            <a:xfrm>
              <a:off x="1300" y="7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63" name="Rectangle 23"/>
            <p:cNvSpPr>
              <a:spLocks noChangeArrowheads="1"/>
            </p:cNvSpPr>
            <p:nvPr/>
          </p:nvSpPr>
          <p:spPr bwMode="auto">
            <a:xfrm>
              <a:off x="1300" y="10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64" name="Rectangle 24"/>
            <p:cNvSpPr>
              <a:spLocks noChangeArrowheads="1"/>
            </p:cNvSpPr>
            <p:nvPr/>
          </p:nvSpPr>
          <p:spPr bwMode="auto">
            <a:xfrm>
              <a:off x="1300" y="12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65" name="Rectangle 25"/>
            <p:cNvSpPr>
              <a:spLocks noChangeArrowheads="1"/>
            </p:cNvSpPr>
            <p:nvPr/>
          </p:nvSpPr>
          <p:spPr bwMode="auto">
            <a:xfrm>
              <a:off x="1300" y="1492"/>
              <a:ext cx="1144" cy="232"/>
            </a:xfrm>
            <a:prstGeom prst="rect">
              <a:avLst/>
            </a:prstGeom>
            <a:solidFill>
              <a:schemeClr val="accent3"/>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66" name="Rectangle 26"/>
            <p:cNvSpPr>
              <a:spLocks noChangeArrowheads="1"/>
            </p:cNvSpPr>
            <p:nvPr/>
          </p:nvSpPr>
          <p:spPr bwMode="auto">
            <a:xfrm>
              <a:off x="1300" y="17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67" name="Rectangle 27"/>
            <p:cNvSpPr>
              <a:spLocks noChangeArrowheads="1"/>
            </p:cNvSpPr>
            <p:nvPr/>
          </p:nvSpPr>
          <p:spPr bwMode="auto">
            <a:xfrm>
              <a:off x="1300" y="19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68" name="Rectangle 28"/>
            <p:cNvSpPr>
              <a:spLocks noChangeArrowheads="1"/>
            </p:cNvSpPr>
            <p:nvPr/>
          </p:nvSpPr>
          <p:spPr bwMode="auto">
            <a:xfrm>
              <a:off x="1300" y="22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69" name="Rectangle 29"/>
            <p:cNvSpPr>
              <a:spLocks noChangeArrowheads="1"/>
            </p:cNvSpPr>
            <p:nvPr/>
          </p:nvSpPr>
          <p:spPr bwMode="auto">
            <a:xfrm>
              <a:off x="1300" y="24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70" name="Rectangle 30"/>
            <p:cNvSpPr>
              <a:spLocks noChangeArrowheads="1"/>
            </p:cNvSpPr>
            <p:nvPr/>
          </p:nvSpPr>
          <p:spPr bwMode="auto">
            <a:xfrm>
              <a:off x="1300" y="26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71" name="Rectangle 31"/>
            <p:cNvSpPr>
              <a:spLocks noChangeArrowheads="1"/>
            </p:cNvSpPr>
            <p:nvPr/>
          </p:nvSpPr>
          <p:spPr bwMode="auto">
            <a:xfrm>
              <a:off x="1300" y="29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72" name="Rectangle 32"/>
            <p:cNvSpPr>
              <a:spLocks noChangeArrowheads="1"/>
            </p:cNvSpPr>
            <p:nvPr/>
          </p:nvSpPr>
          <p:spPr bwMode="auto">
            <a:xfrm>
              <a:off x="1300" y="31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73" name="Rectangle 33"/>
            <p:cNvSpPr>
              <a:spLocks noChangeArrowheads="1"/>
            </p:cNvSpPr>
            <p:nvPr/>
          </p:nvSpPr>
          <p:spPr bwMode="auto">
            <a:xfrm>
              <a:off x="1300" y="34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3600" name="Rectangle 34"/>
            <p:cNvSpPr>
              <a:spLocks noChangeArrowheads="1"/>
            </p:cNvSpPr>
            <p:nvPr/>
          </p:nvSpPr>
          <p:spPr bwMode="auto">
            <a:xfrm>
              <a:off x="1455" y="482"/>
              <a:ext cx="834"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Tag</a:t>
              </a:r>
            </a:p>
          </p:txBody>
        </p:sp>
        <p:sp>
          <p:nvSpPr>
            <p:cNvPr id="1239075" name="Rectangle 35"/>
            <p:cNvSpPr>
              <a:spLocks noChangeArrowheads="1"/>
            </p:cNvSpPr>
            <p:nvPr/>
          </p:nvSpPr>
          <p:spPr bwMode="auto">
            <a:xfrm>
              <a:off x="1300" y="36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76" name="Rectangle 36"/>
            <p:cNvSpPr>
              <a:spLocks noChangeArrowheads="1"/>
            </p:cNvSpPr>
            <p:nvPr/>
          </p:nvSpPr>
          <p:spPr bwMode="auto">
            <a:xfrm>
              <a:off x="1300" y="38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77" name="Rectangle 37"/>
            <p:cNvSpPr>
              <a:spLocks noChangeArrowheads="1"/>
            </p:cNvSpPr>
            <p:nvPr/>
          </p:nvSpPr>
          <p:spPr bwMode="auto">
            <a:xfrm>
              <a:off x="772" y="7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78" name="Rectangle 38"/>
            <p:cNvSpPr>
              <a:spLocks noChangeArrowheads="1"/>
            </p:cNvSpPr>
            <p:nvPr/>
          </p:nvSpPr>
          <p:spPr bwMode="auto">
            <a:xfrm>
              <a:off x="772" y="10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79" name="Rectangle 39"/>
            <p:cNvSpPr>
              <a:spLocks noChangeArrowheads="1"/>
            </p:cNvSpPr>
            <p:nvPr/>
          </p:nvSpPr>
          <p:spPr bwMode="auto">
            <a:xfrm>
              <a:off x="772" y="12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80" name="Rectangle 40"/>
            <p:cNvSpPr>
              <a:spLocks noChangeArrowheads="1"/>
            </p:cNvSpPr>
            <p:nvPr/>
          </p:nvSpPr>
          <p:spPr bwMode="auto">
            <a:xfrm>
              <a:off x="772" y="1492"/>
              <a:ext cx="328" cy="232"/>
            </a:xfrm>
            <a:prstGeom prst="rect">
              <a:avLst/>
            </a:prstGeom>
            <a:solidFill>
              <a:schemeClr val="accent3"/>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81" name="Rectangle 41"/>
            <p:cNvSpPr>
              <a:spLocks noChangeArrowheads="1"/>
            </p:cNvSpPr>
            <p:nvPr/>
          </p:nvSpPr>
          <p:spPr bwMode="auto">
            <a:xfrm>
              <a:off x="772" y="17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82" name="Rectangle 42"/>
            <p:cNvSpPr>
              <a:spLocks noChangeArrowheads="1"/>
            </p:cNvSpPr>
            <p:nvPr/>
          </p:nvSpPr>
          <p:spPr bwMode="auto">
            <a:xfrm>
              <a:off x="772" y="19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83" name="Rectangle 43"/>
            <p:cNvSpPr>
              <a:spLocks noChangeArrowheads="1"/>
            </p:cNvSpPr>
            <p:nvPr/>
          </p:nvSpPr>
          <p:spPr bwMode="auto">
            <a:xfrm>
              <a:off x="772" y="22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84" name="Rectangle 44"/>
            <p:cNvSpPr>
              <a:spLocks noChangeArrowheads="1"/>
            </p:cNvSpPr>
            <p:nvPr/>
          </p:nvSpPr>
          <p:spPr bwMode="auto">
            <a:xfrm>
              <a:off x="772" y="24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85" name="Rectangle 45"/>
            <p:cNvSpPr>
              <a:spLocks noChangeArrowheads="1"/>
            </p:cNvSpPr>
            <p:nvPr/>
          </p:nvSpPr>
          <p:spPr bwMode="auto">
            <a:xfrm>
              <a:off x="772" y="26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86" name="Rectangle 46"/>
            <p:cNvSpPr>
              <a:spLocks noChangeArrowheads="1"/>
            </p:cNvSpPr>
            <p:nvPr/>
          </p:nvSpPr>
          <p:spPr bwMode="auto">
            <a:xfrm>
              <a:off x="772" y="29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87" name="Rectangle 47"/>
            <p:cNvSpPr>
              <a:spLocks noChangeArrowheads="1"/>
            </p:cNvSpPr>
            <p:nvPr/>
          </p:nvSpPr>
          <p:spPr bwMode="auto">
            <a:xfrm>
              <a:off x="772" y="31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88" name="Rectangle 48"/>
            <p:cNvSpPr>
              <a:spLocks noChangeArrowheads="1"/>
            </p:cNvSpPr>
            <p:nvPr/>
          </p:nvSpPr>
          <p:spPr bwMode="auto">
            <a:xfrm>
              <a:off x="772" y="34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3615" name="Rectangle 49"/>
            <p:cNvSpPr>
              <a:spLocks noChangeArrowheads="1"/>
            </p:cNvSpPr>
            <p:nvPr/>
          </p:nvSpPr>
          <p:spPr bwMode="auto">
            <a:xfrm>
              <a:off x="480" y="482"/>
              <a:ext cx="930"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Valid</a:t>
              </a:r>
            </a:p>
          </p:txBody>
        </p:sp>
        <p:sp>
          <p:nvSpPr>
            <p:cNvPr id="1239090" name="Rectangle 50"/>
            <p:cNvSpPr>
              <a:spLocks noChangeArrowheads="1"/>
            </p:cNvSpPr>
            <p:nvPr/>
          </p:nvSpPr>
          <p:spPr bwMode="auto">
            <a:xfrm>
              <a:off x="772" y="36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39091" name="Rectangle 51"/>
            <p:cNvSpPr>
              <a:spLocks noChangeArrowheads="1"/>
            </p:cNvSpPr>
            <p:nvPr/>
          </p:nvSpPr>
          <p:spPr bwMode="auto">
            <a:xfrm>
              <a:off x="772" y="38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sp>
        <p:nvSpPr>
          <p:cNvPr id="1239092" name="Freeform 52"/>
          <p:cNvSpPr>
            <a:spLocks/>
          </p:cNvSpPr>
          <p:nvPr/>
        </p:nvSpPr>
        <p:spPr bwMode="auto">
          <a:xfrm>
            <a:off x="5813425" y="2590800"/>
            <a:ext cx="892175" cy="1147763"/>
          </a:xfrm>
          <a:custGeom>
            <a:avLst/>
            <a:gdLst/>
            <a:ahLst/>
            <a:cxnLst>
              <a:cxn ang="0">
                <a:pos x="562" y="0"/>
              </a:cxn>
              <a:cxn ang="0">
                <a:pos x="13" y="235"/>
              </a:cxn>
              <a:cxn ang="0">
                <a:pos x="487" y="446"/>
              </a:cxn>
              <a:cxn ang="0">
                <a:pos x="13" y="723"/>
              </a:cxn>
            </a:cxnLst>
            <a:rect l="0" t="0" r="r" b="b"/>
            <a:pathLst>
              <a:path w="562" h="723">
                <a:moveTo>
                  <a:pt x="562" y="0"/>
                </a:moveTo>
                <a:cubicBezTo>
                  <a:pt x="470" y="39"/>
                  <a:pt x="26" y="161"/>
                  <a:pt x="13" y="235"/>
                </a:cubicBezTo>
                <a:cubicBezTo>
                  <a:pt x="0" y="309"/>
                  <a:pt x="487" y="365"/>
                  <a:pt x="487" y="446"/>
                </a:cubicBezTo>
                <a:cubicBezTo>
                  <a:pt x="487" y="527"/>
                  <a:pt x="112" y="665"/>
                  <a:pt x="13" y="723"/>
                </a:cubicBezTo>
              </a:path>
            </a:pathLst>
          </a:custGeom>
          <a:noFill/>
          <a:ln w="38100" cap="flat" cmpd="sng">
            <a:solidFill>
              <a:schemeClr val="tx2"/>
            </a:solidFill>
            <a:prstDash val="sysDot"/>
            <a:round/>
            <a:headEnd type="triangle" w="med" len="med"/>
            <a:tailEnd type="none" w="med"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23557" name="Text Box 53"/>
          <p:cNvSpPr txBox="1">
            <a:spLocks noChangeArrowheads="1"/>
          </p:cNvSpPr>
          <p:nvPr/>
        </p:nvSpPr>
        <p:spPr bwMode="auto">
          <a:xfrm>
            <a:off x="5181600" y="3810000"/>
            <a:ext cx="2724150" cy="457200"/>
          </a:xfrm>
          <a:prstGeom prst="rect">
            <a:avLst/>
          </a:prstGeom>
          <a:noFill/>
          <a:ln w="9525">
            <a:noFill/>
            <a:miter lim="800000"/>
            <a:headEnd/>
            <a:tailEnd/>
          </a:ln>
        </p:spPr>
        <p:txBody>
          <a:bodyPr wrap="none">
            <a:spAutoFit/>
          </a:bodyPr>
          <a:lstStyle/>
          <a:p>
            <a:pPr eaLnBrk="1" hangingPunct="1">
              <a:lnSpc>
                <a:spcPct val="100000"/>
              </a:lnSpc>
              <a:spcBef>
                <a:spcPct val="0"/>
              </a:spcBef>
            </a:pPr>
            <a:r>
              <a:rPr lang="en-US">
                <a:solidFill>
                  <a:schemeClr val="tx2"/>
                </a:solidFill>
              </a:rPr>
              <a:t>Compulsory Miss</a:t>
            </a:r>
          </a:p>
        </p:txBody>
      </p:sp>
      <p:graphicFrame>
        <p:nvGraphicFramePr>
          <p:cNvPr id="1239094" name="Group 54"/>
          <p:cNvGraphicFramePr>
            <a:graphicFrameLocks noGrp="1"/>
          </p:cNvGraphicFramePr>
          <p:nvPr/>
        </p:nvGraphicFramePr>
        <p:xfrm>
          <a:off x="304800" y="4260850"/>
          <a:ext cx="3352800" cy="2438400"/>
        </p:xfrm>
        <a:graphic>
          <a:graphicData uri="http://schemas.openxmlformats.org/drawingml/2006/table">
            <a:tbl>
              <a:tblPr/>
              <a:tblGrid>
                <a:gridCol w="1066800"/>
                <a:gridCol w="2286000"/>
              </a:tblGrid>
              <a:tr h="2238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  </a:t>
                      </a:r>
                      <a:r>
                        <a:rPr kumimoji="0" lang="en-US" sz="1600" b="1" i="0" u="none" strike="noStrike" cap="none" normalizeH="0" baseline="0" smtClean="0">
                          <a:ln>
                            <a:noFill/>
                          </a:ln>
                          <a:solidFill>
                            <a:schemeClr val="tx2"/>
                          </a:solidFill>
                          <a:effectLst/>
                          <a:latin typeface="Arial Narrow" pitchFamily="34" charset="0"/>
                        </a:rPr>
                        <a:t>Address</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2"/>
                          </a:solidFill>
                          <a:effectLst/>
                          <a:latin typeface="Arial Narrow" pitchFamily="34" charset="0"/>
                        </a:rPr>
                        <a:t>Code</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r>
              <a:tr h="2127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0003h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L1	LDH</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0004h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MPY</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0005h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14400" algn="l"/>
                          <a:tab pos="1485900" algn="l"/>
                        </a:tabLst>
                      </a:pPr>
                      <a:r>
                        <a:rPr kumimoji="0" lang="en-US" sz="1600" b="1" i="0" u="none" strike="noStrike" cap="none" normalizeH="0" baseline="0" smtClean="0">
                          <a:ln>
                            <a:noFill/>
                          </a:ln>
                          <a:solidFill>
                            <a:schemeClr val="tx1"/>
                          </a:solidFill>
                          <a:effectLst/>
                          <a:latin typeface="Courier New" pitchFamily="49" charset="0"/>
                        </a:rPr>
                        <a:t>	B    L2</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L2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0027h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SUB  cnt</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0028h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[!cnt]	B    L1</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r>
            </a:tbl>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Direct Mapped Cache Example</a:t>
            </a:r>
          </a:p>
        </p:txBody>
      </p:sp>
      <p:grpSp>
        <p:nvGrpSpPr>
          <p:cNvPr id="24579" name="Group 3"/>
          <p:cNvGrpSpPr>
            <a:grpSpLocks/>
          </p:cNvGrpSpPr>
          <p:nvPr/>
        </p:nvGrpSpPr>
        <p:grpSpPr bwMode="auto">
          <a:xfrm>
            <a:off x="762000" y="692150"/>
            <a:ext cx="7994650" cy="5930900"/>
            <a:chOff x="480" y="436"/>
            <a:chExt cx="5036" cy="3736"/>
          </a:xfrm>
        </p:grpSpPr>
        <p:sp>
          <p:nvSpPr>
            <p:cNvPr id="1240068" name="Rectangle 4"/>
            <p:cNvSpPr>
              <a:spLocks noChangeArrowheads="1"/>
            </p:cNvSpPr>
            <p:nvPr/>
          </p:nvSpPr>
          <p:spPr bwMode="auto">
            <a:xfrm>
              <a:off x="580" y="436"/>
              <a:ext cx="4936" cy="373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4608" name="Rectangle 5"/>
            <p:cNvSpPr>
              <a:spLocks noChangeArrowheads="1"/>
            </p:cNvSpPr>
            <p:nvPr/>
          </p:nvSpPr>
          <p:spPr bwMode="auto">
            <a:xfrm>
              <a:off x="2512" y="484"/>
              <a:ext cx="664" cy="3688"/>
            </a:xfrm>
            <a:prstGeom prst="rect">
              <a:avLst/>
            </a:prstGeom>
            <a:noFill/>
            <a:ln w="9525">
              <a:noFill/>
              <a:miter lim="800000"/>
              <a:headEnd/>
              <a:tailEnd/>
            </a:ln>
          </p:spPr>
          <p:txBody>
            <a:bodyPr wrap="none" lIns="92075" tIns="46038" rIns="92075" bIns="46038">
              <a:spAutoFit/>
            </a:bodyPr>
            <a:lstStyle/>
            <a:p>
              <a:pPr algn="r">
                <a:lnSpc>
                  <a:spcPct val="90000"/>
                </a:lnSpc>
                <a:spcBef>
                  <a:spcPct val="0"/>
                </a:spcBef>
              </a:pPr>
              <a:r>
                <a:rPr lang="en-US" sz="2800" u="sng">
                  <a:solidFill>
                    <a:schemeClr val="tx2"/>
                  </a:solidFill>
                  <a:latin typeface="Times New Roman" pitchFamily="18" charset="0"/>
                </a:rPr>
                <a:t>Index</a:t>
              </a:r>
              <a:endParaRPr lang="en-US" sz="2800">
                <a:latin typeface="Times New Roman" pitchFamily="18" charset="0"/>
              </a:endParaRPr>
            </a:p>
            <a:p>
              <a:pPr algn="r">
                <a:lnSpc>
                  <a:spcPct val="90000"/>
                </a:lnSpc>
                <a:spcBef>
                  <a:spcPct val="0"/>
                </a:spcBef>
              </a:pPr>
              <a:r>
                <a:rPr lang="en-US" sz="2800">
                  <a:latin typeface="Times New Roman" pitchFamily="18" charset="0"/>
                </a:rPr>
                <a:t>0</a:t>
              </a:r>
            </a:p>
            <a:p>
              <a:pPr algn="r">
                <a:lnSpc>
                  <a:spcPct val="90000"/>
                </a:lnSpc>
                <a:spcBef>
                  <a:spcPct val="0"/>
                </a:spcBef>
              </a:pPr>
              <a:r>
                <a:rPr lang="en-US" sz="2800">
                  <a:latin typeface="Times New Roman" pitchFamily="18" charset="0"/>
                </a:rPr>
                <a:t>1</a:t>
              </a:r>
            </a:p>
            <a:p>
              <a:pPr algn="r">
                <a:lnSpc>
                  <a:spcPct val="90000"/>
                </a:lnSpc>
                <a:spcBef>
                  <a:spcPct val="0"/>
                </a:spcBef>
              </a:pPr>
              <a:r>
                <a:rPr lang="en-US" sz="2800">
                  <a:latin typeface="Times New Roman" pitchFamily="18" charset="0"/>
                </a:rPr>
                <a:t>2</a:t>
              </a:r>
            </a:p>
            <a:p>
              <a:pPr algn="r">
                <a:lnSpc>
                  <a:spcPct val="90000"/>
                </a:lnSpc>
                <a:spcBef>
                  <a:spcPct val="0"/>
                </a:spcBef>
              </a:pPr>
              <a:r>
                <a:rPr lang="en-US" sz="2800">
                  <a:solidFill>
                    <a:schemeClr val="tx2"/>
                  </a:solidFill>
                  <a:latin typeface="Times New Roman" pitchFamily="18" charset="0"/>
                </a:rPr>
                <a:t>3</a:t>
              </a:r>
              <a:endParaRPr lang="en-US" sz="2800">
                <a:latin typeface="Times New Roman" pitchFamily="18" charset="0"/>
              </a:endParaRPr>
            </a:p>
            <a:p>
              <a:pPr algn="r">
                <a:lnSpc>
                  <a:spcPct val="90000"/>
                </a:lnSpc>
                <a:spcBef>
                  <a:spcPct val="0"/>
                </a:spcBef>
              </a:pPr>
              <a:r>
                <a:rPr lang="en-US" sz="2800">
                  <a:latin typeface="Times New Roman" pitchFamily="18" charset="0"/>
                </a:rPr>
                <a:t>4</a:t>
              </a:r>
            </a:p>
            <a:p>
              <a:pPr algn="r">
                <a:lnSpc>
                  <a:spcPct val="90000"/>
                </a:lnSpc>
                <a:spcBef>
                  <a:spcPct val="0"/>
                </a:spcBef>
              </a:pPr>
              <a:r>
                <a:rPr lang="en-US" sz="2800">
                  <a:latin typeface="Times New Roman" pitchFamily="18" charset="0"/>
                </a:rPr>
                <a:t>5</a:t>
              </a:r>
            </a:p>
            <a:p>
              <a:pPr algn="r">
                <a:lnSpc>
                  <a:spcPct val="90000"/>
                </a:lnSpc>
                <a:spcBef>
                  <a:spcPct val="0"/>
                </a:spcBef>
              </a:pPr>
              <a:r>
                <a:rPr lang="en-US" sz="2800">
                  <a:latin typeface="Times New Roman" pitchFamily="18" charset="0"/>
                </a:rPr>
                <a:t>6</a:t>
              </a:r>
            </a:p>
            <a:p>
              <a:pPr algn="r">
                <a:lnSpc>
                  <a:spcPct val="90000"/>
                </a:lnSpc>
                <a:spcBef>
                  <a:spcPct val="0"/>
                </a:spcBef>
              </a:pPr>
              <a:r>
                <a:rPr lang="en-US" sz="2800">
                  <a:latin typeface="Times New Roman" pitchFamily="18" charset="0"/>
                </a:rPr>
                <a:t>7</a:t>
              </a:r>
            </a:p>
            <a:p>
              <a:pPr algn="r">
                <a:lnSpc>
                  <a:spcPct val="90000"/>
                </a:lnSpc>
                <a:spcBef>
                  <a:spcPct val="0"/>
                </a:spcBef>
              </a:pPr>
              <a:r>
                <a:rPr lang="en-US" sz="2800">
                  <a:latin typeface="Times New Roman" pitchFamily="18" charset="0"/>
                </a:rPr>
                <a:t>8</a:t>
              </a:r>
            </a:p>
            <a:p>
              <a:pPr algn="r">
                <a:lnSpc>
                  <a:spcPct val="90000"/>
                </a:lnSpc>
                <a:spcBef>
                  <a:spcPct val="0"/>
                </a:spcBef>
              </a:pPr>
              <a:r>
                <a:rPr lang="en-US" sz="2800">
                  <a:latin typeface="Times New Roman" pitchFamily="18" charset="0"/>
                </a:rPr>
                <a:t>9</a:t>
              </a:r>
            </a:p>
            <a:p>
              <a:pPr algn="r">
                <a:lnSpc>
                  <a:spcPct val="90000"/>
                </a:lnSpc>
                <a:spcBef>
                  <a:spcPct val="0"/>
                </a:spcBef>
              </a:pPr>
              <a:r>
                <a:rPr lang="en-US" sz="2800">
                  <a:latin typeface="Times New Roman" pitchFamily="18" charset="0"/>
                </a:rPr>
                <a:t>A</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F</a:t>
              </a:r>
            </a:p>
          </p:txBody>
        </p:sp>
        <p:sp>
          <p:nvSpPr>
            <p:cNvPr id="1240070" name="Rectangle 6"/>
            <p:cNvSpPr>
              <a:spLocks noChangeArrowheads="1"/>
            </p:cNvSpPr>
            <p:nvPr/>
          </p:nvSpPr>
          <p:spPr bwMode="auto">
            <a:xfrm>
              <a:off x="3316" y="7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71" name="Rectangle 7"/>
            <p:cNvSpPr>
              <a:spLocks noChangeArrowheads="1"/>
            </p:cNvSpPr>
            <p:nvPr/>
          </p:nvSpPr>
          <p:spPr bwMode="auto">
            <a:xfrm>
              <a:off x="3316" y="10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72" name="Rectangle 8"/>
            <p:cNvSpPr>
              <a:spLocks noChangeArrowheads="1"/>
            </p:cNvSpPr>
            <p:nvPr/>
          </p:nvSpPr>
          <p:spPr bwMode="auto">
            <a:xfrm>
              <a:off x="3316" y="12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4612" name="Rectangle 9"/>
            <p:cNvSpPr>
              <a:spLocks noChangeArrowheads="1"/>
            </p:cNvSpPr>
            <p:nvPr/>
          </p:nvSpPr>
          <p:spPr bwMode="auto">
            <a:xfrm>
              <a:off x="3316" y="149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LDH</a:t>
              </a:r>
            </a:p>
          </p:txBody>
        </p:sp>
        <p:sp>
          <p:nvSpPr>
            <p:cNvPr id="1240074" name="Rectangle 10"/>
            <p:cNvSpPr>
              <a:spLocks noChangeArrowheads="1"/>
            </p:cNvSpPr>
            <p:nvPr/>
          </p:nvSpPr>
          <p:spPr bwMode="auto">
            <a:xfrm>
              <a:off x="3316" y="17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75" name="Rectangle 11"/>
            <p:cNvSpPr>
              <a:spLocks noChangeArrowheads="1"/>
            </p:cNvSpPr>
            <p:nvPr/>
          </p:nvSpPr>
          <p:spPr bwMode="auto">
            <a:xfrm>
              <a:off x="3316" y="19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76" name="Rectangle 12"/>
            <p:cNvSpPr>
              <a:spLocks noChangeArrowheads="1"/>
            </p:cNvSpPr>
            <p:nvPr/>
          </p:nvSpPr>
          <p:spPr bwMode="auto">
            <a:xfrm>
              <a:off x="3316" y="22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77" name="Rectangle 13"/>
            <p:cNvSpPr>
              <a:spLocks noChangeArrowheads="1"/>
            </p:cNvSpPr>
            <p:nvPr/>
          </p:nvSpPr>
          <p:spPr bwMode="auto">
            <a:xfrm>
              <a:off x="3316" y="24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78" name="Rectangle 14"/>
            <p:cNvSpPr>
              <a:spLocks noChangeArrowheads="1"/>
            </p:cNvSpPr>
            <p:nvPr/>
          </p:nvSpPr>
          <p:spPr bwMode="auto">
            <a:xfrm>
              <a:off x="3316" y="26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79" name="Rectangle 15"/>
            <p:cNvSpPr>
              <a:spLocks noChangeArrowheads="1"/>
            </p:cNvSpPr>
            <p:nvPr/>
          </p:nvSpPr>
          <p:spPr bwMode="auto">
            <a:xfrm>
              <a:off x="3316" y="29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80" name="Rectangle 16"/>
            <p:cNvSpPr>
              <a:spLocks noChangeArrowheads="1"/>
            </p:cNvSpPr>
            <p:nvPr/>
          </p:nvSpPr>
          <p:spPr bwMode="auto">
            <a:xfrm>
              <a:off x="3316" y="31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81" name="Rectangle 17"/>
            <p:cNvSpPr>
              <a:spLocks noChangeArrowheads="1"/>
            </p:cNvSpPr>
            <p:nvPr/>
          </p:nvSpPr>
          <p:spPr bwMode="auto">
            <a:xfrm>
              <a:off x="3316" y="34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4621" name="Rectangle 18"/>
            <p:cNvSpPr>
              <a:spLocks noChangeArrowheads="1"/>
            </p:cNvSpPr>
            <p:nvPr/>
          </p:nvSpPr>
          <p:spPr bwMode="auto">
            <a:xfrm>
              <a:off x="3984" y="482"/>
              <a:ext cx="720" cy="276"/>
            </a:xfrm>
            <a:prstGeom prst="rect">
              <a:avLst/>
            </a:prstGeom>
            <a:noFill/>
            <a:ln w="9525">
              <a:noFill/>
              <a:miter lim="800000"/>
              <a:headEnd/>
              <a:tailEnd/>
            </a:ln>
          </p:spPr>
          <p:txBody>
            <a:bodyPr wrap="none" lIns="92075" tIns="46038" rIns="92075" bIns="46038">
              <a:spAutoFit/>
            </a:bodyPr>
            <a:lstStyle/>
            <a:p>
              <a:pPr algn="ctr"/>
              <a:r>
                <a:rPr lang="en-US" sz="2800" u="sng">
                  <a:solidFill>
                    <a:schemeClr val="tx2"/>
                  </a:solidFill>
                  <a:latin typeface="Times New Roman" pitchFamily="18" charset="0"/>
                </a:rPr>
                <a:t>Cache</a:t>
              </a:r>
            </a:p>
          </p:txBody>
        </p:sp>
        <p:sp>
          <p:nvSpPr>
            <p:cNvPr id="1240083" name="Rectangle 19"/>
            <p:cNvSpPr>
              <a:spLocks noChangeArrowheads="1"/>
            </p:cNvSpPr>
            <p:nvPr/>
          </p:nvSpPr>
          <p:spPr bwMode="auto">
            <a:xfrm>
              <a:off x="3316" y="36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84" name="Rectangle 20"/>
            <p:cNvSpPr>
              <a:spLocks noChangeArrowheads="1"/>
            </p:cNvSpPr>
            <p:nvPr/>
          </p:nvSpPr>
          <p:spPr bwMode="auto">
            <a:xfrm>
              <a:off x="3316" y="38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85" name="Rectangle 21"/>
            <p:cNvSpPr>
              <a:spLocks noChangeArrowheads="1"/>
            </p:cNvSpPr>
            <p:nvPr/>
          </p:nvSpPr>
          <p:spPr bwMode="auto">
            <a:xfrm>
              <a:off x="1300" y="7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86" name="Rectangle 22"/>
            <p:cNvSpPr>
              <a:spLocks noChangeArrowheads="1"/>
            </p:cNvSpPr>
            <p:nvPr/>
          </p:nvSpPr>
          <p:spPr bwMode="auto">
            <a:xfrm>
              <a:off x="1300" y="10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87" name="Rectangle 23"/>
            <p:cNvSpPr>
              <a:spLocks noChangeArrowheads="1"/>
            </p:cNvSpPr>
            <p:nvPr/>
          </p:nvSpPr>
          <p:spPr bwMode="auto">
            <a:xfrm>
              <a:off x="1300" y="12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4627" name="Rectangle 24"/>
            <p:cNvSpPr>
              <a:spLocks noChangeArrowheads="1"/>
            </p:cNvSpPr>
            <p:nvPr/>
          </p:nvSpPr>
          <p:spPr bwMode="auto">
            <a:xfrm>
              <a:off x="1300" y="149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1240089" name="Rectangle 25"/>
            <p:cNvSpPr>
              <a:spLocks noChangeArrowheads="1"/>
            </p:cNvSpPr>
            <p:nvPr/>
          </p:nvSpPr>
          <p:spPr bwMode="auto">
            <a:xfrm>
              <a:off x="1300" y="17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90" name="Rectangle 26"/>
            <p:cNvSpPr>
              <a:spLocks noChangeArrowheads="1"/>
            </p:cNvSpPr>
            <p:nvPr/>
          </p:nvSpPr>
          <p:spPr bwMode="auto">
            <a:xfrm>
              <a:off x="1300" y="19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91" name="Rectangle 27"/>
            <p:cNvSpPr>
              <a:spLocks noChangeArrowheads="1"/>
            </p:cNvSpPr>
            <p:nvPr/>
          </p:nvSpPr>
          <p:spPr bwMode="auto">
            <a:xfrm>
              <a:off x="1300" y="22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92" name="Rectangle 28"/>
            <p:cNvSpPr>
              <a:spLocks noChangeArrowheads="1"/>
            </p:cNvSpPr>
            <p:nvPr/>
          </p:nvSpPr>
          <p:spPr bwMode="auto">
            <a:xfrm>
              <a:off x="1300" y="24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93" name="Rectangle 29"/>
            <p:cNvSpPr>
              <a:spLocks noChangeArrowheads="1"/>
            </p:cNvSpPr>
            <p:nvPr/>
          </p:nvSpPr>
          <p:spPr bwMode="auto">
            <a:xfrm>
              <a:off x="1300" y="26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94" name="Rectangle 30"/>
            <p:cNvSpPr>
              <a:spLocks noChangeArrowheads="1"/>
            </p:cNvSpPr>
            <p:nvPr/>
          </p:nvSpPr>
          <p:spPr bwMode="auto">
            <a:xfrm>
              <a:off x="1300" y="29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95" name="Rectangle 31"/>
            <p:cNvSpPr>
              <a:spLocks noChangeArrowheads="1"/>
            </p:cNvSpPr>
            <p:nvPr/>
          </p:nvSpPr>
          <p:spPr bwMode="auto">
            <a:xfrm>
              <a:off x="1300" y="31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96" name="Rectangle 32"/>
            <p:cNvSpPr>
              <a:spLocks noChangeArrowheads="1"/>
            </p:cNvSpPr>
            <p:nvPr/>
          </p:nvSpPr>
          <p:spPr bwMode="auto">
            <a:xfrm>
              <a:off x="1300" y="34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4636" name="Rectangle 33"/>
            <p:cNvSpPr>
              <a:spLocks noChangeArrowheads="1"/>
            </p:cNvSpPr>
            <p:nvPr/>
          </p:nvSpPr>
          <p:spPr bwMode="auto">
            <a:xfrm>
              <a:off x="1455" y="482"/>
              <a:ext cx="834"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Tag</a:t>
              </a:r>
            </a:p>
          </p:txBody>
        </p:sp>
        <p:sp>
          <p:nvSpPr>
            <p:cNvPr id="1240098" name="Rectangle 34"/>
            <p:cNvSpPr>
              <a:spLocks noChangeArrowheads="1"/>
            </p:cNvSpPr>
            <p:nvPr/>
          </p:nvSpPr>
          <p:spPr bwMode="auto">
            <a:xfrm>
              <a:off x="1300" y="36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099" name="Rectangle 35"/>
            <p:cNvSpPr>
              <a:spLocks noChangeArrowheads="1"/>
            </p:cNvSpPr>
            <p:nvPr/>
          </p:nvSpPr>
          <p:spPr bwMode="auto">
            <a:xfrm>
              <a:off x="1300" y="38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100" name="Rectangle 36"/>
            <p:cNvSpPr>
              <a:spLocks noChangeArrowheads="1"/>
            </p:cNvSpPr>
            <p:nvPr/>
          </p:nvSpPr>
          <p:spPr bwMode="auto">
            <a:xfrm>
              <a:off x="772" y="7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101" name="Rectangle 37"/>
            <p:cNvSpPr>
              <a:spLocks noChangeArrowheads="1"/>
            </p:cNvSpPr>
            <p:nvPr/>
          </p:nvSpPr>
          <p:spPr bwMode="auto">
            <a:xfrm>
              <a:off x="772" y="10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102" name="Rectangle 38"/>
            <p:cNvSpPr>
              <a:spLocks noChangeArrowheads="1"/>
            </p:cNvSpPr>
            <p:nvPr/>
          </p:nvSpPr>
          <p:spPr bwMode="auto">
            <a:xfrm>
              <a:off x="772" y="12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4642" name="Rectangle 39"/>
            <p:cNvSpPr>
              <a:spLocks noChangeArrowheads="1"/>
            </p:cNvSpPr>
            <p:nvPr/>
          </p:nvSpPr>
          <p:spPr bwMode="auto">
            <a:xfrm>
              <a:off x="772" y="149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endParaRPr lang="en-US" sz="2800">
                <a:latin typeface="Times New Roman" pitchFamily="18" charset="0"/>
              </a:endParaRPr>
            </a:p>
          </p:txBody>
        </p:sp>
        <p:sp>
          <p:nvSpPr>
            <p:cNvPr id="1240104" name="Rectangle 40"/>
            <p:cNvSpPr>
              <a:spLocks noChangeArrowheads="1"/>
            </p:cNvSpPr>
            <p:nvPr/>
          </p:nvSpPr>
          <p:spPr bwMode="auto">
            <a:xfrm>
              <a:off x="772" y="17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105" name="Rectangle 41"/>
            <p:cNvSpPr>
              <a:spLocks noChangeArrowheads="1"/>
            </p:cNvSpPr>
            <p:nvPr/>
          </p:nvSpPr>
          <p:spPr bwMode="auto">
            <a:xfrm>
              <a:off x="772" y="19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106" name="Rectangle 42"/>
            <p:cNvSpPr>
              <a:spLocks noChangeArrowheads="1"/>
            </p:cNvSpPr>
            <p:nvPr/>
          </p:nvSpPr>
          <p:spPr bwMode="auto">
            <a:xfrm>
              <a:off x="772" y="22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107" name="Rectangle 43"/>
            <p:cNvSpPr>
              <a:spLocks noChangeArrowheads="1"/>
            </p:cNvSpPr>
            <p:nvPr/>
          </p:nvSpPr>
          <p:spPr bwMode="auto">
            <a:xfrm>
              <a:off x="772" y="24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108" name="Rectangle 44"/>
            <p:cNvSpPr>
              <a:spLocks noChangeArrowheads="1"/>
            </p:cNvSpPr>
            <p:nvPr/>
          </p:nvSpPr>
          <p:spPr bwMode="auto">
            <a:xfrm>
              <a:off x="772" y="26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109" name="Rectangle 45"/>
            <p:cNvSpPr>
              <a:spLocks noChangeArrowheads="1"/>
            </p:cNvSpPr>
            <p:nvPr/>
          </p:nvSpPr>
          <p:spPr bwMode="auto">
            <a:xfrm>
              <a:off x="772" y="29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110" name="Rectangle 46"/>
            <p:cNvSpPr>
              <a:spLocks noChangeArrowheads="1"/>
            </p:cNvSpPr>
            <p:nvPr/>
          </p:nvSpPr>
          <p:spPr bwMode="auto">
            <a:xfrm>
              <a:off x="772" y="31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111" name="Rectangle 47"/>
            <p:cNvSpPr>
              <a:spLocks noChangeArrowheads="1"/>
            </p:cNvSpPr>
            <p:nvPr/>
          </p:nvSpPr>
          <p:spPr bwMode="auto">
            <a:xfrm>
              <a:off x="772" y="34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4651" name="Rectangle 48"/>
            <p:cNvSpPr>
              <a:spLocks noChangeArrowheads="1"/>
            </p:cNvSpPr>
            <p:nvPr/>
          </p:nvSpPr>
          <p:spPr bwMode="auto">
            <a:xfrm>
              <a:off x="480" y="482"/>
              <a:ext cx="930"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Valid</a:t>
              </a:r>
            </a:p>
          </p:txBody>
        </p:sp>
        <p:sp>
          <p:nvSpPr>
            <p:cNvPr id="1240113" name="Rectangle 49"/>
            <p:cNvSpPr>
              <a:spLocks noChangeArrowheads="1"/>
            </p:cNvSpPr>
            <p:nvPr/>
          </p:nvSpPr>
          <p:spPr bwMode="auto">
            <a:xfrm>
              <a:off x="772" y="36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0114" name="Rectangle 50"/>
            <p:cNvSpPr>
              <a:spLocks noChangeArrowheads="1"/>
            </p:cNvSpPr>
            <p:nvPr/>
          </p:nvSpPr>
          <p:spPr bwMode="auto">
            <a:xfrm>
              <a:off x="772" y="38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aphicFrame>
        <p:nvGraphicFramePr>
          <p:cNvPr id="1240115" name="Group 51"/>
          <p:cNvGraphicFramePr>
            <a:graphicFrameLocks noGrp="1"/>
          </p:cNvGraphicFramePr>
          <p:nvPr/>
        </p:nvGraphicFramePr>
        <p:xfrm>
          <a:off x="304800" y="4260850"/>
          <a:ext cx="3352800" cy="2438400"/>
        </p:xfrm>
        <a:graphic>
          <a:graphicData uri="http://schemas.openxmlformats.org/drawingml/2006/table">
            <a:tbl>
              <a:tblPr/>
              <a:tblGrid>
                <a:gridCol w="1066800"/>
                <a:gridCol w="2286000"/>
              </a:tblGrid>
              <a:tr h="2238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  </a:t>
                      </a:r>
                      <a:r>
                        <a:rPr kumimoji="0" lang="en-US" sz="1600" b="1" i="0" u="none" strike="noStrike" cap="none" normalizeH="0" baseline="0" smtClean="0">
                          <a:ln>
                            <a:noFill/>
                          </a:ln>
                          <a:solidFill>
                            <a:schemeClr val="tx2"/>
                          </a:solidFill>
                          <a:effectLst/>
                          <a:latin typeface="Arial Narrow" pitchFamily="34" charset="0"/>
                        </a:rPr>
                        <a:t>Address</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2"/>
                          </a:solidFill>
                          <a:effectLst/>
                          <a:latin typeface="Arial Narrow" pitchFamily="34" charset="0"/>
                        </a:rPr>
                        <a:t>Code</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r>
              <a:tr h="2127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0003h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L1	LDH</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0004h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MPY</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0005h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14400" algn="l"/>
                          <a:tab pos="1485900" algn="l"/>
                        </a:tabLst>
                      </a:pPr>
                      <a:r>
                        <a:rPr kumimoji="0" lang="en-US" sz="1600" b="1" i="0" u="none" strike="noStrike" cap="none" normalizeH="0" baseline="0" smtClean="0">
                          <a:ln>
                            <a:noFill/>
                          </a:ln>
                          <a:solidFill>
                            <a:schemeClr val="tx1"/>
                          </a:solidFill>
                          <a:effectLst/>
                          <a:latin typeface="Courier New" pitchFamily="49" charset="0"/>
                        </a:rPr>
                        <a:t>	B    L2</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L2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0027h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SUB  cnt</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0028h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[!cnt]	B    L1</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r>
            </a:tbl>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Direct Mapped Cache Example</a:t>
            </a:r>
          </a:p>
        </p:txBody>
      </p:sp>
      <p:grpSp>
        <p:nvGrpSpPr>
          <p:cNvPr id="25603" name="Group 3"/>
          <p:cNvGrpSpPr>
            <a:grpSpLocks/>
          </p:cNvGrpSpPr>
          <p:nvPr/>
        </p:nvGrpSpPr>
        <p:grpSpPr bwMode="auto">
          <a:xfrm>
            <a:off x="762000" y="692150"/>
            <a:ext cx="7994650" cy="5930900"/>
            <a:chOff x="480" y="436"/>
            <a:chExt cx="5036" cy="3736"/>
          </a:xfrm>
        </p:grpSpPr>
        <p:sp>
          <p:nvSpPr>
            <p:cNvPr id="1242116" name="Rectangle 4"/>
            <p:cNvSpPr>
              <a:spLocks noChangeArrowheads="1"/>
            </p:cNvSpPr>
            <p:nvPr/>
          </p:nvSpPr>
          <p:spPr bwMode="auto">
            <a:xfrm>
              <a:off x="580" y="436"/>
              <a:ext cx="4936" cy="373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5632" name="Rectangle 5"/>
            <p:cNvSpPr>
              <a:spLocks noChangeArrowheads="1"/>
            </p:cNvSpPr>
            <p:nvPr/>
          </p:nvSpPr>
          <p:spPr bwMode="auto">
            <a:xfrm>
              <a:off x="2512" y="484"/>
              <a:ext cx="664" cy="3688"/>
            </a:xfrm>
            <a:prstGeom prst="rect">
              <a:avLst/>
            </a:prstGeom>
            <a:noFill/>
            <a:ln w="9525">
              <a:noFill/>
              <a:miter lim="800000"/>
              <a:headEnd/>
              <a:tailEnd/>
            </a:ln>
          </p:spPr>
          <p:txBody>
            <a:bodyPr wrap="none" lIns="92075" tIns="46038" rIns="92075" bIns="46038">
              <a:spAutoFit/>
            </a:bodyPr>
            <a:lstStyle/>
            <a:p>
              <a:pPr algn="r">
                <a:lnSpc>
                  <a:spcPct val="90000"/>
                </a:lnSpc>
                <a:spcBef>
                  <a:spcPct val="0"/>
                </a:spcBef>
              </a:pPr>
              <a:r>
                <a:rPr lang="en-US" sz="2800" u="sng">
                  <a:solidFill>
                    <a:schemeClr val="tx2"/>
                  </a:solidFill>
                  <a:latin typeface="Times New Roman" pitchFamily="18" charset="0"/>
                </a:rPr>
                <a:t>Index</a:t>
              </a:r>
              <a:endParaRPr lang="en-US" sz="2800">
                <a:latin typeface="Times New Roman" pitchFamily="18" charset="0"/>
              </a:endParaRPr>
            </a:p>
            <a:p>
              <a:pPr algn="r">
                <a:lnSpc>
                  <a:spcPct val="90000"/>
                </a:lnSpc>
                <a:spcBef>
                  <a:spcPct val="0"/>
                </a:spcBef>
              </a:pPr>
              <a:r>
                <a:rPr lang="en-US" sz="2800">
                  <a:latin typeface="Times New Roman" pitchFamily="18" charset="0"/>
                </a:rPr>
                <a:t>0</a:t>
              </a:r>
            </a:p>
            <a:p>
              <a:pPr algn="r">
                <a:lnSpc>
                  <a:spcPct val="90000"/>
                </a:lnSpc>
                <a:spcBef>
                  <a:spcPct val="0"/>
                </a:spcBef>
              </a:pPr>
              <a:r>
                <a:rPr lang="en-US" sz="2800">
                  <a:latin typeface="Times New Roman" pitchFamily="18" charset="0"/>
                </a:rPr>
                <a:t>1</a:t>
              </a:r>
            </a:p>
            <a:p>
              <a:pPr algn="r">
                <a:lnSpc>
                  <a:spcPct val="90000"/>
                </a:lnSpc>
                <a:spcBef>
                  <a:spcPct val="0"/>
                </a:spcBef>
              </a:pPr>
              <a:r>
                <a:rPr lang="en-US" sz="2800">
                  <a:latin typeface="Times New Roman" pitchFamily="18" charset="0"/>
                </a:rPr>
                <a:t>2</a:t>
              </a:r>
            </a:p>
            <a:p>
              <a:pPr algn="r">
                <a:lnSpc>
                  <a:spcPct val="90000"/>
                </a:lnSpc>
                <a:spcBef>
                  <a:spcPct val="0"/>
                </a:spcBef>
              </a:pPr>
              <a:r>
                <a:rPr lang="en-US" sz="2800">
                  <a:latin typeface="Times New Roman" pitchFamily="18" charset="0"/>
                </a:rPr>
                <a:t>3</a:t>
              </a:r>
            </a:p>
            <a:p>
              <a:pPr algn="r">
                <a:lnSpc>
                  <a:spcPct val="90000"/>
                </a:lnSpc>
                <a:spcBef>
                  <a:spcPct val="0"/>
                </a:spcBef>
              </a:pPr>
              <a:r>
                <a:rPr lang="en-US" sz="2800">
                  <a:solidFill>
                    <a:schemeClr val="tx2"/>
                  </a:solidFill>
                  <a:latin typeface="Times New Roman" pitchFamily="18" charset="0"/>
                </a:rPr>
                <a:t>4</a:t>
              </a:r>
              <a:endParaRPr lang="en-US" sz="2800">
                <a:latin typeface="Times New Roman" pitchFamily="18" charset="0"/>
              </a:endParaRPr>
            </a:p>
            <a:p>
              <a:pPr algn="r">
                <a:lnSpc>
                  <a:spcPct val="90000"/>
                </a:lnSpc>
                <a:spcBef>
                  <a:spcPct val="0"/>
                </a:spcBef>
              </a:pPr>
              <a:r>
                <a:rPr lang="en-US" sz="2800">
                  <a:latin typeface="Times New Roman" pitchFamily="18" charset="0"/>
                </a:rPr>
                <a:t>5</a:t>
              </a:r>
            </a:p>
            <a:p>
              <a:pPr algn="r">
                <a:lnSpc>
                  <a:spcPct val="90000"/>
                </a:lnSpc>
                <a:spcBef>
                  <a:spcPct val="0"/>
                </a:spcBef>
              </a:pPr>
              <a:r>
                <a:rPr lang="en-US" sz="2800">
                  <a:latin typeface="Times New Roman" pitchFamily="18" charset="0"/>
                </a:rPr>
                <a:t>6</a:t>
              </a:r>
            </a:p>
            <a:p>
              <a:pPr algn="r">
                <a:lnSpc>
                  <a:spcPct val="90000"/>
                </a:lnSpc>
                <a:spcBef>
                  <a:spcPct val="0"/>
                </a:spcBef>
              </a:pPr>
              <a:r>
                <a:rPr lang="en-US" sz="2800">
                  <a:latin typeface="Times New Roman" pitchFamily="18" charset="0"/>
                </a:rPr>
                <a:t>7</a:t>
              </a:r>
            </a:p>
            <a:p>
              <a:pPr algn="r">
                <a:lnSpc>
                  <a:spcPct val="90000"/>
                </a:lnSpc>
                <a:spcBef>
                  <a:spcPct val="0"/>
                </a:spcBef>
              </a:pPr>
              <a:r>
                <a:rPr lang="en-US" sz="2800">
                  <a:latin typeface="Times New Roman" pitchFamily="18" charset="0"/>
                </a:rPr>
                <a:t>8</a:t>
              </a:r>
            </a:p>
            <a:p>
              <a:pPr algn="r">
                <a:lnSpc>
                  <a:spcPct val="90000"/>
                </a:lnSpc>
                <a:spcBef>
                  <a:spcPct val="0"/>
                </a:spcBef>
              </a:pPr>
              <a:r>
                <a:rPr lang="en-US" sz="2800">
                  <a:latin typeface="Times New Roman" pitchFamily="18" charset="0"/>
                </a:rPr>
                <a:t>9</a:t>
              </a:r>
            </a:p>
            <a:p>
              <a:pPr algn="r">
                <a:lnSpc>
                  <a:spcPct val="90000"/>
                </a:lnSpc>
                <a:spcBef>
                  <a:spcPct val="0"/>
                </a:spcBef>
              </a:pPr>
              <a:r>
                <a:rPr lang="en-US" sz="2800">
                  <a:latin typeface="Times New Roman" pitchFamily="18" charset="0"/>
                </a:rPr>
                <a:t>A</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F</a:t>
              </a:r>
            </a:p>
          </p:txBody>
        </p:sp>
        <p:sp>
          <p:nvSpPr>
            <p:cNvPr id="1242118" name="Rectangle 6"/>
            <p:cNvSpPr>
              <a:spLocks noChangeArrowheads="1"/>
            </p:cNvSpPr>
            <p:nvPr/>
          </p:nvSpPr>
          <p:spPr bwMode="auto">
            <a:xfrm>
              <a:off x="3316" y="7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19" name="Rectangle 7"/>
            <p:cNvSpPr>
              <a:spLocks noChangeArrowheads="1"/>
            </p:cNvSpPr>
            <p:nvPr/>
          </p:nvSpPr>
          <p:spPr bwMode="auto">
            <a:xfrm>
              <a:off x="3316" y="10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20" name="Rectangle 8"/>
            <p:cNvSpPr>
              <a:spLocks noChangeArrowheads="1"/>
            </p:cNvSpPr>
            <p:nvPr/>
          </p:nvSpPr>
          <p:spPr bwMode="auto">
            <a:xfrm>
              <a:off x="3316" y="12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5636" name="Rectangle 9"/>
            <p:cNvSpPr>
              <a:spLocks noChangeArrowheads="1"/>
            </p:cNvSpPr>
            <p:nvPr/>
          </p:nvSpPr>
          <p:spPr bwMode="auto">
            <a:xfrm>
              <a:off x="3316" y="149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LDH</a:t>
              </a:r>
            </a:p>
          </p:txBody>
        </p:sp>
        <p:sp>
          <p:nvSpPr>
            <p:cNvPr id="25637" name="Rectangle 10"/>
            <p:cNvSpPr>
              <a:spLocks noChangeArrowheads="1"/>
            </p:cNvSpPr>
            <p:nvPr/>
          </p:nvSpPr>
          <p:spPr bwMode="auto">
            <a:xfrm>
              <a:off x="3316" y="173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MPY</a:t>
              </a:r>
            </a:p>
          </p:txBody>
        </p:sp>
        <p:sp>
          <p:nvSpPr>
            <p:cNvPr id="1242123" name="Rectangle 11"/>
            <p:cNvSpPr>
              <a:spLocks noChangeArrowheads="1"/>
            </p:cNvSpPr>
            <p:nvPr/>
          </p:nvSpPr>
          <p:spPr bwMode="auto">
            <a:xfrm>
              <a:off x="3316" y="19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24" name="Rectangle 12"/>
            <p:cNvSpPr>
              <a:spLocks noChangeArrowheads="1"/>
            </p:cNvSpPr>
            <p:nvPr/>
          </p:nvSpPr>
          <p:spPr bwMode="auto">
            <a:xfrm>
              <a:off x="3316" y="22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25" name="Rectangle 13"/>
            <p:cNvSpPr>
              <a:spLocks noChangeArrowheads="1"/>
            </p:cNvSpPr>
            <p:nvPr/>
          </p:nvSpPr>
          <p:spPr bwMode="auto">
            <a:xfrm>
              <a:off x="3316" y="24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26" name="Rectangle 14"/>
            <p:cNvSpPr>
              <a:spLocks noChangeArrowheads="1"/>
            </p:cNvSpPr>
            <p:nvPr/>
          </p:nvSpPr>
          <p:spPr bwMode="auto">
            <a:xfrm>
              <a:off x="3316" y="26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27" name="Rectangle 15"/>
            <p:cNvSpPr>
              <a:spLocks noChangeArrowheads="1"/>
            </p:cNvSpPr>
            <p:nvPr/>
          </p:nvSpPr>
          <p:spPr bwMode="auto">
            <a:xfrm>
              <a:off x="3316" y="29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28" name="Rectangle 16"/>
            <p:cNvSpPr>
              <a:spLocks noChangeArrowheads="1"/>
            </p:cNvSpPr>
            <p:nvPr/>
          </p:nvSpPr>
          <p:spPr bwMode="auto">
            <a:xfrm>
              <a:off x="3316" y="31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29" name="Rectangle 17"/>
            <p:cNvSpPr>
              <a:spLocks noChangeArrowheads="1"/>
            </p:cNvSpPr>
            <p:nvPr/>
          </p:nvSpPr>
          <p:spPr bwMode="auto">
            <a:xfrm>
              <a:off x="3316" y="34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5645" name="Rectangle 18"/>
            <p:cNvSpPr>
              <a:spLocks noChangeArrowheads="1"/>
            </p:cNvSpPr>
            <p:nvPr/>
          </p:nvSpPr>
          <p:spPr bwMode="auto">
            <a:xfrm>
              <a:off x="3984" y="482"/>
              <a:ext cx="720" cy="276"/>
            </a:xfrm>
            <a:prstGeom prst="rect">
              <a:avLst/>
            </a:prstGeom>
            <a:noFill/>
            <a:ln w="9525">
              <a:noFill/>
              <a:miter lim="800000"/>
              <a:headEnd/>
              <a:tailEnd/>
            </a:ln>
          </p:spPr>
          <p:txBody>
            <a:bodyPr wrap="none" lIns="92075" tIns="46038" rIns="92075" bIns="46038">
              <a:spAutoFit/>
            </a:bodyPr>
            <a:lstStyle/>
            <a:p>
              <a:pPr algn="ctr"/>
              <a:r>
                <a:rPr lang="en-US" sz="2800" u="sng">
                  <a:solidFill>
                    <a:schemeClr val="tx2"/>
                  </a:solidFill>
                  <a:latin typeface="Times New Roman" pitchFamily="18" charset="0"/>
                </a:rPr>
                <a:t>Cache</a:t>
              </a:r>
            </a:p>
          </p:txBody>
        </p:sp>
        <p:sp>
          <p:nvSpPr>
            <p:cNvPr id="1242131" name="Rectangle 19"/>
            <p:cNvSpPr>
              <a:spLocks noChangeArrowheads="1"/>
            </p:cNvSpPr>
            <p:nvPr/>
          </p:nvSpPr>
          <p:spPr bwMode="auto">
            <a:xfrm>
              <a:off x="3316" y="36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32" name="Rectangle 20"/>
            <p:cNvSpPr>
              <a:spLocks noChangeArrowheads="1"/>
            </p:cNvSpPr>
            <p:nvPr/>
          </p:nvSpPr>
          <p:spPr bwMode="auto">
            <a:xfrm>
              <a:off x="3316" y="38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33" name="Rectangle 21"/>
            <p:cNvSpPr>
              <a:spLocks noChangeArrowheads="1"/>
            </p:cNvSpPr>
            <p:nvPr/>
          </p:nvSpPr>
          <p:spPr bwMode="auto">
            <a:xfrm>
              <a:off x="1300" y="7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34" name="Rectangle 22"/>
            <p:cNvSpPr>
              <a:spLocks noChangeArrowheads="1"/>
            </p:cNvSpPr>
            <p:nvPr/>
          </p:nvSpPr>
          <p:spPr bwMode="auto">
            <a:xfrm>
              <a:off x="1300" y="10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35" name="Rectangle 23"/>
            <p:cNvSpPr>
              <a:spLocks noChangeArrowheads="1"/>
            </p:cNvSpPr>
            <p:nvPr/>
          </p:nvSpPr>
          <p:spPr bwMode="auto">
            <a:xfrm>
              <a:off x="1300" y="12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5651" name="Rectangle 24"/>
            <p:cNvSpPr>
              <a:spLocks noChangeArrowheads="1"/>
            </p:cNvSpPr>
            <p:nvPr/>
          </p:nvSpPr>
          <p:spPr bwMode="auto">
            <a:xfrm>
              <a:off x="1300" y="149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25652" name="Rectangle 25"/>
            <p:cNvSpPr>
              <a:spLocks noChangeArrowheads="1"/>
            </p:cNvSpPr>
            <p:nvPr/>
          </p:nvSpPr>
          <p:spPr bwMode="auto">
            <a:xfrm>
              <a:off x="1300" y="173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1242138" name="Rectangle 26"/>
            <p:cNvSpPr>
              <a:spLocks noChangeArrowheads="1"/>
            </p:cNvSpPr>
            <p:nvPr/>
          </p:nvSpPr>
          <p:spPr bwMode="auto">
            <a:xfrm>
              <a:off x="1300" y="19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39" name="Rectangle 27"/>
            <p:cNvSpPr>
              <a:spLocks noChangeArrowheads="1"/>
            </p:cNvSpPr>
            <p:nvPr/>
          </p:nvSpPr>
          <p:spPr bwMode="auto">
            <a:xfrm>
              <a:off x="1300" y="22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40" name="Rectangle 28"/>
            <p:cNvSpPr>
              <a:spLocks noChangeArrowheads="1"/>
            </p:cNvSpPr>
            <p:nvPr/>
          </p:nvSpPr>
          <p:spPr bwMode="auto">
            <a:xfrm>
              <a:off x="1300" y="24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41" name="Rectangle 29"/>
            <p:cNvSpPr>
              <a:spLocks noChangeArrowheads="1"/>
            </p:cNvSpPr>
            <p:nvPr/>
          </p:nvSpPr>
          <p:spPr bwMode="auto">
            <a:xfrm>
              <a:off x="1300" y="26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42" name="Rectangle 30"/>
            <p:cNvSpPr>
              <a:spLocks noChangeArrowheads="1"/>
            </p:cNvSpPr>
            <p:nvPr/>
          </p:nvSpPr>
          <p:spPr bwMode="auto">
            <a:xfrm>
              <a:off x="1300" y="29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43" name="Rectangle 31"/>
            <p:cNvSpPr>
              <a:spLocks noChangeArrowheads="1"/>
            </p:cNvSpPr>
            <p:nvPr/>
          </p:nvSpPr>
          <p:spPr bwMode="auto">
            <a:xfrm>
              <a:off x="1300" y="31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44" name="Rectangle 32"/>
            <p:cNvSpPr>
              <a:spLocks noChangeArrowheads="1"/>
            </p:cNvSpPr>
            <p:nvPr/>
          </p:nvSpPr>
          <p:spPr bwMode="auto">
            <a:xfrm>
              <a:off x="1300" y="34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5660" name="Rectangle 33"/>
            <p:cNvSpPr>
              <a:spLocks noChangeArrowheads="1"/>
            </p:cNvSpPr>
            <p:nvPr/>
          </p:nvSpPr>
          <p:spPr bwMode="auto">
            <a:xfrm>
              <a:off x="1455" y="482"/>
              <a:ext cx="834"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Tag</a:t>
              </a:r>
            </a:p>
          </p:txBody>
        </p:sp>
        <p:sp>
          <p:nvSpPr>
            <p:cNvPr id="1242146" name="Rectangle 34"/>
            <p:cNvSpPr>
              <a:spLocks noChangeArrowheads="1"/>
            </p:cNvSpPr>
            <p:nvPr/>
          </p:nvSpPr>
          <p:spPr bwMode="auto">
            <a:xfrm>
              <a:off x="1300" y="36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47" name="Rectangle 35"/>
            <p:cNvSpPr>
              <a:spLocks noChangeArrowheads="1"/>
            </p:cNvSpPr>
            <p:nvPr/>
          </p:nvSpPr>
          <p:spPr bwMode="auto">
            <a:xfrm>
              <a:off x="1300" y="38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48" name="Rectangle 36"/>
            <p:cNvSpPr>
              <a:spLocks noChangeArrowheads="1"/>
            </p:cNvSpPr>
            <p:nvPr/>
          </p:nvSpPr>
          <p:spPr bwMode="auto">
            <a:xfrm>
              <a:off x="772" y="7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49" name="Rectangle 37"/>
            <p:cNvSpPr>
              <a:spLocks noChangeArrowheads="1"/>
            </p:cNvSpPr>
            <p:nvPr/>
          </p:nvSpPr>
          <p:spPr bwMode="auto">
            <a:xfrm>
              <a:off x="772" y="10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50" name="Rectangle 38"/>
            <p:cNvSpPr>
              <a:spLocks noChangeArrowheads="1"/>
            </p:cNvSpPr>
            <p:nvPr/>
          </p:nvSpPr>
          <p:spPr bwMode="auto">
            <a:xfrm>
              <a:off x="772" y="12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5666" name="Rectangle 39"/>
            <p:cNvSpPr>
              <a:spLocks noChangeArrowheads="1"/>
            </p:cNvSpPr>
            <p:nvPr/>
          </p:nvSpPr>
          <p:spPr bwMode="auto">
            <a:xfrm>
              <a:off x="772" y="149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endParaRPr lang="en-US" sz="2800">
                <a:latin typeface="Times New Roman" pitchFamily="18" charset="0"/>
              </a:endParaRPr>
            </a:p>
          </p:txBody>
        </p:sp>
        <p:sp>
          <p:nvSpPr>
            <p:cNvPr id="25667" name="Rectangle 40"/>
            <p:cNvSpPr>
              <a:spLocks noChangeArrowheads="1"/>
            </p:cNvSpPr>
            <p:nvPr/>
          </p:nvSpPr>
          <p:spPr bwMode="auto">
            <a:xfrm>
              <a:off x="772" y="173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1242153" name="Rectangle 41"/>
            <p:cNvSpPr>
              <a:spLocks noChangeArrowheads="1"/>
            </p:cNvSpPr>
            <p:nvPr/>
          </p:nvSpPr>
          <p:spPr bwMode="auto">
            <a:xfrm>
              <a:off x="772" y="19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54" name="Rectangle 42"/>
            <p:cNvSpPr>
              <a:spLocks noChangeArrowheads="1"/>
            </p:cNvSpPr>
            <p:nvPr/>
          </p:nvSpPr>
          <p:spPr bwMode="auto">
            <a:xfrm>
              <a:off x="772" y="22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55" name="Rectangle 43"/>
            <p:cNvSpPr>
              <a:spLocks noChangeArrowheads="1"/>
            </p:cNvSpPr>
            <p:nvPr/>
          </p:nvSpPr>
          <p:spPr bwMode="auto">
            <a:xfrm>
              <a:off x="772" y="24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56" name="Rectangle 44"/>
            <p:cNvSpPr>
              <a:spLocks noChangeArrowheads="1"/>
            </p:cNvSpPr>
            <p:nvPr/>
          </p:nvSpPr>
          <p:spPr bwMode="auto">
            <a:xfrm>
              <a:off x="772" y="26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57" name="Rectangle 45"/>
            <p:cNvSpPr>
              <a:spLocks noChangeArrowheads="1"/>
            </p:cNvSpPr>
            <p:nvPr/>
          </p:nvSpPr>
          <p:spPr bwMode="auto">
            <a:xfrm>
              <a:off x="772" y="29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58" name="Rectangle 46"/>
            <p:cNvSpPr>
              <a:spLocks noChangeArrowheads="1"/>
            </p:cNvSpPr>
            <p:nvPr/>
          </p:nvSpPr>
          <p:spPr bwMode="auto">
            <a:xfrm>
              <a:off x="772" y="31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59" name="Rectangle 47"/>
            <p:cNvSpPr>
              <a:spLocks noChangeArrowheads="1"/>
            </p:cNvSpPr>
            <p:nvPr/>
          </p:nvSpPr>
          <p:spPr bwMode="auto">
            <a:xfrm>
              <a:off x="772" y="34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5675" name="Rectangle 48"/>
            <p:cNvSpPr>
              <a:spLocks noChangeArrowheads="1"/>
            </p:cNvSpPr>
            <p:nvPr/>
          </p:nvSpPr>
          <p:spPr bwMode="auto">
            <a:xfrm>
              <a:off x="480" y="482"/>
              <a:ext cx="930"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Valid</a:t>
              </a:r>
            </a:p>
          </p:txBody>
        </p:sp>
        <p:sp>
          <p:nvSpPr>
            <p:cNvPr id="1242161" name="Rectangle 49"/>
            <p:cNvSpPr>
              <a:spLocks noChangeArrowheads="1"/>
            </p:cNvSpPr>
            <p:nvPr/>
          </p:nvSpPr>
          <p:spPr bwMode="auto">
            <a:xfrm>
              <a:off x="772" y="36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2162" name="Rectangle 50"/>
            <p:cNvSpPr>
              <a:spLocks noChangeArrowheads="1"/>
            </p:cNvSpPr>
            <p:nvPr/>
          </p:nvSpPr>
          <p:spPr bwMode="auto">
            <a:xfrm>
              <a:off x="772" y="38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aphicFrame>
        <p:nvGraphicFramePr>
          <p:cNvPr id="1242163" name="Group 51"/>
          <p:cNvGraphicFramePr>
            <a:graphicFrameLocks noGrp="1"/>
          </p:cNvGraphicFramePr>
          <p:nvPr/>
        </p:nvGraphicFramePr>
        <p:xfrm>
          <a:off x="304800" y="4260850"/>
          <a:ext cx="3352800" cy="2438400"/>
        </p:xfrm>
        <a:graphic>
          <a:graphicData uri="http://schemas.openxmlformats.org/drawingml/2006/table">
            <a:tbl>
              <a:tblPr/>
              <a:tblGrid>
                <a:gridCol w="1066800"/>
                <a:gridCol w="2286000"/>
              </a:tblGrid>
              <a:tr h="2238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  </a:t>
                      </a:r>
                      <a:r>
                        <a:rPr kumimoji="0" lang="en-US" sz="1600" b="1" i="0" u="none" strike="noStrike" cap="none" normalizeH="0" baseline="0" smtClean="0">
                          <a:ln>
                            <a:noFill/>
                          </a:ln>
                          <a:solidFill>
                            <a:schemeClr val="tx2"/>
                          </a:solidFill>
                          <a:effectLst/>
                          <a:latin typeface="Arial Narrow" pitchFamily="34" charset="0"/>
                        </a:rPr>
                        <a:t>Address</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2"/>
                          </a:solidFill>
                          <a:effectLst/>
                          <a:latin typeface="Arial Narrow" pitchFamily="34" charset="0"/>
                        </a:rPr>
                        <a:t>Code</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r>
              <a:tr h="2127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0003h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L1	LDH</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0004h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MPY</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0005h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14400" algn="l"/>
                          <a:tab pos="1485900" algn="l"/>
                        </a:tabLst>
                      </a:pPr>
                      <a:r>
                        <a:rPr kumimoji="0" lang="en-US" sz="1600" b="1" i="0" u="none" strike="noStrike" cap="none" normalizeH="0" baseline="0" smtClean="0">
                          <a:ln>
                            <a:noFill/>
                          </a:ln>
                          <a:solidFill>
                            <a:schemeClr val="tx1"/>
                          </a:solidFill>
                          <a:effectLst/>
                          <a:latin typeface="Courier New" pitchFamily="49" charset="0"/>
                        </a:rPr>
                        <a:t>	B    L2</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L2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0027h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SUB  cnt</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0028h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[!cnt]	B    L1</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r>
            </a:tbl>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Direct Mapped Cache Example</a:t>
            </a:r>
          </a:p>
        </p:txBody>
      </p:sp>
      <p:grpSp>
        <p:nvGrpSpPr>
          <p:cNvPr id="26627" name="Group 3"/>
          <p:cNvGrpSpPr>
            <a:grpSpLocks/>
          </p:cNvGrpSpPr>
          <p:nvPr/>
        </p:nvGrpSpPr>
        <p:grpSpPr bwMode="auto">
          <a:xfrm>
            <a:off x="762000" y="692150"/>
            <a:ext cx="7994650" cy="5930900"/>
            <a:chOff x="480" y="436"/>
            <a:chExt cx="5036" cy="3736"/>
          </a:xfrm>
        </p:grpSpPr>
        <p:sp>
          <p:nvSpPr>
            <p:cNvPr id="1244164" name="Rectangle 4"/>
            <p:cNvSpPr>
              <a:spLocks noChangeArrowheads="1"/>
            </p:cNvSpPr>
            <p:nvPr/>
          </p:nvSpPr>
          <p:spPr bwMode="auto">
            <a:xfrm>
              <a:off x="580" y="436"/>
              <a:ext cx="4936" cy="373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6656" name="Rectangle 5"/>
            <p:cNvSpPr>
              <a:spLocks noChangeArrowheads="1"/>
            </p:cNvSpPr>
            <p:nvPr/>
          </p:nvSpPr>
          <p:spPr bwMode="auto">
            <a:xfrm>
              <a:off x="2512" y="484"/>
              <a:ext cx="664" cy="3688"/>
            </a:xfrm>
            <a:prstGeom prst="rect">
              <a:avLst/>
            </a:prstGeom>
            <a:noFill/>
            <a:ln w="9525">
              <a:noFill/>
              <a:miter lim="800000"/>
              <a:headEnd/>
              <a:tailEnd/>
            </a:ln>
          </p:spPr>
          <p:txBody>
            <a:bodyPr wrap="none" lIns="92075" tIns="46038" rIns="92075" bIns="46038">
              <a:spAutoFit/>
            </a:bodyPr>
            <a:lstStyle/>
            <a:p>
              <a:pPr algn="r">
                <a:lnSpc>
                  <a:spcPct val="90000"/>
                </a:lnSpc>
                <a:spcBef>
                  <a:spcPct val="0"/>
                </a:spcBef>
              </a:pPr>
              <a:r>
                <a:rPr lang="en-US" sz="2800" u="sng">
                  <a:solidFill>
                    <a:schemeClr val="tx2"/>
                  </a:solidFill>
                  <a:latin typeface="Times New Roman" pitchFamily="18" charset="0"/>
                </a:rPr>
                <a:t>Index</a:t>
              </a:r>
              <a:endParaRPr lang="en-US" sz="2800">
                <a:latin typeface="Times New Roman" pitchFamily="18" charset="0"/>
              </a:endParaRPr>
            </a:p>
            <a:p>
              <a:pPr algn="r">
                <a:lnSpc>
                  <a:spcPct val="90000"/>
                </a:lnSpc>
                <a:spcBef>
                  <a:spcPct val="0"/>
                </a:spcBef>
              </a:pPr>
              <a:r>
                <a:rPr lang="en-US" sz="2800">
                  <a:latin typeface="Times New Roman" pitchFamily="18" charset="0"/>
                </a:rPr>
                <a:t>0</a:t>
              </a:r>
            </a:p>
            <a:p>
              <a:pPr algn="r">
                <a:lnSpc>
                  <a:spcPct val="90000"/>
                </a:lnSpc>
                <a:spcBef>
                  <a:spcPct val="0"/>
                </a:spcBef>
              </a:pPr>
              <a:r>
                <a:rPr lang="en-US" sz="2800">
                  <a:latin typeface="Times New Roman" pitchFamily="18" charset="0"/>
                </a:rPr>
                <a:t>1</a:t>
              </a:r>
            </a:p>
            <a:p>
              <a:pPr algn="r">
                <a:lnSpc>
                  <a:spcPct val="90000"/>
                </a:lnSpc>
                <a:spcBef>
                  <a:spcPct val="0"/>
                </a:spcBef>
              </a:pPr>
              <a:r>
                <a:rPr lang="en-US" sz="2800">
                  <a:latin typeface="Times New Roman" pitchFamily="18" charset="0"/>
                </a:rPr>
                <a:t>2</a:t>
              </a:r>
            </a:p>
            <a:p>
              <a:pPr algn="r">
                <a:lnSpc>
                  <a:spcPct val="90000"/>
                </a:lnSpc>
                <a:spcBef>
                  <a:spcPct val="0"/>
                </a:spcBef>
              </a:pPr>
              <a:r>
                <a:rPr lang="en-US" sz="2800">
                  <a:latin typeface="Times New Roman" pitchFamily="18" charset="0"/>
                </a:rPr>
                <a:t>3</a:t>
              </a:r>
            </a:p>
            <a:p>
              <a:pPr algn="r">
                <a:lnSpc>
                  <a:spcPct val="90000"/>
                </a:lnSpc>
                <a:spcBef>
                  <a:spcPct val="0"/>
                </a:spcBef>
              </a:pPr>
              <a:r>
                <a:rPr lang="en-US" sz="2800">
                  <a:latin typeface="Times New Roman" pitchFamily="18" charset="0"/>
                </a:rPr>
                <a:t>4</a:t>
              </a:r>
            </a:p>
            <a:p>
              <a:pPr algn="r">
                <a:lnSpc>
                  <a:spcPct val="90000"/>
                </a:lnSpc>
                <a:spcBef>
                  <a:spcPct val="0"/>
                </a:spcBef>
              </a:pPr>
              <a:r>
                <a:rPr lang="en-US" sz="2800">
                  <a:solidFill>
                    <a:schemeClr val="tx2"/>
                  </a:solidFill>
                  <a:latin typeface="Times New Roman" pitchFamily="18" charset="0"/>
                </a:rPr>
                <a:t>5</a:t>
              </a:r>
              <a:endParaRPr lang="en-US" sz="2800">
                <a:latin typeface="Times New Roman" pitchFamily="18" charset="0"/>
              </a:endParaRPr>
            </a:p>
            <a:p>
              <a:pPr algn="r">
                <a:lnSpc>
                  <a:spcPct val="90000"/>
                </a:lnSpc>
                <a:spcBef>
                  <a:spcPct val="0"/>
                </a:spcBef>
              </a:pPr>
              <a:r>
                <a:rPr lang="en-US" sz="2800">
                  <a:latin typeface="Times New Roman" pitchFamily="18" charset="0"/>
                </a:rPr>
                <a:t>6</a:t>
              </a:r>
            </a:p>
            <a:p>
              <a:pPr algn="r">
                <a:lnSpc>
                  <a:spcPct val="90000"/>
                </a:lnSpc>
                <a:spcBef>
                  <a:spcPct val="0"/>
                </a:spcBef>
              </a:pPr>
              <a:r>
                <a:rPr lang="en-US" sz="2800">
                  <a:latin typeface="Times New Roman" pitchFamily="18" charset="0"/>
                </a:rPr>
                <a:t>7</a:t>
              </a:r>
            </a:p>
            <a:p>
              <a:pPr algn="r">
                <a:lnSpc>
                  <a:spcPct val="90000"/>
                </a:lnSpc>
                <a:spcBef>
                  <a:spcPct val="0"/>
                </a:spcBef>
              </a:pPr>
              <a:r>
                <a:rPr lang="en-US" sz="2800">
                  <a:latin typeface="Times New Roman" pitchFamily="18" charset="0"/>
                </a:rPr>
                <a:t>8</a:t>
              </a:r>
            </a:p>
            <a:p>
              <a:pPr algn="r">
                <a:lnSpc>
                  <a:spcPct val="90000"/>
                </a:lnSpc>
                <a:spcBef>
                  <a:spcPct val="0"/>
                </a:spcBef>
              </a:pPr>
              <a:r>
                <a:rPr lang="en-US" sz="2800">
                  <a:latin typeface="Times New Roman" pitchFamily="18" charset="0"/>
                </a:rPr>
                <a:t>9</a:t>
              </a:r>
            </a:p>
            <a:p>
              <a:pPr algn="r">
                <a:lnSpc>
                  <a:spcPct val="90000"/>
                </a:lnSpc>
                <a:spcBef>
                  <a:spcPct val="0"/>
                </a:spcBef>
              </a:pPr>
              <a:r>
                <a:rPr lang="en-US" sz="2800">
                  <a:latin typeface="Times New Roman" pitchFamily="18" charset="0"/>
                </a:rPr>
                <a:t>A</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F</a:t>
              </a:r>
            </a:p>
          </p:txBody>
        </p:sp>
        <p:sp>
          <p:nvSpPr>
            <p:cNvPr id="1244166" name="Rectangle 6"/>
            <p:cNvSpPr>
              <a:spLocks noChangeArrowheads="1"/>
            </p:cNvSpPr>
            <p:nvPr/>
          </p:nvSpPr>
          <p:spPr bwMode="auto">
            <a:xfrm>
              <a:off x="3316" y="7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67" name="Rectangle 7"/>
            <p:cNvSpPr>
              <a:spLocks noChangeArrowheads="1"/>
            </p:cNvSpPr>
            <p:nvPr/>
          </p:nvSpPr>
          <p:spPr bwMode="auto">
            <a:xfrm>
              <a:off x="3316" y="10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68" name="Rectangle 8"/>
            <p:cNvSpPr>
              <a:spLocks noChangeArrowheads="1"/>
            </p:cNvSpPr>
            <p:nvPr/>
          </p:nvSpPr>
          <p:spPr bwMode="auto">
            <a:xfrm>
              <a:off x="3316" y="12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6660" name="Rectangle 9"/>
            <p:cNvSpPr>
              <a:spLocks noChangeArrowheads="1"/>
            </p:cNvSpPr>
            <p:nvPr/>
          </p:nvSpPr>
          <p:spPr bwMode="auto">
            <a:xfrm>
              <a:off x="3316" y="149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LDH</a:t>
              </a:r>
            </a:p>
          </p:txBody>
        </p:sp>
        <p:sp>
          <p:nvSpPr>
            <p:cNvPr id="26661" name="Rectangle 10"/>
            <p:cNvSpPr>
              <a:spLocks noChangeArrowheads="1"/>
            </p:cNvSpPr>
            <p:nvPr/>
          </p:nvSpPr>
          <p:spPr bwMode="auto">
            <a:xfrm>
              <a:off x="3316" y="173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MPY</a:t>
              </a:r>
            </a:p>
          </p:txBody>
        </p:sp>
        <p:sp>
          <p:nvSpPr>
            <p:cNvPr id="26662" name="Rectangle 11"/>
            <p:cNvSpPr>
              <a:spLocks noChangeArrowheads="1"/>
            </p:cNvSpPr>
            <p:nvPr/>
          </p:nvSpPr>
          <p:spPr bwMode="auto">
            <a:xfrm>
              <a:off x="3316" y="197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ADD</a:t>
              </a:r>
            </a:p>
          </p:txBody>
        </p:sp>
        <p:sp>
          <p:nvSpPr>
            <p:cNvPr id="1244172" name="Rectangle 12"/>
            <p:cNvSpPr>
              <a:spLocks noChangeArrowheads="1"/>
            </p:cNvSpPr>
            <p:nvPr/>
          </p:nvSpPr>
          <p:spPr bwMode="auto">
            <a:xfrm>
              <a:off x="3316" y="22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73" name="Rectangle 13"/>
            <p:cNvSpPr>
              <a:spLocks noChangeArrowheads="1"/>
            </p:cNvSpPr>
            <p:nvPr/>
          </p:nvSpPr>
          <p:spPr bwMode="auto">
            <a:xfrm>
              <a:off x="3316" y="24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74" name="Rectangle 14"/>
            <p:cNvSpPr>
              <a:spLocks noChangeArrowheads="1"/>
            </p:cNvSpPr>
            <p:nvPr/>
          </p:nvSpPr>
          <p:spPr bwMode="auto">
            <a:xfrm>
              <a:off x="3316" y="26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75" name="Rectangle 15"/>
            <p:cNvSpPr>
              <a:spLocks noChangeArrowheads="1"/>
            </p:cNvSpPr>
            <p:nvPr/>
          </p:nvSpPr>
          <p:spPr bwMode="auto">
            <a:xfrm>
              <a:off x="3316" y="29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76" name="Rectangle 16"/>
            <p:cNvSpPr>
              <a:spLocks noChangeArrowheads="1"/>
            </p:cNvSpPr>
            <p:nvPr/>
          </p:nvSpPr>
          <p:spPr bwMode="auto">
            <a:xfrm>
              <a:off x="3316" y="31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77" name="Rectangle 17"/>
            <p:cNvSpPr>
              <a:spLocks noChangeArrowheads="1"/>
            </p:cNvSpPr>
            <p:nvPr/>
          </p:nvSpPr>
          <p:spPr bwMode="auto">
            <a:xfrm>
              <a:off x="3316" y="34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6669" name="Rectangle 18"/>
            <p:cNvSpPr>
              <a:spLocks noChangeArrowheads="1"/>
            </p:cNvSpPr>
            <p:nvPr/>
          </p:nvSpPr>
          <p:spPr bwMode="auto">
            <a:xfrm>
              <a:off x="3984" y="482"/>
              <a:ext cx="720" cy="276"/>
            </a:xfrm>
            <a:prstGeom prst="rect">
              <a:avLst/>
            </a:prstGeom>
            <a:noFill/>
            <a:ln w="9525">
              <a:noFill/>
              <a:miter lim="800000"/>
              <a:headEnd/>
              <a:tailEnd/>
            </a:ln>
          </p:spPr>
          <p:txBody>
            <a:bodyPr wrap="none" lIns="92075" tIns="46038" rIns="92075" bIns="46038">
              <a:spAutoFit/>
            </a:bodyPr>
            <a:lstStyle/>
            <a:p>
              <a:pPr algn="ctr"/>
              <a:r>
                <a:rPr lang="en-US" sz="2800" u="sng">
                  <a:solidFill>
                    <a:schemeClr val="tx2"/>
                  </a:solidFill>
                  <a:latin typeface="Times New Roman" pitchFamily="18" charset="0"/>
                </a:rPr>
                <a:t>Cache</a:t>
              </a:r>
            </a:p>
          </p:txBody>
        </p:sp>
        <p:sp>
          <p:nvSpPr>
            <p:cNvPr id="1244179" name="Rectangle 19"/>
            <p:cNvSpPr>
              <a:spLocks noChangeArrowheads="1"/>
            </p:cNvSpPr>
            <p:nvPr/>
          </p:nvSpPr>
          <p:spPr bwMode="auto">
            <a:xfrm>
              <a:off x="3316" y="36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80" name="Rectangle 20"/>
            <p:cNvSpPr>
              <a:spLocks noChangeArrowheads="1"/>
            </p:cNvSpPr>
            <p:nvPr/>
          </p:nvSpPr>
          <p:spPr bwMode="auto">
            <a:xfrm>
              <a:off x="3316" y="38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81" name="Rectangle 21"/>
            <p:cNvSpPr>
              <a:spLocks noChangeArrowheads="1"/>
            </p:cNvSpPr>
            <p:nvPr/>
          </p:nvSpPr>
          <p:spPr bwMode="auto">
            <a:xfrm>
              <a:off x="1300" y="7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82" name="Rectangle 22"/>
            <p:cNvSpPr>
              <a:spLocks noChangeArrowheads="1"/>
            </p:cNvSpPr>
            <p:nvPr/>
          </p:nvSpPr>
          <p:spPr bwMode="auto">
            <a:xfrm>
              <a:off x="1300" y="10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83" name="Rectangle 23"/>
            <p:cNvSpPr>
              <a:spLocks noChangeArrowheads="1"/>
            </p:cNvSpPr>
            <p:nvPr/>
          </p:nvSpPr>
          <p:spPr bwMode="auto">
            <a:xfrm>
              <a:off x="1300" y="12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6675" name="Rectangle 24"/>
            <p:cNvSpPr>
              <a:spLocks noChangeArrowheads="1"/>
            </p:cNvSpPr>
            <p:nvPr/>
          </p:nvSpPr>
          <p:spPr bwMode="auto">
            <a:xfrm>
              <a:off x="1300" y="149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26676" name="Rectangle 25"/>
            <p:cNvSpPr>
              <a:spLocks noChangeArrowheads="1"/>
            </p:cNvSpPr>
            <p:nvPr/>
          </p:nvSpPr>
          <p:spPr bwMode="auto">
            <a:xfrm>
              <a:off x="1300" y="173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26677" name="Rectangle 26"/>
            <p:cNvSpPr>
              <a:spLocks noChangeArrowheads="1"/>
            </p:cNvSpPr>
            <p:nvPr/>
          </p:nvSpPr>
          <p:spPr bwMode="auto">
            <a:xfrm>
              <a:off x="1300" y="197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1244187" name="Rectangle 27"/>
            <p:cNvSpPr>
              <a:spLocks noChangeArrowheads="1"/>
            </p:cNvSpPr>
            <p:nvPr/>
          </p:nvSpPr>
          <p:spPr bwMode="auto">
            <a:xfrm>
              <a:off x="1300" y="22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88" name="Rectangle 28"/>
            <p:cNvSpPr>
              <a:spLocks noChangeArrowheads="1"/>
            </p:cNvSpPr>
            <p:nvPr/>
          </p:nvSpPr>
          <p:spPr bwMode="auto">
            <a:xfrm>
              <a:off x="1300" y="24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89" name="Rectangle 29"/>
            <p:cNvSpPr>
              <a:spLocks noChangeArrowheads="1"/>
            </p:cNvSpPr>
            <p:nvPr/>
          </p:nvSpPr>
          <p:spPr bwMode="auto">
            <a:xfrm>
              <a:off x="1300" y="26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90" name="Rectangle 30"/>
            <p:cNvSpPr>
              <a:spLocks noChangeArrowheads="1"/>
            </p:cNvSpPr>
            <p:nvPr/>
          </p:nvSpPr>
          <p:spPr bwMode="auto">
            <a:xfrm>
              <a:off x="1300" y="29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91" name="Rectangle 31"/>
            <p:cNvSpPr>
              <a:spLocks noChangeArrowheads="1"/>
            </p:cNvSpPr>
            <p:nvPr/>
          </p:nvSpPr>
          <p:spPr bwMode="auto">
            <a:xfrm>
              <a:off x="1300" y="31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92" name="Rectangle 32"/>
            <p:cNvSpPr>
              <a:spLocks noChangeArrowheads="1"/>
            </p:cNvSpPr>
            <p:nvPr/>
          </p:nvSpPr>
          <p:spPr bwMode="auto">
            <a:xfrm>
              <a:off x="1300" y="34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6684" name="Rectangle 33"/>
            <p:cNvSpPr>
              <a:spLocks noChangeArrowheads="1"/>
            </p:cNvSpPr>
            <p:nvPr/>
          </p:nvSpPr>
          <p:spPr bwMode="auto">
            <a:xfrm>
              <a:off x="1455" y="482"/>
              <a:ext cx="834"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Tag</a:t>
              </a:r>
            </a:p>
          </p:txBody>
        </p:sp>
        <p:sp>
          <p:nvSpPr>
            <p:cNvPr id="1244194" name="Rectangle 34"/>
            <p:cNvSpPr>
              <a:spLocks noChangeArrowheads="1"/>
            </p:cNvSpPr>
            <p:nvPr/>
          </p:nvSpPr>
          <p:spPr bwMode="auto">
            <a:xfrm>
              <a:off x="1300" y="36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95" name="Rectangle 35"/>
            <p:cNvSpPr>
              <a:spLocks noChangeArrowheads="1"/>
            </p:cNvSpPr>
            <p:nvPr/>
          </p:nvSpPr>
          <p:spPr bwMode="auto">
            <a:xfrm>
              <a:off x="1300" y="38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96" name="Rectangle 36"/>
            <p:cNvSpPr>
              <a:spLocks noChangeArrowheads="1"/>
            </p:cNvSpPr>
            <p:nvPr/>
          </p:nvSpPr>
          <p:spPr bwMode="auto">
            <a:xfrm>
              <a:off x="772" y="7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97" name="Rectangle 37"/>
            <p:cNvSpPr>
              <a:spLocks noChangeArrowheads="1"/>
            </p:cNvSpPr>
            <p:nvPr/>
          </p:nvSpPr>
          <p:spPr bwMode="auto">
            <a:xfrm>
              <a:off x="772" y="10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198" name="Rectangle 38"/>
            <p:cNvSpPr>
              <a:spLocks noChangeArrowheads="1"/>
            </p:cNvSpPr>
            <p:nvPr/>
          </p:nvSpPr>
          <p:spPr bwMode="auto">
            <a:xfrm>
              <a:off x="772" y="12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6690" name="Rectangle 39"/>
            <p:cNvSpPr>
              <a:spLocks noChangeArrowheads="1"/>
            </p:cNvSpPr>
            <p:nvPr/>
          </p:nvSpPr>
          <p:spPr bwMode="auto">
            <a:xfrm>
              <a:off x="772" y="149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endParaRPr lang="en-US" sz="2800">
                <a:latin typeface="Times New Roman" pitchFamily="18" charset="0"/>
              </a:endParaRPr>
            </a:p>
          </p:txBody>
        </p:sp>
        <p:sp>
          <p:nvSpPr>
            <p:cNvPr id="26691" name="Rectangle 40"/>
            <p:cNvSpPr>
              <a:spLocks noChangeArrowheads="1"/>
            </p:cNvSpPr>
            <p:nvPr/>
          </p:nvSpPr>
          <p:spPr bwMode="auto">
            <a:xfrm>
              <a:off x="772" y="173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26692" name="Rectangle 41"/>
            <p:cNvSpPr>
              <a:spLocks noChangeArrowheads="1"/>
            </p:cNvSpPr>
            <p:nvPr/>
          </p:nvSpPr>
          <p:spPr bwMode="auto">
            <a:xfrm>
              <a:off x="772" y="197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1244202" name="Rectangle 42"/>
            <p:cNvSpPr>
              <a:spLocks noChangeArrowheads="1"/>
            </p:cNvSpPr>
            <p:nvPr/>
          </p:nvSpPr>
          <p:spPr bwMode="auto">
            <a:xfrm>
              <a:off x="772" y="22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203" name="Rectangle 43"/>
            <p:cNvSpPr>
              <a:spLocks noChangeArrowheads="1"/>
            </p:cNvSpPr>
            <p:nvPr/>
          </p:nvSpPr>
          <p:spPr bwMode="auto">
            <a:xfrm>
              <a:off x="772" y="24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204" name="Rectangle 44"/>
            <p:cNvSpPr>
              <a:spLocks noChangeArrowheads="1"/>
            </p:cNvSpPr>
            <p:nvPr/>
          </p:nvSpPr>
          <p:spPr bwMode="auto">
            <a:xfrm>
              <a:off x="772" y="26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205" name="Rectangle 45"/>
            <p:cNvSpPr>
              <a:spLocks noChangeArrowheads="1"/>
            </p:cNvSpPr>
            <p:nvPr/>
          </p:nvSpPr>
          <p:spPr bwMode="auto">
            <a:xfrm>
              <a:off x="772" y="29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206" name="Rectangle 46"/>
            <p:cNvSpPr>
              <a:spLocks noChangeArrowheads="1"/>
            </p:cNvSpPr>
            <p:nvPr/>
          </p:nvSpPr>
          <p:spPr bwMode="auto">
            <a:xfrm>
              <a:off x="772" y="31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207" name="Rectangle 47"/>
            <p:cNvSpPr>
              <a:spLocks noChangeArrowheads="1"/>
            </p:cNvSpPr>
            <p:nvPr/>
          </p:nvSpPr>
          <p:spPr bwMode="auto">
            <a:xfrm>
              <a:off x="772" y="34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6699" name="Rectangle 48"/>
            <p:cNvSpPr>
              <a:spLocks noChangeArrowheads="1"/>
            </p:cNvSpPr>
            <p:nvPr/>
          </p:nvSpPr>
          <p:spPr bwMode="auto">
            <a:xfrm>
              <a:off x="480" y="482"/>
              <a:ext cx="930"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Valid</a:t>
              </a:r>
            </a:p>
          </p:txBody>
        </p:sp>
        <p:sp>
          <p:nvSpPr>
            <p:cNvPr id="1244209" name="Rectangle 49"/>
            <p:cNvSpPr>
              <a:spLocks noChangeArrowheads="1"/>
            </p:cNvSpPr>
            <p:nvPr/>
          </p:nvSpPr>
          <p:spPr bwMode="auto">
            <a:xfrm>
              <a:off x="772" y="36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4210" name="Rectangle 50"/>
            <p:cNvSpPr>
              <a:spLocks noChangeArrowheads="1"/>
            </p:cNvSpPr>
            <p:nvPr/>
          </p:nvSpPr>
          <p:spPr bwMode="auto">
            <a:xfrm>
              <a:off x="772" y="38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aphicFrame>
        <p:nvGraphicFramePr>
          <p:cNvPr id="1244211" name="Group 51"/>
          <p:cNvGraphicFramePr>
            <a:graphicFrameLocks noGrp="1"/>
          </p:cNvGraphicFramePr>
          <p:nvPr/>
        </p:nvGraphicFramePr>
        <p:xfrm>
          <a:off x="304800" y="4260850"/>
          <a:ext cx="3352800" cy="2438400"/>
        </p:xfrm>
        <a:graphic>
          <a:graphicData uri="http://schemas.openxmlformats.org/drawingml/2006/table">
            <a:tbl>
              <a:tblPr/>
              <a:tblGrid>
                <a:gridCol w="1066800"/>
                <a:gridCol w="2286000"/>
              </a:tblGrid>
              <a:tr h="2238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  </a:t>
                      </a:r>
                      <a:r>
                        <a:rPr kumimoji="0" lang="en-US" sz="1600" b="1" i="0" u="none" strike="noStrike" cap="none" normalizeH="0" baseline="0" smtClean="0">
                          <a:ln>
                            <a:noFill/>
                          </a:ln>
                          <a:solidFill>
                            <a:schemeClr val="tx2"/>
                          </a:solidFill>
                          <a:effectLst/>
                          <a:latin typeface="Arial Narrow" pitchFamily="34" charset="0"/>
                        </a:rPr>
                        <a:t>Address</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2"/>
                          </a:solidFill>
                          <a:effectLst/>
                          <a:latin typeface="Arial Narrow" pitchFamily="34" charset="0"/>
                        </a:rPr>
                        <a:t>Code</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r>
              <a:tr h="2127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0003h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L1	LDH</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0004h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MPY</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0005h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14400" algn="l"/>
                          <a:tab pos="1485900" algn="l"/>
                        </a:tabLst>
                      </a:pPr>
                      <a:r>
                        <a:rPr kumimoji="0" lang="en-US" sz="1600" b="1" i="0" u="none" strike="noStrike" cap="none" normalizeH="0" baseline="0" smtClean="0">
                          <a:ln>
                            <a:noFill/>
                          </a:ln>
                          <a:solidFill>
                            <a:schemeClr val="tx1"/>
                          </a:solidFill>
                          <a:effectLst/>
                          <a:latin typeface="Courier New" pitchFamily="49" charset="0"/>
                        </a:rPr>
                        <a:t>	B    L2</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L2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0027h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SUB  cnt</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0028h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[!cnt]	B    L1</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r>
            </a:tbl>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Direct Mapped Cache Example</a:t>
            </a:r>
          </a:p>
        </p:txBody>
      </p:sp>
      <p:grpSp>
        <p:nvGrpSpPr>
          <p:cNvPr id="27651" name="Group 3"/>
          <p:cNvGrpSpPr>
            <a:grpSpLocks/>
          </p:cNvGrpSpPr>
          <p:nvPr/>
        </p:nvGrpSpPr>
        <p:grpSpPr bwMode="auto">
          <a:xfrm>
            <a:off x="762000" y="692150"/>
            <a:ext cx="7994650" cy="5930900"/>
            <a:chOff x="480" y="436"/>
            <a:chExt cx="5036" cy="3736"/>
          </a:xfrm>
        </p:grpSpPr>
        <p:sp>
          <p:nvSpPr>
            <p:cNvPr id="1246212" name="Rectangle 4"/>
            <p:cNvSpPr>
              <a:spLocks noChangeArrowheads="1"/>
            </p:cNvSpPr>
            <p:nvPr/>
          </p:nvSpPr>
          <p:spPr bwMode="auto">
            <a:xfrm>
              <a:off x="580" y="436"/>
              <a:ext cx="4936" cy="373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7680" name="Rectangle 5"/>
            <p:cNvSpPr>
              <a:spLocks noChangeArrowheads="1"/>
            </p:cNvSpPr>
            <p:nvPr/>
          </p:nvSpPr>
          <p:spPr bwMode="auto">
            <a:xfrm>
              <a:off x="2512" y="484"/>
              <a:ext cx="664" cy="3688"/>
            </a:xfrm>
            <a:prstGeom prst="rect">
              <a:avLst/>
            </a:prstGeom>
            <a:noFill/>
            <a:ln w="9525">
              <a:noFill/>
              <a:miter lim="800000"/>
              <a:headEnd/>
              <a:tailEnd/>
            </a:ln>
          </p:spPr>
          <p:txBody>
            <a:bodyPr wrap="none" lIns="92075" tIns="46038" rIns="92075" bIns="46038">
              <a:spAutoFit/>
            </a:bodyPr>
            <a:lstStyle/>
            <a:p>
              <a:pPr algn="r">
                <a:lnSpc>
                  <a:spcPct val="90000"/>
                </a:lnSpc>
                <a:spcBef>
                  <a:spcPct val="0"/>
                </a:spcBef>
              </a:pPr>
              <a:r>
                <a:rPr lang="en-US" sz="2800" u="sng">
                  <a:solidFill>
                    <a:schemeClr val="tx2"/>
                  </a:solidFill>
                  <a:latin typeface="Times New Roman" pitchFamily="18" charset="0"/>
                </a:rPr>
                <a:t>Index</a:t>
              </a:r>
              <a:endParaRPr lang="en-US" sz="2800">
                <a:latin typeface="Times New Roman" pitchFamily="18" charset="0"/>
              </a:endParaRPr>
            </a:p>
            <a:p>
              <a:pPr algn="r">
                <a:lnSpc>
                  <a:spcPct val="90000"/>
                </a:lnSpc>
                <a:spcBef>
                  <a:spcPct val="0"/>
                </a:spcBef>
              </a:pPr>
              <a:r>
                <a:rPr lang="en-US" sz="2800">
                  <a:latin typeface="Times New Roman" pitchFamily="18" charset="0"/>
                </a:rPr>
                <a:t>0</a:t>
              </a:r>
            </a:p>
            <a:p>
              <a:pPr algn="r">
                <a:lnSpc>
                  <a:spcPct val="90000"/>
                </a:lnSpc>
                <a:spcBef>
                  <a:spcPct val="0"/>
                </a:spcBef>
              </a:pPr>
              <a:r>
                <a:rPr lang="en-US" sz="2800">
                  <a:latin typeface="Times New Roman" pitchFamily="18" charset="0"/>
                </a:rPr>
                <a:t>1</a:t>
              </a:r>
            </a:p>
            <a:p>
              <a:pPr algn="r">
                <a:lnSpc>
                  <a:spcPct val="90000"/>
                </a:lnSpc>
                <a:spcBef>
                  <a:spcPct val="0"/>
                </a:spcBef>
              </a:pPr>
              <a:r>
                <a:rPr lang="en-US" sz="2800">
                  <a:latin typeface="Times New Roman" pitchFamily="18" charset="0"/>
                </a:rPr>
                <a:t>2</a:t>
              </a:r>
            </a:p>
            <a:p>
              <a:pPr algn="r">
                <a:lnSpc>
                  <a:spcPct val="90000"/>
                </a:lnSpc>
                <a:spcBef>
                  <a:spcPct val="0"/>
                </a:spcBef>
              </a:pPr>
              <a:r>
                <a:rPr lang="en-US" sz="2800">
                  <a:latin typeface="Times New Roman" pitchFamily="18" charset="0"/>
                </a:rPr>
                <a:t>3</a:t>
              </a:r>
            </a:p>
            <a:p>
              <a:pPr algn="r">
                <a:lnSpc>
                  <a:spcPct val="90000"/>
                </a:lnSpc>
                <a:spcBef>
                  <a:spcPct val="0"/>
                </a:spcBef>
              </a:pPr>
              <a:r>
                <a:rPr lang="en-US" sz="2800">
                  <a:latin typeface="Times New Roman" pitchFamily="18" charset="0"/>
                </a:rPr>
                <a:t>4</a:t>
              </a:r>
            </a:p>
            <a:p>
              <a:pPr algn="r">
                <a:lnSpc>
                  <a:spcPct val="90000"/>
                </a:lnSpc>
                <a:spcBef>
                  <a:spcPct val="0"/>
                </a:spcBef>
              </a:pPr>
              <a:r>
                <a:rPr lang="en-US" sz="2800">
                  <a:latin typeface="Times New Roman" pitchFamily="18" charset="0"/>
                </a:rPr>
                <a:t>5</a:t>
              </a:r>
            </a:p>
            <a:p>
              <a:pPr algn="r">
                <a:lnSpc>
                  <a:spcPct val="90000"/>
                </a:lnSpc>
                <a:spcBef>
                  <a:spcPct val="0"/>
                </a:spcBef>
              </a:pPr>
              <a:r>
                <a:rPr lang="en-US" sz="2800">
                  <a:solidFill>
                    <a:schemeClr val="tx2"/>
                  </a:solidFill>
                  <a:latin typeface="Times New Roman" pitchFamily="18" charset="0"/>
                </a:rPr>
                <a:t>6</a:t>
              </a:r>
              <a:endParaRPr lang="en-US" sz="2800">
                <a:latin typeface="Times New Roman" pitchFamily="18" charset="0"/>
              </a:endParaRPr>
            </a:p>
            <a:p>
              <a:pPr algn="r">
                <a:lnSpc>
                  <a:spcPct val="90000"/>
                </a:lnSpc>
                <a:spcBef>
                  <a:spcPct val="0"/>
                </a:spcBef>
              </a:pPr>
              <a:r>
                <a:rPr lang="en-US" sz="2800">
                  <a:latin typeface="Times New Roman" pitchFamily="18" charset="0"/>
                </a:rPr>
                <a:t>7</a:t>
              </a:r>
            </a:p>
            <a:p>
              <a:pPr algn="r">
                <a:lnSpc>
                  <a:spcPct val="90000"/>
                </a:lnSpc>
                <a:spcBef>
                  <a:spcPct val="0"/>
                </a:spcBef>
              </a:pPr>
              <a:r>
                <a:rPr lang="en-US" sz="2800">
                  <a:latin typeface="Times New Roman" pitchFamily="18" charset="0"/>
                </a:rPr>
                <a:t>8</a:t>
              </a:r>
            </a:p>
            <a:p>
              <a:pPr algn="r">
                <a:lnSpc>
                  <a:spcPct val="90000"/>
                </a:lnSpc>
                <a:spcBef>
                  <a:spcPct val="0"/>
                </a:spcBef>
              </a:pPr>
              <a:r>
                <a:rPr lang="en-US" sz="2800">
                  <a:latin typeface="Times New Roman" pitchFamily="18" charset="0"/>
                </a:rPr>
                <a:t>9</a:t>
              </a:r>
            </a:p>
            <a:p>
              <a:pPr algn="r">
                <a:lnSpc>
                  <a:spcPct val="90000"/>
                </a:lnSpc>
                <a:spcBef>
                  <a:spcPct val="0"/>
                </a:spcBef>
              </a:pPr>
              <a:r>
                <a:rPr lang="en-US" sz="2800">
                  <a:latin typeface="Times New Roman" pitchFamily="18" charset="0"/>
                </a:rPr>
                <a:t>A</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F</a:t>
              </a:r>
            </a:p>
          </p:txBody>
        </p:sp>
        <p:sp>
          <p:nvSpPr>
            <p:cNvPr id="1246214" name="Rectangle 6"/>
            <p:cNvSpPr>
              <a:spLocks noChangeArrowheads="1"/>
            </p:cNvSpPr>
            <p:nvPr/>
          </p:nvSpPr>
          <p:spPr bwMode="auto">
            <a:xfrm>
              <a:off x="3316" y="7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15" name="Rectangle 7"/>
            <p:cNvSpPr>
              <a:spLocks noChangeArrowheads="1"/>
            </p:cNvSpPr>
            <p:nvPr/>
          </p:nvSpPr>
          <p:spPr bwMode="auto">
            <a:xfrm>
              <a:off x="3316" y="10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16" name="Rectangle 8"/>
            <p:cNvSpPr>
              <a:spLocks noChangeArrowheads="1"/>
            </p:cNvSpPr>
            <p:nvPr/>
          </p:nvSpPr>
          <p:spPr bwMode="auto">
            <a:xfrm>
              <a:off x="3316" y="12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7684" name="Rectangle 9"/>
            <p:cNvSpPr>
              <a:spLocks noChangeArrowheads="1"/>
            </p:cNvSpPr>
            <p:nvPr/>
          </p:nvSpPr>
          <p:spPr bwMode="auto">
            <a:xfrm>
              <a:off x="3316" y="149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LDH</a:t>
              </a:r>
            </a:p>
          </p:txBody>
        </p:sp>
        <p:sp>
          <p:nvSpPr>
            <p:cNvPr id="27685" name="Rectangle 10"/>
            <p:cNvSpPr>
              <a:spLocks noChangeArrowheads="1"/>
            </p:cNvSpPr>
            <p:nvPr/>
          </p:nvSpPr>
          <p:spPr bwMode="auto">
            <a:xfrm>
              <a:off x="3316" y="173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MPY</a:t>
              </a:r>
            </a:p>
          </p:txBody>
        </p:sp>
        <p:sp>
          <p:nvSpPr>
            <p:cNvPr id="27686" name="Rectangle 11"/>
            <p:cNvSpPr>
              <a:spLocks noChangeArrowheads="1"/>
            </p:cNvSpPr>
            <p:nvPr/>
          </p:nvSpPr>
          <p:spPr bwMode="auto">
            <a:xfrm>
              <a:off x="3316" y="197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ADD</a:t>
              </a:r>
            </a:p>
          </p:txBody>
        </p:sp>
        <p:sp>
          <p:nvSpPr>
            <p:cNvPr id="27687" name="Rectangle 12"/>
            <p:cNvSpPr>
              <a:spLocks noChangeArrowheads="1"/>
            </p:cNvSpPr>
            <p:nvPr/>
          </p:nvSpPr>
          <p:spPr bwMode="auto">
            <a:xfrm>
              <a:off x="3316" y="221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B</a:t>
              </a:r>
            </a:p>
          </p:txBody>
        </p:sp>
        <p:sp>
          <p:nvSpPr>
            <p:cNvPr id="1246221" name="Rectangle 13"/>
            <p:cNvSpPr>
              <a:spLocks noChangeArrowheads="1"/>
            </p:cNvSpPr>
            <p:nvPr/>
          </p:nvSpPr>
          <p:spPr bwMode="auto">
            <a:xfrm>
              <a:off x="3316" y="24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22" name="Rectangle 14"/>
            <p:cNvSpPr>
              <a:spLocks noChangeArrowheads="1"/>
            </p:cNvSpPr>
            <p:nvPr/>
          </p:nvSpPr>
          <p:spPr bwMode="auto">
            <a:xfrm>
              <a:off x="3316" y="26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23" name="Rectangle 15"/>
            <p:cNvSpPr>
              <a:spLocks noChangeArrowheads="1"/>
            </p:cNvSpPr>
            <p:nvPr/>
          </p:nvSpPr>
          <p:spPr bwMode="auto">
            <a:xfrm>
              <a:off x="3316" y="29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24" name="Rectangle 16"/>
            <p:cNvSpPr>
              <a:spLocks noChangeArrowheads="1"/>
            </p:cNvSpPr>
            <p:nvPr/>
          </p:nvSpPr>
          <p:spPr bwMode="auto">
            <a:xfrm>
              <a:off x="3316" y="31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25" name="Rectangle 17"/>
            <p:cNvSpPr>
              <a:spLocks noChangeArrowheads="1"/>
            </p:cNvSpPr>
            <p:nvPr/>
          </p:nvSpPr>
          <p:spPr bwMode="auto">
            <a:xfrm>
              <a:off x="3316" y="34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7693" name="Rectangle 18"/>
            <p:cNvSpPr>
              <a:spLocks noChangeArrowheads="1"/>
            </p:cNvSpPr>
            <p:nvPr/>
          </p:nvSpPr>
          <p:spPr bwMode="auto">
            <a:xfrm>
              <a:off x="3984" y="482"/>
              <a:ext cx="720" cy="276"/>
            </a:xfrm>
            <a:prstGeom prst="rect">
              <a:avLst/>
            </a:prstGeom>
            <a:noFill/>
            <a:ln w="9525">
              <a:noFill/>
              <a:miter lim="800000"/>
              <a:headEnd/>
              <a:tailEnd/>
            </a:ln>
          </p:spPr>
          <p:txBody>
            <a:bodyPr wrap="none" lIns="92075" tIns="46038" rIns="92075" bIns="46038">
              <a:spAutoFit/>
            </a:bodyPr>
            <a:lstStyle/>
            <a:p>
              <a:pPr algn="ctr"/>
              <a:r>
                <a:rPr lang="en-US" sz="2800" u="sng">
                  <a:solidFill>
                    <a:schemeClr val="tx2"/>
                  </a:solidFill>
                  <a:latin typeface="Times New Roman" pitchFamily="18" charset="0"/>
                </a:rPr>
                <a:t>Cache</a:t>
              </a:r>
            </a:p>
          </p:txBody>
        </p:sp>
        <p:sp>
          <p:nvSpPr>
            <p:cNvPr id="1246227" name="Rectangle 19"/>
            <p:cNvSpPr>
              <a:spLocks noChangeArrowheads="1"/>
            </p:cNvSpPr>
            <p:nvPr/>
          </p:nvSpPr>
          <p:spPr bwMode="auto">
            <a:xfrm>
              <a:off x="3316" y="36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28" name="Rectangle 20"/>
            <p:cNvSpPr>
              <a:spLocks noChangeArrowheads="1"/>
            </p:cNvSpPr>
            <p:nvPr/>
          </p:nvSpPr>
          <p:spPr bwMode="auto">
            <a:xfrm>
              <a:off x="3316" y="38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29" name="Rectangle 21"/>
            <p:cNvSpPr>
              <a:spLocks noChangeArrowheads="1"/>
            </p:cNvSpPr>
            <p:nvPr/>
          </p:nvSpPr>
          <p:spPr bwMode="auto">
            <a:xfrm>
              <a:off x="1300" y="7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30" name="Rectangle 22"/>
            <p:cNvSpPr>
              <a:spLocks noChangeArrowheads="1"/>
            </p:cNvSpPr>
            <p:nvPr/>
          </p:nvSpPr>
          <p:spPr bwMode="auto">
            <a:xfrm>
              <a:off x="1300" y="10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31" name="Rectangle 23"/>
            <p:cNvSpPr>
              <a:spLocks noChangeArrowheads="1"/>
            </p:cNvSpPr>
            <p:nvPr/>
          </p:nvSpPr>
          <p:spPr bwMode="auto">
            <a:xfrm>
              <a:off x="1300" y="12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7699" name="Rectangle 24"/>
            <p:cNvSpPr>
              <a:spLocks noChangeArrowheads="1"/>
            </p:cNvSpPr>
            <p:nvPr/>
          </p:nvSpPr>
          <p:spPr bwMode="auto">
            <a:xfrm>
              <a:off x="1300" y="149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27700" name="Rectangle 25"/>
            <p:cNvSpPr>
              <a:spLocks noChangeArrowheads="1"/>
            </p:cNvSpPr>
            <p:nvPr/>
          </p:nvSpPr>
          <p:spPr bwMode="auto">
            <a:xfrm>
              <a:off x="1300" y="173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27701" name="Rectangle 26"/>
            <p:cNvSpPr>
              <a:spLocks noChangeArrowheads="1"/>
            </p:cNvSpPr>
            <p:nvPr/>
          </p:nvSpPr>
          <p:spPr bwMode="auto">
            <a:xfrm>
              <a:off x="1300" y="197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27702" name="Rectangle 27"/>
            <p:cNvSpPr>
              <a:spLocks noChangeArrowheads="1"/>
            </p:cNvSpPr>
            <p:nvPr/>
          </p:nvSpPr>
          <p:spPr bwMode="auto">
            <a:xfrm>
              <a:off x="1300" y="221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1246236" name="Rectangle 28"/>
            <p:cNvSpPr>
              <a:spLocks noChangeArrowheads="1"/>
            </p:cNvSpPr>
            <p:nvPr/>
          </p:nvSpPr>
          <p:spPr bwMode="auto">
            <a:xfrm>
              <a:off x="1300" y="24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37" name="Rectangle 29"/>
            <p:cNvSpPr>
              <a:spLocks noChangeArrowheads="1"/>
            </p:cNvSpPr>
            <p:nvPr/>
          </p:nvSpPr>
          <p:spPr bwMode="auto">
            <a:xfrm>
              <a:off x="1300" y="26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38" name="Rectangle 30"/>
            <p:cNvSpPr>
              <a:spLocks noChangeArrowheads="1"/>
            </p:cNvSpPr>
            <p:nvPr/>
          </p:nvSpPr>
          <p:spPr bwMode="auto">
            <a:xfrm>
              <a:off x="1300" y="29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39" name="Rectangle 31"/>
            <p:cNvSpPr>
              <a:spLocks noChangeArrowheads="1"/>
            </p:cNvSpPr>
            <p:nvPr/>
          </p:nvSpPr>
          <p:spPr bwMode="auto">
            <a:xfrm>
              <a:off x="1300" y="31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40" name="Rectangle 32"/>
            <p:cNvSpPr>
              <a:spLocks noChangeArrowheads="1"/>
            </p:cNvSpPr>
            <p:nvPr/>
          </p:nvSpPr>
          <p:spPr bwMode="auto">
            <a:xfrm>
              <a:off x="1300" y="34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7708" name="Rectangle 33"/>
            <p:cNvSpPr>
              <a:spLocks noChangeArrowheads="1"/>
            </p:cNvSpPr>
            <p:nvPr/>
          </p:nvSpPr>
          <p:spPr bwMode="auto">
            <a:xfrm>
              <a:off x="1455" y="482"/>
              <a:ext cx="834"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Tag</a:t>
              </a:r>
            </a:p>
          </p:txBody>
        </p:sp>
        <p:sp>
          <p:nvSpPr>
            <p:cNvPr id="1246242" name="Rectangle 34"/>
            <p:cNvSpPr>
              <a:spLocks noChangeArrowheads="1"/>
            </p:cNvSpPr>
            <p:nvPr/>
          </p:nvSpPr>
          <p:spPr bwMode="auto">
            <a:xfrm>
              <a:off x="1300" y="36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43" name="Rectangle 35"/>
            <p:cNvSpPr>
              <a:spLocks noChangeArrowheads="1"/>
            </p:cNvSpPr>
            <p:nvPr/>
          </p:nvSpPr>
          <p:spPr bwMode="auto">
            <a:xfrm>
              <a:off x="1300" y="38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44" name="Rectangle 36"/>
            <p:cNvSpPr>
              <a:spLocks noChangeArrowheads="1"/>
            </p:cNvSpPr>
            <p:nvPr/>
          </p:nvSpPr>
          <p:spPr bwMode="auto">
            <a:xfrm>
              <a:off x="772" y="7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45" name="Rectangle 37"/>
            <p:cNvSpPr>
              <a:spLocks noChangeArrowheads="1"/>
            </p:cNvSpPr>
            <p:nvPr/>
          </p:nvSpPr>
          <p:spPr bwMode="auto">
            <a:xfrm>
              <a:off x="772" y="10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46" name="Rectangle 38"/>
            <p:cNvSpPr>
              <a:spLocks noChangeArrowheads="1"/>
            </p:cNvSpPr>
            <p:nvPr/>
          </p:nvSpPr>
          <p:spPr bwMode="auto">
            <a:xfrm>
              <a:off x="772" y="12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7714" name="Rectangle 39"/>
            <p:cNvSpPr>
              <a:spLocks noChangeArrowheads="1"/>
            </p:cNvSpPr>
            <p:nvPr/>
          </p:nvSpPr>
          <p:spPr bwMode="auto">
            <a:xfrm>
              <a:off x="772" y="149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endParaRPr lang="en-US" sz="2800">
                <a:latin typeface="Times New Roman" pitchFamily="18" charset="0"/>
              </a:endParaRPr>
            </a:p>
          </p:txBody>
        </p:sp>
        <p:sp>
          <p:nvSpPr>
            <p:cNvPr id="27715" name="Rectangle 40"/>
            <p:cNvSpPr>
              <a:spLocks noChangeArrowheads="1"/>
            </p:cNvSpPr>
            <p:nvPr/>
          </p:nvSpPr>
          <p:spPr bwMode="auto">
            <a:xfrm>
              <a:off x="772" y="173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27716" name="Rectangle 41"/>
            <p:cNvSpPr>
              <a:spLocks noChangeArrowheads="1"/>
            </p:cNvSpPr>
            <p:nvPr/>
          </p:nvSpPr>
          <p:spPr bwMode="auto">
            <a:xfrm>
              <a:off x="772" y="197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27717" name="Rectangle 42"/>
            <p:cNvSpPr>
              <a:spLocks noChangeArrowheads="1"/>
            </p:cNvSpPr>
            <p:nvPr/>
          </p:nvSpPr>
          <p:spPr bwMode="auto">
            <a:xfrm>
              <a:off x="772" y="221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1246251" name="Rectangle 43"/>
            <p:cNvSpPr>
              <a:spLocks noChangeArrowheads="1"/>
            </p:cNvSpPr>
            <p:nvPr/>
          </p:nvSpPr>
          <p:spPr bwMode="auto">
            <a:xfrm>
              <a:off x="772" y="24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52" name="Rectangle 44"/>
            <p:cNvSpPr>
              <a:spLocks noChangeArrowheads="1"/>
            </p:cNvSpPr>
            <p:nvPr/>
          </p:nvSpPr>
          <p:spPr bwMode="auto">
            <a:xfrm>
              <a:off x="772" y="26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53" name="Rectangle 45"/>
            <p:cNvSpPr>
              <a:spLocks noChangeArrowheads="1"/>
            </p:cNvSpPr>
            <p:nvPr/>
          </p:nvSpPr>
          <p:spPr bwMode="auto">
            <a:xfrm>
              <a:off x="772" y="29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54" name="Rectangle 46"/>
            <p:cNvSpPr>
              <a:spLocks noChangeArrowheads="1"/>
            </p:cNvSpPr>
            <p:nvPr/>
          </p:nvSpPr>
          <p:spPr bwMode="auto">
            <a:xfrm>
              <a:off x="772" y="31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55" name="Rectangle 47"/>
            <p:cNvSpPr>
              <a:spLocks noChangeArrowheads="1"/>
            </p:cNvSpPr>
            <p:nvPr/>
          </p:nvSpPr>
          <p:spPr bwMode="auto">
            <a:xfrm>
              <a:off x="772" y="34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7723" name="Rectangle 48"/>
            <p:cNvSpPr>
              <a:spLocks noChangeArrowheads="1"/>
            </p:cNvSpPr>
            <p:nvPr/>
          </p:nvSpPr>
          <p:spPr bwMode="auto">
            <a:xfrm>
              <a:off x="480" y="482"/>
              <a:ext cx="930"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Valid</a:t>
              </a:r>
            </a:p>
          </p:txBody>
        </p:sp>
        <p:sp>
          <p:nvSpPr>
            <p:cNvPr id="1246257" name="Rectangle 49"/>
            <p:cNvSpPr>
              <a:spLocks noChangeArrowheads="1"/>
            </p:cNvSpPr>
            <p:nvPr/>
          </p:nvSpPr>
          <p:spPr bwMode="auto">
            <a:xfrm>
              <a:off x="772" y="36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6258" name="Rectangle 50"/>
            <p:cNvSpPr>
              <a:spLocks noChangeArrowheads="1"/>
            </p:cNvSpPr>
            <p:nvPr/>
          </p:nvSpPr>
          <p:spPr bwMode="auto">
            <a:xfrm>
              <a:off x="772" y="38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aphicFrame>
        <p:nvGraphicFramePr>
          <p:cNvPr id="1246259" name="Group 51"/>
          <p:cNvGraphicFramePr>
            <a:graphicFrameLocks noGrp="1"/>
          </p:cNvGraphicFramePr>
          <p:nvPr/>
        </p:nvGraphicFramePr>
        <p:xfrm>
          <a:off x="304800" y="4260850"/>
          <a:ext cx="3352800" cy="2438400"/>
        </p:xfrm>
        <a:graphic>
          <a:graphicData uri="http://schemas.openxmlformats.org/drawingml/2006/table">
            <a:tbl>
              <a:tblPr/>
              <a:tblGrid>
                <a:gridCol w="1066800"/>
                <a:gridCol w="2286000"/>
              </a:tblGrid>
              <a:tr h="2238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  </a:t>
                      </a:r>
                      <a:r>
                        <a:rPr kumimoji="0" lang="en-US" sz="1600" b="1" i="0" u="none" strike="noStrike" cap="none" normalizeH="0" baseline="0" smtClean="0">
                          <a:ln>
                            <a:noFill/>
                          </a:ln>
                          <a:solidFill>
                            <a:schemeClr val="tx2"/>
                          </a:solidFill>
                          <a:effectLst/>
                          <a:latin typeface="Arial Narrow" pitchFamily="34" charset="0"/>
                        </a:rPr>
                        <a:t>Address</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2"/>
                          </a:solidFill>
                          <a:effectLst/>
                          <a:latin typeface="Arial Narrow" pitchFamily="34" charset="0"/>
                        </a:rPr>
                        <a:t>Code</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r>
              <a:tr h="2127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0003h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L1	LDH</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0004h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MPY</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0005h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14400" algn="l"/>
                          <a:tab pos="1485900" algn="l"/>
                        </a:tabLst>
                      </a:pPr>
                      <a:r>
                        <a:rPr kumimoji="0" lang="en-US" sz="1600" b="1" i="0" u="none" strike="noStrike" cap="none" normalizeH="0" baseline="0" smtClean="0">
                          <a:ln>
                            <a:noFill/>
                          </a:ln>
                          <a:solidFill>
                            <a:schemeClr val="tx1"/>
                          </a:solidFill>
                          <a:effectLst/>
                          <a:latin typeface="Courier New" pitchFamily="49" charset="0"/>
                        </a:rPr>
                        <a:t>	B    L2</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L2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0027h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SUB  cnt</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0028h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[!cnt]	B    L1</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r>
            </a:tbl>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Direct Mapped Cache Example</a:t>
            </a:r>
          </a:p>
        </p:txBody>
      </p:sp>
      <p:grpSp>
        <p:nvGrpSpPr>
          <p:cNvPr id="28675" name="Group 3"/>
          <p:cNvGrpSpPr>
            <a:grpSpLocks/>
          </p:cNvGrpSpPr>
          <p:nvPr/>
        </p:nvGrpSpPr>
        <p:grpSpPr bwMode="auto">
          <a:xfrm>
            <a:off x="762000" y="692150"/>
            <a:ext cx="7994650" cy="5930900"/>
            <a:chOff x="480" y="436"/>
            <a:chExt cx="5036" cy="3736"/>
          </a:xfrm>
        </p:grpSpPr>
        <p:sp>
          <p:nvSpPr>
            <p:cNvPr id="1248260" name="Rectangle 4"/>
            <p:cNvSpPr>
              <a:spLocks noChangeArrowheads="1"/>
            </p:cNvSpPr>
            <p:nvPr/>
          </p:nvSpPr>
          <p:spPr bwMode="auto">
            <a:xfrm>
              <a:off x="580" y="436"/>
              <a:ext cx="4936" cy="373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8707" name="Rectangle 5"/>
            <p:cNvSpPr>
              <a:spLocks noChangeArrowheads="1"/>
            </p:cNvSpPr>
            <p:nvPr/>
          </p:nvSpPr>
          <p:spPr bwMode="auto">
            <a:xfrm>
              <a:off x="2512" y="484"/>
              <a:ext cx="664" cy="3688"/>
            </a:xfrm>
            <a:prstGeom prst="rect">
              <a:avLst/>
            </a:prstGeom>
            <a:noFill/>
            <a:ln w="9525">
              <a:noFill/>
              <a:miter lim="800000"/>
              <a:headEnd/>
              <a:tailEnd/>
            </a:ln>
          </p:spPr>
          <p:txBody>
            <a:bodyPr wrap="none" lIns="92075" tIns="46038" rIns="92075" bIns="46038">
              <a:spAutoFit/>
            </a:bodyPr>
            <a:lstStyle/>
            <a:p>
              <a:pPr algn="r">
                <a:lnSpc>
                  <a:spcPct val="90000"/>
                </a:lnSpc>
                <a:spcBef>
                  <a:spcPct val="0"/>
                </a:spcBef>
              </a:pPr>
              <a:r>
                <a:rPr lang="en-US" sz="2800" u="sng">
                  <a:solidFill>
                    <a:schemeClr val="tx2"/>
                  </a:solidFill>
                  <a:latin typeface="Times New Roman" pitchFamily="18" charset="0"/>
                </a:rPr>
                <a:t>Index</a:t>
              </a:r>
              <a:endParaRPr lang="en-US" sz="2800">
                <a:latin typeface="Times New Roman" pitchFamily="18" charset="0"/>
              </a:endParaRPr>
            </a:p>
            <a:p>
              <a:pPr algn="r">
                <a:lnSpc>
                  <a:spcPct val="90000"/>
                </a:lnSpc>
                <a:spcBef>
                  <a:spcPct val="0"/>
                </a:spcBef>
              </a:pPr>
              <a:r>
                <a:rPr lang="en-US" sz="2800">
                  <a:latin typeface="Times New Roman" pitchFamily="18" charset="0"/>
                </a:rPr>
                <a:t>0</a:t>
              </a:r>
            </a:p>
            <a:p>
              <a:pPr algn="r">
                <a:lnSpc>
                  <a:spcPct val="90000"/>
                </a:lnSpc>
                <a:spcBef>
                  <a:spcPct val="0"/>
                </a:spcBef>
              </a:pPr>
              <a:r>
                <a:rPr lang="en-US" sz="2800">
                  <a:latin typeface="Times New Roman" pitchFamily="18" charset="0"/>
                </a:rPr>
                <a:t>1</a:t>
              </a:r>
            </a:p>
            <a:p>
              <a:pPr algn="r">
                <a:lnSpc>
                  <a:spcPct val="90000"/>
                </a:lnSpc>
                <a:spcBef>
                  <a:spcPct val="0"/>
                </a:spcBef>
              </a:pPr>
              <a:r>
                <a:rPr lang="en-US" sz="2800">
                  <a:latin typeface="Times New Roman" pitchFamily="18" charset="0"/>
                </a:rPr>
                <a:t>2</a:t>
              </a:r>
            </a:p>
            <a:p>
              <a:pPr algn="r">
                <a:lnSpc>
                  <a:spcPct val="90000"/>
                </a:lnSpc>
                <a:spcBef>
                  <a:spcPct val="0"/>
                </a:spcBef>
              </a:pPr>
              <a:r>
                <a:rPr lang="en-US" sz="2800">
                  <a:latin typeface="Times New Roman" pitchFamily="18" charset="0"/>
                </a:rPr>
                <a:t>3</a:t>
              </a:r>
            </a:p>
            <a:p>
              <a:pPr algn="r">
                <a:lnSpc>
                  <a:spcPct val="90000"/>
                </a:lnSpc>
                <a:spcBef>
                  <a:spcPct val="0"/>
                </a:spcBef>
              </a:pPr>
              <a:r>
                <a:rPr lang="en-US" sz="2800">
                  <a:latin typeface="Times New Roman" pitchFamily="18" charset="0"/>
                </a:rPr>
                <a:t>4</a:t>
              </a:r>
            </a:p>
            <a:p>
              <a:pPr algn="r">
                <a:lnSpc>
                  <a:spcPct val="90000"/>
                </a:lnSpc>
                <a:spcBef>
                  <a:spcPct val="0"/>
                </a:spcBef>
              </a:pPr>
              <a:r>
                <a:rPr lang="en-US" sz="2800">
                  <a:latin typeface="Times New Roman" pitchFamily="18" charset="0"/>
                </a:rPr>
                <a:t>5</a:t>
              </a:r>
            </a:p>
            <a:p>
              <a:pPr algn="r">
                <a:lnSpc>
                  <a:spcPct val="90000"/>
                </a:lnSpc>
                <a:spcBef>
                  <a:spcPct val="0"/>
                </a:spcBef>
              </a:pPr>
              <a:r>
                <a:rPr lang="en-US" sz="2800">
                  <a:solidFill>
                    <a:schemeClr val="tx2"/>
                  </a:solidFill>
                  <a:latin typeface="Times New Roman" pitchFamily="18" charset="0"/>
                </a:rPr>
                <a:t>6</a:t>
              </a:r>
              <a:endParaRPr lang="en-US" sz="2800">
                <a:latin typeface="Times New Roman" pitchFamily="18" charset="0"/>
              </a:endParaRPr>
            </a:p>
            <a:p>
              <a:pPr algn="r">
                <a:lnSpc>
                  <a:spcPct val="90000"/>
                </a:lnSpc>
                <a:spcBef>
                  <a:spcPct val="0"/>
                </a:spcBef>
              </a:pPr>
              <a:r>
                <a:rPr lang="en-US" sz="2800">
                  <a:latin typeface="Times New Roman" pitchFamily="18" charset="0"/>
                </a:rPr>
                <a:t>7</a:t>
              </a:r>
            </a:p>
            <a:p>
              <a:pPr algn="r">
                <a:lnSpc>
                  <a:spcPct val="90000"/>
                </a:lnSpc>
                <a:spcBef>
                  <a:spcPct val="0"/>
                </a:spcBef>
              </a:pPr>
              <a:r>
                <a:rPr lang="en-US" sz="2800">
                  <a:latin typeface="Times New Roman" pitchFamily="18" charset="0"/>
                </a:rPr>
                <a:t>8</a:t>
              </a:r>
            </a:p>
            <a:p>
              <a:pPr algn="r">
                <a:lnSpc>
                  <a:spcPct val="90000"/>
                </a:lnSpc>
                <a:spcBef>
                  <a:spcPct val="0"/>
                </a:spcBef>
              </a:pPr>
              <a:r>
                <a:rPr lang="en-US" sz="2800">
                  <a:latin typeface="Times New Roman" pitchFamily="18" charset="0"/>
                </a:rPr>
                <a:t>9</a:t>
              </a:r>
            </a:p>
            <a:p>
              <a:pPr algn="r">
                <a:lnSpc>
                  <a:spcPct val="90000"/>
                </a:lnSpc>
                <a:spcBef>
                  <a:spcPct val="0"/>
                </a:spcBef>
              </a:pPr>
              <a:r>
                <a:rPr lang="en-US" sz="2800">
                  <a:latin typeface="Times New Roman" pitchFamily="18" charset="0"/>
                </a:rPr>
                <a:t>A</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F</a:t>
              </a:r>
            </a:p>
          </p:txBody>
        </p:sp>
        <p:sp>
          <p:nvSpPr>
            <p:cNvPr id="1248262" name="Rectangle 6"/>
            <p:cNvSpPr>
              <a:spLocks noChangeArrowheads="1"/>
            </p:cNvSpPr>
            <p:nvPr/>
          </p:nvSpPr>
          <p:spPr bwMode="auto">
            <a:xfrm>
              <a:off x="3316" y="7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63" name="Rectangle 7"/>
            <p:cNvSpPr>
              <a:spLocks noChangeArrowheads="1"/>
            </p:cNvSpPr>
            <p:nvPr/>
          </p:nvSpPr>
          <p:spPr bwMode="auto">
            <a:xfrm>
              <a:off x="3316" y="10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64" name="Rectangle 8"/>
            <p:cNvSpPr>
              <a:spLocks noChangeArrowheads="1"/>
            </p:cNvSpPr>
            <p:nvPr/>
          </p:nvSpPr>
          <p:spPr bwMode="auto">
            <a:xfrm>
              <a:off x="3316" y="12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8711" name="Rectangle 9"/>
            <p:cNvSpPr>
              <a:spLocks noChangeArrowheads="1"/>
            </p:cNvSpPr>
            <p:nvPr/>
          </p:nvSpPr>
          <p:spPr bwMode="auto">
            <a:xfrm>
              <a:off x="3316" y="149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LDH</a:t>
              </a:r>
            </a:p>
          </p:txBody>
        </p:sp>
        <p:sp>
          <p:nvSpPr>
            <p:cNvPr id="28712" name="Rectangle 10"/>
            <p:cNvSpPr>
              <a:spLocks noChangeArrowheads="1"/>
            </p:cNvSpPr>
            <p:nvPr/>
          </p:nvSpPr>
          <p:spPr bwMode="auto">
            <a:xfrm>
              <a:off x="3316" y="173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MPY</a:t>
              </a:r>
            </a:p>
          </p:txBody>
        </p:sp>
        <p:sp>
          <p:nvSpPr>
            <p:cNvPr id="28713" name="Rectangle 11"/>
            <p:cNvSpPr>
              <a:spLocks noChangeArrowheads="1"/>
            </p:cNvSpPr>
            <p:nvPr/>
          </p:nvSpPr>
          <p:spPr bwMode="auto">
            <a:xfrm>
              <a:off x="3316" y="197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ADD</a:t>
              </a:r>
            </a:p>
          </p:txBody>
        </p:sp>
        <p:sp>
          <p:nvSpPr>
            <p:cNvPr id="28714" name="Rectangle 12"/>
            <p:cNvSpPr>
              <a:spLocks noChangeArrowheads="1"/>
            </p:cNvSpPr>
            <p:nvPr/>
          </p:nvSpPr>
          <p:spPr bwMode="auto">
            <a:xfrm>
              <a:off x="3316" y="221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solidFill>
                    <a:schemeClr val="tx2"/>
                  </a:solidFill>
                  <a:latin typeface="Times New Roman" pitchFamily="18" charset="0"/>
                </a:rPr>
                <a:t>B</a:t>
              </a:r>
              <a:r>
                <a:rPr lang="en-US" sz="2800">
                  <a:latin typeface="Times New Roman" pitchFamily="18" charset="0"/>
                </a:rPr>
                <a:t> ADD</a:t>
              </a:r>
            </a:p>
          </p:txBody>
        </p:sp>
        <p:sp>
          <p:nvSpPr>
            <p:cNvPr id="1248269" name="Rectangle 13"/>
            <p:cNvSpPr>
              <a:spLocks noChangeArrowheads="1"/>
            </p:cNvSpPr>
            <p:nvPr/>
          </p:nvSpPr>
          <p:spPr bwMode="auto">
            <a:xfrm>
              <a:off x="3316" y="24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70" name="Rectangle 14"/>
            <p:cNvSpPr>
              <a:spLocks noChangeArrowheads="1"/>
            </p:cNvSpPr>
            <p:nvPr/>
          </p:nvSpPr>
          <p:spPr bwMode="auto">
            <a:xfrm>
              <a:off x="3316" y="26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71" name="Rectangle 15"/>
            <p:cNvSpPr>
              <a:spLocks noChangeArrowheads="1"/>
            </p:cNvSpPr>
            <p:nvPr/>
          </p:nvSpPr>
          <p:spPr bwMode="auto">
            <a:xfrm>
              <a:off x="3316" y="29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72" name="Rectangle 16"/>
            <p:cNvSpPr>
              <a:spLocks noChangeArrowheads="1"/>
            </p:cNvSpPr>
            <p:nvPr/>
          </p:nvSpPr>
          <p:spPr bwMode="auto">
            <a:xfrm>
              <a:off x="3316" y="31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73" name="Rectangle 17"/>
            <p:cNvSpPr>
              <a:spLocks noChangeArrowheads="1"/>
            </p:cNvSpPr>
            <p:nvPr/>
          </p:nvSpPr>
          <p:spPr bwMode="auto">
            <a:xfrm>
              <a:off x="3316" y="34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8720" name="Rectangle 18"/>
            <p:cNvSpPr>
              <a:spLocks noChangeArrowheads="1"/>
            </p:cNvSpPr>
            <p:nvPr/>
          </p:nvSpPr>
          <p:spPr bwMode="auto">
            <a:xfrm>
              <a:off x="3984" y="482"/>
              <a:ext cx="720" cy="276"/>
            </a:xfrm>
            <a:prstGeom prst="rect">
              <a:avLst/>
            </a:prstGeom>
            <a:noFill/>
            <a:ln w="9525">
              <a:noFill/>
              <a:miter lim="800000"/>
              <a:headEnd/>
              <a:tailEnd/>
            </a:ln>
          </p:spPr>
          <p:txBody>
            <a:bodyPr wrap="none" lIns="92075" tIns="46038" rIns="92075" bIns="46038">
              <a:spAutoFit/>
            </a:bodyPr>
            <a:lstStyle/>
            <a:p>
              <a:pPr algn="ctr"/>
              <a:r>
                <a:rPr lang="en-US" sz="2800" u="sng">
                  <a:solidFill>
                    <a:schemeClr val="tx2"/>
                  </a:solidFill>
                  <a:latin typeface="Times New Roman" pitchFamily="18" charset="0"/>
                </a:rPr>
                <a:t>Cache</a:t>
              </a:r>
            </a:p>
          </p:txBody>
        </p:sp>
        <p:sp>
          <p:nvSpPr>
            <p:cNvPr id="1248275" name="Rectangle 19"/>
            <p:cNvSpPr>
              <a:spLocks noChangeArrowheads="1"/>
            </p:cNvSpPr>
            <p:nvPr/>
          </p:nvSpPr>
          <p:spPr bwMode="auto">
            <a:xfrm>
              <a:off x="3316" y="36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76" name="Rectangle 20"/>
            <p:cNvSpPr>
              <a:spLocks noChangeArrowheads="1"/>
            </p:cNvSpPr>
            <p:nvPr/>
          </p:nvSpPr>
          <p:spPr bwMode="auto">
            <a:xfrm>
              <a:off x="3316" y="38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77" name="Rectangle 21"/>
            <p:cNvSpPr>
              <a:spLocks noChangeArrowheads="1"/>
            </p:cNvSpPr>
            <p:nvPr/>
          </p:nvSpPr>
          <p:spPr bwMode="auto">
            <a:xfrm>
              <a:off x="1300" y="7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78" name="Rectangle 22"/>
            <p:cNvSpPr>
              <a:spLocks noChangeArrowheads="1"/>
            </p:cNvSpPr>
            <p:nvPr/>
          </p:nvSpPr>
          <p:spPr bwMode="auto">
            <a:xfrm>
              <a:off x="1300" y="10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79" name="Rectangle 23"/>
            <p:cNvSpPr>
              <a:spLocks noChangeArrowheads="1"/>
            </p:cNvSpPr>
            <p:nvPr/>
          </p:nvSpPr>
          <p:spPr bwMode="auto">
            <a:xfrm>
              <a:off x="1300" y="12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8726" name="Rectangle 24"/>
            <p:cNvSpPr>
              <a:spLocks noChangeArrowheads="1"/>
            </p:cNvSpPr>
            <p:nvPr/>
          </p:nvSpPr>
          <p:spPr bwMode="auto">
            <a:xfrm>
              <a:off x="1300" y="149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28727" name="Rectangle 25"/>
            <p:cNvSpPr>
              <a:spLocks noChangeArrowheads="1"/>
            </p:cNvSpPr>
            <p:nvPr/>
          </p:nvSpPr>
          <p:spPr bwMode="auto">
            <a:xfrm>
              <a:off x="1300" y="173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28728" name="Rectangle 26"/>
            <p:cNvSpPr>
              <a:spLocks noChangeArrowheads="1"/>
            </p:cNvSpPr>
            <p:nvPr/>
          </p:nvSpPr>
          <p:spPr bwMode="auto">
            <a:xfrm>
              <a:off x="1300" y="197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28729" name="Rectangle 27"/>
            <p:cNvSpPr>
              <a:spLocks noChangeArrowheads="1"/>
            </p:cNvSpPr>
            <p:nvPr/>
          </p:nvSpPr>
          <p:spPr bwMode="auto">
            <a:xfrm>
              <a:off x="1300" y="221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solidFill>
                    <a:schemeClr val="tx2"/>
                  </a:solidFill>
                  <a:latin typeface="Times New Roman" pitchFamily="18" charset="0"/>
                </a:rPr>
                <a:t>000 </a:t>
              </a:r>
              <a:r>
                <a:rPr lang="en-US" sz="2800">
                  <a:latin typeface="Times New Roman" pitchFamily="18" charset="0"/>
                </a:rPr>
                <a:t>002</a:t>
              </a:r>
            </a:p>
          </p:txBody>
        </p:sp>
        <p:sp>
          <p:nvSpPr>
            <p:cNvPr id="1248284" name="Rectangle 28"/>
            <p:cNvSpPr>
              <a:spLocks noChangeArrowheads="1"/>
            </p:cNvSpPr>
            <p:nvPr/>
          </p:nvSpPr>
          <p:spPr bwMode="auto">
            <a:xfrm>
              <a:off x="1300" y="24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85" name="Rectangle 29"/>
            <p:cNvSpPr>
              <a:spLocks noChangeArrowheads="1"/>
            </p:cNvSpPr>
            <p:nvPr/>
          </p:nvSpPr>
          <p:spPr bwMode="auto">
            <a:xfrm>
              <a:off x="1300" y="26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86" name="Rectangle 30"/>
            <p:cNvSpPr>
              <a:spLocks noChangeArrowheads="1"/>
            </p:cNvSpPr>
            <p:nvPr/>
          </p:nvSpPr>
          <p:spPr bwMode="auto">
            <a:xfrm>
              <a:off x="1300" y="29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87" name="Rectangle 31"/>
            <p:cNvSpPr>
              <a:spLocks noChangeArrowheads="1"/>
            </p:cNvSpPr>
            <p:nvPr/>
          </p:nvSpPr>
          <p:spPr bwMode="auto">
            <a:xfrm>
              <a:off x="1300" y="31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88" name="Rectangle 32"/>
            <p:cNvSpPr>
              <a:spLocks noChangeArrowheads="1"/>
            </p:cNvSpPr>
            <p:nvPr/>
          </p:nvSpPr>
          <p:spPr bwMode="auto">
            <a:xfrm>
              <a:off x="1300" y="34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8735" name="Rectangle 33"/>
            <p:cNvSpPr>
              <a:spLocks noChangeArrowheads="1"/>
            </p:cNvSpPr>
            <p:nvPr/>
          </p:nvSpPr>
          <p:spPr bwMode="auto">
            <a:xfrm>
              <a:off x="1455" y="482"/>
              <a:ext cx="834"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Tag</a:t>
              </a:r>
            </a:p>
          </p:txBody>
        </p:sp>
        <p:sp>
          <p:nvSpPr>
            <p:cNvPr id="1248290" name="Rectangle 34"/>
            <p:cNvSpPr>
              <a:spLocks noChangeArrowheads="1"/>
            </p:cNvSpPr>
            <p:nvPr/>
          </p:nvSpPr>
          <p:spPr bwMode="auto">
            <a:xfrm>
              <a:off x="1300" y="36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91" name="Rectangle 35"/>
            <p:cNvSpPr>
              <a:spLocks noChangeArrowheads="1"/>
            </p:cNvSpPr>
            <p:nvPr/>
          </p:nvSpPr>
          <p:spPr bwMode="auto">
            <a:xfrm>
              <a:off x="1300" y="38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92" name="Rectangle 36"/>
            <p:cNvSpPr>
              <a:spLocks noChangeArrowheads="1"/>
            </p:cNvSpPr>
            <p:nvPr/>
          </p:nvSpPr>
          <p:spPr bwMode="auto">
            <a:xfrm>
              <a:off x="772" y="7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93" name="Rectangle 37"/>
            <p:cNvSpPr>
              <a:spLocks noChangeArrowheads="1"/>
            </p:cNvSpPr>
            <p:nvPr/>
          </p:nvSpPr>
          <p:spPr bwMode="auto">
            <a:xfrm>
              <a:off x="772" y="10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294" name="Rectangle 38"/>
            <p:cNvSpPr>
              <a:spLocks noChangeArrowheads="1"/>
            </p:cNvSpPr>
            <p:nvPr/>
          </p:nvSpPr>
          <p:spPr bwMode="auto">
            <a:xfrm>
              <a:off x="772" y="12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8741" name="Rectangle 39"/>
            <p:cNvSpPr>
              <a:spLocks noChangeArrowheads="1"/>
            </p:cNvSpPr>
            <p:nvPr/>
          </p:nvSpPr>
          <p:spPr bwMode="auto">
            <a:xfrm>
              <a:off x="772" y="149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endParaRPr lang="en-US" sz="2800">
                <a:latin typeface="Times New Roman" pitchFamily="18" charset="0"/>
              </a:endParaRPr>
            </a:p>
          </p:txBody>
        </p:sp>
        <p:sp>
          <p:nvSpPr>
            <p:cNvPr id="28742" name="Rectangle 40"/>
            <p:cNvSpPr>
              <a:spLocks noChangeArrowheads="1"/>
            </p:cNvSpPr>
            <p:nvPr/>
          </p:nvSpPr>
          <p:spPr bwMode="auto">
            <a:xfrm>
              <a:off x="772" y="173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28743" name="Rectangle 41"/>
            <p:cNvSpPr>
              <a:spLocks noChangeArrowheads="1"/>
            </p:cNvSpPr>
            <p:nvPr/>
          </p:nvSpPr>
          <p:spPr bwMode="auto">
            <a:xfrm>
              <a:off x="772" y="197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28744" name="Rectangle 42"/>
            <p:cNvSpPr>
              <a:spLocks noChangeArrowheads="1"/>
            </p:cNvSpPr>
            <p:nvPr/>
          </p:nvSpPr>
          <p:spPr bwMode="auto">
            <a:xfrm>
              <a:off x="772" y="221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solidFill>
                    <a:schemeClr val="tx2"/>
                  </a:solidFill>
                  <a:latin typeface="Times New Roman" pitchFamily="18" charset="0"/>
                  <a:sym typeface="Wingdings" pitchFamily="2" charset="2"/>
                </a:rPr>
                <a:t></a:t>
              </a:r>
              <a:endParaRPr lang="en-US" sz="2800">
                <a:latin typeface="Times New Roman" pitchFamily="18" charset="0"/>
                <a:sym typeface="Wingdings" pitchFamily="2" charset="2"/>
              </a:endParaRPr>
            </a:p>
          </p:txBody>
        </p:sp>
        <p:sp>
          <p:nvSpPr>
            <p:cNvPr id="1248299" name="Rectangle 43"/>
            <p:cNvSpPr>
              <a:spLocks noChangeArrowheads="1"/>
            </p:cNvSpPr>
            <p:nvPr/>
          </p:nvSpPr>
          <p:spPr bwMode="auto">
            <a:xfrm>
              <a:off x="772" y="24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300" name="Rectangle 44"/>
            <p:cNvSpPr>
              <a:spLocks noChangeArrowheads="1"/>
            </p:cNvSpPr>
            <p:nvPr/>
          </p:nvSpPr>
          <p:spPr bwMode="auto">
            <a:xfrm>
              <a:off x="772" y="26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301" name="Rectangle 45"/>
            <p:cNvSpPr>
              <a:spLocks noChangeArrowheads="1"/>
            </p:cNvSpPr>
            <p:nvPr/>
          </p:nvSpPr>
          <p:spPr bwMode="auto">
            <a:xfrm>
              <a:off x="772" y="29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302" name="Rectangle 46"/>
            <p:cNvSpPr>
              <a:spLocks noChangeArrowheads="1"/>
            </p:cNvSpPr>
            <p:nvPr/>
          </p:nvSpPr>
          <p:spPr bwMode="auto">
            <a:xfrm>
              <a:off x="772" y="31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303" name="Rectangle 47"/>
            <p:cNvSpPr>
              <a:spLocks noChangeArrowheads="1"/>
            </p:cNvSpPr>
            <p:nvPr/>
          </p:nvSpPr>
          <p:spPr bwMode="auto">
            <a:xfrm>
              <a:off x="772" y="34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8750" name="Rectangle 48"/>
            <p:cNvSpPr>
              <a:spLocks noChangeArrowheads="1"/>
            </p:cNvSpPr>
            <p:nvPr/>
          </p:nvSpPr>
          <p:spPr bwMode="auto">
            <a:xfrm>
              <a:off x="480" y="482"/>
              <a:ext cx="930"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Valid</a:t>
              </a:r>
            </a:p>
          </p:txBody>
        </p:sp>
        <p:sp>
          <p:nvSpPr>
            <p:cNvPr id="1248305" name="Rectangle 49"/>
            <p:cNvSpPr>
              <a:spLocks noChangeArrowheads="1"/>
            </p:cNvSpPr>
            <p:nvPr/>
          </p:nvSpPr>
          <p:spPr bwMode="auto">
            <a:xfrm>
              <a:off x="772" y="36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306" name="Rectangle 50"/>
            <p:cNvSpPr>
              <a:spLocks noChangeArrowheads="1"/>
            </p:cNvSpPr>
            <p:nvPr/>
          </p:nvSpPr>
          <p:spPr bwMode="auto">
            <a:xfrm>
              <a:off x="772" y="38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307" name="Line 51"/>
            <p:cNvSpPr>
              <a:spLocks noChangeShapeType="1"/>
            </p:cNvSpPr>
            <p:nvPr/>
          </p:nvSpPr>
          <p:spPr bwMode="auto">
            <a:xfrm flipH="1">
              <a:off x="1488" y="2340"/>
              <a:ext cx="384" cy="0"/>
            </a:xfrm>
            <a:prstGeom prst="line">
              <a:avLst/>
            </a:prstGeom>
            <a:noFill/>
            <a:ln w="5715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48308" name="Line 52"/>
            <p:cNvSpPr>
              <a:spLocks noChangeShapeType="1"/>
            </p:cNvSpPr>
            <p:nvPr/>
          </p:nvSpPr>
          <p:spPr bwMode="auto">
            <a:xfrm flipH="1">
              <a:off x="3987" y="2325"/>
              <a:ext cx="175" cy="0"/>
            </a:xfrm>
            <a:prstGeom prst="line">
              <a:avLst/>
            </a:prstGeom>
            <a:noFill/>
            <a:ln w="5715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pSp>
        <p:nvGrpSpPr>
          <p:cNvPr id="3" name="Group 53"/>
          <p:cNvGrpSpPr>
            <a:grpSpLocks/>
          </p:cNvGrpSpPr>
          <p:nvPr/>
        </p:nvGrpSpPr>
        <p:grpSpPr bwMode="auto">
          <a:xfrm>
            <a:off x="5311775" y="3897313"/>
            <a:ext cx="2079625" cy="1589087"/>
            <a:chOff x="3346" y="2455"/>
            <a:chExt cx="1310" cy="1001"/>
          </a:xfrm>
        </p:grpSpPr>
        <p:sp>
          <p:nvSpPr>
            <p:cNvPr id="1248310" name="Freeform 54"/>
            <p:cNvSpPr>
              <a:spLocks/>
            </p:cNvSpPr>
            <p:nvPr/>
          </p:nvSpPr>
          <p:spPr bwMode="auto">
            <a:xfrm>
              <a:off x="3545" y="2455"/>
              <a:ext cx="429" cy="713"/>
            </a:xfrm>
            <a:custGeom>
              <a:avLst/>
              <a:gdLst/>
              <a:ahLst/>
              <a:cxnLst>
                <a:cxn ang="0">
                  <a:pos x="429" y="0"/>
                </a:cxn>
                <a:cxn ang="0">
                  <a:pos x="26" y="375"/>
                </a:cxn>
                <a:cxn ang="0">
                  <a:pos x="271" y="346"/>
                </a:cxn>
                <a:cxn ang="0">
                  <a:pos x="26" y="713"/>
                </a:cxn>
              </a:cxnLst>
              <a:rect l="0" t="0" r="r" b="b"/>
              <a:pathLst>
                <a:path w="429" h="713">
                  <a:moveTo>
                    <a:pt x="429" y="0"/>
                  </a:moveTo>
                  <a:cubicBezTo>
                    <a:pt x="362" y="63"/>
                    <a:pt x="52" y="317"/>
                    <a:pt x="26" y="375"/>
                  </a:cubicBezTo>
                  <a:cubicBezTo>
                    <a:pt x="0" y="433"/>
                    <a:pt x="271" y="290"/>
                    <a:pt x="271" y="346"/>
                  </a:cubicBezTo>
                  <a:cubicBezTo>
                    <a:pt x="271" y="402"/>
                    <a:pt x="77" y="637"/>
                    <a:pt x="26" y="713"/>
                  </a:cubicBezTo>
                </a:path>
              </a:pathLst>
            </a:custGeom>
            <a:noFill/>
            <a:ln w="38100" cap="flat" cmpd="sng">
              <a:solidFill>
                <a:schemeClr val="tx2"/>
              </a:solidFill>
              <a:prstDash val="sysDot"/>
              <a:round/>
              <a:headEnd type="triangle" w="med" len="med"/>
              <a:tailEnd type="none" w="med"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28705" name="Text Box 55"/>
            <p:cNvSpPr txBox="1">
              <a:spLocks noChangeArrowheads="1"/>
            </p:cNvSpPr>
            <p:nvPr/>
          </p:nvSpPr>
          <p:spPr bwMode="auto">
            <a:xfrm>
              <a:off x="3346" y="3168"/>
              <a:ext cx="1310" cy="288"/>
            </a:xfrm>
            <a:prstGeom prst="rect">
              <a:avLst/>
            </a:prstGeom>
            <a:noFill/>
            <a:ln w="9525">
              <a:noFill/>
              <a:miter lim="800000"/>
              <a:headEnd/>
              <a:tailEnd/>
            </a:ln>
          </p:spPr>
          <p:txBody>
            <a:bodyPr wrap="none">
              <a:spAutoFit/>
            </a:bodyPr>
            <a:lstStyle/>
            <a:p>
              <a:pPr eaLnBrk="1" hangingPunct="1">
                <a:lnSpc>
                  <a:spcPct val="100000"/>
                </a:lnSpc>
                <a:spcBef>
                  <a:spcPct val="0"/>
                </a:spcBef>
              </a:pPr>
              <a:r>
                <a:rPr lang="en-US">
                  <a:solidFill>
                    <a:schemeClr val="tx2"/>
                  </a:solidFill>
                </a:rPr>
                <a:t>Conflict Miss</a:t>
              </a:r>
            </a:p>
          </p:txBody>
        </p:sp>
      </p:grpSp>
      <p:graphicFrame>
        <p:nvGraphicFramePr>
          <p:cNvPr id="1248312" name="Group 56"/>
          <p:cNvGraphicFramePr>
            <a:graphicFrameLocks noGrp="1"/>
          </p:cNvGraphicFramePr>
          <p:nvPr/>
        </p:nvGraphicFramePr>
        <p:xfrm>
          <a:off x="304800" y="4260850"/>
          <a:ext cx="3352800" cy="2438400"/>
        </p:xfrm>
        <a:graphic>
          <a:graphicData uri="http://schemas.openxmlformats.org/drawingml/2006/table">
            <a:tbl>
              <a:tblPr/>
              <a:tblGrid>
                <a:gridCol w="1066800"/>
                <a:gridCol w="2286000"/>
              </a:tblGrid>
              <a:tr h="2238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  </a:t>
                      </a:r>
                      <a:r>
                        <a:rPr kumimoji="0" lang="en-US" sz="1600" b="1" i="0" u="none" strike="noStrike" cap="none" normalizeH="0" baseline="0" smtClean="0">
                          <a:ln>
                            <a:noFill/>
                          </a:ln>
                          <a:solidFill>
                            <a:schemeClr val="tx2"/>
                          </a:solidFill>
                          <a:effectLst/>
                          <a:latin typeface="Arial Narrow" pitchFamily="34" charset="0"/>
                        </a:rPr>
                        <a:t>Address</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2"/>
                          </a:solidFill>
                          <a:effectLst/>
                          <a:latin typeface="Arial Narrow" pitchFamily="34" charset="0"/>
                        </a:rPr>
                        <a:t>Code</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r>
              <a:tr h="2127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0003h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L1	LDH</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0004h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MPY</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0005h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14400" algn="l"/>
                          <a:tab pos="1485900" algn="l"/>
                        </a:tabLst>
                      </a:pPr>
                      <a:r>
                        <a:rPr kumimoji="0" lang="en-US" sz="1600" b="1" i="0" u="none" strike="noStrike" cap="none" normalizeH="0" baseline="0" smtClean="0">
                          <a:ln>
                            <a:noFill/>
                          </a:ln>
                          <a:solidFill>
                            <a:schemeClr val="tx1"/>
                          </a:solidFill>
                          <a:effectLst/>
                          <a:latin typeface="Courier New" pitchFamily="49" charset="0"/>
                        </a:rPr>
                        <a:t>	B    L2</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L2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0027h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SUB  cnt</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0028h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[!cnt]	B    L1</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r>
            </a:tbl>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Direct-Mapped Cache Example</a:t>
            </a:r>
          </a:p>
        </p:txBody>
      </p:sp>
      <p:grpSp>
        <p:nvGrpSpPr>
          <p:cNvPr id="29699" name="Group 3"/>
          <p:cNvGrpSpPr>
            <a:grpSpLocks/>
          </p:cNvGrpSpPr>
          <p:nvPr/>
        </p:nvGrpSpPr>
        <p:grpSpPr bwMode="auto">
          <a:xfrm>
            <a:off x="762000" y="692150"/>
            <a:ext cx="7994650" cy="5930900"/>
            <a:chOff x="480" y="436"/>
            <a:chExt cx="5036" cy="3736"/>
          </a:xfrm>
        </p:grpSpPr>
        <p:sp>
          <p:nvSpPr>
            <p:cNvPr id="1250308" name="Rectangle 4"/>
            <p:cNvSpPr>
              <a:spLocks noChangeArrowheads="1"/>
            </p:cNvSpPr>
            <p:nvPr/>
          </p:nvSpPr>
          <p:spPr bwMode="auto">
            <a:xfrm>
              <a:off x="580" y="436"/>
              <a:ext cx="4936" cy="373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9728" name="Rectangle 5"/>
            <p:cNvSpPr>
              <a:spLocks noChangeArrowheads="1"/>
            </p:cNvSpPr>
            <p:nvPr/>
          </p:nvSpPr>
          <p:spPr bwMode="auto">
            <a:xfrm>
              <a:off x="2512" y="484"/>
              <a:ext cx="664" cy="3688"/>
            </a:xfrm>
            <a:prstGeom prst="rect">
              <a:avLst/>
            </a:prstGeom>
            <a:noFill/>
            <a:ln w="9525">
              <a:noFill/>
              <a:miter lim="800000"/>
              <a:headEnd/>
              <a:tailEnd/>
            </a:ln>
          </p:spPr>
          <p:txBody>
            <a:bodyPr wrap="none" lIns="92075" tIns="46038" rIns="92075" bIns="46038">
              <a:spAutoFit/>
            </a:bodyPr>
            <a:lstStyle/>
            <a:p>
              <a:pPr algn="r">
                <a:lnSpc>
                  <a:spcPct val="90000"/>
                </a:lnSpc>
                <a:spcBef>
                  <a:spcPct val="0"/>
                </a:spcBef>
              </a:pPr>
              <a:r>
                <a:rPr lang="en-US" sz="2800" u="sng">
                  <a:solidFill>
                    <a:schemeClr val="tx2"/>
                  </a:solidFill>
                  <a:latin typeface="Times New Roman" pitchFamily="18" charset="0"/>
                </a:rPr>
                <a:t>Index</a:t>
              </a:r>
              <a:endParaRPr lang="en-US" sz="2800">
                <a:latin typeface="Times New Roman" pitchFamily="18" charset="0"/>
              </a:endParaRPr>
            </a:p>
            <a:p>
              <a:pPr algn="r">
                <a:lnSpc>
                  <a:spcPct val="90000"/>
                </a:lnSpc>
                <a:spcBef>
                  <a:spcPct val="0"/>
                </a:spcBef>
              </a:pPr>
              <a:r>
                <a:rPr lang="en-US" sz="2800">
                  <a:latin typeface="Times New Roman" pitchFamily="18" charset="0"/>
                </a:rPr>
                <a:t>0</a:t>
              </a:r>
            </a:p>
            <a:p>
              <a:pPr algn="r">
                <a:lnSpc>
                  <a:spcPct val="90000"/>
                </a:lnSpc>
                <a:spcBef>
                  <a:spcPct val="0"/>
                </a:spcBef>
              </a:pPr>
              <a:r>
                <a:rPr lang="en-US" sz="2800">
                  <a:latin typeface="Times New Roman" pitchFamily="18" charset="0"/>
                </a:rPr>
                <a:t>1</a:t>
              </a:r>
            </a:p>
            <a:p>
              <a:pPr algn="r">
                <a:lnSpc>
                  <a:spcPct val="90000"/>
                </a:lnSpc>
                <a:spcBef>
                  <a:spcPct val="0"/>
                </a:spcBef>
              </a:pPr>
              <a:r>
                <a:rPr lang="en-US" sz="2800">
                  <a:latin typeface="Times New Roman" pitchFamily="18" charset="0"/>
                </a:rPr>
                <a:t>2</a:t>
              </a:r>
            </a:p>
            <a:p>
              <a:pPr algn="r">
                <a:lnSpc>
                  <a:spcPct val="90000"/>
                </a:lnSpc>
                <a:spcBef>
                  <a:spcPct val="0"/>
                </a:spcBef>
              </a:pPr>
              <a:r>
                <a:rPr lang="en-US" sz="2800">
                  <a:latin typeface="Times New Roman" pitchFamily="18" charset="0"/>
                </a:rPr>
                <a:t>3</a:t>
              </a:r>
            </a:p>
            <a:p>
              <a:pPr algn="r">
                <a:lnSpc>
                  <a:spcPct val="90000"/>
                </a:lnSpc>
                <a:spcBef>
                  <a:spcPct val="0"/>
                </a:spcBef>
              </a:pPr>
              <a:r>
                <a:rPr lang="en-US" sz="2800">
                  <a:latin typeface="Times New Roman" pitchFamily="18" charset="0"/>
                </a:rPr>
                <a:t>4</a:t>
              </a:r>
            </a:p>
            <a:p>
              <a:pPr algn="r">
                <a:lnSpc>
                  <a:spcPct val="90000"/>
                </a:lnSpc>
                <a:spcBef>
                  <a:spcPct val="0"/>
                </a:spcBef>
              </a:pPr>
              <a:r>
                <a:rPr lang="en-US" sz="2800">
                  <a:latin typeface="Times New Roman" pitchFamily="18" charset="0"/>
                </a:rPr>
                <a:t>5</a:t>
              </a:r>
            </a:p>
            <a:p>
              <a:pPr algn="r">
                <a:lnSpc>
                  <a:spcPct val="90000"/>
                </a:lnSpc>
                <a:spcBef>
                  <a:spcPct val="0"/>
                </a:spcBef>
              </a:pPr>
              <a:r>
                <a:rPr lang="en-US" sz="2800">
                  <a:latin typeface="Times New Roman" pitchFamily="18" charset="0"/>
                </a:rPr>
                <a:t>6</a:t>
              </a:r>
            </a:p>
            <a:p>
              <a:pPr algn="r">
                <a:lnSpc>
                  <a:spcPct val="90000"/>
                </a:lnSpc>
                <a:spcBef>
                  <a:spcPct val="0"/>
                </a:spcBef>
              </a:pPr>
              <a:r>
                <a:rPr lang="en-US" sz="2800">
                  <a:solidFill>
                    <a:schemeClr val="tx2"/>
                  </a:solidFill>
                  <a:latin typeface="Times New Roman" pitchFamily="18" charset="0"/>
                </a:rPr>
                <a:t>7</a:t>
              </a:r>
              <a:endParaRPr lang="en-US" sz="2800">
                <a:latin typeface="Times New Roman" pitchFamily="18" charset="0"/>
              </a:endParaRPr>
            </a:p>
            <a:p>
              <a:pPr algn="r">
                <a:lnSpc>
                  <a:spcPct val="90000"/>
                </a:lnSpc>
                <a:spcBef>
                  <a:spcPct val="0"/>
                </a:spcBef>
              </a:pPr>
              <a:r>
                <a:rPr lang="en-US" sz="2800">
                  <a:latin typeface="Times New Roman" pitchFamily="18" charset="0"/>
                </a:rPr>
                <a:t>8</a:t>
              </a:r>
            </a:p>
            <a:p>
              <a:pPr algn="r">
                <a:lnSpc>
                  <a:spcPct val="90000"/>
                </a:lnSpc>
                <a:spcBef>
                  <a:spcPct val="0"/>
                </a:spcBef>
              </a:pPr>
              <a:r>
                <a:rPr lang="en-US" sz="2800">
                  <a:latin typeface="Times New Roman" pitchFamily="18" charset="0"/>
                </a:rPr>
                <a:t>9</a:t>
              </a:r>
            </a:p>
            <a:p>
              <a:pPr algn="r">
                <a:lnSpc>
                  <a:spcPct val="90000"/>
                </a:lnSpc>
                <a:spcBef>
                  <a:spcPct val="0"/>
                </a:spcBef>
              </a:pPr>
              <a:r>
                <a:rPr lang="en-US" sz="2800">
                  <a:latin typeface="Times New Roman" pitchFamily="18" charset="0"/>
                </a:rPr>
                <a:t>A</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F</a:t>
              </a:r>
            </a:p>
          </p:txBody>
        </p:sp>
        <p:sp>
          <p:nvSpPr>
            <p:cNvPr id="1250310" name="Rectangle 6"/>
            <p:cNvSpPr>
              <a:spLocks noChangeArrowheads="1"/>
            </p:cNvSpPr>
            <p:nvPr/>
          </p:nvSpPr>
          <p:spPr bwMode="auto">
            <a:xfrm>
              <a:off x="3316" y="7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11" name="Rectangle 7"/>
            <p:cNvSpPr>
              <a:spLocks noChangeArrowheads="1"/>
            </p:cNvSpPr>
            <p:nvPr/>
          </p:nvSpPr>
          <p:spPr bwMode="auto">
            <a:xfrm>
              <a:off x="3316" y="10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12" name="Rectangle 8"/>
            <p:cNvSpPr>
              <a:spLocks noChangeArrowheads="1"/>
            </p:cNvSpPr>
            <p:nvPr/>
          </p:nvSpPr>
          <p:spPr bwMode="auto">
            <a:xfrm>
              <a:off x="3316" y="12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9732" name="Rectangle 9"/>
            <p:cNvSpPr>
              <a:spLocks noChangeArrowheads="1"/>
            </p:cNvSpPr>
            <p:nvPr/>
          </p:nvSpPr>
          <p:spPr bwMode="auto">
            <a:xfrm>
              <a:off x="3316" y="149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LDH</a:t>
              </a:r>
            </a:p>
          </p:txBody>
        </p:sp>
        <p:sp>
          <p:nvSpPr>
            <p:cNvPr id="29733" name="Rectangle 10"/>
            <p:cNvSpPr>
              <a:spLocks noChangeArrowheads="1"/>
            </p:cNvSpPr>
            <p:nvPr/>
          </p:nvSpPr>
          <p:spPr bwMode="auto">
            <a:xfrm>
              <a:off x="3316" y="173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MPY</a:t>
              </a:r>
            </a:p>
          </p:txBody>
        </p:sp>
        <p:sp>
          <p:nvSpPr>
            <p:cNvPr id="29734" name="Rectangle 11"/>
            <p:cNvSpPr>
              <a:spLocks noChangeArrowheads="1"/>
            </p:cNvSpPr>
            <p:nvPr/>
          </p:nvSpPr>
          <p:spPr bwMode="auto">
            <a:xfrm>
              <a:off x="3316" y="197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ADD</a:t>
              </a:r>
            </a:p>
          </p:txBody>
        </p:sp>
        <p:sp>
          <p:nvSpPr>
            <p:cNvPr id="29735" name="Rectangle 12"/>
            <p:cNvSpPr>
              <a:spLocks noChangeArrowheads="1"/>
            </p:cNvSpPr>
            <p:nvPr/>
          </p:nvSpPr>
          <p:spPr bwMode="auto">
            <a:xfrm>
              <a:off x="3316" y="221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solidFill>
                    <a:schemeClr val="tx2"/>
                  </a:solidFill>
                  <a:latin typeface="Times New Roman" pitchFamily="18" charset="0"/>
                </a:rPr>
                <a:t>B</a:t>
              </a:r>
              <a:r>
                <a:rPr lang="en-US" sz="2800">
                  <a:latin typeface="Times New Roman" pitchFamily="18" charset="0"/>
                </a:rPr>
                <a:t> ADD</a:t>
              </a:r>
            </a:p>
          </p:txBody>
        </p:sp>
        <p:sp>
          <p:nvSpPr>
            <p:cNvPr id="29736" name="Rectangle 13"/>
            <p:cNvSpPr>
              <a:spLocks noChangeArrowheads="1"/>
            </p:cNvSpPr>
            <p:nvPr/>
          </p:nvSpPr>
          <p:spPr bwMode="auto">
            <a:xfrm>
              <a:off x="3316" y="2452"/>
              <a:ext cx="2056" cy="232"/>
            </a:xfrm>
            <a:prstGeom prst="rect">
              <a:avLst/>
            </a:prstGeom>
            <a:solidFill>
              <a:schemeClr val="accent3"/>
            </a:solidFill>
            <a:ln w="12700">
              <a:solidFill>
                <a:schemeClr val="tx1"/>
              </a:solidFill>
              <a:miter lim="800000"/>
              <a:headEnd/>
              <a:tailEnd/>
            </a:ln>
          </p:spPr>
          <p:txBody>
            <a:bodyPr wrap="none" anchor="ctr"/>
            <a:lstStyle/>
            <a:p>
              <a:pPr algn="ctr"/>
              <a:r>
                <a:rPr lang="en-US" sz="2800">
                  <a:latin typeface="Times New Roman" pitchFamily="18" charset="0"/>
                </a:rPr>
                <a:t>SUB</a:t>
              </a:r>
            </a:p>
          </p:txBody>
        </p:sp>
        <p:sp>
          <p:nvSpPr>
            <p:cNvPr id="1250318" name="Rectangle 14"/>
            <p:cNvSpPr>
              <a:spLocks noChangeArrowheads="1"/>
            </p:cNvSpPr>
            <p:nvPr/>
          </p:nvSpPr>
          <p:spPr bwMode="auto">
            <a:xfrm>
              <a:off x="3316" y="26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19" name="Rectangle 15"/>
            <p:cNvSpPr>
              <a:spLocks noChangeArrowheads="1"/>
            </p:cNvSpPr>
            <p:nvPr/>
          </p:nvSpPr>
          <p:spPr bwMode="auto">
            <a:xfrm>
              <a:off x="3316" y="29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20" name="Rectangle 16"/>
            <p:cNvSpPr>
              <a:spLocks noChangeArrowheads="1"/>
            </p:cNvSpPr>
            <p:nvPr/>
          </p:nvSpPr>
          <p:spPr bwMode="auto">
            <a:xfrm>
              <a:off x="3316" y="31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21" name="Rectangle 17"/>
            <p:cNvSpPr>
              <a:spLocks noChangeArrowheads="1"/>
            </p:cNvSpPr>
            <p:nvPr/>
          </p:nvSpPr>
          <p:spPr bwMode="auto">
            <a:xfrm>
              <a:off x="3316" y="34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9741" name="Rectangle 18"/>
            <p:cNvSpPr>
              <a:spLocks noChangeArrowheads="1"/>
            </p:cNvSpPr>
            <p:nvPr/>
          </p:nvSpPr>
          <p:spPr bwMode="auto">
            <a:xfrm>
              <a:off x="3984" y="482"/>
              <a:ext cx="720" cy="276"/>
            </a:xfrm>
            <a:prstGeom prst="rect">
              <a:avLst/>
            </a:prstGeom>
            <a:noFill/>
            <a:ln w="9525">
              <a:noFill/>
              <a:miter lim="800000"/>
              <a:headEnd/>
              <a:tailEnd/>
            </a:ln>
          </p:spPr>
          <p:txBody>
            <a:bodyPr wrap="none" lIns="92075" tIns="46038" rIns="92075" bIns="46038">
              <a:spAutoFit/>
            </a:bodyPr>
            <a:lstStyle/>
            <a:p>
              <a:pPr algn="ctr"/>
              <a:r>
                <a:rPr lang="en-US" sz="2800" u="sng">
                  <a:solidFill>
                    <a:schemeClr val="tx2"/>
                  </a:solidFill>
                  <a:latin typeface="Times New Roman" pitchFamily="18" charset="0"/>
                </a:rPr>
                <a:t>Cache</a:t>
              </a:r>
            </a:p>
          </p:txBody>
        </p:sp>
        <p:sp>
          <p:nvSpPr>
            <p:cNvPr id="1250323" name="Rectangle 19"/>
            <p:cNvSpPr>
              <a:spLocks noChangeArrowheads="1"/>
            </p:cNvSpPr>
            <p:nvPr/>
          </p:nvSpPr>
          <p:spPr bwMode="auto">
            <a:xfrm>
              <a:off x="3316" y="36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24" name="Rectangle 20"/>
            <p:cNvSpPr>
              <a:spLocks noChangeArrowheads="1"/>
            </p:cNvSpPr>
            <p:nvPr/>
          </p:nvSpPr>
          <p:spPr bwMode="auto">
            <a:xfrm>
              <a:off x="3316" y="38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25" name="Rectangle 21"/>
            <p:cNvSpPr>
              <a:spLocks noChangeArrowheads="1"/>
            </p:cNvSpPr>
            <p:nvPr/>
          </p:nvSpPr>
          <p:spPr bwMode="auto">
            <a:xfrm>
              <a:off x="1300" y="7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26" name="Rectangle 22"/>
            <p:cNvSpPr>
              <a:spLocks noChangeArrowheads="1"/>
            </p:cNvSpPr>
            <p:nvPr/>
          </p:nvSpPr>
          <p:spPr bwMode="auto">
            <a:xfrm>
              <a:off x="1300" y="10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27" name="Rectangle 23"/>
            <p:cNvSpPr>
              <a:spLocks noChangeArrowheads="1"/>
            </p:cNvSpPr>
            <p:nvPr/>
          </p:nvSpPr>
          <p:spPr bwMode="auto">
            <a:xfrm>
              <a:off x="1300" y="12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9747" name="Rectangle 24"/>
            <p:cNvSpPr>
              <a:spLocks noChangeArrowheads="1"/>
            </p:cNvSpPr>
            <p:nvPr/>
          </p:nvSpPr>
          <p:spPr bwMode="auto">
            <a:xfrm>
              <a:off x="1300" y="149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29748" name="Rectangle 25"/>
            <p:cNvSpPr>
              <a:spLocks noChangeArrowheads="1"/>
            </p:cNvSpPr>
            <p:nvPr/>
          </p:nvSpPr>
          <p:spPr bwMode="auto">
            <a:xfrm>
              <a:off x="1300" y="173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29749" name="Rectangle 26"/>
            <p:cNvSpPr>
              <a:spLocks noChangeArrowheads="1"/>
            </p:cNvSpPr>
            <p:nvPr/>
          </p:nvSpPr>
          <p:spPr bwMode="auto">
            <a:xfrm>
              <a:off x="1300" y="197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29750" name="Rectangle 27"/>
            <p:cNvSpPr>
              <a:spLocks noChangeArrowheads="1"/>
            </p:cNvSpPr>
            <p:nvPr/>
          </p:nvSpPr>
          <p:spPr bwMode="auto">
            <a:xfrm>
              <a:off x="1300" y="221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solidFill>
                    <a:schemeClr val="tx2"/>
                  </a:solidFill>
                  <a:latin typeface="Times New Roman" pitchFamily="18" charset="0"/>
                </a:rPr>
                <a:t>000 </a:t>
              </a:r>
              <a:r>
                <a:rPr lang="en-US" sz="2800">
                  <a:latin typeface="Times New Roman" pitchFamily="18" charset="0"/>
                </a:rPr>
                <a:t>002</a:t>
              </a:r>
            </a:p>
          </p:txBody>
        </p:sp>
        <p:sp>
          <p:nvSpPr>
            <p:cNvPr id="29751" name="Rectangle 28"/>
            <p:cNvSpPr>
              <a:spLocks noChangeArrowheads="1"/>
            </p:cNvSpPr>
            <p:nvPr/>
          </p:nvSpPr>
          <p:spPr bwMode="auto">
            <a:xfrm>
              <a:off x="1300" y="2452"/>
              <a:ext cx="1144" cy="232"/>
            </a:xfrm>
            <a:prstGeom prst="rect">
              <a:avLst/>
            </a:prstGeom>
            <a:solidFill>
              <a:schemeClr val="accent3"/>
            </a:solidFill>
            <a:ln w="12700">
              <a:solidFill>
                <a:schemeClr val="tx1"/>
              </a:solidFill>
              <a:miter lim="800000"/>
              <a:headEnd/>
              <a:tailEnd/>
            </a:ln>
          </p:spPr>
          <p:txBody>
            <a:bodyPr wrap="none" anchor="ctr"/>
            <a:lstStyle/>
            <a:p>
              <a:pPr algn="ctr"/>
              <a:r>
                <a:rPr lang="en-US" sz="2800">
                  <a:latin typeface="Times New Roman" pitchFamily="18" charset="0"/>
                </a:rPr>
                <a:t>002</a:t>
              </a:r>
            </a:p>
          </p:txBody>
        </p:sp>
        <p:sp>
          <p:nvSpPr>
            <p:cNvPr id="1250333" name="Rectangle 29"/>
            <p:cNvSpPr>
              <a:spLocks noChangeArrowheads="1"/>
            </p:cNvSpPr>
            <p:nvPr/>
          </p:nvSpPr>
          <p:spPr bwMode="auto">
            <a:xfrm>
              <a:off x="1300" y="26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34" name="Rectangle 30"/>
            <p:cNvSpPr>
              <a:spLocks noChangeArrowheads="1"/>
            </p:cNvSpPr>
            <p:nvPr/>
          </p:nvSpPr>
          <p:spPr bwMode="auto">
            <a:xfrm>
              <a:off x="1300" y="29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35" name="Rectangle 31"/>
            <p:cNvSpPr>
              <a:spLocks noChangeArrowheads="1"/>
            </p:cNvSpPr>
            <p:nvPr/>
          </p:nvSpPr>
          <p:spPr bwMode="auto">
            <a:xfrm>
              <a:off x="1300" y="31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36" name="Rectangle 32"/>
            <p:cNvSpPr>
              <a:spLocks noChangeArrowheads="1"/>
            </p:cNvSpPr>
            <p:nvPr/>
          </p:nvSpPr>
          <p:spPr bwMode="auto">
            <a:xfrm>
              <a:off x="1300" y="34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9756" name="Rectangle 33"/>
            <p:cNvSpPr>
              <a:spLocks noChangeArrowheads="1"/>
            </p:cNvSpPr>
            <p:nvPr/>
          </p:nvSpPr>
          <p:spPr bwMode="auto">
            <a:xfrm>
              <a:off x="1455" y="482"/>
              <a:ext cx="834"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Tag</a:t>
              </a:r>
            </a:p>
          </p:txBody>
        </p:sp>
        <p:sp>
          <p:nvSpPr>
            <p:cNvPr id="1250338" name="Rectangle 34"/>
            <p:cNvSpPr>
              <a:spLocks noChangeArrowheads="1"/>
            </p:cNvSpPr>
            <p:nvPr/>
          </p:nvSpPr>
          <p:spPr bwMode="auto">
            <a:xfrm>
              <a:off x="1300" y="36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39" name="Rectangle 35"/>
            <p:cNvSpPr>
              <a:spLocks noChangeArrowheads="1"/>
            </p:cNvSpPr>
            <p:nvPr/>
          </p:nvSpPr>
          <p:spPr bwMode="auto">
            <a:xfrm>
              <a:off x="1300" y="38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40" name="Rectangle 36"/>
            <p:cNvSpPr>
              <a:spLocks noChangeArrowheads="1"/>
            </p:cNvSpPr>
            <p:nvPr/>
          </p:nvSpPr>
          <p:spPr bwMode="auto">
            <a:xfrm>
              <a:off x="772" y="7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41" name="Rectangle 37"/>
            <p:cNvSpPr>
              <a:spLocks noChangeArrowheads="1"/>
            </p:cNvSpPr>
            <p:nvPr/>
          </p:nvSpPr>
          <p:spPr bwMode="auto">
            <a:xfrm>
              <a:off x="772" y="10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42" name="Rectangle 38"/>
            <p:cNvSpPr>
              <a:spLocks noChangeArrowheads="1"/>
            </p:cNvSpPr>
            <p:nvPr/>
          </p:nvSpPr>
          <p:spPr bwMode="auto">
            <a:xfrm>
              <a:off x="772" y="12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9762" name="Rectangle 39"/>
            <p:cNvSpPr>
              <a:spLocks noChangeArrowheads="1"/>
            </p:cNvSpPr>
            <p:nvPr/>
          </p:nvSpPr>
          <p:spPr bwMode="auto">
            <a:xfrm>
              <a:off x="772" y="149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endParaRPr lang="en-US" sz="2800">
                <a:latin typeface="Times New Roman" pitchFamily="18" charset="0"/>
              </a:endParaRPr>
            </a:p>
          </p:txBody>
        </p:sp>
        <p:sp>
          <p:nvSpPr>
            <p:cNvPr id="29763" name="Rectangle 40"/>
            <p:cNvSpPr>
              <a:spLocks noChangeArrowheads="1"/>
            </p:cNvSpPr>
            <p:nvPr/>
          </p:nvSpPr>
          <p:spPr bwMode="auto">
            <a:xfrm>
              <a:off x="772" y="173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29764" name="Rectangle 41"/>
            <p:cNvSpPr>
              <a:spLocks noChangeArrowheads="1"/>
            </p:cNvSpPr>
            <p:nvPr/>
          </p:nvSpPr>
          <p:spPr bwMode="auto">
            <a:xfrm>
              <a:off x="772" y="197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29765" name="Rectangle 42"/>
            <p:cNvSpPr>
              <a:spLocks noChangeArrowheads="1"/>
            </p:cNvSpPr>
            <p:nvPr/>
          </p:nvSpPr>
          <p:spPr bwMode="auto">
            <a:xfrm>
              <a:off x="772" y="221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solidFill>
                    <a:schemeClr val="tx2"/>
                  </a:solidFill>
                  <a:latin typeface="Times New Roman" pitchFamily="18" charset="0"/>
                  <a:sym typeface="Wingdings" pitchFamily="2" charset="2"/>
                </a:rPr>
                <a:t></a:t>
              </a:r>
              <a:endParaRPr lang="en-US" sz="2800">
                <a:latin typeface="Times New Roman" pitchFamily="18" charset="0"/>
                <a:sym typeface="Wingdings" pitchFamily="2" charset="2"/>
              </a:endParaRPr>
            </a:p>
          </p:txBody>
        </p:sp>
        <p:sp>
          <p:nvSpPr>
            <p:cNvPr id="29766" name="Rectangle 43"/>
            <p:cNvSpPr>
              <a:spLocks noChangeArrowheads="1"/>
            </p:cNvSpPr>
            <p:nvPr/>
          </p:nvSpPr>
          <p:spPr bwMode="auto">
            <a:xfrm>
              <a:off x="772" y="245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solidFill>
                    <a:schemeClr val="tx2"/>
                  </a:solidFill>
                  <a:latin typeface="Times New Roman" pitchFamily="18" charset="0"/>
                  <a:sym typeface="Wingdings" pitchFamily="2" charset="2"/>
                </a:rPr>
                <a:t></a:t>
              </a:r>
              <a:endParaRPr lang="en-US" sz="2800">
                <a:latin typeface="Times New Roman" pitchFamily="18" charset="0"/>
                <a:sym typeface="Wingdings" pitchFamily="2" charset="2"/>
              </a:endParaRPr>
            </a:p>
          </p:txBody>
        </p:sp>
        <p:sp>
          <p:nvSpPr>
            <p:cNvPr id="1250348" name="Rectangle 44"/>
            <p:cNvSpPr>
              <a:spLocks noChangeArrowheads="1"/>
            </p:cNvSpPr>
            <p:nvPr/>
          </p:nvSpPr>
          <p:spPr bwMode="auto">
            <a:xfrm>
              <a:off x="772" y="26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49" name="Rectangle 45"/>
            <p:cNvSpPr>
              <a:spLocks noChangeArrowheads="1"/>
            </p:cNvSpPr>
            <p:nvPr/>
          </p:nvSpPr>
          <p:spPr bwMode="auto">
            <a:xfrm>
              <a:off x="772" y="29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50" name="Rectangle 46"/>
            <p:cNvSpPr>
              <a:spLocks noChangeArrowheads="1"/>
            </p:cNvSpPr>
            <p:nvPr/>
          </p:nvSpPr>
          <p:spPr bwMode="auto">
            <a:xfrm>
              <a:off x="772" y="31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51" name="Rectangle 47"/>
            <p:cNvSpPr>
              <a:spLocks noChangeArrowheads="1"/>
            </p:cNvSpPr>
            <p:nvPr/>
          </p:nvSpPr>
          <p:spPr bwMode="auto">
            <a:xfrm>
              <a:off x="772" y="34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29771" name="Rectangle 48"/>
            <p:cNvSpPr>
              <a:spLocks noChangeArrowheads="1"/>
            </p:cNvSpPr>
            <p:nvPr/>
          </p:nvSpPr>
          <p:spPr bwMode="auto">
            <a:xfrm>
              <a:off x="480" y="482"/>
              <a:ext cx="930"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Valid</a:t>
              </a:r>
            </a:p>
          </p:txBody>
        </p:sp>
        <p:sp>
          <p:nvSpPr>
            <p:cNvPr id="1250353" name="Rectangle 49"/>
            <p:cNvSpPr>
              <a:spLocks noChangeArrowheads="1"/>
            </p:cNvSpPr>
            <p:nvPr/>
          </p:nvSpPr>
          <p:spPr bwMode="auto">
            <a:xfrm>
              <a:off x="772" y="36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54" name="Rectangle 50"/>
            <p:cNvSpPr>
              <a:spLocks noChangeArrowheads="1"/>
            </p:cNvSpPr>
            <p:nvPr/>
          </p:nvSpPr>
          <p:spPr bwMode="auto">
            <a:xfrm>
              <a:off x="772" y="38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55" name="Line 51"/>
            <p:cNvSpPr>
              <a:spLocks noChangeShapeType="1"/>
            </p:cNvSpPr>
            <p:nvPr/>
          </p:nvSpPr>
          <p:spPr bwMode="auto">
            <a:xfrm flipH="1">
              <a:off x="1488" y="2340"/>
              <a:ext cx="384" cy="0"/>
            </a:xfrm>
            <a:prstGeom prst="line">
              <a:avLst/>
            </a:prstGeom>
            <a:noFill/>
            <a:ln w="5715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0356" name="Line 52"/>
            <p:cNvSpPr>
              <a:spLocks noChangeShapeType="1"/>
            </p:cNvSpPr>
            <p:nvPr/>
          </p:nvSpPr>
          <p:spPr bwMode="auto">
            <a:xfrm flipH="1">
              <a:off x="3987" y="2325"/>
              <a:ext cx="175" cy="0"/>
            </a:xfrm>
            <a:prstGeom prst="line">
              <a:avLst/>
            </a:prstGeom>
            <a:noFill/>
            <a:ln w="5715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aphicFrame>
        <p:nvGraphicFramePr>
          <p:cNvPr id="1250357" name="Group 53"/>
          <p:cNvGraphicFramePr>
            <a:graphicFrameLocks noGrp="1"/>
          </p:cNvGraphicFramePr>
          <p:nvPr/>
        </p:nvGraphicFramePr>
        <p:xfrm>
          <a:off x="304800" y="4260850"/>
          <a:ext cx="3352800" cy="2438400"/>
        </p:xfrm>
        <a:graphic>
          <a:graphicData uri="http://schemas.openxmlformats.org/drawingml/2006/table">
            <a:tbl>
              <a:tblPr/>
              <a:tblGrid>
                <a:gridCol w="1066800"/>
                <a:gridCol w="2286000"/>
              </a:tblGrid>
              <a:tr h="2238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  </a:t>
                      </a:r>
                      <a:r>
                        <a:rPr kumimoji="0" lang="en-US" sz="1600" b="1" i="0" u="none" strike="noStrike" cap="none" normalizeH="0" baseline="0" smtClean="0">
                          <a:ln>
                            <a:noFill/>
                          </a:ln>
                          <a:solidFill>
                            <a:schemeClr val="tx2"/>
                          </a:solidFill>
                          <a:effectLst/>
                          <a:latin typeface="Arial Narrow" pitchFamily="34" charset="0"/>
                        </a:rPr>
                        <a:t>Address</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2"/>
                          </a:solidFill>
                          <a:effectLst/>
                          <a:latin typeface="Arial Narrow" pitchFamily="34" charset="0"/>
                        </a:rPr>
                        <a:t>Code</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r>
              <a:tr h="2127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0003h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L1	LDH</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0004h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MPY</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0005h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14400" algn="l"/>
                          <a:tab pos="1485900" algn="l"/>
                        </a:tabLst>
                      </a:pPr>
                      <a:r>
                        <a:rPr kumimoji="0" lang="en-US" sz="1600" b="1" i="0" u="none" strike="noStrike" cap="none" normalizeH="0" baseline="0" smtClean="0">
                          <a:ln>
                            <a:noFill/>
                          </a:ln>
                          <a:solidFill>
                            <a:schemeClr val="tx1"/>
                          </a:solidFill>
                          <a:effectLst/>
                          <a:latin typeface="Courier New" pitchFamily="49" charset="0"/>
                        </a:rPr>
                        <a:t>	B    L2</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L2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0027h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SUB  cnt</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0028h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[!cnt]	B    L1</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r>
            </a:tbl>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Direct-Mapped Cache Example</a:t>
            </a:r>
          </a:p>
        </p:txBody>
      </p:sp>
      <p:grpSp>
        <p:nvGrpSpPr>
          <p:cNvPr id="30723" name="Group 3"/>
          <p:cNvGrpSpPr>
            <a:grpSpLocks/>
          </p:cNvGrpSpPr>
          <p:nvPr/>
        </p:nvGrpSpPr>
        <p:grpSpPr bwMode="auto">
          <a:xfrm>
            <a:off x="762000" y="692150"/>
            <a:ext cx="7994650" cy="5930900"/>
            <a:chOff x="480" y="436"/>
            <a:chExt cx="5036" cy="3736"/>
          </a:xfrm>
        </p:grpSpPr>
        <p:sp>
          <p:nvSpPr>
            <p:cNvPr id="1252356" name="Rectangle 4"/>
            <p:cNvSpPr>
              <a:spLocks noChangeArrowheads="1"/>
            </p:cNvSpPr>
            <p:nvPr/>
          </p:nvSpPr>
          <p:spPr bwMode="auto">
            <a:xfrm>
              <a:off x="580" y="436"/>
              <a:ext cx="4936" cy="373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0744" name="Rectangle 5"/>
            <p:cNvSpPr>
              <a:spLocks noChangeArrowheads="1"/>
            </p:cNvSpPr>
            <p:nvPr/>
          </p:nvSpPr>
          <p:spPr bwMode="auto">
            <a:xfrm>
              <a:off x="2512" y="484"/>
              <a:ext cx="664" cy="3688"/>
            </a:xfrm>
            <a:prstGeom prst="rect">
              <a:avLst/>
            </a:prstGeom>
            <a:noFill/>
            <a:ln w="9525">
              <a:noFill/>
              <a:miter lim="800000"/>
              <a:headEnd/>
              <a:tailEnd/>
            </a:ln>
          </p:spPr>
          <p:txBody>
            <a:bodyPr wrap="none" lIns="92075" tIns="46038" rIns="92075" bIns="46038">
              <a:spAutoFit/>
            </a:bodyPr>
            <a:lstStyle/>
            <a:p>
              <a:pPr algn="r">
                <a:lnSpc>
                  <a:spcPct val="90000"/>
                </a:lnSpc>
                <a:spcBef>
                  <a:spcPct val="0"/>
                </a:spcBef>
              </a:pPr>
              <a:r>
                <a:rPr lang="en-US" sz="2800" u="sng">
                  <a:solidFill>
                    <a:schemeClr val="tx2"/>
                  </a:solidFill>
                  <a:latin typeface="Times New Roman" pitchFamily="18" charset="0"/>
                </a:rPr>
                <a:t>Index</a:t>
              </a:r>
              <a:endParaRPr lang="en-US" sz="2800">
                <a:latin typeface="Times New Roman" pitchFamily="18" charset="0"/>
              </a:endParaRPr>
            </a:p>
            <a:p>
              <a:pPr algn="r">
                <a:lnSpc>
                  <a:spcPct val="90000"/>
                </a:lnSpc>
                <a:spcBef>
                  <a:spcPct val="0"/>
                </a:spcBef>
              </a:pPr>
              <a:r>
                <a:rPr lang="en-US" sz="2800">
                  <a:latin typeface="Times New Roman" pitchFamily="18" charset="0"/>
                </a:rPr>
                <a:t>0</a:t>
              </a:r>
            </a:p>
            <a:p>
              <a:pPr algn="r">
                <a:lnSpc>
                  <a:spcPct val="90000"/>
                </a:lnSpc>
                <a:spcBef>
                  <a:spcPct val="0"/>
                </a:spcBef>
              </a:pPr>
              <a:r>
                <a:rPr lang="en-US" sz="2800">
                  <a:latin typeface="Times New Roman" pitchFamily="18" charset="0"/>
                </a:rPr>
                <a:t>1</a:t>
              </a:r>
            </a:p>
            <a:p>
              <a:pPr algn="r">
                <a:lnSpc>
                  <a:spcPct val="90000"/>
                </a:lnSpc>
                <a:spcBef>
                  <a:spcPct val="0"/>
                </a:spcBef>
              </a:pPr>
              <a:r>
                <a:rPr lang="en-US" sz="2800">
                  <a:latin typeface="Times New Roman" pitchFamily="18" charset="0"/>
                </a:rPr>
                <a:t>2</a:t>
              </a:r>
            </a:p>
            <a:p>
              <a:pPr algn="r">
                <a:lnSpc>
                  <a:spcPct val="90000"/>
                </a:lnSpc>
                <a:spcBef>
                  <a:spcPct val="0"/>
                </a:spcBef>
              </a:pPr>
              <a:r>
                <a:rPr lang="en-US" sz="2800">
                  <a:latin typeface="Times New Roman" pitchFamily="18" charset="0"/>
                </a:rPr>
                <a:t>3</a:t>
              </a:r>
            </a:p>
            <a:p>
              <a:pPr algn="r">
                <a:lnSpc>
                  <a:spcPct val="90000"/>
                </a:lnSpc>
                <a:spcBef>
                  <a:spcPct val="0"/>
                </a:spcBef>
              </a:pPr>
              <a:r>
                <a:rPr lang="en-US" sz="2800">
                  <a:latin typeface="Times New Roman" pitchFamily="18" charset="0"/>
                </a:rPr>
                <a:t>4</a:t>
              </a:r>
            </a:p>
            <a:p>
              <a:pPr algn="r">
                <a:lnSpc>
                  <a:spcPct val="90000"/>
                </a:lnSpc>
                <a:spcBef>
                  <a:spcPct val="0"/>
                </a:spcBef>
              </a:pPr>
              <a:r>
                <a:rPr lang="en-US" sz="2800">
                  <a:latin typeface="Times New Roman" pitchFamily="18" charset="0"/>
                </a:rPr>
                <a:t>5</a:t>
              </a:r>
            </a:p>
            <a:p>
              <a:pPr algn="r">
                <a:lnSpc>
                  <a:spcPct val="90000"/>
                </a:lnSpc>
                <a:spcBef>
                  <a:spcPct val="0"/>
                </a:spcBef>
              </a:pPr>
              <a:r>
                <a:rPr lang="en-US" sz="2800">
                  <a:latin typeface="Times New Roman" pitchFamily="18" charset="0"/>
                </a:rPr>
                <a:t>6</a:t>
              </a:r>
            </a:p>
            <a:p>
              <a:pPr algn="r">
                <a:lnSpc>
                  <a:spcPct val="90000"/>
                </a:lnSpc>
                <a:spcBef>
                  <a:spcPct val="0"/>
                </a:spcBef>
              </a:pPr>
              <a:r>
                <a:rPr lang="en-US" sz="2800">
                  <a:latin typeface="Times New Roman" pitchFamily="18" charset="0"/>
                </a:rPr>
                <a:t>7</a:t>
              </a:r>
            </a:p>
            <a:p>
              <a:pPr algn="r">
                <a:lnSpc>
                  <a:spcPct val="90000"/>
                </a:lnSpc>
                <a:spcBef>
                  <a:spcPct val="0"/>
                </a:spcBef>
              </a:pPr>
              <a:r>
                <a:rPr lang="en-US" sz="2800">
                  <a:solidFill>
                    <a:schemeClr val="tx2"/>
                  </a:solidFill>
                  <a:latin typeface="Times New Roman" pitchFamily="18" charset="0"/>
                </a:rPr>
                <a:t>8</a:t>
              </a:r>
              <a:endParaRPr lang="en-US" sz="2800">
                <a:latin typeface="Times New Roman" pitchFamily="18" charset="0"/>
              </a:endParaRPr>
            </a:p>
            <a:p>
              <a:pPr algn="r">
                <a:lnSpc>
                  <a:spcPct val="90000"/>
                </a:lnSpc>
                <a:spcBef>
                  <a:spcPct val="0"/>
                </a:spcBef>
              </a:pPr>
              <a:r>
                <a:rPr lang="en-US" sz="2800">
                  <a:latin typeface="Times New Roman" pitchFamily="18" charset="0"/>
                </a:rPr>
                <a:t>9</a:t>
              </a:r>
            </a:p>
            <a:p>
              <a:pPr algn="r">
                <a:lnSpc>
                  <a:spcPct val="90000"/>
                </a:lnSpc>
                <a:spcBef>
                  <a:spcPct val="0"/>
                </a:spcBef>
              </a:pPr>
              <a:r>
                <a:rPr lang="en-US" sz="2800">
                  <a:latin typeface="Times New Roman" pitchFamily="18" charset="0"/>
                </a:rPr>
                <a:t>A</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F</a:t>
              </a:r>
            </a:p>
          </p:txBody>
        </p:sp>
        <p:sp>
          <p:nvSpPr>
            <p:cNvPr id="1252358" name="Rectangle 6"/>
            <p:cNvSpPr>
              <a:spLocks noChangeArrowheads="1"/>
            </p:cNvSpPr>
            <p:nvPr/>
          </p:nvSpPr>
          <p:spPr bwMode="auto">
            <a:xfrm>
              <a:off x="3316" y="7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359" name="Rectangle 7"/>
            <p:cNvSpPr>
              <a:spLocks noChangeArrowheads="1"/>
            </p:cNvSpPr>
            <p:nvPr/>
          </p:nvSpPr>
          <p:spPr bwMode="auto">
            <a:xfrm>
              <a:off x="3316" y="10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360" name="Rectangle 8"/>
            <p:cNvSpPr>
              <a:spLocks noChangeArrowheads="1"/>
            </p:cNvSpPr>
            <p:nvPr/>
          </p:nvSpPr>
          <p:spPr bwMode="auto">
            <a:xfrm>
              <a:off x="3316" y="12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0748" name="Rectangle 9"/>
            <p:cNvSpPr>
              <a:spLocks noChangeArrowheads="1"/>
            </p:cNvSpPr>
            <p:nvPr/>
          </p:nvSpPr>
          <p:spPr bwMode="auto">
            <a:xfrm>
              <a:off x="3316" y="149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LDH</a:t>
              </a:r>
            </a:p>
          </p:txBody>
        </p:sp>
        <p:sp>
          <p:nvSpPr>
            <p:cNvPr id="30749" name="Rectangle 10"/>
            <p:cNvSpPr>
              <a:spLocks noChangeArrowheads="1"/>
            </p:cNvSpPr>
            <p:nvPr/>
          </p:nvSpPr>
          <p:spPr bwMode="auto">
            <a:xfrm>
              <a:off x="3316" y="173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MPY</a:t>
              </a:r>
            </a:p>
          </p:txBody>
        </p:sp>
        <p:sp>
          <p:nvSpPr>
            <p:cNvPr id="30750" name="Rectangle 11"/>
            <p:cNvSpPr>
              <a:spLocks noChangeArrowheads="1"/>
            </p:cNvSpPr>
            <p:nvPr/>
          </p:nvSpPr>
          <p:spPr bwMode="auto">
            <a:xfrm>
              <a:off x="3316" y="197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ADD</a:t>
              </a:r>
            </a:p>
          </p:txBody>
        </p:sp>
        <p:sp>
          <p:nvSpPr>
            <p:cNvPr id="30751" name="Rectangle 12"/>
            <p:cNvSpPr>
              <a:spLocks noChangeArrowheads="1"/>
            </p:cNvSpPr>
            <p:nvPr/>
          </p:nvSpPr>
          <p:spPr bwMode="auto">
            <a:xfrm>
              <a:off x="3316" y="221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solidFill>
                    <a:schemeClr val="tx2"/>
                  </a:solidFill>
                  <a:latin typeface="Times New Roman" pitchFamily="18" charset="0"/>
                </a:rPr>
                <a:t>B</a:t>
              </a:r>
              <a:r>
                <a:rPr lang="en-US" sz="2800">
                  <a:latin typeface="Times New Roman" pitchFamily="18" charset="0"/>
                </a:rPr>
                <a:t> ADD</a:t>
              </a:r>
            </a:p>
          </p:txBody>
        </p:sp>
        <p:sp>
          <p:nvSpPr>
            <p:cNvPr id="30752" name="Rectangle 13"/>
            <p:cNvSpPr>
              <a:spLocks noChangeArrowheads="1"/>
            </p:cNvSpPr>
            <p:nvPr/>
          </p:nvSpPr>
          <p:spPr bwMode="auto">
            <a:xfrm>
              <a:off x="3316" y="2452"/>
              <a:ext cx="2056" cy="232"/>
            </a:xfrm>
            <a:prstGeom prst="rect">
              <a:avLst/>
            </a:prstGeom>
            <a:solidFill>
              <a:schemeClr val="accent3"/>
            </a:solidFill>
            <a:ln w="12700">
              <a:solidFill>
                <a:schemeClr val="tx1"/>
              </a:solidFill>
              <a:miter lim="800000"/>
              <a:headEnd/>
              <a:tailEnd/>
            </a:ln>
          </p:spPr>
          <p:txBody>
            <a:bodyPr wrap="none" anchor="ctr"/>
            <a:lstStyle/>
            <a:p>
              <a:pPr algn="ctr"/>
              <a:r>
                <a:rPr lang="en-US" sz="2800">
                  <a:latin typeface="Times New Roman" pitchFamily="18" charset="0"/>
                </a:rPr>
                <a:t>SUB</a:t>
              </a:r>
            </a:p>
          </p:txBody>
        </p:sp>
        <p:sp>
          <p:nvSpPr>
            <p:cNvPr id="30753" name="Rectangle 14"/>
            <p:cNvSpPr>
              <a:spLocks noChangeArrowheads="1"/>
            </p:cNvSpPr>
            <p:nvPr/>
          </p:nvSpPr>
          <p:spPr bwMode="auto">
            <a:xfrm>
              <a:off x="3316" y="269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B</a:t>
              </a:r>
            </a:p>
          </p:txBody>
        </p:sp>
        <p:sp>
          <p:nvSpPr>
            <p:cNvPr id="1252367" name="Rectangle 15"/>
            <p:cNvSpPr>
              <a:spLocks noChangeArrowheads="1"/>
            </p:cNvSpPr>
            <p:nvPr/>
          </p:nvSpPr>
          <p:spPr bwMode="auto">
            <a:xfrm>
              <a:off x="3316" y="29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368" name="Rectangle 16"/>
            <p:cNvSpPr>
              <a:spLocks noChangeArrowheads="1"/>
            </p:cNvSpPr>
            <p:nvPr/>
          </p:nvSpPr>
          <p:spPr bwMode="auto">
            <a:xfrm>
              <a:off x="3316" y="31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369" name="Rectangle 17"/>
            <p:cNvSpPr>
              <a:spLocks noChangeArrowheads="1"/>
            </p:cNvSpPr>
            <p:nvPr/>
          </p:nvSpPr>
          <p:spPr bwMode="auto">
            <a:xfrm>
              <a:off x="3316" y="34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0757" name="Rectangle 18"/>
            <p:cNvSpPr>
              <a:spLocks noChangeArrowheads="1"/>
            </p:cNvSpPr>
            <p:nvPr/>
          </p:nvSpPr>
          <p:spPr bwMode="auto">
            <a:xfrm>
              <a:off x="3984" y="482"/>
              <a:ext cx="720" cy="276"/>
            </a:xfrm>
            <a:prstGeom prst="rect">
              <a:avLst/>
            </a:prstGeom>
            <a:noFill/>
            <a:ln w="9525">
              <a:noFill/>
              <a:miter lim="800000"/>
              <a:headEnd/>
              <a:tailEnd/>
            </a:ln>
          </p:spPr>
          <p:txBody>
            <a:bodyPr wrap="none" lIns="92075" tIns="46038" rIns="92075" bIns="46038">
              <a:spAutoFit/>
            </a:bodyPr>
            <a:lstStyle/>
            <a:p>
              <a:pPr algn="ctr"/>
              <a:r>
                <a:rPr lang="en-US" sz="2800" u="sng">
                  <a:solidFill>
                    <a:schemeClr val="tx2"/>
                  </a:solidFill>
                  <a:latin typeface="Times New Roman" pitchFamily="18" charset="0"/>
                </a:rPr>
                <a:t>Cache</a:t>
              </a:r>
            </a:p>
          </p:txBody>
        </p:sp>
        <p:sp>
          <p:nvSpPr>
            <p:cNvPr id="1252371" name="Rectangle 19"/>
            <p:cNvSpPr>
              <a:spLocks noChangeArrowheads="1"/>
            </p:cNvSpPr>
            <p:nvPr/>
          </p:nvSpPr>
          <p:spPr bwMode="auto">
            <a:xfrm>
              <a:off x="3316" y="36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372" name="Rectangle 20"/>
            <p:cNvSpPr>
              <a:spLocks noChangeArrowheads="1"/>
            </p:cNvSpPr>
            <p:nvPr/>
          </p:nvSpPr>
          <p:spPr bwMode="auto">
            <a:xfrm>
              <a:off x="3316" y="38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373" name="Rectangle 21"/>
            <p:cNvSpPr>
              <a:spLocks noChangeArrowheads="1"/>
            </p:cNvSpPr>
            <p:nvPr/>
          </p:nvSpPr>
          <p:spPr bwMode="auto">
            <a:xfrm>
              <a:off x="1300" y="7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374" name="Rectangle 22"/>
            <p:cNvSpPr>
              <a:spLocks noChangeArrowheads="1"/>
            </p:cNvSpPr>
            <p:nvPr/>
          </p:nvSpPr>
          <p:spPr bwMode="auto">
            <a:xfrm>
              <a:off x="1300" y="10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375" name="Rectangle 23"/>
            <p:cNvSpPr>
              <a:spLocks noChangeArrowheads="1"/>
            </p:cNvSpPr>
            <p:nvPr/>
          </p:nvSpPr>
          <p:spPr bwMode="auto">
            <a:xfrm>
              <a:off x="1300" y="12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0763" name="Rectangle 24"/>
            <p:cNvSpPr>
              <a:spLocks noChangeArrowheads="1"/>
            </p:cNvSpPr>
            <p:nvPr/>
          </p:nvSpPr>
          <p:spPr bwMode="auto">
            <a:xfrm>
              <a:off x="1300" y="149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0764" name="Rectangle 25"/>
            <p:cNvSpPr>
              <a:spLocks noChangeArrowheads="1"/>
            </p:cNvSpPr>
            <p:nvPr/>
          </p:nvSpPr>
          <p:spPr bwMode="auto">
            <a:xfrm>
              <a:off x="1300" y="173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0765" name="Rectangle 26"/>
            <p:cNvSpPr>
              <a:spLocks noChangeArrowheads="1"/>
            </p:cNvSpPr>
            <p:nvPr/>
          </p:nvSpPr>
          <p:spPr bwMode="auto">
            <a:xfrm>
              <a:off x="1300" y="197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0766" name="Rectangle 27"/>
            <p:cNvSpPr>
              <a:spLocks noChangeArrowheads="1"/>
            </p:cNvSpPr>
            <p:nvPr/>
          </p:nvSpPr>
          <p:spPr bwMode="auto">
            <a:xfrm>
              <a:off x="1300" y="221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solidFill>
                    <a:schemeClr val="tx2"/>
                  </a:solidFill>
                  <a:latin typeface="Times New Roman" pitchFamily="18" charset="0"/>
                </a:rPr>
                <a:t>000 </a:t>
              </a:r>
              <a:r>
                <a:rPr lang="en-US" sz="2800">
                  <a:latin typeface="Times New Roman" pitchFamily="18" charset="0"/>
                </a:rPr>
                <a:t>002</a:t>
              </a:r>
            </a:p>
          </p:txBody>
        </p:sp>
        <p:sp>
          <p:nvSpPr>
            <p:cNvPr id="30767" name="Rectangle 28"/>
            <p:cNvSpPr>
              <a:spLocks noChangeArrowheads="1"/>
            </p:cNvSpPr>
            <p:nvPr/>
          </p:nvSpPr>
          <p:spPr bwMode="auto">
            <a:xfrm>
              <a:off x="1300" y="2452"/>
              <a:ext cx="1144" cy="232"/>
            </a:xfrm>
            <a:prstGeom prst="rect">
              <a:avLst/>
            </a:prstGeom>
            <a:solidFill>
              <a:schemeClr val="accent3"/>
            </a:solidFill>
            <a:ln w="12700">
              <a:solidFill>
                <a:schemeClr val="tx1"/>
              </a:solidFill>
              <a:miter lim="800000"/>
              <a:headEnd/>
              <a:tailEnd/>
            </a:ln>
          </p:spPr>
          <p:txBody>
            <a:bodyPr wrap="none" anchor="ctr"/>
            <a:lstStyle/>
            <a:p>
              <a:pPr algn="ctr"/>
              <a:r>
                <a:rPr lang="en-US" sz="2800">
                  <a:latin typeface="Times New Roman" pitchFamily="18" charset="0"/>
                </a:rPr>
                <a:t>002</a:t>
              </a:r>
            </a:p>
          </p:txBody>
        </p:sp>
        <p:sp>
          <p:nvSpPr>
            <p:cNvPr id="30768" name="Rectangle 29"/>
            <p:cNvSpPr>
              <a:spLocks noChangeArrowheads="1"/>
            </p:cNvSpPr>
            <p:nvPr/>
          </p:nvSpPr>
          <p:spPr bwMode="auto">
            <a:xfrm>
              <a:off x="1300" y="269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002</a:t>
              </a:r>
            </a:p>
          </p:txBody>
        </p:sp>
        <p:sp>
          <p:nvSpPr>
            <p:cNvPr id="1252382" name="Rectangle 30"/>
            <p:cNvSpPr>
              <a:spLocks noChangeArrowheads="1"/>
            </p:cNvSpPr>
            <p:nvPr/>
          </p:nvSpPr>
          <p:spPr bwMode="auto">
            <a:xfrm>
              <a:off x="1300" y="29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383" name="Rectangle 31"/>
            <p:cNvSpPr>
              <a:spLocks noChangeArrowheads="1"/>
            </p:cNvSpPr>
            <p:nvPr/>
          </p:nvSpPr>
          <p:spPr bwMode="auto">
            <a:xfrm>
              <a:off x="1300" y="31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384" name="Rectangle 32"/>
            <p:cNvSpPr>
              <a:spLocks noChangeArrowheads="1"/>
            </p:cNvSpPr>
            <p:nvPr/>
          </p:nvSpPr>
          <p:spPr bwMode="auto">
            <a:xfrm>
              <a:off x="1300" y="34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0772" name="Rectangle 33"/>
            <p:cNvSpPr>
              <a:spLocks noChangeArrowheads="1"/>
            </p:cNvSpPr>
            <p:nvPr/>
          </p:nvSpPr>
          <p:spPr bwMode="auto">
            <a:xfrm>
              <a:off x="1455" y="482"/>
              <a:ext cx="834"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Tag</a:t>
              </a:r>
            </a:p>
          </p:txBody>
        </p:sp>
        <p:sp>
          <p:nvSpPr>
            <p:cNvPr id="1252386" name="Rectangle 34"/>
            <p:cNvSpPr>
              <a:spLocks noChangeArrowheads="1"/>
            </p:cNvSpPr>
            <p:nvPr/>
          </p:nvSpPr>
          <p:spPr bwMode="auto">
            <a:xfrm>
              <a:off x="1300" y="36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387" name="Rectangle 35"/>
            <p:cNvSpPr>
              <a:spLocks noChangeArrowheads="1"/>
            </p:cNvSpPr>
            <p:nvPr/>
          </p:nvSpPr>
          <p:spPr bwMode="auto">
            <a:xfrm>
              <a:off x="1300" y="38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388" name="Rectangle 36"/>
            <p:cNvSpPr>
              <a:spLocks noChangeArrowheads="1"/>
            </p:cNvSpPr>
            <p:nvPr/>
          </p:nvSpPr>
          <p:spPr bwMode="auto">
            <a:xfrm>
              <a:off x="772" y="7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389" name="Rectangle 37"/>
            <p:cNvSpPr>
              <a:spLocks noChangeArrowheads="1"/>
            </p:cNvSpPr>
            <p:nvPr/>
          </p:nvSpPr>
          <p:spPr bwMode="auto">
            <a:xfrm>
              <a:off x="772" y="10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390" name="Rectangle 38"/>
            <p:cNvSpPr>
              <a:spLocks noChangeArrowheads="1"/>
            </p:cNvSpPr>
            <p:nvPr/>
          </p:nvSpPr>
          <p:spPr bwMode="auto">
            <a:xfrm>
              <a:off x="772" y="12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0778" name="Rectangle 39"/>
            <p:cNvSpPr>
              <a:spLocks noChangeArrowheads="1"/>
            </p:cNvSpPr>
            <p:nvPr/>
          </p:nvSpPr>
          <p:spPr bwMode="auto">
            <a:xfrm>
              <a:off x="772" y="149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endParaRPr lang="en-US" sz="2800">
                <a:latin typeface="Times New Roman" pitchFamily="18" charset="0"/>
              </a:endParaRPr>
            </a:p>
          </p:txBody>
        </p:sp>
        <p:sp>
          <p:nvSpPr>
            <p:cNvPr id="30779" name="Rectangle 40"/>
            <p:cNvSpPr>
              <a:spLocks noChangeArrowheads="1"/>
            </p:cNvSpPr>
            <p:nvPr/>
          </p:nvSpPr>
          <p:spPr bwMode="auto">
            <a:xfrm>
              <a:off x="772" y="173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30780" name="Rectangle 41"/>
            <p:cNvSpPr>
              <a:spLocks noChangeArrowheads="1"/>
            </p:cNvSpPr>
            <p:nvPr/>
          </p:nvSpPr>
          <p:spPr bwMode="auto">
            <a:xfrm>
              <a:off x="772" y="197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30781" name="Rectangle 42"/>
            <p:cNvSpPr>
              <a:spLocks noChangeArrowheads="1"/>
            </p:cNvSpPr>
            <p:nvPr/>
          </p:nvSpPr>
          <p:spPr bwMode="auto">
            <a:xfrm>
              <a:off x="772" y="221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solidFill>
                    <a:schemeClr val="tx2"/>
                  </a:solidFill>
                  <a:latin typeface="Times New Roman" pitchFamily="18" charset="0"/>
                  <a:sym typeface="Wingdings" pitchFamily="2" charset="2"/>
                </a:rPr>
                <a:t></a:t>
              </a:r>
              <a:endParaRPr lang="en-US" sz="2800">
                <a:latin typeface="Times New Roman" pitchFamily="18" charset="0"/>
                <a:sym typeface="Wingdings" pitchFamily="2" charset="2"/>
              </a:endParaRPr>
            </a:p>
          </p:txBody>
        </p:sp>
        <p:sp>
          <p:nvSpPr>
            <p:cNvPr id="30782" name="Rectangle 43"/>
            <p:cNvSpPr>
              <a:spLocks noChangeArrowheads="1"/>
            </p:cNvSpPr>
            <p:nvPr/>
          </p:nvSpPr>
          <p:spPr bwMode="auto">
            <a:xfrm>
              <a:off x="772" y="245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solidFill>
                    <a:schemeClr val="tx2"/>
                  </a:solidFill>
                  <a:latin typeface="Times New Roman" pitchFamily="18" charset="0"/>
                </a:rPr>
                <a:t> </a:t>
              </a:r>
              <a:r>
                <a:rPr lang="en-US" sz="2800">
                  <a:solidFill>
                    <a:schemeClr val="tx2"/>
                  </a:solidFill>
                  <a:latin typeface="Times New Roman" pitchFamily="18" charset="0"/>
                  <a:sym typeface="Wingdings" pitchFamily="2" charset="2"/>
                </a:rPr>
                <a:t></a:t>
              </a:r>
            </a:p>
          </p:txBody>
        </p:sp>
        <p:sp>
          <p:nvSpPr>
            <p:cNvPr id="30783" name="Rectangle 44"/>
            <p:cNvSpPr>
              <a:spLocks noChangeArrowheads="1"/>
            </p:cNvSpPr>
            <p:nvPr/>
          </p:nvSpPr>
          <p:spPr bwMode="auto">
            <a:xfrm>
              <a:off x="772" y="269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solidFill>
                    <a:schemeClr val="tx2"/>
                  </a:solidFill>
                  <a:latin typeface="Times New Roman" pitchFamily="18" charset="0"/>
                </a:rPr>
                <a:t> </a:t>
              </a:r>
              <a:r>
                <a:rPr lang="en-US" sz="2800">
                  <a:solidFill>
                    <a:schemeClr val="tx2"/>
                  </a:solidFill>
                  <a:latin typeface="Times New Roman" pitchFamily="18" charset="0"/>
                  <a:sym typeface="Wingdings" pitchFamily="2" charset="2"/>
                </a:rPr>
                <a:t></a:t>
              </a:r>
              <a:endParaRPr lang="en-US" sz="2800">
                <a:latin typeface="Times New Roman" pitchFamily="18" charset="0"/>
                <a:sym typeface="Wingdings" pitchFamily="2" charset="2"/>
              </a:endParaRPr>
            </a:p>
          </p:txBody>
        </p:sp>
        <p:sp>
          <p:nvSpPr>
            <p:cNvPr id="1252397" name="Rectangle 45"/>
            <p:cNvSpPr>
              <a:spLocks noChangeArrowheads="1"/>
            </p:cNvSpPr>
            <p:nvPr/>
          </p:nvSpPr>
          <p:spPr bwMode="auto">
            <a:xfrm>
              <a:off x="772" y="29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398" name="Rectangle 46"/>
            <p:cNvSpPr>
              <a:spLocks noChangeArrowheads="1"/>
            </p:cNvSpPr>
            <p:nvPr/>
          </p:nvSpPr>
          <p:spPr bwMode="auto">
            <a:xfrm>
              <a:off x="772" y="31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399" name="Rectangle 47"/>
            <p:cNvSpPr>
              <a:spLocks noChangeArrowheads="1"/>
            </p:cNvSpPr>
            <p:nvPr/>
          </p:nvSpPr>
          <p:spPr bwMode="auto">
            <a:xfrm>
              <a:off x="772" y="34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0787" name="Rectangle 48"/>
            <p:cNvSpPr>
              <a:spLocks noChangeArrowheads="1"/>
            </p:cNvSpPr>
            <p:nvPr/>
          </p:nvSpPr>
          <p:spPr bwMode="auto">
            <a:xfrm>
              <a:off x="480" y="482"/>
              <a:ext cx="930"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Valid</a:t>
              </a:r>
            </a:p>
          </p:txBody>
        </p:sp>
        <p:sp>
          <p:nvSpPr>
            <p:cNvPr id="1252401" name="Rectangle 49"/>
            <p:cNvSpPr>
              <a:spLocks noChangeArrowheads="1"/>
            </p:cNvSpPr>
            <p:nvPr/>
          </p:nvSpPr>
          <p:spPr bwMode="auto">
            <a:xfrm>
              <a:off x="772" y="36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402" name="Rectangle 50"/>
            <p:cNvSpPr>
              <a:spLocks noChangeArrowheads="1"/>
            </p:cNvSpPr>
            <p:nvPr/>
          </p:nvSpPr>
          <p:spPr bwMode="auto">
            <a:xfrm>
              <a:off x="772" y="38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403" name="Line 51"/>
            <p:cNvSpPr>
              <a:spLocks noChangeShapeType="1"/>
            </p:cNvSpPr>
            <p:nvPr/>
          </p:nvSpPr>
          <p:spPr bwMode="auto">
            <a:xfrm flipH="1">
              <a:off x="1488" y="2340"/>
              <a:ext cx="384" cy="0"/>
            </a:xfrm>
            <a:prstGeom prst="line">
              <a:avLst/>
            </a:prstGeom>
            <a:noFill/>
            <a:ln w="5715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2404" name="Line 52"/>
            <p:cNvSpPr>
              <a:spLocks noChangeShapeType="1"/>
            </p:cNvSpPr>
            <p:nvPr/>
          </p:nvSpPr>
          <p:spPr bwMode="auto">
            <a:xfrm flipH="1">
              <a:off x="3987" y="2325"/>
              <a:ext cx="175" cy="0"/>
            </a:xfrm>
            <a:prstGeom prst="line">
              <a:avLst/>
            </a:prstGeom>
            <a:noFill/>
            <a:ln w="5715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aphicFrame>
        <p:nvGraphicFramePr>
          <p:cNvPr id="1252405" name="Group 53"/>
          <p:cNvGraphicFramePr>
            <a:graphicFrameLocks noGrp="1"/>
          </p:cNvGraphicFramePr>
          <p:nvPr/>
        </p:nvGraphicFramePr>
        <p:xfrm>
          <a:off x="304800" y="5238750"/>
          <a:ext cx="3352800" cy="1463040"/>
        </p:xfrm>
        <a:graphic>
          <a:graphicData uri="http://schemas.openxmlformats.org/drawingml/2006/table">
            <a:tbl>
              <a:tblPr/>
              <a:tblGrid>
                <a:gridCol w="1066800"/>
                <a:gridCol w="2286000"/>
              </a:tblGrid>
              <a:tr h="2238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  </a:t>
                      </a:r>
                      <a:r>
                        <a:rPr kumimoji="0" lang="en-US" sz="1600" b="1" i="0" u="none" strike="noStrike" cap="none" normalizeH="0" baseline="0" smtClean="0">
                          <a:ln>
                            <a:noFill/>
                          </a:ln>
                          <a:solidFill>
                            <a:schemeClr val="tx2"/>
                          </a:solidFill>
                          <a:effectLst/>
                          <a:latin typeface="Arial Narrow" pitchFamily="34" charset="0"/>
                        </a:rPr>
                        <a:t>Address</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2"/>
                          </a:solidFill>
                          <a:effectLst/>
                          <a:latin typeface="Arial Narrow" pitchFamily="34" charset="0"/>
                        </a:rPr>
                        <a:t>Code</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r>
              <a:tr h="2127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0003h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L1	LDH</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L2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0027h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SUB  cnt</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0028h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[!cnt]	B    L1</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r>
            </a:tbl>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solidFill>
                  <a:srgbClr val="FFFF66"/>
                </a:solidFill>
              </a:rPr>
              <a:t>Objectives</a:t>
            </a:r>
          </a:p>
        </p:txBody>
      </p:sp>
      <p:pic>
        <p:nvPicPr>
          <p:cNvPr id="4099" name="Picture 3" descr="dglxasset[3]"/>
          <p:cNvPicPr>
            <a:picLocks noChangeAspect="1" noChangeArrowheads="1"/>
          </p:cNvPicPr>
          <p:nvPr/>
        </p:nvPicPr>
        <p:blipFill>
          <a:blip r:embed="rId4" cstate="print"/>
          <a:srcRect/>
          <a:stretch>
            <a:fillRect/>
          </a:stretch>
        </p:blipFill>
        <p:spPr bwMode="auto">
          <a:xfrm>
            <a:off x="304800" y="762000"/>
            <a:ext cx="8458200" cy="5894388"/>
          </a:xfrm>
          <a:prstGeom prst="rect">
            <a:avLst/>
          </a:prstGeom>
          <a:noFill/>
          <a:ln w="9525">
            <a:noFill/>
            <a:miter lim="800000"/>
            <a:headEnd/>
            <a:tailEnd/>
          </a:ln>
        </p:spPr>
      </p:pic>
      <p:sp>
        <p:nvSpPr>
          <p:cNvPr id="4100" name="Text Box 4"/>
          <p:cNvSpPr txBox="1">
            <a:spLocks noChangeArrowheads="1"/>
          </p:cNvSpPr>
          <p:nvPr/>
        </p:nvSpPr>
        <p:spPr bwMode="auto">
          <a:xfrm>
            <a:off x="1504950" y="1409700"/>
            <a:ext cx="5848350" cy="4022725"/>
          </a:xfrm>
          <a:prstGeom prst="rect">
            <a:avLst/>
          </a:prstGeom>
          <a:noFill/>
          <a:ln w="12700">
            <a:noFill/>
            <a:miter lim="800000"/>
            <a:headEnd type="none" w="sm" len="sm"/>
            <a:tailEnd type="none" w="sm" len="sm"/>
          </a:ln>
        </p:spPr>
        <p:txBody>
          <a:bodyPr wrap="none">
            <a:spAutoFit/>
          </a:bodyPr>
          <a:lstStyle/>
          <a:p>
            <a:pPr>
              <a:lnSpc>
                <a:spcPct val="90000"/>
              </a:lnSpc>
              <a:buClr>
                <a:srgbClr val="D60093"/>
              </a:buClr>
              <a:buSzPct val="120000"/>
              <a:buFont typeface="Wingdings" pitchFamily="2" charset="2"/>
              <a:buChar char="§"/>
            </a:pPr>
            <a:r>
              <a:rPr lang="en-US" sz="2800" dirty="0">
                <a:latin typeface="Arial Narrow" pitchFamily="34" charset="0"/>
              </a:rPr>
              <a:t> Compare/contrast different uses of </a:t>
            </a:r>
            <a:br>
              <a:rPr lang="en-US" sz="2800" dirty="0">
                <a:latin typeface="Arial Narrow" pitchFamily="34" charset="0"/>
              </a:rPr>
            </a:br>
            <a:r>
              <a:rPr lang="en-US" sz="2800" dirty="0">
                <a:latin typeface="Arial Narrow" pitchFamily="34" charset="0"/>
              </a:rPr>
              <a:t>    </a:t>
            </a:r>
            <a:r>
              <a:rPr lang="en-US" sz="2800" i="1" u="sng" dirty="0">
                <a:latin typeface="Arial Narrow" pitchFamily="34" charset="0"/>
              </a:rPr>
              <a:t>memory</a:t>
            </a:r>
            <a:r>
              <a:rPr lang="en-US" sz="2800" dirty="0">
                <a:latin typeface="Arial Narrow" pitchFamily="34" charset="0"/>
              </a:rPr>
              <a:t> (internal, external, cache)</a:t>
            </a:r>
          </a:p>
          <a:p>
            <a:pPr>
              <a:lnSpc>
                <a:spcPct val="90000"/>
              </a:lnSpc>
              <a:buClr>
                <a:srgbClr val="D60093"/>
              </a:buClr>
              <a:buSzPct val="120000"/>
              <a:buFont typeface="Wingdings" pitchFamily="2" charset="2"/>
              <a:buChar char="§"/>
            </a:pPr>
            <a:r>
              <a:rPr lang="en-US" sz="2800" dirty="0">
                <a:latin typeface="Arial Narrow" pitchFamily="34" charset="0"/>
              </a:rPr>
              <a:t> Define </a:t>
            </a:r>
            <a:r>
              <a:rPr lang="en-US" sz="2800" i="1" u="sng" dirty="0">
                <a:latin typeface="Arial Narrow" pitchFamily="34" charset="0"/>
              </a:rPr>
              <a:t>cache terms and definitions</a:t>
            </a:r>
          </a:p>
          <a:p>
            <a:pPr>
              <a:lnSpc>
                <a:spcPct val="90000"/>
              </a:lnSpc>
              <a:buClr>
                <a:srgbClr val="D60093"/>
              </a:buClr>
              <a:buSzPct val="120000"/>
              <a:buFont typeface="Wingdings" pitchFamily="2" charset="2"/>
              <a:buChar char="§"/>
            </a:pPr>
            <a:r>
              <a:rPr lang="en-US" sz="2800" dirty="0">
                <a:latin typeface="Arial Narrow" pitchFamily="34" charset="0"/>
              </a:rPr>
              <a:t> Describe </a:t>
            </a:r>
            <a:r>
              <a:rPr lang="en-US" sz="2800" dirty="0" smtClean="0">
                <a:latin typeface="Arial Narrow" pitchFamily="34" charset="0"/>
              </a:rPr>
              <a:t>C6000 </a:t>
            </a:r>
            <a:r>
              <a:rPr lang="en-US" sz="2800" dirty="0">
                <a:latin typeface="Arial Narrow" pitchFamily="34" charset="0"/>
              </a:rPr>
              <a:t>cache </a:t>
            </a:r>
            <a:r>
              <a:rPr lang="en-US" sz="2800" i="1" u="sng" dirty="0">
                <a:latin typeface="Arial Narrow" pitchFamily="34" charset="0"/>
              </a:rPr>
              <a:t>architecture</a:t>
            </a:r>
          </a:p>
          <a:p>
            <a:pPr>
              <a:lnSpc>
                <a:spcPct val="90000"/>
              </a:lnSpc>
              <a:buClr>
                <a:srgbClr val="D60093"/>
              </a:buClr>
              <a:buSzPct val="120000"/>
              <a:buFont typeface="Wingdings" pitchFamily="2" charset="2"/>
              <a:buChar char="§"/>
            </a:pPr>
            <a:r>
              <a:rPr lang="en-US" sz="2800" dirty="0">
                <a:latin typeface="Arial Narrow" pitchFamily="34" charset="0"/>
              </a:rPr>
              <a:t> Demonstrate how to </a:t>
            </a:r>
            <a:r>
              <a:rPr lang="en-US" sz="2800" i="1" u="sng" dirty="0">
                <a:latin typeface="Arial Narrow" pitchFamily="34" charset="0"/>
              </a:rPr>
              <a:t>configure and use</a:t>
            </a:r>
            <a:r>
              <a:rPr lang="en-US" sz="2800" dirty="0">
                <a:latin typeface="Arial Narrow" pitchFamily="34" charset="0"/>
              </a:rPr>
              <a:t/>
            </a:r>
            <a:br>
              <a:rPr lang="en-US" sz="2800" dirty="0">
                <a:latin typeface="Arial Narrow" pitchFamily="34" charset="0"/>
              </a:rPr>
            </a:br>
            <a:r>
              <a:rPr lang="en-US" sz="2800" dirty="0">
                <a:latin typeface="Arial Narrow" pitchFamily="34" charset="0"/>
              </a:rPr>
              <a:t>    cache optimally</a:t>
            </a:r>
          </a:p>
          <a:p>
            <a:pPr>
              <a:lnSpc>
                <a:spcPct val="90000"/>
              </a:lnSpc>
              <a:buClr>
                <a:srgbClr val="D60093"/>
              </a:buClr>
              <a:buSzPct val="120000"/>
              <a:buFont typeface="Wingdings" pitchFamily="2" charset="2"/>
              <a:buChar char="§"/>
            </a:pPr>
            <a:r>
              <a:rPr lang="en-US" sz="2800" dirty="0">
                <a:latin typeface="Arial Narrow" pitchFamily="34" charset="0"/>
              </a:rPr>
              <a:t> </a:t>
            </a:r>
            <a:r>
              <a:rPr lang="en-US" sz="2800" i="1" u="sng">
                <a:latin typeface="Arial Narrow" pitchFamily="34" charset="0"/>
              </a:rPr>
              <a:t>Lab </a:t>
            </a:r>
            <a:r>
              <a:rPr lang="en-US" sz="2800" i="1" u="sng" smtClean="0">
                <a:latin typeface="Arial Narrow" pitchFamily="34" charset="0"/>
              </a:rPr>
              <a:t>14</a:t>
            </a:r>
            <a:r>
              <a:rPr lang="en-US" sz="2800" smtClean="0">
                <a:latin typeface="Arial Narrow" pitchFamily="34" charset="0"/>
              </a:rPr>
              <a:t> </a:t>
            </a:r>
            <a:r>
              <a:rPr lang="en-US" sz="2800" dirty="0">
                <a:latin typeface="Arial Narrow" pitchFamily="34" charset="0"/>
              </a:rPr>
              <a:t>– modify an existing system to </a:t>
            </a:r>
            <a:br>
              <a:rPr lang="en-US" sz="2800" dirty="0">
                <a:latin typeface="Arial Narrow" pitchFamily="34" charset="0"/>
              </a:rPr>
            </a:br>
            <a:r>
              <a:rPr lang="en-US" sz="2800" dirty="0">
                <a:latin typeface="Arial Narrow" pitchFamily="34" charset="0"/>
              </a:rPr>
              <a:t>    use cache – benchmark solutions</a:t>
            </a:r>
            <a:endParaRPr lang="en-US" sz="2800" i="1" u="sng" dirty="0">
              <a:latin typeface="Arial Narrow"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Direct-Mapped Cache Example</a:t>
            </a:r>
          </a:p>
        </p:txBody>
      </p:sp>
      <p:grpSp>
        <p:nvGrpSpPr>
          <p:cNvPr id="31747" name="Group 3"/>
          <p:cNvGrpSpPr>
            <a:grpSpLocks/>
          </p:cNvGrpSpPr>
          <p:nvPr/>
        </p:nvGrpSpPr>
        <p:grpSpPr bwMode="auto">
          <a:xfrm>
            <a:off x="762000" y="692150"/>
            <a:ext cx="7994650" cy="5930900"/>
            <a:chOff x="480" y="436"/>
            <a:chExt cx="5036" cy="3736"/>
          </a:xfrm>
        </p:grpSpPr>
        <p:sp>
          <p:nvSpPr>
            <p:cNvPr id="1254404" name="Rectangle 4"/>
            <p:cNvSpPr>
              <a:spLocks noChangeArrowheads="1"/>
            </p:cNvSpPr>
            <p:nvPr/>
          </p:nvSpPr>
          <p:spPr bwMode="auto">
            <a:xfrm>
              <a:off x="580" y="436"/>
              <a:ext cx="4936" cy="373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1768" name="Rectangle 5"/>
            <p:cNvSpPr>
              <a:spLocks noChangeArrowheads="1"/>
            </p:cNvSpPr>
            <p:nvPr/>
          </p:nvSpPr>
          <p:spPr bwMode="auto">
            <a:xfrm>
              <a:off x="2512" y="484"/>
              <a:ext cx="664" cy="3688"/>
            </a:xfrm>
            <a:prstGeom prst="rect">
              <a:avLst/>
            </a:prstGeom>
            <a:noFill/>
            <a:ln w="9525">
              <a:noFill/>
              <a:miter lim="800000"/>
              <a:headEnd/>
              <a:tailEnd/>
            </a:ln>
          </p:spPr>
          <p:txBody>
            <a:bodyPr wrap="none" lIns="92075" tIns="46038" rIns="92075" bIns="46038">
              <a:spAutoFit/>
            </a:bodyPr>
            <a:lstStyle/>
            <a:p>
              <a:pPr algn="r">
                <a:lnSpc>
                  <a:spcPct val="90000"/>
                </a:lnSpc>
                <a:spcBef>
                  <a:spcPct val="0"/>
                </a:spcBef>
              </a:pPr>
              <a:r>
                <a:rPr lang="en-US" sz="2800" u="sng">
                  <a:solidFill>
                    <a:schemeClr val="tx2"/>
                  </a:solidFill>
                  <a:latin typeface="Times New Roman" pitchFamily="18" charset="0"/>
                </a:rPr>
                <a:t>Index</a:t>
              </a:r>
              <a:endParaRPr lang="en-US" sz="2800">
                <a:latin typeface="Times New Roman" pitchFamily="18" charset="0"/>
              </a:endParaRPr>
            </a:p>
            <a:p>
              <a:pPr algn="r">
                <a:lnSpc>
                  <a:spcPct val="90000"/>
                </a:lnSpc>
                <a:spcBef>
                  <a:spcPct val="0"/>
                </a:spcBef>
              </a:pPr>
              <a:r>
                <a:rPr lang="en-US" sz="2800">
                  <a:latin typeface="Times New Roman" pitchFamily="18" charset="0"/>
                </a:rPr>
                <a:t>0</a:t>
              </a:r>
            </a:p>
            <a:p>
              <a:pPr algn="r">
                <a:lnSpc>
                  <a:spcPct val="90000"/>
                </a:lnSpc>
                <a:spcBef>
                  <a:spcPct val="0"/>
                </a:spcBef>
              </a:pPr>
              <a:r>
                <a:rPr lang="en-US" sz="2800">
                  <a:latin typeface="Times New Roman" pitchFamily="18" charset="0"/>
                </a:rPr>
                <a:t>1</a:t>
              </a:r>
            </a:p>
            <a:p>
              <a:pPr algn="r">
                <a:lnSpc>
                  <a:spcPct val="90000"/>
                </a:lnSpc>
                <a:spcBef>
                  <a:spcPct val="0"/>
                </a:spcBef>
              </a:pPr>
              <a:r>
                <a:rPr lang="en-US" sz="2800">
                  <a:latin typeface="Times New Roman" pitchFamily="18" charset="0"/>
                </a:rPr>
                <a:t>2</a:t>
              </a:r>
            </a:p>
            <a:p>
              <a:pPr algn="r">
                <a:lnSpc>
                  <a:spcPct val="90000"/>
                </a:lnSpc>
                <a:spcBef>
                  <a:spcPct val="0"/>
                </a:spcBef>
              </a:pPr>
              <a:r>
                <a:rPr lang="en-US" sz="2800">
                  <a:solidFill>
                    <a:schemeClr val="tx2"/>
                  </a:solidFill>
                  <a:latin typeface="Times New Roman" pitchFamily="18" charset="0"/>
                </a:rPr>
                <a:t>3</a:t>
              </a:r>
              <a:endParaRPr lang="en-US" sz="2800">
                <a:latin typeface="Times New Roman" pitchFamily="18" charset="0"/>
              </a:endParaRPr>
            </a:p>
            <a:p>
              <a:pPr algn="r">
                <a:lnSpc>
                  <a:spcPct val="90000"/>
                </a:lnSpc>
                <a:spcBef>
                  <a:spcPct val="0"/>
                </a:spcBef>
              </a:pPr>
              <a:r>
                <a:rPr lang="en-US" sz="2800">
                  <a:latin typeface="Times New Roman" pitchFamily="18" charset="0"/>
                </a:rPr>
                <a:t>4</a:t>
              </a:r>
            </a:p>
            <a:p>
              <a:pPr algn="r">
                <a:lnSpc>
                  <a:spcPct val="90000"/>
                </a:lnSpc>
                <a:spcBef>
                  <a:spcPct val="0"/>
                </a:spcBef>
              </a:pPr>
              <a:r>
                <a:rPr lang="en-US" sz="2800">
                  <a:latin typeface="Times New Roman" pitchFamily="18" charset="0"/>
                </a:rPr>
                <a:t>5</a:t>
              </a:r>
            </a:p>
            <a:p>
              <a:pPr algn="r">
                <a:lnSpc>
                  <a:spcPct val="90000"/>
                </a:lnSpc>
                <a:spcBef>
                  <a:spcPct val="0"/>
                </a:spcBef>
              </a:pPr>
              <a:r>
                <a:rPr lang="en-US" sz="2800">
                  <a:latin typeface="Times New Roman" pitchFamily="18" charset="0"/>
                </a:rPr>
                <a:t>6</a:t>
              </a:r>
            </a:p>
            <a:p>
              <a:pPr algn="r">
                <a:lnSpc>
                  <a:spcPct val="90000"/>
                </a:lnSpc>
                <a:spcBef>
                  <a:spcPct val="0"/>
                </a:spcBef>
              </a:pPr>
              <a:r>
                <a:rPr lang="en-US" sz="2800">
                  <a:latin typeface="Times New Roman" pitchFamily="18" charset="0"/>
                </a:rPr>
                <a:t>7</a:t>
              </a:r>
            </a:p>
            <a:p>
              <a:pPr algn="r">
                <a:lnSpc>
                  <a:spcPct val="90000"/>
                </a:lnSpc>
                <a:spcBef>
                  <a:spcPct val="0"/>
                </a:spcBef>
              </a:pPr>
              <a:r>
                <a:rPr lang="en-US" sz="2800">
                  <a:latin typeface="Times New Roman" pitchFamily="18" charset="0"/>
                </a:rPr>
                <a:t>8</a:t>
              </a:r>
            </a:p>
            <a:p>
              <a:pPr algn="r">
                <a:lnSpc>
                  <a:spcPct val="90000"/>
                </a:lnSpc>
                <a:spcBef>
                  <a:spcPct val="0"/>
                </a:spcBef>
              </a:pPr>
              <a:r>
                <a:rPr lang="en-US" sz="2800">
                  <a:latin typeface="Times New Roman" pitchFamily="18" charset="0"/>
                </a:rPr>
                <a:t>9</a:t>
              </a:r>
            </a:p>
            <a:p>
              <a:pPr algn="r">
                <a:lnSpc>
                  <a:spcPct val="90000"/>
                </a:lnSpc>
                <a:spcBef>
                  <a:spcPct val="0"/>
                </a:spcBef>
              </a:pPr>
              <a:r>
                <a:rPr lang="en-US" sz="2800">
                  <a:latin typeface="Times New Roman" pitchFamily="18" charset="0"/>
                </a:rPr>
                <a:t>A</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F</a:t>
              </a:r>
            </a:p>
          </p:txBody>
        </p:sp>
        <p:sp>
          <p:nvSpPr>
            <p:cNvPr id="1254406" name="Rectangle 6"/>
            <p:cNvSpPr>
              <a:spLocks noChangeArrowheads="1"/>
            </p:cNvSpPr>
            <p:nvPr/>
          </p:nvSpPr>
          <p:spPr bwMode="auto">
            <a:xfrm>
              <a:off x="3316" y="7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07" name="Rectangle 7"/>
            <p:cNvSpPr>
              <a:spLocks noChangeArrowheads="1"/>
            </p:cNvSpPr>
            <p:nvPr/>
          </p:nvSpPr>
          <p:spPr bwMode="auto">
            <a:xfrm>
              <a:off x="3316" y="10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08" name="Rectangle 8"/>
            <p:cNvSpPr>
              <a:spLocks noChangeArrowheads="1"/>
            </p:cNvSpPr>
            <p:nvPr/>
          </p:nvSpPr>
          <p:spPr bwMode="auto">
            <a:xfrm>
              <a:off x="3316" y="12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1772" name="Rectangle 9"/>
            <p:cNvSpPr>
              <a:spLocks noChangeArrowheads="1"/>
            </p:cNvSpPr>
            <p:nvPr/>
          </p:nvSpPr>
          <p:spPr bwMode="auto">
            <a:xfrm>
              <a:off x="3316" y="149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LDH</a:t>
              </a:r>
            </a:p>
          </p:txBody>
        </p:sp>
        <p:sp>
          <p:nvSpPr>
            <p:cNvPr id="31773" name="Rectangle 10"/>
            <p:cNvSpPr>
              <a:spLocks noChangeArrowheads="1"/>
            </p:cNvSpPr>
            <p:nvPr/>
          </p:nvSpPr>
          <p:spPr bwMode="auto">
            <a:xfrm>
              <a:off x="3316" y="173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MPY</a:t>
              </a:r>
            </a:p>
          </p:txBody>
        </p:sp>
        <p:sp>
          <p:nvSpPr>
            <p:cNvPr id="31774" name="Rectangle 11"/>
            <p:cNvSpPr>
              <a:spLocks noChangeArrowheads="1"/>
            </p:cNvSpPr>
            <p:nvPr/>
          </p:nvSpPr>
          <p:spPr bwMode="auto">
            <a:xfrm>
              <a:off x="3316" y="197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ADD</a:t>
              </a:r>
            </a:p>
          </p:txBody>
        </p:sp>
        <p:sp>
          <p:nvSpPr>
            <p:cNvPr id="31775" name="Rectangle 12"/>
            <p:cNvSpPr>
              <a:spLocks noChangeArrowheads="1"/>
            </p:cNvSpPr>
            <p:nvPr/>
          </p:nvSpPr>
          <p:spPr bwMode="auto">
            <a:xfrm>
              <a:off x="3316" y="221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solidFill>
                    <a:schemeClr val="tx2"/>
                  </a:solidFill>
                  <a:latin typeface="Times New Roman" pitchFamily="18" charset="0"/>
                </a:rPr>
                <a:t>B</a:t>
              </a:r>
              <a:r>
                <a:rPr lang="en-US" sz="2800">
                  <a:latin typeface="Times New Roman" pitchFamily="18" charset="0"/>
                </a:rPr>
                <a:t> ADD</a:t>
              </a:r>
            </a:p>
          </p:txBody>
        </p:sp>
        <p:sp>
          <p:nvSpPr>
            <p:cNvPr id="31776" name="Rectangle 13"/>
            <p:cNvSpPr>
              <a:spLocks noChangeArrowheads="1"/>
            </p:cNvSpPr>
            <p:nvPr/>
          </p:nvSpPr>
          <p:spPr bwMode="auto">
            <a:xfrm>
              <a:off x="3316" y="2452"/>
              <a:ext cx="2056" cy="232"/>
            </a:xfrm>
            <a:prstGeom prst="rect">
              <a:avLst/>
            </a:prstGeom>
            <a:solidFill>
              <a:schemeClr val="accent3"/>
            </a:solidFill>
            <a:ln w="12700">
              <a:solidFill>
                <a:schemeClr val="tx1"/>
              </a:solidFill>
              <a:miter lim="800000"/>
              <a:headEnd/>
              <a:tailEnd/>
            </a:ln>
          </p:spPr>
          <p:txBody>
            <a:bodyPr wrap="none" anchor="ctr"/>
            <a:lstStyle/>
            <a:p>
              <a:pPr algn="ctr"/>
              <a:r>
                <a:rPr lang="en-US" sz="2800">
                  <a:latin typeface="Times New Roman" pitchFamily="18" charset="0"/>
                </a:rPr>
                <a:t>SUB</a:t>
              </a:r>
            </a:p>
          </p:txBody>
        </p:sp>
        <p:sp>
          <p:nvSpPr>
            <p:cNvPr id="31777" name="Rectangle 14"/>
            <p:cNvSpPr>
              <a:spLocks noChangeArrowheads="1"/>
            </p:cNvSpPr>
            <p:nvPr/>
          </p:nvSpPr>
          <p:spPr bwMode="auto">
            <a:xfrm>
              <a:off x="3316" y="269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B</a:t>
              </a:r>
            </a:p>
          </p:txBody>
        </p:sp>
        <p:sp>
          <p:nvSpPr>
            <p:cNvPr id="1254415" name="Rectangle 15"/>
            <p:cNvSpPr>
              <a:spLocks noChangeArrowheads="1"/>
            </p:cNvSpPr>
            <p:nvPr/>
          </p:nvSpPr>
          <p:spPr bwMode="auto">
            <a:xfrm>
              <a:off x="3316" y="29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16" name="Rectangle 16"/>
            <p:cNvSpPr>
              <a:spLocks noChangeArrowheads="1"/>
            </p:cNvSpPr>
            <p:nvPr/>
          </p:nvSpPr>
          <p:spPr bwMode="auto">
            <a:xfrm>
              <a:off x="3316" y="31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17" name="Rectangle 17"/>
            <p:cNvSpPr>
              <a:spLocks noChangeArrowheads="1"/>
            </p:cNvSpPr>
            <p:nvPr/>
          </p:nvSpPr>
          <p:spPr bwMode="auto">
            <a:xfrm>
              <a:off x="3316" y="34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1781" name="Rectangle 18"/>
            <p:cNvSpPr>
              <a:spLocks noChangeArrowheads="1"/>
            </p:cNvSpPr>
            <p:nvPr/>
          </p:nvSpPr>
          <p:spPr bwMode="auto">
            <a:xfrm>
              <a:off x="3984" y="482"/>
              <a:ext cx="720" cy="276"/>
            </a:xfrm>
            <a:prstGeom prst="rect">
              <a:avLst/>
            </a:prstGeom>
            <a:noFill/>
            <a:ln w="9525">
              <a:noFill/>
              <a:miter lim="800000"/>
              <a:headEnd/>
              <a:tailEnd/>
            </a:ln>
          </p:spPr>
          <p:txBody>
            <a:bodyPr wrap="none" lIns="92075" tIns="46038" rIns="92075" bIns="46038">
              <a:spAutoFit/>
            </a:bodyPr>
            <a:lstStyle/>
            <a:p>
              <a:pPr algn="ctr"/>
              <a:r>
                <a:rPr lang="en-US" sz="2800" u="sng">
                  <a:solidFill>
                    <a:schemeClr val="tx2"/>
                  </a:solidFill>
                  <a:latin typeface="Times New Roman" pitchFamily="18" charset="0"/>
                </a:rPr>
                <a:t>Cache</a:t>
              </a:r>
            </a:p>
          </p:txBody>
        </p:sp>
        <p:sp>
          <p:nvSpPr>
            <p:cNvPr id="1254419" name="Rectangle 19"/>
            <p:cNvSpPr>
              <a:spLocks noChangeArrowheads="1"/>
            </p:cNvSpPr>
            <p:nvPr/>
          </p:nvSpPr>
          <p:spPr bwMode="auto">
            <a:xfrm>
              <a:off x="3316" y="36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20" name="Rectangle 20"/>
            <p:cNvSpPr>
              <a:spLocks noChangeArrowheads="1"/>
            </p:cNvSpPr>
            <p:nvPr/>
          </p:nvSpPr>
          <p:spPr bwMode="auto">
            <a:xfrm>
              <a:off x="3316" y="38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21" name="Rectangle 21"/>
            <p:cNvSpPr>
              <a:spLocks noChangeArrowheads="1"/>
            </p:cNvSpPr>
            <p:nvPr/>
          </p:nvSpPr>
          <p:spPr bwMode="auto">
            <a:xfrm>
              <a:off x="1300" y="7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22" name="Rectangle 22"/>
            <p:cNvSpPr>
              <a:spLocks noChangeArrowheads="1"/>
            </p:cNvSpPr>
            <p:nvPr/>
          </p:nvSpPr>
          <p:spPr bwMode="auto">
            <a:xfrm>
              <a:off x="1300" y="10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23" name="Rectangle 23"/>
            <p:cNvSpPr>
              <a:spLocks noChangeArrowheads="1"/>
            </p:cNvSpPr>
            <p:nvPr/>
          </p:nvSpPr>
          <p:spPr bwMode="auto">
            <a:xfrm>
              <a:off x="1300" y="12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1787" name="Rectangle 24"/>
            <p:cNvSpPr>
              <a:spLocks noChangeArrowheads="1"/>
            </p:cNvSpPr>
            <p:nvPr/>
          </p:nvSpPr>
          <p:spPr bwMode="auto">
            <a:xfrm>
              <a:off x="1300" y="149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1788" name="Rectangle 25"/>
            <p:cNvSpPr>
              <a:spLocks noChangeArrowheads="1"/>
            </p:cNvSpPr>
            <p:nvPr/>
          </p:nvSpPr>
          <p:spPr bwMode="auto">
            <a:xfrm>
              <a:off x="1300" y="173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1789" name="Rectangle 26"/>
            <p:cNvSpPr>
              <a:spLocks noChangeArrowheads="1"/>
            </p:cNvSpPr>
            <p:nvPr/>
          </p:nvSpPr>
          <p:spPr bwMode="auto">
            <a:xfrm>
              <a:off x="1300" y="197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1790" name="Rectangle 27"/>
            <p:cNvSpPr>
              <a:spLocks noChangeArrowheads="1"/>
            </p:cNvSpPr>
            <p:nvPr/>
          </p:nvSpPr>
          <p:spPr bwMode="auto">
            <a:xfrm>
              <a:off x="1300" y="221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solidFill>
                    <a:schemeClr val="tx2"/>
                  </a:solidFill>
                  <a:latin typeface="Times New Roman" pitchFamily="18" charset="0"/>
                </a:rPr>
                <a:t>000 </a:t>
              </a:r>
              <a:r>
                <a:rPr lang="en-US" sz="2800">
                  <a:latin typeface="Times New Roman" pitchFamily="18" charset="0"/>
                </a:rPr>
                <a:t>002</a:t>
              </a:r>
            </a:p>
          </p:txBody>
        </p:sp>
        <p:sp>
          <p:nvSpPr>
            <p:cNvPr id="31791" name="Rectangle 28"/>
            <p:cNvSpPr>
              <a:spLocks noChangeArrowheads="1"/>
            </p:cNvSpPr>
            <p:nvPr/>
          </p:nvSpPr>
          <p:spPr bwMode="auto">
            <a:xfrm>
              <a:off x="1300" y="2452"/>
              <a:ext cx="1144" cy="232"/>
            </a:xfrm>
            <a:prstGeom prst="rect">
              <a:avLst/>
            </a:prstGeom>
            <a:solidFill>
              <a:schemeClr val="accent3"/>
            </a:solidFill>
            <a:ln w="12700">
              <a:solidFill>
                <a:schemeClr val="tx1"/>
              </a:solidFill>
              <a:miter lim="800000"/>
              <a:headEnd/>
              <a:tailEnd/>
            </a:ln>
          </p:spPr>
          <p:txBody>
            <a:bodyPr wrap="none" anchor="ctr"/>
            <a:lstStyle/>
            <a:p>
              <a:pPr algn="ctr"/>
              <a:r>
                <a:rPr lang="en-US" sz="2800">
                  <a:latin typeface="Times New Roman" pitchFamily="18" charset="0"/>
                </a:rPr>
                <a:t>002</a:t>
              </a:r>
            </a:p>
          </p:txBody>
        </p:sp>
        <p:sp>
          <p:nvSpPr>
            <p:cNvPr id="31792" name="Rectangle 29"/>
            <p:cNvSpPr>
              <a:spLocks noChangeArrowheads="1"/>
            </p:cNvSpPr>
            <p:nvPr/>
          </p:nvSpPr>
          <p:spPr bwMode="auto">
            <a:xfrm>
              <a:off x="1300" y="269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002</a:t>
              </a:r>
            </a:p>
          </p:txBody>
        </p:sp>
        <p:sp>
          <p:nvSpPr>
            <p:cNvPr id="1254430" name="Rectangle 30"/>
            <p:cNvSpPr>
              <a:spLocks noChangeArrowheads="1"/>
            </p:cNvSpPr>
            <p:nvPr/>
          </p:nvSpPr>
          <p:spPr bwMode="auto">
            <a:xfrm>
              <a:off x="1300" y="29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31" name="Rectangle 31"/>
            <p:cNvSpPr>
              <a:spLocks noChangeArrowheads="1"/>
            </p:cNvSpPr>
            <p:nvPr/>
          </p:nvSpPr>
          <p:spPr bwMode="auto">
            <a:xfrm>
              <a:off x="1300" y="31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32" name="Rectangle 32"/>
            <p:cNvSpPr>
              <a:spLocks noChangeArrowheads="1"/>
            </p:cNvSpPr>
            <p:nvPr/>
          </p:nvSpPr>
          <p:spPr bwMode="auto">
            <a:xfrm>
              <a:off x="1300" y="34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1796" name="Rectangle 33"/>
            <p:cNvSpPr>
              <a:spLocks noChangeArrowheads="1"/>
            </p:cNvSpPr>
            <p:nvPr/>
          </p:nvSpPr>
          <p:spPr bwMode="auto">
            <a:xfrm>
              <a:off x="1455" y="482"/>
              <a:ext cx="834"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Tag</a:t>
              </a:r>
            </a:p>
          </p:txBody>
        </p:sp>
        <p:sp>
          <p:nvSpPr>
            <p:cNvPr id="1254434" name="Rectangle 34"/>
            <p:cNvSpPr>
              <a:spLocks noChangeArrowheads="1"/>
            </p:cNvSpPr>
            <p:nvPr/>
          </p:nvSpPr>
          <p:spPr bwMode="auto">
            <a:xfrm>
              <a:off x="1300" y="36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35" name="Rectangle 35"/>
            <p:cNvSpPr>
              <a:spLocks noChangeArrowheads="1"/>
            </p:cNvSpPr>
            <p:nvPr/>
          </p:nvSpPr>
          <p:spPr bwMode="auto">
            <a:xfrm>
              <a:off x="1300" y="38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36" name="Rectangle 36"/>
            <p:cNvSpPr>
              <a:spLocks noChangeArrowheads="1"/>
            </p:cNvSpPr>
            <p:nvPr/>
          </p:nvSpPr>
          <p:spPr bwMode="auto">
            <a:xfrm>
              <a:off x="772" y="7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37" name="Rectangle 37"/>
            <p:cNvSpPr>
              <a:spLocks noChangeArrowheads="1"/>
            </p:cNvSpPr>
            <p:nvPr/>
          </p:nvSpPr>
          <p:spPr bwMode="auto">
            <a:xfrm>
              <a:off x="772" y="10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38" name="Rectangle 38"/>
            <p:cNvSpPr>
              <a:spLocks noChangeArrowheads="1"/>
            </p:cNvSpPr>
            <p:nvPr/>
          </p:nvSpPr>
          <p:spPr bwMode="auto">
            <a:xfrm>
              <a:off x="772" y="12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1802" name="Rectangle 39"/>
            <p:cNvSpPr>
              <a:spLocks noChangeArrowheads="1"/>
            </p:cNvSpPr>
            <p:nvPr/>
          </p:nvSpPr>
          <p:spPr bwMode="auto">
            <a:xfrm>
              <a:off x="772" y="149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endParaRPr lang="en-US" sz="2800">
                <a:latin typeface="Times New Roman" pitchFamily="18" charset="0"/>
              </a:endParaRPr>
            </a:p>
          </p:txBody>
        </p:sp>
        <p:sp>
          <p:nvSpPr>
            <p:cNvPr id="31803" name="Rectangle 40"/>
            <p:cNvSpPr>
              <a:spLocks noChangeArrowheads="1"/>
            </p:cNvSpPr>
            <p:nvPr/>
          </p:nvSpPr>
          <p:spPr bwMode="auto">
            <a:xfrm>
              <a:off x="772" y="173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31804" name="Rectangle 41"/>
            <p:cNvSpPr>
              <a:spLocks noChangeArrowheads="1"/>
            </p:cNvSpPr>
            <p:nvPr/>
          </p:nvSpPr>
          <p:spPr bwMode="auto">
            <a:xfrm>
              <a:off x="772" y="197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31805" name="Rectangle 42"/>
            <p:cNvSpPr>
              <a:spLocks noChangeArrowheads="1"/>
            </p:cNvSpPr>
            <p:nvPr/>
          </p:nvSpPr>
          <p:spPr bwMode="auto">
            <a:xfrm>
              <a:off x="772" y="221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solidFill>
                    <a:schemeClr val="tx2"/>
                  </a:solidFill>
                  <a:latin typeface="Times New Roman" pitchFamily="18" charset="0"/>
                  <a:sym typeface="Wingdings" pitchFamily="2" charset="2"/>
                </a:rPr>
                <a:t></a:t>
              </a:r>
              <a:endParaRPr lang="en-US" sz="2800">
                <a:latin typeface="Times New Roman" pitchFamily="18" charset="0"/>
                <a:sym typeface="Wingdings" pitchFamily="2" charset="2"/>
              </a:endParaRPr>
            </a:p>
          </p:txBody>
        </p:sp>
        <p:sp>
          <p:nvSpPr>
            <p:cNvPr id="31806" name="Rectangle 43"/>
            <p:cNvSpPr>
              <a:spLocks noChangeArrowheads="1"/>
            </p:cNvSpPr>
            <p:nvPr/>
          </p:nvSpPr>
          <p:spPr bwMode="auto">
            <a:xfrm>
              <a:off x="772" y="245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solidFill>
                    <a:schemeClr val="tx2"/>
                  </a:solidFill>
                  <a:latin typeface="Times New Roman" pitchFamily="18" charset="0"/>
                </a:rPr>
                <a:t> </a:t>
              </a:r>
              <a:r>
                <a:rPr lang="en-US" sz="2800">
                  <a:solidFill>
                    <a:schemeClr val="tx2"/>
                  </a:solidFill>
                  <a:latin typeface="Times New Roman" pitchFamily="18" charset="0"/>
                  <a:sym typeface="Wingdings" pitchFamily="2" charset="2"/>
                </a:rPr>
                <a:t></a:t>
              </a:r>
            </a:p>
          </p:txBody>
        </p:sp>
        <p:sp>
          <p:nvSpPr>
            <p:cNvPr id="31807" name="Rectangle 44"/>
            <p:cNvSpPr>
              <a:spLocks noChangeArrowheads="1"/>
            </p:cNvSpPr>
            <p:nvPr/>
          </p:nvSpPr>
          <p:spPr bwMode="auto">
            <a:xfrm>
              <a:off x="772" y="269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solidFill>
                    <a:schemeClr val="tx2"/>
                  </a:solidFill>
                  <a:latin typeface="Times New Roman" pitchFamily="18" charset="0"/>
                </a:rPr>
                <a:t> </a:t>
              </a:r>
              <a:r>
                <a:rPr lang="en-US" sz="2800">
                  <a:solidFill>
                    <a:schemeClr val="tx2"/>
                  </a:solidFill>
                  <a:latin typeface="Times New Roman" pitchFamily="18" charset="0"/>
                  <a:sym typeface="Wingdings" pitchFamily="2" charset="2"/>
                </a:rPr>
                <a:t></a:t>
              </a:r>
            </a:p>
          </p:txBody>
        </p:sp>
        <p:sp>
          <p:nvSpPr>
            <p:cNvPr id="1254445" name="Rectangle 45"/>
            <p:cNvSpPr>
              <a:spLocks noChangeArrowheads="1"/>
            </p:cNvSpPr>
            <p:nvPr/>
          </p:nvSpPr>
          <p:spPr bwMode="auto">
            <a:xfrm>
              <a:off x="772" y="29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46" name="Rectangle 46"/>
            <p:cNvSpPr>
              <a:spLocks noChangeArrowheads="1"/>
            </p:cNvSpPr>
            <p:nvPr/>
          </p:nvSpPr>
          <p:spPr bwMode="auto">
            <a:xfrm>
              <a:off x="772" y="31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47" name="Rectangle 47"/>
            <p:cNvSpPr>
              <a:spLocks noChangeArrowheads="1"/>
            </p:cNvSpPr>
            <p:nvPr/>
          </p:nvSpPr>
          <p:spPr bwMode="auto">
            <a:xfrm>
              <a:off x="772" y="34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1811" name="Rectangle 48"/>
            <p:cNvSpPr>
              <a:spLocks noChangeArrowheads="1"/>
            </p:cNvSpPr>
            <p:nvPr/>
          </p:nvSpPr>
          <p:spPr bwMode="auto">
            <a:xfrm>
              <a:off x="480" y="482"/>
              <a:ext cx="930"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Valid</a:t>
              </a:r>
            </a:p>
          </p:txBody>
        </p:sp>
        <p:sp>
          <p:nvSpPr>
            <p:cNvPr id="1254449" name="Rectangle 49"/>
            <p:cNvSpPr>
              <a:spLocks noChangeArrowheads="1"/>
            </p:cNvSpPr>
            <p:nvPr/>
          </p:nvSpPr>
          <p:spPr bwMode="auto">
            <a:xfrm>
              <a:off x="772" y="36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50" name="Rectangle 50"/>
            <p:cNvSpPr>
              <a:spLocks noChangeArrowheads="1"/>
            </p:cNvSpPr>
            <p:nvPr/>
          </p:nvSpPr>
          <p:spPr bwMode="auto">
            <a:xfrm>
              <a:off x="772" y="38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51" name="Line 51"/>
            <p:cNvSpPr>
              <a:spLocks noChangeShapeType="1"/>
            </p:cNvSpPr>
            <p:nvPr/>
          </p:nvSpPr>
          <p:spPr bwMode="auto">
            <a:xfrm flipH="1">
              <a:off x="1488" y="2340"/>
              <a:ext cx="384" cy="0"/>
            </a:xfrm>
            <a:prstGeom prst="line">
              <a:avLst/>
            </a:prstGeom>
            <a:noFill/>
            <a:ln w="5715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4452" name="Line 52"/>
            <p:cNvSpPr>
              <a:spLocks noChangeShapeType="1"/>
            </p:cNvSpPr>
            <p:nvPr/>
          </p:nvSpPr>
          <p:spPr bwMode="auto">
            <a:xfrm flipH="1">
              <a:off x="3987" y="2325"/>
              <a:ext cx="175" cy="0"/>
            </a:xfrm>
            <a:prstGeom prst="line">
              <a:avLst/>
            </a:prstGeom>
            <a:noFill/>
            <a:ln w="5715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aphicFrame>
        <p:nvGraphicFramePr>
          <p:cNvPr id="1254453" name="Group 53"/>
          <p:cNvGraphicFramePr>
            <a:graphicFrameLocks noGrp="1"/>
          </p:cNvGraphicFramePr>
          <p:nvPr/>
        </p:nvGraphicFramePr>
        <p:xfrm>
          <a:off x="304800" y="5238750"/>
          <a:ext cx="3352800" cy="1463040"/>
        </p:xfrm>
        <a:graphic>
          <a:graphicData uri="http://schemas.openxmlformats.org/drawingml/2006/table">
            <a:tbl>
              <a:tblPr/>
              <a:tblGrid>
                <a:gridCol w="1066800"/>
                <a:gridCol w="2286000"/>
              </a:tblGrid>
              <a:tr h="2238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  </a:t>
                      </a:r>
                      <a:r>
                        <a:rPr kumimoji="0" lang="en-US" sz="1600" b="1" i="0" u="none" strike="noStrike" cap="none" normalizeH="0" baseline="0" smtClean="0">
                          <a:ln>
                            <a:noFill/>
                          </a:ln>
                          <a:solidFill>
                            <a:schemeClr val="tx2"/>
                          </a:solidFill>
                          <a:effectLst/>
                          <a:latin typeface="Arial Narrow" pitchFamily="34" charset="0"/>
                        </a:rPr>
                        <a:t>Address</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2"/>
                          </a:solidFill>
                          <a:effectLst/>
                          <a:latin typeface="Arial Narrow" pitchFamily="34" charset="0"/>
                        </a:rPr>
                        <a:t>Code</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r>
              <a:tr h="2127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0003h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L1	LDH</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L2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0027h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SUB  cnt</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0028h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[!cnt]	B    L1</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r>
            </a:tbl>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Direct-Mapped Cache Example</a:t>
            </a:r>
          </a:p>
        </p:txBody>
      </p:sp>
      <p:grpSp>
        <p:nvGrpSpPr>
          <p:cNvPr id="32771" name="Group 3"/>
          <p:cNvGrpSpPr>
            <a:grpSpLocks/>
          </p:cNvGrpSpPr>
          <p:nvPr/>
        </p:nvGrpSpPr>
        <p:grpSpPr bwMode="auto">
          <a:xfrm>
            <a:off x="762000" y="692150"/>
            <a:ext cx="7994650" cy="5930900"/>
            <a:chOff x="480" y="436"/>
            <a:chExt cx="5036" cy="3736"/>
          </a:xfrm>
        </p:grpSpPr>
        <p:sp>
          <p:nvSpPr>
            <p:cNvPr id="1256452" name="Rectangle 4"/>
            <p:cNvSpPr>
              <a:spLocks noChangeArrowheads="1"/>
            </p:cNvSpPr>
            <p:nvPr/>
          </p:nvSpPr>
          <p:spPr bwMode="auto">
            <a:xfrm>
              <a:off x="580" y="436"/>
              <a:ext cx="4936" cy="373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2792" name="Rectangle 5"/>
            <p:cNvSpPr>
              <a:spLocks noChangeArrowheads="1"/>
            </p:cNvSpPr>
            <p:nvPr/>
          </p:nvSpPr>
          <p:spPr bwMode="auto">
            <a:xfrm>
              <a:off x="2512" y="484"/>
              <a:ext cx="664" cy="3688"/>
            </a:xfrm>
            <a:prstGeom prst="rect">
              <a:avLst/>
            </a:prstGeom>
            <a:noFill/>
            <a:ln w="9525">
              <a:noFill/>
              <a:miter lim="800000"/>
              <a:headEnd/>
              <a:tailEnd/>
            </a:ln>
          </p:spPr>
          <p:txBody>
            <a:bodyPr wrap="none" lIns="92075" tIns="46038" rIns="92075" bIns="46038">
              <a:spAutoFit/>
            </a:bodyPr>
            <a:lstStyle/>
            <a:p>
              <a:pPr algn="r">
                <a:lnSpc>
                  <a:spcPct val="90000"/>
                </a:lnSpc>
                <a:spcBef>
                  <a:spcPct val="0"/>
                </a:spcBef>
              </a:pPr>
              <a:r>
                <a:rPr lang="en-US" sz="2800" u="sng">
                  <a:solidFill>
                    <a:schemeClr val="tx2"/>
                  </a:solidFill>
                  <a:latin typeface="Times New Roman" pitchFamily="18" charset="0"/>
                </a:rPr>
                <a:t>Index</a:t>
              </a:r>
              <a:endParaRPr lang="en-US" sz="2800">
                <a:latin typeface="Times New Roman" pitchFamily="18" charset="0"/>
              </a:endParaRPr>
            </a:p>
            <a:p>
              <a:pPr algn="r">
                <a:lnSpc>
                  <a:spcPct val="90000"/>
                </a:lnSpc>
                <a:spcBef>
                  <a:spcPct val="0"/>
                </a:spcBef>
              </a:pPr>
              <a:r>
                <a:rPr lang="en-US" sz="2800">
                  <a:latin typeface="Times New Roman" pitchFamily="18" charset="0"/>
                </a:rPr>
                <a:t>0</a:t>
              </a:r>
            </a:p>
            <a:p>
              <a:pPr algn="r">
                <a:lnSpc>
                  <a:spcPct val="90000"/>
                </a:lnSpc>
                <a:spcBef>
                  <a:spcPct val="0"/>
                </a:spcBef>
              </a:pPr>
              <a:r>
                <a:rPr lang="en-US" sz="2800">
                  <a:latin typeface="Times New Roman" pitchFamily="18" charset="0"/>
                </a:rPr>
                <a:t>1</a:t>
              </a:r>
            </a:p>
            <a:p>
              <a:pPr algn="r">
                <a:lnSpc>
                  <a:spcPct val="90000"/>
                </a:lnSpc>
                <a:spcBef>
                  <a:spcPct val="0"/>
                </a:spcBef>
              </a:pPr>
              <a:r>
                <a:rPr lang="en-US" sz="2800">
                  <a:latin typeface="Times New Roman" pitchFamily="18" charset="0"/>
                </a:rPr>
                <a:t>2</a:t>
              </a:r>
            </a:p>
            <a:p>
              <a:pPr algn="r">
                <a:lnSpc>
                  <a:spcPct val="90000"/>
                </a:lnSpc>
                <a:spcBef>
                  <a:spcPct val="0"/>
                </a:spcBef>
              </a:pPr>
              <a:r>
                <a:rPr lang="en-US" sz="2800">
                  <a:latin typeface="Times New Roman" pitchFamily="18" charset="0"/>
                </a:rPr>
                <a:t>3</a:t>
              </a:r>
            </a:p>
            <a:p>
              <a:pPr algn="r">
                <a:lnSpc>
                  <a:spcPct val="90000"/>
                </a:lnSpc>
                <a:spcBef>
                  <a:spcPct val="0"/>
                </a:spcBef>
              </a:pPr>
              <a:r>
                <a:rPr lang="en-US" sz="2800">
                  <a:solidFill>
                    <a:schemeClr val="tx2"/>
                  </a:solidFill>
                  <a:latin typeface="Times New Roman" pitchFamily="18" charset="0"/>
                </a:rPr>
                <a:t>4</a:t>
              </a:r>
              <a:endParaRPr lang="en-US" sz="2800">
                <a:latin typeface="Times New Roman" pitchFamily="18" charset="0"/>
              </a:endParaRPr>
            </a:p>
            <a:p>
              <a:pPr algn="r">
                <a:lnSpc>
                  <a:spcPct val="90000"/>
                </a:lnSpc>
                <a:spcBef>
                  <a:spcPct val="0"/>
                </a:spcBef>
              </a:pPr>
              <a:r>
                <a:rPr lang="en-US" sz="2800">
                  <a:latin typeface="Times New Roman" pitchFamily="18" charset="0"/>
                </a:rPr>
                <a:t>5</a:t>
              </a:r>
            </a:p>
            <a:p>
              <a:pPr algn="r">
                <a:lnSpc>
                  <a:spcPct val="90000"/>
                </a:lnSpc>
                <a:spcBef>
                  <a:spcPct val="0"/>
                </a:spcBef>
              </a:pPr>
              <a:r>
                <a:rPr lang="en-US" sz="2800">
                  <a:latin typeface="Times New Roman" pitchFamily="18" charset="0"/>
                </a:rPr>
                <a:t>6</a:t>
              </a:r>
            </a:p>
            <a:p>
              <a:pPr algn="r">
                <a:lnSpc>
                  <a:spcPct val="90000"/>
                </a:lnSpc>
                <a:spcBef>
                  <a:spcPct val="0"/>
                </a:spcBef>
              </a:pPr>
              <a:r>
                <a:rPr lang="en-US" sz="2800">
                  <a:latin typeface="Times New Roman" pitchFamily="18" charset="0"/>
                </a:rPr>
                <a:t>7</a:t>
              </a:r>
            </a:p>
            <a:p>
              <a:pPr algn="r">
                <a:lnSpc>
                  <a:spcPct val="90000"/>
                </a:lnSpc>
                <a:spcBef>
                  <a:spcPct val="0"/>
                </a:spcBef>
              </a:pPr>
              <a:r>
                <a:rPr lang="en-US" sz="2800">
                  <a:latin typeface="Times New Roman" pitchFamily="18" charset="0"/>
                </a:rPr>
                <a:t>8</a:t>
              </a:r>
            </a:p>
            <a:p>
              <a:pPr algn="r">
                <a:lnSpc>
                  <a:spcPct val="90000"/>
                </a:lnSpc>
                <a:spcBef>
                  <a:spcPct val="0"/>
                </a:spcBef>
              </a:pPr>
              <a:r>
                <a:rPr lang="en-US" sz="2800">
                  <a:latin typeface="Times New Roman" pitchFamily="18" charset="0"/>
                </a:rPr>
                <a:t>9</a:t>
              </a:r>
            </a:p>
            <a:p>
              <a:pPr algn="r">
                <a:lnSpc>
                  <a:spcPct val="90000"/>
                </a:lnSpc>
                <a:spcBef>
                  <a:spcPct val="0"/>
                </a:spcBef>
              </a:pPr>
              <a:r>
                <a:rPr lang="en-US" sz="2800">
                  <a:latin typeface="Times New Roman" pitchFamily="18" charset="0"/>
                </a:rPr>
                <a:t>A</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F</a:t>
              </a:r>
            </a:p>
          </p:txBody>
        </p:sp>
        <p:sp>
          <p:nvSpPr>
            <p:cNvPr id="1256454" name="Rectangle 6"/>
            <p:cNvSpPr>
              <a:spLocks noChangeArrowheads="1"/>
            </p:cNvSpPr>
            <p:nvPr/>
          </p:nvSpPr>
          <p:spPr bwMode="auto">
            <a:xfrm>
              <a:off x="3316" y="7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55" name="Rectangle 7"/>
            <p:cNvSpPr>
              <a:spLocks noChangeArrowheads="1"/>
            </p:cNvSpPr>
            <p:nvPr/>
          </p:nvSpPr>
          <p:spPr bwMode="auto">
            <a:xfrm>
              <a:off x="3316" y="10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56" name="Rectangle 8"/>
            <p:cNvSpPr>
              <a:spLocks noChangeArrowheads="1"/>
            </p:cNvSpPr>
            <p:nvPr/>
          </p:nvSpPr>
          <p:spPr bwMode="auto">
            <a:xfrm>
              <a:off x="3316" y="12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2796" name="Rectangle 9"/>
            <p:cNvSpPr>
              <a:spLocks noChangeArrowheads="1"/>
            </p:cNvSpPr>
            <p:nvPr/>
          </p:nvSpPr>
          <p:spPr bwMode="auto">
            <a:xfrm>
              <a:off x="3316" y="149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LDH</a:t>
              </a:r>
            </a:p>
          </p:txBody>
        </p:sp>
        <p:sp>
          <p:nvSpPr>
            <p:cNvPr id="32797" name="Rectangle 10"/>
            <p:cNvSpPr>
              <a:spLocks noChangeArrowheads="1"/>
            </p:cNvSpPr>
            <p:nvPr/>
          </p:nvSpPr>
          <p:spPr bwMode="auto">
            <a:xfrm>
              <a:off x="3316" y="173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MPY</a:t>
              </a:r>
            </a:p>
          </p:txBody>
        </p:sp>
        <p:sp>
          <p:nvSpPr>
            <p:cNvPr id="32798" name="Rectangle 11"/>
            <p:cNvSpPr>
              <a:spLocks noChangeArrowheads="1"/>
            </p:cNvSpPr>
            <p:nvPr/>
          </p:nvSpPr>
          <p:spPr bwMode="auto">
            <a:xfrm>
              <a:off x="3316" y="197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ADD</a:t>
              </a:r>
            </a:p>
          </p:txBody>
        </p:sp>
        <p:sp>
          <p:nvSpPr>
            <p:cNvPr id="32799" name="Rectangle 12"/>
            <p:cNvSpPr>
              <a:spLocks noChangeArrowheads="1"/>
            </p:cNvSpPr>
            <p:nvPr/>
          </p:nvSpPr>
          <p:spPr bwMode="auto">
            <a:xfrm>
              <a:off x="3316" y="221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solidFill>
                    <a:schemeClr val="tx2"/>
                  </a:solidFill>
                  <a:latin typeface="Times New Roman" pitchFamily="18" charset="0"/>
                </a:rPr>
                <a:t>B</a:t>
              </a:r>
              <a:r>
                <a:rPr lang="en-US" sz="2800">
                  <a:latin typeface="Times New Roman" pitchFamily="18" charset="0"/>
                </a:rPr>
                <a:t> ADD</a:t>
              </a:r>
            </a:p>
          </p:txBody>
        </p:sp>
        <p:sp>
          <p:nvSpPr>
            <p:cNvPr id="32800" name="Rectangle 13"/>
            <p:cNvSpPr>
              <a:spLocks noChangeArrowheads="1"/>
            </p:cNvSpPr>
            <p:nvPr/>
          </p:nvSpPr>
          <p:spPr bwMode="auto">
            <a:xfrm>
              <a:off x="3316" y="2452"/>
              <a:ext cx="2056" cy="232"/>
            </a:xfrm>
            <a:prstGeom prst="rect">
              <a:avLst/>
            </a:prstGeom>
            <a:solidFill>
              <a:schemeClr val="accent3"/>
            </a:solidFill>
            <a:ln w="12700">
              <a:solidFill>
                <a:schemeClr val="tx1"/>
              </a:solidFill>
              <a:miter lim="800000"/>
              <a:headEnd/>
              <a:tailEnd/>
            </a:ln>
          </p:spPr>
          <p:txBody>
            <a:bodyPr wrap="none" anchor="ctr"/>
            <a:lstStyle/>
            <a:p>
              <a:pPr algn="ctr"/>
              <a:r>
                <a:rPr lang="en-US" sz="2800">
                  <a:latin typeface="Times New Roman" pitchFamily="18" charset="0"/>
                </a:rPr>
                <a:t>SUB</a:t>
              </a:r>
            </a:p>
          </p:txBody>
        </p:sp>
        <p:sp>
          <p:nvSpPr>
            <p:cNvPr id="32801" name="Rectangle 14"/>
            <p:cNvSpPr>
              <a:spLocks noChangeArrowheads="1"/>
            </p:cNvSpPr>
            <p:nvPr/>
          </p:nvSpPr>
          <p:spPr bwMode="auto">
            <a:xfrm>
              <a:off x="3316" y="269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B</a:t>
              </a:r>
            </a:p>
          </p:txBody>
        </p:sp>
        <p:sp>
          <p:nvSpPr>
            <p:cNvPr id="1256463" name="Rectangle 15"/>
            <p:cNvSpPr>
              <a:spLocks noChangeArrowheads="1"/>
            </p:cNvSpPr>
            <p:nvPr/>
          </p:nvSpPr>
          <p:spPr bwMode="auto">
            <a:xfrm>
              <a:off x="3316" y="29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64" name="Rectangle 16"/>
            <p:cNvSpPr>
              <a:spLocks noChangeArrowheads="1"/>
            </p:cNvSpPr>
            <p:nvPr/>
          </p:nvSpPr>
          <p:spPr bwMode="auto">
            <a:xfrm>
              <a:off x="3316" y="31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65" name="Rectangle 17"/>
            <p:cNvSpPr>
              <a:spLocks noChangeArrowheads="1"/>
            </p:cNvSpPr>
            <p:nvPr/>
          </p:nvSpPr>
          <p:spPr bwMode="auto">
            <a:xfrm>
              <a:off x="3316" y="34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2805" name="Rectangle 18"/>
            <p:cNvSpPr>
              <a:spLocks noChangeArrowheads="1"/>
            </p:cNvSpPr>
            <p:nvPr/>
          </p:nvSpPr>
          <p:spPr bwMode="auto">
            <a:xfrm>
              <a:off x="3984" y="482"/>
              <a:ext cx="720" cy="276"/>
            </a:xfrm>
            <a:prstGeom prst="rect">
              <a:avLst/>
            </a:prstGeom>
            <a:noFill/>
            <a:ln w="9525">
              <a:noFill/>
              <a:miter lim="800000"/>
              <a:headEnd/>
              <a:tailEnd/>
            </a:ln>
          </p:spPr>
          <p:txBody>
            <a:bodyPr wrap="none" lIns="92075" tIns="46038" rIns="92075" bIns="46038">
              <a:spAutoFit/>
            </a:bodyPr>
            <a:lstStyle/>
            <a:p>
              <a:pPr algn="ctr"/>
              <a:r>
                <a:rPr lang="en-US" sz="2800" u="sng">
                  <a:solidFill>
                    <a:schemeClr val="tx2"/>
                  </a:solidFill>
                  <a:latin typeface="Times New Roman" pitchFamily="18" charset="0"/>
                </a:rPr>
                <a:t>Cache</a:t>
              </a:r>
            </a:p>
          </p:txBody>
        </p:sp>
        <p:sp>
          <p:nvSpPr>
            <p:cNvPr id="1256467" name="Rectangle 19"/>
            <p:cNvSpPr>
              <a:spLocks noChangeArrowheads="1"/>
            </p:cNvSpPr>
            <p:nvPr/>
          </p:nvSpPr>
          <p:spPr bwMode="auto">
            <a:xfrm>
              <a:off x="3316" y="36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68" name="Rectangle 20"/>
            <p:cNvSpPr>
              <a:spLocks noChangeArrowheads="1"/>
            </p:cNvSpPr>
            <p:nvPr/>
          </p:nvSpPr>
          <p:spPr bwMode="auto">
            <a:xfrm>
              <a:off x="3316" y="38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69" name="Rectangle 21"/>
            <p:cNvSpPr>
              <a:spLocks noChangeArrowheads="1"/>
            </p:cNvSpPr>
            <p:nvPr/>
          </p:nvSpPr>
          <p:spPr bwMode="auto">
            <a:xfrm>
              <a:off x="1300" y="7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70" name="Rectangle 22"/>
            <p:cNvSpPr>
              <a:spLocks noChangeArrowheads="1"/>
            </p:cNvSpPr>
            <p:nvPr/>
          </p:nvSpPr>
          <p:spPr bwMode="auto">
            <a:xfrm>
              <a:off x="1300" y="10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71" name="Rectangle 23"/>
            <p:cNvSpPr>
              <a:spLocks noChangeArrowheads="1"/>
            </p:cNvSpPr>
            <p:nvPr/>
          </p:nvSpPr>
          <p:spPr bwMode="auto">
            <a:xfrm>
              <a:off x="1300" y="12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2811" name="Rectangle 24"/>
            <p:cNvSpPr>
              <a:spLocks noChangeArrowheads="1"/>
            </p:cNvSpPr>
            <p:nvPr/>
          </p:nvSpPr>
          <p:spPr bwMode="auto">
            <a:xfrm>
              <a:off x="1300" y="149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2812" name="Rectangle 25"/>
            <p:cNvSpPr>
              <a:spLocks noChangeArrowheads="1"/>
            </p:cNvSpPr>
            <p:nvPr/>
          </p:nvSpPr>
          <p:spPr bwMode="auto">
            <a:xfrm>
              <a:off x="1300" y="173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2813" name="Rectangle 26"/>
            <p:cNvSpPr>
              <a:spLocks noChangeArrowheads="1"/>
            </p:cNvSpPr>
            <p:nvPr/>
          </p:nvSpPr>
          <p:spPr bwMode="auto">
            <a:xfrm>
              <a:off x="1300" y="197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2814" name="Rectangle 27"/>
            <p:cNvSpPr>
              <a:spLocks noChangeArrowheads="1"/>
            </p:cNvSpPr>
            <p:nvPr/>
          </p:nvSpPr>
          <p:spPr bwMode="auto">
            <a:xfrm>
              <a:off x="1300" y="221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solidFill>
                    <a:schemeClr val="tx2"/>
                  </a:solidFill>
                  <a:latin typeface="Times New Roman" pitchFamily="18" charset="0"/>
                </a:rPr>
                <a:t>000 </a:t>
              </a:r>
              <a:r>
                <a:rPr lang="en-US" sz="2800">
                  <a:latin typeface="Times New Roman" pitchFamily="18" charset="0"/>
                </a:rPr>
                <a:t>002</a:t>
              </a:r>
            </a:p>
          </p:txBody>
        </p:sp>
        <p:sp>
          <p:nvSpPr>
            <p:cNvPr id="32815" name="Rectangle 28"/>
            <p:cNvSpPr>
              <a:spLocks noChangeArrowheads="1"/>
            </p:cNvSpPr>
            <p:nvPr/>
          </p:nvSpPr>
          <p:spPr bwMode="auto">
            <a:xfrm>
              <a:off x="1300" y="2452"/>
              <a:ext cx="1144" cy="232"/>
            </a:xfrm>
            <a:prstGeom prst="rect">
              <a:avLst/>
            </a:prstGeom>
            <a:solidFill>
              <a:schemeClr val="accent3"/>
            </a:solidFill>
            <a:ln w="12700">
              <a:solidFill>
                <a:schemeClr val="tx1"/>
              </a:solidFill>
              <a:miter lim="800000"/>
              <a:headEnd/>
              <a:tailEnd/>
            </a:ln>
          </p:spPr>
          <p:txBody>
            <a:bodyPr wrap="none" anchor="ctr"/>
            <a:lstStyle/>
            <a:p>
              <a:pPr algn="ctr"/>
              <a:r>
                <a:rPr lang="en-US" sz="2800">
                  <a:latin typeface="Times New Roman" pitchFamily="18" charset="0"/>
                </a:rPr>
                <a:t>002</a:t>
              </a:r>
            </a:p>
          </p:txBody>
        </p:sp>
        <p:sp>
          <p:nvSpPr>
            <p:cNvPr id="32816" name="Rectangle 29"/>
            <p:cNvSpPr>
              <a:spLocks noChangeArrowheads="1"/>
            </p:cNvSpPr>
            <p:nvPr/>
          </p:nvSpPr>
          <p:spPr bwMode="auto">
            <a:xfrm>
              <a:off x="1300" y="269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002</a:t>
              </a:r>
            </a:p>
          </p:txBody>
        </p:sp>
        <p:sp>
          <p:nvSpPr>
            <p:cNvPr id="1256478" name="Rectangle 30"/>
            <p:cNvSpPr>
              <a:spLocks noChangeArrowheads="1"/>
            </p:cNvSpPr>
            <p:nvPr/>
          </p:nvSpPr>
          <p:spPr bwMode="auto">
            <a:xfrm>
              <a:off x="1300" y="29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79" name="Rectangle 31"/>
            <p:cNvSpPr>
              <a:spLocks noChangeArrowheads="1"/>
            </p:cNvSpPr>
            <p:nvPr/>
          </p:nvSpPr>
          <p:spPr bwMode="auto">
            <a:xfrm>
              <a:off x="1300" y="31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80" name="Rectangle 32"/>
            <p:cNvSpPr>
              <a:spLocks noChangeArrowheads="1"/>
            </p:cNvSpPr>
            <p:nvPr/>
          </p:nvSpPr>
          <p:spPr bwMode="auto">
            <a:xfrm>
              <a:off x="1300" y="34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2820" name="Rectangle 33"/>
            <p:cNvSpPr>
              <a:spLocks noChangeArrowheads="1"/>
            </p:cNvSpPr>
            <p:nvPr/>
          </p:nvSpPr>
          <p:spPr bwMode="auto">
            <a:xfrm>
              <a:off x="1455" y="482"/>
              <a:ext cx="834"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Tag</a:t>
              </a:r>
            </a:p>
          </p:txBody>
        </p:sp>
        <p:sp>
          <p:nvSpPr>
            <p:cNvPr id="1256482" name="Rectangle 34"/>
            <p:cNvSpPr>
              <a:spLocks noChangeArrowheads="1"/>
            </p:cNvSpPr>
            <p:nvPr/>
          </p:nvSpPr>
          <p:spPr bwMode="auto">
            <a:xfrm>
              <a:off x="1300" y="36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83" name="Rectangle 35"/>
            <p:cNvSpPr>
              <a:spLocks noChangeArrowheads="1"/>
            </p:cNvSpPr>
            <p:nvPr/>
          </p:nvSpPr>
          <p:spPr bwMode="auto">
            <a:xfrm>
              <a:off x="1300" y="38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84" name="Rectangle 36"/>
            <p:cNvSpPr>
              <a:spLocks noChangeArrowheads="1"/>
            </p:cNvSpPr>
            <p:nvPr/>
          </p:nvSpPr>
          <p:spPr bwMode="auto">
            <a:xfrm>
              <a:off x="772" y="7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85" name="Rectangle 37"/>
            <p:cNvSpPr>
              <a:spLocks noChangeArrowheads="1"/>
            </p:cNvSpPr>
            <p:nvPr/>
          </p:nvSpPr>
          <p:spPr bwMode="auto">
            <a:xfrm>
              <a:off x="772" y="10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86" name="Rectangle 38"/>
            <p:cNvSpPr>
              <a:spLocks noChangeArrowheads="1"/>
            </p:cNvSpPr>
            <p:nvPr/>
          </p:nvSpPr>
          <p:spPr bwMode="auto">
            <a:xfrm>
              <a:off x="772" y="12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2826" name="Rectangle 39"/>
            <p:cNvSpPr>
              <a:spLocks noChangeArrowheads="1"/>
            </p:cNvSpPr>
            <p:nvPr/>
          </p:nvSpPr>
          <p:spPr bwMode="auto">
            <a:xfrm>
              <a:off x="772" y="149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endParaRPr lang="en-US" sz="2800">
                <a:latin typeface="Times New Roman" pitchFamily="18" charset="0"/>
              </a:endParaRPr>
            </a:p>
          </p:txBody>
        </p:sp>
        <p:sp>
          <p:nvSpPr>
            <p:cNvPr id="32827" name="Rectangle 40"/>
            <p:cNvSpPr>
              <a:spLocks noChangeArrowheads="1"/>
            </p:cNvSpPr>
            <p:nvPr/>
          </p:nvSpPr>
          <p:spPr bwMode="auto">
            <a:xfrm>
              <a:off x="772" y="173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32828" name="Rectangle 41"/>
            <p:cNvSpPr>
              <a:spLocks noChangeArrowheads="1"/>
            </p:cNvSpPr>
            <p:nvPr/>
          </p:nvSpPr>
          <p:spPr bwMode="auto">
            <a:xfrm>
              <a:off x="772" y="197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32829" name="Rectangle 42"/>
            <p:cNvSpPr>
              <a:spLocks noChangeArrowheads="1"/>
            </p:cNvSpPr>
            <p:nvPr/>
          </p:nvSpPr>
          <p:spPr bwMode="auto">
            <a:xfrm>
              <a:off x="772" y="221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solidFill>
                    <a:schemeClr val="tx2"/>
                  </a:solidFill>
                  <a:latin typeface="Times New Roman" pitchFamily="18" charset="0"/>
                  <a:sym typeface="Wingdings" pitchFamily="2" charset="2"/>
                </a:rPr>
                <a:t></a:t>
              </a:r>
              <a:endParaRPr lang="en-US" sz="2800">
                <a:latin typeface="Times New Roman" pitchFamily="18" charset="0"/>
                <a:sym typeface="Wingdings" pitchFamily="2" charset="2"/>
              </a:endParaRPr>
            </a:p>
          </p:txBody>
        </p:sp>
        <p:sp>
          <p:nvSpPr>
            <p:cNvPr id="32830" name="Rectangle 43"/>
            <p:cNvSpPr>
              <a:spLocks noChangeArrowheads="1"/>
            </p:cNvSpPr>
            <p:nvPr/>
          </p:nvSpPr>
          <p:spPr bwMode="auto">
            <a:xfrm>
              <a:off x="772" y="245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solidFill>
                    <a:schemeClr val="tx2"/>
                  </a:solidFill>
                  <a:latin typeface="Times New Roman" pitchFamily="18" charset="0"/>
                </a:rPr>
                <a:t> </a:t>
              </a:r>
              <a:r>
                <a:rPr lang="en-US" sz="2800">
                  <a:solidFill>
                    <a:schemeClr val="tx2"/>
                  </a:solidFill>
                  <a:latin typeface="Times New Roman" pitchFamily="18" charset="0"/>
                  <a:sym typeface="Wingdings" pitchFamily="2" charset="2"/>
                </a:rPr>
                <a:t></a:t>
              </a:r>
            </a:p>
          </p:txBody>
        </p:sp>
        <p:sp>
          <p:nvSpPr>
            <p:cNvPr id="32831" name="Rectangle 44"/>
            <p:cNvSpPr>
              <a:spLocks noChangeArrowheads="1"/>
            </p:cNvSpPr>
            <p:nvPr/>
          </p:nvSpPr>
          <p:spPr bwMode="auto">
            <a:xfrm>
              <a:off x="772" y="269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solidFill>
                    <a:schemeClr val="tx2"/>
                  </a:solidFill>
                  <a:latin typeface="Times New Roman" pitchFamily="18" charset="0"/>
                </a:rPr>
                <a:t> </a:t>
              </a:r>
              <a:r>
                <a:rPr lang="en-US" sz="2800">
                  <a:solidFill>
                    <a:schemeClr val="tx2"/>
                  </a:solidFill>
                  <a:latin typeface="Times New Roman" pitchFamily="18" charset="0"/>
                  <a:sym typeface="Wingdings" pitchFamily="2" charset="2"/>
                </a:rPr>
                <a:t></a:t>
              </a:r>
            </a:p>
          </p:txBody>
        </p:sp>
        <p:sp>
          <p:nvSpPr>
            <p:cNvPr id="1256493" name="Rectangle 45"/>
            <p:cNvSpPr>
              <a:spLocks noChangeArrowheads="1"/>
            </p:cNvSpPr>
            <p:nvPr/>
          </p:nvSpPr>
          <p:spPr bwMode="auto">
            <a:xfrm>
              <a:off x="772" y="29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94" name="Rectangle 46"/>
            <p:cNvSpPr>
              <a:spLocks noChangeArrowheads="1"/>
            </p:cNvSpPr>
            <p:nvPr/>
          </p:nvSpPr>
          <p:spPr bwMode="auto">
            <a:xfrm>
              <a:off x="772" y="31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95" name="Rectangle 47"/>
            <p:cNvSpPr>
              <a:spLocks noChangeArrowheads="1"/>
            </p:cNvSpPr>
            <p:nvPr/>
          </p:nvSpPr>
          <p:spPr bwMode="auto">
            <a:xfrm>
              <a:off x="772" y="34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2835" name="Rectangle 48"/>
            <p:cNvSpPr>
              <a:spLocks noChangeArrowheads="1"/>
            </p:cNvSpPr>
            <p:nvPr/>
          </p:nvSpPr>
          <p:spPr bwMode="auto">
            <a:xfrm>
              <a:off x="480" y="482"/>
              <a:ext cx="930"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Valid</a:t>
              </a:r>
            </a:p>
          </p:txBody>
        </p:sp>
        <p:sp>
          <p:nvSpPr>
            <p:cNvPr id="1256497" name="Rectangle 49"/>
            <p:cNvSpPr>
              <a:spLocks noChangeArrowheads="1"/>
            </p:cNvSpPr>
            <p:nvPr/>
          </p:nvSpPr>
          <p:spPr bwMode="auto">
            <a:xfrm>
              <a:off x="772" y="36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98" name="Rectangle 50"/>
            <p:cNvSpPr>
              <a:spLocks noChangeArrowheads="1"/>
            </p:cNvSpPr>
            <p:nvPr/>
          </p:nvSpPr>
          <p:spPr bwMode="auto">
            <a:xfrm>
              <a:off x="772" y="38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499" name="Line 51"/>
            <p:cNvSpPr>
              <a:spLocks noChangeShapeType="1"/>
            </p:cNvSpPr>
            <p:nvPr/>
          </p:nvSpPr>
          <p:spPr bwMode="auto">
            <a:xfrm flipH="1">
              <a:off x="1488" y="2340"/>
              <a:ext cx="384" cy="0"/>
            </a:xfrm>
            <a:prstGeom prst="line">
              <a:avLst/>
            </a:prstGeom>
            <a:noFill/>
            <a:ln w="5715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6500" name="Line 52"/>
            <p:cNvSpPr>
              <a:spLocks noChangeShapeType="1"/>
            </p:cNvSpPr>
            <p:nvPr/>
          </p:nvSpPr>
          <p:spPr bwMode="auto">
            <a:xfrm flipH="1">
              <a:off x="3987" y="2325"/>
              <a:ext cx="175" cy="0"/>
            </a:xfrm>
            <a:prstGeom prst="line">
              <a:avLst/>
            </a:prstGeom>
            <a:noFill/>
            <a:ln w="5715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aphicFrame>
        <p:nvGraphicFramePr>
          <p:cNvPr id="1256501" name="Group 53"/>
          <p:cNvGraphicFramePr>
            <a:graphicFrameLocks noGrp="1"/>
          </p:cNvGraphicFramePr>
          <p:nvPr/>
        </p:nvGraphicFramePr>
        <p:xfrm>
          <a:off x="304800" y="5238750"/>
          <a:ext cx="3352800" cy="1463040"/>
        </p:xfrm>
        <a:graphic>
          <a:graphicData uri="http://schemas.openxmlformats.org/drawingml/2006/table">
            <a:tbl>
              <a:tblPr/>
              <a:tblGrid>
                <a:gridCol w="1066800"/>
                <a:gridCol w="2286000"/>
              </a:tblGrid>
              <a:tr h="2238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  </a:t>
                      </a:r>
                      <a:r>
                        <a:rPr kumimoji="0" lang="en-US" sz="1600" b="1" i="0" u="none" strike="noStrike" cap="none" normalizeH="0" baseline="0" smtClean="0">
                          <a:ln>
                            <a:noFill/>
                          </a:ln>
                          <a:solidFill>
                            <a:schemeClr val="tx2"/>
                          </a:solidFill>
                          <a:effectLst/>
                          <a:latin typeface="Arial Narrow" pitchFamily="34" charset="0"/>
                        </a:rPr>
                        <a:t>Address</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2"/>
                          </a:solidFill>
                          <a:effectLst/>
                          <a:latin typeface="Arial Narrow" pitchFamily="34" charset="0"/>
                        </a:rPr>
                        <a:t>Code</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r>
              <a:tr h="2127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0003h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L1	LDH</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L2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0027h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SUB  cnt</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0028h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[!cnt]	B    L1</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r>
            </a:tbl>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8" name="Rectangle 2"/>
          <p:cNvSpPr>
            <a:spLocks noChangeArrowheads="1"/>
          </p:cNvSpPr>
          <p:nvPr/>
        </p:nvSpPr>
        <p:spPr bwMode="auto">
          <a:xfrm>
            <a:off x="920750" y="692150"/>
            <a:ext cx="7835900" cy="5930900"/>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3795" name="Rectangle 3"/>
          <p:cNvSpPr>
            <a:spLocks noGrp="1" noChangeArrowheads="1"/>
          </p:cNvSpPr>
          <p:nvPr>
            <p:ph type="title"/>
          </p:nvPr>
        </p:nvSpPr>
        <p:spPr/>
        <p:txBody>
          <a:bodyPr/>
          <a:lstStyle/>
          <a:p>
            <a:r>
              <a:rPr lang="en-US" smtClean="0"/>
              <a:t>Direct-Mapped Cache Example</a:t>
            </a:r>
          </a:p>
        </p:txBody>
      </p:sp>
      <p:sp>
        <p:nvSpPr>
          <p:cNvPr id="33796" name="Rectangle 4"/>
          <p:cNvSpPr>
            <a:spLocks noChangeArrowheads="1"/>
          </p:cNvSpPr>
          <p:nvPr/>
        </p:nvSpPr>
        <p:spPr bwMode="auto">
          <a:xfrm>
            <a:off x="3987800" y="768350"/>
            <a:ext cx="1054100" cy="5854700"/>
          </a:xfrm>
          <a:prstGeom prst="rect">
            <a:avLst/>
          </a:prstGeom>
          <a:noFill/>
          <a:ln w="9525">
            <a:noFill/>
            <a:miter lim="800000"/>
            <a:headEnd/>
            <a:tailEnd/>
          </a:ln>
        </p:spPr>
        <p:txBody>
          <a:bodyPr wrap="none" lIns="92075" tIns="46038" rIns="92075" bIns="46038">
            <a:spAutoFit/>
          </a:bodyPr>
          <a:lstStyle/>
          <a:p>
            <a:pPr algn="r">
              <a:lnSpc>
                <a:spcPct val="90000"/>
              </a:lnSpc>
              <a:spcBef>
                <a:spcPct val="0"/>
              </a:spcBef>
            </a:pPr>
            <a:r>
              <a:rPr lang="en-US" sz="2800" u="sng">
                <a:solidFill>
                  <a:schemeClr val="tx2"/>
                </a:solidFill>
                <a:latin typeface="Times New Roman" pitchFamily="18" charset="0"/>
              </a:rPr>
              <a:t>Index</a:t>
            </a:r>
            <a:endParaRPr lang="en-US" sz="2800">
              <a:latin typeface="Times New Roman" pitchFamily="18" charset="0"/>
            </a:endParaRPr>
          </a:p>
          <a:p>
            <a:pPr algn="r">
              <a:lnSpc>
                <a:spcPct val="90000"/>
              </a:lnSpc>
              <a:spcBef>
                <a:spcPct val="0"/>
              </a:spcBef>
            </a:pPr>
            <a:r>
              <a:rPr lang="en-US" sz="2800">
                <a:latin typeface="Times New Roman" pitchFamily="18" charset="0"/>
              </a:rPr>
              <a:t>0</a:t>
            </a:r>
          </a:p>
          <a:p>
            <a:pPr algn="r">
              <a:lnSpc>
                <a:spcPct val="90000"/>
              </a:lnSpc>
              <a:spcBef>
                <a:spcPct val="0"/>
              </a:spcBef>
            </a:pPr>
            <a:r>
              <a:rPr lang="en-US" sz="2800">
                <a:latin typeface="Times New Roman" pitchFamily="18" charset="0"/>
              </a:rPr>
              <a:t>1</a:t>
            </a:r>
          </a:p>
          <a:p>
            <a:pPr algn="r">
              <a:lnSpc>
                <a:spcPct val="90000"/>
              </a:lnSpc>
              <a:spcBef>
                <a:spcPct val="0"/>
              </a:spcBef>
            </a:pPr>
            <a:r>
              <a:rPr lang="en-US" sz="2800">
                <a:latin typeface="Times New Roman" pitchFamily="18" charset="0"/>
              </a:rPr>
              <a:t>2</a:t>
            </a:r>
          </a:p>
          <a:p>
            <a:pPr algn="r">
              <a:lnSpc>
                <a:spcPct val="90000"/>
              </a:lnSpc>
              <a:spcBef>
                <a:spcPct val="0"/>
              </a:spcBef>
            </a:pPr>
            <a:r>
              <a:rPr lang="en-US" sz="2800">
                <a:latin typeface="Times New Roman" pitchFamily="18" charset="0"/>
              </a:rPr>
              <a:t>3</a:t>
            </a:r>
          </a:p>
          <a:p>
            <a:pPr algn="r">
              <a:lnSpc>
                <a:spcPct val="90000"/>
              </a:lnSpc>
              <a:spcBef>
                <a:spcPct val="0"/>
              </a:spcBef>
            </a:pPr>
            <a:r>
              <a:rPr lang="en-US" sz="2800">
                <a:latin typeface="Times New Roman" pitchFamily="18" charset="0"/>
              </a:rPr>
              <a:t>4</a:t>
            </a:r>
          </a:p>
          <a:p>
            <a:pPr algn="r">
              <a:lnSpc>
                <a:spcPct val="90000"/>
              </a:lnSpc>
              <a:spcBef>
                <a:spcPct val="0"/>
              </a:spcBef>
            </a:pPr>
            <a:r>
              <a:rPr lang="en-US" sz="2800">
                <a:solidFill>
                  <a:schemeClr val="tx2"/>
                </a:solidFill>
                <a:latin typeface="Times New Roman" pitchFamily="18" charset="0"/>
              </a:rPr>
              <a:t>5</a:t>
            </a:r>
            <a:endParaRPr lang="en-US" sz="2800">
              <a:latin typeface="Times New Roman" pitchFamily="18" charset="0"/>
            </a:endParaRPr>
          </a:p>
          <a:p>
            <a:pPr algn="r">
              <a:lnSpc>
                <a:spcPct val="90000"/>
              </a:lnSpc>
              <a:spcBef>
                <a:spcPct val="0"/>
              </a:spcBef>
            </a:pPr>
            <a:r>
              <a:rPr lang="en-US" sz="2800">
                <a:latin typeface="Times New Roman" pitchFamily="18" charset="0"/>
              </a:rPr>
              <a:t>6</a:t>
            </a:r>
          </a:p>
          <a:p>
            <a:pPr algn="r">
              <a:lnSpc>
                <a:spcPct val="90000"/>
              </a:lnSpc>
              <a:spcBef>
                <a:spcPct val="0"/>
              </a:spcBef>
            </a:pPr>
            <a:r>
              <a:rPr lang="en-US" sz="2800">
                <a:latin typeface="Times New Roman" pitchFamily="18" charset="0"/>
              </a:rPr>
              <a:t>7</a:t>
            </a:r>
          </a:p>
          <a:p>
            <a:pPr algn="r">
              <a:lnSpc>
                <a:spcPct val="90000"/>
              </a:lnSpc>
              <a:spcBef>
                <a:spcPct val="0"/>
              </a:spcBef>
            </a:pPr>
            <a:r>
              <a:rPr lang="en-US" sz="2800">
                <a:latin typeface="Times New Roman" pitchFamily="18" charset="0"/>
              </a:rPr>
              <a:t>8</a:t>
            </a:r>
          </a:p>
          <a:p>
            <a:pPr algn="r">
              <a:lnSpc>
                <a:spcPct val="90000"/>
              </a:lnSpc>
              <a:spcBef>
                <a:spcPct val="0"/>
              </a:spcBef>
            </a:pPr>
            <a:r>
              <a:rPr lang="en-US" sz="2800">
                <a:latin typeface="Times New Roman" pitchFamily="18" charset="0"/>
              </a:rPr>
              <a:t>9</a:t>
            </a:r>
          </a:p>
          <a:p>
            <a:pPr algn="r">
              <a:lnSpc>
                <a:spcPct val="90000"/>
              </a:lnSpc>
              <a:spcBef>
                <a:spcPct val="0"/>
              </a:spcBef>
            </a:pPr>
            <a:r>
              <a:rPr lang="en-US" sz="2800">
                <a:latin typeface="Times New Roman" pitchFamily="18" charset="0"/>
              </a:rPr>
              <a:t>A</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F</a:t>
            </a:r>
          </a:p>
        </p:txBody>
      </p:sp>
      <p:sp>
        <p:nvSpPr>
          <p:cNvPr id="1258501" name="Rectangle 5"/>
          <p:cNvSpPr>
            <a:spLocks noChangeArrowheads="1"/>
          </p:cNvSpPr>
          <p:nvPr/>
        </p:nvSpPr>
        <p:spPr bwMode="auto">
          <a:xfrm>
            <a:off x="5264150" y="1225550"/>
            <a:ext cx="32639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02" name="Rectangle 6"/>
          <p:cNvSpPr>
            <a:spLocks noChangeArrowheads="1"/>
          </p:cNvSpPr>
          <p:nvPr/>
        </p:nvSpPr>
        <p:spPr bwMode="auto">
          <a:xfrm>
            <a:off x="5264150" y="1606550"/>
            <a:ext cx="32639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03" name="Rectangle 7"/>
          <p:cNvSpPr>
            <a:spLocks noChangeArrowheads="1"/>
          </p:cNvSpPr>
          <p:nvPr/>
        </p:nvSpPr>
        <p:spPr bwMode="auto">
          <a:xfrm>
            <a:off x="5264150" y="1987550"/>
            <a:ext cx="32639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3800" name="Rectangle 8"/>
          <p:cNvSpPr>
            <a:spLocks noChangeArrowheads="1"/>
          </p:cNvSpPr>
          <p:nvPr/>
        </p:nvSpPr>
        <p:spPr bwMode="auto">
          <a:xfrm>
            <a:off x="5264150" y="2368550"/>
            <a:ext cx="32639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LDH</a:t>
            </a:r>
          </a:p>
        </p:txBody>
      </p:sp>
      <p:sp>
        <p:nvSpPr>
          <p:cNvPr id="33801" name="Rectangle 9"/>
          <p:cNvSpPr>
            <a:spLocks noChangeArrowheads="1"/>
          </p:cNvSpPr>
          <p:nvPr/>
        </p:nvSpPr>
        <p:spPr bwMode="auto">
          <a:xfrm>
            <a:off x="5264150" y="2749550"/>
            <a:ext cx="32639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MPY</a:t>
            </a:r>
          </a:p>
        </p:txBody>
      </p:sp>
      <p:sp>
        <p:nvSpPr>
          <p:cNvPr id="33802" name="Rectangle 10"/>
          <p:cNvSpPr>
            <a:spLocks noChangeArrowheads="1"/>
          </p:cNvSpPr>
          <p:nvPr/>
        </p:nvSpPr>
        <p:spPr bwMode="auto">
          <a:xfrm>
            <a:off x="5264150" y="3130550"/>
            <a:ext cx="32639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ADD</a:t>
            </a:r>
          </a:p>
        </p:txBody>
      </p:sp>
      <p:sp>
        <p:nvSpPr>
          <p:cNvPr id="33803" name="Rectangle 11"/>
          <p:cNvSpPr>
            <a:spLocks noChangeArrowheads="1"/>
          </p:cNvSpPr>
          <p:nvPr/>
        </p:nvSpPr>
        <p:spPr bwMode="auto">
          <a:xfrm>
            <a:off x="5264150" y="3511550"/>
            <a:ext cx="32639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solidFill>
                  <a:schemeClr val="tx2"/>
                </a:solidFill>
                <a:latin typeface="Times New Roman" pitchFamily="18" charset="0"/>
              </a:rPr>
              <a:t>B</a:t>
            </a:r>
            <a:r>
              <a:rPr lang="en-US" sz="2800">
                <a:latin typeface="Times New Roman" pitchFamily="18" charset="0"/>
              </a:rPr>
              <a:t> ADD</a:t>
            </a:r>
          </a:p>
        </p:txBody>
      </p:sp>
      <p:sp>
        <p:nvSpPr>
          <p:cNvPr id="33804" name="Rectangle 12"/>
          <p:cNvSpPr>
            <a:spLocks noChangeArrowheads="1"/>
          </p:cNvSpPr>
          <p:nvPr/>
        </p:nvSpPr>
        <p:spPr bwMode="auto">
          <a:xfrm>
            <a:off x="5264150" y="3892550"/>
            <a:ext cx="3263900" cy="368300"/>
          </a:xfrm>
          <a:prstGeom prst="rect">
            <a:avLst/>
          </a:prstGeom>
          <a:solidFill>
            <a:schemeClr val="accent3"/>
          </a:solidFill>
          <a:ln w="12700">
            <a:solidFill>
              <a:schemeClr val="tx1"/>
            </a:solidFill>
            <a:miter lim="800000"/>
            <a:headEnd/>
            <a:tailEnd/>
          </a:ln>
        </p:spPr>
        <p:txBody>
          <a:bodyPr wrap="none" anchor="ctr"/>
          <a:lstStyle/>
          <a:p>
            <a:pPr algn="ctr"/>
            <a:r>
              <a:rPr lang="en-US" sz="2800">
                <a:latin typeface="Times New Roman" pitchFamily="18" charset="0"/>
              </a:rPr>
              <a:t>SUB</a:t>
            </a:r>
          </a:p>
        </p:txBody>
      </p:sp>
      <p:sp>
        <p:nvSpPr>
          <p:cNvPr id="33805" name="Rectangle 13"/>
          <p:cNvSpPr>
            <a:spLocks noChangeArrowheads="1"/>
          </p:cNvSpPr>
          <p:nvPr/>
        </p:nvSpPr>
        <p:spPr bwMode="auto">
          <a:xfrm>
            <a:off x="5264150" y="4273550"/>
            <a:ext cx="32639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B</a:t>
            </a:r>
          </a:p>
        </p:txBody>
      </p:sp>
      <p:sp>
        <p:nvSpPr>
          <p:cNvPr id="1258510" name="Rectangle 14"/>
          <p:cNvSpPr>
            <a:spLocks noChangeArrowheads="1"/>
          </p:cNvSpPr>
          <p:nvPr/>
        </p:nvSpPr>
        <p:spPr bwMode="auto">
          <a:xfrm>
            <a:off x="5264150" y="4654550"/>
            <a:ext cx="32639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11" name="Rectangle 15"/>
          <p:cNvSpPr>
            <a:spLocks noChangeArrowheads="1"/>
          </p:cNvSpPr>
          <p:nvPr/>
        </p:nvSpPr>
        <p:spPr bwMode="auto">
          <a:xfrm>
            <a:off x="5264150" y="5035550"/>
            <a:ext cx="32639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12" name="Rectangle 16"/>
          <p:cNvSpPr>
            <a:spLocks noChangeArrowheads="1"/>
          </p:cNvSpPr>
          <p:nvPr/>
        </p:nvSpPr>
        <p:spPr bwMode="auto">
          <a:xfrm>
            <a:off x="5264150" y="5416550"/>
            <a:ext cx="32639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3809" name="Rectangle 17"/>
          <p:cNvSpPr>
            <a:spLocks noChangeArrowheads="1"/>
          </p:cNvSpPr>
          <p:nvPr/>
        </p:nvSpPr>
        <p:spPr bwMode="auto">
          <a:xfrm>
            <a:off x="6324600" y="765175"/>
            <a:ext cx="1141413" cy="438150"/>
          </a:xfrm>
          <a:prstGeom prst="rect">
            <a:avLst/>
          </a:prstGeom>
          <a:noFill/>
          <a:ln w="9525">
            <a:noFill/>
            <a:miter lim="800000"/>
            <a:headEnd/>
            <a:tailEnd/>
          </a:ln>
        </p:spPr>
        <p:txBody>
          <a:bodyPr wrap="none" lIns="92075" tIns="46038" rIns="92075" bIns="46038">
            <a:spAutoFit/>
          </a:bodyPr>
          <a:lstStyle/>
          <a:p>
            <a:pPr algn="ctr"/>
            <a:r>
              <a:rPr lang="en-US" sz="2800" u="sng">
                <a:solidFill>
                  <a:schemeClr val="tx2"/>
                </a:solidFill>
                <a:latin typeface="Times New Roman" pitchFamily="18" charset="0"/>
              </a:rPr>
              <a:t>Cache</a:t>
            </a:r>
          </a:p>
        </p:txBody>
      </p:sp>
      <p:sp>
        <p:nvSpPr>
          <p:cNvPr id="1258514" name="Rectangle 18"/>
          <p:cNvSpPr>
            <a:spLocks noChangeArrowheads="1"/>
          </p:cNvSpPr>
          <p:nvPr/>
        </p:nvSpPr>
        <p:spPr bwMode="auto">
          <a:xfrm>
            <a:off x="5264150" y="5797550"/>
            <a:ext cx="32639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15" name="Rectangle 19"/>
          <p:cNvSpPr>
            <a:spLocks noChangeArrowheads="1"/>
          </p:cNvSpPr>
          <p:nvPr/>
        </p:nvSpPr>
        <p:spPr bwMode="auto">
          <a:xfrm>
            <a:off x="5264150" y="6178550"/>
            <a:ext cx="32639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16" name="Rectangle 20"/>
          <p:cNvSpPr>
            <a:spLocks noChangeArrowheads="1"/>
          </p:cNvSpPr>
          <p:nvPr/>
        </p:nvSpPr>
        <p:spPr bwMode="auto">
          <a:xfrm>
            <a:off x="2063750" y="1225550"/>
            <a:ext cx="18161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17" name="Rectangle 21"/>
          <p:cNvSpPr>
            <a:spLocks noChangeArrowheads="1"/>
          </p:cNvSpPr>
          <p:nvPr/>
        </p:nvSpPr>
        <p:spPr bwMode="auto">
          <a:xfrm>
            <a:off x="2063750" y="1606550"/>
            <a:ext cx="18161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18" name="Rectangle 22"/>
          <p:cNvSpPr>
            <a:spLocks noChangeArrowheads="1"/>
          </p:cNvSpPr>
          <p:nvPr/>
        </p:nvSpPr>
        <p:spPr bwMode="auto">
          <a:xfrm>
            <a:off x="2063750" y="1987550"/>
            <a:ext cx="18161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3815" name="Rectangle 23"/>
          <p:cNvSpPr>
            <a:spLocks noChangeArrowheads="1"/>
          </p:cNvSpPr>
          <p:nvPr/>
        </p:nvSpPr>
        <p:spPr bwMode="auto">
          <a:xfrm>
            <a:off x="2063750" y="2368550"/>
            <a:ext cx="18161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3816" name="Rectangle 24"/>
          <p:cNvSpPr>
            <a:spLocks noChangeArrowheads="1"/>
          </p:cNvSpPr>
          <p:nvPr/>
        </p:nvSpPr>
        <p:spPr bwMode="auto">
          <a:xfrm>
            <a:off x="2063750" y="2749550"/>
            <a:ext cx="18161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3817" name="Rectangle 25"/>
          <p:cNvSpPr>
            <a:spLocks noChangeArrowheads="1"/>
          </p:cNvSpPr>
          <p:nvPr/>
        </p:nvSpPr>
        <p:spPr bwMode="auto">
          <a:xfrm>
            <a:off x="2063750" y="3130550"/>
            <a:ext cx="18161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3818" name="Rectangle 26"/>
          <p:cNvSpPr>
            <a:spLocks noChangeArrowheads="1"/>
          </p:cNvSpPr>
          <p:nvPr/>
        </p:nvSpPr>
        <p:spPr bwMode="auto">
          <a:xfrm>
            <a:off x="2063750" y="3511550"/>
            <a:ext cx="18161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solidFill>
                  <a:schemeClr val="tx2"/>
                </a:solidFill>
                <a:latin typeface="Times New Roman" pitchFamily="18" charset="0"/>
              </a:rPr>
              <a:t>000 </a:t>
            </a:r>
            <a:r>
              <a:rPr lang="en-US" sz="2800">
                <a:latin typeface="Times New Roman" pitchFamily="18" charset="0"/>
              </a:rPr>
              <a:t>002</a:t>
            </a:r>
          </a:p>
        </p:txBody>
      </p:sp>
      <p:sp>
        <p:nvSpPr>
          <p:cNvPr id="33819" name="Rectangle 27"/>
          <p:cNvSpPr>
            <a:spLocks noChangeArrowheads="1"/>
          </p:cNvSpPr>
          <p:nvPr/>
        </p:nvSpPr>
        <p:spPr bwMode="auto">
          <a:xfrm>
            <a:off x="2063750" y="3892550"/>
            <a:ext cx="1816100" cy="368300"/>
          </a:xfrm>
          <a:prstGeom prst="rect">
            <a:avLst/>
          </a:prstGeom>
          <a:solidFill>
            <a:schemeClr val="accent3"/>
          </a:solidFill>
          <a:ln w="12700">
            <a:solidFill>
              <a:schemeClr val="tx1"/>
            </a:solidFill>
            <a:miter lim="800000"/>
            <a:headEnd/>
            <a:tailEnd/>
          </a:ln>
        </p:spPr>
        <p:txBody>
          <a:bodyPr wrap="none" anchor="ctr"/>
          <a:lstStyle/>
          <a:p>
            <a:pPr algn="ctr"/>
            <a:r>
              <a:rPr lang="en-US" sz="2800">
                <a:latin typeface="Times New Roman" pitchFamily="18" charset="0"/>
              </a:rPr>
              <a:t>002</a:t>
            </a:r>
          </a:p>
        </p:txBody>
      </p:sp>
      <p:sp>
        <p:nvSpPr>
          <p:cNvPr id="33820" name="Rectangle 28"/>
          <p:cNvSpPr>
            <a:spLocks noChangeArrowheads="1"/>
          </p:cNvSpPr>
          <p:nvPr/>
        </p:nvSpPr>
        <p:spPr bwMode="auto">
          <a:xfrm>
            <a:off x="2063750" y="4273550"/>
            <a:ext cx="18161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002</a:t>
            </a:r>
          </a:p>
        </p:txBody>
      </p:sp>
      <p:sp>
        <p:nvSpPr>
          <p:cNvPr id="1258525" name="Rectangle 29"/>
          <p:cNvSpPr>
            <a:spLocks noChangeArrowheads="1"/>
          </p:cNvSpPr>
          <p:nvPr/>
        </p:nvSpPr>
        <p:spPr bwMode="auto">
          <a:xfrm>
            <a:off x="2063750" y="4654550"/>
            <a:ext cx="18161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26" name="Rectangle 30"/>
          <p:cNvSpPr>
            <a:spLocks noChangeArrowheads="1"/>
          </p:cNvSpPr>
          <p:nvPr/>
        </p:nvSpPr>
        <p:spPr bwMode="auto">
          <a:xfrm>
            <a:off x="2063750" y="5035550"/>
            <a:ext cx="18161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27" name="Rectangle 31"/>
          <p:cNvSpPr>
            <a:spLocks noChangeArrowheads="1"/>
          </p:cNvSpPr>
          <p:nvPr/>
        </p:nvSpPr>
        <p:spPr bwMode="auto">
          <a:xfrm>
            <a:off x="2063750" y="5416550"/>
            <a:ext cx="18161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3824" name="Rectangle 32"/>
          <p:cNvSpPr>
            <a:spLocks noChangeArrowheads="1"/>
          </p:cNvSpPr>
          <p:nvPr/>
        </p:nvSpPr>
        <p:spPr bwMode="auto">
          <a:xfrm>
            <a:off x="2309813" y="765175"/>
            <a:ext cx="1323975" cy="438150"/>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Tag</a:t>
            </a:r>
          </a:p>
        </p:txBody>
      </p:sp>
      <p:sp>
        <p:nvSpPr>
          <p:cNvPr id="1258529" name="Rectangle 33"/>
          <p:cNvSpPr>
            <a:spLocks noChangeArrowheads="1"/>
          </p:cNvSpPr>
          <p:nvPr/>
        </p:nvSpPr>
        <p:spPr bwMode="auto">
          <a:xfrm>
            <a:off x="2063750" y="5797550"/>
            <a:ext cx="18161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30" name="Rectangle 34"/>
          <p:cNvSpPr>
            <a:spLocks noChangeArrowheads="1"/>
          </p:cNvSpPr>
          <p:nvPr/>
        </p:nvSpPr>
        <p:spPr bwMode="auto">
          <a:xfrm>
            <a:off x="2063750" y="6178550"/>
            <a:ext cx="18161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31" name="Rectangle 35"/>
          <p:cNvSpPr>
            <a:spLocks noChangeArrowheads="1"/>
          </p:cNvSpPr>
          <p:nvPr/>
        </p:nvSpPr>
        <p:spPr bwMode="auto">
          <a:xfrm>
            <a:off x="1225550" y="1225550"/>
            <a:ext cx="5207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32" name="Rectangle 36"/>
          <p:cNvSpPr>
            <a:spLocks noChangeArrowheads="1"/>
          </p:cNvSpPr>
          <p:nvPr/>
        </p:nvSpPr>
        <p:spPr bwMode="auto">
          <a:xfrm>
            <a:off x="1225550" y="1606550"/>
            <a:ext cx="5207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33" name="Rectangle 37"/>
          <p:cNvSpPr>
            <a:spLocks noChangeArrowheads="1"/>
          </p:cNvSpPr>
          <p:nvPr/>
        </p:nvSpPr>
        <p:spPr bwMode="auto">
          <a:xfrm>
            <a:off x="1225550" y="1987550"/>
            <a:ext cx="5207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3830" name="Rectangle 38"/>
          <p:cNvSpPr>
            <a:spLocks noChangeArrowheads="1"/>
          </p:cNvSpPr>
          <p:nvPr/>
        </p:nvSpPr>
        <p:spPr bwMode="auto">
          <a:xfrm>
            <a:off x="1225550" y="2368550"/>
            <a:ext cx="520700" cy="368300"/>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endParaRPr lang="en-US" sz="2800">
              <a:latin typeface="Times New Roman" pitchFamily="18" charset="0"/>
            </a:endParaRPr>
          </a:p>
        </p:txBody>
      </p:sp>
      <p:sp>
        <p:nvSpPr>
          <p:cNvPr id="33831" name="Rectangle 39"/>
          <p:cNvSpPr>
            <a:spLocks noChangeArrowheads="1"/>
          </p:cNvSpPr>
          <p:nvPr/>
        </p:nvSpPr>
        <p:spPr bwMode="auto">
          <a:xfrm>
            <a:off x="1225550" y="2749550"/>
            <a:ext cx="520700" cy="368300"/>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33832" name="Rectangle 40"/>
          <p:cNvSpPr>
            <a:spLocks noChangeArrowheads="1"/>
          </p:cNvSpPr>
          <p:nvPr/>
        </p:nvSpPr>
        <p:spPr bwMode="auto">
          <a:xfrm>
            <a:off x="1225550" y="3130550"/>
            <a:ext cx="520700" cy="368300"/>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33833" name="Rectangle 41"/>
          <p:cNvSpPr>
            <a:spLocks noChangeArrowheads="1"/>
          </p:cNvSpPr>
          <p:nvPr/>
        </p:nvSpPr>
        <p:spPr bwMode="auto">
          <a:xfrm>
            <a:off x="1225550" y="3511550"/>
            <a:ext cx="520700" cy="368300"/>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solidFill>
                  <a:schemeClr val="tx2"/>
                </a:solidFill>
                <a:latin typeface="Times New Roman" pitchFamily="18" charset="0"/>
                <a:sym typeface="Wingdings" pitchFamily="2" charset="2"/>
              </a:rPr>
              <a:t></a:t>
            </a:r>
            <a:endParaRPr lang="en-US" sz="2800">
              <a:latin typeface="Times New Roman" pitchFamily="18" charset="0"/>
              <a:sym typeface="Wingdings" pitchFamily="2" charset="2"/>
            </a:endParaRPr>
          </a:p>
        </p:txBody>
      </p:sp>
      <p:sp>
        <p:nvSpPr>
          <p:cNvPr id="33834" name="Rectangle 42"/>
          <p:cNvSpPr>
            <a:spLocks noChangeArrowheads="1"/>
          </p:cNvSpPr>
          <p:nvPr/>
        </p:nvSpPr>
        <p:spPr bwMode="auto">
          <a:xfrm>
            <a:off x="1225550" y="3892550"/>
            <a:ext cx="520700" cy="368300"/>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solidFill>
                  <a:schemeClr val="tx2"/>
                </a:solidFill>
                <a:latin typeface="Times New Roman" pitchFamily="18" charset="0"/>
              </a:rPr>
              <a:t> </a:t>
            </a:r>
            <a:r>
              <a:rPr lang="en-US" sz="2800">
                <a:solidFill>
                  <a:schemeClr val="tx2"/>
                </a:solidFill>
                <a:latin typeface="Times New Roman" pitchFamily="18" charset="0"/>
                <a:sym typeface="Wingdings" pitchFamily="2" charset="2"/>
              </a:rPr>
              <a:t></a:t>
            </a:r>
          </a:p>
        </p:txBody>
      </p:sp>
      <p:sp>
        <p:nvSpPr>
          <p:cNvPr id="33835" name="Rectangle 43"/>
          <p:cNvSpPr>
            <a:spLocks noChangeArrowheads="1"/>
          </p:cNvSpPr>
          <p:nvPr/>
        </p:nvSpPr>
        <p:spPr bwMode="auto">
          <a:xfrm>
            <a:off x="1225550" y="4273550"/>
            <a:ext cx="520700" cy="368300"/>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solidFill>
                  <a:schemeClr val="tx2"/>
                </a:solidFill>
                <a:latin typeface="Times New Roman" pitchFamily="18" charset="0"/>
              </a:rPr>
              <a:t> </a:t>
            </a:r>
            <a:r>
              <a:rPr lang="en-US" sz="2800">
                <a:solidFill>
                  <a:schemeClr val="tx2"/>
                </a:solidFill>
                <a:latin typeface="Times New Roman" pitchFamily="18" charset="0"/>
                <a:sym typeface="Wingdings" pitchFamily="2" charset="2"/>
              </a:rPr>
              <a:t></a:t>
            </a:r>
          </a:p>
        </p:txBody>
      </p:sp>
      <p:sp>
        <p:nvSpPr>
          <p:cNvPr id="1258540" name="Rectangle 44"/>
          <p:cNvSpPr>
            <a:spLocks noChangeArrowheads="1"/>
          </p:cNvSpPr>
          <p:nvPr/>
        </p:nvSpPr>
        <p:spPr bwMode="auto">
          <a:xfrm>
            <a:off x="1225550" y="4654550"/>
            <a:ext cx="5207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41" name="Rectangle 45"/>
          <p:cNvSpPr>
            <a:spLocks noChangeArrowheads="1"/>
          </p:cNvSpPr>
          <p:nvPr/>
        </p:nvSpPr>
        <p:spPr bwMode="auto">
          <a:xfrm>
            <a:off x="1225550" y="5035550"/>
            <a:ext cx="5207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42" name="Rectangle 46"/>
          <p:cNvSpPr>
            <a:spLocks noChangeArrowheads="1"/>
          </p:cNvSpPr>
          <p:nvPr/>
        </p:nvSpPr>
        <p:spPr bwMode="auto">
          <a:xfrm>
            <a:off x="1225550" y="5416550"/>
            <a:ext cx="5207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3839" name="Rectangle 47"/>
          <p:cNvSpPr>
            <a:spLocks noChangeArrowheads="1"/>
          </p:cNvSpPr>
          <p:nvPr/>
        </p:nvSpPr>
        <p:spPr bwMode="auto">
          <a:xfrm>
            <a:off x="762000" y="765175"/>
            <a:ext cx="1476375" cy="438150"/>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Valid</a:t>
            </a:r>
          </a:p>
        </p:txBody>
      </p:sp>
      <p:sp>
        <p:nvSpPr>
          <p:cNvPr id="1258544" name="Rectangle 48"/>
          <p:cNvSpPr>
            <a:spLocks noChangeArrowheads="1"/>
          </p:cNvSpPr>
          <p:nvPr/>
        </p:nvSpPr>
        <p:spPr bwMode="auto">
          <a:xfrm>
            <a:off x="1225550" y="5797550"/>
            <a:ext cx="5207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45" name="Rectangle 49"/>
          <p:cNvSpPr>
            <a:spLocks noChangeArrowheads="1"/>
          </p:cNvSpPr>
          <p:nvPr/>
        </p:nvSpPr>
        <p:spPr bwMode="auto">
          <a:xfrm>
            <a:off x="1225550" y="6178550"/>
            <a:ext cx="5207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46" name="Line 50"/>
          <p:cNvSpPr>
            <a:spLocks noChangeShapeType="1"/>
          </p:cNvSpPr>
          <p:nvPr/>
        </p:nvSpPr>
        <p:spPr bwMode="auto">
          <a:xfrm flipH="1">
            <a:off x="2362200" y="3714750"/>
            <a:ext cx="609600" cy="0"/>
          </a:xfrm>
          <a:prstGeom prst="line">
            <a:avLst/>
          </a:prstGeom>
          <a:noFill/>
          <a:ln w="5715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58547" name="Line 51"/>
          <p:cNvSpPr>
            <a:spLocks noChangeShapeType="1"/>
          </p:cNvSpPr>
          <p:nvPr/>
        </p:nvSpPr>
        <p:spPr bwMode="auto">
          <a:xfrm flipH="1">
            <a:off x="6329363" y="3690938"/>
            <a:ext cx="277812" cy="0"/>
          </a:xfrm>
          <a:prstGeom prst="line">
            <a:avLst/>
          </a:prstGeom>
          <a:noFill/>
          <a:ln w="5715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aphicFrame>
        <p:nvGraphicFramePr>
          <p:cNvPr id="1258548" name="Group 52"/>
          <p:cNvGraphicFramePr>
            <a:graphicFrameLocks noGrp="1"/>
          </p:cNvGraphicFramePr>
          <p:nvPr/>
        </p:nvGraphicFramePr>
        <p:xfrm>
          <a:off x="304800" y="5238750"/>
          <a:ext cx="3352800" cy="1463040"/>
        </p:xfrm>
        <a:graphic>
          <a:graphicData uri="http://schemas.openxmlformats.org/drawingml/2006/table">
            <a:tbl>
              <a:tblPr/>
              <a:tblGrid>
                <a:gridCol w="1066800"/>
                <a:gridCol w="2286000"/>
              </a:tblGrid>
              <a:tr h="2238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  </a:t>
                      </a:r>
                      <a:r>
                        <a:rPr kumimoji="0" lang="en-US" sz="1600" b="1" i="0" u="none" strike="noStrike" cap="none" normalizeH="0" baseline="0" smtClean="0">
                          <a:ln>
                            <a:noFill/>
                          </a:ln>
                          <a:solidFill>
                            <a:schemeClr val="tx2"/>
                          </a:solidFill>
                          <a:effectLst/>
                          <a:latin typeface="Arial Narrow" pitchFamily="34" charset="0"/>
                        </a:rPr>
                        <a:t>Address</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2"/>
                          </a:solidFill>
                          <a:effectLst/>
                          <a:latin typeface="Arial Narrow" pitchFamily="34" charset="0"/>
                        </a:rPr>
                        <a:t>Code</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r>
              <a:tr h="2127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0003h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L1	LDH</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L2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0027h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SUB  cnt</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0028h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[!cnt]	B    L1</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r>
            </a:tbl>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Direct-Mapped Cache Example</a:t>
            </a:r>
          </a:p>
        </p:txBody>
      </p:sp>
      <p:grpSp>
        <p:nvGrpSpPr>
          <p:cNvPr id="34819" name="Group 3"/>
          <p:cNvGrpSpPr>
            <a:grpSpLocks/>
          </p:cNvGrpSpPr>
          <p:nvPr/>
        </p:nvGrpSpPr>
        <p:grpSpPr bwMode="auto">
          <a:xfrm>
            <a:off x="762000" y="692150"/>
            <a:ext cx="7994650" cy="5930900"/>
            <a:chOff x="480" y="436"/>
            <a:chExt cx="5036" cy="3736"/>
          </a:xfrm>
        </p:grpSpPr>
        <p:sp>
          <p:nvSpPr>
            <p:cNvPr id="1260548" name="Rectangle 4"/>
            <p:cNvSpPr>
              <a:spLocks noChangeArrowheads="1"/>
            </p:cNvSpPr>
            <p:nvPr/>
          </p:nvSpPr>
          <p:spPr bwMode="auto">
            <a:xfrm>
              <a:off x="580" y="436"/>
              <a:ext cx="4936" cy="373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4840" name="Rectangle 5"/>
            <p:cNvSpPr>
              <a:spLocks noChangeArrowheads="1"/>
            </p:cNvSpPr>
            <p:nvPr/>
          </p:nvSpPr>
          <p:spPr bwMode="auto">
            <a:xfrm>
              <a:off x="2512" y="484"/>
              <a:ext cx="664" cy="3688"/>
            </a:xfrm>
            <a:prstGeom prst="rect">
              <a:avLst/>
            </a:prstGeom>
            <a:noFill/>
            <a:ln w="9525">
              <a:noFill/>
              <a:miter lim="800000"/>
              <a:headEnd/>
              <a:tailEnd/>
            </a:ln>
          </p:spPr>
          <p:txBody>
            <a:bodyPr wrap="none" lIns="92075" tIns="46038" rIns="92075" bIns="46038">
              <a:spAutoFit/>
            </a:bodyPr>
            <a:lstStyle/>
            <a:p>
              <a:pPr algn="r">
                <a:lnSpc>
                  <a:spcPct val="90000"/>
                </a:lnSpc>
                <a:spcBef>
                  <a:spcPct val="0"/>
                </a:spcBef>
              </a:pPr>
              <a:r>
                <a:rPr lang="en-US" sz="2800" u="sng">
                  <a:solidFill>
                    <a:schemeClr val="tx2"/>
                  </a:solidFill>
                  <a:latin typeface="Times New Roman" pitchFamily="18" charset="0"/>
                </a:rPr>
                <a:t>Index</a:t>
              </a:r>
              <a:endParaRPr lang="en-US" sz="2800">
                <a:latin typeface="Times New Roman" pitchFamily="18" charset="0"/>
              </a:endParaRPr>
            </a:p>
            <a:p>
              <a:pPr algn="r">
                <a:lnSpc>
                  <a:spcPct val="90000"/>
                </a:lnSpc>
                <a:spcBef>
                  <a:spcPct val="0"/>
                </a:spcBef>
              </a:pPr>
              <a:r>
                <a:rPr lang="en-US" sz="2800">
                  <a:latin typeface="Times New Roman" pitchFamily="18" charset="0"/>
                </a:rPr>
                <a:t>0</a:t>
              </a:r>
            </a:p>
            <a:p>
              <a:pPr algn="r">
                <a:lnSpc>
                  <a:spcPct val="90000"/>
                </a:lnSpc>
                <a:spcBef>
                  <a:spcPct val="0"/>
                </a:spcBef>
              </a:pPr>
              <a:r>
                <a:rPr lang="en-US" sz="2800">
                  <a:latin typeface="Times New Roman" pitchFamily="18" charset="0"/>
                </a:rPr>
                <a:t>1</a:t>
              </a:r>
            </a:p>
            <a:p>
              <a:pPr algn="r">
                <a:lnSpc>
                  <a:spcPct val="90000"/>
                </a:lnSpc>
                <a:spcBef>
                  <a:spcPct val="0"/>
                </a:spcBef>
              </a:pPr>
              <a:r>
                <a:rPr lang="en-US" sz="2800">
                  <a:latin typeface="Times New Roman" pitchFamily="18" charset="0"/>
                </a:rPr>
                <a:t>2</a:t>
              </a:r>
            </a:p>
            <a:p>
              <a:pPr algn="r">
                <a:lnSpc>
                  <a:spcPct val="90000"/>
                </a:lnSpc>
                <a:spcBef>
                  <a:spcPct val="0"/>
                </a:spcBef>
              </a:pPr>
              <a:r>
                <a:rPr lang="en-US" sz="2800">
                  <a:latin typeface="Times New Roman" pitchFamily="18" charset="0"/>
                </a:rPr>
                <a:t>3</a:t>
              </a:r>
            </a:p>
            <a:p>
              <a:pPr algn="r">
                <a:lnSpc>
                  <a:spcPct val="90000"/>
                </a:lnSpc>
                <a:spcBef>
                  <a:spcPct val="0"/>
                </a:spcBef>
              </a:pPr>
              <a:r>
                <a:rPr lang="en-US" sz="2800">
                  <a:latin typeface="Times New Roman" pitchFamily="18" charset="0"/>
                </a:rPr>
                <a:t>4</a:t>
              </a:r>
            </a:p>
            <a:p>
              <a:pPr algn="r">
                <a:lnSpc>
                  <a:spcPct val="90000"/>
                </a:lnSpc>
                <a:spcBef>
                  <a:spcPct val="0"/>
                </a:spcBef>
              </a:pPr>
              <a:r>
                <a:rPr lang="en-US" sz="2800">
                  <a:latin typeface="Times New Roman" pitchFamily="18" charset="0"/>
                </a:rPr>
                <a:t>5</a:t>
              </a:r>
            </a:p>
            <a:p>
              <a:pPr algn="r">
                <a:lnSpc>
                  <a:spcPct val="90000"/>
                </a:lnSpc>
                <a:spcBef>
                  <a:spcPct val="0"/>
                </a:spcBef>
              </a:pPr>
              <a:r>
                <a:rPr lang="en-US" sz="2800">
                  <a:solidFill>
                    <a:schemeClr val="tx2"/>
                  </a:solidFill>
                  <a:latin typeface="Times New Roman" pitchFamily="18" charset="0"/>
                </a:rPr>
                <a:t>6</a:t>
              </a:r>
              <a:endParaRPr lang="en-US" sz="2800">
                <a:latin typeface="Times New Roman" pitchFamily="18" charset="0"/>
              </a:endParaRPr>
            </a:p>
            <a:p>
              <a:pPr algn="r">
                <a:lnSpc>
                  <a:spcPct val="90000"/>
                </a:lnSpc>
                <a:spcBef>
                  <a:spcPct val="0"/>
                </a:spcBef>
              </a:pPr>
              <a:r>
                <a:rPr lang="en-US" sz="2800">
                  <a:latin typeface="Times New Roman" pitchFamily="18" charset="0"/>
                </a:rPr>
                <a:t>7</a:t>
              </a:r>
            </a:p>
            <a:p>
              <a:pPr algn="r">
                <a:lnSpc>
                  <a:spcPct val="90000"/>
                </a:lnSpc>
                <a:spcBef>
                  <a:spcPct val="0"/>
                </a:spcBef>
              </a:pPr>
              <a:r>
                <a:rPr lang="en-US" sz="2800">
                  <a:latin typeface="Times New Roman" pitchFamily="18" charset="0"/>
                </a:rPr>
                <a:t>8</a:t>
              </a:r>
            </a:p>
            <a:p>
              <a:pPr algn="r">
                <a:lnSpc>
                  <a:spcPct val="90000"/>
                </a:lnSpc>
                <a:spcBef>
                  <a:spcPct val="0"/>
                </a:spcBef>
              </a:pPr>
              <a:r>
                <a:rPr lang="en-US" sz="2800">
                  <a:latin typeface="Times New Roman" pitchFamily="18" charset="0"/>
                </a:rPr>
                <a:t>9</a:t>
              </a:r>
            </a:p>
            <a:p>
              <a:pPr algn="r">
                <a:lnSpc>
                  <a:spcPct val="90000"/>
                </a:lnSpc>
                <a:spcBef>
                  <a:spcPct val="0"/>
                </a:spcBef>
              </a:pPr>
              <a:r>
                <a:rPr lang="en-US" sz="2800">
                  <a:latin typeface="Times New Roman" pitchFamily="18" charset="0"/>
                </a:rPr>
                <a:t>A</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F</a:t>
              </a:r>
            </a:p>
          </p:txBody>
        </p:sp>
        <p:sp>
          <p:nvSpPr>
            <p:cNvPr id="1260550" name="Rectangle 6"/>
            <p:cNvSpPr>
              <a:spLocks noChangeArrowheads="1"/>
            </p:cNvSpPr>
            <p:nvPr/>
          </p:nvSpPr>
          <p:spPr bwMode="auto">
            <a:xfrm>
              <a:off x="3316" y="7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51" name="Rectangle 7"/>
            <p:cNvSpPr>
              <a:spLocks noChangeArrowheads="1"/>
            </p:cNvSpPr>
            <p:nvPr/>
          </p:nvSpPr>
          <p:spPr bwMode="auto">
            <a:xfrm>
              <a:off x="3316" y="10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52" name="Rectangle 8"/>
            <p:cNvSpPr>
              <a:spLocks noChangeArrowheads="1"/>
            </p:cNvSpPr>
            <p:nvPr/>
          </p:nvSpPr>
          <p:spPr bwMode="auto">
            <a:xfrm>
              <a:off x="3316" y="12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4844" name="Rectangle 9"/>
            <p:cNvSpPr>
              <a:spLocks noChangeArrowheads="1"/>
            </p:cNvSpPr>
            <p:nvPr/>
          </p:nvSpPr>
          <p:spPr bwMode="auto">
            <a:xfrm>
              <a:off x="3316" y="149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LDH</a:t>
              </a:r>
            </a:p>
          </p:txBody>
        </p:sp>
        <p:sp>
          <p:nvSpPr>
            <p:cNvPr id="34845" name="Rectangle 10"/>
            <p:cNvSpPr>
              <a:spLocks noChangeArrowheads="1"/>
            </p:cNvSpPr>
            <p:nvPr/>
          </p:nvSpPr>
          <p:spPr bwMode="auto">
            <a:xfrm>
              <a:off x="3316" y="173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MPY</a:t>
              </a:r>
            </a:p>
          </p:txBody>
        </p:sp>
        <p:sp>
          <p:nvSpPr>
            <p:cNvPr id="34846" name="Rectangle 11"/>
            <p:cNvSpPr>
              <a:spLocks noChangeArrowheads="1"/>
            </p:cNvSpPr>
            <p:nvPr/>
          </p:nvSpPr>
          <p:spPr bwMode="auto">
            <a:xfrm>
              <a:off x="3316" y="197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ADD</a:t>
              </a:r>
            </a:p>
          </p:txBody>
        </p:sp>
        <p:sp>
          <p:nvSpPr>
            <p:cNvPr id="34847" name="Rectangle 12"/>
            <p:cNvSpPr>
              <a:spLocks noChangeArrowheads="1"/>
            </p:cNvSpPr>
            <p:nvPr/>
          </p:nvSpPr>
          <p:spPr bwMode="auto">
            <a:xfrm>
              <a:off x="3316" y="221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solidFill>
                    <a:schemeClr val="tx2"/>
                  </a:solidFill>
                  <a:latin typeface="Times New Roman" pitchFamily="18" charset="0"/>
                </a:rPr>
                <a:t>B</a:t>
              </a:r>
              <a:r>
                <a:rPr lang="en-US" sz="2800">
                  <a:latin typeface="Times New Roman" pitchFamily="18" charset="0"/>
                </a:rPr>
                <a:t> </a:t>
              </a:r>
              <a:r>
                <a:rPr lang="en-US" sz="2800">
                  <a:solidFill>
                    <a:schemeClr val="tx2"/>
                  </a:solidFill>
                  <a:latin typeface="Times New Roman" pitchFamily="18" charset="0"/>
                </a:rPr>
                <a:t>ADD </a:t>
              </a:r>
              <a:r>
                <a:rPr lang="en-US" sz="2800">
                  <a:latin typeface="Times New Roman" pitchFamily="18" charset="0"/>
                </a:rPr>
                <a:t>B</a:t>
              </a:r>
            </a:p>
          </p:txBody>
        </p:sp>
        <p:sp>
          <p:nvSpPr>
            <p:cNvPr id="34848" name="Rectangle 13"/>
            <p:cNvSpPr>
              <a:spLocks noChangeArrowheads="1"/>
            </p:cNvSpPr>
            <p:nvPr/>
          </p:nvSpPr>
          <p:spPr bwMode="auto">
            <a:xfrm>
              <a:off x="3316" y="2452"/>
              <a:ext cx="2056" cy="232"/>
            </a:xfrm>
            <a:prstGeom prst="rect">
              <a:avLst/>
            </a:prstGeom>
            <a:solidFill>
              <a:schemeClr val="accent3"/>
            </a:solidFill>
            <a:ln w="12700">
              <a:solidFill>
                <a:schemeClr val="tx1"/>
              </a:solidFill>
              <a:miter lim="800000"/>
              <a:headEnd/>
              <a:tailEnd/>
            </a:ln>
          </p:spPr>
          <p:txBody>
            <a:bodyPr wrap="none" anchor="ctr"/>
            <a:lstStyle/>
            <a:p>
              <a:pPr algn="ctr"/>
              <a:r>
                <a:rPr lang="en-US" sz="2800">
                  <a:latin typeface="Times New Roman" pitchFamily="18" charset="0"/>
                </a:rPr>
                <a:t>SUB</a:t>
              </a:r>
            </a:p>
          </p:txBody>
        </p:sp>
        <p:sp>
          <p:nvSpPr>
            <p:cNvPr id="34849" name="Rectangle 14"/>
            <p:cNvSpPr>
              <a:spLocks noChangeArrowheads="1"/>
            </p:cNvSpPr>
            <p:nvPr/>
          </p:nvSpPr>
          <p:spPr bwMode="auto">
            <a:xfrm>
              <a:off x="3316" y="2692"/>
              <a:ext cx="2056"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B</a:t>
              </a:r>
            </a:p>
          </p:txBody>
        </p:sp>
        <p:sp>
          <p:nvSpPr>
            <p:cNvPr id="1260559" name="Rectangle 15"/>
            <p:cNvSpPr>
              <a:spLocks noChangeArrowheads="1"/>
            </p:cNvSpPr>
            <p:nvPr/>
          </p:nvSpPr>
          <p:spPr bwMode="auto">
            <a:xfrm>
              <a:off x="3316" y="293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60" name="Rectangle 16"/>
            <p:cNvSpPr>
              <a:spLocks noChangeArrowheads="1"/>
            </p:cNvSpPr>
            <p:nvPr/>
          </p:nvSpPr>
          <p:spPr bwMode="auto">
            <a:xfrm>
              <a:off x="3316" y="317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61" name="Rectangle 17"/>
            <p:cNvSpPr>
              <a:spLocks noChangeArrowheads="1"/>
            </p:cNvSpPr>
            <p:nvPr/>
          </p:nvSpPr>
          <p:spPr bwMode="auto">
            <a:xfrm>
              <a:off x="3316" y="341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4853" name="Rectangle 18"/>
            <p:cNvSpPr>
              <a:spLocks noChangeArrowheads="1"/>
            </p:cNvSpPr>
            <p:nvPr/>
          </p:nvSpPr>
          <p:spPr bwMode="auto">
            <a:xfrm>
              <a:off x="3984" y="482"/>
              <a:ext cx="720" cy="276"/>
            </a:xfrm>
            <a:prstGeom prst="rect">
              <a:avLst/>
            </a:prstGeom>
            <a:noFill/>
            <a:ln w="9525">
              <a:noFill/>
              <a:miter lim="800000"/>
              <a:headEnd/>
              <a:tailEnd/>
            </a:ln>
          </p:spPr>
          <p:txBody>
            <a:bodyPr wrap="none" lIns="92075" tIns="46038" rIns="92075" bIns="46038">
              <a:spAutoFit/>
            </a:bodyPr>
            <a:lstStyle/>
            <a:p>
              <a:pPr algn="ctr"/>
              <a:r>
                <a:rPr lang="en-US" sz="2800" u="sng">
                  <a:solidFill>
                    <a:schemeClr val="tx2"/>
                  </a:solidFill>
                  <a:latin typeface="Times New Roman" pitchFamily="18" charset="0"/>
                </a:rPr>
                <a:t>Cache</a:t>
              </a:r>
            </a:p>
          </p:txBody>
        </p:sp>
        <p:sp>
          <p:nvSpPr>
            <p:cNvPr id="1260563" name="Rectangle 19"/>
            <p:cNvSpPr>
              <a:spLocks noChangeArrowheads="1"/>
            </p:cNvSpPr>
            <p:nvPr/>
          </p:nvSpPr>
          <p:spPr bwMode="auto">
            <a:xfrm>
              <a:off x="3316" y="365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64" name="Rectangle 20"/>
            <p:cNvSpPr>
              <a:spLocks noChangeArrowheads="1"/>
            </p:cNvSpPr>
            <p:nvPr/>
          </p:nvSpPr>
          <p:spPr bwMode="auto">
            <a:xfrm>
              <a:off x="3316" y="3892"/>
              <a:ext cx="2056"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65" name="Rectangle 21"/>
            <p:cNvSpPr>
              <a:spLocks noChangeArrowheads="1"/>
            </p:cNvSpPr>
            <p:nvPr/>
          </p:nvSpPr>
          <p:spPr bwMode="auto">
            <a:xfrm>
              <a:off x="1300" y="7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66" name="Rectangle 22"/>
            <p:cNvSpPr>
              <a:spLocks noChangeArrowheads="1"/>
            </p:cNvSpPr>
            <p:nvPr/>
          </p:nvSpPr>
          <p:spPr bwMode="auto">
            <a:xfrm>
              <a:off x="1300" y="10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67" name="Rectangle 23"/>
            <p:cNvSpPr>
              <a:spLocks noChangeArrowheads="1"/>
            </p:cNvSpPr>
            <p:nvPr/>
          </p:nvSpPr>
          <p:spPr bwMode="auto">
            <a:xfrm>
              <a:off x="1300" y="12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4859" name="Rectangle 24"/>
            <p:cNvSpPr>
              <a:spLocks noChangeArrowheads="1"/>
            </p:cNvSpPr>
            <p:nvPr/>
          </p:nvSpPr>
          <p:spPr bwMode="auto">
            <a:xfrm>
              <a:off x="1300" y="149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4860" name="Rectangle 25"/>
            <p:cNvSpPr>
              <a:spLocks noChangeArrowheads="1"/>
            </p:cNvSpPr>
            <p:nvPr/>
          </p:nvSpPr>
          <p:spPr bwMode="auto">
            <a:xfrm>
              <a:off x="1300" y="173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4861" name="Rectangle 26"/>
            <p:cNvSpPr>
              <a:spLocks noChangeArrowheads="1"/>
            </p:cNvSpPr>
            <p:nvPr/>
          </p:nvSpPr>
          <p:spPr bwMode="auto">
            <a:xfrm>
              <a:off x="1300" y="197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4862" name="Rectangle 27"/>
            <p:cNvSpPr>
              <a:spLocks noChangeArrowheads="1"/>
            </p:cNvSpPr>
            <p:nvPr/>
          </p:nvSpPr>
          <p:spPr bwMode="auto">
            <a:xfrm>
              <a:off x="1300" y="221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solidFill>
                    <a:schemeClr val="tx2"/>
                  </a:solidFill>
                  <a:latin typeface="Times New Roman" pitchFamily="18" charset="0"/>
                </a:rPr>
                <a:t>000 002 </a:t>
              </a:r>
              <a:r>
                <a:rPr lang="en-US" sz="2800">
                  <a:latin typeface="Times New Roman" pitchFamily="18" charset="0"/>
                </a:rPr>
                <a:t>000</a:t>
              </a:r>
            </a:p>
          </p:txBody>
        </p:sp>
        <p:sp>
          <p:nvSpPr>
            <p:cNvPr id="34863" name="Rectangle 28"/>
            <p:cNvSpPr>
              <a:spLocks noChangeArrowheads="1"/>
            </p:cNvSpPr>
            <p:nvPr/>
          </p:nvSpPr>
          <p:spPr bwMode="auto">
            <a:xfrm>
              <a:off x="1300" y="2452"/>
              <a:ext cx="1144" cy="232"/>
            </a:xfrm>
            <a:prstGeom prst="rect">
              <a:avLst/>
            </a:prstGeom>
            <a:solidFill>
              <a:schemeClr val="accent3"/>
            </a:solidFill>
            <a:ln w="12700">
              <a:solidFill>
                <a:schemeClr val="tx1"/>
              </a:solidFill>
              <a:miter lim="800000"/>
              <a:headEnd/>
              <a:tailEnd/>
            </a:ln>
          </p:spPr>
          <p:txBody>
            <a:bodyPr wrap="none" anchor="ctr"/>
            <a:lstStyle/>
            <a:p>
              <a:pPr algn="ctr"/>
              <a:r>
                <a:rPr lang="en-US" sz="2800">
                  <a:latin typeface="Times New Roman" pitchFamily="18" charset="0"/>
                </a:rPr>
                <a:t>002</a:t>
              </a:r>
            </a:p>
          </p:txBody>
        </p:sp>
        <p:sp>
          <p:nvSpPr>
            <p:cNvPr id="34864" name="Rectangle 29"/>
            <p:cNvSpPr>
              <a:spLocks noChangeArrowheads="1"/>
            </p:cNvSpPr>
            <p:nvPr/>
          </p:nvSpPr>
          <p:spPr bwMode="auto">
            <a:xfrm>
              <a:off x="1300" y="2692"/>
              <a:ext cx="1144" cy="232"/>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002</a:t>
              </a:r>
            </a:p>
          </p:txBody>
        </p:sp>
        <p:sp>
          <p:nvSpPr>
            <p:cNvPr id="1260574" name="Rectangle 30"/>
            <p:cNvSpPr>
              <a:spLocks noChangeArrowheads="1"/>
            </p:cNvSpPr>
            <p:nvPr/>
          </p:nvSpPr>
          <p:spPr bwMode="auto">
            <a:xfrm>
              <a:off x="1300" y="293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75" name="Rectangle 31"/>
            <p:cNvSpPr>
              <a:spLocks noChangeArrowheads="1"/>
            </p:cNvSpPr>
            <p:nvPr/>
          </p:nvSpPr>
          <p:spPr bwMode="auto">
            <a:xfrm>
              <a:off x="1300" y="317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76" name="Rectangle 32"/>
            <p:cNvSpPr>
              <a:spLocks noChangeArrowheads="1"/>
            </p:cNvSpPr>
            <p:nvPr/>
          </p:nvSpPr>
          <p:spPr bwMode="auto">
            <a:xfrm>
              <a:off x="1300" y="341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4868" name="Rectangle 33"/>
            <p:cNvSpPr>
              <a:spLocks noChangeArrowheads="1"/>
            </p:cNvSpPr>
            <p:nvPr/>
          </p:nvSpPr>
          <p:spPr bwMode="auto">
            <a:xfrm>
              <a:off x="1455" y="482"/>
              <a:ext cx="834"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Tag</a:t>
              </a:r>
            </a:p>
          </p:txBody>
        </p:sp>
        <p:sp>
          <p:nvSpPr>
            <p:cNvPr id="1260578" name="Rectangle 34"/>
            <p:cNvSpPr>
              <a:spLocks noChangeArrowheads="1"/>
            </p:cNvSpPr>
            <p:nvPr/>
          </p:nvSpPr>
          <p:spPr bwMode="auto">
            <a:xfrm>
              <a:off x="1300" y="365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79" name="Rectangle 35"/>
            <p:cNvSpPr>
              <a:spLocks noChangeArrowheads="1"/>
            </p:cNvSpPr>
            <p:nvPr/>
          </p:nvSpPr>
          <p:spPr bwMode="auto">
            <a:xfrm>
              <a:off x="1300" y="3892"/>
              <a:ext cx="1144"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80" name="Rectangle 36"/>
            <p:cNvSpPr>
              <a:spLocks noChangeArrowheads="1"/>
            </p:cNvSpPr>
            <p:nvPr/>
          </p:nvSpPr>
          <p:spPr bwMode="auto">
            <a:xfrm>
              <a:off x="772" y="7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81" name="Rectangle 37"/>
            <p:cNvSpPr>
              <a:spLocks noChangeArrowheads="1"/>
            </p:cNvSpPr>
            <p:nvPr/>
          </p:nvSpPr>
          <p:spPr bwMode="auto">
            <a:xfrm>
              <a:off x="772" y="10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82" name="Rectangle 38"/>
            <p:cNvSpPr>
              <a:spLocks noChangeArrowheads="1"/>
            </p:cNvSpPr>
            <p:nvPr/>
          </p:nvSpPr>
          <p:spPr bwMode="auto">
            <a:xfrm>
              <a:off x="772" y="12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4874" name="Rectangle 39"/>
            <p:cNvSpPr>
              <a:spLocks noChangeArrowheads="1"/>
            </p:cNvSpPr>
            <p:nvPr/>
          </p:nvSpPr>
          <p:spPr bwMode="auto">
            <a:xfrm>
              <a:off x="772" y="149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endParaRPr lang="en-US" sz="2800">
                <a:latin typeface="Times New Roman" pitchFamily="18" charset="0"/>
              </a:endParaRPr>
            </a:p>
          </p:txBody>
        </p:sp>
        <p:sp>
          <p:nvSpPr>
            <p:cNvPr id="34875" name="Rectangle 40"/>
            <p:cNvSpPr>
              <a:spLocks noChangeArrowheads="1"/>
            </p:cNvSpPr>
            <p:nvPr/>
          </p:nvSpPr>
          <p:spPr bwMode="auto">
            <a:xfrm>
              <a:off x="772" y="173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34876" name="Rectangle 41"/>
            <p:cNvSpPr>
              <a:spLocks noChangeArrowheads="1"/>
            </p:cNvSpPr>
            <p:nvPr/>
          </p:nvSpPr>
          <p:spPr bwMode="auto">
            <a:xfrm>
              <a:off x="772" y="197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34877" name="Rectangle 42"/>
            <p:cNvSpPr>
              <a:spLocks noChangeArrowheads="1"/>
            </p:cNvSpPr>
            <p:nvPr/>
          </p:nvSpPr>
          <p:spPr bwMode="auto">
            <a:xfrm>
              <a:off x="772" y="221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34878" name="Rectangle 43"/>
            <p:cNvSpPr>
              <a:spLocks noChangeArrowheads="1"/>
            </p:cNvSpPr>
            <p:nvPr/>
          </p:nvSpPr>
          <p:spPr bwMode="auto">
            <a:xfrm>
              <a:off x="772" y="245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solidFill>
                    <a:schemeClr val="tx2"/>
                  </a:solidFill>
                  <a:latin typeface="Times New Roman" pitchFamily="18" charset="0"/>
                </a:rPr>
                <a:t> </a:t>
              </a:r>
              <a:r>
                <a:rPr lang="en-US" sz="2800">
                  <a:solidFill>
                    <a:schemeClr val="tx2"/>
                  </a:solidFill>
                  <a:latin typeface="Times New Roman" pitchFamily="18" charset="0"/>
                  <a:sym typeface="Wingdings" pitchFamily="2" charset="2"/>
                </a:rPr>
                <a:t></a:t>
              </a:r>
            </a:p>
          </p:txBody>
        </p:sp>
        <p:sp>
          <p:nvSpPr>
            <p:cNvPr id="34879" name="Rectangle 44"/>
            <p:cNvSpPr>
              <a:spLocks noChangeArrowheads="1"/>
            </p:cNvSpPr>
            <p:nvPr/>
          </p:nvSpPr>
          <p:spPr bwMode="auto">
            <a:xfrm>
              <a:off x="772" y="2692"/>
              <a:ext cx="328" cy="232"/>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solidFill>
                    <a:schemeClr val="tx2"/>
                  </a:solidFill>
                  <a:latin typeface="Times New Roman" pitchFamily="18" charset="0"/>
                </a:rPr>
                <a:t> </a:t>
              </a:r>
              <a:r>
                <a:rPr lang="en-US" sz="2800">
                  <a:solidFill>
                    <a:schemeClr val="tx2"/>
                  </a:solidFill>
                  <a:latin typeface="Times New Roman" pitchFamily="18" charset="0"/>
                  <a:sym typeface="Wingdings" pitchFamily="2" charset="2"/>
                </a:rPr>
                <a:t></a:t>
              </a:r>
            </a:p>
          </p:txBody>
        </p:sp>
        <p:sp>
          <p:nvSpPr>
            <p:cNvPr id="1260589" name="Rectangle 45"/>
            <p:cNvSpPr>
              <a:spLocks noChangeArrowheads="1"/>
            </p:cNvSpPr>
            <p:nvPr/>
          </p:nvSpPr>
          <p:spPr bwMode="auto">
            <a:xfrm>
              <a:off x="772" y="293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90" name="Rectangle 46"/>
            <p:cNvSpPr>
              <a:spLocks noChangeArrowheads="1"/>
            </p:cNvSpPr>
            <p:nvPr/>
          </p:nvSpPr>
          <p:spPr bwMode="auto">
            <a:xfrm>
              <a:off x="772" y="317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91" name="Rectangle 47"/>
            <p:cNvSpPr>
              <a:spLocks noChangeArrowheads="1"/>
            </p:cNvSpPr>
            <p:nvPr/>
          </p:nvSpPr>
          <p:spPr bwMode="auto">
            <a:xfrm>
              <a:off x="772" y="341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4883" name="Rectangle 48"/>
            <p:cNvSpPr>
              <a:spLocks noChangeArrowheads="1"/>
            </p:cNvSpPr>
            <p:nvPr/>
          </p:nvSpPr>
          <p:spPr bwMode="auto">
            <a:xfrm>
              <a:off x="480" y="482"/>
              <a:ext cx="930" cy="276"/>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Valid</a:t>
              </a:r>
            </a:p>
          </p:txBody>
        </p:sp>
        <p:sp>
          <p:nvSpPr>
            <p:cNvPr id="1260593" name="Rectangle 49"/>
            <p:cNvSpPr>
              <a:spLocks noChangeArrowheads="1"/>
            </p:cNvSpPr>
            <p:nvPr/>
          </p:nvSpPr>
          <p:spPr bwMode="auto">
            <a:xfrm>
              <a:off x="772" y="365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94" name="Rectangle 50"/>
            <p:cNvSpPr>
              <a:spLocks noChangeArrowheads="1"/>
            </p:cNvSpPr>
            <p:nvPr/>
          </p:nvSpPr>
          <p:spPr bwMode="auto">
            <a:xfrm>
              <a:off x="772" y="3892"/>
              <a:ext cx="328" cy="232"/>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95" name="Line 51"/>
            <p:cNvSpPr>
              <a:spLocks noChangeShapeType="1"/>
            </p:cNvSpPr>
            <p:nvPr/>
          </p:nvSpPr>
          <p:spPr bwMode="auto">
            <a:xfrm flipH="1">
              <a:off x="1325" y="2333"/>
              <a:ext cx="306" cy="0"/>
            </a:xfrm>
            <a:prstGeom prst="line">
              <a:avLst/>
            </a:prstGeom>
            <a:noFill/>
            <a:ln w="5715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96" name="Line 52"/>
            <p:cNvSpPr>
              <a:spLocks noChangeShapeType="1"/>
            </p:cNvSpPr>
            <p:nvPr/>
          </p:nvSpPr>
          <p:spPr bwMode="auto">
            <a:xfrm flipH="1">
              <a:off x="4121" y="2332"/>
              <a:ext cx="491" cy="0"/>
            </a:xfrm>
            <a:prstGeom prst="line">
              <a:avLst/>
            </a:prstGeom>
            <a:noFill/>
            <a:ln w="5715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97" name="Line 53"/>
            <p:cNvSpPr>
              <a:spLocks noChangeShapeType="1"/>
            </p:cNvSpPr>
            <p:nvPr/>
          </p:nvSpPr>
          <p:spPr bwMode="auto">
            <a:xfrm flipH="1">
              <a:off x="1708" y="2333"/>
              <a:ext cx="306" cy="0"/>
            </a:xfrm>
            <a:prstGeom prst="line">
              <a:avLst/>
            </a:prstGeom>
            <a:noFill/>
            <a:ln w="5715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0598" name="Line 54"/>
            <p:cNvSpPr>
              <a:spLocks noChangeShapeType="1"/>
            </p:cNvSpPr>
            <p:nvPr/>
          </p:nvSpPr>
          <p:spPr bwMode="auto">
            <a:xfrm flipH="1">
              <a:off x="3880" y="2332"/>
              <a:ext cx="150" cy="0"/>
            </a:xfrm>
            <a:prstGeom prst="line">
              <a:avLst/>
            </a:prstGeom>
            <a:noFill/>
            <a:ln w="5715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aphicFrame>
        <p:nvGraphicFramePr>
          <p:cNvPr id="1260599" name="Group 55"/>
          <p:cNvGraphicFramePr>
            <a:graphicFrameLocks noGrp="1"/>
          </p:cNvGraphicFramePr>
          <p:nvPr/>
        </p:nvGraphicFramePr>
        <p:xfrm>
          <a:off x="304800" y="5238750"/>
          <a:ext cx="3352800" cy="1463040"/>
        </p:xfrm>
        <a:graphic>
          <a:graphicData uri="http://schemas.openxmlformats.org/drawingml/2006/table">
            <a:tbl>
              <a:tblPr/>
              <a:tblGrid>
                <a:gridCol w="1066800"/>
                <a:gridCol w="2286000"/>
              </a:tblGrid>
              <a:tr h="2238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  </a:t>
                      </a:r>
                      <a:r>
                        <a:rPr kumimoji="0" lang="en-US" sz="1600" b="1" i="0" u="none" strike="noStrike" cap="none" normalizeH="0" baseline="0" smtClean="0">
                          <a:ln>
                            <a:noFill/>
                          </a:ln>
                          <a:solidFill>
                            <a:schemeClr val="tx2"/>
                          </a:solidFill>
                          <a:effectLst/>
                          <a:latin typeface="Arial Narrow" pitchFamily="34" charset="0"/>
                        </a:rPr>
                        <a:t>Address</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2"/>
                          </a:solidFill>
                          <a:effectLst/>
                          <a:latin typeface="Arial Narrow" pitchFamily="34" charset="0"/>
                        </a:rPr>
                        <a:t>Code</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3"/>
                    </a:solidFill>
                  </a:tcPr>
                </a:tc>
              </a:tr>
              <a:tr h="2127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0003h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L1	LDH</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1" i="0" u="none" strike="noStrike" cap="none" normalizeH="0" baseline="0" smtClean="0">
                        <a:ln>
                          <a:noFill/>
                        </a:ln>
                        <a:solidFill>
                          <a:schemeClr val="tx1"/>
                        </a:solidFill>
                        <a:effectLst/>
                        <a:latin typeface="Courier New" pitchFamily="49" charset="0"/>
                      </a:endParaRP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0026h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L2	ADD</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0027h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SUB  cnt</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3"/>
                    </a:solidFill>
                  </a:tcPr>
                </a:tc>
              </a:tr>
              <a:tr h="23653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 0028h</a:t>
                      </a:r>
                    </a:p>
                  </a:txBody>
                  <a:tcPr marT="0" marB="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rPr>
                        <a:t>[!cnt]	B    L1</a:t>
                      </a:r>
                    </a:p>
                  </a:txBody>
                  <a:tcPr marT="0" marB="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28575" cap="flat" cmpd="sng" algn="ctr">
                      <a:solidFill>
                        <a:schemeClr val="tx1"/>
                      </a:solidFill>
                      <a:prstDash val="solid"/>
                      <a:round/>
                      <a:headEnd type="none" w="sm" len="sm"/>
                      <a:tailEnd type="none" w="med" len="med"/>
                    </a:lnB>
                    <a:lnTlToBr>
                      <a:noFill/>
                    </a:lnTlToBr>
                    <a:lnBlToTr>
                      <a:noFill/>
                    </a:lnBlToTr>
                    <a:solidFill>
                      <a:schemeClr val="accent3"/>
                    </a:solidFill>
                  </a:tcPr>
                </a:tc>
              </a:tr>
            </a:tbl>
          </a:graphicData>
        </a:graphic>
      </p:graphicFrame>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Direct-Mapped Cache Example</a:t>
            </a:r>
          </a:p>
        </p:txBody>
      </p:sp>
      <p:sp>
        <p:nvSpPr>
          <p:cNvPr id="1262595" name="Rectangle 3"/>
          <p:cNvSpPr>
            <a:spLocks noChangeArrowheads="1"/>
          </p:cNvSpPr>
          <p:nvPr/>
        </p:nvSpPr>
        <p:spPr bwMode="auto">
          <a:xfrm>
            <a:off x="838200" y="685800"/>
            <a:ext cx="7835900" cy="5930900"/>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5844" name="Rectangle 4"/>
          <p:cNvSpPr>
            <a:spLocks noChangeArrowheads="1"/>
          </p:cNvSpPr>
          <p:nvPr/>
        </p:nvSpPr>
        <p:spPr bwMode="auto">
          <a:xfrm>
            <a:off x="3987800" y="768350"/>
            <a:ext cx="1054100" cy="5854700"/>
          </a:xfrm>
          <a:prstGeom prst="rect">
            <a:avLst/>
          </a:prstGeom>
          <a:noFill/>
          <a:ln w="9525">
            <a:noFill/>
            <a:miter lim="800000"/>
            <a:headEnd/>
            <a:tailEnd/>
          </a:ln>
        </p:spPr>
        <p:txBody>
          <a:bodyPr wrap="none" lIns="92075" tIns="46038" rIns="92075" bIns="46038">
            <a:spAutoFit/>
          </a:bodyPr>
          <a:lstStyle/>
          <a:p>
            <a:pPr algn="r">
              <a:lnSpc>
                <a:spcPct val="90000"/>
              </a:lnSpc>
              <a:spcBef>
                <a:spcPct val="0"/>
              </a:spcBef>
            </a:pPr>
            <a:r>
              <a:rPr lang="en-US" sz="2800" u="sng">
                <a:solidFill>
                  <a:schemeClr val="tx2"/>
                </a:solidFill>
                <a:latin typeface="Times New Roman" pitchFamily="18" charset="0"/>
              </a:rPr>
              <a:t>Index</a:t>
            </a:r>
            <a:endParaRPr lang="en-US" sz="2800">
              <a:latin typeface="Times New Roman" pitchFamily="18" charset="0"/>
            </a:endParaRPr>
          </a:p>
          <a:p>
            <a:pPr algn="r">
              <a:lnSpc>
                <a:spcPct val="90000"/>
              </a:lnSpc>
              <a:spcBef>
                <a:spcPct val="0"/>
              </a:spcBef>
            </a:pPr>
            <a:r>
              <a:rPr lang="en-US" sz="2800">
                <a:latin typeface="Times New Roman" pitchFamily="18" charset="0"/>
              </a:rPr>
              <a:t>0</a:t>
            </a:r>
          </a:p>
          <a:p>
            <a:pPr algn="r">
              <a:lnSpc>
                <a:spcPct val="90000"/>
              </a:lnSpc>
              <a:spcBef>
                <a:spcPct val="0"/>
              </a:spcBef>
            </a:pPr>
            <a:r>
              <a:rPr lang="en-US" sz="2800">
                <a:latin typeface="Times New Roman" pitchFamily="18" charset="0"/>
              </a:rPr>
              <a:t>1</a:t>
            </a:r>
          </a:p>
          <a:p>
            <a:pPr algn="r">
              <a:lnSpc>
                <a:spcPct val="90000"/>
              </a:lnSpc>
              <a:spcBef>
                <a:spcPct val="0"/>
              </a:spcBef>
            </a:pPr>
            <a:r>
              <a:rPr lang="en-US" sz="2800">
                <a:latin typeface="Times New Roman" pitchFamily="18" charset="0"/>
              </a:rPr>
              <a:t>2</a:t>
            </a:r>
          </a:p>
          <a:p>
            <a:pPr algn="r">
              <a:lnSpc>
                <a:spcPct val="90000"/>
              </a:lnSpc>
              <a:spcBef>
                <a:spcPct val="0"/>
              </a:spcBef>
            </a:pPr>
            <a:r>
              <a:rPr lang="en-US" sz="2800">
                <a:latin typeface="Times New Roman" pitchFamily="18" charset="0"/>
              </a:rPr>
              <a:t>3</a:t>
            </a:r>
          </a:p>
          <a:p>
            <a:pPr algn="r">
              <a:lnSpc>
                <a:spcPct val="90000"/>
              </a:lnSpc>
              <a:spcBef>
                <a:spcPct val="0"/>
              </a:spcBef>
            </a:pPr>
            <a:r>
              <a:rPr lang="en-US" sz="2800">
                <a:latin typeface="Times New Roman" pitchFamily="18" charset="0"/>
              </a:rPr>
              <a:t>4</a:t>
            </a:r>
          </a:p>
          <a:p>
            <a:pPr algn="r">
              <a:lnSpc>
                <a:spcPct val="90000"/>
              </a:lnSpc>
              <a:spcBef>
                <a:spcPct val="0"/>
              </a:spcBef>
            </a:pPr>
            <a:r>
              <a:rPr lang="en-US" sz="2800">
                <a:latin typeface="Times New Roman" pitchFamily="18" charset="0"/>
              </a:rPr>
              <a:t>5</a:t>
            </a:r>
          </a:p>
          <a:p>
            <a:pPr algn="r">
              <a:lnSpc>
                <a:spcPct val="90000"/>
              </a:lnSpc>
              <a:spcBef>
                <a:spcPct val="0"/>
              </a:spcBef>
            </a:pPr>
            <a:r>
              <a:rPr lang="en-US" sz="2800">
                <a:latin typeface="Times New Roman" pitchFamily="18" charset="0"/>
              </a:rPr>
              <a:t>6</a:t>
            </a:r>
          </a:p>
          <a:p>
            <a:pPr algn="r">
              <a:lnSpc>
                <a:spcPct val="90000"/>
              </a:lnSpc>
              <a:spcBef>
                <a:spcPct val="0"/>
              </a:spcBef>
            </a:pPr>
            <a:r>
              <a:rPr lang="en-US" sz="2800">
                <a:latin typeface="Times New Roman" pitchFamily="18" charset="0"/>
              </a:rPr>
              <a:t>7</a:t>
            </a:r>
          </a:p>
          <a:p>
            <a:pPr algn="r">
              <a:lnSpc>
                <a:spcPct val="90000"/>
              </a:lnSpc>
              <a:spcBef>
                <a:spcPct val="0"/>
              </a:spcBef>
            </a:pPr>
            <a:r>
              <a:rPr lang="en-US" sz="2800">
                <a:latin typeface="Times New Roman" pitchFamily="18" charset="0"/>
              </a:rPr>
              <a:t>8</a:t>
            </a:r>
          </a:p>
          <a:p>
            <a:pPr algn="r">
              <a:lnSpc>
                <a:spcPct val="90000"/>
              </a:lnSpc>
              <a:spcBef>
                <a:spcPct val="0"/>
              </a:spcBef>
            </a:pPr>
            <a:r>
              <a:rPr lang="en-US" sz="2800">
                <a:latin typeface="Times New Roman" pitchFamily="18" charset="0"/>
              </a:rPr>
              <a:t>9</a:t>
            </a:r>
          </a:p>
          <a:p>
            <a:pPr algn="r">
              <a:lnSpc>
                <a:spcPct val="90000"/>
              </a:lnSpc>
              <a:spcBef>
                <a:spcPct val="0"/>
              </a:spcBef>
            </a:pPr>
            <a:r>
              <a:rPr lang="en-US" sz="2800">
                <a:latin typeface="Times New Roman" pitchFamily="18" charset="0"/>
              </a:rPr>
              <a:t>A</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a:t>
            </a:r>
          </a:p>
          <a:p>
            <a:pPr algn="r">
              <a:lnSpc>
                <a:spcPct val="90000"/>
              </a:lnSpc>
              <a:spcBef>
                <a:spcPct val="0"/>
              </a:spcBef>
            </a:pPr>
            <a:r>
              <a:rPr lang="en-US" sz="2800">
                <a:latin typeface="Times New Roman" pitchFamily="18" charset="0"/>
              </a:rPr>
              <a:t>F</a:t>
            </a:r>
          </a:p>
        </p:txBody>
      </p:sp>
      <p:sp>
        <p:nvSpPr>
          <p:cNvPr id="1262597" name="Rectangle 5"/>
          <p:cNvSpPr>
            <a:spLocks noChangeArrowheads="1"/>
          </p:cNvSpPr>
          <p:nvPr/>
        </p:nvSpPr>
        <p:spPr bwMode="auto">
          <a:xfrm>
            <a:off x="5264150" y="1225550"/>
            <a:ext cx="32639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2598" name="Rectangle 6"/>
          <p:cNvSpPr>
            <a:spLocks noChangeArrowheads="1"/>
          </p:cNvSpPr>
          <p:nvPr/>
        </p:nvSpPr>
        <p:spPr bwMode="auto">
          <a:xfrm>
            <a:off x="5264150" y="1606550"/>
            <a:ext cx="32639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2599" name="Rectangle 7"/>
          <p:cNvSpPr>
            <a:spLocks noChangeArrowheads="1"/>
          </p:cNvSpPr>
          <p:nvPr/>
        </p:nvSpPr>
        <p:spPr bwMode="auto">
          <a:xfrm>
            <a:off x="5264150" y="1987550"/>
            <a:ext cx="32639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5848" name="Rectangle 8"/>
          <p:cNvSpPr>
            <a:spLocks noChangeArrowheads="1"/>
          </p:cNvSpPr>
          <p:nvPr/>
        </p:nvSpPr>
        <p:spPr bwMode="auto">
          <a:xfrm>
            <a:off x="5264150" y="2368550"/>
            <a:ext cx="32639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LDH</a:t>
            </a:r>
          </a:p>
        </p:txBody>
      </p:sp>
      <p:sp>
        <p:nvSpPr>
          <p:cNvPr id="35849" name="Rectangle 9"/>
          <p:cNvSpPr>
            <a:spLocks noChangeArrowheads="1"/>
          </p:cNvSpPr>
          <p:nvPr/>
        </p:nvSpPr>
        <p:spPr bwMode="auto">
          <a:xfrm>
            <a:off x="5264150" y="2749550"/>
            <a:ext cx="32639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MPY</a:t>
            </a:r>
          </a:p>
        </p:txBody>
      </p:sp>
      <p:sp>
        <p:nvSpPr>
          <p:cNvPr id="35850" name="Rectangle 10"/>
          <p:cNvSpPr>
            <a:spLocks noChangeArrowheads="1"/>
          </p:cNvSpPr>
          <p:nvPr/>
        </p:nvSpPr>
        <p:spPr bwMode="auto">
          <a:xfrm>
            <a:off x="5264150" y="3130550"/>
            <a:ext cx="32639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ADD</a:t>
            </a:r>
          </a:p>
        </p:txBody>
      </p:sp>
      <p:sp>
        <p:nvSpPr>
          <p:cNvPr id="35851" name="Rectangle 11"/>
          <p:cNvSpPr>
            <a:spLocks noChangeArrowheads="1"/>
          </p:cNvSpPr>
          <p:nvPr/>
        </p:nvSpPr>
        <p:spPr bwMode="auto">
          <a:xfrm>
            <a:off x="5264150" y="3511550"/>
            <a:ext cx="32639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B</a:t>
            </a:r>
          </a:p>
        </p:txBody>
      </p:sp>
      <p:sp>
        <p:nvSpPr>
          <p:cNvPr id="35852" name="Rectangle 12"/>
          <p:cNvSpPr>
            <a:spLocks noChangeArrowheads="1"/>
          </p:cNvSpPr>
          <p:nvPr/>
        </p:nvSpPr>
        <p:spPr bwMode="auto">
          <a:xfrm>
            <a:off x="5264150" y="3892550"/>
            <a:ext cx="3263900" cy="368300"/>
          </a:xfrm>
          <a:prstGeom prst="rect">
            <a:avLst/>
          </a:prstGeom>
          <a:solidFill>
            <a:schemeClr val="accent3"/>
          </a:solidFill>
          <a:ln w="12700">
            <a:solidFill>
              <a:schemeClr val="tx1"/>
            </a:solidFill>
            <a:miter lim="800000"/>
            <a:headEnd/>
            <a:tailEnd/>
          </a:ln>
        </p:spPr>
        <p:txBody>
          <a:bodyPr wrap="none" anchor="ctr"/>
          <a:lstStyle/>
          <a:p>
            <a:pPr algn="ctr"/>
            <a:r>
              <a:rPr lang="en-US" sz="2800">
                <a:latin typeface="Times New Roman" pitchFamily="18" charset="0"/>
              </a:rPr>
              <a:t>ADD</a:t>
            </a:r>
          </a:p>
        </p:txBody>
      </p:sp>
      <p:sp>
        <p:nvSpPr>
          <p:cNvPr id="35853" name="Rectangle 13"/>
          <p:cNvSpPr>
            <a:spLocks noChangeArrowheads="1"/>
          </p:cNvSpPr>
          <p:nvPr/>
        </p:nvSpPr>
        <p:spPr bwMode="auto">
          <a:xfrm>
            <a:off x="5264150" y="4273550"/>
            <a:ext cx="32639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SUB</a:t>
            </a:r>
          </a:p>
        </p:txBody>
      </p:sp>
      <p:sp>
        <p:nvSpPr>
          <p:cNvPr id="35854" name="Rectangle 14"/>
          <p:cNvSpPr>
            <a:spLocks noChangeArrowheads="1"/>
          </p:cNvSpPr>
          <p:nvPr/>
        </p:nvSpPr>
        <p:spPr bwMode="auto">
          <a:xfrm>
            <a:off x="5264150" y="4654550"/>
            <a:ext cx="32639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B</a:t>
            </a:r>
          </a:p>
        </p:txBody>
      </p:sp>
      <p:sp>
        <p:nvSpPr>
          <p:cNvPr id="1262607" name="Rectangle 15"/>
          <p:cNvSpPr>
            <a:spLocks noChangeArrowheads="1"/>
          </p:cNvSpPr>
          <p:nvPr/>
        </p:nvSpPr>
        <p:spPr bwMode="auto">
          <a:xfrm>
            <a:off x="5264150" y="5035550"/>
            <a:ext cx="32639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2608" name="Rectangle 16"/>
          <p:cNvSpPr>
            <a:spLocks noChangeArrowheads="1"/>
          </p:cNvSpPr>
          <p:nvPr/>
        </p:nvSpPr>
        <p:spPr bwMode="auto">
          <a:xfrm>
            <a:off x="5264150" y="5416550"/>
            <a:ext cx="32639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5857" name="Rectangle 17"/>
          <p:cNvSpPr>
            <a:spLocks noChangeArrowheads="1"/>
          </p:cNvSpPr>
          <p:nvPr/>
        </p:nvSpPr>
        <p:spPr bwMode="auto">
          <a:xfrm>
            <a:off x="6324600" y="765175"/>
            <a:ext cx="1141413" cy="438150"/>
          </a:xfrm>
          <a:prstGeom prst="rect">
            <a:avLst/>
          </a:prstGeom>
          <a:noFill/>
          <a:ln w="9525">
            <a:noFill/>
            <a:miter lim="800000"/>
            <a:headEnd/>
            <a:tailEnd/>
          </a:ln>
        </p:spPr>
        <p:txBody>
          <a:bodyPr wrap="none" lIns="92075" tIns="46038" rIns="92075" bIns="46038">
            <a:spAutoFit/>
          </a:bodyPr>
          <a:lstStyle/>
          <a:p>
            <a:pPr algn="ctr"/>
            <a:r>
              <a:rPr lang="en-US" sz="2800" u="sng">
                <a:solidFill>
                  <a:schemeClr val="tx2"/>
                </a:solidFill>
                <a:latin typeface="Times New Roman" pitchFamily="18" charset="0"/>
              </a:rPr>
              <a:t>Cache</a:t>
            </a:r>
          </a:p>
        </p:txBody>
      </p:sp>
      <p:sp>
        <p:nvSpPr>
          <p:cNvPr id="1262610" name="Rectangle 18"/>
          <p:cNvSpPr>
            <a:spLocks noChangeArrowheads="1"/>
          </p:cNvSpPr>
          <p:nvPr/>
        </p:nvSpPr>
        <p:spPr bwMode="auto">
          <a:xfrm>
            <a:off x="5264150" y="5797550"/>
            <a:ext cx="32639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2611" name="Rectangle 19"/>
          <p:cNvSpPr>
            <a:spLocks noChangeArrowheads="1"/>
          </p:cNvSpPr>
          <p:nvPr/>
        </p:nvSpPr>
        <p:spPr bwMode="auto">
          <a:xfrm>
            <a:off x="5264150" y="6178550"/>
            <a:ext cx="32639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2612" name="Rectangle 20"/>
          <p:cNvSpPr>
            <a:spLocks noChangeArrowheads="1"/>
          </p:cNvSpPr>
          <p:nvPr/>
        </p:nvSpPr>
        <p:spPr bwMode="auto">
          <a:xfrm>
            <a:off x="2063750" y="1225550"/>
            <a:ext cx="18161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2613" name="Rectangle 21"/>
          <p:cNvSpPr>
            <a:spLocks noChangeArrowheads="1"/>
          </p:cNvSpPr>
          <p:nvPr/>
        </p:nvSpPr>
        <p:spPr bwMode="auto">
          <a:xfrm>
            <a:off x="2063750" y="1606550"/>
            <a:ext cx="18161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2614" name="Rectangle 22"/>
          <p:cNvSpPr>
            <a:spLocks noChangeArrowheads="1"/>
          </p:cNvSpPr>
          <p:nvPr/>
        </p:nvSpPr>
        <p:spPr bwMode="auto">
          <a:xfrm>
            <a:off x="2063750" y="1987550"/>
            <a:ext cx="18161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5863" name="Rectangle 23"/>
          <p:cNvSpPr>
            <a:spLocks noChangeArrowheads="1"/>
          </p:cNvSpPr>
          <p:nvPr/>
        </p:nvSpPr>
        <p:spPr bwMode="auto">
          <a:xfrm>
            <a:off x="2063750" y="2368550"/>
            <a:ext cx="18161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5864" name="Rectangle 24"/>
          <p:cNvSpPr>
            <a:spLocks noChangeArrowheads="1"/>
          </p:cNvSpPr>
          <p:nvPr/>
        </p:nvSpPr>
        <p:spPr bwMode="auto">
          <a:xfrm>
            <a:off x="2063750" y="2749550"/>
            <a:ext cx="18161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5865" name="Rectangle 25"/>
          <p:cNvSpPr>
            <a:spLocks noChangeArrowheads="1"/>
          </p:cNvSpPr>
          <p:nvPr/>
        </p:nvSpPr>
        <p:spPr bwMode="auto">
          <a:xfrm>
            <a:off x="2063750" y="3130550"/>
            <a:ext cx="18161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5866" name="Rectangle 26"/>
          <p:cNvSpPr>
            <a:spLocks noChangeArrowheads="1"/>
          </p:cNvSpPr>
          <p:nvPr/>
        </p:nvSpPr>
        <p:spPr bwMode="auto">
          <a:xfrm>
            <a:off x="2063750" y="3511550"/>
            <a:ext cx="18161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000</a:t>
            </a:r>
          </a:p>
        </p:txBody>
      </p:sp>
      <p:sp>
        <p:nvSpPr>
          <p:cNvPr id="35867" name="Rectangle 27"/>
          <p:cNvSpPr>
            <a:spLocks noChangeArrowheads="1"/>
          </p:cNvSpPr>
          <p:nvPr/>
        </p:nvSpPr>
        <p:spPr bwMode="auto">
          <a:xfrm>
            <a:off x="2063750" y="3892550"/>
            <a:ext cx="1816100" cy="368300"/>
          </a:xfrm>
          <a:prstGeom prst="rect">
            <a:avLst/>
          </a:prstGeom>
          <a:solidFill>
            <a:schemeClr val="accent3"/>
          </a:solidFill>
          <a:ln w="12700">
            <a:solidFill>
              <a:schemeClr val="tx1"/>
            </a:solidFill>
            <a:miter lim="800000"/>
            <a:headEnd/>
            <a:tailEnd/>
          </a:ln>
        </p:spPr>
        <p:txBody>
          <a:bodyPr wrap="none" anchor="ctr"/>
          <a:lstStyle/>
          <a:p>
            <a:pPr algn="ctr"/>
            <a:r>
              <a:rPr lang="en-US" sz="2800">
                <a:latin typeface="Times New Roman" pitchFamily="18" charset="0"/>
              </a:rPr>
              <a:t>002</a:t>
            </a:r>
          </a:p>
        </p:txBody>
      </p:sp>
      <p:sp>
        <p:nvSpPr>
          <p:cNvPr id="35868" name="Rectangle 28"/>
          <p:cNvSpPr>
            <a:spLocks noChangeArrowheads="1"/>
          </p:cNvSpPr>
          <p:nvPr/>
        </p:nvSpPr>
        <p:spPr bwMode="auto">
          <a:xfrm>
            <a:off x="2063750" y="4273550"/>
            <a:ext cx="18161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002</a:t>
            </a:r>
          </a:p>
        </p:txBody>
      </p:sp>
      <p:sp>
        <p:nvSpPr>
          <p:cNvPr id="35869" name="Rectangle 29"/>
          <p:cNvSpPr>
            <a:spLocks noChangeArrowheads="1"/>
          </p:cNvSpPr>
          <p:nvPr/>
        </p:nvSpPr>
        <p:spPr bwMode="auto">
          <a:xfrm>
            <a:off x="2063750" y="4654550"/>
            <a:ext cx="1816100" cy="368300"/>
          </a:xfrm>
          <a:prstGeom prst="rect">
            <a:avLst/>
          </a:prstGeom>
          <a:solidFill>
            <a:schemeClr val="accent3"/>
          </a:solidFill>
          <a:ln w="12700">
            <a:solidFill>
              <a:schemeClr val="tx1"/>
            </a:solidFill>
            <a:miter lim="800000"/>
            <a:headEnd/>
            <a:tailEnd/>
          </a:ln>
        </p:spPr>
        <p:txBody>
          <a:bodyPr wrap="none" anchor="ctr"/>
          <a:lstStyle/>
          <a:p>
            <a:pPr algn="ctr">
              <a:lnSpc>
                <a:spcPct val="100000"/>
              </a:lnSpc>
              <a:spcBef>
                <a:spcPct val="0"/>
              </a:spcBef>
            </a:pPr>
            <a:r>
              <a:rPr lang="en-US" sz="2800">
                <a:latin typeface="Times New Roman" pitchFamily="18" charset="0"/>
              </a:rPr>
              <a:t>002</a:t>
            </a:r>
          </a:p>
        </p:txBody>
      </p:sp>
      <p:sp>
        <p:nvSpPr>
          <p:cNvPr id="1262622" name="Rectangle 30"/>
          <p:cNvSpPr>
            <a:spLocks noChangeArrowheads="1"/>
          </p:cNvSpPr>
          <p:nvPr/>
        </p:nvSpPr>
        <p:spPr bwMode="auto">
          <a:xfrm>
            <a:off x="2063750" y="5035550"/>
            <a:ext cx="18161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2623" name="Rectangle 31"/>
          <p:cNvSpPr>
            <a:spLocks noChangeArrowheads="1"/>
          </p:cNvSpPr>
          <p:nvPr/>
        </p:nvSpPr>
        <p:spPr bwMode="auto">
          <a:xfrm>
            <a:off x="2063750" y="5416550"/>
            <a:ext cx="18161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5872" name="Rectangle 32"/>
          <p:cNvSpPr>
            <a:spLocks noChangeArrowheads="1"/>
          </p:cNvSpPr>
          <p:nvPr/>
        </p:nvSpPr>
        <p:spPr bwMode="auto">
          <a:xfrm>
            <a:off x="2309813" y="765175"/>
            <a:ext cx="1323975" cy="438150"/>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Tag</a:t>
            </a:r>
          </a:p>
        </p:txBody>
      </p:sp>
      <p:sp>
        <p:nvSpPr>
          <p:cNvPr id="1262625" name="Rectangle 33"/>
          <p:cNvSpPr>
            <a:spLocks noChangeArrowheads="1"/>
          </p:cNvSpPr>
          <p:nvPr/>
        </p:nvSpPr>
        <p:spPr bwMode="auto">
          <a:xfrm>
            <a:off x="2063750" y="5797550"/>
            <a:ext cx="18161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2626" name="Rectangle 34"/>
          <p:cNvSpPr>
            <a:spLocks noChangeArrowheads="1"/>
          </p:cNvSpPr>
          <p:nvPr/>
        </p:nvSpPr>
        <p:spPr bwMode="auto">
          <a:xfrm>
            <a:off x="2063750" y="6178550"/>
            <a:ext cx="18161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2627" name="Rectangle 35"/>
          <p:cNvSpPr>
            <a:spLocks noChangeArrowheads="1"/>
          </p:cNvSpPr>
          <p:nvPr/>
        </p:nvSpPr>
        <p:spPr bwMode="auto">
          <a:xfrm>
            <a:off x="1225550" y="1225550"/>
            <a:ext cx="5207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2628" name="Rectangle 36"/>
          <p:cNvSpPr>
            <a:spLocks noChangeArrowheads="1"/>
          </p:cNvSpPr>
          <p:nvPr/>
        </p:nvSpPr>
        <p:spPr bwMode="auto">
          <a:xfrm>
            <a:off x="1225550" y="1606550"/>
            <a:ext cx="5207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2629" name="Rectangle 37"/>
          <p:cNvSpPr>
            <a:spLocks noChangeArrowheads="1"/>
          </p:cNvSpPr>
          <p:nvPr/>
        </p:nvSpPr>
        <p:spPr bwMode="auto">
          <a:xfrm>
            <a:off x="1225550" y="1987550"/>
            <a:ext cx="5207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5878" name="Rectangle 38"/>
          <p:cNvSpPr>
            <a:spLocks noChangeArrowheads="1"/>
          </p:cNvSpPr>
          <p:nvPr/>
        </p:nvSpPr>
        <p:spPr bwMode="auto">
          <a:xfrm>
            <a:off x="1225550" y="2368550"/>
            <a:ext cx="520700" cy="368300"/>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endParaRPr lang="en-US" sz="2800">
              <a:latin typeface="Times New Roman" pitchFamily="18" charset="0"/>
            </a:endParaRPr>
          </a:p>
        </p:txBody>
      </p:sp>
      <p:sp>
        <p:nvSpPr>
          <p:cNvPr id="35879" name="Rectangle 39"/>
          <p:cNvSpPr>
            <a:spLocks noChangeArrowheads="1"/>
          </p:cNvSpPr>
          <p:nvPr/>
        </p:nvSpPr>
        <p:spPr bwMode="auto">
          <a:xfrm>
            <a:off x="1225550" y="2749550"/>
            <a:ext cx="520700" cy="368300"/>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35880" name="Rectangle 40"/>
          <p:cNvSpPr>
            <a:spLocks noChangeArrowheads="1"/>
          </p:cNvSpPr>
          <p:nvPr/>
        </p:nvSpPr>
        <p:spPr bwMode="auto">
          <a:xfrm>
            <a:off x="1225550" y="3130550"/>
            <a:ext cx="520700" cy="368300"/>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35881" name="Rectangle 41"/>
          <p:cNvSpPr>
            <a:spLocks noChangeArrowheads="1"/>
          </p:cNvSpPr>
          <p:nvPr/>
        </p:nvSpPr>
        <p:spPr bwMode="auto">
          <a:xfrm>
            <a:off x="1225550" y="3511550"/>
            <a:ext cx="520700" cy="368300"/>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rPr>
              <a:t> </a:t>
            </a:r>
            <a:r>
              <a:rPr lang="en-US" sz="2800">
                <a:latin typeface="Times New Roman" pitchFamily="18" charset="0"/>
                <a:sym typeface="Wingdings" pitchFamily="2" charset="2"/>
              </a:rPr>
              <a:t></a:t>
            </a:r>
          </a:p>
        </p:txBody>
      </p:sp>
      <p:sp>
        <p:nvSpPr>
          <p:cNvPr id="35882" name="Rectangle 42"/>
          <p:cNvSpPr>
            <a:spLocks noChangeArrowheads="1"/>
          </p:cNvSpPr>
          <p:nvPr/>
        </p:nvSpPr>
        <p:spPr bwMode="auto">
          <a:xfrm>
            <a:off x="1225550" y="3892550"/>
            <a:ext cx="520700" cy="368300"/>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solidFill>
                  <a:schemeClr val="tx2"/>
                </a:solidFill>
                <a:latin typeface="Times New Roman" pitchFamily="18" charset="0"/>
              </a:rPr>
              <a:t> </a:t>
            </a:r>
            <a:r>
              <a:rPr lang="en-US" sz="2800">
                <a:latin typeface="Times New Roman" pitchFamily="18" charset="0"/>
                <a:sym typeface="Wingdings" pitchFamily="2" charset="2"/>
              </a:rPr>
              <a:t></a:t>
            </a:r>
          </a:p>
        </p:txBody>
      </p:sp>
      <p:sp>
        <p:nvSpPr>
          <p:cNvPr id="35883" name="Rectangle 43"/>
          <p:cNvSpPr>
            <a:spLocks noChangeArrowheads="1"/>
          </p:cNvSpPr>
          <p:nvPr/>
        </p:nvSpPr>
        <p:spPr bwMode="auto">
          <a:xfrm>
            <a:off x="1225550" y="4273550"/>
            <a:ext cx="520700" cy="368300"/>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solidFill>
                  <a:schemeClr val="tx2"/>
                </a:solidFill>
                <a:latin typeface="Times New Roman" pitchFamily="18" charset="0"/>
              </a:rPr>
              <a:t> </a:t>
            </a:r>
            <a:r>
              <a:rPr lang="en-US" sz="2800">
                <a:latin typeface="Times New Roman" pitchFamily="18" charset="0"/>
                <a:sym typeface="Wingdings" pitchFamily="2" charset="2"/>
              </a:rPr>
              <a:t></a:t>
            </a:r>
          </a:p>
        </p:txBody>
      </p:sp>
      <p:sp>
        <p:nvSpPr>
          <p:cNvPr id="35884" name="Rectangle 44"/>
          <p:cNvSpPr>
            <a:spLocks noChangeArrowheads="1"/>
          </p:cNvSpPr>
          <p:nvPr/>
        </p:nvSpPr>
        <p:spPr bwMode="auto">
          <a:xfrm>
            <a:off x="1225550" y="4654550"/>
            <a:ext cx="520700" cy="368300"/>
          </a:xfrm>
          <a:prstGeom prst="rect">
            <a:avLst/>
          </a:prstGeom>
          <a:solidFill>
            <a:schemeClr val="accent3"/>
          </a:solidFill>
          <a:ln w="12700">
            <a:solidFill>
              <a:schemeClr val="tx1"/>
            </a:solidFill>
            <a:miter lim="800000"/>
            <a:headEnd/>
            <a:tailEnd/>
          </a:ln>
        </p:spPr>
        <p:txBody>
          <a:bodyPr wrap="none" anchor="ctr"/>
          <a:lstStyle/>
          <a:p>
            <a:pPr algn="ctr">
              <a:lnSpc>
                <a:spcPct val="120000"/>
              </a:lnSpc>
              <a:spcBef>
                <a:spcPct val="0"/>
              </a:spcBef>
            </a:pPr>
            <a:r>
              <a:rPr lang="en-US" sz="2800">
                <a:latin typeface="Times New Roman" pitchFamily="18" charset="0"/>
                <a:sym typeface="Wingdings" pitchFamily="2" charset="2"/>
              </a:rPr>
              <a:t></a:t>
            </a:r>
          </a:p>
        </p:txBody>
      </p:sp>
      <p:sp>
        <p:nvSpPr>
          <p:cNvPr id="1262637" name="Rectangle 45"/>
          <p:cNvSpPr>
            <a:spLocks noChangeArrowheads="1"/>
          </p:cNvSpPr>
          <p:nvPr/>
        </p:nvSpPr>
        <p:spPr bwMode="auto">
          <a:xfrm>
            <a:off x="1225550" y="5035550"/>
            <a:ext cx="5207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2638" name="Rectangle 46"/>
          <p:cNvSpPr>
            <a:spLocks noChangeArrowheads="1"/>
          </p:cNvSpPr>
          <p:nvPr/>
        </p:nvSpPr>
        <p:spPr bwMode="auto">
          <a:xfrm>
            <a:off x="1225550" y="5416550"/>
            <a:ext cx="5207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5887" name="Rectangle 47"/>
          <p:cNvSpPr>
            <a:spLocks noChangeArrowheads="1"/>
          </p:cNvSpPr>
          <p:nvPr/>
        </p:nvSpPr>
        <p:spPr bwMode="auto">
          <a:xfrm>
            <a:off x="762000" y="765175"/>
            <a:ext cx="1476375" cy="438150"/>
          </a:xfrm>
          <a:prstGeom prst="rect">
            <a:avLst/>
          </a:prstGeom>
          <a:noFill/>
          <a:ln w="9525">
            <a:noFill/>
            <a:miter lim="800000"/>
            <a:headEnd/>
            <a:tailEnd/>
          </a:ln>
        </p:spPr>
        <p:txBody>
          <a:bodyPr lIns="92075" tIns="46038" rIns="92075" bIns="46038">
            <a:spAutoFit/>
          </a:bodyPr>
          <a:lstStyle/>
          <a:p>
            <a:pPr algn="ctr"/>
            <a:r>
              <a:rPr lang="en-US" sz="2800" u="sng">
                <a:solidFill>
                  <a:schemeClr val="tx2"/>
                </a:solidFill>
                <a:latin typeface="Times New Roman" pitchFamily="18" charset="0"/>
              </a:rPr>
              <a:t>Valid</a:t>
            </a:r>
          </a:p>
        </p:txBody>
      </p:sp>
      <p:sp>
        <p:nvSpPr>
          <p:cNvPr id="1262640" name="Rectangle 48"/>
          <p:cNvSpPr>
            <a:spLocks noChangeArrowheads="1"/>
          </p:cNvSpPr>
          <p:nvPr/>
        </p:nvSpPr>
        <p:spPr bwMode="auto">
          <a:xfrm>
            <a:off x="1225550" y="5797550"/>
            <a:ext cx="5207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2641" name="Rectangle 49"/>
          <p:cNvSpPr>
            <a:spLocks noChangeArrowheads="1"/>
          </p:cNvSpPr>
          <p:nvPr/>
        </p:nvSpPr>
        <p:spPr bwMode="auto">
          <a:xfrm>
            <a:off x="1225550" y="6178550"/>
            <a:ext cx="520700" cy="368300"/>
          </a:xfrm>
          <a:prstGeom prst="rect">
            <a:avLst/>
          </a:prstGeom>
          <a:solidFill>
            <a:schemeClr val="accent1"/>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2642" name="Text Box 50"/>
          <p:cNvSpPr txBox="1">
            <a:spLocks noChangeArrowheads="1"/>
          </p:cNvSpPr>
          <p:nvPr/>
        </p:nvSpPr>
        <p:spPr bwMode="auto">
          <a:xfrm>
            <a:off x="1295400" y="2876550"/>
            <a:ext cx="6781800" cy="3829050"/>
          </a:xfrm>
          <a:prstGeom prst="rect">
            <a:avLst/>
          </a:prstGeom>
          <a:solidFill>
            <a:schemeClr val="accent5">
              <a:lumMod val="20000"/>
              <a:lumOff val="80000"/>
            </a:schemeClr>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lIns="182880" tIns="182880" rIns="182880" bIns="274320">
            <a:spAutoFit/>
          </a:bodyPr>
          <a:lstStyle/>
          <a:p>
            <a:pPr marL="342900" indent="-342900">
              <a:buClr>
                <a:schemeClr val="tx2"/>
              </a:buClr>
              <a:buSzPct val="75000"/>
              <a:buFont typeface="Wingdings" pitchFamily="2" charset="2"/>
              <a:buNone/>
              <a:defRPr/>
            </a:pPr>
            <a:r>
              <a:rPr lang="en-US">
                <a:solidFill>
                  <a:schemeClr val="tx2"/>
                </a:solidFill>
                <a:latin typeface="Arial" pitchFamily="34" charset="0"/>
              </a:rPr>
              <a:t>Notes:</a:t>
            </a:r>
          </a:p>
          <a:p>
            <a:pPr marL="342900" indent="-342900">
              <a:buClr>
                <a:schemeClr val="tx2"/>
              </a:buClr>
              <a:buSzPct val="75000"/>
              <a:buFont typeface="Wingdings" pitchFamily="2" charset="2"/>
              <a:buChar char=""/>
              <a:defRPr/>
            </a:pPr>
            <a:r>
              <a:rPr lang="en-US">
                <a:latin typeface="Arial" pitchFamily="34" charset="0"/>
              </a:rPr>
              <a:t>This example was contrived to show how cache lines can thrash</a:t>
            </a:r>
          </a:p>
          <a:p>
            <a:pPr marL="342900" indent="-342900">
              <a:buClr>
                <a:schemeClr val="tx2"/>
              </a:buClr>
              <a:buSzPct val="75000"/>
              <a:buFont typeface="Wingdings" pitchFamily="2" charset="2"/>
              <a:buChar char=""/>
              <a:defRPr/>
            </a:pPr>
            <a:r>
              <a:rPr lang="en-US">
                <a:latin typeface="Arial" pitchFamily="34" charset="0"/>
              </a:rPr>
              <a:t>Code thrashing is minimized on the C6000 due to relatively large cache sizes</a:t>
            </a:r>
          </a:p>
          <a:p>
            <a:pPr marL="342900" indent="-342900">
              <a:buClr>
                <a:schemeClr val="tx2"/>
              </a:buClr>
              <a:buSzPct val="75000"/>
              <a:buFont typeface="Wingdings" pitchFamily="2" charset="2"/>
              <a:buChar char=""/>
              <a:defRPr/>
            </a:pPr>
            <a:r>
              <a:rPr lang="en-US">
                <a:latin typeface="Arial" pitchFamily="34" charset="0"/>
              </a:rPr>
              <a:t>Keeping code in contiguous sections also helps to minimize thrashing</a:t>
            </a:r>
          </a:p>
          <a:p>
            <a:pPr marL="342900" indent="-342900">
              <a:buClr>
                <a:schemeClr val="tx2"/>
              </a:buClr>
              <a:buSzPct val="75000"/>
              <a:buFont typeface="Wingdings" pitchFamily="2" charset="2"/>
              <a:buChar char=""/>
              <a:defRPr/>
            </a:pPr>
            <a:r>
              <a:rPr lang="en-US">
                <a:latin typeface="Arial" pitchFamily="34" charset="0"/>
              </a:rPr>
              <a:t>Let’s review the two types of misses that we encountered</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Types of Misses</a:t>
            </a:r>
          </a:p>
        </p:txBody>
      </p:sp>
      <p:sp>
        <p:nvSpPr>
          <p:cNvPr id="36867" name="Rectangle 4"/>
          <p:cNvSpPr>
            <a:spLocks noGrp="1" noChangeArrowheads="1"/>
          </p:cNvSpPr>
          <p:nvPr>
            <p:ph idx="1"/>
          </p:nvPr>
        </p:nvSpPr>
        <p:spPr>
          <a:xfrm>
            <a:off x="304800" y="914400"/>
            <a:ext cx="8534400" cy="5018088"/>
          </a:xfrm>
          <a:noFill/>
        </p:spPr>
        <p:txBody>
          <a:bodyPr>
            <a:normAutofit lnSpcReduction="10000"/>
          </a:bodyPr>
          <a:lstStyle/>
          <a:p>
            <a:r>
              <a:rPr lang="en-US" sz="2800" u="sng" smtClean="0">
                <a:solidFill>
                  <a:schemeClr val="tx2"/>
                </a:solidFill>
              </a:rPr>
              <a:t>Compulsory</a:t>
            </a:r>
            <a:endParaRPr lang="en-US" sz="2800" smtClean="0">
              <a:solidFill>
                <a:schemeClr val="tx2"/>
              </a:solidFill>
            </a:endParaRPr>
          </a:p>
          <a:p>
            <a:pPr lvl="1"/>
            <a:r>
              <a:rPr lang="en-US" sz="2400" smtClean="0"/>
              <a:t>Miss when first accessing an new address</a:t>
            </a:r>
          </a:p>
          <a:p>
            <a:r>
              <a:rPr lang="en-US" sz="2800" u="sng" smtClean="0">
                <a:solidFill>
                  <a:schemeClr val="tx2"/>
                </a:solidFill>
              </a:rPr>
              <a:t>Conflict</a:t>
            </a:r>
            <a:endParaRPr lang="en-US" sz="2800" smtClean="0"/>
          </a:p>
          <a:p>
            <a:pPr lvl="1"/>
            <a:r>
              <a:rPr lang="en-US" sz="2400" smtClean="0"/>
              <a:t>Line is evicted upon access of an address whose index is already cached</a:t>
            </a:r>
          </a:p>
          <a:p>
            <a:pPr lvl="1"/>
            <a:r>
              <a:rPr lang="en-US" sz="2400" smtClean="0"/>
              <a:t>Solutions: </a:t>
            </a:r>
          </a:p>
          <a:p>
            <a:pPr lvl="2"/>
            <a:r>
              <a:rPr lang="en-US" sz="2000" smtClean="0"/>
              <a:t>Change memory layout</a:t>
            </a:r>
          </a:p>
          <a:p>
            <a:pPr lvl="2"/>
            <a:r>
              <a:rPr lang="en-US" sz="2000" smtClean="0"/>
              <a:t>Allow more lines for each index</a:t>
            </a:r>
          </a:p>
          <a:p>
            <a:r>
              <a:rPr lang="en-US" sz="2800" u="sng" smtClean="0">
                <a:solidFill>
                  <a:schemeClr val="tx2"/>
                </a:solidFill>
              </a:rPr>
              <a:t>Capacity</a:t>
            </a:r>
            <a:r>
              <a:rPr lang="en-US" sz="2800" smtClean="0"/>
              <a:t> </a:t>
            </a:r>
            <a:r>
              <a:rPr lang="en-US" sz="2400" smtClean="0"/>
              <a:t>(we didn’t see this in our example)</a:t>
            </a:r>
          </a:p>
          <a:p>
            <a:pPr lvl="1"/>
            <a:r>
              <a:rPr lang="en-US" sz="2400" smtClean="0"/>
              <a:t>Line is evicted before it can be re-used because capacity of the cache is exhausted</a:t>
            </a:r>
          </a:p>
          <a:p>
            <a:pPr lvl="1"/>
            <a:r>
              <a:rPr lang="en-US" sz="2400" smtClean="0"/>
              <a:t>Solution: Increase cache size</a:t>
            </a:r>
          </a:p>
        </p:txBody>
      </p:sp>
      <p:pic>
        <p:nvPicPr>
          <p:cNvPr id="8"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867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3"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4" action="ppaction://hlinksldjump"/>
          </p:cNvPr>
          <p:cNvSpPr txBox="1">
            <a:spLocks noChangeArrowheads="1"/>
          </p:cNvSpPr>
          <p:nvPr>
            <p:custDataLst>
              <p:tags r:id="rId2"/>
            </p:custDataLst>
          </p:nvPr>
        </p:nvSpPr>
        <p:spPr bwMode="auto">
          <a:xfrm>
            <a:off x="301576" y="78978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Why Cache?</a:t>
            </a:r>
            <a:endParaRPr lang="en-US" sz="2800" dirty="0">
              <a:solidFill>
                <a:srgbClr val="000000"/>
              </a:solidFill>
            </a:endParaRPr>
          </a:p>
        </p:txBody>
      </p:sp>
      <p:sp>
        <p:nvSpPr>
          <p:cNvPr id="10" name="Text Box 4">
            <a:hlinkClick r:id="rId15" action="ppaction://hlinksldjump"/>
          </p:cNvPr>
          <p:cNvSpPr txBox="1">
            <a:spLocks noChangeArrowheads="1"/>
          </p:cNvSpPr>
          <p:nvPr>
            <p:custDataLst>
              <p:tags r:id="rId3"/>
            </p:custDataLst>
          </p:nvPr>
        </p:nvSpPr>
        <p:spPr bwMode="auto">
          <a:xfrm>
            <a:off x="301576" y="136458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Basics</a:t>
            </a:r>
            <a:endParaRPr lang="en-US" sz="2800" dirty="0">
              <a:solidFill>
                <a:srgbClr val="000000"/>
              </a:solidFill>
            </a:endParaRPr>
          </a:p>
        </p:txBody>
      </p:sp>
      <p:sp>
        <p:nvSpPr>
          <p:cNvPr id="11" name="Text Box 4">
            <a:hlinkClick r:id="rId16" action="ppaction://hlinksldjump"/>
          </p:cNvPr>
          <p:cNvSpPr txBox="1">
            <a:spLocks noChangeArrowheads="1"/>
          </p:cNvSpPr>
          <p:nvPr>
            <p:custDataLst>
              <p:tags r:id="rId4"/>
            </p:custDataLst>
          </p:nvPr>
        </p:nvSpPr>
        <p:spPr bwMode="auto">
          <a:xfrm>
            <a:off x="301576" y="1939387"/>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Example</a:t>
            </a:r>
            <a:endParaRPr lang="en-US" sz="2800" dirty="0">
              <a:solidFill>
                <a:srgbClr val="000000"/>
              </a:solidFill>
            </a:endParaRPr>
          </a:p>
        </p:txBody>
      </p:sp>
      <p:sp>
        <p:nvSpPr>
          <p:cNvPr id="12" name="Text Box 3">
            <a:hlinkClick r:id="rId17" action="ppaction://hlinksldjump"/>
          </p:cNvPr>
          <p:cNvSpPr txBox="1">
            <a:spLocks noChangeArrowheads="1"/>
          </p:cNvSpPr>
          <p:nvPr>
            <p:custDataLst>
              <p:tags r:id="rId5"/>
            </p:custDataLst>
          </p:nvPr>
        </p:nvSpPr>
        <p:spPr bwMode="auto">
          <a:xfrm>
            <a:off x="304800" y="2514189"/>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Program</a:t>
            </a:r>
            <a:endParaRPr lang="en-US" sz="2800">
              <a:solidFill>
                <a:srgbClr val="000000"/>
              </a:solidFill>
            </a:endParaRPr>
          </a:p>
        </p:txBody>
      </p:sp>
      <p:sp>
        <p:nvSpPr>
          <p:cNvPr id="13" name="Text Box 4">
            <a:hlinkClick r:id="rId18" action="ppaction://hlinksldjump"/>
          </p:cNvPr>
          <p:cNvSpPr txBox="1">
            <a:spLocks noChangeArrowheads="1"/>
          </p:cNvSpPr>
          <p:nvPr>
            <p:custDataLst>
              <p:tags r:id="rId6"/>
            </p:custDataLst>
          </p:nvPr>
        </p:nvSpPr>
        <p:spPr bwMode="auto">
          <a:xfrm>
            <a:off x="301576" y="3120741"/>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Data</a:t>
            </a:r>
            <a:endParaRPr lang="en-US" sz="2800" dirty="0">
              <a:solidFill>
                <a:srgbClr val="000000"/>
              </a:solidFill>
            </a:endParaRPr>
          </a:p>
        </p:txBody>
      </p:sp>
      <p:sp>
        <p:nvSpPr>
          <p:cNvPr id="14" name="Text Box 4">
            <a:hlinkClick r:id="rId19" action="ppaction://hlinksldjump"/>
          </p:cNvPr>
          <p:cNvSpPr txBox="1">
            <a:spLocks noChangeArrowheads="1"/>
          </p:cNvSpPr>
          <p:nvPr>
            <p:custDataLst>
              <p:tags r:id="rId7"/>
            </p:custDataLst>
          </p:nvPr>
        </p:nvSpPr>
        <p:spPr bwMode="auto">
          <a:xfrm>
            <a:off x="301576" y="369554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L2 Memory</a:t>
            </a:r>
            <a:endParaRPr lang="en-US" sz="2800" dirty="0">
              <a:solidFill>
                <a:srgbClr val="000000"/>
              </a:solidFill>
            </a:endParaRPr>
          </a:p>
        </p:txBody>
      </p:sp>
      <p:sp>
        <p:nvSpPr>
          <p:cNvPr id="15" name="Text Box 4">
            <a:hlinkClick r:id="rId20" action="ppaction://hlinksldjump"/>
          </p:cNvPr>
          <p:cNvSpPr txBox="1">
            <a:spLocks noChangeArrowheads="1"/>
          </p:cNvSpPr>
          <p:nvPr>
            <p:custDataLst>
              <p:tags r:id="rId8"/>
            </p:custDataLst>
          </p:nvPr>
        </p:nvSpPr>
        <p:spPr bwMode="auto">
          <a:xfrm>
            <a:off x="301576" y="427034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Coherency</a:t>
            </a:r>
            <a:endParaRPr lang="en-US" sz="2800" dirty="0">
              <a:solidFill>
                <a:srgbClr val="000000"/>
              </a:solidFill>
            </a:endParaRPr>
          </a:p>
        </p:txBody>
      </p:sp>
      <p:sp>
        <p:nvSpPr>
          <p:cNvPr id="16" name="Text Box 4">
            <a:hlinkClick r:id="rId21" action="ppaction://hlinksldjump"/>
          </p:cNvPr>
          <p:cNvSpPr txBox="1">
            <a:spLocks noChangeArrowheads="1"/>
          </p:cNvSpPr>
          <p:nvPr>
            <p:custDataLst>
              <p:tags r:id="rId9"/>
            </p:custDataLst>
          </p:nvPr>
        </p:nvSpPr>
        <p:spPr bwMode="auto">
          <a:xfrm>
            <a:off x="301576" y="4845148"/>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MAR Registers</a:t>
            </a:r>
            <a:endParaRPr lang="en-US" sz="2800" dirty="0">
              <a:solidFill>
                <a:srgbClr val="000000"/>
              </a:solidFill>
            </a:endParaRPr>
          </a:p>
        </p:txBody>
      </p:sp>
      <p:sp>
        <p:nvSpPr>
          <p:cNvPr id="17" name="Text Box 4">
            <a:hlinkClick r:id="rId22" action="ppaction://hlinksldjump"/>
          </p:cNvPr>
          <p:cNvSpPr txBox="1">
            <a:spLocks noChangeArrowheads="1"/>
          </p:cNvSpPr>
          <p:nvPr>
            <p:custDataLst>
              <p:tags r:id="rId10"/>
            </p:custDataLst>
          </p:nvPr>
        </p:nvSpPr>
        <p:spPr bwMode="auto">
          <a:xfrm>
            <a:off x="301576" y="5419950"/>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Add’l Topics</a:t>
            </a:r>
            <a:endParaRPr lang="en-US" sz="2800" dirty="0">
              <a:solidFill>
                <a:srgbClr val="000000"/>
              </a:solidFill>
            </a:endParaRPr>
          </a:p>
        </p:txBody>
      </p:sp>
      <p:sp>
        <p:nvSpPr>
          <p:cNvPr id="18" name="Text Box 4">
            <a:hlinkClick r:id="rId23" action="ppaction://hlinksldjump"/>
          </p:cNvPr>
          <p:cNvSpPr txBox="1">
            <a:spLocks noChangeArrowheads="1"/>
          </p:cNvSpPr>
          <p:nvPr>
            <p:custDataLst>
              <p:tags r:id="rId11"/>
            </p:custDataLst>
          </p:nvPr>
        </p:nvSpPr>
        <p:spPr bwMode="auto">
          <a:xfrm>
            <a:off x="301576" y="5994752"/>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Quiz + Lab</a:t>
            </a:r>
            <a:endParaRPr lang="en-US" sz="28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Internal Memory Hierarchy </a:t>
            </a:r>
          </a:p>
        </p:txBody>
      </p:sp>
      <p:grpSp>
        <p:nvGrpSpPr>
          <p:cNvPr id="38915" name="Group 3"/>
          <p:cNvGrpSpPr>
            <a:grpSpLocks/>
          </p:cNvGrpSpPr>
          <p:nvPr/>
        </p:nvGrpSpPr>
        <p:grpSpPr bwMode="auto">
          <a:xfrm>
            <a:off x="228600" y="609600"/>
            <a:ext cx="4679950" cy="3984625"/>
            <a:chOff x="220" y="528"/>
            <a:chExt cx="2536" cy="2159"/>
          </a:xfrm>
        </p:grpSpPr>
        <p:sp>
          <p:nvSpPr>
            <p:cNvPr id="1269764" name="Rectangle 4"/>
            <p:cNvSpPr>
              <a:spLocks noChangeArrowheads="1"/>
            </p:cNvSpPr>
            <p:nvPr/>
          </p:nvSpPr>
          <p:spPr bwMode="auto">
            <a:xfrm>
              <a:off x="220" y="528"/>
              <a:ext cx="2276" cy="2159"/>
            </a:xfrm>
            <a:prstGeom prst="rect">
              <a:avLst/>
            </a:prstGeom>
            <a:solidFill>
              <a:schemeClr val="accent1"/>
            </a:solidFill>
            <a:ln w="28575">
              <a:solidFill>
                <a:schemeClr val="tx1"/>
              </a:solidFill>
              <a:miter lim="800000"/>
              <a:headEnd type="none" w="sm" len="sm"/>
              <a:tailEnd type="none" w="sm" len="sm"/>
            </a:ln>
            <a:effectLst/>
          </p:spPr>
          <p:txBody>
            <a:bodyPr wrap="none" anchor="ctr" anchorCtr="1"/>
            <a:lstStyle/>
            <a:p>
              <a:pPr>
                <a:defRPr/>
              </a:pPr>
              <a:endParaRPr lang="en-US">
                <a:effectLst>
                  <a:outerShdw blurRad="38100" dist="38100" dir="2700000" algn="tl">
                    <a:srgbClr val="FFFFFF"/>
                  </a:outerShdw>
                </a:effectLst>
                <a:latin typeface="Arial Narrow" pitchFamily="34" charset="0"/>
              </a:endParaRPr>
            </a:p>
          </p:txBody>
        </p:sp>
        <p:sp>
          <p:nvSpPr>
            <p:cNvPr id="38938" name="Rectangle 5"/>
            <p:cNvSpPr>
              <a:spLocks noChangeArrowheads="1"/>
            </p:cNvSpPr>
            <p:nvPr/>
          </p:nvSpPr>
          <p:spPr bwMode="auto">
            <a:xfrm>
              <a:off x="1175" y="1020"/>
              <a:ext cx="808" cy="1175"/>
            </a:xfrm>
            <a:prstGeom prst="rect">
              <a:avLst/>
            </a:prstGeom>
            <a:solidFill>
              <a:schemeClr val="accent5">
                <a:lumMod val="20000"/>
                <a:lumOff val="80000"/>
              </a:schemeClr>
            </a:solidFill>
            <a:ln w="12700">
              <a:noFill/>
              <a:miter lim="800000"/>
              <a:headEnd type="none" w="sm" len="sm"/>
              <a:tailEnd type="none" w="sm" len="sm"/>
            </a:ln>
          </p:spPr>
          <p:txBody>
            <a:bodyPr wrap="none" lIns="0" tIns="0" rIns="0" bIns="0" anchor="ctr" anchorCtr="1"/>
            <a:lstStyle/>
            <a:p>
              <a:pPr algn="ctr">
                <a:lnSpc>
                  <a:spcPct val="100000"/>
                </a:lnSpc>
                <a:spcBef>
                  <a:spcPct val="0"/>
                </a:spcBef>
              </a:pPr>
              <a:r>
                <a:rPr lang="en-US"/>
                <a:t>Internal</a:t>
              </a:r>
            </a:p>
            <a:p>
              <a:pPr algn="ctr">
                <a:lnSpc>
                  <a:spcPct val="100000"/>
                </a:lnSpc>
                <a:spcBef>
                  <a:spcPct val="0"/>
                </a:spcBef>
              </a:pPr>
              <a:r>
                <a:rPr lang="en-US" sz="2000">
                  <a:latin typeface="Arial Narrow" pitchFamily="34" charset="0"/>
                </a:rPr>
                <a:t>RAM or Cache</a:t>
              </a:r>
            </a:p>
            <a:p>
              <a:pPr algn="ctr">
                <a:lnSpc>
                  <a:spcPct val="100000"/>
                </a:lnSpc>
                <a:spcBef>
                  <a:spcPct val="0"/>
                </a:spcBef>
              </a:pPr>
              <a:r>
                <a:rPr lang="en-US" sz="2000"/>
                <a:t>(L2)</a:t>
              </a:r>
              <a:endParaRPr lang="en-US" sz="2000">
                <a:latin typeface="Arial Narrow" pitchFamily="34" charset="0"/>
              </a:endParaRPr>
            </a:p>
          </p:txBody>
        </p:sp>
        <p:sp>
          <p:nvSpPr>
            <p:cNvPr id="38939" name="Rectangle 6"/>
            <p:cNvSpPr>
              <a:spLocks noChangeArrowheads="1"/>
            </p:cNvSpPr>
            <p:nvPr/>
          </p:nvSpPr>
          <p:spPr bwMode="auto">
            <a:xfrm>
              <a:off x="338" y="1295"/>
              <a:ext cx="732" cy="624"/>
            </a:xfrm>
            <a:prstGeom prst="rect">
              <a:avLst/>
            </a:prstGeom>
            <a:solidFill>
              <a:schemeClr val="accent4">
                <a:lumMod val="20000"/>
                <a:lumOff val="80000"/>
              </a:schemeClr>
            </a:solidFill>
            <a:ln w="12700">
              <a:noFill/>
              <a:miter lim="800000"/>
              <a:headEnd type="none" w="sm" len="sm"/>
              <a:tailEnd type="none" w="sm" len="sm"/>
            </a:ln>
          </p:spPr>
          <p:txBody>
            <a:bodyPr wrap="none" lIns="0" tIns="0" rIns="0" bIns="0" anchor="ctr" anchorCtr="1"/>
            <a:lstStyle/>
            <a:p>
              <a:pPr algn="ctr">
                <a:lnSpc>
                  <a:spcPct val="100000"/>
                </a:lnSpc>
                <a:spcBef>
                  <a:spcPct val="0"/>
                </a:spcBef>
              </a:pPr>
              <a:r>
                <a:rPr lang="en-US"/>
                <a:t>CPU</a:t>
              </a:r>
            </a:p>
          </p:txBody>
        </p:sp>
        <p:sp>
          <p:nvSpPr>
            <p:cNvPr id="38940" name="Rectangle 7"/>
            <p:cNvSpPr>
              <a:spLocks noChangeArrowheads="1"/>
            </p:cNvSpPr>
            <p:nvPr/>
          </p:nvSpPr>
          <p:spPr bwMode="auto">
            <a:xfrm>
              <a:off x="372" y="645"/>
              <a:ext cx="665" cy="457"/>
            </a:xfrm>
            <a:prstGeom prst="rect">
              <a:avLst/>
            </a:prstGeom>
            <a:solidFill>
              <a:srgbClr val="CCFF66">
                <a:alpha val="50195"/>
              </a:srgbClr>
            </a:solidFill>
            <a:ln w="19050">
              <a:solidFill>
                <a:schemeClr val="tx1"/>
              </a:solidFill>
              <a:miter lim="800000"/>
              <a:headEnd type="none" w="sm" len="sm"/>
              <a:tailEnd type="none" w="sm" len="sm"/>
            </a:ln>
            <a:effectLst>
              <a:outerShdw blurRad="50800" dist="38100" dir="2700000" algn="tl" rotWithShape="0">
                <a:prstClr val="black">
                  <a:alpha val="40000"/>
                </a:prstClr>
              </a:outerShdw>
            </a:effectLst>
          </p:spPr>
          <p:txBody>
            <a:bodyPr wrap="none" lIns="0" tIns="0" rIns="0" bIns="0" anchor="ctr" anchorCtr="1"/>
            <a:lstStyle/>
            <a:p>
              <a:pPr algn="ctr">
                <a:spcBef>
                  <a:spcPct val="0"/>
                </a:spcBef>
              </a:pPr>
              <a:r>
                <a:rPr lang="en-US" sz="2200" dirty="0">
                  <a:latin typeface="Arial Narrow" pitchFamily="34" charset="0"/>
                </a:rPr>
                <a:t>Program</a:t>
              </a:r>
              <a:br>
                <a:rPr lang="en-US" sz="2200" dirty="0">
                  <a:latin typeface="Arial Narrow" pitchFamily="34" charset="0"/>
                </a:rPr>
              </a:br>
              <a:r>
                <a:rPr lang="en-US" sz="2200" dirty="0">
                  <a:latin typeface="Arial Narrow" pitchFamily="34" charset="0"/>
                </a:rPr>
                <a:t>Cache</a:t>
              </a:r>
            </a:p>
            <a:p>
              <a:pPr algn="ctr">
                <a:spcBef>
                  <a:spcPct val="10000"/>
                </a:spcBef>
              </a:pPr>
              <a:r>
                <a:rPr lang="en-US" sz="2200" dirty="0">
                  <a:latin typeface="Arial Narrow" pitchFamily="34" charset="0"/>
                </a:rPr>
                <a:t>(L1P)</a:t>
              </a:r>
            </a:p>
          </p:txBody>
        </p:sp>
        <p:sp>
          <p:nvSpPr>
            <p:cNvPr id="38941" name="Rectangle 8"/>
            <p:cNvSpPr>
              <a:spLocks noChangeArrowheads="1"/>
            </p:cNvSpPr>
            <p:nvPr/>
          </p:nvSpPr>
          <p:spPr bwMode="auto">
            <a:xfrm>
              <a:off x="372" y="2113"/>
              <a:ext cx="665" cy="456"/>
            </a:xfrm>
            <a:prstGeom prst="rect">
              <a:avLst/>
            </a:prstGeom>
            <a:solidFill>
              <a:schemeClr val="accent3">
                <a:alpha val="50195"/>
              </a:schemeClr>
            </a:solidFill>
            <a:ln w="12700">
              <a:noFill/>
              <a:miter lim="800000"/>
              <a:headEnd type="none" w="sm" len="sm"/>
              <a:tailEnd type="none" w="sm" len="sm"/>
            </a:ln>
          </p:spPr>
          <p:txBody>
            <a:bodyPr wrap="none" lIns="0" tIns="0" rIns="0" bIns="0" anchor="ctr" anchorCtr="1"/>
            <a:lstStyle/>
            <a:p>
              <a:pPr algn="ctr">
                <a:spcBef>
                  <a:spcPct val="0"/>
                </a:spcBef>
              </a:pPr>
              <a:r>
                <a:rPr lang="en-US" sz="2200">
                  <a:latin typeface="Arial Narrow" pitchFamily="34" charset="0"/>
                </a:rPr>
                <a:t>Data</a:t>
              </a:r>
              <a:br>
                <a:rPr lang="en-US" sz="2200">
                  <a:latin typeface="Arial Narrow" pitchFamily="34" charset="0"/>
                </a:rPr>
              </a:br>
              <a:r>
                <a:rPr lang="en-US" sz="2200">
                  <a:latin typeface="Arial Narrow" pitchFamily="34" charset="0"/>
                </a:rPr>
                <a:t>Cache</a:t>
              </a:r>
            </a:p>
            <a:p>
              <a:pPr algn="ctr">
                <a:spcBef>
                  <a:spcPct val="10000"/>
                </a:spcBef>
              </a:pPr>
              <a:r>
                <a:rPr lang="en-US" sz="2200">
                  <a:latin typeface="Arial Narrow" pitchFamily="34" charset="0"/>
                </a:rPr>
                <a:t>(L1D)</a:t>
              </a:r>
            </a:p>
          </p:txBody>
        </p:sp>
        <p:cxnSp>
          <p:nvCxnSpPr>
            <p:cNvPr id="38942" name="AutoShape 9"/>
            <p:cNvCxnSpPr>
              <a:cxnSpLocks noChangeShapeType="1"/>
              <a:stCxn id="38940" idx="2"/>
              <a:endCxn id="38939" idx="0"/>
            </p:cNvCxnSpPr>
            <p:nvPr/>
          </p:nvCxnSpPr>
          <p:spPr bwMode="auto">
            <a:xfrm flipH="1">
              <a:off x="704" y="1102"/>
              <a:ext cx="1" cy="193"/>
            </a:xfrm>
            <a:prstGeom prst="straightConnector1">
              <a:avLst/>
            </a:prstGeom>
            <a:noFill/>
            <a:ln w="19050">
              <a:solidFill>
                <a:schemeClr val="tx1"/>
              </a:solidFill>
              <a:round/>
              <a:headEnd/>
              <a:tailEnd type="triangle" w="sm" len="sm"/>
            </a:ln>
          </p:spPr>
        </p:cxnSp>
        <p:cxnSp>
          <p:nvCxnSpPr>
            <p:cNvPr id="38943" name="AutoShape 10"/>
            <p:cNvCxnSpPr>
              <a:cxnSpLocks noChangeShapeType="1"/>
              <a:stCxn id="38941" idx="0"/>
              <a:endCxn id="38939" idx="2"/>
            </p:cNvCxnSpPr>
            <p:nvPr/>
          </p:nvCxnSpPr>
          <p:spPr bwMode="auto">
            <a:xfrm flipH="1" flipV="1">
              <a:off x="704" y="1919"/>
              <a:ext cx="1" cy="194"/>
            </a:xfrm>
            <a:prstGeom prst="straightConnector1">
              <a:avLst/>
            </a:prstGeom>
            <a:noFill/>
            <a:ln w="19050">
              <a:solidFill>
                <a:schemeClr val="tx1"/>
              </a:solidFill>
              <a:round/>
              <a:headEnd type="triangle" w="sm" len="sm"/>
              <a:tailEnd type="triangle" w="sm" len="sm"/>
            </a:ln>
          </p:spPr>
        </p:cxnSp>
        <p:cxnSp>
          <p:nvCxnSpPr>
            <p:cNvPr id="38944" name="AutoShape 11"/>
            <p:cNvCxnSpPr>
              <a:cxnSpLocks noChangeShapeType="1"/>
              <a:stCxn id="38940" idx="3"/>
              <a:endCxn id="38938" idx="0"/>
            </p:cNvCxnSpPr>
            <p:nvPr/>
          </p:nvCxnSpPr>
          <p:spPr bwMode="auto">
            <a:xfrm>
              <a:off x="1037" y="874"/>
              <a:ext cx="542" cy="146"/>
            </a:xfrm>
            <a:prstGeom prst="bentConnector2">
              <a:avLst/>
            </a:prstGeom>
            <a:noFill/>
            <a:ln w="19050">
              <a:solidFill>
                <a:schemeClr val="tx1"/>
              </a:solidFill>
              <a:miter lim="800000"/>
              <a:headEnd type="triangle" w="sm" len="sm"/>
              <a:tailEnd/>
            </a:ln>
          </p:spPr>
        </p:cxnSp>
        <p:cxnSp>
          <p:nvCxnSpPr>
            <p:cNvPr id="38945" name="AutoShape 12"/>
            <p:cNvCxnSpPr>
              <a:cxnSpLocks noChangeShapeType="1"/>
              <a:stCxn id="38941" idx="3"/>
              <a:endCxn id="38938" idx="2"/>
            </p:cNvCxnSpPr>
            <p:nvPr/>
          </p:nvCxnSpPr>
          <p:spPr bwMode="auto">
            <a:xfrm flipV="1">
              <a:off x="1037" y="2195"/>
              <a:ext cx="542" cy="146"/>
            </a:xfrm>
            <a:prstGeom prst="bentConnector2">
              <a:avLst/>
            </a:prstGeom>
            <a:noFill/>
            <a:ln w="19050">
              <a:solidFill>
                <a:schemeClr val="tx1"/>
              </a:solidFill>
              <a:miter lim="800000"/>
              <a:headEnd type="triangle" w="sm" len="sm"/>
              <a:tailEnd type="triangle" w="sm" len="sm"/>
            </a:ln>
          </p:spPr>
        </p:cxnSp>
        <p:sp>
          <p:nvSpPr>
            <p:cNvPr id="1269773" name="Line 13"/>
            <p:cNvSpPr>
              <a:spLocks noChangeShapeType="1"/>
            </p:cNvSpPr>
            <p:nvPr/>
          </p:nvSpPr>
          <p:spPr bwMode="auto">
            <a:xfrm>
              <a:off x="1983" y="1608"/>
              <a:ext cx="773" cy="0"/>
            </a:xfrm>
            <a:prstGeom prst="line">
              <a:avLst/>
            </a:prstGeom>
            <a:noFill/>
            <a:ln w="28575">
              <a:solidFill>
                <a:schemeClr val="tx2"/>
              </a:solidFill>
              <a:round/>
              <a:headEnd type="triangle" w="med" len="sm"/>
              <a:tailEnd type="triangle" w="med"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8947" name="Rectangle 14"/>
            <p:cNvSpPr>
              <a:spLocks noChangeArrowheads="1"/>
            </p:cNvSpPr>
            <p:nvPr/>
          </p:nvSpPr>
          <p:spPr bwMode="auto">
            <a:xfrm>
              <a:off x="2105" y="1455"/>
              <a:ext cx="343" cy="305"/>
            </a:xfrm>
            <a:prstGeom prst="rect">
              <a:avLst/>
            </a:prstGeom>
            <a:solidFill>
              <a:schemeClr val="accent2"/>
            </a:solidFill>
            <a:ln w="12700">
              <a:noFill/>
              <a:miter lim="800000"/>
              <a:headEnd type="none" w="sm" len="sm"/>
              <a:tailEnd type="none" w="sm" len="sm"/>
            </a:ln>
          </p:spPr>
          <p:txBody>
            <a:bodyPr wrap="none" lIns="0" tIns="0" rIns="0" bIns="0" anchor="ctr" anchorCtr="1"/>
            <a:lstStyle/>
            <a:p>
              <a:pPr algn="ctr">
                <a:spcBef>
                  <a:spcPct val="10000"/>
                </a:spcBef>
              </a:pPr>
              <a:r>
                <a:rPr lang="en-US" sz="2000">
                  <a:latin typeface="Arial Narrow" pitchFamily="34" charset="0"/>
                </a:rPr>
                <a:t>EMIF</a:t>
              </a:r>
            </a:p>
          </p:txBody>
        </p:sp>
      </p:grpSp>
      <p:grpSp>
        <p:nvGrpSpPr>
          <p:cNvPr id="38916" name="Group 15"/>
          <p:cNvGrpSpPr>
            <a:grpSpLocks/>
          </p:cNvGrpSpPr>
          <p:nvPr/>
        </p:nvGrpSpPr>
        <p:grpSpPr bwMode="auto">
          <a:xfrm>
            <a:off x="457200" y="4724400"/>
            <a:ext cx="4648200" cy="685800"/>
            <a:chOff x="288" y="2976"/>
            <a:chExt cx="2928" cy="432"/>
          </a:xfrm>
        </p:grpSpPr>
        <p:grpSp>
          <p:nvGrpSpPr>
            <p:cNvPr id="38928" name="Group 16"/>
            <p:cNvGrpSpPr>
              <a:grpSpLocks/>
            </p:cNvGrpSpPr>
            <p:nvPr/>
          </p:nvGrpSpPr>
          <p:grpSpPr bwMode="auto">
            <a:xfrm>
              <a:off x="288" y="2976"/>
              <a:ext cx="752" cy="240"/>
              <a:chOff x="288" y="2880"/>
              <a:chExt cx="752" cy="240"/>
            </a:xfrm>
          </p:grpSpPr>
          <p:sp>
            <p:nvSpPr>
              <p:cNvPr id="1269777" name="Line 17"/>
              <p:cNvSpPr>
                <a:spLocks noChangeShapeType="1"/>
              </p:cNvSpPr>
              <p:nvPr/>
            </p:nvSpPr>
            <p:spPr bwMode="auto">
              <a:xfrm>
                <a:off x="336" y="3120"/>
                <a:ext cx="704" cy="0"/>
              </a:xfrm>
              <a:prstGeom prst="line">
                <a:avLst/>
              </a:prstGeom>
              <a:noFill/>
              <a:ln w="57150">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38936" name="Rectangle 18"/>
              <p:cNvSpPr>
                <a:spLocks noChangeArrowheads="1"/>
              </p:cNvSpPr>
              <p:nvPr/>
            </p:nvSpPr>
            <p:spPr bwMode="auto">
              <a:xfrm>
                <a:off x="288" y="2880"/>
                <a:ext cx="720" cy="192"/>
              </a:xfrm>
              <a:prstGeom prst="rect">
                <a:avLst/>
              </a:prstGeom>
              <a:noFill/>
              <a:ln w="12700">
                <a:noFill/>
                <a:miter lim="800000"/>
                <a:headEnd type="none" w="sm" len="sm"/>
                <a:tailEnd type="none" w="sm" len="sm"/>
              </a:ln>
            </p:spPr>
            <p:txBody>
              <a:bodyPr wrap="none" lIns="0" tIns="0" rIns="0" bIns="0" anchor="ctr" anchorCtr="1"/>
              <a:lstStyle/>
              <a:p>
                <a:pPr algn="ctr">
                  <a:lnSpc>
                    <a:spcPct val="100000"/>
                  </a:lnSpc>
                  <a:spcBef>
                    <a:spcPct val="0"/>
                  </a:spcBef>
                </a:pPr>
                <a:r>
                  <a:rPr lang="en-US" sz="2000"/>
                  <a:t>L1</a:t>
                </a:r>
              </a:p>
            </p:txBody>
          </p:sp>
        </p:grpSp>
        <p:grpSp>
          <p:nvGrpSpPr>
            <p:cNvPr id="38929" name="Group 19"/>
            <p:cNvGrpSpPr>
              <a:grpSpLocks/>
            </p:cNvGrpSpPr>
            <p:nvPr/>
          </p:nvGrpSpPr>
          <p:grpSpPr bwMode="auto">
            <a:xfrm>
              <a:off x="336" y="3084"/>
              <a:ext cx="1566" cy="228"/>
              <a:chOff x="336" y="3168"/>
              <a:chExt cx="1566" cy="228"/>
            </a:xfrm>
          </p:grpSpPr>
          <p:sp>
            <p:nvSpPr>
              <p:cNvPr id="1269780" name="Line 20"/>
              <p:cNvSpPr>
                <a:spLocks noChangeShapeType="1"/>
              </p:cNvSpPr>
              <p:nvPr/>
            </p:nvSpPr>
            <p:spPr bwMode="auto">
              <a:xfrm>
                <a:off x="336" y="3396"/>
                <a:ext cx="1566" cy="0"/>
              </a:xfrm>
              <a:prstGeom prst="line">
                <a:avLst/>
              </a:prstGeom>
              <a:noFill/>
              <a:ln w="57150">
                <a:solidFill>
                  <a:srgbClr val="999167"/>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38934" name="Rectangle 21"/>
              <p:cNvSpPr>
                <a:spLocks noChangeArrowheads="1"/>
              </p:cNvSpPr>
              <p:nvPr/>
            </p:nvSpPr>
            <p:spPr bwMode="auto">
              <a:xfrm>
                <a:off x="1104" y="3168"/>
                <a:ext cx="732" cy="192"/>
              </a:xfrm>
              <a:prstGeom prst="rect">
                <a:avLst/>
              </a:prstGeom>
              <a:noFill/>
              <a:ln w="12700">
                <a:noFill/>
                <a:miter lim="800000"/>
                <a:headEnd type="none" w="sm" len="sm"/>
                <a:tailEnd type="none" w="sm" len="sm"/>
              </a:ln>
            </p:spPr>
            <p:txBody>
              <a:bodyPr wrap="none" lIns="0" tIns="0" rIns="0" bIns="0" anchor="ctr" anchorCtr="1"/>
              <a:lstStyle/>
              <a:p>
                <a:pPr algn="ctr">
                  <a:lnSpc>
                    <a:spcPct val="100000"/>
                  </a:lnSpc>
                  <a:spcBef>
                    <a:spcPct val="0"/>
                  </a:spcBef>
                </a:pPr>
                <a:r>
                  <a:rPr lang="en-US" sz="2000">
                    <a:solidFill>
                      <a:srgbClr val="999167"/>
                    </a:solidFill>
                  </a:rPr>
                  <a:t>Level 2</a:t>
                </a:r>
              </a:p>
            </p:txBody>
          </p:sp>
        </p:grpSp>
        <p:grpSp>
          <p:nvGrpSpPr>
            <p:cNvPr id="38930" name="Group 22"/>
            <p:cNvGrpSpPr>
              <a:grpSpLocks/>
            </p:cNvGrpSpPr>
            <p:nvPr/>
          </p:nvGrpSpPr>
          <p:grpSpPr bwMode="auto">
            <a:xfrm>
              <a:off x="336" y="3180"/>
              <a:ext cx="2880" cy="228"/>
              <a:chOff x="336" y="3456"/>
              <a:chExt cx="3216" cy="228"/>
            </a:xfrm>
          </p:grpSpPr>
          <p:sp>
            <p:nvSpPr>
              <p:cNvPr id="1269783" name="Line 23"/>
              <p:cNvSpPr>
                <a:spLocks noChangeShapeType="1"/>
              </p:cNvSpPr>
              <p:nvPr/>
            </p:nvSpPr>
            <p:spPr bwMode="auto">
              <a:xfrm>
                <a:off x="336" y="3684"/>
                <a:ext cx="3216" cy="0"/>
              </a:xfrm>
              <a:prstGeom prst="line">
                <a:avLst/>
              </a:prstGeom>
              <a:noFill/>
              <a:ln w="57150">
                <a:solidFill>
                  <a:schemeClr val="tx2"/>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38932" name="Rectangle 24"/>
              <p:cNvSpPr>
                <a:spLocks noChangeArrowheads="1"/>
              </p:cNvSpPr>
              <p:nvPr/>
            </p:nvSpPr>
            <p:spPr bwMode="auto">
              <a:xfrm>
                <a:off x="2640" y="3456"/>
                <a:ext cx="732" cy="192"/>
              </a:xfrm>
              <a:prstGeom prst="rect">
                <a:avLst/>
              </a:prstGeom>
              <a:noFill/>
              <a:ln w="12700">
                <a:noFill/>
                <a:miter lim="800000"/>
                <a:headEnd type="none" w="sm" len="sm"/>
                <a:tailEnd type="none" w="sm" len="sm"/>
              </a:ln>
            </p:spPr>
            <p:txBody>
              <a:bodyPr wrap="none" lIns="0" tIns="0" rIns="0" bIns="0" anchor="ctr" anchorCtr="1"/>
              <a:lstStyle/>
              <a:p>
                <a:pPr algn="ctr">
                  <a:lnSpc>
                    <a:spcPct val="100000"/>
                  </a:lnSpc>
                  <a:spcBef>
                    <a:spcPct val="0"/>
                  </a:spcBef>
                </a:pPr>
                <a:r>
                  <a:rPr lang="en-US" sz="2000">
                    <a:solidFill>
                      <a:schemeClr val="tx2"/>
                    </a:solidFill>
                  </a:rPr>
                  <a:t>Level 3</a:t>
                </a:r>
              </a:p>
            </p:txBody>
          </p:sp>
        </p:grpSp>
      </p:grpSp>
      <p:sp>
        <p:nvSpPr>
          <p:cNvPr id="38917" name="Rectangle 25"/>
          <p:cNvSpPr>
            <a:spLocks noChangeArrowheads="1"/>
          </p:cNvSpPr>
          <p:nvPr/>
        </p:nvSpPr>
        <p:spPr bwMode="auto">
          <a:xfrm>
            <a:off x="5105400" y="838200"/>
            <a:ext cx="3886200" cy="2746375"/>
          </a:xfrm>
          <a:prstGeom prst="rect">
            <a:avLst/>
          </a:prstGeom>
          <a:solidFill>
            <a:schemeClr val="accent1">
              <a:alpha val="50195"/>
            </a:schemeClr>
          </a:solidFill>
          <a:ln w="12700">
            <a:noFill/>
            <a:miter lim="800000"/>
            <a:headEnd type="none" w="sm" len="sm"/>
            <a:tailEnd type="none" w="sm" len="sm"/>
          </a:ln>
        </p:spPr>
        <p:txBody>
          <a:bodyPr>
            <a:spAutoFit/>
          </a:bodyPr>
          <a:lstStyle/>
          <a:p>
            <a:pPr marL="342900" indent="-342900">
              <a:lnSpc>
                <a:spcPct val="90000"/>
              </a:lnSpc>
              <a:buClr>
                <a:schemeClr val="tx2"/>
              </a:buClr>
              <a:buSzPct val="75000"/>
              <a:buFont typeface="Wingdings" pitchFamily="2" charset="2"/>
              <a:buChar char=""/>
            </a:pPr>
            <a:r>
              <a:rPr lang="en-US" sz="2000">
                <a:latin typeface="Arial Narrow" pitchFamily="34" charset="0"/>
              </a:rPr>
              <a:t>We often refer to a system’s memory in hierarchical </a:t>
            </a:r>
            <a:r>
              <a:rPr lang="en-US" sz="2000" u="sng">
                <a:solidFill>
                  <a:schemeClr val="tx2"/>
                </a:solidFill>
                <a:latin typeface="Arial Narrow" pitchFamily="34" charset="0"/>
              </a:rPr>
              <a:t>levels</a:t>
            </a:r>
          </a:p>
          <a:p>
            <a:pPr marL="342900" indent="-342900">
              <a:lnSpc>
                <a:spcPct val="90000"/>
              </a:lnSpc>
              <a:buClr>
                <a:schemeClr val="tx2"/>
              </a:buClr>
              <a:buSzPct val="75000"/>
              <a:buFont typeface="Wingdings" pitchFamily="2" charset="2"/>
              <a:buChar char=""/>
            </a:pPr>
            <a:r>
              <a:rPr lang="en-US" sz="2000">
                <a:latin typeface="Arial Narrow" pitchFamily="34" charset="0"/>
              </a:rPr>
              <a:t>Higher levels (L1) are closer to the CPU</a:t>
            </a:r>
          </a:p>
          <a:p>
            <a:pPr marL="342900" indent="-342900">
              <a:lnSpc>
                <a:spcPct val="90000"/>
              </a:lnSpc>
              <a:buClr>
                <a:schemeClr val="tx2"/>
              </a:buClr>
              <a:buSzPct val="75000"/>
              <a:buFont typeface="Wingdings" pitchFamily="2" charset="2"/>
              <a:buChar char=""/>
            </a:pPr>
            <a:r>
              <a:rPr lang="en-US" sz="2000">
                <a:latin typeface="Arial Narrow" pitchFamily="34" charset="0"/>
              </a:rPr>
              <a:t>CPU always requests from highest level memory …</a:t>
            </a:r>
          </a:p>
          <a:p>
            <a:pPr marL="342900" indent="-342900">
              <a:lnSpc>
                <a:spcPct val="90000"/>
              </a:lnSpc>
              <a:buClr>
                <a:schemeClr val="tx2"/>
              </a:buClr>
              <a:buSzPct val="75000"/>
              <a:buFont typeface="Wingdings" pitchFamily="2" charset="2"/>
              <a:buNone/>
            </a:pPr>
            <a:r>
              <a:rPr lang="en-US" sz="2000">
                <a:latin typeface="Arial Narrow" pitchFamily="34" charset="0"/>
              </a:rPr>
              <a:t>	… If address isn’t present in L1, cache h/w gets it from lower level</a:t>
            </a:r>
          </a:p>
        </p:txBody>
      </p:sp>
      <p:sp>
        <p:nvSpPr>
          <p:cNvPr id="1269786" name="AutoShape 26">
            <a:hlinkClick r:id="" action="ppaction://noaction" highlightClick="1"/>
          </p:cNvPr>
          <p:cNvSpPr>
            <a:spLocks noChangeArrowheads="1"/>
          </p:cNvSpPr>
          <p:nvPr/>
        </p:nvSpPr>
        <p:spPr bwMode="auto">
          <a:xfrm flipV="1">
            <a:off x="8902700" y="17463"/>
            <a:ext cx="246063" cy="279400"/>
          </a:xfrm>
          <a:prstGeom prst="actionButtonForwardNext">
            <a:avLst/>
          </a:prstGeom>
          <a:solidFill>
            <a:schemeClr val="bg1"/>
          </a:solidFill>
          <a:ln w="6350">
            <a:noFill/>
            <a:miter lim="800000"/>
            <a:headEnd type="none" w="sm" len="sm"/>
            <a:tailEnd type="none" w="lg" len="lg"/>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69787" name="Leading Question"/>
          <p:cNvSpPr txBox="1">
            <a:spLocks noChangeArrowheads="1"/>
          </p:cNvSpPr>
          <p:nvPr/>
        </p:nvSpPr>
        <p:spPr bwMode="auto">
          <a:xfrm>
            <a:off x="5945188" y="6413500"/>
            <a:ext cx="2881312" cy="304800"/>
          </a:xfrm>
          <a:prstGeom prst="rect">
            <a:avLst/>
          </a:prstGeom>
          <a:noFill/>
          <a:ln w="12700">
            <a:noFill/>
            <a:miter lim="800000"/>
            <a:headEnd type="none" w="sm" len="sm"/>
            <a:tailEnd/>
          </a:ln>
        </p:spPr>
        <p:txBody>
          <a:bodyPr wrap="none" lIns="0" tIns="0" rIns="0" bIns="0">
            <a:spAutoFit/>
          </a:bodyPr>
          <a:lstStyle/>
          <a:p>
            <a:pPr algn="r">
              <a:lnSpc>
                <a:spcPct val="100000"/>
              </a:lnSpc>
              <a:spcBef>
                <a:spcPct val="0"/>
              </a:spcBef>
            </a:pPr>
            <a:r>
              <a:rPr lang="en-US" sz="2000" b="0">
                <a:solidFill>
                  <a:schemeClr val="tx2"/>
                </a:solidFill>
                <a:latin typeface="Arial Narrow" pitchFamily="34" charset="0"/>
              </a:rPr>
              <a:t>Looking more closely at L1P …</a:t>
            </a:r>
          </a:p>
        </p:txBody>
      </p:sp>
      <p:pic>
        <p:nvPicPr>
          <p:cNvPr id="32"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31" name="Rounded Rectangle 30"/>
          <p:cNvSpPr/>
          <p:nvPr/>
        </p:nvSpPr>
        <p:spPr bwMode="auto">
          <a:xfrm>
            <a:off x="3705100" y="3886200"/>
            <a:ext cx="609600" cy="533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mj-lt"/>
              </a:rPr>
              <a:t>L3</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78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nchor="ctr"/>
          <a:lstStyle/>
          <a:p>
            <a:r>
              <a:rPr lang="en-US" smtClean="0"/>
              <a:t>L1P Cache</a:t>
            </a:r>
          </a:p>
        </p:txBody>
      </p:sp>
      <p:sp>
        <p:nvSpPr>
          <p:cNvPr id="39939" name="Rectangle 3"/>
          <p:cNvSpPr>
            <a:spLocks noChangeArrowheads="1"/>
          </p:cNvSpPr>
          <p:nvPr/>
        </p:nvSpPr>
        <p:spPr bwMode="auto">
          <a:xfrm>
            <a:off x="7539038" y="1006475"/>
            <a:ext cx="1008062" cy="388938"/>
          </a:xfrm>
          <a:prstGeom prst="rect">
            <a:avLst/>
          </a:prstGeom>
          <a:noFill/>
          <a:ln w="9525">
            <a:noFill/>
            <a:miter lim="800000"/>
            <a:headEnd/>
            <a:tailEnd/>
          </a:ln>
        </p:spPr>
        <p:txBody>
          <a:bodyPr wrap="none" lIns="92075" tIns="46038" rIns="92075" bIns="46038">
            <a:spAutoFit/>
          </a:bodyPr>
          <a:lstStyle/>
          <a:p>
            <a:pPr algn="ctr"/>
            <a:r>
              <a:rPr lang="en-US">
                <a:latin typeface="Times New Roman" pitchFamily="18" charset="0"/>
              </a:rPr>
              <a:t>DDR2</a:t>
            </a:r>
          </a:p>
        </p:txBody>
      </p:sp>
      <p:grpSp>
        <p:nvGrpSpPr>
          <p:cNvPr id="39940" name="Group 4"/>
          <p:cNvGrpSpPr>
            <a:grpSpLocks/>
          </p:cNvGrpSpPr>
          <p:nvPr/>
        </p:nvGrpSpPr>
        <p:grpSpPr bwMode="auto">
          <a:xfrm>
            <a:off x="381000" y="685800"/>
            <a:ext cx="5715000" cy="2743200"/>
            <a:chOff x="240" y="528"/>
            <a:chExt cx="3600" cy="2112"/>
          </a:xfrm>
        </p:grpSpPr>
        <p:sp>
          <p:nvSpPr>
            <p:cNvPr id="1273861" name="Rectangle 5"/>
            <p:cNvSpPr>
              <a:spLocks noChangeArrowheads="1"/>
            </p:cNvSpPr>
            <p:nvPr/>
          </p:nvSpPr>
          <p:spPr bwMode="auto">
            <a:xfrm>
              <a:off x="240" y="528"/>
              <a:ext cx="3600" cy="2112"/>
            </a:xfrm>
            <a:prstGeom prst="rect">
              <a:avLst/>
            </a:prstGeom>
            <a:solidFill>
              <a:schemeClr val="accent4">
                <a:lumMod val="20000"/>
                <a:lumOff val="80000"/>
              </a:schemeClr>
            </a:solidFill>
            <a:ln w="28575">
              <a:solidFill>
                <a:schemeClr val="tx1"/>
              </a:solidFill>
              <a:miter lim="800000"/>
              <a:headEnd type="none" w="sm" len="sm"/>
              <a:tailEnd type="none" w="sm" len="sm"/>
            </a:ln>
            <a:effectLst/>
          </p:spPr>
          <p:txBody>
            <a:bodyPr wrap="none" anchor="ctr" anchorCtr="1"/>
            <a:lstStyle/>
            <a:p>
              <a:pPr algn="ctr">
                <a:defRPr/>
              </a:pPr>
              <a:endParaRPr lang="en-US" sz="2800">
                <a:effectLst>
                  <a:outerShdw blurRad="38100" dist="38100" dir="2700000" algn="tl">
                    <a:srgbClr val="FFFFFF"/>
                  </a:outerShdw>
                </a:effectLst>
                <a:latin typeface="Arial" pitchFamily="34" charset="0"/>
              </a:endParaRPr>
            </a:p>
          </p:txBody>
        </p:sp>
        <p:cxnSp>
          <p:nvCxnSpPr>
            <p:cNvPr id="39959" name="AutoShape 6"/>
            <p:cNvCxnSpPr>
              <a:cxnSpLocks noChangeShapeType="1"/>
              <a:stCxn id="39962" idx="2"/>
              <a:endCxn id="39961" idx="0"/>
            </p:cNvCxnSpPr>
            <p:nvPr/>
          </p:nvCxnSpPr>
          <p:spPr bwMode="auto">
            <a:xfrm>
              <a:off x="1084" y="1401"/>
              <a:ext cx="0" cy="388"/>
            </a:xfrm>
            <a:prstGeom prst="straightConnector1">
              <a:avLst/>
            </a:prstGeom>
            <a:noFill/>
            <a:ln w="28575">
              <a:solidFill>
                <a:schemeClr val="tx2"/>
              </a:solidFill>
              <a:round/>
              <a:headEnd type="triangle" w="med" len="med"/>
              <a:tailEnd type="triangle" w="med" len="med"/>
            </a:ln>
          </p:spPr>
        </p:cxnSp>
        <p:cxnSp>
          <p:nvCxnSpPr>
            <p:cNvPr id="39960" name="AutoShape 7"/>
            <p:cNvCxnSpPr>
              <a:cxnSpLocks noChangeShapeType="1"/>
              <a:stCxn id="39962" idx="3"/>
              <a:endCxn id="39963" idx="0"/>
            </p:cNvCxnSpPr>
            <p:nvPr/>
          </p:nvCxnSpPr>
          <p:spPr bwMode="auto">
            <a:xfrm>
              <a:off x="1585" y="1062"/>
              <a:ext cx="662" cy="727"/>
            </a:xfrm>
            <a:prstGeom prst="bentConnector2">
              <a:avLst/>
            </a:prstGeom>
            <a:noFill/>
            <a:ln w="28575">
              <a:solidFill>
                <a:schemeClr val="tx2"/>
              </a:solidFill>
              <a:miter lim="800000"/>
              <a:headEnd type="triangle" w="med" len="med"/>
              <a:tailEnd type="triangle" w="med" len="med"/>
            </a:ln>
          </p:spPr>
        </p:cxnSp>
        <p:sp>
          <p:nvSpPr>
            <p:cNvPr id="39961" name="Rectangle 8"/>
            <p:cNvSpPr>
              <a:spLocks noChangeArrowheads="1"/>
            </p:cNvSpPr>
            <p:nvPr/>
          </p:nvSpPr>
          <p:spPr bwMode="auto">
            <a:xfrm>
              <a:off x="582" y="1789"/>
              <a:ext cx="1003" cy="678"/>
            </a:xfrm>
            <a:prstGeom prst="rect">
              <a:avLst/>
            </a:prstGeom>
            <a:solidFill>
              <a:schemeClr val="accent1"/>
            </a:solidFill>
            <a:ln w="28575">
              <a:noFill/>
              <a:miter lim="800000"/>
              <a:headEnd type="none" w="sm" len="sm"/>
              <a:tailEnd type="none" w="sm" len="sm"/>
            </a:ln>
          </p:spPr>
          <p:txBody>
            <a:bodyPr wrap="none" anchor="ctr" anchorCtr="1"/>
            <a:lstStyle/>
            <a:p>
              <a:pPr algn="ctr">
                <a:spcBef>
                  <a:spcPct val="0"/>
                </a:spcBef>
              </a:pPr>
              <a:r>
                <a:rPr lang="en-US"/>
                <a:t>CPU</a:t>
              </a:r>
            </a:p>
          </p:txBody>
        </p:sp>
        <p:sp>
          <p:nvSpPr>
            <p:cNvPr id="39962" name="Rectangle 9"/>
            <p:cNvSpPr>
              <a:spLocks noChangeArrowheads="1"/>
            </p:cNvSpPr>
            <p:nvPr/>
          </p:nvSpPr>
          <p:spPr bwMode="auto">
            <a:xfrm>
              <a:off x="582" y="722"/>
              <a:ext cx="1003" cy="679"/>
            </a:xfrm>
            <a:prstGeom prst="rect">
              <a:avLst/>
            </a:prstGeom>
            <a:solidFill>
              <a:schemeClr val="accent1"/>
            </a:solidFill>
            <a:ln w="28575">
              <a:noFill/>
              <a:miter lim="800000"/>
              <a:headEnd type="none" w="sm" len="sm"/>
              <a:tailEnd type="none" w="sm" len="sm"/>
            </a:ln>
          </p:spPr>
          <p:txBody>
            <a:bodyPr wrap="none" tIns="0" bIns="0" anchor="ctr" anchorCtr="1"/>
            <a:lstStyle/>
            <a:p>
              <a:pPr algn="ctr">
                <a:spcBef>
                  <a:spcPct val="20000"/>
                </a:spcBef>
              </a:pPr>
              <a:r>
                <a:rPr lang="en-US">
                  <a:solidFill>
                    <a:schemeClr val="tx2"/>
                  </a:solidFill>
                  <a:latin typeface="Arial Narrow" pitchFamily="34" charset="0"/>
                </a:rPr>
                <a:t>Program</a:t>
              </a:r>
              <a:br>
                <a:rPr lang="en-US">
                  <a:solidFill>
                    <a:schemeClr val="tx2"/>
                  </a:solidFill>
                  <a:latin typeface="Arial Narrow" pitchFamily="34" charset="0"/>
                </a:rPr>
              </a:br>
              <a:r>
                <a:rPr lang="en-US">
                  <a:solidFill>
                    <a:schemeClr val="tx2"/>
                  </a:solidFill>
                  <a:latin typeface="Arial Narrow" pitchFamily="34" charset="0"/>
                </a:rPr>
                <a:t>Cache (L1P)</a:t>
              </a:r>
            </a:p>
          </p:txBody>
        </p:sp>
        <p:sp>
          <p:nvSpPr>
            <p:cNvPr id="39963" name="Rectangle 10"/>
            <p:cNvSpPr>
              <a:spLocks noChangeArrowheads="1"/>
            </p:cNvSpPr>
            <p:nvPr/>
          </p:nvSpPr>
          <p:spPr bwMode="auto">
            <a:xfrm>
              <a:off x="1872" y="1789"/>
              <a:ext cx="750" cy="678"/>
            </a:xfrm>
            <a:prstGeom prst="rect">
              <a:avLst/>
            </a:prstGeom>
            <a:solidFill>
              <a:schemeClr val="accent1"/>
            </a:solidFill>
            <a:ln w="28575">
              <a:noFill/>
              <a:miter lim="800000"/>
              <a:headEnd type="none" w="sm" len="sm"/>
              <a:tailEnd type="none" w="sm" len="sm"/>
            </a:ln>
          </p:spPr>
          <p:txBody>
            <a:bodyPr wrap="none" anchor="ctr" anchorCtr="1"/>
            <a:lstStyle/>
            <a:p>
              <a:pPr algn="ctr"/>
              <a:r>
                <a:rPr lang="en-US"/>
                <a:t>L2</a:t>
              </a:r>
              <a:endParaRPr lang="en-US" sz="2000">
                <a:solidFill>
                  <a:schemeClr val="tx2"/>
                </a:solidFill>
              </a:endParaRPr>
            </a:p>
          </p:txBody>
        </p:sp>
        <p:cxnSp>
          <p:nvCxnSpPr>
            <p:cNvPr id="39964" name="AutoShape 11"/>
            <p:cNvCxnSpPr>
              <a:cxnSpLocks noChangeShapeType="1"/>
              <a:stCxn id="39963" idx="3"/>
              <a:endCxn id="39965" idx="1"/>
            </p:cNvCxnSpPr>
            <p:nvPr/>
          </p:nvCxnSpPr>
          <p:spPr bwMode="auto">
            <a:xfrm>
              <a:off x="2622" y="2128"/>
              <a:ext cx="258" cy="0"/>
            </a:xfrm>
            <a:prstGeom prst="straightConnector1">
              <a:avLst/>
            </a:prstGeom>
            <a:noFill/>
            <a:ln w="28575">
              <a:solidFill>
                <a:schemeClr val="tx2"/>
              </a:solidFill>
              <a:round/>
              <a:headEnd type="triangle" w="med" len="med"/>
              <a:tailEnd type="triangle" w="med" len="med"/>
            </a:ln>
          </p:spPr>
        </p:cxnSp>
        <p:sp>
          <p:nvSpPr>
            <p:cNvPr id="39965" name="Rectangle 12"/>
            <p:cNvSpPr>
              <a:spLocks noChangeArrowheads="1"/>
            </p:cNvSpPr>
            <p:nvPr/>
          </p:nvSpPr>
          <p:spPr bwMode="auto">
            <a:xfrm>
              <a:off x="2880" y="1789"/>
              <a:ext cx="750" cy="678"/>
            </a:xfrm>
            <a:prstGeom prst="rect">
              <a:avLst/>
            </a:prstGeom>
            <a:solidFill>
              <a:schemeClr val="accent1"/>
            </a:solidFill>
            <a:ln w="28575">
              <a:noFill/>
              <a:miter lim="800000"/>
              <a:headEnd type="none" w="sm" len="sm"/>
              <a:tailEnd type="none" w="sm" len="sm"/>
            </a:ln>
          </p:spPr>
          <p:txBody>
            <a:bodyPr wrap="none" anchor="ctr" anchorCtr="1"/>
            <a:lstStyle/>
            <a:p>
              <a:pPr algn="ctr"/>
              <a:r>
                <a:rPr lang="en-US"/>
                <a:t>EMIF</a:t>
              </a:r>
              <a:endParaRPr lang="en-US" sz="2000">
                <a:solidFill>
                  <a:schemeClr val="tx2"/>
                </a:solidFill>
              </a:endParaRPr>
            </a:p>
          </p:txBody>
        </p:sp>
      </p:grpSp>
      <p:sp>
        <p:nvSpPr>
          <p:cNvPr id="1273869" name="Rectangle 13"/>
          <p:cNvSpPr>
            <a:spLocks noChangeArrowheads="1"/>
          </p:cNvSpPr>
          <p:nvPr/>
        </p:nvSpPr>
        <p:spPr bwMode="auto">
          <a:xfrm>
            <a:off x="7239000" y="1336675"/>
            <a:ext cx="1597025" cy="3921125"/>
          </a:xfrm>
          <a:prstGeom prst="rect">
            <a:avLst/>
          </a:prstGeom>
          <a:solidFill>
            <a:schemeClr val="accent4">
              <a:alpha val="5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cxnSp>
        <p:nvCxnSpPr>
          <p:cNvPr id="39942" name="AutoShape 14"/>
          <p:cNvCxnSpPr>
            <a:cxnSpLocks noChangeShapeType="1"/>
            <a:stCxn id="39965" idx="3"/>
          </p:cNvCxnSpPr>
          <p:nvPr/>
        </p:nvCxnSpPr>
        <p:spPr bwMode="auto">
          <a:xfrm>
            <a:off x="5762625" y="2763838"/>
            <a:ext cx="1436688" cy="1587"/>
          </a:xfrm>
          <a:prstGeom prst="bentConnector3">
            <a:avLst>
              <a:gd name="adj1" fmla="val 49944"/>
            </a:avLst>
          </a:prstGeom>
          <a:noFill/>
          <a:ln w="28575">
            <a:solidFill>
              <a:schemeClr val="tx1"/>
            </a:solidFill>
            <a:miter lim="800000"/>
            <a:headEnd type="triangle" w="med" len="med"/>
            <a:tailEnd type="triangle" w="med" len="med"/>
          </a:ln>
        </p:spPr>
      </p:cxnSp>
      <p:sp>
        <p:nvSpPr>
          <p:cNvPr id="39943" name="Rectangle 15"/>
          <p:cNvSpPr>
            <a:spLocks noChangeArrowheads="1"/>
          </p:cNvSpPr>
          <p:nvPr/>
        </p:nvSpPr>
        <p:spPr bwMode="auto">
          <a:xfrm>
            <a:off x="7239000" y="14478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39944" name="Rectangle 16"/>
          <p:cNvSpPr>
            <a:spLocks noChangeArrowheads="1"/>
          </p:cNvSpPr>
          <p:nvPr/>
        </p:nvSpPr>
        <p:spPr bwMode="auto">
          <a:xfrm>
            <a:off x="7239000" y="23622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spcBef>
                <a:spcPct val="0"/>
              </a:spcBef>
            </a:pPr>
            <a:endParaRPr lang="en-US" sz="1600" b="0">
              <a:latin typeface="Arial Narrow" pitchFamily="34" charset="0"/>
            </a:endParaRPr>
          </a:p>
        </p:txBody>
      </p:sp>
      <p:sp>
        <p:nvSpPr>
          <p:cNvPr id="39945" name="Rectangle 17"/>
          <p:cNvSpPr>
            <a:spLocks noChangeArrowheads="1"/>
          </p:cNvSpPr>
          <p:nvPr/>
        </p:nvSpPr>
        <p:spPr bwMode="auto">
          <a:xfrm>
            <a:off x="7239000" y="32766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39946" name="Rectangle 18"/>
          <p:cNvSpPr>
            <a:spLocks noChangeArrowheads="1"/>
          </p:cNvSpPr>
          <p:nvPr/>
        </p:nvSpPr>
        <p:spPr bwMode="auto">
          <a:xfrm>
            <a:off x="7239000" y="41910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1273875" name="Leading Question"/>
          <p:cNvSpPr txBox="1">
            <a:spLocks noChangeArrowheads="1"/>
          </p:cNvSpPr>
          <p:nvPr/>
        </p:nvSpPr>
        <p:spPr bwMode="auto">
          <a:xfrm>
            <a:off x="6769100" y="6413500"/>
            <a:ext cx="2057400" cy="307975"/>
          </a:xfrm>
          <a:prstGeom prst="rect">
            <a:avLst/>
          </a:prstGeom>
          <a:noFill/>
          <a:ln w="12700">
            <a:noFill/>
            <a:miter lim="800000"/>
            <a:headEnd type="none" w="sm" len="sm"/>
            <a:tailEnd/>
          </a:ln>
        </p:spPr>
        <p:txBody>
          <a:bodyPr wrap="none" lIns="0" tIns="0" rIns="0" bIns="0">
            <a:spAutoFit/>
          </a:bodyPr>
          <a:lstStyle/>
          <a:p>
            <a:pPr algn="r">
              <a:lnSpc>
                <a:spcPct val="100000"/>
              </a:lnSpc>
              <a:spcBef>
                <a:spcPct val="0"/>
              </a:spcBef>
            </a:pPr>
            <a:r>
              <a:rPr lang="en-US" sz="2000" b="0">
                <a:solidFill>
                  <a:schemeClr val="tx2"/>
                </a:solidFill>
                <a:latin typeface="Arial Narrow" pitchFamily="34" charset="0"/>
              </a:rPr>
              <a:t>How big is the cache?</a:t>
            </a:r>
          </a:p>
        </p:txBody>
      </p:sp>
      <p:sp>
        <p:nvSpPr>
          <p:cNvPr id="39948" name="Text Box 20"/>
          <p:cNvSpPr txBox="1">
            <a:spLocks noChangeArrowheads="1"/>
          </p:cNvSpPr>
          <p:nvPr/>
        </p:nvSpPr>
        <p:spPr bwMode="auto">
          <a:xfrm>
            <a:off x="838200" y="4311650"/>
            <a:ext cx="7010400" cy="1616075"/>
          </a:xfrm>
          <a:prstGeom prst="rect">
            <a:avLst/>
          </a:prstGeom>
          <a:noFill/>
          <a:ln w="12700">
            <a:noFill/>
            <a:miter lim="800000"/>
            <a:headEnd type="none" w="sm" len="sm"/>
            <a:tailEnd type="none" w="sm" len="sm"/>
          </a:ln>
        </p:spPr>
        <p:txBody>
          <a:bodyPr>
            <a:spAutoFit/>
          </a:bodyPr>
          <a:lstStyle/>
          <a:p>
            <a:pPr marL="342900" indent="-342900">
              <a:lnSpc>
                <a:spcPct val="100000"/>
              </a:lnSpc>
              <a:spcBef>
                <a:spcPct val="30000"/>
              </a:spcBef>
              <a:buClr>
                <a:schemeClr val="tx2"/>
              </a:buClr>
              <a:buSzPct val="75000"/>
              <a:buFont typeface="Wingdings" pitchFamily="2" charset="2"/>
              <a:buChar char=""/>
            </a:pPr>
            <a:r>
              <a:rPr lang="en-US" sz="2000"/>
              <a:t>Zero-waitstate Program Memory</a:t>
            </a:r>
          </a:p>
          <a:p>
            <a:pPr marL="342900" indent="-342900">
              <a:lnSpc>
                <a:spcPct val="100000"/>
              </a:lnSpc>
              <a:spcBef>
                <a:spcPct val="0"/>
              </a:spcBef>
              <a:buClr>
                <a:schemeClr val="tx2"/>
              </a:buClr>
              <a:buSzPct val="75000"/>
              <a:buFont typeface="Wingdings" pitchFamily="2" charset="2"/>
              <a:buChar char=""/>
            </a:pPr>
            <a:r>
              <a:rPr lang="en-US" sz="2000"/>
              <a:t>Direct-Mapped Cache</a:t>
            </a:r>
          </a:p>
          <a:p>
            <a:pPr marL="800100" lvl="1" indent="-342900">
              <a:lnSpc>
                <a:spcPct val="100000"/>
              </a:lnSpc>
              <a:spcBef>
                <a:spcPct val="0"/>
              </a:spcBef>
              <a:buClr>
                <a:schemeClr val="tx2"/>
              </a:buClr>
              <a:buSzPct val="75000"/>
              <a:buFont typeface="Wingdings" pitchFamily="2" charset="2"/>
              <a:buChar char=""/>
            </a:pPr>
            <a:r>
              <a:rPr lang="en-US" sz="2000" b="0"/>
              <a:t>Works exceptionally well for DSP code </a:t>
            </a:r>
            <a:br>
              <a:rPr lang="en-US" sz="2000" b="0"/>
            </a:br>
            <a:r>
              <a:rPr lang="en-US" sz="2000" b="0"/>
              <a:t>(which tends to have many loops)</a:t>
            </a:r>
          </a:p>
          <a:p>
            <a:pPr marL="800100" lvl="1" indent="-342900">
              <a:lnSpc>
                <a:spcPct val="100000"/>
              </a:lnSpc>
              <a:spcBef>
                <a:spcPct val="0"/>
              </a:spcBef>
              <a:buClr>
                <a:schemeClr val="tx2"/>
              </a:buClr>
              <a:buSzPct val="75000"/>
              <a:buFont typeface="Wingdings" pitchFamily="2" charset="2"/>
              <a:buChar char=""/>
            </a:pPr>
            <a:r>
              <a:rPr lang="en-US" sz="2000" b="0"/>
              <a:t>Can be placed to minimize thrashing</a:t>
            </a:r>
          </a:p>
        </p:txBody>
      </p:sp>
      <p:sp>
        <p:nvSpPr>
          <p:cNvPr id="1273877" name="Rectangle 21"/>
          <p:cNvSpPr>
            <a:spLocks noChangeArrowheads="1"/>
          </p:cNvSpPr>
          <p:nvPr/>
        </p:nvSpPr>
        <p:spPr bwMode="auto">
          <a:xfrm>
            <a:off x="4629150" y="3200400"/>
            <a:ext cx="2838450" cy="1127125"/>
          </a:xfrm>
          <a:prstGeom prst="rect">
            <a:avLst/>
          </a:prstGeom>
          <a:solidFill>
            <a:schemeClr val="accent2"/>
          </a:solidFill>
          <a:ln w="28575">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tIns="91440" bIns="91440" anchor="ctr" anchorCtr="1">
            <a:spAutoFit/>
          </a:bodyPr>
          <a:lstStyle/>
          <a:p>
            <a:pPr>
              <a:lnSpc>
                <a:spcPct val="100000"/>
              </a:lnSpc>
              <a:spcBef>
                <a:spcPct val="0"/>
              </a:spcBef>
              <a:defRPr/>
            </a:pPr>
            <a:r>
              <a:rPr lang="en-US" sz="2000">
                <a:latin typeface="Arial" pitchFamily="34" charset="0"/>
              </a:rPr>
              <a:t>for( i = 0; i &lt; 10; i++ ) {</a:t>
            </a:r>
          </a:p>
          <a:p>
            <a:pPr>
              <a:lnSpc>
                <a:spcPct val="100000"/>
              </a:lnSpc>
              <a:spcBef>
                <a:spcPct val="0"/>
              </a:spcBef>
              <a:defRPr/>
            </a:pPr>
            <a:r>
              <a:rPr lang="en-US" sz="2000">
                <a:latin typeface="Arial" pitchFamily="34" charset="0"/>
              </a:rPr>
              <a:t>    sum += x[i] * y[i];</a:t>
            </a:r>
          </a:p>
          <a:p>
            <a:pPr>
              <a:lnSpc>
                <a:spcPct val="100000"/>
              </a:lnSpc>
              <a:spcBef>
                <a:spcPct val="0"/>
              </a:spcBef>
              <a:defRPr/>
            </a:pPr>
            <a:r>
              <a:rPr lang="en-US" sz="2000">
                <a:latin typeface="Arial" pitchFamily="34" charset="0"/>
              </a:rPr>
              <a:t>}</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7387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387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L1P Size</a:t>
            </a:r>
          </a:p>
        </p:txBody>
      </p:sp>
      <p:graphicFrame>
        <p:nvGraphicFramePr>
          <p:cNvPr id="1275907" name="Group 3"/>
          <p:cNvGraphicFramePr>
            <a:graphicFrameLocks noGrp="1"/>
          </p:cNvGraphicFramePr>
          <p:nvPr>
            <p:extLst>
              <p:ext uri="{D42A27DB-BD31-4B8C-83A1-F6EECF244321}">
                <p14:modId xmlns:p14="http://schemas.microsoft.com/office/powerpoint/2010/main" val="714856210"/>
              </p:ext>
            </p:extLst>
          </p:nvPr>
        </p:nvGraphicFramePr>
        <p:xfrm>
          <a:off x="457200" y="914400"/>
          <a:ext cx="8153400" cy="3870008"/>
        </p:xfrm>
        <a:graphic>
          <a:graphicData uri="http://schemas.openxmlformats.org/drawingml/2006/table">
            <a:tbl>
              <a:tblPr/>
              <a:tblGrid>
                <a:gridCol w="1600200"/>
                <a:gridCol w="1295400"/>
                <a:gridCol w="1295400"/>
                <a:gridCol w="1295400"/>
                <a:gridCol w="2667000"/>
              </a:tblGrid>
              <a:tr h="609600">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Device</a:t>
                      </a:r>
                    </a:p>
                  </a:txBody>
                  <a:tcPr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Scheme</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Size</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Linesize</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2400" b="1" i="0" u="none" strike="noStrike" cap="none" normalizeH="0" baseline="0" smtClean="0">
                        <a:ln>
                          <a:noFill/>
                        </a:ln>
                        <a:solidFill>
                          <a:schemeClr val="tx1"/>
                        </a:solidFill>
                        <a:effectLst/>
                        <a:latin typeface="Arial Narrow" pitchFamily="34" charset="0"/>
                      </a:endParaRPr>
                    </a:p>
                  </a:txBody>
                  <a:tcPr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r>
              <a:tr h="1036638">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C62x/C67x</a:t>
                      </a:r>
                    </a:p>
                  </a:txBody>
                  <a:tcPr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Direct Mapped</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4K bytes</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64 bytes</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(16 instr)</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rgbClr val="969696"/>
                    </a:solidFill>
                  </a:tcPr>
                </a:tc>
              </a:tr>
              <a:tr h="1035050">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C64x</a:t>
                      </a:r>
                    </a:p>
                  </a:txBody>
                  <a:tcPr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Direct Mapped</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16K bytes</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32 bytes</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(8 instr)</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rgbClr val="969696"/>
                    </a:solidFill>
                  </a:tcPr>
                </a:tc>
              </a:tr>
              <a:tr h="1036638">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C64x+</a:t>
                      </a:r>
                      <a:br>
                        <a:rPr kumimoji="0" lang="en-US" sz="2400" b="1" i="0" u="none" strike="noStrike" cap="none" normalizeH="0" baseline="0" smtClean="0">
                          <a:ln>
                            <a:noFill/>
                          </a:ln>
                          <a:solidFill>
                            <a:schemeClr val="tx1"/>
                          </a:solidFill>
                          <a:effectLst/>
                          <a:latin typeface="Arial Narrow" pitchFamily="34" charset="0"/>
                        </a:rPr>
                      </a:br>
                      <a:r>
                        <a:rPr kumimoji="0" lang="en-US" sz="2400" b="1" i="0" u="none" strike="noStrike" cap="none" normalizeH="0" baseline="0" smtClean="0">
                          <a:ln>
                            <a:noFill/>
                          </a:ln>
                          <a:solidFill>
                            <a:schemeClr val="tx1"/>
                          </a:solidFill>
                          <a:effectLst/>
                          <a:latin typeface="Arial Narrow" pitchFamily="34" charset="0"/>
                        </a:rPr>
                        <a:t>C674x</a:t>
                      </a:r>
                      <a:br>
                        <a:rPr kumimoji="0" lang="en-US" sz="2400" b="1" i="0" u="none" strike="noStrike" cap="none" normalizeH="0" baseline="0" smtClean="0">
                          <a:ln>
                            <a:noFill/>
                          </a:ln>
                          <a:solidFill>
                            <a:schemeClr val="tx1"/>
                          </a:solidFill>
                          <a:effectLst/>
                          <a:latin typeface="Arial Narrow" pitchFamily="34" charset="0"/>
                        </a:rPr>
                      </a:br>
                      <a:r>
                        <a:rPr kumimoji="0" lang="en-US" sz="2400" b="1" i="0" u="none" strike="noStrike" cap="none" normalizeH="0" baseline="0" smtClean="0">
                          <a:ln>
                            <a:noFill/>
                          </a:ln>
                          <a:solidFill>
                            <a:schemeClr val="tx1"/>
                          </a:solidFill>
                          <a:effectLst/>
                          <a:latin typeface="Arial Narrow" pitchFamily="34" charset="0"/>
                        </a:rPr>
                        <a:t>C66x</a:t>
                      </a:r>
                    </a:p>
                  </a:txBody>
                  <a:tcPr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Direct Mapped</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32K bytes</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32 bytes</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(8 instr)</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463550" marR="0" lvl="0" indent="-285750" algn="l" defTabSz="914400" rtl="0" eaLnBrk="0" fontAlgn="base" latinLnBrk="0" hangingPunct="0">
                        <a:lnSpc>
                          <a:spcPct val="100000"/>
                        </a:lnSpc>
                        <a:spcBef>
                          <a:spcPct val="0"/>
                        </a:spcBef>
                        <a:spcAft>
                          <a:spcPct val="0"/>
                        </a:spcAft>
                        <a:buClr>
                          <a:schemeClr val="tx2"/>
                        </a:buClr>
                        <a:buSzPct val="75000"/>
                        <a:buFont typeface="Wingdings" pitchFamily="2" charset="2"/>
                        <a:buChar char="u"/>
                        <a:tabLst/>
                      </a:pPr>
                      <a:endParaRPr kumimoji="0" lang="en-US" sz="2000" b="1" i="0" u="none" strike="noStrike" cap="none" normalizeH="0" baseline="0" smtClean="0">
                        <a:ln>
                          <a:noFill/>
                        </a:ln>
                        <a:solidFill>
                          <a:schemeClr val="tx1"/>
                        </a:solidFill>
                        <a:effectLst/>
                        <a:latin typeface="Arial Narrow" pitchFamily="34" charset="0"/>
                      </a:endParaRPr>
                    </a:p>
                  </a:txBody>
                  <a:tcPr marL="45720" marR="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1"/>
                    </a:solidFill>
                  </a:tcPr>
                </a:tc>
              </a:tr>
            </a:tbl>
          </a:graphicData>
        </a:graphic>
      </p:graphicFrame>
      <p:sp>
        <p:nvSpPr>
          <p:cNvPr id="1275939" name="Leading Question"/>
          <p:cNvSpPr txBox="1">
            <a:spLocks noChangeArrowheads="1"/>
          </p:cNvSpPr>
          <p:nvPr/>
        </p:nvSpPr>
        <p:spPr bwMode="auto">
          <a:xfrm>
            <a:off x="6315075" y="6413500"/>
            <a:ext cx="2511425" cy="304800"/>
          </a:xfrm>
          <a:prstGeom prst="rect">
            <a:avLst/>
          </a:prstGeom>
          <a:noFill/>
          <a:ln w="12700">
            <a:noFill/>
            <a:miter lim="800000"/>
            <a:headEnd type="none" w="sm" len="sm"/>
            <a:tailEnd/>
          </a:ln>
        </p:spPr>
        <p:txBody>
          <a:bodyPr wrap="none" lIns="0" tIns="0" rIns="0" bIns="0">
            <a:spAutoFit/>
          </a:bodyPr>
          <a:lstStyle/>
          <a:p>
            <a:pPr algn="r">
              <a:lnSpc>
                <a:spcPct val="100000"/>
              </a:lnSpc>
              <a:spcBef>
                <a:spcPct val="0"/>
              </a:spcBef>
            </a:pPr>
            <a:r>
              <a:rPr lang="en-US" sz="2000" b="0">
                <a:solidFill>
                  <a:schemeClr val="tx2"/>
                </a:solidFill>
                <a:latin typeface="Arial Narrow" pitchFamily="34" charset="0"/>
              </a:rPr>
              <a:t>What does Linesize mean?</a:t>
            </a:r>
          </a:p>
        </p:txBody>
      </p:sp>
      <p:sp>
        <p:nvSpPr>
          <p:cNvPr id="40996" name="Text Box 36"/>
          <p:cNvSpPr txBox="1">
            <a:spLocks noChangeArrowheads="1"/>
          </p:cNvSpPr>
          <p:nvPr/>
        </p:nvSpPr>
        <p:spPr bwMode="auto">
          <a:xfrm>
            <a:off x="974725" y="4937125"/>
            <a:ext cx="5268913" cy="336550"/>
          </a:xfrm>
          <a:prstGeom prst="rect">
            <a:avLst/>
          </a:prstGeom>
          <a:noFill/>
          <a:ln w="12700">
            <a:noFill/>
            <a:miter lim="800000"/>
            <a:headEnd type="none" w="sm" len="sm"/>
            <a:tailEnd/>
          </a:ln>
        </p:spPr>
        <p:txBody>
          <a:bodyPr wrap="none">
            <a:spAutoFit/>
          </a:bodyPr>
          <a:lstStyle/>
          <a:p>
            <a:pPr marL="342900" indent="-342900">
              <a:buClr>
                <a:schemeClr val="tx2"/>
              </a:buClr>
              <a:buSzPct val="75000"/>
              <a:buFont typeface="Wingdings" pitchFamily="2" charset="2"/>
              <a:buChar char=""/>
            </a:pPr>
            <a:r>
              <a:rPr lang="en-US" sz="2000">
                <a:latin typeface="Arial Narrow" pitchFamily="34" charset="0"/>
              </a:rPr>
              <a:t>All L1P memories provide zero waitstate access</a:t>
            </a:r>
          </a:p>
        </p:txBody>
      </p:sp>
      <p:pic>
        <p:nvPicPr>
          <p:cNvPr id="10"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7593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593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867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3"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3">
            <a:hlinkClick r:id="rId14" action="ppaction://hlinksldjump"/>
          </p:cNvPr>
          <p:cNvSpPr txBox="1">
            <a:spLocks noChangeArrowheads="1"/>
          </p:cNvSpPr>
          <p:nvPr>
            <p:custDataLst>
              <p:tags r:id="rId2"/>
            </p:custDataLst>
          </p:nvPr>
        </p:nvSpPr>
        <p:spPr bwMode="auto">
          <a:xfrm>
            <a:off x="304800" y="789783"/>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Why Cache?</a:t>
            </a:r>
            <a:endParaRPr lang="en-US" sz="2800">
              <a:solidFill>
                <a:srgbClr val="000000"/>
              </a:solidFill>
            </a:endParaRPr>
          </a:p>
        </p:txBody>
      </p:sp>
      <p:sp>
        <p:nvSpPr>
          <p:cNvPr id="10" name="Text Box 4">
            <a:hlinkClick r:id="rId15" action="ppaction://hlinksldjump"/>
          </p:cNvPr>
          <p:cNvSpPr txBox="1">
            <a:spLocks noChangeArrowheads="1"/>
          </p:cNvSpPr>
          <p:nvPr>
            <p:custDataLst>
              <p:tags r:id="rId3"/>
            </p:custDataLst>
          </p:nvPr>
        </p:nvSpPr>
        <p:spPr bwMode="auto">
          <a:xfrm>
            <a:off x="301576" y="139633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Basics</a:t>
            </a:r>
            <a:endParaRPr lang="en-US" sz="2800" dirty="0">
              <a:solidFill>
                <a:srgbClr val="000000"/>
              </a:solidFill>
            </a:endParaRPr>
          </a:p>
        </p:txBody>
      </p:sp>
      <p:sp>
        <p:nvSpPr>
          <p:cNvPr id="11" name="Text Box 4">
            <a:hlinkClick r:id="rId16" action="ppaction://hlinksldjump"/>
          </p:cNvPr>
          <p:cNvSpPr txBox="1">
            <a:spLocks noChangeArrowheads="1"/>
          </p:cNvSpPr>
          <p:nvPr>
            <p:custDataLst>
              <p:tags r:id="rId4"/>
            </p:custDataLst>
          </p:nvPr>
        </p:nvSpPr>
        <p:spPr bwMode="auto">
          <a:xfrm>
            <a:off x="301576" y="1971137"/>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Example</a:t>
            </a:r>
            <a:endParaRPr lang="en-US" sz="2800" dirty="0">
              <a:solidFill>
                <a:srgbClr val="000000"/>
              </a:solidFill>
            </a:endParaRPr>
          </a:p>
        </p:txBody>
      </p:sp>
      <p:sp>
        <p:nvSpPr>
          <p:cNvPr id="12" name="Text Box 4">
            <a:hlinkClick r:id="rId17" action="ppaction://hlinksldjump"/>
          </p:cNvPr>
          <p:cNvSpPr txBox="1">
            <a:spLocks noChangeArrowheads="1"/>
          </p:cNvSpPr>
          <p:nvPr>
            <p:custDataLst>
              <p:tags r:id="rId5"/>
            </p:custDataLst>
          </p:nvPr>
        </p:nvSpPr>
        <p:spPr bwMode="auto">
          <a:xfrm>
            <a:off x="301576" y="2545939"/>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Program</a:t>
            </a:r>
            <a:endParaRPr lang="en-US" sz="2800" dirty="0">
              <a:solidFill>
                <a:srgbClr val="000000"/>
              </a:solidFill>
            </a:endParaRPr>
          </a:p>
        </p:txBody>
      </p:sp>
      <p:sp>
        <p:nvSpPr>
          <p:cNvPr id="13" name="Text Box 4">
            <a:hlinkClick r:id="rId18" action="ppaction://hlinksldjump"/>
          </p:cNvPr>
          <p:cNvSpPr txBox="1">
            <a:spLocks noChangeArrowheads="1"/>
          </p:cNvSpPr>
          <p:nvPr>
            <p:custDataLst>
              <p:tags r:id="rId6"/>
            </p:custDataLst>
          </p:nvPr>
        </p:nvSpPr>
        <p:spPr bwMode="auto">
          <a:xfrm>
            <a:off x="301576" y="3120741"/>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Data</a:t>
            </a:r>
            <a:endParaRPr lang="en-US" sz="2800" dirty="0">
              <a:solidFill>
                <a:srgbClr val="000000"/>
              </a:solidFill>
            </a:endParaRPr>
          </a:p>
        </p:txBody>
      </p:sp>
      <p:sp>
        <p:nvSpPr>
          <p:cNvPr id="14" name="Text Box 4">
            <a:hlinkClick r:id="rId19" action="ppaction://hlinksldjump"/>
          </p:cNvPr>
          <p:cNvSpPr txBox="1">
            <a:spLocks noChangeArrowheads="1"/>
          </p:cNvSpPr>
          <p:nvPr>
            <p:custDataLst>
              <p:tags r:id="rId7"/>
            </p:custDataLst>
          </p:nvPr>
        </p:nvSpPr>
        <p:spPr bwMode="auto">
          <a:xfrm>
            <a:off x="301576" y="369554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L2 Memory</a:t>
            </a:r>
            <a:endParaRPr lang="en-US" sz="2800" dirty="0">
              <a:solidFill>
                <a:srgbClr val="000000"/>
              </a:solidFill>
            </a:endParaRPr>
          </a:p>
        </p:txBody>
      </p:sp>
      <p:sp>
        <p:nvSpPr>
          <p:cNvPr id="15" name="Text Box 4">
            <a:hlinkClick r:id="rId20" action="ppaction://hlinksldjump"/>
          </p:cNvPr>
          <p:cNvSpPr txBox="1">
            <a:spLocks noChangeArrowheads="1"/>
          </p:cNvSpPr>
          <p:nvPr>
            <p:custDataLst>
              <p:tags r:id="rId8"/>
            </p:custDataLst>
          </p:nvPr>
        </p:nvSpPr>
        <p:spPr bwMode="auto">
          <a:xfrm>
            <a:off x="301576" y="427034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Coherency</a:t>
            </a:r>
            <a:endParaRPr lang="en-US" sz="2800" dirty="0">
              <a:solidFill>
                <a:srgbClr val="000000"/>
              </a:solidFill>
            </a:endParaRPr>
          </a:p>
        </p:txBody>
      </p:sp>
      <p:sp>
        <p:nvSpPr>
          <p:cNvPr id="16" name="Text Box 4">
            <a:hlinkClick r:id="rId21" action="ppaction://hlinksldjump"/>
          </p:cNvPr>
          <p:cNvSpPr txBox="1">
            <a:spLocks noChangeArrowheads="1"/>
          </p:cNvSpPr>
          <p:nvPr>
            <p:custDataLst>
              <p:tags r:id="rId9"/>
            </p:custDataLst>
          </p:nvPr>
        </p:nvSpPr>
        <p:spPr bwMode="auto">
          <a:xfrm>
            <a:off x="301576" y="4845148"/>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MAR Registers</a:t>
            </a:r>
            <a:endParaRPr lang="en-US" sz="2800" dirty="0">
              <a:solidFill>
                <a:srgbClr val="000000"/>
              </a:solidFill>
            </a:endParaRPr>
          </a:p>
        </p:txBody>
      </p:sp>
      <p:sp>
        <p:nvSpPr>
          <p:cNvPr id="17" name="Text Box 4">
            <a:hlinkClick r:id="rId22" action="ppaction://hlinksldjump"/>
          </p:cNvPr>
          <p:cNvSpPr txBox="1">
            <a:spLocks noChangeArrowheads="1"/>
          </p:cNvSpPr>
          <p:nvPr>
            <p:custDataLst>
              <p:tags r:id="rId10"/>
            </p:custDataLst>
          </p:nvPr>
        </p:nvSpPr>
        <p:spPr bwMode="auto">
          <a:xfrm>
            <a:off x="301576" y="5419950"/>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Add’l Topics</a:t>
            </a:r>
            <a:endParaRPr lang="en-US" sz="2800" dirty="0">
              <a:solidFill>
                <a:srgbClr val="000000"/>
              </a:solidFill>
            </a:endParaRPr>
          </a:p>
        </p:txBody>
      </p:sp>
      <p:sp>
        <p:nvSpPr>
          <p:cNvPr id="18" name="Text Box 4">
            <a:hlinkClick r:id="rId23" action="ppaction://hlinksldjump"/>
          </p:cNvPr>
          <p:cNvSpPr txBox="1">
            <a:spLocks noChangeArrowheads="1"/>
          </p:cNvSpPr>
          <p:nvPr>
            <p:custDataLst>
              <p:tags r:id="rId11"/>
            </p:custDataLst>
          </p:nvPr>
        </p:nvSpPr>
        <p:spPr bwMode="auto">
          <a:xfrm>
            <a:off x="301576" y="5994752"/>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Quiz + Lab</a:t>
            </a:r>
            <a:endParaRPr lang="en-US" sz="28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nchor="ctr"/>
          <a:lstStyle/>
          <a:p>
            <a:r>
              <a:rPr lang="en-US" smtClean="0"/>
              <a:t>New Term:  Linesize</a:t>
            </a:r>
          </a:p>
        </p:txBody>
      </p:sp>
      <p:sp>
        <p:nvSpPr>
          <p:cNvPr id="1276932" name="Rectangle 4"/>
          <p:cNvSpPr>
            <a:spLocks noChangeArrowheads="1"/>
          </p:cNvSpPr>
          <p:nvPr/>
        </p:nvSpPr>
        <p:spPr bwMode="auto">
          <a:xfrm>
            <a:off x="7239000" y="1336675"/>
            <a:ext cx="1597025" cy="3921125"/>
          </a:xfrm>
          <a:prstGeom prst="rect">
            <a:avLst/>
          </a:prstGeom>
          <a:solidFill>
            <a:schemeClr val="accent4">
              <a:alpha val="5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41988" name="Rectangle 5"/>
          <p:cNvSpPr>
            <a:spLocks noChangeArrowheads="1"/>
          </p:cNvSpPr>
          <p:nvPr/>
        </p:nvSpPr>
        <p:spPr bwMode="auto">
          <a:xfrm>
            <a:off x="7239000" y="1447800"/>
            <a:ext cx="1597025" cy="914400"/>
          </a:xfrm>
          <a:prstGeom prst="rect">
            <a:avLst/>
          </a:prstGeom>
          <a:solidFill>
            <a:schemeClr val="accent4">
              <a:lumMod val="20000"/>
              <a:lumOff val="80000"/>
            </a:schemeClr>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41989" name="Rectangle 6"/>
          <p:cNvSpPr>
            <a:spLocks noChangeArrowheads="1"/>
          </p:cNvSpPr>
          <p:nvPr/>
        </p:nvSpPr>
        <p:spPr bwMode="auto">
          <a:xfrm>
            <a:off x="7239000" y="23622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41990" name="Rectangle 7"/>
          <p:cNvSpPr>
            <a:spLocks noChangeArrowheads="1"/>
          </p:cNvSpPr>
          <p:nvPr/>
        </p:nvSpPr>
        <p:spPr bwMode="auto">
          <a:xfrm>
            <a:off x="7239000" y="32766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41991" name="Rectangle 8"/>
          <p:cNvSpPr>
            <a:spLocks noChangeArrowheads="1"/>
          </p:cNvSpPr>
          <p:nvPr/>
        </p:nvSpPr>
        <p:spPr bwMode="auto">
          <a:xfrm>
            <a:off x="7239000" y="41910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41992" name="Rectangle 9"/>
          <p:cNvSpPr>
            <a:spLocks noChangeArrowheads="1"/>
          </p:cNvSpPr>
          <p:nvPr/>
        </p:nvSpPr>
        <p:spPr bwMode="auto">
          <a:xfrm>
            <a:off x="6324600" y="1447800"/>
            <a:ext cx="838200" cy="304800"/>
          </a:xfrm>
          <a:prstGeom prst="rect">
            <a:avLst/>
          </a:prstGeom>
          <a:noFill/>
          <a:ln w="12700">
            <a:noFill/>
            <a:miter lim="800000"/>
            <a:headEnd type="none" w="sm" len="sm"/>
            <a:tailEnd type="none" w="sm" len="sm"/>
          </a:ln>
        </p:spPr>
        <p:txBody>
          <a:bodyPr wrap="none" anchor="ctr"/>
          <a:lstStyle/>
          <a:p>
            <a:pPr algn="ctr"/>
            <a:r>
              <a:rPr lang="en-US" sz="2000"/>
              <a:t>0x8000</a:t>
            </a:r>
          </a:p>
        </p:txBody>
      </p:sp>
      <p:sp>
        <p:nvSpPr>
          <p:cNvPr id="41993" name="Rectangle 10"/>
          <p:cNvSpPr>
            <a:spLocks noChangeArrowheads="1"/>
          </p:cNvSpPr>
          <p:nvPr/>
        </p:nvSpPr>
        <p:spPr bwMode="auto">
          <a:xfrm>
            <a:off x="6324600" y="2362200"/>
            <a:ext cx="838200" cy="304800"/>
          </a:xfrm>
          <a:prstGeom prst="rect">
            <a:avLst/>
          </a:prstGeom>
          <a:noFill/>
          <a:ln w="12700">
            <a:noFill/>
            <a:miter lim="800000"/>
            <a:headEnd type="none" w="sm" len="sm"/>
            <a:tailEnd type="none" w="sm" len="sm"/>
          </a:ln>
        </p:spPr>
        <p:txBody>
          <a:bodyPr wrap="none" anchor="ctr"/>
          <a:lstStyle/>
          <a:p>
            <a:pPr algn="ctr"/>
            <a:r>
              <a:rPr lang="en-US" sz="2000"/>
              <a:t>0x8010</a:t>
            </a:r>
          </a:p>
        </p:txBody>
      </p:sp>
      <p:sp>
        <p:nvSpPr>
          <p:cNvPr id="41994" name="Rectangle 11"/>
          <p:cNvSpPr>
            <a:spLocks noChangeArrowheads="1"/>
          </p:cNvSpPr>
          <p:nvPr/>
        </p:nvSpPr>
        <p:spPr bwMode="auto">
          <a:xfrm>
            <a:off x="6324600" y="3276600"/>
            <a:ext cx="838200" cy="304800"/>
          </a:xfrm>
          <a:prstGeom prst="rect">
            <a:avLst/>
          </a:prstGeom>
          <a:noFill/>
          <a:ln w="12700">
            <a:noFill/>
            <a:miter lim="800000"/>
            <a:headEnd type="none" w="sm" len="sm"/>
            <a:tailEnd type="none" w="sm" len="sm"/>
          </a:ln>
        </p:spPr>
        <p:txBody>
          <a:bodyPr wrap="none" anchor="ctr"/>
          <a:lstStyle/>
          <a:p>
            <a:pPr algn="ctr"/>
            <a:r>
              <a:rPr lang="en-US" sz="2000"/>
              <a:t>0x8020</a:t>
            </a:r>
          </a:p>
        </p:txBody>
      </p:sp>
      <p:sp>
        <p:nvSpPr>
          <p:cNvPr id="1276940" name="AutoShape 12"/>
          <p:cNvSpPr>
            <a:spLocks/>
          </p:cNvSpPr>
          <p:nvPr/>
        </p:nvSpPr>
        <p:spPr bwMode="auto">
          <a:xfrm>
            <a:off x="6967538" y="4191000"/>
            <a:ext cx="195262" cy="876300"/>
          </a:xfrm>
          <a:prstGeom prst="leftBrace">
            <a:avLst>
              <a:gd name="adj1" fmla="val 37398"/>
              <a:gd name="adj2" fmla="val 50000"/>
            </a:avLst>
          </a:prstGeom>
          <a:noFill/>
          <a:ln w="12700">
            <a:solidFill>
              <a:srgbClr val="969696"/>
            </a:solidFill>
            <a:round/>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41996" name="Rectangle 13"/>
          <p:cNvSpPr>
            <a:spLocks noChangeArrowheads="1"/>
          </p:cNvSpPr>
          <p:nvPr/>
        </p:nvSpPr>
        <p:spPr bwMode="auto">
          <a:xfrm>
            <a:off x="6096000" y="4467225"/>
            <a:ext cx="876300" cy="336550"/>
          </a:xfrm>
          <a:prstGeom prst="rect">
            <a:avLst/>
          </a:prstGeom>
          <a:noFill/>
          <a:ln w="12700">
            <a:noFill/>
            <a:miter lim="800000"/>
            <a:headEnd type="none" w="sm" len="sm"/>
            <a:tailEnd/>
          </a:ln>
        </p:spPr>
        <p:txBody>
          <a:bodyPr wrap="none">
            <a:spAutoFit/>
          </a:bodyPr>
          <a:lstStyle/>
          <a:p>
            <a:pPr algn="ctr"/>
            <a:r>
              <a:rPr lang="en-US" sz="2000" i="1">
                <a:solidFill>
                  <a:srgbClr val="969696"/>
                </a:solidFill>
              </a:rPr>
              <a:t>Block</a:t>
            </a:r>
          </a:p>
        </p:txBody>
      </p:sp>
      <p:sp>
        <p:nvSpPr>
          <p:cNvPr id="1276942" name="Line 14"/>
          <p:cNvSpPr>
            <a:spLocks noChangeShapeType="1"/>
          </p:cNvSpPr>
          <p:nvPr/>
        </p:nvSpPr>
        <p:spPr bwMode="auto">
          <a:xfrm>
            <a:off x="3124200" y="1039813"/>
            <a:ext cx="4114800" cy="414337"/>
          </a:xfrm>
          <a:prstGeom prst="line">
            <a:avLst/>
          </a:prstGeom>
          <a:noFill/>
          <a:ln w="28575">
            <a:solidFill>
              <a:srgbClr val="969696"/>
            </a:solidFill>
            <a:prstDash val="sysDot"/>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76943" name="Line 15"/>
          <p:cNvSpPr>
            <a:spLocks noChangeShapeType="1"/>
          </p:cNvSpPr>
          <p:nvPr/>
        </p:nvSpPr>
        <p:spPr bwMode="auto">
          <a:xfrm flipV="1">
            <a:off x="3124200" y="2362200"/>
            <a:ext cx="4114800" cy="573088"/>
          </a:xfrm>
          <a:prstGeom prst="line">
            <a:avLst/>
          </a:prstGeom>
          <a:noFill/>
          <a:ln w="28575">
            <a:solidFill>
              <a:srgbClr val="969696"/>
            </a:solidFill>
            <a:prstDash val="sysDot"/>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graphicFrame>
        <p:nvGraphicFramePr>
          <p:cNvPr id="1276944" name="Group 16"/>
          <p:cNvGraphicFramePr>
            <a:graphicFrameLocks noGrp="1"/>
          </p:cNvGraphicFramePr>
          <p:nvPr>
            <p:extLst>
              <p:ext uri="{D42A27DB-BD31-4B8C-83A1-F6EECF244321}">
                <p14:modId xmlns:p14="http://schemas.microsoft.com/office/powerpoint/2010/main" val="3894957194"/>
              </p:ext>
            </p:extLst>
          </p:nvPr>
        </p:nvGraphicFramePr>
        <p:xfrm>
          <a:off x="-838200" y="685800"/>
          <a:ext cx="3962400" cy="2563368"/>
        </p:xfrm>
        <a:graphic>
          <a:graphicData uri="http://schemas.openxmlformats.org/drawingml/2006/table">
            <a:tbl>
              <a:tblPr/>
              <a:tblGrid>
                <a:gridCol w="1414463"/>
                <a:gridCol w="779462"/>
                <a:gridCol w="1768475"/>
              </a:tblGrid>
              <a:tr h="30638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Cache</a:t>
                      </a:r>
                    </a:p>
                  </a:txBody>
                  <a:tcPr horzOverflow="overflow">
                    <a:lnL>
                      <a:noFill/>
                    </a:lnL>
                    <a:lnR cap="flat">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r>
              <a:tr h="266700">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a:t>
                      </a: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rgbClr val="5F5F5F"/>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r>
              <a:tr h="304800">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r>
              <a:tr h="28416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r>
              <a:tr h="30321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0xF</a:t>
                      </a: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w="12700" cap="flat" cmpd="sng" algn="ctr">
                      <a:solidFill>
                        <a:schemeClr val="tx1"/>
                      </a:solidFill>
                      <a:prstDash val="solid"/>
                      <a:round/>
                      <a:headEnd type="none" w="sm" len="sm"/>
                      <a:tailEnd type="none" w="med" len="med"/>
                    </a:lnT>
                    <a:lnB cap="flat">
                      <a:noFill/>
                    </a:lnB>
                    <a:lnTlToBr>
                      <a:noFill/>
                    </a:lnTlToBr>
                    <a:lnBlToTr>
                      <a:noFill/>
                    </a:lnBlToTr>
                    <a:noFill/>
                  </a:tcPr>
                </a:tc>
              </a:tr>
            </a:tbl>
          </a:graphicData>
        </a:graphic>
      </p:graphicFrame>
      <p:sp>
        <p:nvSpPr>
          <p:cNvPr id="42033" name="Text Box 67"/>
          <p:cNvSpPr txBox="1">
            <a:spLocks noChangeArrowheads="1"/>
          </p:cNvSpPr>
          <p:nvPr/>
        </p:nvSpPr>
        <p:spPr bwMode="auto">
          <a:xfrm>
            <a:off x="304800" y="3352800"/>
            <a:ext cx="5791200" cy="1311275"/>
          </a:xfrm>
          <a:prstGeom prst="rect">
            <a:avLst/>
          </a:prstGeom>
          <a:noFill/>
          <a:ln w="12700">
            <a:noFill/>
            <a:miter lim="800000"/>
            <a:headEnd type="none" w="sm" len="sm"/>
            <a:tailEnd type="none" w="sm" len="sm"/>
          </a:ln>
        </p:spPr>
        <p:txBody>
          <a:bodyPr>
            <a:spAutoFit/>
          </a:bodyPr>
          <a:lstStyle/>
          <a:p>
            <a:pPr marL="342900" indent="-342900">
              <a:lnSpc>
                <a:spcPct val="100000"/>
              </a:lnSpc>
              <a:spcBef>
                <a:spcPct val="40000"/>
              </a:spcBef>
              <a:buClr>
                <a:schemeClr val="tx2"/>
              </a:buClr>
              <a:buSzPct val="75000"/>
              <a:buFont typeface="Wingdings" pitchFamily="2" charset="2"/>
              <a:buNone/>
              <a:tabLst>
                <a:tab pos="2576513" algn="l"/>
              </a:tabLst>
            </a:pPr>
            <a:r>
              <a:rPr lang="en-US" sz="2000"/>
              <a:t>In our earlier cache example, the size was:</a:t>
            </a:r>
          </a:p>
          <a:p>
            <a:pPr marL="800100" lvl="1" indent="-342900">
              <a:lnSpc>
                <a:spcPct val="100000"/>
              </a:lnSpc>
              <a:spcBef>
                <a:spcPct val="0"/>
              </a:spcBef>
              <a:buClr>
                <a:schemeClr val="tx2"/>
              </a:buClr>
              <a:buSzPct val="75000"/>
              <a:buFont typeface="Wingdings" pitchFamily="2" charset="2"/>
              <a:buChar char=""/>
              <a:tabLst>
                <a:tab pos="2576513" algn="l"/>
              </a:tabLst>
            </a:pPr>
            <a:r>
              <a:rPr lang="en-US" sz="2000"/>
              <a:t>Size: 	16 bytes</a:t>
            </a:r>
          </a:p>
          <a:p>
            <a:pPr marL="800100" lvl="1" indent="-342900">
              <a:lnSpc>
                <a:spcPct val="100000"/>
              </a:lnSpc>
              <a:spcBef>
                <a:spcPct val="0"/>
              </a:spcBef>
              <a:buClr>
                <a:schemeClr val="tx2"/>
              </a:buClr>
              <a:buSzPct val="75000"/>
              <a:buFont typeface="Wingdings" pitchFamily="2" charset="2"/>
              <a:buChar char=""/>
              <a:tabLst>
                <a:tab pos="2576513" algn="l"/>
              </a:tabLst>
            </a:pPr>
            <a:r>
              <a:rPr lang="en-US" sz="2000"/>
              <a:t>Linesize: 	  1 byte</a:t>
            </a:r>
          </a:p>
          <a:p>
            <a:pPr marL="800100" lvl="1" indent="-342900">
              <a:lnSpc>
                <a:spcPct val="100000"/>
              </a:lnSpc>
              <a:spcBef>
                <a:spcPct val="0"/>
              </a:spcBef>
              <a:buClr>
                <a:schemeClr val="tx2"/>
              </a:buClr>
              <a:buSzPct val="75000"/>
              <a:buFont typeface="Wingdings" pitchFamily="2" charset="2"/>
              <a:buChar char=""/>
              <a:tabLst>
                <a:tab pos="2576513" algn="l"/>
              </a:tabLst>
            </a:pPr>
            <a:r>
              <a:rPr lang="en-US" sz="2000"/>
              <a:t># Of indexes:	16</a:t>
            </a:r>
          </a:p>
        </p:txBody>
      </p:sp>
      <p:sp>
        <p:nvSpPr>
          <p:cNvPr id="1276996" name="Leading Question"/>
          <p:cNvSpPr txBox="1">
            <a:spLocks noChangeArrowheads="1"/>
          </p:cNvSpPr>
          <p:nvPr/>
        </p:nvSpPr>
        <p:spPr bwMode="auto">
          <a:xfrm>
            <a:off x="5788025" y="6413500"/>
            <a:ext cx="3038475" cy="307975"/>
          </a:xfrm>
          <a:prstGeom prst="rect">
            <a:avLst/>
          </a:prstGeom>
          <a:noFill/>
          <a:ln w="12700">
            <a:noFill/>
            <a:miter lim="800000"/>
            <a:headEnd type="none" w="sm" len="sm"/>
            <a:tailEnd/>
          </a:ln>
        </p:spPr>
        <p:txBody>
          <a:bodyPr wrap="none" lIns="0" tIns="0" rIns="0" bIns="0">
            <a:spAutoFit/>
          </a:bodyPr>
          <a:lstStyle/>
          <a:p>
            <a:pPr algn="r">
              <a:lnSpc>
                <a:spcPct val="100000"/>
              </a:lnSpc>
              <a:spcBef>
                <a:spcPct val="0"/>
              </a:spcBef>
            </a:pPr>
            <a:r>
              <a:rPr lang="en-US" sz="2000" b="0">
                <a:solidFill>
                  <a:schemeClr val="tx2"/>
                </a:solidFill>
                <a:latin typeface="Arial Narrow" pitchFamily="34" charset="0"/>
              </a:rPr>
              <a:t>How else could it be configured?</a:t>
            </a:r>
          </a:p>
        </p:txBody>
      </p:sp>
      <p:sp>
        <p:nvSpPr>
          <p:cNvPr id="42035" name="Rectangle 3"/>
          <p:cNvSpPr>
            <a:spLocks noChangeArrowheads="1"/>
          </p:cNvSpPr>
          <p:nvPr/>
        </p:nvSpPr>
        <p:spPr bwMode="auto">
          <a:xfrm>
            <a:off x="7539038" y="1006475"/>
            <a:ext cx="1008062" cy="388938"/>
          </a:xfrm>
          <a:prstGeom prst="rect">
            <a:avLst/>
          </a:prstGeom>
          <a:noFill/>
          <a:ln w="9525">
            <a:noFill/>
            <a:miter lim="800000"/>
            <a:headEnd/>
            <a:tailEnd/>
          </a:ln>
        </p:spPr>
        <p:txBody>
          <a:bodyPr wrap="none" lIns="92075" tIns="46038" rIns="92075" bIns="46038">
            <a:spAutoFit/>
          </a:bodyPr>
          <a:lstStyle/>
          <a:p>
            <a:pPr algn="ctr"/>
            <a:r>
              <a:rPr lang="en-US">
                <a:latin typeface="Times New Roman" pitchFamily="18" charset="0"/>
              </a:rPr>
              <a:t>DDR2</a:t>
            </a:r>
          </a:p>
        </p:txBody>
      </p:sp>
      <p:pic>
        <p:nvPicPr>
          <p:cNvPr id="21"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7699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699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8978" name="Rectangle 2"/>
          <p:cNvSpPr>
            <a:spLocks noChangeArrowheads="1"/>
          </p:cNvSpPr>
          <p:nvPr/>
        </p:nvSpPr>
        <p:spPr bwMode="auto">
          <a:xfrm>
            <a:off x="4572000" y="5410200"/>
            <a:ext cx="4419600" cy="1143000"/>
          </a:xfrm>
          <a:prstGeom prst="rect">
            <a:avLst/>
          </a:prstGeom>
          <a:solidFill>
            <a:schemeClr val="accent1"/>
          </a:solidFill>
          <a:ln w="12700">
            <a:no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43011" name="Rectangle 3"/>
          <p:cNvSpPr>
            <a:spLocks noGrp="1" noChangeArrowheads="1"/>
          </p:cNvSpPr>
          <p:nvPr>
            <p:ph type="title"/>
          </p:nvPr>
        </p:nvSpPr>
        <p:spPr>
          <a:noFill/>
        </p:spPr>
        <p:txBody>
          <a:bodyPr anchor="ctr"/>
          <a:lstStyle/>
          <a:p>
            <a:r>
              <a:rPr lang="en-US" smtClean="0"/>
              <a:t>New Term:  Linesize</a:t>
            </a:r>
          </a:p>
        </p:txBody>
      </p:sp>
      <p:sp>
        <p:nvSpPr>
          <p:cNvPr id="1278981" name="Rectangle 5"/>
          <p:cNvSpPr>
            <a:spLocks noChangeArrowheads="1"/>
          </p:cNvSpPr>
          <p:nvPr/>
        </p:nvSpPr>
        <p:spPr bwMode="auto">
          <a:xfrm>
            <a:off x="7239000" y="1336675"/>
            <a:ext cx="1597025" cy="3921125"/>
          </a:xfrm>
          <a:prstGeom prst="rect">
            <a:avLst/>
          </a:prstGeom>
          <a:solidFill>
            <a:schemeClr val="accent4">
              <a:alpha val="5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43013" name="Rectangle 6"/>
          <p:cNvSpPr>
            <a:spLocks noChangeArrowheads="1"/>
          </p:cNvSpPr>
          <p:nvPr/>
        </p:nvSpPr>
        <p:spPr bwMode="auto">
          <a:xfrm>
            <a:off x="7239000" y="1447800"/>
            <a:ext cx="1597025" cy="914400"/>
          </a:xfrm>
          <a:prstGeom prst="rect">
            <a:avLst/>
          </a:prstGeom>
          <a:solidFill>
            <a:schemeClr val="accent4">
              <a:lumMod val="20000"/>
              <a:lumOff val="80000"/>
            </a:schemeClr>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43014" name="Rectangle 7"/>
          <p:cNvSpPr>
            <a:spLocks noChangeArrowheads="1"/>
          </p:cNvSpPr>
          <p:nvPr/>
        </p:nvSpPr>
        <p:spPr bwMode="auto">
          <a:xfrm>
            <a:off x="7239000" y="23622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43015" name="Rectangle 8"/>
          <p:cNvSpPr>
            <a:spLocks noChangeArrowheads="1"/>
          </p:cNvSpPr>
          <p:nvPr/>
        </p:nvSpPr>
        <p:spPr bwMode="auto">
          <a:xfrm>
            <a:off x="7239000" y="32766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43016" name="Rectangle 9"/>
          <p:cNvSpPr>
            <a:spLocks noChangeArrowheads="1"/>
          </p:cNvSpPr>
          <p:nvPr/>
        </p:nvSpPr>
        <p:spPr bwMode="auto">
          <a:xfrm>
            <a:off x="7239000" y="41910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43017" name="Rectangle 10"/>
          <p:cNvSpPr>
            <a:spLocks noChangeArrowheads="1"/>
          </p:cNvSpPr>
          <p:nvPr/>
        </p:nvSpPr>
        <p:spPr bwMode="auto">
          <a:xfrm>
            <a:off x="6324600" y="1447800"/>
            <a:ext cx="838200" cy="304800"/>
          </a:xfrm>
          <a:prstGeom prst="rect">
            <a:avLst/>
          </a:prstGeom>
          <a:noFill/>
          <a:ln w="12700">
            <a:noFill/>
            <a:miter lim="800000"/>
            <a:headEnd type="none" w="sm" len="sm"/>
            <a:tailEnd type="none" w="sm" len="sm"/>
          </a:ln>
        </p:spPr>
        <p:txBody>
          <a:bodyPr wrap="none" anchor="ctr"/>
          <a:lstStyle/>
          <a:p>
            <a:pPr algn="ctr"/>
            <a:r>
              <a:rPr lang="en-US" sz="2000"/>
              <a:t>0x8000</a:t>
            </a:r>
          </a:p>
        </p:txBody>
      </p:sp>
      <p:sp>
        <p:nvSpPr>
          <p:cNvPr id="43018" name="Rectangle 11"/>
          <p:cNvSpPr>
            <a:spLocks noChangeArrowheads="1"/>
          </p:cNvSpPr>
          <p:nvPr/>
        </p:nvSpPr>
        <p:spPr bwMode="auto">
          <a:xfrm>
            <a:off x="6324600" y="2362200"/>
            <a:ext cx="838200" cy="304800"/>
          </a:xfrm>
          <a:prstGeom prst="rect">
            <a:avLst/>
          </a:prstGeom>
          <a:noFill/>
          <a:ln w="12700">
            <a:noFill/>
            <a:miter lim="800000"/>
            <a:headEnd type="none" w="sm" len="sm"/>
            <a:tailEnd type="none" w="sm" len="sm"/>
          </a:ln>
        </p:spPr>
        <p:txBody>
          <a:bodyPr wrap="none" anchor="ctr"/>
          <a:lstStyle/>
          <a:p>
            <a:pPr algn="ctr"/>
            <a:r>
              <a:rPr lang="en-US" sz="2000"/>
              <a:t>0x8010</a:t>
            </a:r>
          </a:p>
        </p:txBody>
      </p:sp>
      <p:sp>
        <p:nvSpPr>
          <p:cNvPr id="43019" name="Rectangle 12"/>
          <p:cNvSpPr>
            <a:spLocks noChangeArrowheads="1"/>
          </p:cNvSpPr>
          <p:nvPr/>
        </p:nvSpPr>
        <p:spPr bwMode="auto">
          <a:xfrm>
            <a:off x="6324600" y="3276600"/>
            <a:ext cx="838200" cy="304800"/>
          </a:xfrm>
          <a:prstGeom prst="rect">
            <a:avLst/>
          </a:prstGeom>
          <a:noFill/>
          <a:ln w="12700">
            <a:noFill/>
            <a:miter lim="800000"/>
            <a:headEnd type="none" w="sm" len="sm"/>
            <a:tailEnd type="none" w="sm" len="sm"/>
          </a:ln>
        </p:spPr>
        <p:txBody>
          <a:bodyPr wrap="none" anchor="ctr"/>
          <a:lstStyle/>
          <a:p>
            <a:pPr algn="ctr"/>
            <a:r>
              <a:rPr lang="en-US" sz="2000"/>
              <a:t>0x8020</a:t>
            </a:r>
          </a:p>
        </p:txBody>
      </p:sp>
      <p:sp>
        <p:nvSpPr>
          <p:cNvPr id="1278989" name="AutoShape 13"/>
          <p:cNvSpPr>
            <a:spLocks/>
          </p:cNvSpPr>
          <p:nvPr/>
        </p:nvSpPr>
        <p:spPr bwMode="auto">
          <a:xfrm>
            <a:off x="6967538" y="4191000"/>
            <a:ext cx="195262" cy="876300"/>
          </a:xfrm>
          <a:prstGeom prst="leftBrace">
            <a:avLst>
              <a:gd name="adj1" fmla="val 37398"/>
              <a:gd name="adj2" fmla="val 50000"/>
            </a:avLst>
          </a:prstGeom>
          <a:noFill/>
          <a:ln w="12700">
            <a:solidFill>
              <a:srgbClr val="969696"/>
            </a:solidFill>
            <a:round/>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43021" name="Rectangle 14"/>
          <p:cNvSpPr>
            <a:spLocks noChangeArrowheads="1"/>
          </p:cNvSpPr>
          <p:nvPr/>
        </p:nvSpPr>
        <p:spPr bwMode="auto">
          <a:xfrm>
            <a:off x="6096000" y="4467225"/>
            <a:ext cx="876300" cy="336550"/>
          </a:xfrm>
          <a:prstGeom prst="rect">
            <a:avLst/>
          </a:prstGeom>
          <a:noFill/>
          <a:ln w="12700">
            <a:noFill/>
            <a:miter lim="800000"/>
            <a:headEnd type="none" w="sm" len="sm"/>
            <a:tailEnd/>
          </a:ln>
        </p:spPr>
        <p:txBody>
          <a:bodyPr wrap="none">
            <a:spAutoFit/>
          </a:bodyPr>
          <a:lstStyle/>
          <a:p>
            <a:pPr algn="ctr"/>
            <a:r>
              <a:rPr lang="en-US" sz="2000" i="1">
                <a:solidFill>
                  <a:srgbClr val="969696"/>
                </a:solidFill>
              </a:rPr>
              <a:t>Block</a:t>
            </a:r>
          </a:p>
        </p:txBody>
      </p:sp>
      <p:sp>
        <p:nvSpPr>
          <p:cNvPr id="1278991" name="Line 15"/>
          <p:cNvSpPr>
            <a:spLocks noChangeShapeType="1"/>
          </p:cNvSpPr>
          <p:nvPr/>
        </p:nvSpPr>
        <p:spPr bwMode="auto">
          <a:xfrm>
            <a:off x="4876800" y="1017588"/>
            <a:ext cx="2362200" cy="436562"/>
          </a:xfrm>
          <a:prstGeom prst="line">
            <a:avLst/>
          </a:prstGeom>
          <a:noFill/>
          <a:ln w="28575">
            <a:solidFill>
              <a:srgbClr val="969696"/>
            </a:solidFill>
            <a:prstDash val="sysDot"/>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78992" name="Line 16"/>
          <p:cNvSpPr>
            <a:spLocks noChangeShapeType="1"/>
          </p:cNvSpPr>
          <p:nvPr/>
        </p:nvSpPr>
        <p:spPr bwMode="auto">
          <a:xfrm>
            <a:off x="4876800" y="2035175"/>
            <a:ext cx="2362200" cy="327025"/>
          </a:xfrm>
          <a:prstGeom prst="line">
            <a:avLst/>
          </a:prstGeom>
          <a:noFill/>
          <a:ln w="28575">
            <a:solidFill>
              <a:srgbClr val="969696"/>
            </a:solidFill>
            <a:prstDash val="sysDot"/>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graphicFrame>
        <p:nvGraphicFramePr>
          <p:cNvPr id="1278993" name="Group 17"/>
          <p:cNvGraphicFramePr>
            <a:graphicFrameLocks noGrp="1"/>
          </p:cNvGraphicFramePr>
          <p:nvPr>
            <p:extLst>
              <p:ext uri="{D42A27DB-BD31-4B8C-83A1-F6EECF244321}">
                <p14:modId xmlns:p14="http://schemas.microsoft.com/office/powerpoint/2010/main" val="46193020"/>
              </p:ext>
            </p:extLst>
          </p:nvPr>
        </p:nvGraphicFramePr>
        <p:xfrm>
          <a:off x="-838200" y="685800"/>
          <a:ext cx="5730875" cy="2593848"/>
        </p:xfrm>
        <a:graphic>
          <a:graphicData uri="http://schemas.openxmlformats.org/drawingml/2006/table">
            <a:tbl>
              <a:tblPr/>
              <a:tblGrid>
                <a:gridCol w="1414463"/>
                <a:gridCol w="779462"/>
                <a:gridCol w="1768475"/>
                <a:gridCol w="1768475"/>
              </a:tblGrid>
              <a:tr h="30638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Narrow" pitchFamily="34" charset="0"/>
                        </a:rPr>
                        <a:t>Index</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Cache</a:t>
                      </a:r>
                    </a:p>
                  </a:txBody>
                  <a:tcPr horzOverflow="overflow">
                    <a:lnL>
                      <a:noFill/>
                    </a:lnL>
                    <a:lnR>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r>
              <a:tr h="266700">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a:t>
                      </a: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1" u="none" strike="noStrike" cap="none" normalizeH="0" baseline="0" smtClean="0">
                          <a:ln>
                            <a:noFill/>
                          </a:ln>
                          <a:solidFill>
                            <a:srgbClr val="5F5F5F"/>
                          </a:solidFill>
                          <a:effectLst/>
                          <a:latin typeface="Arial" pitchFamily="34" charset="0"/>
                        </a:rPr>
                        <a:t>0</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1" u="none" strike="noStrike" cap="none" normalizeH="0" baseline="0" smtClean="0">
                          <a:ln>
                            <a:noFill/>
                          </a:ln>
                          <a:solidFill>
                            <a:srgbClr val="5F5F5F"/>
                          </a:solidFill>
                          <a:effectLst/>
                          <a:latin typeface="Arial" pitchFamily="34" charset="0"/>
                        </a:rPr>
                        <a:t>1</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rgbClr val="5F5F5F"/>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p>
                      <a:pPr marL="0" marR="0" lvl="0" indent="0" algn="r" defTabSz="914400" rtl="0" eaLnBrk="0" fontAlgn="base" latinLnBrk="0" hangingPunct="0">
                        <a:lnSpc>
                          <a:spcPct val="3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a:t>
                      </a: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1" u="none" strike="noStrike" cap="none" normalizeH="0" baseline="0" smtClean="0">
                        <a:ln>
                          <a:noFill/>
                        </a:ln>
                        <a:solidFill>
                          <a:srgbClr val="5F5F5F"/>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1" u="none" strike="noStrike" cap="none" normalizeH="0" baseline="0" smtClean="0">
                        <a:ln>
                          <a:noFill/>
                        </a:ln>
                        <a:solidFill>
                          <a:srgbClr val="5F5F5F"/>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r>
              <a:tr h="304800">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2"/>
                          </a:solidFill>
                          <a:effectLst/>
                          <a:latin typeface="Arial" pitchFamily="34" charset="0"/>
                        </a:rPr>
                        <a:t>0x7</a:t>
                      </a: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1" u="none" strike="noStrike" cap="none" normalizeH="0" baseline="0" smtClean="0">
                          <a:ln>
                            <a:noFill/>
                          </a:ln>
                          <a:solidFill>
                            <a:srgbClr val="5F5F5F"/>
                          </a:solidFill>
                          <a:effectLst/>
                          <a:latin typeface="Arial" pitchFamily="34" charset="0"/>
                        </a:rPr>
                        <a:t>0xE</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1" u="none" strike="noStrike" cap="none" normalizeH="0" baseline="0" smtClean="0">
                          <a:ln>
                            <a:noFill/>
                          </a:ln>
                          <a:solidFill>
                            <a:srgbClr val="5F5F5F"/>
                          </a:solidFill>
                          <a:effectLst/>
                          <a:latin typeface="Arial" pitchFamily="34" charset="0"/>
                        </a:rPr>
                        <a:t>0xF</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dash"/>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dash"/>
                      <a:round/>
                      <a:headEnd type="none" w="sm" len="sm"/>
                      <a:tailEnd type="none" w="med" len="med"/>
                    </a:lnL>
                    <a:lnR w="12700" cap="flat" cmpd="sng" algn="ctr">
                      <a:solidFill>
                        <a:schemeClr val="tx1"/>
                      </a:solidFill>
                      <a:prstDash val="dash"/>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dash"/>
                      <a:round/>
                      <a:headEnd type="none" w="sm" len="sm"/>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dash"/>
                      <a:round/>
                      <a:headEnd type="none" w="sm" len="sm"/>
                      <a:tailEnd type="none" w="med" len="med"/>
                    </a:lnL>
                    <a:lnR w="12700" cap="flat" cmpd="sng" algn="ctr">
                      <a:solidFill>
                        <a:schemeClr val="tx1"/>
                      </a:solidFill>
                      <a:prstDash val="dash"/>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dash"/>
                      <a:round/>
                      <a:headEnd type="none" w="sm" len="sm"/>
                      <a:tailEnd type="none" w="med" len="med"/>
                    </a:lnB>
                    <a:lnTlToBr>
                      <a:noFill/>
                    </a:lnTlToBr>
                    <a:lnBlToTr>
                      <a:noFill/>
                    </a:lnBlToTr>
                    <a:solidFill>
                      <a:schemeClr val="accent2"/>
                    </a:solidFill>
                  </a:tcPr>
                </a:tc>
              </a:tr>
              <a:tr h="28416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dash"/>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dash"/>
                      <a:round/>
                      <a:headEnd type="none" w="sm" len="sm"/>
                      <a:tailEnd type="none" w="med" len="med"/>
                    </a:lnL>
                    <a:lnR w="12700" cap="flat" cmpd="sng" algn="ctr">
                      <a:solidFill>
                        <a:schemeClr val="tx1"/>
                      </a:solidFill>
                      <a:prstDash val="dash"/>
                      <a:round/>
                      <a:headEnd type="none" w="sm" len="sm"/>
                      <a:tailEnd type="none" w="med" len="med"/>
                    </a:lnR>
                    <a:lnT w="12700" cap="flat" cmpd="sng" algn="ctr">
                      <a:solidFill>
                        <a:schemeClr val="tx1"/>
                      </a:solidFill>
                      <a:prstDash val="dash"/>
                      <a:round/>
                      <a:headEnd type="none" w="sm" len="sm"/>
                      <a:tailEnd type="none" w="med" len="med"/>
                    </a:lnT>
                    <a:lnB w="12700" cap="flat" cmpd="sng" algn="ctr">
                      <a:solidFill>
                        <a:schemeClr val="tx1"/>
                      </a:solidFill>
                      <a:prstDash val="dash"/>
                      <a:round/>
                      <a:headEnd type="none" w="sm" len="sm"/>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dash"/>
                      <a:round/>
                      <a:headEnd type="none" w="sm" len="sm"/>
                      <a:tailEnd type="none" w="med" len="med"/>
                    </a:lnL>
                    <a:lnR w="12700" cap="flat" cmpd="sng" algn="ctr">
                      <a:solidFill>
                        <a:schemeClr val="tx1"/>
                      </a:solidFill>
                      <a:prstDash val="dash"/>
                      <a:round/>
                      <a:headEnd type="none" w="sm" len="sm"/>
                      <a:tailEnd type="none" w="med" len="med"/>
                    </a:lnR>
                    <a:lnT w="12700" cap="flat" cmpd="sng" algn="ctr">
                      <a:solidFill>
                        <a:schemeClr val="tx1"/>
                      </a:solidFill>
                      <a:prstDash val="dash"/>
                      <a:round/>
                      <a:headEnd type="none" w="sm" len="sm"/>
                      <a:tailEnd type="none" w="med" len="med"/>
                    </a:lnT>
                    <a:lnB w="12700" cap="flat" cmpd="sng" algn="ctr">
                      <a:solidFill>
                        <a:schemeClr val="tx1"/>
                      </a:solidFill>
                      <a:prstDash val="dash"/>
                      <a:round/>
                      <a:headEnd type="none" w="sm" len="sm"/>
                      <a:tailEnd type="none" w="med" len="med"/>
                    </a:lnB>
                    <a:lnTlToBr>
                      <a:noFill/>
                    </a:lnTlToBr>
                    <a:lnBlToTr>
                      <a:noFill/>
                    </a:lnBlToTr>
                    <a:solidFill>
                      <a:schemeClr val="accent2"/>
                    </a:solidFill>
                  </a:tcPr>
                </a:tc>
              </a:tr>
              <a:tr h="30321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dash"/>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dash"/>
                      <a:round/>
                      <a:headEnd type="none" w="sm" len="sm"/>
                      <a:tailEnd type="none" w="med" len="med"/>
                    </a:lnL>
                    <a:lnR w="12700" cap="flat" cmpd="sng" algn="ctr">
                      <a:solidFill>
                        <a:schemeClr val="tx1"/>
                      </a:solidFill>
                      <a:prstDash val="dash"/>
                      <a:round/>
                      <a:headEnd type="none" w="sm" len="sm"/>
                      <a:tailEnd type="none" w="med" len="med"/>
                    </a:lnR>
                    <a:lnT w="12700" cap="flat" cmpd="sng" algn="ctr">
                      <a:solidFill>
                        <a:schemeClr val="tx1"/>
                      </a:solidFill>
                      <a:prstDash val="dash"/>
                      <a:round/>
                      <a:headEnd type="none" w="sm" len="sm"/>
                      <a:tailEnd type="none" w="med" len="med"/>
                    </a:lnT>
                    <a:lnB w="12700" cap="flat" cmpd="sng" algn="ctr">
                      <a:solidFill>
                        <a:schemeClr val="tx1"/>
                      </a:solidFill>
                      <a:prstDash val="dash"/>
                      <a:round/>
                      <a:headEnd type="none" w="sm" len="sm"/>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dash"/>
                      <a:round/>
                      <a:headEnd type="none" w="sm" len="sm"/>
                      <a:tailEnd type="none" w="med" len="med"/>
                    </a:lnL>
                    <a:lnR w="12700" cap="flat" cmpd="sng" algn="ctr">
                      <a:solidFill>
                        <a:schemeClr val="tx1"/>
                      </a:solidFill>
                      <a:prstDash val="dash"/>
                      <a:round/>
                      <a:headEnd type="none" w="sm" len="sm"/>
                      <a:tailEnd type="none" w="med" len="med"/>
                    </a:lnR>
                    <a:lnT w="12700" cap="flat" cmpd="sng" algn="ctr">
                      <a:solidFill>
                        <a:schemeClr val="tx1"/>
                      </a:solidFill>
                      <a:prstDash val="dash"/>
                      <a:round/>
                      <a:headEnd type="none" w="sm" len="sm"/>
                      <a:tailEnd type="none" w="med" len="med"/>
                    </a:lnT>
                    <a:lnB w="12700" cap="flat" cmpd="sng" algn="ctr">
                      <a:solidFill>
                        <a:schemeClr val="tx1"/>
                      </a:solidFill>
                      <a:prstDash val="dash"/>
                      <a:round/>
                      <a:headEnd type="none" w="sm" len="sm"/>
                      <a:tailEnd type="none" w="med" len="med"/>
                    </a:lnB>
                    <a:lnTlToBr>
                      <a:noFill/>
                    </a:lnTlToBr>
                    <a:lnBlToTr>
                      <a:noFill/>
                    </a:lnBlToTr>
                    <a:solidFill>
                      <a:schemeClr val="accent2"/>
                    </a:solid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w="12700" cap="flat" cmpd="sng" algn="ctr">
                      <a:solidFill>
                        <a:schemeClr val="tx1"/>
                      </a:solidFill>
                      <a:prstDash val="dash"/>
                      <a:round/>
                      <a:headEnd type="none" w="sm" len="sm"/>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w="12700" cap="flat" cmpd="sng" algn="ctr">
                      <a:solidFill>
                        <a:schemeClr val="tx1"/>
                      </a:solidFill>
                      <a:prstDash val="dash"/>
                      <a:round/>
                      <a:headEnd type="none" w="sm" len="sm"/>
                      <a:tailEnd type="none" w="med" len="med"/>
                    </a:lnT>
                    <a:lnB cap="flat">
                      <a:noFill/>
                    </a:lnB>
                    <a:lnTlToBr>
                      <a:noFill/>
                    </a:lnTlToBr>
                    <a:lnBlToTr>
                      <a:noFill/>
                    </a:lnBlToTr>
                    <a:noFill/>
                  </a:tcPr>
                </a:tc>
              </a:tr>
            </a:tbl>
          </a:graphicData>
        </a:graphic>
      </p:graphicFrame>
      <p:sp>
        <p:nvSpPr>
          <p:cNvPr id="43070" name="Text Box 86"/>
          <p:cNvSpPr txBox="1">
            <a:spLocks noChangeArrowheads="1"/>
          </p:cNvSpPr>
          <p:nvPr/>
        </p:nvSpPr>
        <p:spPr bwMode="auto">
          <a:xfrm>
            <a:off x="304800" y="3352800"/>
            <a:ext cx="5791200" cy="2713038"/>
          </a:xfrm>
          <a:prstGeom prst="rect">
            <a:avLst/>
          </a:prstGeom>
          <a:noFill/>
          <a:ln w="12700">
            <a:noFill/>
            <a:miter lim="800000"/>
            <a:headEnd type="none" w="sm" len="sm"/>
            <a:tailEnd type="none" w="sm" len="sm"/>
          </a:ln>
        </p:spPr>
        <p:txBody>
          <a:bodyPr>
            <a:spAutoFit/>
          </a:bodyPr>
          <a:lstStyle/>
          <a:p>
            <a:pPr marL="342900" indent="-342900">
              <a:lnSpc>
                <a:spcPct val="100000"/>
              </a:lnSpc>
              <a:spcBef>
                <a:spcPct val="40000"/>
              </a:spcBef>
              <a:buClr>
                <a:schemeClr val="tx2"/>
              </a:buClr>
              <a:buSzPct val="75000"/>
              <a:buFont typeface="Wingdings" pitchFamily="2" charset="2"/>
              <a:buNone/>
              <a:tabLst>
                <a:tab pos="2576513" algn="l"/>
              </a:tabLst>
            </a:pPr>
            <a:r>
              <a:rPr lang="en-US" sz="2000" dirty="0"/>
              <a:t>In our earlier cache example, the size was:</a:t>
            </a:r>
          </a:p>
          <a:p>
            <a:pPr marL="800100" lvl="1" indent="-342900">
              <a:lnSpc>
                <a:spcPct val="100000"/>
              </a:lnSpc>
              <a:spcBef>
                <a:spcPct val="0"/>
              </a:spcBef>
              <a:buClr>
                <a:schemeClr val="tx2"/>
              </a:buClr>
              <a:buSzPct val="75000"/>
              <a:buFont typeface="Wingdings" pitchFamily="2" charset="2"/>
              <a:buChar char=""/>
              <a:tabLst>
                <a:tab pos="2576513" algn="l"/>
              </a:tabLst>
            </a:pPr>
            <a:r>
              <a:rPr lang="en-US" sz="2000" dirty="0"/>
              <a:t>Size: 	16 bytes</a:t>
            </a:r>
          </a:p>
          <a:p>
            <a:pPr marL="800100" lvl="1" indent="-342900">
              <a:lnSpc>
                <a:spcPct val="100000"/>
              </a:lnSpc>
              <a:spcBef>
                <a:spcPct val="0"/>
              </a:spcBef>
              <a:buClr>
                <a:schemeClr val="tx2"/>
              </a:buClr>
              <a:buSzPct val="75000"/>
              <a:buFont typeface="Wingdings" pitchFamily="2" charset="2"/>
              <a:buChar char=""/>
              <a:tabLst>
                <a:tab pos="2576513" algn="l"/>
              </a:tabLst>
            </a:pPr>
            <a:r>
              <a:rPr lang="en-US" sz="2000" dirty="0" err="1"/>
              <a:t>Linesize</a:t>
            </a:r>
            <a:r>
              <a:rPr lang="en-US" sz="2000" dirty="0"/>
              <a:t>: 	  1 byte</a:t>
            </a:r>
          </a:p>
          <a:p>
            <a:pPr marL="800100" lvl="1" indent="-342900">
              <a:lnSpc>
                <a:spcPct val="100000"/>
              </a:lnSpc>
              <a:spcBef>
                <a:spcPct val="0"/>
              </a:spcBef>
              <a:buClr>
                <a:schemeClr val="tx2"/>
              </a:buClr>
              <a:buSzPct val="75000"/>
              <a:buFont typeface="Wingdings" pitchFamily="2" charset="2"/>
              <a:buChar char=""/>
              <a:tabLst>
                <a:tab pos="2576513" algn="l"/>
              </a:tabLst>
            </a:pPr>
            <a:r>
              <a:rPr lang="en-US" sz="2000" dirty="0"/>
              <a:t># Of indexes:	16</a:t>
            </a:r>
          </a:p>
          <a:p>
            <a:pPr marL="342900" indent="-342900">
              <a:lnSpc>
                <a:spcPct val="100000"/>
              </a:lnSpc>
              <a:spcBef>
                <a:spcPct val="60000"/>
              </a:spcBef>
              <a:buClr>
                <a:schemeClr val="tx2"/>
              </a:buClr>
              <a:buSzPct val="75000"/>
              <a:buFont typeface="Wingdings" pitchFamily="2" charset="2"/>
              <a:buNone/>
              <a:tabLst>
                <a:tab pos="2576513" algn="l"/>
              </a:tabLst>
            </a:pPr>
            <a:r>
              <a:rPr lang="en-US" sz="2000" dirty="0" smtClean="0"/>
              <a:t>If line size increases to TWO bytes, then:</a:t>
            </a:r>
            <a:endParaRPr lang="en-US" sz="2000" dirty="0"/>
          </a:p>
          <a:p>
            <a:pPr marL="800100" lvl="1" indent="-342900">
              <a:lnSpc>
                <a:spcPct val="100000"/>
              </a:lnSpc>
              <a:spcBef>
                <a:spcPct val="0"/>
              </a:spcBef>
              <a:buClr>
                <a:schemeClr val="tx2"/>
              </a:buClr>
              <a:buSzPct val="75000"/>
              <a:buFont typeface="Wingdings" pitchFamily="2" charset="2"/>
              <a:buChar char=""/>
              <a:tabLst>
                <a:tab pos="2576513" algn="l"/>
              </a:tabLst>
            </a:pPr>
            <a:r>
              <a:rPr lang="en-US" sz="2000" dirty="0"/>
              <a:t>Size: 	16 bytes</a:t>
            </a:r>
          </a:p>
          <a:p>
            <a:pPr marL="800100" lvl="1" indent="-342900">
              <a:lnSpc>
                <a:spcPct val="100000"/>
              </a:lnSpc>
              <a:spcBef>
                <a:spcPct val="0"/>
              </a:spcBef>
              <a:buClr>
                <a:schemeClr val="tx2"/>
              </a:buClr>
              <a:buSzPct val="75000"/>
              <a:buFont typeface="Wingdings" pitchFamily="2" charset="2"/>
              <a:buChar char=""/>
              <a:tabLst>
                <a:tab pos="2576513" algn="l"/>
              </a:tabLst>
            </a:pPr>
            <a:r>
              <a:rPr lang="en-US" sz="2000" dirty="0" err="1"/>
              <a:t>Linesize</a:t>
            </a:r>
            <a:r>
              <a:rPr lang="en-US" sz="2000" dirty="0"/>
              <a:t>: 	 </a:t>
            </a:r>
            <a:r>
              <a:rPr lang="en-US" sz="2000" dirty="0">
                <a:solidFill>
                  <a:schemeClr val="tx2"/>
                </a:solidFill>
              </a:rPr>
              <a:t> 2 bytes</a:t>
            </a:r>
          </a:p>
          <a:p>
            <a:pPr marL="800100" lvl="1" indent="-342900">
              <a:lnSpc>
                <a:spcPct val="100000"/>
              </a:lnSpc>
              <a:spcBef>
                <a:spcPct val="0"/>
              </a:spcBef>
              <a:buClr>
                <a:schemeClr val="tx2"/>
              </a:buClr>
              <a:buSzPct val="75000"/>
              <a:buFont typeface="Wingdings" pitchFamily="2" charset="2"/>
              <a:buChar char=""/>
              <a:tabLst>
                <a:tab pos="2576513" algn="l"/>
              </a:tabLst>
            </a:pPr>
            <a:r>
              <a:rPr lang="en-US" sz="2000" dirty="0"/>
              <a:t># Of indexes:	  </a:t>
            </a:r>
            <a:r>
              <a:rPr lang="en-US" sz="2000" dirty="0">
                <a:solidFill>
                  <a:schemeClr val="tx2"/>
                </a:solidFill>
              </a:rPr>
              <a:t>8</a:t>
            </a:r>
          </a:p>
        </p:txBody>
      </p:sp>
      <p:sp>
        <p:nvSpPr>
          <p:cNvPr id="1279063" name="Text Box 87"/>
          <p:cNvSpPr txBox="1">
            <a:spLocks noChangeArrowheads="1"/>
          </p:cNvSpPr>
          <p:nvPr/>
        </p:nvSpPr>
        <p:spPr bwMode="auto">
          <a:xfrm>
            <a:off x="4581525" y="5454650"/>
            <a:ext cx="4333875" cy="336550"/>
          </a:xfrm>
          <a:prstGeom prst="rect">
            <a:avLst/>
          </a:prstGeom>
          <a:noFill/>
          <a:ln w="12700">
            <a:noFill/>
            <a:miter lim="800000"/>
            <a:headEnd type="none" w="sm" len="sm"/>
            <a:tailEnd/>
          </a:ln>
        </p:spPr>
        <p:txBody>
          <a:bodyPr>
            <a:spAutoFit/>
          </a:bodyPr>
          <a:lstStyle/>
          <a:p>
            <a:r>
              <a:rPr lang="en-US" sz="2000">
                <a:solidFill>
                  <a:schemeClr val="tx2"/>
                </a:solidFill>
                <a:latin typeface="Arial Narrow" pitchFamily="34" charset="0"/>
              </a:rPr>
              <a:t>What’s the advantage of greater line size?</a:t>
            </a:r>
          </a:p>
        </p:txBody>
      </p:sp>
      <p:sp>
        <p:nvSpPr>
          <p:cNvPr id="1279064" name="Text Box 88"/>
          <p:cNvSpPr txBox="1">
            <a:spLocks noChangeArrowheads="1"/>
          </p:cNvSpPr>
          <p:nvPr/>
        </p:nvSpPr>
        <p:spPr bwMode="auto">
          <a:xfrm>
            <a:off x="4581525" y="5867400"/>
            <a:ext cx="4333875" cy="581025"/>
          </a:xfrm>
          <a:prstGeom prst="rect">
            <a:avLst/>
          </a:prstGeom>
          <a:noFill/>
          <a:ln w="12700">
            <a:noFill/>
            <a:miter lim="800000"/>
            <a:headEnd type="none" w="sm" len="sm"/>
            <a:tailEnd/>
          </a:ln>
        </p:spPr>
        <p:txBody>
          <a:bodyPr>
            <a:spAutoFit/>
          </a:bodyPr>
          <a:lstStyle/>
          <a:p>
            <a:pPr algn="ctr"/>
            <a:r>
              <a:rPr lang="en-US" sz="2000" u="sng">
                <a:latin typeface="Arial Narrow" pitchFamily="34" charset="0"/>
              </a:rPr>
              <a:t>Speed</a:t>
            </a:r>
            <a:r>
              <a:rPr lang="en-US" sz="2000">
                <a:latin typeface="Arial Narrow" pitchFamily="34" charset="0"/>
              </a:rPr>
              <a:t>!  When cache retrieves one item, it gets another at the same time.</a:t>
            </a:r>
          </a:p>
        </p:txBody>
      </p:sp>
      <p:sp>
        <p:nvSpPr>
          <p:cNvPr id="1279065" name="Leading Question"/>
          <p:cNvSpPr txBox="1">
            <a:spLocks noChangeArrowheads="1"/>
          </p:cNvSpPr>
          <p:nvPr/>
        </p:nvSpPr>
        <p:spPr bwMode="auto">
          <a:xfrm>
            <a:off x="6421438" y="6537325"/>
            <a:ext cx="2493962" cy="244475"/>
          </a:xfrm>
          <a:prstGeom prst="rect">
            <a:avLst/>
          </a:prstGeom>
          <a:noFill/>
          <a:ln w="12700">
            <a:noFill/>
            <a:miter lim="800000"/>
            <a:headEnd type="none" w="sm" len="sm"/>
            <a:tailEnd/>
          </a:ln>
        </p:spPr>
        <p:txBody>
          <a:bodyPr wrap="none" lIns="0" tIns="0" rIns="0" bIns="0" anchor="b">
            <a:spAutoFit/>
          </a:bodyPr>
          <a:lstStyle/>
          <a:p>
            <a:pPr algn="r">
              <a:spcBef>
                <a:spcPct val="0"/>
              </a:spcBef>
            </a:pPr>
            <a:r>
              <a:rPr lang="en-US" sz="2000" b="0">
                <a:solidFill>
                  <a:schemeClr val="tx2"/>
                </a:solidFill>
                <a:latin typeface="Arial Narrow" pitchFamily="34" charset="0"/>
              </a:rPr>
              <a:t>New C64x+ L1P features...</a:t>
            </a:r>
          </a:p>
        </p:txBody>
      </p:sp>
      <p:sp>
        <p:nvSpPr>
          <p:cNvPr id="43075" name="Rectangle 3"/>
          <p:cNvSpPr>
            <a:spLocks noChangeArrowheads="1"/>
          </p:cNvSpPr>
          <p:nvPr/>
        </p:nvSpPr>
        <p:spPr bwMode="auto">
          <a:xfrm>
            <a:off x="7539038" y="1006475"/>
            <a:ext cx="1008062" cy="388938"/>
          </a:xfrm>
          <a:prstGeom prst="rect">
            <a:avLst/>
          </a:prstGeom>
          <a:noFill/>
          <a:ln w="9525">
            <a:noFill/>
            <a:miter lim="800000"/>
            <a:headEnd/>
            <a:tailEnd/>
          </a:ln>
        </p:spPr>
        <p:txBody>
          <a:bodyPr wrap="none" lIns="92075" tIns="46038" rIns="92075" bIns="46038">
            <a:spAutoFit/>
          </a:bodyPr>
          <a:lstStyle/>
          <a:p>
            <a:pPr algn="ctr"/>
            <a:r>
              <a:rPr lang="en-US">
                <a:latin typeface="Times New Roman" pitchFamily="18" charset="0"/>
              </a:rPr>
              <a:t>DDR2</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79063"/>
                                        </p:tgtEl>
                                        <p:attrNameLst>
                                          <p:attrName>style.visibility</p:attrName>
                                        </p:attrNameLst>
                                      </p:cBhvr>
                                      <p:to>
                                        <p:strVal val="visible"/>
                                      </p:to>
                                    </p:set>
                                    <p:animEffect transition="in" filter="dissolve">
                                      <p:cBhvr>
                                        <p:cTn id="7" dur="500"/>
                                        <p:tgtEl>
                                          <p:spTgt spid="127906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78978"/>
                                        </p:tgtEl>
                                        <p:attrNameLst>
                                          <p:attrName>style.visibility</p:attrName>
                                        </p:attrNameLst>
                                      </p:cBhvr>
                                      <p:to>
                                        <p:strVal val="visible"/>
                                      </p:to>
                                    </p:set>
                                    <p:animEffect transition="in" filter="dissolve">
                                      <p:cBhvr>
                                        <p:cTn id="11" dur="500"/>
                                        <p:tgtEl>
                                          <p:spTgt spid="127897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279064"/>
                                        </p:tgtEl>
                                        <p:attrNameLst>
                                          <p:attrName>style.visibility</p:attrName>
                                        </p:attrNameLst>
                                      </p:cBhvr>
                                      <p:to>
                                        <p:strVal val="visible"/>
                                      </p:to>
                                    </p:set>
                                    <p:animEffect transition="in" filter="dissolve">
                                      <p:cBhvr>
                                        <p:cTn id="16" dur="500"/>
                                        <p:tgtEl>
                                          <p:spTgt spid="127906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279065"/>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8978" grpId="0" animBg="1" autoUpdateAnimBg="0"/>
      <p:bldP spid="1279063" grpId="0" autoUpdateAnimBg="0"/>
      <p:bldP spid="1279064" grpId="0" autoUpdateAnimBg="0"/>
      <p:bldP spid="127906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L1P Cache Comparison</a:t>
            </a:r>
          </a:p>
        </p:txBody>
      </p:sp>
      <p:graphicFrame>
        <p:nvGraphicFramePr>
          <p:cNvPr id="1281027" name="Group 3"/>
          <p:cNvGraphicFramePr>
            <a:graphicFrameLocks noGrp="1"/>
          </p:cNvGraphicFramePr>
          <p:nvPr>
            <p:extLst>
              <p:ext uri="{D42A27DB-BD31-4B8C-83A1-F6EECF244321}">
                <p14:modId xmlns:p14="http://schemas.microsoft.com/office/powerpoint/2010/main" val="1613216356"/>
              </p:ext>
            </p:extLst>
          </p:nvPr>
        </p:nvGraphicFramePr>
        <p:xfrm>
          <a:off x="457200" y="914400"/>
          <a:ext cx="8153400" cy="3717926"/>
        </p:xfrm>
        <a:graphic>
          <a:graphicData uri="http://schemas.openxmlformats.org/drawingml/2006/table">
            <a:tbl>
              <a:tblPr/>
              <a:tblGrid>
                <a:gridCol w="1600200"/>
                <a:gridCol w="1295400"/>
                <a:gridCol w="1295400"/>
                <a:gridCol w="1295400"/>
                <a:gridCol w="2667000"/>
              </a:tblGrid>
              <a:tr h="609600">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Device</a:t>
                      </a:r>
                    </a:p>
                  </a:txBody>
                  <a:tcPr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Scheme</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Size</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Linesize</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New Features</a:t>
                      </a:r>
                    </a:p>
                  </a:txBody>
                  <a:tcPr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r>
              <a:tr h="1036638">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C62x/C67x</a:t>
                      </a:r>
                    </a:p>
                  </a:txBody>
                  <a:tcPr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Direct Mapped</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4K bytes</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64 bytes</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(16 instr)</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N/A</a:t>
                      </a:r>
                    </a:p>
                  </a:txBody>
                  <a:tcPr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rgbClr val="969696"/>
                    </a:solidFill>
                  </a:tcPr>
                </a:tc>
              </a:tr>
              <a:tr h="1035050">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C64x</a:t>
                      </a:r>
                    </a:p>
                  </a:txBody>
                  <a:tcPr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Direct Mapped</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16K bytes</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32 bytes</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(8 instr)</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N/A</a:t>
                      </a:r>
                    </a:p>
                  </a:txBody>
                  <a:tcPr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rgbClr val="969696"/>
                    </a:solidFill>
                  </a:tcPr>
                </a:tc>
              </a:tr>
              <a:tr h="1036638">
                <a:tc>
                  <a:txBody>
                    <a:bodyPr/>
                    <a:lstStyle/>
                    <a:p>
                      <a:pPr marL="0" marR="0" lvl="0" indent="0" algn="ctr" defTabSz="914400" rtl="0" eaLnBrk="0" fontAlgn="base" latinLnBrk="0" hangingPunct="0">
                        <a:lnSpc>
                          <a:spcPct val="80000"/>
                        </a:lnSpc>
                        <a:spcBef>
                          <a:spcPct val="50000"/>
                        </a:spcBef>
                        <a:spcAft>
                          <a:spcPct val="0"/>
                        </a:spcAft>
                        <a:buClrTx/>
                        <a:buSzTx/>
                        <a:buFontTx/>
                        <a:buNone/>
                        <a:tabLst/>
                      </a:pPr>
                      <a:r>
                        <a:rPr kumimoji="0" lang="en-US" sz="2400" b="1" i="0" u="none" strike="noStrike" cap="none" normalizeH="0" baseline="0" smtClean="0">
                          <a:ln>
                            <a:noFill/>
                          </a:ln>
                          <a:solidFill>
                            <a:schemeClr val="tx1"/>
                          </a:solidFill>
                          <a:effectLst/>
                          <a:latin typeface="Arial Narrow" pitchFamily="34" charset="0"/>
                        </a:rPr>
                        <a:t>C64x+</a:t>
                      </a:r>
                      <a:br>
                        <a:rPr kumimoji="0" lang="en-US" sz="2400" b="1" i="0" u="none" strike="noStrike" cap="none" normalizeH="0" baseline="0" smtClean="0">
                          <a:ln>
                            <a:noFill/>
                          </a:ln>
                          <a:solidFill>
                            <a:schemeClr val="tx1"/>
                          </a:solidFill>
                          <a:effectLst/>
                          <a:latin typeface="Arial Narrow" pitchFamily="34" charset="0"/>
                        </a:rPr>
                      </a:br>
                      <a:r>
                        <a:rPr kumimoji="0" lang="en-US" sz="2400" b="1" i="0" u="none" strike="noStrike" cap="none" normalizeH="0" baseline="0" smtClean="0">
                          <a:ln>
                            <a:noFill/>
                          </a:ln>
                          <a:solidFill>
                            <a:schemeClr val="tx1"/>
                          </a:solidFill>
                          <a:effectLst/>
                          <a:latin typeface="Arial Narrow" pitchFamily="34" charset="0"/>
                        </a:rPr>
                        <a:t>C674x</a:t>
                      </a:r>
                      <a:br>
                        <a:rPr kumimoji="0" lang="en-US" sz="2400" b="1" i="0" u="none" strike="noStrike" cap="none" normalizeH="0" baseline="0" smtClean="0">
                          <a:ln>
                            <a:noFill/>
                          </a:ln>
                          <a:solidFill>
                            <a:schemeClr val="tx1"/>
                          </a:solidFill>
                          <a:effectLst/>
                          <a:latin typeface="Arial Narrow" pitchFamily="34" charset="0"/>
                        </a:rPr>
                      </a:br>
                      <a:r>
                        <a:rPr kumimoji="0" lang="en-US" sz="2400" b="1" i="0" u="none" strike="noStrike" cap="none" normalizeH="0" baseline="0" smtClean="0">
                          <a:ln>
                            <a:noFill/>
                          </a:ln>
                          <a:solidFill>
                            <a:schemeClr val="tx1"/>
                          </a:solidFill>
                          <a:effectLst/>
                          <a:latin typeface="Arial Narrow" pitchFamily="34" charset="0"/>
                        </a:rPr>
                        <a:t>C66x</a:t>
                      </a:r>
                    </a:p>
                  </a:txBody>
                  <a:tcPr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Direct Mapped</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32K bytes</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32 bytes</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(8 instr)</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463550" marR="0" lvl="0" indent="-285750" algn="l" defTabSz="914400" rtl="0" eaLnBrk="0" fontAlgn="base" latinLnBrk="0" hangingPunct="0">
                        <a:lnSpc>
                          <a:spcPct val="100000"/>
                        </a:lnSpc>
                        <a:spcBef>
                          <a:spcPct val="0"/>
                        </a:spcBef>
                        <a:spcAft>
                          <a:spcPct val="0"/>
                        </a:spcAft>
                        <a:buClr>
                          <a:schemeClr val="tx2"/>
                        </a:buClr>
                        <a:buSzPct val="75000"/>
                        <a:buFont typeface="Wingdings" pitchFamily="2" charset="2"/>
                        <a:buChar char="u"/>
                        <a:tabLst/>
                      </a:pPr>
                      <a:r>
                        <a:rPr kumimoji="0" lang="en-US" sz="2000" b="1" i="0" u="none" strike="noStrike" cap="none" normalizeH="0" baseline="0" smtClean="0">
                          <a:ln>
                            <a:noFill/>
                          </a:ln>
                          <a:solidFill>
                            <a:schemeClr val="tx1"/>
                          </a:solidFill>
                          <a:effectLst/>
                          <a:latin typeface="Arial Narrow" pitchFamily="34" charset="0"/>
                        </a:rPr>
                        <a:t>Cache/RAM</a:t>
                      </a:r>
                    </a:p>
                    <a:p>
                      <a:pPr marL="463550" marR="0" lvl="0" indent="-285750" algn="l" defTabSz="914400" rtl="0" eaLnBrk="0" fontAlgn="base" latinLnBrk="0" hangingPunct="0">
                        <a:lnSpc>
                          <a:spcPct val="100000"/>
                        </a:lnSpc>
                        <a:spcBef>
                          <a:spcPct val="0"/>
                        </a:spcBef>
                        <a:spcAft>
                          <a:spcPct val="0"/>
                        </a:spcAft>
                        <a:buClr>
                          <a:schemeClr val="tx2"/>
                        </a:buClr>
                        <a:buSzPct val="75000"/>
                        <a:buFont typeface="Wingdings" pitchFamily="2" charset="2"/>
                        <a:buChar char="u"/>
                        <a:tabLst/>
                      </a:pPr>
                      <a:r>
                        <a:rPr kumimoji="0" lang="en-US" sz="2000" b="1" i="0" u="none" strike="noStrike" cap="none" normalizeH="0" baseline="0" smtClean="0">
                          <a:ln>
                            <a:noFill/>
                          </a:ln>
                          <a:solidFill>
                            <a:schemeClr val="tx1"/>
                          </a:solidFill>
                          <a:effectLst/>
                          <a:latin typeface="Arial Narrow" pitchFamily="34" charset="0"/>
                        </a:rPr>
                        <a:t>Cache Freeze</a:t>
                      </a:r>
                    </a:p>
                    <a:p>
                      <a:pPr marL="463550" marR="0" lvl="0" indent="-285750" algn="l" defTabSz="914400" rtl="0" eaLnBrk="0" fontAlgn="base" latinLnBrk="0" hangingPunct="0">
                        <a:lnSpc>
                          <a:spcPct val="100000"/>
                        </a:lnSpc>
                        <a:spcBef>
                          <a:spcPct val="0"/>
                        </a:spcBef>
                        <a:spcAft>
                          <a:spcPct val="0"/>
                        </a:spcAft>
                        <a:buClr>
                          <a:schemeClr val="tx2"/>
                        </a:buClr>
                        <a:buSzPct val="75000"/>
                        <a:buFont typeface="Wingdings" pitchFamily="2" charset="2"/>
                        <a:buChar char="u"/>
                        <a:tabLst/>
                      </a:pPr>
                      <a:r>
                        <a:rPr kumimoji="0" lang="en-US" sz="2000" b="1" i="0" u="none" strike="noStrike" cap="none" normalizeH="0" baseline="0" smtClean="0">
                          <a:ln>
                            <a:noFill/>
                          </a:ln>
                          <a:solidFill>
                            <a:schemeClr val="tx1"/>
                          </a:solidFill>
                          <a:effectLst/>
                          <a:latin typeface="Arial Narrow" pitchFamily="34" charset="0"/>
                        </a:rPr>
                        <a:t>Memory Protection</a:t>
                      </a:r>
                    </a:p>
                  </a:txBody>
                  <a:tcPr marL="45720" marR="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1"/>
                    </a:solidFill>
                  </a:tcPr>
                </a:tc>
              </a:tr>
            </a:tbl>
          </a:graphicData>
        </a:graphic>
      </p:graphicFrame>
      <p:sp>
        <p:nvSpPr>
          <p:cNvPr id="44067" name="Text Box 35"/>
          <p:cNvSpPr txBox="1">
            <a:spLocks noChangeArrowheads="1"/>
          </p:cNvSpPr>
          <p:nvPr/>
        </p:nvSpPr>
        <p:spPr bwMode="auto">
          <a:xfrm>
            <a:off x="304800" y="6096000"/>
            <a:ext cx="7331075" cy="581025"/>
          </a:xfrm>
          <a:prstGeom prst="rect">
            <a:avLst/>
          </a:prstGeom>
          <a:noFill/>
          <a:ln w="12700">
            <a:noFill/>
            <a:miter lim="800000"/>
            <a:headEnd type="none" w="sm" len="sm"/>
            <a:tailEnd/>
          </a:ln>
        </p:spPr>
        <p:txBody>
          <a:bodyPr>
            <a:spAutoFit/>
          </a:bodyPr>
          <a:lstStyle/>
          <a:p>
            <a:r>
              <a:rPr lang="en-US" sz="2000" b="0">
                <a:latin typeface="Arial Narrow" pitchFamily="34" charset="0"/>
              </a:rPr>
              <a:t>Next two slides discuss Cache/RAM and Freeze features. </a:t>
            </a:r>
            <a:br>
              <a:rPr lang="en-US" sz="2000" b="0">
                <a:latin typeface="Arial Narrow" pitchFamily="34" charset="0"/>
              </a:rPr>
            </a:br>
            <a:r>
              <a:rPr lang="en-US" sz="2000" b="0">
                <a:latin typeface="Arial Narrow" pitchFamily="34" charset="0"/>
              </a:rPr>
              <a:t>Memory Protection is not discussed in this workshop.</a:t>
            </a:r>
          </a:p>
        </p:txBody>
      </p:sp>
      <p:sp>
        <p:nvSpPr>
          <p:cNvPr id="44068" name="Text Box 36"/>
          <p:cNvSpPr txBox="1">
            <a:spLocks noChangeArrowheads="1"/>
          </p:cNvSpPr>
          <p:nvPr/>
        </p:nvSpPr>
        <p:spPr bwMode="auto">
          <a:xfrm>
            <a:off x="974725" y="4937125"/>
            <a:ext cx="5268913" cy="336550"/>
          </a:xfrm>
          <a:prstGeom prst="rect">
            <a:avLst/>
          </a:prstGeom>
          <a:noFill/>
          <a:ln w="12700">
            <a:noFill/>
            <a:miter lim="800000"/>
            <a:headEnd type="none" w="sm" len="sm"/>
            <a:tailEnd/>
          </a:ln>
        </p:spPr>
        <p:txBody>
          <a:bodyPr wrap="none">
            <a:spAutoFit/>
          </a:bodyPr>
          <a:lstStyle/>
          <a:p>
            <a:pPr marL="342900" indent="-342900">
              <a:buClr>
                <a:schemeClr val="tx2"/>
              </a:buClr>
              <a:buSzPct val="75000"/>
              <a:buFont typeface="Wingdings" pitchFamily="2" charset="2"/>
              <a:buChar char=""/>
            </a:pPr>
            <a:r>
              <a:rPr lang="en-US" sz="2000">
                <a:latin typeface="Arial Narrow" pitchFamily="34" charset="0"/>
              </a:rPr>
              <a:t>All L1P memories provide zero waitstate access</a:t>
            </a:r>
          </a:p>
        </p:txBody>
      </p:sp>
      <p:sp>
        <p:nvSpPr>
          <p:cNvPr id="1281061" name="Leading Question"/>
          <p:cNvSpPr txBox="1">
            <a:spLocks noChangeArrowheads="1"/>
          </p:cNvSpPr>
          <p:nvPr/>
        </p:nvSpPr>
        <p:spPr bwMode="auto">
          <a:xfrm>
            <a:off x="7542213" y="6421438"/>
            <a:ext cx="1284287" cy="246062"/>
          </a:xfrm>
          <a:prstGeom prst="rect">
            <a:avLst/>
          </a:prstGeom>
          <a:noFill/>
          <a:ln w="12700">
            <a:noFill/>
            <a:miter lim="800000"/>
            <a:headEnd type="none" w="sm" len="sm"/>
            <a:tailEnd/>
          </a:ln>
        </p:spPr>
        <p:txBody>
          <a:bodyPr wrap="none" lIns="0" tIns="0" rIns="0" bIns="0" anchor="b">
            <a:spAutoFit/>
          </a:bodyPr>
          <a:lstStyle/>
          <a:p>
            <a:pPr algn="r">
              <a:spcBef>
                <a:spcPct val="0"/>
              </a:spcBef>
            </a:pPr>
            <a:r>
              <a:rPr lang="en-US" sz="2000" b="0">
                <a:solidFill>
                  <a:schemeClr val="tx2"/>
                </a:solidFill>
                <a:latin typeface="Arial Narrow" pitchFamily="34" charset="0"/>
              </a:rPr>
              <a:t>Cache/Ram...</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1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106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latin typeface="Arial Narrow" pitchFamily="34" charset="0"/>
              </a:rPr>
              <a:t>C64x+ L1P – Cache vs. Addressable RAM</a:t>
            </a:r>
          </a:p>
        </p:txBody>
      </p:sp>
      <p:graphicFrame>
        <p:nvGraphicFramePr>
          <p:cNvPr id="1282051" name="Group 3"/>
          <p:cNvGraphicFramePr>
            <a:graphicFrameLocks noGrp="1"/>
          </p:cNvGraphicFramePr>
          <p:nvPr>
            <p:extLst>
              <p:ext uri="{D42A27DB-BD31-4B8C-83A1-F6EECF244321}">
                <p14:modId xmlns:p14="http://schemas.microsoft.com/office/powerpoint/2010/main" val="209633730"/>
              </p:ext>
            </p:extLst>
          </p:nvPr>
        </p:nvGraphicFramePr>
        <p:xfrm>
          <a:off x="4114800" y="609600"/>
          <a:ext cx="4522468" cy="5867403"/>
        </p:xfrm>
        <a:graphic>
          <a:graphicData uri="http://schemas.openxmlformats.org/drawingml/2006/table">
            <a:tbl>
              <a:tblPr/>
              <a:tblGrid>
                <a:gridCol w="609600"/>
                <a:gridCol w="609600"/>
                <a:gridCol w="208280"/>
                <a:gridCol w="579437"/>
                <a:gridCol w="208280"/>
                <a:gridCol w="655637"/>
                <a:gridCol w="208280"/>
                <a:gridCol w="579437"/>
                <a:gridCol w="208280"/>
                <a:gridCol w="655637"/>
              </a:tblGrid>
              <a:tr h="65246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32K</a:t>
                      </a:r>
                    </a:p>
                  </a:txBody>
                  <a:tcPr horzOverflow="overflow">
                    <a:lnL cap="flat">
                      <a:noFill/>
                    </a:lnL>
                    <a:lnR w="28575" cap="flat" cmpd="sng" algn="ctr">
                      <a:solidFill>
                        <a:schemeClr val="tx1"/>
                      </a:solidFill>
                      <a:prstDash val="solid"/>
                      <a:round/>
                      <a:headEnd type="none" w="sm" len="sm"/>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a:noFill/>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a:noFill/>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a:noFill/>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cap="flat">
                      <a:noFill/>
                    </a:lnT>
                    <a:lnB>
                      <a:noFill/>
                    </a:lnB>
                    <a:lnTlToBr>
                      <a:noFill/>
                    </a:lnTlToBr>
                    <a:lnBlToTr>
                      <a:noFill/>
                    </a:lnBlToTr>
                    <a:noFill/>
                  </a:tcPr>
                </a:tc>
                <a:tc>
                  <a:txBody>
                    <a:bodyPr/>
                    <a:lstStyle/>
                    <a:p>
                      <a:endParaRPr lang="en-US"/>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a:noFill/>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a:noFill/>
                    </a:lnB>
                    <a:lnTlToBr>
                      <a:noFill/>
                    </a:lnTlToBr>
                    <a:lnBlToTr>
                      <a:noFill/>
                    </a:lnBlToTr>
                    <a:solidFill>
                      <a:schemeClr val="accent4">
                        <a:lumMod val="20000"/>
                        <a:lumOff val="80000"/>
                      </a:schemeClr>
                    </a:solidFill>
                  </a:tcPr>
                </a:tc>
              </a:tr>
              <a:tr h="650875">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cap="flat">
                      <a:noFill/>
                    </a:lnL>
                    <a:lnR w="28575"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4">
                        <a:lumMod val="20000"/>
                        <a:lumOff val="80000"/>
                      </a:schemeClr>
                    </a:solidFill>
                  </a:tcPr>
                </a:tc>
              </a:tr>
              <a:tr h="65246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cap="flat">
                      <a:noFill/>
                    </a:lnL>
                    <a:lnR w="28575"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a:noFill/>
                    </a:lnB>
                    <a:lnTlToBr>
                      <a:noFill/>
                    </a:lnTlToBr>
                    <a:lnBlToTr>
                      <a:noFill/>
                    </a:lnBlToTr>
                    <a:solidFill>
                      <a:schemeClr val="accent4">
                        <a:lumMod val="20000"/>
                        <a:lumOff val="80000"/>
                      </a:schemeClr>
                    </a:solidFill>
                  </a:tcPr>
                </a:tc>
              </a:tr>
              <a:tr h="65246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cap="flat">
                      <a:noFill/>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12700" cap="flat" cmpd="sng" algn="ctr">
                      <a:solidFill>
                        <a:schemeClr val="tx1"/>
                      </a:solidFill>
                      <a:prstDash val="dash"/>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solidFill>
                      <a:schemeClr val="accent4">
                        <a:lumMod val="20000"/>
                        <a:lumOff val="80000"/>
                      </a:schemeClr>
                    </a:solidFill>
                  </a:tcPr>
                </a:tc>
              </a:tr>
              <a:tr h="650875">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16K</a:t>
                      </a:r>
                    </a:p>
                  </a:txBody>
                  <a:tcPr horzOverflow="overflow">
                    <a:lnL cap="flat">
                      <a:noFill/>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a:noFill/>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a:noFill/>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a:noFill/>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dash"/>
                      <a:round/>
                      <a:headEnd type="none" w="sm" len="sm"/>
                      <a:tailEnd type="none" w="med" len="med"/>
                    </a:lnT>
                    <a:lnB>
                      <a:noFill/>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a:noFill/>
                    </a:lnB>
                    <a:lnTlToBr>
                      <a:noFill/>
                    </a:lnTlToBr>
                    <a:lnBlToTr>
                      <a:noFill/>
                    </a:lnBlToTr>
                    <a:solidFill>
                      <a:schemeClr val="accent4">
                        <a:lumMod val="20000"/>
                        <a:lumOff val="80000"/>
                      </a:schemeClr>
                    </a:solidFill>
                  </a:tcPr>
                </a:tc>
              </a:tr>
              <a:tr h="65246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cap="flat">
                      <a:noFill/>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12700" cap="flat" cmpd="sng" algn="ctr">
                      <a:solidFill>
                        <a:schemeClr val="tx1"/>
                      </a:solidFill>
                      <a:prstDash val="dash"/>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a:noFill/>
                    </a:lnT>
                    <a:lnB w="6350" cap="flat" cmpd="sng" algn="ctr">
                      <a:solidFill>
                        <a:srgbClr val="969696"/>
                      </a:solidFill>
                      <a:prstDash val="dash"/>
                      <a:round/>
                      <a:headEnd type="none" w="sm" len="sm"/>
                      <a:tailEnd type="none" w="med" len="med"/>
                    </a:lnB>
                    <a:lnTlToBr>
                      <a:noFill/>
                    </a:lnTlToBr>
                    <a:lnBlToTr>
                      <a:noFill/>
                    </a:lnBlToTr>
                    <a:solidFill>
                      <a:schemeClr val="accent4">
                        <a:lumMod val="20000"/>
                        <a:lumOff val="80000"/>
                      </a:schemeClr>
                    </a:solidFill>
                  </a:tcPr>
                </a:tc>
              </a:tr>
              <a:tr h="65246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8K</a:t>
                      </a:r>
                    </a:p>
                  </a:txBody>
                  <a:tcPr horzOverflow="overflow">
                    <a:lnL cap="flat">
                      <a:noFill/>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w="6350" cap="flat" cmpd="sng" algn="ctr">
                      <a:solidFill>
                        <a:srgbClr val="969696"/>
                      </a:solidFill>
                      <a:prstDash val="dash"/>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w="6350" cap="flat" cmpd="sng" algn="ctr">
                      <a:solidFill>
                        <a:srgbClr val="969696"/>
                      </a:solidFill>
                      <a:prstDash val="dash"/>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w="6350" cap="flat" cmpd="sng" algn="ctr">
                      <a:solidFill>
                        <a:srgbClr val="969696"/>
                      </a:solidFill>
                      <a:prstDash val="dash"/>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w="12700" cap="flat" cmpd="sng" algn="ctr">
                      <a:solidFill>
                        <a:schemeClr val="tx1"/>
                      </a:solidFill>
                      <a:prstDash val="dash"/>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w="6350" cap="flat" cmpd="sng" algn="ctr">
                      <a:solidFill>
                        <a:srgbClr val="969696"/>
                      </a:solidFill>
                      <a:prstDash val="dash"/>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dash"/>
                      <a:round/>
                      <a:headEnd type="none" w="sm" len="sm"/>
                      <a:tailEnd type="none" w="med" len="med"/>
                    </a:lnT>
                    <a:lnB w="6350" cap="flat" cmpd="sng" algn="ctr">
                      <a:solidFill>
                        <a:srgbClr val="969696"/>
                      </a:solidFill>
                      <a:prstDash val="dash"/>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w="6350" cap="flat" cmpd="sng" algn="ctr">
                      <a:solidFill>
                        <a:srgbClr val="969696"/>
                      </a:solidFill>
                      <a:prstDash val="dash"/>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w="6350" cap="flat" cmpd="sng" algn="ctr">
                      <a:solidFill>
                        <a:srgbClr val="969696"/>
                      </a:solidFill>
                      <a:prstDash val="dash"/>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w="6350" cap="flat" cmpd="sng" algn="ctr">
                      <a:solidFill>
                        <a:srgbClr val="969696"/>
                      </a:solidFill>
                      <a:prstDash val="dash"/>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w="6350" cap="flat" cmpd="sng" algn="ctr">
                      <a:solidFill>
                        <a:srgbClr val="969696"/>
                      </a:solidFill>
                      <a:prstDash val="dash"/>
                      <a:round/>
                      <a:headEnd type="none" w="sm" len="sm"/>
                      <a:tailEnd type="none" w="med" len="med"/>
                    </a:lnB>
                    <a:lnTlToBr>
                      <a:noFill/>
                    </a:lnTlToBr>
                    <a:lnBlToTr>
                      <a:noFill/>
                    </a:lnBlToTr>
                    <a:solidFill>
                      <a:schemeClr val="accent4">
                        <a:lumMod val="20000"/>
                        <a:lumOff val="80000"/>
                      </a:schemeClr>
                    </a:solidFill>
                  </a:tcPr>
                </a:tc>
              </a:tr>
              <a:tr h="650875">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4K</a:t>
                      </a:r>
                    </a:p>
                  </a:txBody>
                  <a:tcPr horzOverflow="overflow">
                    <a:lnL cap="flat">
                      <a:noFill/>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dash"/>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6350" cap="flat" cmpd="sng" algn="ctr">
                      <a:solidFill>
                        <a:srgbClr val="969696"/>
                      </a:solidFill>
                      <a:prstDash val="dash"/>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r>
              <a:tr h="65246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a:noFill/>
                    </a:lnL>
                    <a:lnR>
                      <a:noFill/>
                    </a:lnR>
                    <a:lnT w="28575" cap="flat" cmpd="sng" algn="ctr">
                      <a:solidFill>
                        <a:schemeClr val="tx1"/>
                      </a:solidFill>
                      <a:prstDash val="solid"/>
                      <a:round/>
                      <a:headEnd type="none" w="sm" len="sm"/>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a:noFill/>
                    </a:lnL>
                    <a:lnR>
                      <a:noFill/>
                    </a:lnR>
                    <a:lnT w="28575" cap="flat" cmpd="sng" algn="ctr">
                      <a:solidFill>
                        <a:schemeClr val="tx1"/>
                      </a:solidFill>
                      <a:prstDash val="solid"/>
                      <a:round/>
                      <a:headEnd type="none" w="sm" len="sm"/>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a:noFill/>
                    </a:lnL>
                    <a:lnR>
                      <a:noFill/>
                    </a:lnR>
                    <a:lnT w="28575" cap="flat" cmpd="sng" algn="ctr">
                      <a:solidFill>
                        <a:schemeClr val="tx1"/>
                      </a:solidFill>
                      <a:prstDash val="solid"/>
                      <a:round/>
                      <a:headEnd type="none" w="sm" len="sm"/>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a:noFill/>
                    </a:lnL>
                    <a:lnR>
                      <a:noFill/>
                    </a:lnR>
                    <a:lnT w="28575" cap="flat" cmpd="sng" algn="ctr">
                      <a:solidFill>
                        <a:schemeClr val="tx1"/>
                      </a:solidFill>
                      <a:prstDash val="solid"/>
                      <a:round/>
                      <a:headEnd type="none" w="sm" len="sm"/>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horzOverflow="overflow">
                    <a:lnL>
                      <a:noFill/>
                    </a:lnL>
                    <a:lnR cap="flat">
                      <a:noFill/>
                    </a:lnR>
                    <a:lnT w="28575" cap="flat" cmpd="sng" algn="ctr">
                      <a:solidFill>
                        <a:schemeClr val="tx1"/>
                      </a:solidFill>
                      <a:prstDash val="solid"/>
                      <a:round/>
                      <a:headEnd type="none" w="sm" len="sm"/>
                      <a:tailEnd type="none" w="med" len="med"/>
                    </a:lnT>
                    <a:lnB cap="flat">
                      <a:noFill/>
                    </a:lnB>
                    <a:lnTlToBr>
                      <a:noFill/>
                    </a:lnTlToBr>
                    <a:lnBlToTr>
                      <a:noFill/>
                    </a:lnBlToTr>
                    <a:noFill/>
                  </a:tcPr>
                </a:tc>
              </a:tr>
            </a:tbl>
          </a:graphicData>
        </a:graphic>
      </p:graphicFrame>
      <p:sp>
        <p:nvSpPr>
          <p:cNvPr id="45179" name="Text Box 148"/>
          <p:cNvSpPr txBox="1">
            <a:spLocks noChangeArrowheads="1"/>
          </p:cNvSpPr>
          <p:nvPr/>
        </p:nvSpPr>
        <p:spPr bwMode="auto">
          <a:xfrm>
            <a:off x="228600" y="2895600"/>
            <a:ext cx="3673475" cy="2108200"/>
          </a:xfrm>
          <a:prstGeom prst="rect">
            <a:avLst/>
          </a:prstGeom>
          <a:noFill/>
          <a:ln w="12700">
            <a:noFill/>
            <a:miter lim="800000"/>
            <a:headEnd type="none" w="sm" len="sm"/>
            <a:tailEnd/>
          </a:ln>
        </p:spPr>
        <p:txBody>
          <a:bodyPr>
            <a:spAutoFit/>
          </a:bodyPr>
          <a:lstStyle/>
          <a:p>
            <a:pPr marL="342900" indent="-342900">
              <a:buClr>
                <a:schemeClr val="tx2"/>
              </a:buClr>
              <a:buSzPct val="75000"/>
              <a:buFont typeface="Wingdings" pitchFamily="2" charset="2"/>
              <a:buChar char=""/>
            </a:pPr>
            <a:r>
              <a:rPr lang="en-US" sz="2000">
                <a:latin typeface="Arial Narrow" pitchFamily="34" charset="0"/>
              </a:rPr>
              <a:t>Can be configured as Cache or Addressable RAM</a:t>
            </a:r>
          </a:p>
          <a:p>
            <a:pPr marL="342900" indent="-342900">
              <a:buClr>
                <a:schemeClr val="tx2"/>
              </a:buClr>
              <a:buSzPct val="75000"/>
              <a:buFont typeface="Wingdings" pitchFamily="2" charset="2"/>
              <a:buChar char=""/>
            </a:pPr>
            <a:r>
              <a:rPr lang="en-US" sz="2000">
                <a:latin typeface="Arial Narrow" pitchFamily="34" charset="0"/>
              </a:rPr>
              <a:t>Five cache sizes are available: 0K, 4K, 8K, 16K, 32K</a:t>
            </a:r>
          </a:p>
          <a:p>
            <a:pPr marL="342900" indent="-342900">
              <a:buClr>
                <a:schemeClr val="tx2"/>
              </a:buClr>
              <a:buSzPct val="75000"/>
              <a:buFont typeface="Wingdings" pitchFamily="2" charset="2"/>
              <a:buChar char=""/>
            </a:pPr>
            <a:r>
              <a:rPr lang="en-US" sz="2000">
                <a:latin typeface="Arial Narrow" pitchFamily="34" charset="0"/>
              </a:rPr>
              <a:t>Allows critical loops to be put into L1P, while still affording room for cache memory</a:t>
            </a:r>
          </a:p>
        </p:txBody>
      </p:sp>
      <p:graphicFrame>
        <p:nvGraphicFramePr>
          <p:cNvPr id="1282197" name="Group 149"/>
          <p:cNvGraphicFramePr>
            <a:graphicFrameLocks noGrp="1"/>
          </p:cNvGraphicFramePr>
          <p:nvPr>
            <p:extLst>
              <p:ext uri="{D42A27DB-BD31-4B8C-83A1-F6EECF244321}">
                <p14:modId xmlns:p14="http://schemas.microsoft.com/office/powerpoint/2010/main" val="984420628"/>
              </p:ext>
            </p:extLst>
          </p:nvPr>
        </p:nvGraphicFramePr>
        <p:xfrm>
          <a:off x="685800" y="990600"/>
          <a:ext cx="2895600" cy="1560576"/>
        </p:xfrm>
        <a:graphic>
          <a:graphicData uri="http://schemas.openxmlformats.org/drawingml/2006/table">
            <a:tbl>
              <a:tblPr/>
              <a:tblGrid>
                <a:gridCol w="838200"/>
                <a:gridCol w="2057400"/>
              </a:tblGrid>
              <a:tr h="685800">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8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969696"/>
                      </a:solidFill>
                      <a:prstDash val="solid"/>
                      <a:round/>
                      <a:headEnd type="none" w="sm" len="sm"/>
                      <a:tailEnd type="none" w="med" len="med"/>
                    </a:lnL>
                    <a:lnR w="12700" cap="flat" cmpd="sng" algn="ctr">
                      <a:solidFill>
                        <a:srgbClr val="969696"/>
                      </a:solidFill>
                      <a:prstDash val="solid"/>
                      <a:round/>
                      <a:headEnd type="none" w="sm" len="sm"/>
                      <a:tailEnd type="none" w="med" len="med"/>
                    </a:lnR>
                    <a:lnT w="12700" cap="flat" cmpd="sng" algn="ctr">
                      <a:solidFill>
                        <a:srgbClr val="969696"/>
                      </a:solidFill>
                      <a:prstDash val="solid"/>
                      <a:round/>
                      <a:headEnd type="none" w="sm" len="sm"/>
                      <a:tailEnd type="none" w="med" len="med"/>
                    </a:lnT>
                    <a:lnB w="12700" cap="flat" cmpd="sng" algn="ctr">
                      <a:solidFill>
                        <a:srgbClr val="969696"/>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800" b="1" i="0" u="none" strike="noStrike" cap="none" normalizeH="0" baseline="0" smtClean="0">
                          <a:ln>
                            <a:noFill/>
                          </a:ln>
                          <a:solidFill>
                            <a:schemeClr val="tx1"/>
                          </a:solidFill>
                          <a:effectLst/>
                          <a:latin typeface="Arial Narrow" pitchFamily="34" charset="0"/>
                        </a:rPr>
                        <a:t>RAM Memory</a:t>
                      </a:r>
                    </a:p>
                  </a:txBody>
                  <a:tcPr anchor="ctr" horzOverflow="overflow">
                    <a:lnL w="12700" cap="flat" cmpd="sng" algn="ctr">
                      <a:solidFill>
                        <a:srgbClr val="969696"/>
                      </a:solidFill>
                      <a:prstDash val="solid"/>
                      <a:round/>
                      <a:headEnd type="none" w="sm" len="sm"/>
                      <a:tailEnd type="none" w="med" len="med"/>
                    </a:lnL>
                    <a:lnR cap="flat">
                      <a:noFill/>
                    </a:lnR>
                    <a:lnT cap="flat">
                      <a:noFill/>
                    </a:lnT>
                    <a:lnB>
                      <a:noFill/>
                    </a:lnB>
                    <a:lnTlToBr>
                      <a:noFill/>
                    </a:lnTlToBr>
                    <a:lnBlToTr>
                      <a:noFill/>
                    </a:lnBlToTr>
                    <a:noFill/>
                  </a:tcPr>
                </a:tc>
              </a:tr>
              <a:tr h="180975">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800" b="1" i="0" u="none" strike="noStrike" cap="none" normalizeH="0" baseline="0" smtClean="0">
                        <a:ln>
                          <a:noFill/>
                        </a:ln>
                        <a:solidFill>
                          <a:schemeClr val="tx1"/>
                        </a:solidFill>
                        <a:effectLst/>
                        <a:latin typeface="Arial" pitchFamily="34" charset="0"/>
                      </a:endParaRPr>
                    </a:p>
                  </a:txBody>
                  <a:tcPr anchor="ctr" horzOverflow="overflow">
                    <a:lnL cap="flat">
                      <a:noFill/>
                    </a:lnL>
                    <a:lnR>
                      <a:noFill/>
                    </a:lnR>
                    <a:lnT w="12700" cap="flat" cmpd="sng" algn="ctr">
                      <a:solidFill>
                        <a:srgbClr val="969696"/>
                      </a:solidFill>
                      <a:prstDash val="solid"/>
                      <a:round/>
                      <a:headEnd type="none" w="sm" len="sm"/>
                      <a:tailEnd type="none" w="med" len="med"/>
                    </a:lnT>
                    <a:lnB w="12700" cap="flat" cmpd="sng" algn="ctr">
                      <a:solidFill>
                        <a:srgbClr val="969696"/>
                      </a:solidFill>
                      <a:prstDash val="solid"/>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800" b="1" i="0" u="none" strike="noStrike" cap="none" normalizeH="0" baseline="0" smtClean="0">
                        <a:ln>
                          <a:noFill/>
                        </a:ln>
                        <a:solidFill>
                          <a:schemeClr val="tx1"/>
                        </a:solidFill>
                        <a:effectLst/>
                        <a:latin typeface="Arial Narrow" pitchFamily="34" charset="0"/>
                      </a:endParaRPr>
                    </a:p>
                  </a:txBody>
                  <a:tcPr anchor="ctr" horzOverflow="overflow">
                    <a:lnL>
                      <a:noFill/>
                    </a:lnL>
                    <a:lnR cap="flat">
                      <a:noFill/>
                    </a:lnR>
                    <a:lnT>
                      <a:noFill/>
                    </a:lnT>
                    <a:lnB>
                      <a:noFill/>
                    </a:lnB>
                    <a:lnTlToBr>
                      <a:noFill/>
                    </a:lnTlToBr>
                    <a:lnBlToTr>
                      <a:noFill/>
                    </a:lnBlToTr>
                    <a:noFill/>
                  </a:tcPr>
                </a:tc>
              </a:tr>
              <a:tr h="685800">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8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969696"/>
                      </a:solidFill>
                      <a:prstDash val="solid"/>
                      <a:round/>
                      <a:headEnd type="none" w="sm" len="sm"/>
                      <a:tailEnd type="none" w="med" len="med"/>
                    </a:lnL>
                    <a:lnR w="12700" cap="flat" cmpd="sng" algn="ctr">
                      <a:solidFill>
                        <a:srgbClr val="969696"/>
                      </a:solidFill>
                      <a:prstDash val="solid"/>
                      <a:round/>
                      <a:headEnd type="none" w="sm" len="sm"/>
                      <a:tailEnd type="none" w="med" len="med"/>
                    </a:lnR>
                    <a:lnT w="12700" cap="flat" cmpd="sng" algn="ctr">
                      <a:solidFill>
                        <a:srgbClr val="969696"/>
                      </a:solidFill>
                      <a:prstDash val="solid"/>
                      <a:round/>
                      <a:headEnd type="none" w="sm" len="sm"/>
                      <a:tailEnd type="none" w="med" len="med"/>
                    </a:lnT>
                    <a:lnB w="12700" cap="flat" cmpd="sng" algn="ctr">
                      <a:solidFill>
                        <a:srgbClr val="969696"/>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800" b="1" i="0" u="none" strike="noStrike" cap="none" normalizeH="0" baseline="0" smtClean="0">
                          <a:ln>
                            <a:noFill/>
                          </a:ln>
                          <a:solidFill>
                            <a:schemeClr val="tx1"/>
                          </a:solidFill>
                          <a:effectLst/>
                          <a:latin typeface="Arial Narrow" pitchFamily="34" charset="0"/>
                        </a:rPr>
                        <a:t>Cache</a:t>
                      </a:r>
                    </a:p>
                  </a:txBody>
                  <a:tcPr anchor="ctr" horzOverflow="overflow">
                    <a:lnL w="12700" cap="flat" cmpd="sng" algn="ctr">
                      <a:solidFill>
                        <a:srgbClr val="969696"/>
                      </a:solidFill>
                      <a:prstDash val="solid"/>
                      <a:round/>
                      <a:headEnd type="none" w="sm" len="sm"/>
                      <a:tailEnd type="none" w="med" len="med"/>
                    </a:lnL>
                    <a:lnR cap="flat">
                      <a:noFill/>
                    </a:lnR>
                    <a:lnT>
                      <a:noFill/>
                    </a:lnT>
                    <a:lnB cap="flat">
                      <a:noFill/>
                    </a:lnB>
                    <a:lnTlToBr>
                      <a:noFill/>
                    </a:lnTlToBr>
                    <a:lnBlToTr>
                      <a:noFill/>
                    </a:lnBlToTr>
                    <a:noFill/>
                  </a:tcPr>
                </a:tc>
              </a:tr>
            </a:tbl>
          </a:graphicData>
        </a:graphic>
      </p:graphicFrame>
      <p:sp>
        <p:nvSpPr>
          <p:cNvPr id="1282226" name="Leading Question"/>
          <p:cNvSpPr txBox="1">
            <a:spLocks noChangeArrowheads="1"/>
          </p:cNvSpPr>
          <p:nvPr/>
        </p:nvSpPr>
        <p:spPr bwMode="auto">
          <a:xfrm>
            <a:off x="7331075" y="6421438"/>
            <a:ext cx="1495425" cy="246062"/>
          </a:xfrm>
          <a:prstGeom prst="rect">
            <a:avLst/>
          </a:prstGeom>
          <a:noFill/>
          <a:ln w="12700">
            <a:noFill/>
            <a:miter lim="800000"/>
            <a:headEnd type="none" w="sm" len="sm"/>
            <a:tailEnd/>
          </a:ln>
        </p:spPr>
        <p:txBody>
          <a:bodyPr wrap="none" lIns="0" tIns="0" rIns="0" bIns="0" anchor="b">
            <a:spAutoFit/>
          </a:bodyPr>
          <a:lstStyle/>
          <a:p>
            <a:pPr algn="r">
              <a:spcBef>
                <a:spcPct val="0"/>
              </a:spcBef>
            </a:pPr>
            <a:r>
              <a:rPr lang="en-US" sz="2000" b="0">
                <a:solidFill>
                  <a:schemeClr val="tx2"/>
                </a:solidFill>
                <a:latin typeface="Arial Narrow" pitchFamily="34" charset="0"/>
              </a:rPr>
              <a:t>Cache Freeze...</a:t>
            </a:r>
          </a:p>
        </p:txBody>
      </p:sp>
      <p:pic>
        <p:nvPicPr>
          <p:cNvPr id="11"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222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222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Cache Freeze (C64x+)</a:t>
            </a:r>
          </a:p>
        </p:txBody>
      </p:sp>
      <p:sp>
        <p:nvSpPr>
          <p:cNvPr id="46084" name="Rectangle 11"/>
          <p:cNvSpPr>
            <a:spLocks noChangeArrowheads="1"/>
          </p:cNvSpPr>
          <p:nvPr/>
        </p:nvSpPr>
        <p:spPr bwMode="auto">
          <a:xfrm>
            <a:off x="152400" y="568325"/>
            <a:ext cx="8915400" cy="2890838"/>
          </a:xfrm>
          <a:prstGeom prst="rect">
            <a:avLst/>
          </a:prstGeom>
          <a:noFill/>
          <a:ln w="9525">
            <a:noFill/>
            <a:miter lim="800000"/>
            <a:headEnd/>
            <a:tailEnd/>
          </a:ln>
        </p:spPr>
        <p:txBody>
          <a:bodyPr lIns="92075" tIns="46038" rIns="92075" bIns="46038">
            <a:spAutoFit/>
          </a:bodyPr>
          <a:lstStyle/>
          <a:p>
            <a:pPr marL="346075" indent="-346075">
              <a:lnSpc>
                <a:spcPct val="90000"/>
              </a:lnSpc>
              <a:spcBef>
                <a:spcPct val="20000"/>
              </a:spcBef>
              <a:buClr>
                <a:schemeClr val="tx2"/>
              </a:buClr>
              <a:buSzPct val="75000"/>
              <a:buFont typeface="Wingdings" pitchFamily="2" charset="2"/>
              <a:buChar char="u"/>
            </a:pPr>
            <a:r>
              <a:rPr lang="en-US" sz="2000" b="0" dirty="0"/>
              <a:t>Freezing cache prevents data that is currently cached from being evicted</a:t>
            </a:r>
          </a:p>
          <a:p>
            <a:pPr marL="346075" indent="-346075">
              <a:lnSpc>
                <a:spcPct val="90000"/>
              </a:lnSpc>
              <a:spcBef>
                <a:spcPct val="20000"/>
              </a:spcBef>
              <a:buClr>
                <a:schemeClr val="tx2"/>
              </a:buClr>
              <a:buSzPct val="75000"/>
              <a:buFont typeface="Wingdings" pitchFamily="2" charset="2"/>
              <a:buChar char="u"/>
            </a:pPr>
            <a:r>
              <a:rPr lang="en-US" sz="2000" b="0" dirty="0"/>
              <a:t>Cache Freeze</a:t>
            </a:r>
          </a:p>
          <a:p>
            <a:pPr marL="749300" lvl="1" indent="-288925">
              <a:lnSpc>
                <a:spcPct val="90000"/>
              </a:lnSpc>
              <a:spcBef>
                <a:spcPct val="20000"/>
              </a:spcBef>
              <a:buClr>
                <a:schemeClr val="tx2"/>
              </a:buClr>
              <a:buSzPct val="75000"/>
              <a:buFont typeface="Wingdings" pitchFamily="2" charset="2"/>
              <a:buChar char="w"/>
            </a:pPr>
            <a:r>
              <a:rPr lang="en-US" sz="1800" b="0" dirty="0">
                <a:latin typeface="Arial Narrow" pitchFamily="34" charset="0"/>
              </a:rPr>
              <a:t>Responds to read and write hits normally</a:t>
            </a:r>
          </a:p>
          <a:p>
            <a:pPr marL="749300" lvl="1" indent="-288925">
              <a:lnSpc>
                <a:spcPct val="90000"/>
              </a:lnSpc>
              <a:spcBef>
                <a:spcPct val="20000"/>
              </a:spcBef>
              <a:buClr>
                <a:schemeClr val="tx2"/>
              </a:buClr>
              <a:buSzPct val="75000"/>
              <a:buFont typeface="Wingdings" pitchFamily="2" charset="2"/>
              <a:buChar char="w"/>
            </a:pPr>
            <a:r>
              <a:rPr lang="en-US" sz="1800" b="0" dirty="0">
                <a:latin typeface="Arial Narrow" pitchFamily="34" charset="0"/>
              </a:rPr>
              <a:t>No updating of cache on miss</a:t>
            </a:r>
          </a:p>
          <a:p>
            <a:pPr marL="749300" lvl="1" indent="-288925">
              <a:lnSpc>
                <a:spcPct val="90000"/>
              </a:lnSpc>
              <a:spcBef>
                <a:spcPct val="20000"/>
              </a:spcBef>
              <a:buClr>
                <a:schemeClr val="tx2"/>
              </a:buClr>
              <a:buSzPct val="75000"/>
              <a:buFont typeface="Wingdings" pitchFamily="2" charset="2"/>
              <a:buChar char="w"/>
            </a:pPr>
            <a:r>
              <a:rPr lang="en-US" sz="1800" b="0" dirty="0">
                <a:latin typeface="Arial Narrow" pitchFamily="34" charset="0"/>
              </a:rPr>
              <a:t>Freeze supported on C64x+ L2/L1P/L1D</a:t>
            </a:r>
          </a:p>
          <a:p>
            <a:pPr marL="346075" indent="-346075">
              <a:lnSpc>
                <a:spcPct val="90000"/>
              </a:lnSpc>
              <a:spcBef>
                <a:spcPct val="20000"/>
              </a:spcBef>
              <a:buClr>
                <a:schemeClr val="tx2"/>
              </a:buClr>
              <a:buSzPct val="75000"/>
              <a:buFont typeface="Wingdings" pitchFamily="2" charset="2"/>
              <a:buChar char="u"/>
            </a:pPr>
            <a:r>
              <a:rPr lang="en-US" sz="2000" b="0" dirty="0"/>
              <a:t>Commonly used with Interrupt Service Routines so that one-use code does not replace </a:t>
            </a:r>
            <a:r>
              <a:rPr lang="en-US" sz="2000" b="0" dirty="0" err="1"/>
              <a:t>realtime</a:t>
            </a:r>
            <a:r>
              <a:rPr lang="en-US" sz="2000" b="0" dirty="0"/>
              <a:t> </a:t>
            </a:r>
            <a:r>
              <a:rPr lang="en-US" sz="2000" b="0" dirty="0" err="1"/>
              <a:t>algo</a:t>
            </a:r>
            <a:r>
              <a:rPr lang="en-US" sz="2000" b="0" dirty="0"/>
              <a:t> code</a:t>
            </a:r>
          </a:p>
          <a:p>
            <a:pPr marL="346075" indent="-346075">
              <a:lnSpc>
                <a:spcPct val="90000"/>
              </a:lnSpc>
              <a:spcBef>
                <a:spcPct val="20000"/>
              </a:spcBef>
              <a:buClr>
                <a:schemeClr val="tx2"/>
              </a:buClr>
              <a:buSzPct val="75000"/>
              <a:buFont typeface="Wingdings" pitchFamily="2" charset="2"/>
              <a:buChar char="u"/>
            </a:pPr>
            <a:r>
              <a:rPr lang="en-US" sz="2000" b="0" dirty="0"/>
              <a:t>Other cache modes: Normal, Bypass</a:t>
            </a:r>
          </a:p>
          <a:p>
            <a:pPr marL="346075" indent="-346075">
              <a:lnSpc>
                <a:spcPct val="90000"/>
              </a:lnSpc>
              <a:spcBef>
                <a:spcPct val="20000"/>
              </a:spcBef>
              <a:buClr>
                <a:schemeClr val="tx2"/>
              </a:buClr>
              <a:buSzPct val="75000"/>
              <a:buFont typeface="Wingdings" pitchFamily="2" charset="2"/>
              <a:buChar char="u"/>
            </a:pPr>
            <a:r>
              <a:rPr lang="en-US" sz="2000" b="0" dirty="0" err="1" smtClean="0"/>
              <a:t>Cache_xyz</a:t>
            </a:r>
            <a:r>
              <a:rPr lang="en-US" sz="2000" b="0" dirty="0" smtClean="0"/>
              <a:t>:  </a:t>
            </a:r>
            <a:r>
              <a:rPr lang="en-US" sz="2000" b="0" dirty="0"/>
              <a:t>BIOS Cache management module</a:t>
            </a:r>
          </a:p>
        </p:txBody>
      </p:sp>
      <p:sp>
        <p:nvSpPr>
          <p:cNvPr id="46085" name="Text Box 12"/>
          <p:cNvSpPr txBox="1">
            <a:spLocks noChangeArrowheads="1"/>
          </p:cNvSpPr>
          <p:nvPr/>
        </p:nvSpPr>
        <p:spPr bwMode="auto">
          <a:xfrm>
            <a:off x="914400" y="3600450"/>
            <a:ext cx="7315200" cy="1290638"/>
          </a:xfrm>
          <a:prstGeom prst="rect">
            <a:avLst/>
          </a:prstGeom>
          <a:solidFill>
            <a:schemeClr val="accent4">
              <a:lumMod val="20000"/>
              <a:lumOff val="80000"/>
            </a:schemeClr>
          </a:solidFill>
          <a:ln w="12700" algn="ctr">
            <a:solidFill>
              <a:schemeClr val="tx1"/>
            </a:solidFill>
            <a:miter lim="800000"/>
            <a:headEnd/>
            <a:tailEnd/>
          </a:ln>
        </p:spPr>
        <p:txBody>
          <a:bodyPr/>
          <a:lstStyle/>
          <a:p>
            <a:pPr algn="ctr">
              <a:lnSpc>
                <a:spcPct val="90000"/>
              </a:lnSpc>
              <a:tabLst>
                <a:tab pos="4799013" algn="l"/>
              </a:tabLst>
            </a:pPr>
            <a:r>
              <a:rPr lang="en-US" sz="2000" u="sng" dirty="0">
                <a:solidFill>
                  <a:schemeClr val="tx2"/>
                </a:solidFill>
              </a:rPr>
              <a:t>Cache Mode Management</a:t>
            </a:r>
          </a:p>
          <a:p>
            <a:pPr>
              <a:lnSpc>
                <a:spcPct val="90000"/>
              </a:lnSpc>
              <a:tabLst>
                <a:tab pos="4799013" algn="l"/>
              </a:tabLst>
            </a:pPr>
            <a:r>
              <a:rPr lang="en-US" sz="1800" dirty="0"/>
              <a:t>Mode      = </a:t>
            </a:r>
            <a:r>
              <a:rPr lang="en-US" sz="1800" dirty="0" err="1" smtClean="0"/>
              <a:t>Cache_getMode</a:t>
            </a:r>
            <a:r>
              <a:rPr lang="en-US" sz="1800" dirty="0" smtClean="0"/>
              <a:t>(level</a:t>
            </a:r>
            <a:r>
              <a:rPr lang="en-US" sz="1800" dirty="0"/>
              <a:t>)</a:t>
            </a:r>
            <a:r>
              <a:rPr lang="en-US" sz="1800" dirty="0">
                <a:solidFill>
                  <a:schemeClr val="tx2"/>
                </a:solidFill>
              </a:rPr>
              <a:t>	</a:t>
            </a:r>
            <a:r>
              <a:rPr lang="en-US" sz="1800" b="0" dirty="0" err="1">
                <a:latin typeface="Arial Narrow" pitchFamily="34" charset="0"/>
              </a:rPr>
              <a:t>rtn</a:t>
            </a:r>
            <a:r>
              <a:rPr lang="en-US" sz="1800" b="0" dirty="0">
                <a:latin typeface="Arial Narrow" pitchFamily="34" charset="0"/>
              </a:rPr>
              <a:t> state of specified cache</a:t>
            </a:r>
            <a:endParaRPr lang="en-US" sz="1800" b="0" dirty="0"/>
          </a:p>
          <a:p>
            <a:pPr>
              <a:lnSpc>
                <a:spcPct val="90000"/>
              </a:lnSpc>
              <a:tabLst>
                <a:tab pos="4799013" algn="l"/>
              </a:tabLst>
            </a:pPr>
            <a:r>
              <a:rPr lang="en-US" sz="1800" dirty="0" err="1"/>
              <a:t>oldMode</a:t>
            </a:r>
            <a:r>
              <a:rPr lang="en-US" sz="1800" dirty="0"/>
              <a:t> = </a:t>
            </a:r>
            <a:r>
              <a:rPr lang="en-US" sz="1800" dirty="0" err="1" smtClean="0"/>
              <a:t>Cache_setMode</a:t>
            </a:r>
            <a:r>
              <a:rPr lang="en-US" sz="1800" dirty="0" smtClean="0"/>
              <a:t>(level</a:t>
            </a:r>
            <a:r>
              <a:rPr lang="en-US" sz="1800" dirty="0"/>
              <a:t>, mode)	</a:t>
            </a:r>
            <a:r>
              <a:rPr lang="en-US" sz="1800" b="0" dirty="0">
                <a:latin typeface="Arial Narrow" pitchFamily="34" charset="0"/>
              </a:rPr>
              <a:t>set state of specified cache</a:t>
            </a:r>
            <a:endParaRPr lang="en-US" sz="1800" dirty="0">
              <a:latin typeface="Arial Narrow" pitchFamily="34" charset="0"/>
            </a:endParaRPr>
          </a:p>
        </p:txBody>
      </p:sp>
      <p:sp>
        <p:nvSpPr>
          <p:cNvPr id="46086" name="Rectangle 13"/>
          <p:cNvSpPr>
            <a:spLocks noChangeArrowheads="1"/>
          </p:cNvSpPr>
          <p:nvPr/>
        </p:nvSpPr>
        <p:spPr bwMode="auto">
          <a:xfrm>
            <a:off x="4800600" y="5116513"/>
            <a:ext cx="1981200" cy="1643527"/>
          </a:xfrm>
          <a:prstGeom prst="rect">
            <a:avLst/>
          </a:prstGeom>
          <a:solidFill>
            <a:schemeClr val="accent5">
              <a:lumMod val="20000"/>
              <a:lumOff val="80000"/>
            </a:schemeClr>
          </a:solidFill>
          <a:ln w="12700" algn="ctr">
            <a:solidFill>
              <a:schemeClr val="tx1"/>
            </a:solidFill>
            <a:miter lim="800000"/>
            <a:headEnd/>
            <a:tailEnd/>
          </a:ln>
        </p:spPr>
        <p:txBody>
          <a:bodyPr>
            <a:spAutoFit/>
          </a:bodyPr>
          <a:lstStyle/>
          <a:p>
            <a:pPr>
              <a:lnSpc>
                <a:spcPct val="100000"/>
              </a:lnSpc>
              <a:spcBef>
                <a:spcPct val="20000"/>
              </a:spcBef>
            </a:pPr>
            <a:r>
              <a:rPr lang="en-US" sz="1800" b="0" dirty="0" err="1">
                <a:latin typeface="Arial Narrow" pitchFamily="34" charset="0"/>
              </a:rPr>
              <a:t>typedef</a:t>
            </a:r>
            <a:r>
              <a:rPr lang="en-US" sz="1800" b="0" dirty="0">
                <a:latin typeface="Arial Narrow" pitchFamily="34" charset="0"/>
              </a:rPr>
              <a:t> </a:t>
            </a:r>
            <a:r>
              <a:rPr lang="en-US" sz="1800" b="0" dirty="0" err="1">
                <a:latin typeface="Arial Narrow" pitchFamily="34" charset="0"/>
              </a:rPr>
              <a:t>enum</a:t>
            </a:r>
            <a:r>
              <a:rPr lang="en-US" sz="1800" b="0" dirty="0">
                <a:latin typeface="Arial Narrow" pitchFamily="34" charset="0"/>
              </a:rPr>
              <a:t> {</a:t>
            </a:r>
          </a:p>
          <a:p>
            <a:pPr>
              <a:lnSpc>
                <a:spcPct val="100000"/>
              </a:lnSpc>
              <a:spcBef>
                <a:spcPct val="20000"/>
              </a:spcBef>
            </a:pPr>
            <a:r>
              <a:rPr lang="en-US" sz="1800" b="0" dirty="0" smtClean="0">
                <a:latin typeface="Arial Narrow" pitchFamily="34" charset="0"/>
              </a:rPr>
              <a:t>CACHE_</a:t>
            </a:r>
            <a:r>
              <a:rPr lang="en-US" sz="1800" dirty="0" smtClean="0">
                <a:latin typeface="Arial Narrow" pitchFamily="34" charset="0"/>
              </a:rPr>
              <a:t>NORMAL</a:t>
            </a:r>
            <a:r>
              <a:rPr lang="en-US" sz="1800" b="0" dirty="0" smtClean="0">
                <a:latin typeface="Arial Narrow" pitchFamily="34" charset="0"/>
              </a:rPr>
              <a:t>,</a:t>
            </a:r>
            <a:br>
              <a:rPr lang="en-US" sz="1800" b="0" dirty="0" smtClean="0">
                <a:latin typeface="Arial Narrow" pitchFamily="34" charset="0"/>
              </a:rPr>
            </a:br>
            <a:r>
              <a:rPr lang="en-US" sz="1800" b="0" dirty="0" smtClean="0">
                <a:latin typeface="Arial Narrow" pitchFamily="34" charset="0"/>
              </a:rPr>
              <a:t>CACHE_</a:t>
            </a:r>
            <a:r>
              <a:rPr lang="en-US" sz="1800" dirty="0" smtClean="0">
                <a:latin typeface="Arial Narrow" pitchFamily="34" charset="0"/>
              </a:rPr>
              <a:t>FREEZE</a:t>
            </a:r>
            <a:r>
              <a:rPr lang="en-US" sz="1800" b="0" dirty="0" smtClean="0">
                <a:latin typeface="Arial Narrow" pitchFamily="34" charset="0"/>
              </a:rPr>
              <a:t>,</a:t>
            </a:r>
            <a:br>
              <a:rPr lang="en-US" sz="1800" b="0" dirty="0" smtClean="0">
                <a:latin typeface="Arial Narrow" pitchFamily="34" charset="0"/>
              </a:rPr>
            </a:br>
            <a:r>
              <a:rPr lang="en-US" sz="1800" b="0" dirty="0" smtClean="0">
                <a:latin typeface="Arial Narrow" pitchFamily="34" charset="0"/>
              </a:rPr>
              <a:t>CACHE_</a:t>
            </a:r>
            <a:r>
              <a:rPr lang="en-US" sz="1800" dirty="0" smtClean="0">
                <a:latin typeface="Arial Narrow" pitchFamily="34" charset="0"/>
              </a:rPr>
              <a:t>BYPASS</a:t>
            </a:r>
            <a:endParaRPr lang="en-US" sz="1800" dirty="0">
              <a:latin typeface="Arial Narrow" pitchFamily="34" charset="0"/>
            </a:endParaRPr>
          </a:p>
          <a:p>
            <a:pPr>
              <a:lnSpc>
                <a:spcPct val="100000"/>
              </a:lnSpc>
              <a:spcBef>
                <a:spcPct val="20000"/>
              </a:spcBef>
            </a:pPr>
            <a:r>
              <a:rPr lang="en-US" sz="1800" b="0" dirty="0">
                <a:latin typeface="Arial Narrow" pitchFamily="34" charset="0"/>
              </a:rPr>
              <a:t>} </a:t>
            </a:r>
            <a:r>
              <a:rPr lang="en-US" sz="1800" dirty="0" err="1" smtClean="0">
                <a:latin typeface="Arial Narrow" pitchFamily="34" charset="0"/>
              </a:rPr>
              <a:t>CACHE_Mode</a:t>
            </a:r>
            <a:r>
              <a:rPr lang="en-US" sz="1800" b="0" dirty="0">
                <a:latin typeface="Arial Narrow" pitchFamily="34" charset="0"/>
              </a:rPr>
              <a:t>;</a:t>
            </a:r>
          </a:p>
        </p:txBody>
      </p:sp>
      <p:sp>
        <p:nvSpPr>
          <p:cNvPr id="46087" name="Rectangle 14"/>
          <p:cNvSpPr>
            <a:spLocks noChangeArrowheads="1"/>
          </p:cNvSpPr>
          <p:nvPr/>
        </p:nvSpPr>
        <p:spPr bwMode="auto">
          <a:xfrm>
            <a:off x="2590800" y="5116513"/>
            <a:ext cx="1752600" cy="1589087"/>
          </a:xfrm>
          <a:prstGeom prst="rect">
            <a:avLst/>
          </a:prstGeom>
          <a:solidFill>
            <a:schemeClr val="accent5">
              <a:lumMod val="20000"/>
              <a:lumOff val="80000"/>
            </a:schemeClr>
          </a:solidFill>
          <a:ln w="12700" algn="ctr">
            <a:solidFill>
              <a:schemeClr val="tx1"/>
            </a:solidFill>
            <a:miter lim="800000"/>
            <a:headEnd/>
            <a:tailEnd/>
          </a:ln>
        </p:spPr>
        <p:txBody>
          <a:bodyPr>
            <a:spAutoFit/>
          </a:bodyPr>
          <a:lstStyle/>
          <a:p>
            <a:pPr>
              <a:lnSpc>
                <a:spcPct val="100000"/>
              </a:lnSpc>
              <a:spcBef>
                <a:spcPct val="20000"/>
              </a:spcBef>
            </a:pPr>
            <a:r>
              <a:rPr lang="en-US" sz="1800" b="0" dirty="0" err="1">
                <a:latin typeface="Arial Narrow" pitchFamily="34" charset="0"/>
              </a:rPr>
              <a:t>typedef</a:t>
            </a:r>
            <a:r>
              <a:rPr lang="en-US" sz="1800" b="0" dirty="0">
                <a:latin typeface="Arial Narrow" pitchFamily="34" charset="0"/>
              </a:rPr>
              <a:t> </a:t>
            </a:r>
            <a:r>
              <a:rPr lang="en-US" sz="1800" b="0" dirty="0" err="1">
                <a:latin typeface="Arial Narrow" pitchFamily="34" charset="0"/>
              </a:rPr>
              <a:t>enum</a:t>
            </a:r>
            <a:r>
              <a:rPr lang="en-US" sz="1800" b="0" dirty="0">
                <a:latin typeface="Arial Narrow" pitchFamily="34" charset="0"/>
              </a:rPr>
              <a:t> {</a:t>
            </a:r>
          </a:p>
          <a:p>
            <a:pPr>
              <a:lnSpc>
                <a:spcPct val="100000"/>
              </a:lnSpc>
              <a:spcBef>
                <a:spcPct val="20000"/>
              </a:spcBef>
            </a:pPr>
            <a:r>
              <a:rPr lang="en-US" sz="1800" b="0" dirty="0" smtClean="0">
                <a:latin typeface="Arial Narrow" pitchFamily="34" charset="0"/>
              </a:rPr>
              <a:t>CACHE_</a:t>
            </a:r>
            <a:r>
              <a:rPr lang="en-US" sz="1800" dirty="0" smtClean="0">
                <a:latin typeface="Arial Narrow" pitchFamily="34" charset="0"/>
              </a:rPr>
              <a:t>L1D</a:t>
            </a:r>
            <a:r>
              <a:rPr lang="en-US" sz="1800" b="0" dirty="0">
                <a:latin typeface="Arial Narrow" pitchFamily="34" charset="0"/>
              </a:rPr>
              <a:t>,</a:t>
            </a:r>
            <a:br>
              <a:rPr lang="en-US" sz="1800" b="0" dirty="0">
                <a:latin typeface="Arial Narrow" pitchFamily="34" charset="0"/>
              </a:rPr>
            </a:br>
            <a:r>
              <a:rPr lang="en-US" sz="1800" b="0" dirty="0" smtClean="0">
                <a:latin typeface="Arial Narrow" pitchFamily="34" charset="0"/>
              </a:rPr>
              <a:t>CACHE_</a:t>
            </a:r>
            <a:r>
              <a:rPr lang="en-US" sz="1800" dirty="0" smtClean="0">
                <a:latin typeface="Arial Narrow" pitchFamily="34" charset="0"/>
              </a:rPr>
              <a:t>L1P</a:t>
            </a:r>
            <a:r>
              <a:rPr lang="en-US" sz="1800" b="0" dirty="0">
                <a:latin typeface="Arial Narrow" pitchFamily="34" charset="0"/>
              </a:rPr>
              <a:t>,</a:t>
            </a:r>
            <a:br>
              <a:rPr lang="en-US" sz="1800" b="0" dirty="0">
                <a:latin typeface="Arial Narrow" pitchFamily="34" charset="0"/>
              </a:rPr>
            </a:br>
            <a:r>
              <a:rPr lang="en-US" sz="1800" b="0" dirty="0" smtClean="0">
                <a:latin typeface="Arial Narrow" pitchFamily="34" charset="0"/>
              </a:rPr>
              <a:t>CACHE_</a:t>
            </a:r>
            <a:r>
              <a:rPr lang="en-US" sz="1800" dirty="0" smtClean="0">
                <a:latin typeface="Arial Narrow" pitchFamily="34" charset="0"/>
              </a:rPr>
              <a:t>L2</a:t>
            </a:r>
            <a:endParaRPr lang="en-US" sz="1800" dirty="0">
              <a:latin typeface="Arial Narrow" pitchFamily="34" charset="0"/>
            </a:endParaRPr>
          </a:p>
          <a:p>
            <a:pPr>
              <a:lnSpc>
                <a:spcPct val="100000"/>
              </a:lnSpc>
              <a:spcBef>
                <a:spcPct val="20000"/>
              </a:spcBef>
            </a:pPr>
            <a:r>
              <a:rPr lang="en-US" sz="1800" b="0" dirty="0">
                <a:latin typeface="Arial Narrow" pitchFamily="34" charset="0"/>
              </a:rPr>
              <a:t>} </a:t>
            </a:r>
            <a:r>
              <a:rPr lang="en-US" sz="1800" dirty="0" err="1" smtClean="0">
                <a:latin typeface="Arial Narrow" pitchFamily="34" charset="0"/>
              </a:rPr>
              <a:t>CACHE_Level</a:t>
            </a:r>
            <a:r>
              <a:rPr lang="en-US" sz="1800" b="0" dirty="0">
                <a:latin typeface="Arial Narrow" pitchFamily="34" charset="0"/>
              </a:rPr>
              <a:t>;</a:t>
            </a:r>
          </a:p>
        </p:txBody>
      </p:sp>
      <p:pic>
        <p:nvPicPr>
          <p:cNvPr id="11"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867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3"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4" action="ppaction://hlinksldjump"/>
          </p:cNvPr>
          <p:cNvSpPr txBox="1">
            <a:spLocks noChangeArrowheads="1"/>
          </p:cNvSpPr>
          <p:nvPr>
            <p:custDataLst>
              <p:tags r:id="rId2"/>
            </p:custDataLst>
          </p:nvPr>
        </p:nvSpPr>
        <p:spPr bwMode="auto">
          <a:xfrm>
            <a:off x="301576" y="78978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Why Cache?</a:t>
            </a:r>
            <a:endParaRPr lang="en-US" sz="2800" dirty="0">
              <a:solidFill>
                <a:srgbClr val="000000"/>
              </a:solidFill>
            </a:endParaRPr>
          </a:p>
        </p:txBody>
      </p:sp>
      <p:sp>
        <p:nvSpPr>
          <p:cNvPr id="10" name="Text Box 4">
            <a:hlinkClick r:id="rId15" action="ppaction://hlinksldjump"/>
          </p:cNvPr>
          <p:cNvSpPr txBox="1">
            <a:spLocks noChangeArrowheads="1"/>
          </p:cNvSpPr>
          <p:nvPr>
            <p:custDataLst>
              <p:tags r:id="rId3"/>
            </p:custDataLst>
          </p:nvPr>
        </p:nvSpPr>
        <p:spPr bwMode="auto">
          <a:xfrm>
            <a:off x="301576" y="136458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Basics</a:t>
            </a:r>
            <a:endParaRPr lang="en-US" sz="2800" dirty="0">
              <a:solidFill>
                <a:srgbClr val="000000"/>
              </a:solidFill>
            </a:endParaRPr>
          </a:p>
        </p:txBody>
      </p:sp>
      <p:sp>
        <p:nvSpPr>
          <p:cNvPr id="11" name="Text Box 4">
            <a:hlinkClick r:id="rId16" action="ppaction://hlinksldjump"/>
          </p:cNvPr>
          <p:cNvSpPr txBox="1">
            <a:spLocks noChangeArrowheads="1"/>
          </p:cNvSpPr>
          <p:nvPr>
            <p:custDataLst>
              <p:tags r:id="rId4"/>
            </p:custDataLst>
          </p:nvPr>
        </p:nvSpPr>
        <p:spPr bwMode="auto">
          <a:xfrm>
            <a:off x="301576" y="1939387"/>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Example</a:t>
            </a:r>
            <a:endParaRPr lang="en-US" sz="2800" dirty="0">
              <a:solidFill>
                <a:srgbClr val="000000"/>
              </a:solidFill>
            </a:endParaRPr>
          </a:p>
        </p:txBody>
      </p:sp>
      <p:sp>
        <p:nvSpPr>
          <p:cNvPr id="12" name="Text Box 4">
            <a:hlinkClick r:id="rId17" action="ppaction://hlinksldjump"/>
          </p:cNvPr>
          <p:cNvSpPr txBox="1">
            <a:spLocks noChangeArrowheads="1"/>
          </p:cNvSpPr>
          <p:nvPr>
            <p:custDataLst>
              <p:tags r:id="rId5"/>
            </p:custDataLst>
          </p:nvPr>
        </p:nvSpPr>
        <p:spPr bwMode="auto">
          <a:xfrm>
            <a:off x="301576" y="2514189"/>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Program</a:t>
            </a:r>
            <a:endParaRPr lang="en-US" sz="2800" dirty="0">
              <a:solidFill>
                <a:srgbClr val="000000"/>
              </a:solidFill>
            </a:endParaRPr>
          </a:p>
        </p:txBody>
      </p:sp>
      <p:sp>
        <p:nvSpPr>
          <p:cNvPr id="13" name="Text Box 3">
            <a:hlinkClick r:id="rId18" action="ppaction://hlinksldjump"/>
          </p:cNvPr>
          <p:cNvSpPr txBox="1">
            <a:spLocks noChangeArrowheads="1"/>
          </p:cNvSpPr>
          <p:nvPr>
            <p:custDataLst>
              <p:tags r:id="rId6"/>
            </p:custDataLst>
          </p:nvPr>
        </p:nvSpPr>
        <p:spPr bwMode="auto">
          <a:xfrm>
            <a:off x="304800" y="3088991"/>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Data</a:t>
            </a:r>
            <a:endParaRPr lang="en-US" sz="2800">
              <a:solidFill>
                <a:srgbClr val="000000"/>
              </a:solidFill>
            </a:endParaRPr>
          </a:p>
        </p:txBody>
      </p:sp>
      <p:sp>
        <p:nvSpPr>
          <p:cNvPr id="14" name="Text Box 4">
            <a:hlinkClick r:id="rId19" action="ppaction://hlinksldjump"/>
          </p:cNvPr>
          <p:cNvSpPr txBox="1">
            <a:spLocks noChangeArrowheads="1"/>
          </p:cNvSpPr>
          <p:nvPr>
            <p:custDataLst>
              <p:tags r:id="rId7"/>
            </p:custDataLst>
          </p:nvPr>
        </p:nvSpPr>
        <p:spPr bwMode="auto">
          <a:xfrm>
            <a:off x="301576" y="369554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L2 Memory</a:t>
            </a:r>
            <a:endParaRPr lang="en-US" sz="2800" dirty="0">
              <a:solidFill>
                <a:srgbClr val="000000"/>
              </a:solidFill>
            </a:endParaRPr>
          </a:p>
        </p:txBody>
      </p:sp>
      <p:sp>
        <p:nvSpPr>
          <p:cNvPr id="15" name="Text Box 4">
            <a:hlinkClick r:id="rId20" action="ppaction://hlinksldjump"/>
          </p:cNvPr>
          <p:cNvSpPr txBox="1">
            <a:spLocks noChangeArrowheads="1"/>
          </p:cNvSpPr>
          <p:nvPr>
            <p:custDataLst>
              <p:tags r:id="rId8"/>
            </p:custDataLst>
          </p:nvPr>
        </p:nvSpPr>
        <p:spPr bwMode="auto">
          <a:xfrm>
            <a:off x="301576" y="427034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Coherency</a:t>
            </a:r>
            <a:endParaRPr lang="en-US" sz="2800" dirty="0">
              <a:solidFill>
                <a:srgbClr val="000000"/>
              </a:solidFill>
            </a:endParaRPr>
          </a:p>
        </p:txBody>
      </p:sp>
      <p:sp>
        <p:nvSpPr>
          <p:cNvPr id="16" name="Text Box 4">
            <a:hlinkClick r:id="rId21" action="ppaction://hlinksldjump"/>
          </p:cNvPr>
          <p:cNvSpPr txBox="1">
            <a:spLocks noChangeArrowheads="1"/>
          </p:cNvSpPr>
          <p:nvPr>
            <p:custDataLst>
              <p:tags r:id="rId9"/>
            </p:custDataLst>
          </p:nvPr>
        </p:nvSpPr>
        <p:spPr bwMode="auto">
          <a:xfrm>
            <a:off x="301576" y="4845148"/>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MAR Registers</a:t>
            </a:r>
            <a:endParaRPr lang="en-US" sz="2800" dirty="0">
              <a:solidFill>
                <a:srgbClr val="000000"/>
              </a:solidFill>
            </a:endParaRPr>
          </a:p>
        </p:txBody>
      </p:sp>
      <p:sp>
        <p:nvSpPr>
          <p:cNvPr id="17" name="Text Box 4">
            <a:hlinkClick r:id="rId22" action="ppaction://hlinksldjump"/>
          </p:cNvPr>
          <p:cNvSpPr txBox="1">
            <a:spLocks noChangeArrowheads="1"/>
          </p:cNvSpPr>
          <p:nvPr>
            <p:custDataLst>
              <p:tags r:id="rId10"/>
            </p:custDataLst>
          </p:nvPr>
        </p:nvSpPr>
        <p:spPr bwMode="auto">
          <a:xfrm>
            <a:off x="301576" y="5419950"/>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Add’l Topics</a:t>
            </a:r>
            <a:endParaRPr lang="en-US" sz="2800" dirty="0">
              <a:solidFill>
                <a:srgbClr val="000000"/>
              </a:solidFill>
            </a:endParaRPr>
          </a:p>
        </p:txBody>
      </p:sp>
      <p:sp>
        <p:nvSpPr>
          <p:cNvPr id="18" name="Text Box 4">
            <a:hlinkClick r:id="rId23" action="ppaction://hlinksldjump"/>
          </p:cNvPr>
          <p:cNvSpPr txBox="1">
            <a:spLocks noChangeArrowheads="1"/>
          </p:cNvSpPr>
          <p:nvPr>
            <p:custDataLst>
              <p:tags r:id="rId11"/>
            </p:custDataLst>
          </p:nvPr>
        </p:nvSpPr>
        <p:spPr bwMode="auto">
          <a:xfrm>
            <a:off x="301576" y="5994752"/>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Quiz + Lab</a:t>
            </a:r>
            <a:endParaRPr lang="en-US" sz="28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nchor="ctr"/>
          <a:lstStyle/>
          <a:p>
            <a:r>
              <a:rPr lang="en-US" smtClean="0"/>
              <a:t>Caching Data</a:t>
            </a:r>
          </a:p>
        </p:txBody>
      </p:sp>
      <p:sp>
        <p:nvSpPr>
          <p:cNvPr id="48131" name="Text Box 3"/>
          <p:cNvSpPr txBox="1">
            <a:spLocks noChangeArrowheads="1"/>
          </p:cNvSpPr>
          <p:nvPr/>
        </p:nvSpPr>
        <p:spPr bwMode="auto">
          <a:xfrm>
            <a:off x="762000" y="2760663"/>
            <a:ext cx="4370388" cy="830262"/>
          </a:xfrm>
          <a:prstGeom prst="rect">
            <a:avLst/>
          </a:prstGeom>
          <a:solidFill>
            <a:schemeClr val="accent1"/>
          </a:solidFill>
          <a:ln w="12700">
            <a:noFill/>
            <a:miter lim="800000"/>
            <a:headEnd type="none" w="sm" len="sm"/>
            <a:tailEnd type="none" w="sm" len="sm"/>
          </a:ln>
        </p:spPr>
        <p:txBody>
          <a:bodyPr wrap="none" lIns="182880" rIns="182880">
            <a:spAutoFit/>
          </a:bodyPr>
          <a:lstStyle/>
          <a:p>
            <a:pPr>
              <a:spcBef>
                <a:spcPct val="0"/>
              </a:spcBef>
              <a:tabLst>
                <a:tab pos="458788" algn="l"/>
              </a:tabLst>
            </a:pPr>
            <a:r>
              <a:rPr lang="en-US" sz="2000">
                <a:latin typeface="Courier New" pitchFamily="49" charset="0"/>
              </a:rPr>
              <a:t>for( i = 0; i &lt; 4; i++ ) {</a:t>
            </a:r>
          </a:p>
          <a:p>
            <a:pPr>
              <a:spcBef>
                <a:spcPct val="0"/>
              </a:spcBef>
              <a:tabLst>
                <a:tab pos="458788" algn="l"/>
              </a:tabLst>
            </a:pPr>
            <a:r>
              <a:rPr lang="en-US" sz="2000">
                <a:latin typeface="Courier New" pitchFamily="49" charset="0"/>
              </a:rPr>
              <a:t>   sum += </a:t>
            </a:r>
            <a:r>
              <a:rPr lang="en-US" sz="2000">
                <a:solidFill>
                  <a:schemeClr val="tx2"/>
                </a:solidFill>
                <a:latin typeface="Courier New" pitchFamily="49" charset="0"/>
              </a:rPr>
              <a:t>x</a:t>
            </a:r>
            <a:r>
              <a:rPr lang="en-US" sz="2000">
                <a:latin typeface="Courier New" pitchFamily="49" charset="0"/>
              </a:rPr>
              <a:t>[i] * </a:t>
            </a:r>
            <a:r>
              <a:rPr lang="en-US" sz="2000">
                <a:solidFill>
                  <a:schemeClr val="tx2"/>
                </a:solidFill>
                <a:latin typeface="Courier New" pitchFamily="49" charset="0"/>
              </a:rPr>
              <a:t>y</a:t>
            </a:r>
            <a:r>
              <a:rPr lang="en-US" sz="2000">
                <a:latin typeface="Courier New" pitchFamily="49" charset="0"/>
              </a:rPr>
              <a:t>[i];</a:t>
            </a:r>
          </a:p>
          <a:p>
            <a:pPr>
              <a:spcBef>
                <a:spcPct val="0"/>
              </a:spcBef>
              <a:tabLst>
                <a:tab pos="458788" algn="l"/>
              </a:tabLst>
            </a:pPr>
            <a:r>
              <a:rPr lang="en-US" sz="2000">
                <a:latin typeface="Courier New" pitchFamily="49" charset="0"/>
              </a:rPr>
              <a:t>}</a:t>
            </a:r>
          </a:p>
        </p:txBody>
      </p:sp>
      <p:sp>
        <p:nvSpPr>
          <p:cNvPr id="48132" name="Text Box 4"/>
          <p:cNvSpPr txBox="1">
            <a:spLocks noChangeArrowheads="1"/>
          </p:cNvSpPr>
          <p:nvPr/>
        </p:nvSpPr>
        <p:spPr bwMode="auto">
          <a:xfrm>
            <a:off x="304800" y="2209800"/>
            <a:ext cx="5486400" cy="581025"/>
          </a:xfrm>
          <a:prstGeom prst="rect">
            <a:avLst/>
          </a:prstGeom>
          <a:noFill/>
          <a:ln w="12700">
            <a:noFill/>
            <a:miter lim="800000"/>
            <a:headEnd type="none" w="sm" len="sm"/>
            <a:tailEnd type="none" w="sm" len="sm"/>
          </a:ln>
        </p:spPr>
        <p:txBody>
          <a:bodyPr>
            <a:spAutoFit/>
          </a:bodyPr>
          <a:lstStyle/>
          <a:p>
            <a:pPr marL="342900" indent="-342900">
              <a:buClr>
                <a:schemeClr val="tx2"/>
              </a:buClr>
              <a:buSzPct val="75000"/>
              <a:buFont typeface="Wingdings" pitchFamily="2" charset="2"/>
              <a:buChar char=""/>
            </a:pPr>
            <a:r>
              <a:rPr lang="en-US" sz="2000"/>
              <a:t>One instruction may access multiple data elements:</a:t>
            </a:r>
          </a:p>
        </p:txBody>
      </p:sp>
      <p:graphicFrame>
        <p:nvGraphicFramePr>
          <p:cNvPr id="1289221" name="Group 5"/>
          <p:cNvGraphicFramePr>
            <a:graphicFrameLocks noGrp="1"/>
          </p:cNvGraphicFramePr>
          <p:nvPr>
            <p:extLst>
              <p:ext uri="{D42A27DB-BD31-4B8C-83A1-F6EECF244321}">
                <p14:modId xmlns:p14="http://schemas.microsoft.com/office/powerpoint/2010/main" val="2390818123"/>
              </p:ext>
            </p:extLst>
          </p:nvPr>
        </p:nvGraphicFramePr>
        <p:xfrm>
          <a:off x="1295400" y="685800"/>
          <a:ext cx="3962400" cy="2535936"/>
        </p:xfrm>
        <a:graphic>
          <a:graphicData uri="http://schemas.openxmlformats.org/drawingml/2006/table">
            <a:tbl>
              <a:tblPr/>
              <a:tblGrid>
                <a:gridCol w="1414463"/>
                <a:gridCol w="779462"/>
                <a:gridCol w="1768475"/>
              </a:tblGrid>
              <a:tr h="30638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Tag</a:t>
                      </a:r>
                    </a:p>
                  </a:txBody>
                  <a:tcPr horzOverflow="overflow">
                    <a:lnL cap="flat">
                      <a:noFill/>
                    </a:lnL>
                    <a:lnR>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Data Cache</a:t>
                      </a:r>
                    </a:p>
                  </a:txBody>
                  <a:tcPr horzOverflow="overflow">
                    <a:lnL>
                      <a:noFill/>
                    </a:lnL>
                    <a:lnR cap="flat">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r>
              <a:tr h="266700">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rgbClr val="CCFF66"/>
                    </a:solid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rgbClr val="5F5F5F"/>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rPr>
                        <a:t>32K</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w="12700" cap="flat" cmpd="sng" algn="ctr">
                      <a:solidFill>
                        <a:schemeClr val="tx1"/>
                      </a:solidFill>
                      <a:prstDash val="solid"/>
                      <a:round/>
                      <a:headEnd type="none" w="sm" len="sm"/>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w="12700" cap="flat" cmpd="sng" algn="ctr">
                      <a:solidFill>
                        <a:schemeClr val="tx1"/>
                      </a:solidFill>
                      <a:prstDash val="solid"/>
                      <a:round/>
                      <a:headEnd type="none" w="sm" len="sm"/>
                      <a:tailEnd type="none" w="med" len="med"/>
                    </a:lnT>
                    <a:lnB>
                      <a:noFill/>
                    </a:lnB>
                    <a:lnTlToBr>
                      <a:noFill/>
                    </a:lnTlToBr>
                    <a:lnBlToTr>
                      <a:noFill/>
                    </a:lnBlToTr>
                    <a:noFill/>
                  </a:tcPr>
                </a:tc>
              </a:tr>
              <a:tr h="28416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a:noFill/>
                    </a:lnB>
                    <a:lnTlToBr>
                      <a:noFill/>
                    </a:lnTlToBr>
                    <a:lnBlToTr>
                      <a:noFill/>
                    </a:lnBlToTr>
                    <a:noFill/>
                  </a:tcPr>
                </a:tc>
              </a:tr>
              <a:tr h="30321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a:noFill/>
                    </a:lnB>
                    <a:lnTlToBr>
                      <a:noFill/>
                    </a:lnTlToBr>
                    <a:lnBlToTr>
                      <a:noFill/>
                    </a:lnBlToTr>
                    <a:no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1289274" name="Text Box 58"/>
          <p:cNvSpPr txBox="1">
            <a:spLocks noChangeArrowheads="1"/>
          </p:cNvSpPr>
          <p:nvPr/>
        </p:nvSpPr>
        <p:spPr bwMode="auto">
          <a:xfrm>
            <a:off x="304800" y="3657600"/>
            <a:ext cx="6019800" cy="1222375"/>
          </a:xfrm>
          <a:prstGeom prst="rect">
            <a:avLst/>
          </a:prstGeom>
          <a:noFill/>
          <a:ln w="12700">
            <a:noFill/>
            <a:miter lim="800000"/>
            <a:headEnd type="none" w="sm" len="sm"/>
            <a:tailEnd type="none" w="sm" len="sm"/>
          </a:ln>
        </p:spPr>
        <p:txBody>
          <a:bodyPr>
            <a:spAutoFit/>
          </a:bodyPr>
          <a:lstStyle/>
          <a:p>
            <a:pPr marL="342900" indent="-342900">
              <a:buClr>
                <a:schemeClr val="tx2"/>
              </a:buClr>
              <a:buSzPct val="75000"/>
              <a:buFont typeface="Wingdings" pitchFamily="2" charset="2"/>
              <a:buChar char=""/>
            </a:pPr>
            <a:r>
              <a:rPr lang="en-US" sz="2000" dirty="0"/>
              <a:t>What would happen if x and y ended up at the following addresses?</a:t>
            </a:r>
          </a:p>
          <a:p>
            <a:pPr lvl="1">
              <a:buClr>
                <a:schemeClr val="tx2"/>
              </a:buClr>
              <a:buSzPct val="75000"/>
              <a:buFont typeface="Wingdings" pitchFamily="2" charset="2"/>
              <a:buNone/>
            </a:pPr>
            <a:r>
              <a:rPr lang="en-US" sz="2000" dirty="0"/>
              <a:t>	x = </a:t>
            </a:r>
            <a:r>
              <a:rPr lang="en-US" sz="2000" dirty="0" smtClean="0"/>
              <a:t>0x0000</a:t>
            </a:r>
            <a:endParaRPr lang="en-US" sz="2000" dirty="0"/>
          </a:p>
          <a:p>
            <a:pPr lvl="1">
              <a:spcBef>
                <a:spcPct val="0"/>
              </a:spcBef>
              <a:buClr>
                <a:schemeClr val="tx2"/>
              </a:buClr>
              <a:buSzPct val="75000"/>
              <a:buFont typeface="Wingdings" pitchFamily="2" charset="2"/>
              <a:buNone/>
            </a:pPr>
            <a:r>
              <a:rPr lang="en-US" sz="2000" dirty="0"/>
              <a:t>	y = </a:t>
            </a:r>
            <a:r>
              <a:rPr lang="en-US" sz="2000" dirty="0" smtClean="0"/>
              <a:t>0x8000</a:t>
            </a:r>
            <a:endParaRPr lang="en-US" sz="2000" i="1" dirty="0">
              <a:solidFill>
                <a:schemeClr val="tx2"/>
              </a:solidFill>
            </a:endParaRPr>
          </a:p>
        </p:txBody>
      </p:sp>
      <p:grpSp>
        <p:nvGrpSpPr>
          <p:cNvPr id="48171" name="Group 59"/>
          <p:cNvGrpSpPr>
            <a:grpSpLocks/>
          </p:cNvGrpSpPr>
          <p:nvPr/>
        </p:nvGrpSpPr>
        <p:grpSpPr bwMode="auto">
          <a:xfrm>
            <a:off x="6172200" y="1428750"/>
            <a:ext cx="2514600" cy="3448050"/>
            <a:chOff x="3888" y="1332"/>
            <a:chExt cx="1584" cy="2172"/>
          </a:xfrm>
        </p:grpSpPr>
        <p:sp>
          <p:nvSpPr>
            <p:cNvPr id="48183" name="Rectangle 60"/>
            <p:cNvSpPr>
              <a:spLocks noChangeArrowheads="1"/>
            </p:cNvSpPr>
            <p:nvPr/>
          </p:nvSpPr>
          <p:spPr bwMode="auto">
            <a:xfrm>
              <a:off x="4464" y="1536"/>
              <a:ext cx="1006" cy="1968"/>
            </a:xfrm>
            <a:prstGeom prst="rect">
              <a:avLst/>
            </a:prstGeom>
            <a:solidFill>
              <a:schemeClr val="accent1"/>
            </a:solidFill>
            <a:ln w="12700">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48184" name="Rectangle 61"/>
            <p:cNvSpPr>
              <a:spLocks noChangeArrowheads="1"/>
            </p:cNvSpPr>
            <p:nvPr/>
          </p:nvSpPr>
          <p:spPr bwMode="auto">
            <a:xfrm>
              <a:off x="4623" y="1332"/>
              <a:ext cx="635" cy="245"/>
            </a:xfrm>
            <a:prstGeom prst="rect">
              <a:avLst/>
            </a:prstGeom>
            <a:noFill/>
            <a:ln w="9525">
              <a:noFill/>
              <a:miter lim="800000"/>
              <a:headEnd/>
              <a:tailEnd/>
            </a:ln>
          </p:spPr>
          <p:txBody>
            <a:bodyPr wrap="none" lIns="92075" tIns="46038" rIns="92075" bIns="46038">
              <a:spAutoFit/>
            </a:bodyPr>
            <a:lstStyle/>
            <a:p>
              <a:pPr algn="ctr"/>
              <a:r>
                <a:rPr lang="en-US">
                  <a:latin typeface="Times New Roman" pitchFamily="18" charset="0"/>
                </a:rPr>
                <a:t>DDR2</a:t>
              </a:r>
            </a:p>
          </p:txBody>
        </p:sp>
        <p:grpSp>
          <p:nvGrpSpPr>
            <p:cNvPr id="48185" name="Group 62"/>
            <p:cNvGrpSpPr>
              <a:grpSpLocks/>
            </p:cNvGrpSpPr>
            <p:nvPr/>
          </p:nvGrpSpPr>
          <p:grpSpPr bwMode="auto">
            <a:xfrm>
              <a:off x="3888" y="1536"/>
              <a:ext cx="1584" cy="766"/>
              <a:chOff x="3888" y="1680"/>
              <a:chExt cx="1584" cy="766"/>
            </a:xfrm>
          </p:grpSpPr>
          <p:sp>
            <p:nvSpPr>
              <p:cNvPr id="1289279" name="Rectangle 63"/>
              <p:cNvSpPr>
                <a:spLocks noChangeArrowheads="1"/>
              </p:cNvSpPr>
              <p:nvPr/>
            </p:nvSpPr>
            <p:spPr bwMode="auto">
              <a:xfrm>
                <a:off x="4464" y="1680"/>
                <a:ext cx="1008" cy="192"/>
              </a:xfrm>
              <a:prstGeom prst="rect">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48195" name="Rectangle 64"/>
              <p:cNvSpPr>
                <a:spLocks noChangeArrowheads="1"/>
              </p:cNvSpPr>
              <p:nvPr/>
            </p:nvSpPr>
            <p:spPr bwMode="auto">
              <a:xfrm>
                <a:off x="3888" y="1680"/>
                <a:ext cx="528" cy="192"/>
              </a:xfrm>
              <a:prstGeom prst="rect">
                <a:avLst/>
              </a:prstGeom>
              <a:noFill/>
              <a:ln w="12700">
                <a:noFill/>
                <a:miter lim="800000"/>
                <a:headEnd type="none" w="sm" len="sm"/>
                <a:tailEnd type="none" w="sm" len="sm"/>
              </a:ln>
            </p:spPr>
            <p:txBody>
              <a:bodyPr wrap="none" anchor="ctr"/>
              <a:lstStyle/>
              <a:p>
                <a:pPr algn="r"/>
                <a:r>
                  <a:rPr lang="en-US" sz="2000"/>
                  <a:t>x</a:t>
                </a:r>
              </a:p>
            </p:txBody>
          </p:sp>
          <p:sp>
            <p:nvSpPr>
              <p:cNvPr id="1289281" name="Rectangle 65"/>
              <p:cNvSpPr>
                <a:spLocks noChangeArrowheads="1"/>
              </p:cNvSpPr>
              <p:nvPr/>
            </p:nvSpPr>
            <p:spPr bwMode="auto">
              <a:xfrm>
                <a:off x="4464" y="1870"/>
                <a:ext cx="1008" cy="192"/>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89282" name="Rectangle 66"/>
              <p:cNvSpPr>
                <a:spLocks noChangeArrowheads="1"/>
              </p:cNvSpPr>
              <p:nvPr/>
            </p:nvSpPr>
            <p:spPr bwMode="auto">
              <a:xfrm>
                <a:off x="4464" y="2062"/>
                <a:ext cx="1008" cy="192"/>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89283" name="Rectangle 67"/>
              <p:cNvSpPr>
                <a:spLocks noChangeArrowheads="1"/>
              </p:cNvSpPr>
              <p:nvPr/>
            </p:nvSpPr>
            <p:spPr bwMode="auto">
              <a:xfrm>
                <a:off x="4464" y="2254"/>
                <a:ext cx="1008" cy="192"/>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pSp>
          <p:nvGrpSpPr>
            <p:cNvPr id="48186" name="Group 68"/>
            <p:cNvGrpSpPr>
              <a:grpSpLocks/>
            </p:cNvGrpSpPr>
            <p:nvPr/>
          </p:nvGrpSpPr>
          <p:grpSpPr bwMode="auto">
            <a:xfrm>
              <a:off x="3888" y="2638"/>
              <a:ext cx="1584" cy="766"/>
              <a:chOff x="3888" y="2782"/>
              <a:chExt cx="1584" cy="766"/>
            </a:xfrm>
          </p:grpSpPr>
          <p:sp>
            <p:nvSpPr>
              <p:cNvPr id="48189" name="Rectangle 69"/>
              <p:cNvSpPr>
                <a:spLocks noChangeArrowheads="1"/>
              </p:cNvSpPr>
              <p:nvPr/>
            </p:nvSpPr>
            <p:spPr bwMode="auto">
              <a:xfrm>
                <a:off x="3888" y="2782"/>
                <a:ext cx="528" cy="192"/>
              </a:xfrm>
              <a:prstGeom prst="rect">
                <a:avLst/>
              </a:prstGeom>
              <a:noFill/>
              <a:ln w="12700">
                <a:noFill/>
                <a:miter lim="800000"/>
                <a:headEnd type="none" w="sm" len="sm"/>
                <a:tailEnd type="none" w="sm" len="sm"/>
              </a:ln>
            </p:spPr>
            <p:txBody>
              <a:bodyPr wrap="none" anchor="ctr"/>
              <a:lstStyle/>
              <a:p>
                <a:pPr algn="r"/>
                <a:r>
                  <a:rPr lang="en-US" sz="2000"/>
                  <a:t>y</a:t>
                </a:r>
              </a:p>
            </p:txBody>
          </p:sp>
          <p:sp>
            <p:nvSpPr>
              <p:cNvPr id="1289286" name="Rectangle 70"/>
              <p:cNvSpPr>
                <a:spLocks noChangeArrowheads="1"/>
              </p:cNvSpPr>
              <p:nvPr/>
            </p:nvSpPr>
            <p:spPr bwMode="auto">
              <a:xfrm>
                <a:off x="4464" y="2782"/>
                <a:ext cx="1008" cy="192"/>
              </a:xfrm>
              <a:prstGeom prst="rect">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89287" name="Rectangle 71"/>
              <p:cNvSpPr>
                <a:spLocks noChangeArrowheads="1"/>
              </p:cNvSpPr>
              <p:nvPr/>
            </p:nvSpPr>
            <p:spPr bwMode="auto">
              <a:xfrm>
                <a:off x="4464" y="2972"/>
                <a:ext cx="1008" cy="192"/>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89288" name="Rectangle 72"/>
              <p:cNvSpPr>
                <a:spLocks noChangeArrowheads="1"/>
              </p:cNvSpPr>
              <p:nvPr/>
            </p:nvSpPr>
            <p:spPr bwMode="auto">
              <a:xfrm>
                <a:off x="4464" y="3164"/>
                <a:ext cx="1008" cy="192"/>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89289" name="Rectangle 73"/>
              <p:cNvSpPr>
                <a:spLocks noChangeArrowheads="1"/>
              </p:cNvSpPr>
              <p:nvPr/>
            </p:nvSpPr>
            <p:spPr bwMode="auto">
              <a:xfrm>
                <a:off x="4464" y="3356"/>
                <a:ext cx="1008" cy="192"/>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sp>
          <p:nvSpPr>
            <p:cNvPr id="1289290" name="Rectangle 74"/>
            <p:cNvSpPr>
              <a:spLocks noChangeArrowheads="1"/>
            </p:cNvSpPr>
            <p:nvPr/>
          </p:nvSpPr>
          <p:spPr bwMode="auto">
            <a:xfrm>
              <a:off x="4464" y="1536"/>
              <a:ext cx="1008" cy="192"/>
            </a:xfrm>
            <a:prstGeom prst="rect">
              <a:avLst/>
            </a:prstGeom>
            <a:solidFill>
              <a:srgbClr val="CCFF66">
                <a:alpha val="50000"/>
              </a:srgb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89291" name="Rectangle 75"/>
            <p:cNvSpPr>
              <a:spLocks noChangeArrowheads="1"/>
            </p:cNvSpPr>
            <p:nvPr/>
          </p:nvSpPr>
          <p:spPr bwMode="auto">
            <a:xfrm>
              <a:off x="4464" y="2638"/>
              <a:ext cx="1008" cy="192"/>
            </a:xfrm>
            <a:prstGeom prst="rect">
              <a:avLst/>
            </a:prstGeom>
            <a:solidFill>
              <a:srgbClr val="CCFF66">
                <a:alpha val="50000"/>
              </a:srgb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sp>
        <p:nvSpPr>
          <p:cNvPr id="1289292" name="Text Box 76"/>
          <p:cNvSpPr txBox="1">
            <a:spLocks noChangeArrowheads="1"/>
          </p:cNvSpPr>
          <p:nvPr/>
        </p:nvSpPr>
        <p:spPr bwMode="auto">
          <a:xfrm>
            <a:off x="304800" y="4940300"/>
            <a:ext cx="6019800" cy="581025"/>
          </a:xfrm>
          <a:prstGeom prst="rect">
            <a:avLst/>
          </a:prstGeom>
          <a:noFill/>
          <a:ln w="12700">
            <a:noFill/>
            <a:miter lim="800000"/>
            <a:headEnd type="none" w="sm" len="sm"/>
            <a:tailEnd type="none" w="sm" len="sm"/>
          </a:ln>
        </p:spPr>
        <p:txBody>
          <a:bodyPr anchor="b">
            <a:spAutoFit/>
          </a:bodyPr>
          <a:lstStyle/>
          <a:p>
            <a:pPr marL="342900" indent="-342900">
              <a:buClr>
                <a:schemeClr val="tx2"/>
              </a:buClr>
              <a:buSzPct val="75000"/>
              <a:buFont typeface="Wingdings" pitchFamily="2" charset="2"/>
              <a:buNone/>
            </a:pPr>
            <a:r>
              <a:rPr lang="en-US" sz="2000">
                <a:solidFill>
                  <a:schemeClr val="tx2"/>
                </a:solidFill>
              </a:rPr>
              <a:t>	They would end up overwriting each other in the cache --- called </a:t>
            </a:r>
            <a:r>
              <a:rPr lang="en-US" sz="2000" i="1">
                <a:solidFill>
                  <a:schemeClr val="tx2"/>
                </a:solidFill>
              </a:rPr>
              <a:t>thrashing</a:t>
            </a:r>
          </a:p>
        </p:txBody>
      </p:sp>
      <p:sp>
        <p:nvSpPr>
          <p:cNvPr id="1289293" name="Text Box 77"/>
          <p:cNvSpPr txBox="1">
            <a:spLocks noChangeArrowheads="1"/>
          </p:cNvSpPr>
          <p:nvPr/>
        </p:nvSpPr>
        <p:spPr bwMode="auto">
          <a:xfrm>
            <a:off x="304800" y="5667375"/>
            <a:ext cx="6019800" cy="581025"/>
          </a:xfrm>
          <a:prstGeom prst="rect">
            <a:avLst/>
          </a:prstGeom>
          <a:noFill/>
          <a:ln w="12700">
            <a:noFill/>
            <a:miter lim="800000"/>
            <a:headEnd type="none" w="sm" len="sm"/>
            <a:tailEnd type="none" w="sm" len="sm"/>
          </a:ln>
        </p:spPr>
        <p:txBody>
          <a:bodyPr>
            <a:spAutoFit/>
          </a:bodyPr>
          <a:lstStyle/>
          <a:p>
            <a:pPr marL="342900" indent="-342900">
              <a:buClr>
                <a:schemeClr val="tx2"/>
              </a:buClr>
              <a:buSzPct val="75000"/>
              <a:buFont typeface="Wingdings" pitchFamily="2" charset="2"/>
              <a:buChar char=""/>
            </a:pPr>
            <a:r>
              <a:rPr lang="en-US" sz="2000"/>
              <a:t>Increasing the </a:t>
            </a:r>
            <a:r>
              <a:rPr lang="en-US" sz="2000" i="1">
                <a:solidFill>
                  <a:schemeClr val="tx2"/>
                </a:solidFill>
              </a:rPr>
              <a:t>associativity</a:t>
            </a:r>
            <a:r>
              <a:rPr lang="en-US" sz="2000"/>
              <a:t> of the cache will reduce this problem</a:t>
            </a:r>
          </a:p>
        </p:txBody>
      </p:sp>
      <p:sp>
        <p:nvSpPr>
          <p:cNvPr id="1289294" name="Leading Question"/>
          <p:cNvSpPr txBox="1">
            <a:spLocks noChangeArrowheads="1"/>
          </p:cNvSpPr>
          <p:nvPr/>
        </p:nvSpPr>
        <p:spPr bwMode="auto">
          <a:xfrm>
            <a:off x="5551488" y="6413500"/>
            <a:ext cx="3275012" cy="307975"/>
          </a:xfrm>
          <a:prstGeom prst="rect">
            <a:avLst/>
          </a:prstGeom>
          <a:noFill/>
          <a:ln w="12700">
            <a:noFill/>
            <a:miter lim="800000"/>
            <a:headEnd type="none" w="sm" len="sm"/>
            <a:tailEnd/>
          </a:ln>
        </p:spPr>
        <p:txBody>
          <a:bodyPr wrap="none" lIns="0" tIns="0" rIns="0" bIns="0">
            <a:spAutoFit/>
          </a:bodyPr>
          <a:lstStyle/>
          <a:p>
            <a:pPr algn="r">
              <a:lnSpc>
                <a:spcPct val="100000"/>
              </a:lnSpc>
              <a:spcBef>
                <a:spcPct val="0"/>
              </a:spcBef>
            </a:pPr>
            <a:r>
              <a:rPr lang="en-US" sz="2000" b="0">
                <a:solidFill>
                  <a:schemeClr val="tx2"/>
                </a:solidFill>
                <a:latin typeface="Arial Narrow" pitchFamily="34" charset="0"/>
              </a:rPr>
              <a:t>How do you increase associativity?</a:t>
            </a:r>
          </a:p>
        </p:txBody>
      </p:sp>
      <p:pic>
        <p:nvPicPr>
          <p:cNvPr id="31"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92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892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892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89294"/>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9274" grpId="0" autoUpdateAnimBg="0"/>
      <p:bldP spid="1289292" grpId="0" autoUpdateAnimBg="0"/>
      <p:bldP spid="1289293" grpId="0" autoUpdateAnimBg="0"/>
      <p:bldP spid="128929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anchor="ctr"/>
          <a:lstStyle/>
          <a:p>
            <a:r>
              <a:rPr lang="en-US" smtClean="0"/>
              <a:t>Increased Associativity</a:t>
            </a:r>
          </a:p>
        </p:txBody>
      </p:sp>
      <p:grpSp>
        <p:nvGrpSpPr>
          <p:cNvPr id="49155" name="Group 3"/>
          <p:cNvGrpSpPr>
            <a:grpSpLocks/>
          </p:cNvGrpSpPr>
          <p:nvPr/>
        </p:nvGrpSpPr>
        <p:grpSpPr bwMode="auto">
          <a:xfrm>
            <a:off x="6400800" y="995363"/>
            <a:ext cx="2438400" cy="4262437"/>
            <a:chOff x="4032" y="627"/>
            <a:chExt cx="1536" cy="2685"/>
          </a:xfrm>
        </p:grpSpPr>
        <p:sp>
          <p:nvSpPr>
            <p:cNvPr id="49251" name="Rectangle 4"/>
            <p:cNvSpPr>
              <a:spLocks noChangeArrowheads="1"/>
            </p:cNvSpPr>
            <p:nvPr/>
          </p:nvSpPr>
          <p:spPr bwMode="auto">
            <a:xfrm>
              <a:off x="4719" y="627"/>
              <a:ext cx="635" cy="245"/>
            </a:xfrm>
            <a:prstGeom prst="rect">
              <a:avLst/>
            </a:prstGeom>
            <a:noFill/>
            <a:ln w="9525">
              <a:noFill/>
              <a:miter lim="800000"/>
              <a:headEnd/>
              <a:tailEnd/>
            </a:ln>
          </p:spPr>
          <p:txBody>
            <a:bodyPr wrap="none" lIns="92075" tIns="46038" rIns="92075" bIns="46038">
              <a:spAutoFit/>
            </a:bodyPr>
            <a:lstStyle/>
            <a:p>
              <a:pPr algn="ctr"/>
              <a:r>
                <a:rPr lang="en-US">
                  <a:latin typeface="Times New Roman" pitchFamily="18" charset="0"/>
                </a:rPr>
                <a:t>DDR2</a:t>
              </a:r>
            </a:p>
          </p:txBody>
        </p:sp>
        <p:sp>
          <p:nvSpPr>
            <p:cNvPr id="1295365" name="Rectangle 5"/>
            <p:cNvSpPr>
              <a:spLocks noChangeArrowheads="1"/>
            </p:cNvSpPr>
            <p:nvPr/>
          </p:nvSpPr>
          <p:spPr bwMode="auto">
            <a:xfrm>
              <a:off x="4560" y="842"/>
              <a:ext cx="1006" cy="2470"/>
            </a:xfrm>
            <a:prstGeom prst="rect">
              <a:avLst/>
            </a:prstGeom>
            <a:solidFill>
              <a:schemeClr val="accent4">
                <a:alpha val="5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49253" name="Rectangle 6"/>
            <p:cNvSpPr>
              <a:spLocks noChangeArrowheads="1"/>
            </p:cNvSpPr>
            <p:nvPr/>
          </p:nvSpPr>
          <p:spPr bwMode="auto">
            <a:xfrm>
              <a:off x="4560" y="912"/>
              <a:ext cx="1006" cy="576"/>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49254" name="Rectangle 7"/>
            <p:cNvSpPr>
              <a:spLocks noChangeArrowheads="1"/>
            </p:cNvSpPr>
            <p:nvPr/>
          </p:nvSpPr>
          <p:spPr bwMode="auto">
            <a:xfrm>
              <a:off x="4560" y="1488"/>
              <a:ext cx="1006" cy="576"/>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49255" name="Rectangle 8"/>
            <p:cNvSpPr>
              <a:spLocks noChangeArrowheads="1"/>
            </p:cNvSpPr>
            <p:nvPr/>
          </p:nvSpPr>
          <p:spPr bwMode="auto">
            <a:xfrm>
              <a:off x="4560" y="2064"/>
              <a:ext cx="1006" cy="576"/>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49256" name="Rectangle 9"/>
            <p:cNvSpPr>
              <a:spLocks noChangeArrowheads="1"/>
            </p:cNvSpPr>
            <p:nvPr/>
          </p:nvSpPr>
          <p:spPr bwMode="auto">
            <a:xfrm>
              <a:off x="4560" y="2640"/>
              <a:ext cx="1006" cy="576"/>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49257" name="Rectangle 10"/>
            <p:cNvSpPr>
              <a:spLocks noChangeArrowheads="1"/>
            </p:cNvSpPr>
            <p:nvPr/>
          </p:nvSpPr>
          <p:spPr bwMode="auto">
            <a:xfrm>
              <a:off x="4032" y="912"/>
              <a:ext cx="528" cy="192"/>
            </a:xfrm>
            <a:prstGeom prst="rect">
              <a:avLst/>
            </a:prstGeom>
            <a:noFill/>
            <a:ln w="12700">
              <a:noFill/>
              <a:miter lim="800000"/>
              <a:headEnd type="none" w="sm" len="sm"/>
              <a:tailEnd type="none" w="sm" len="sm"/>
            </a:ln>
          </p:spPr>
          <p:txBody>
            <a:bodyPr wrap="none" anchor="ctr"/>
            <a:lstStyle/>
            <a:p>
              <a:pPr algn="r"/>
              <a:r>
                <a:rPr lang="en-US" sz="2000" dirty="0" smtClean="0"/>
                <a:t>0x00000</a:t>
              </a:r>
              <a:endParaRPr lang="en-US" sz="2000" dirty="0"/>
            </a:p>
          </p:txBody>
        </p:sp>
        <p:sp>
          <p:nvSpPr>
            <p:cNvPr id="49258" name="Rectangle 11"/>
            <p:cNvSpPr>
              <a:spLocks noChangeArrowheads="1"/>
            </p:cNvSpPr>
            <p:nvPr/>
          </p:nvSpPr>
          <p:spPr bwMode="auto">
            <a:xfrm>
              <a:off x="4032" y="1488"/>
              <a:ext cx="528" cy="192"/>
            </a:xfrm>
            <a:prstGeom prst="rect">
              <a:avLst/>
            </a:prstGeom>
            <a:noFill/>
            <a:ln w="12700">
              <a:noFill/>
              <a:miter lim="800000"/>
              <a:headEnd type="none" w="sm" len="sm"/>
              <a:tailEnd type="none" w="sm" len="sm"/>
            </a:ln>
          </p:spPr>
          <p:txBody>
            <a:bodyPr wrap="none" anchor="ctr"/>
            <a:lstStyle/>
            <a:p>
              <a:pPr algn="r"/>
              <a:r>
                <a:rPr lang="en-US" sz="2000" dirty="0" smtClean="0"/>
                <a:t>0x08000</a:t>
              </a:r>
              <a:endParaRPr lang="en-US" sz="2000" dirty="0"/>
            </a:p>
          </p:txBody>
        </p:sp>
        <p:sp>
          <p:nvSpPr>
            <p:cNvPr id="49259" name="Rectangle 12"/>
            <p:cNvSpPr>
              <a:spLocks noChangeArrowheads="1"/>
            </p:cNvSpPr>
            <p:nvPr/>
          </p:nvSpPr>
          <p:spPr bwMode="auto">
            <a:xfrm>
              <a:off x="4032" y="2064"/>
              <a:ext cx="528" cy="192"/>
            </a:xfrm>
            <a:prstGeom prst="rect">
              <a:avLst/>
            </a:prstGeom>
            <a:noFill/>
            <a:ln w="12700">
              <a:noFill/>
              <a:miter lim="800000"/>
              <a:headEnd type="none" w="sm" len="sm"/>
              <a:tailEnd type="none" w="sm" len="sm"/>
            </a:ln>
          </p:spPr>
          <p:txBody>
            <a:bodyPr wrap="none" anchor="ctr"/>
            <a:lstStyle/>
            <a:p>
              <a:pPr algn="r"/>
              <a:r>
                <a:rPr lang="en-US" sz="2000" dirty="0" smtClean="0"/>
                <a:t>0x10000</a:t>
              </a:r>
              <a:endParaRPr lang="en-US" sz="2000" dirty="0"/>
            </a:p>
          </p:txBody>
        </p:sp>
        <p:sp>
          <p:nvSpPr>
            <p:cNvPr id="49260" name="Rectangle 13"/>
            <p:cNvSpPr>
              <a:spLocks noChangeArrowheads="1"/>
            </p:cNvSpPr>
            <p:nvPr/>
          </p:nvSpPr>
          <p:spPr bwMode="auto">
            <a:xfrm>
              <a:off x="4032" y="2640"/>
              <a:ext cx="528" cy="192"/>
            </a:xfrm>
            <a:prstGeom prst="rect">
              <a:avLst/>
            </a:prstGeom>
            <a:noFill/>
            <a:ln w="12700">
              <a:noFill/>
              <a:miter lim="800000"/>
              <a:headEnd type="none" w="sm" len="sm"/>
              <a:tailEnd type="none" w="sm" len="sm"/>
            </a:ln>
          </p:spPr>
          <p:txBody>
            <a:bodyPr wrap="none" anchor="ctr"/>
            <a:lstStyle/>
            <a:p>
              <a:pPr algn="r"/>
              <a:r>
                <a:rPr lang="en-US" sz="2000" dirty="0" smtClean="0"/>
                <a:t>0x18000</a:t>
              </a:r>
              <a:endParaRPr lang="en-US" sz="2000" dirty="0"/>
            </a:p>
          </p:txBody>
        </p:sp>
        <p:sp>
          <p:nvSpPr>
            <p:cNvPr id="1295374" name="Rectangle 14"/>
            <p:cNvSpPr>
              <a:spLocks noChangeArrowheads="1"/>
            </p:cNvSpPr>
            <p:nvPr/>
          </p:nvSpPr>
          <p:spPr bwMode="auto">
            <a:xfrm>
              <a:off x="4560" y="912"/>
              <a:ext cx="1008" cy="19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95375" name="Rectangle 15"/>
            <p:cNvSpPr>
              <a:spLocks noChangeArrowheads="1"/>
            </p:cNvSpPr>
            <p:nvPr/>
          </p:nvSpPr>
          <p:spPr bwMode="auto">
            <a:xfrm>
              <a:off x="4560" y="1488"/>
              <a:ext cx="1008" cy="19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95376" name="Rectangle 16"/>
            <p:cNvSpPr>
              <a:spLocks noChangeArrowheads="1"/>
            </p:cNvSpPr>
            <p:nvPr/>
          </p:nvSpPr>
          <p:spPr bwMode="auto">
            <a:xfrm>
              <a:off x="4560" y="2064"/>
              <a:ext cx="1008" cy="19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95377" name="Rectangle 17"/>
            <p:cNvSpPr>
              <a:spLocks noChangeArrowheads="1"/>
            </p:cNvSpPr>
            <p:nvPr/>
          </p:nvSpPr>
          <p:spPr bwMode="auto">
            <a:xfrm>
              <a:off x="4560" y="2640"/>
              <a:ext cx="1008" cy="19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aphicFrame>
        <p:nvGraphicFramePr>
          <p:cNvPr id="1295378" name="Group 18"/>
          <p:cNvGraphicFramePr>
            <a:graphicFrameLocks noGrp="1"/>
          </p:cNvGraphicFramePr>
          <p:nvPr>
            <p:extLst>
              <p:ext uri="{D42A27DB-BD31-4B8C-83A1-F6EECF244321}">
                <p14:modId xmlns:p14="http://schemas.microsoft.com/office/powerpoint/2010/main" val="1841647214"/>
              </p:ext>
            </p:extLst>
          </p:nvPr>
        </p:nvGraphicFramePr>
        <p:xfrm>
          <a:off x="381000" y="685800"/>
          <a:ext cx="5172075" cy="2535936"/>
        </p:xfrm>
        <a:graphic>
          <a:graphicData uri="http://schemas.openxmlformats.org/drawingml/2006/table">
            <a:tbl>
              <a:tblPr/>
              <a:tblGrid>
                <a:gridCol w="304800"/>
                <a:gridCol w="304800"/>
                <a:gridCol w="304800"/>
                <a:gridCol w="304800"/>
                <a:gridCol w="1447800"/>
                <a:gridCol w="744538"/>
                <a:gridCol w="1760537"/>
              </a:tblGrid>
              <a:tr h="266700">
                <a:tc gridSpan="2">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Narrow" pitchFamily="34" charset="0"/>
                        </a:rPr>
                        <a:t> </a:t>
                      </a:r>
                    </a:p>
                  </a:txBody>
                  <a:tcPr marL="0" horzOverflow="overflow">
                    <a:lnL cap="flat">
                      <a:noFill/>
                    </a:lnL>
                    <a:lnR>
                      <a:noFill/>
                    </a:lnR>
                    <a:lnT cap="fla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Valid</a:t>
                      </a:r>
                    </a:p>
                  </a:txBody>
                  <a:tcPr marL="0" horzOverflow="overflow">
                    <a:lnL>
                      <a:noFill/>
                    </a:lnL>
                    <a:lnR>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Tag</a:t>
                      </a:r>
                    </a:p>
                  </a:txBody>
                  <a:tcPr horzOverflow="overflow">
                    <a:lnL>
                      <a:noFill/>
                    </a:lnL>
                    <a:lnR>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Data Cache</a:t>
                      </a:r>
                    </a:p>
                  </a:txBody>
                  <a:tcPr horzOverflow="overflow">
                    <a:lnL>
                      <a:noFill/>
                    </a:lnL>
                    <a:lnR cap="flat">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r>
              <a:tr h="266700">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2"/>
                    </a:solid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rgbClr val="5F5F5F"/>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rgbClr val="5F5F5F"/>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rgbClr val="5F5F5F"/>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rgbClr val="5F5F5F"/>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rgbClr val="5F5F5F"/>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rPr>
                        <a:t>16K</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r>
              <a:tr h="28416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2"/>
                    </a:solidFill>
                  </a:tcPr>
                </a:tc>
              </a:tr>
              <a:tr h="30321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rPr>
                        <a:t>16K</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r>
            </a:tbl>
          </a:graphicData>
        </a:graphic>
      </p:graphicFrame>
      <p:sp>
        <p:nvSpPr>
          <p:cNvPr id="49247" name="Text Box 130"/>
          <p:cNvSpPr txBox="1">
            <a:spLocks noChangeArrowheads="1"/>
          </p:cNvSpPr>
          <p:nvPr/>
        </p:nvSpPr>
        <p:spPr bwMode="auto">
          <a:xfrm>
            <a:off x="3792538" y="1020763"/>
            <a:ext cx="1760537" cy="954087"/>
          </a:xfrm>
          <a:prstGeom prst="rect">
            <a:avLst/>
          </a:prstGeom>
          <a:solidFill>
            <a:schemeClr val="accent1">
              <a:alpha val="50195"/>
            </a:schemeClr>
          </a:solidFill>
          <a:ln w="12700">
            <a:solidFill>
              <a:schemeClr val="tx1"/>
            </a:solidFill>
            <a:miter lim="800000"/>
            <a:headEnd type="none" w="sm" len="sm"/>
            <a:tailEnd type="none" w="sm" len="sm"/>
          </a:ln>
        </p:spPr>
        <p:txBody>
          <a:bodyPr lIns="0" tIns="0" rIns="0" bIns="0" anchor="ctr" anchorCtr="1"/>
          <a:lstStyle/>
          <a:p>
            <a:r>
              <a:rPr lang="en-US"/>
              <a:t>Way 0</a:t>
            </a:r>
          </a:p>
        </p:txBody>
      </p:sp>
      <p:sp>
        <p:nvSpPr>
          <p:cNvPr id="49248" name="Text Box 131"/>
          <p:cNvSpPr txBox="1">
            <a:spLocks noChangeArrowheads="1"/>
          </p:cNvSpPr>
          <p:nvPr/>
        </p:nvSpPr>
        <p:spPr bwMode="auto">
          <a:xfrm>
            <a:off x="3792538" y="2284413"/>
            <a:ext cx="1760537" cy="928687"/>
          </a:xfrm>
          <a:prstGeom prst="rect">
            <a:avLst/>
          </a:prstGeom>
          <a:solidFill>
            <a:schemeClr val="accent1">
              <a:alpha val="50195"/>
            </a:schemeClr>
          </a:solidFill>
          <a:ln w="12700">
            <a:solidFill>
              <a:schemeClr val="tx1"/>
            </a:solidFill>
            <a:miter lim="800000"/>
            <a:headEnd type="none" w="sm" len="sm"/>
            <a:tailEnd type="none" w="sm" len="sm"/>
          </a:ln>
        </p:spPr>
        <p:txBody>
          <a:bodyPr lIns="0" tIns="0" rIns="0" bIns="0" anchor="ctr" anchorCtr="1"/>
          <a:lstStyle/>
          <a:p>
            <a:r>
              <a:rPr lang="en-US"/>
              <a:t>Way 1</a:t>
            </a:r>
          </a:p>
        </p:txBody>
      </p:sp>
      <p:sp>
        <p:nvSpPr>
          <p:cNvPr id="49249" name="Text Box 132"/>
          <p:cNvSpPr txBox="1">
            <a:spLocks noChangeArrowheads="1"/>
          </p:cNvSpPr>
          <p:nvPr/>
        </p:nvSpPr>
        <p:spPr bwMode="auto">
          <a:xfrm>
            <a:off x="228600" y="3429000"/>
            <a:ext cx="6019800" cy="1030288"/>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30000"/>
              </a:spcBef>
              <a:buClr>
                <a:schemeClr val="tx2"/>
              </a:buClr>
              <a:buSzPct val="75000"/>
              <a:buFont typeface="Wingdings" pitchFamily="2" charset="2"/>
              <a:buChar char=""/>
            </a:pPr>
            <a:r>
              <a:rPr lang="en-US"/>
              <a:t>Split a Direct-Mapped Cache in half</a:t>
            </a:r>
          </a:p>
          <a:p>
            <a:pPr marL="800100" lvl="1" indent="-342900">
              <a:lnSpc>
                <a:spcPct val="100000"/>
              </a:lnSpc>
              <a:spcBef>
                <a:spcPct val="0"/>
              </a:spcBef>
              <a:buClr>
                <a:schemeClr val="tx2"/>
              </a:buClr>
              <a:buSzPct val="75000"/>
              <a:buFont typeface="Wingdings" pitchFamily="2" charset="2"/>
              <a:buChar char=""/>
            </a:pPr>
            <a:r>
              <a:rPr lang="en-US" sz="2000">
                <a:latin typeface="Arial Narrow" pitchFamily="34" charset="0"/>
              </a:rPr>
              <a:t>Each half is called a </a:t>
            </a:r>
            <a:r>
              <a:rPr lang="en-US" sz="2000" i="1">
                <a:solidFill>
                  <a:schemeClr val="tx2"/>
                </a:solidFill>
                <a:latin typeface="Arial Narrow" pitchFamily="34" charset="0"/>
              </a:rPr>
              <a:t>cache way</a:t>
            </a:r>
          </a:p>
          <a:p>
            <a:pPr marL="800100" lvl="1" indent="-342900">
              <a:lnSpc>
                <a:spcPct val="100000"/>
              </a:lnSpc>
              <a:spcBef>
                <a:spcPct val="0"/>
              </a:spcBef>
              <a:buClr>
                <a:schemeClr val="tx2"/>
              </a:buClr>
              <a:buSzPct val="75000"/>
              <a:buFont typeface="Wingdings" pitchFamily="2" charset="2"/>
              <a:buChar char=""/>
            </a:pPr>
            <a:r>
              <a:rPr lang="en-US" sz="2000">
                <a:latin typeface="Arial Narrow" pitchFamily="34" charset="0"/>
              </a:rPr>
              <a:t>Multiple ways make data caches more efficient</a:t>
            </a:r>
          </a:p>
        </p:txBody>
      </p:sp>
      <p:sp>
        <p:nvSpPr>
          <p:cNvPr id="1295493" name="Leading Question"/>
          <p:cNvSpPr txBox="1">
            <a:spLocks noChangeArrowheads="1"/>
          </p:cNvSpPr>
          <p:nvPr/>
        </p:nvSpPr>
        <p:spPr bwMode="auto">
          <a:xfrm>
            <a:off x="7508875" y="6423025"/>
            <a:ext cx="1317625" cy="244475"/>
          </a:xfrm>
          <a:prstGeom prst="rect">
            <a:avLst/>
          </a:prstGeom>
          <a:noFill/>
          <a:ln w="12700">
            <a:noFill/>
            <a:miter lim="800000"/>
            <a:headEnd type="none" w="sm" len="sm"/>
            <a:tailEnd/>
          </a:ln>
        </p:spPr>
        <p:txBody>
          <a:bodyPr wrap="none" lIns="0" tIns="0" rIns="0" bIns="0" anchor="b">
            <a:spAutoFit/>
          </a:bodyPr>
          <a:lstStyle/>
          <a:p>
            <a:pPr algn="r">
              <a:spcBef>
                <a:spcPct val="0"/>
              </a:spcBef>
            </a:pPr>
            <a:r>
              <a:rPr lang="en-US" sz="2000" b="0">
                <a:solidFill>
                  <a:schemeClr val="tx2"/>
                </a:solidFill>
                <a:latin typeface="Arial Narrow" pitchFamily="34" charset="0"/>
              </a:rPr>
              <a:t>What is a </a:t>
            </a:r>
            <a:r>
              <a:rPr lang="en-US" sz="2000" b="0" u="sng">
                <a:solidFill>
                  <a:schemeClr val="tx2"/>
                </a:solidFill>
                <a:latin typeface="Arial Narrow" pitchFamily="34" charset="0"/>
              </a:rPr>
              <a:t>set</a:t>
            </a:r>
            <a:r>
              <a:rPr lang="en-US" sz="2000" b="0">
                <a:solidFill>
                  <a:schemeClr val="tx2"/>
                </a:solidFill>
                <a:latin typeface="Arial Narrow" pitchFamily="34" charset="0"/>
              </a:rPr>
              <a:t>?</a:t>
            </a:r>
          </a:p>
        </p:txBody>
      </p:sp>
      <p:pic>
        <p:nvPicPr>
          <p:cNvPr id="25"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549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5493"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anchor="ctr"/>
          <a:lstStyle/>
          <a:p>
            <a:r>
              <a:rPr lang="en-US" smtClean="0"/>
              <a:t>What is a </a:t>
            </a:r>
            <a:r>
              <a:rPr lang="en-US" i="1" smtClean="0"/>
              <a:t>Set</a:t>
            </a:r>
            <a:r>
              <a:rPr lang="en-US" smtClean="0"/>
              <a:t>?</a:t>
            </a:r>
          </a:p>
        </p:txBody>
      </p:sp>
      <p:sp>
        <p:nvSpPr>
          <p:cNvPr id="1299460" name="Rectangle 4"/>
          <p:cNvSpPr>
            <a:spLocks noChangeArrowheads="1"/>
          </p:cNvSpPr>
          <p:nvPr/>
        </p:nvSpPr>
        <p:spPr bwMode="auto">
          <a:xfrm>
            <a:off x="7239000" y="1336675"/>
            <a:ext cx="1597025" cy="3921125"/>
          </a:xfrm>
          <a:prstGeom prst="rect">
            <a:avLst/>
          </a:prstGeom>
          <a:solidFill>
            <a:schemeClr val="accent4">
              <a:alpha val="5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50180" name="Rectangle 5"/>
          <p:cNvSpPr>
            <a:spLocks noChangeArrowheads="1"/>
          </p:cNvSpPr>
          <p:nvPr/>
        </p:nvSpPr>
        <p:spPr bwMode="auto">
          <a:xfrm>
            <a:off x="7239000" y="14478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50181" name="Rectangle 6"/>
          <p:cNvSpPr>
            <a:spLocks noChangeArrowheads="1"/>
          </p:cNvSpPr>
          <p:nvPr/>
        </p:nvSpPr>
        <p:spPr bwMode="auto">
          <a:xfrm>
            <a:off x="7239000" y="23622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50182" name="Rectangle 7"/>
          <p:cNvSpPr>
            <a:spLocks noChangeArrowheads="1"/>
          </p:cNvSpPr>
          <p:nvPr/>
        </p:nvSpPr>
        <p:spPr bwMode="auto">
          <a:xfrm>
            <a:off x="7239000" y="32766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50183" name="Rectangle 8"/>
          <p:cNvSpPr>
            <a:spLocks noChangeArrowheads="1"/>
          </p:cNvSpPr>
          <p:nvPr/>
        </p:nvSpPr>
        <p:spPr bwMode="auto">
          <a:xfrm>
            <a:off x="7239000" y="41910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50184" name="Rectangle 9"/>
          <p:cNvSpPr>
            <a:spLocks noChangeArrowheads="1"/>
          </p:cNvSpPr>
          <p:nvPr/>
        </p:nvSpPr>
        <p:spPr bwMode="auto">
          <a:xfrm>
            <a:off x="6324600" y="1447800"/>
            <a:ext cx="838200" cy="304800"/>
          </a:xfrm>
          <a:prstGeom prst="rect">
            <a:avLst/>
          </a:prstGeom>
          <a:noFill/>
          <a:ln w="12700">
            <a:noFill/>
            <a:miter lim="800000"/>
            <a:headEnd type="none" w="sm" len="sm"/>
            <a:tailEnd type="none" w="sm" len="sm"/>
          </a:ln>
        </p:spPr>
        <p:txBody>
          <a:bodyPr wrap="none" anchor="ctr"/>
          <a:lstStyle/>
          <a:p>
            <a:pPr algn="ctr"/>
            <a:r>
              <a:rPr lang="en-US" sz="2000"/>
              <a:t>0x8000</a:t>
            </a:r>
          </a:p>
        </p:txBody>
      </p:sp>
      <p:sp>
        <p:nvSpPr>
          <p:cNvPr id="50185" name="Text Box 10"/>
          <p:cNvSpPr txBox="1">
            <a:spLocks noChangeArrowheads="1"/>
          </p:cNvSpPr>
          <p:nvPr/>
        </p:nvSpPr>
        <p:spPr bwMode="auto">
          <a:xfrm>
            <a:off x="228600" y="850900"/>
            <a:ext cx="6019800" cy="6413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40000"/>
              </a:spcBef>
              <a:buClr>
                <a:schemeClr val="tx2"/>
              </a:buClr>
              <a:buSzPct val="75000"/>
              <a:buFont typeface="Wingdings" pitchFamily="2" charset="2"/>
              <a:buChar char=""/>
            </a:pPr>
            <a:r>
              <a:rPr lang="en-US" sz="2000"/>
              <a:t>The lines from each </a:t>
            </a:r>
            <a:r>
              <a:rPr lang="en-US" sz="2000" i="1">
                <a:solidFill>
                  <a:schemeClr val="tx2"/>
                </a:solidFill>
              </a:rPr>
              <a:t>way</a:t>
            </a:r>
            <a:r>
              <a:rPr lang="en-US" sz="2000"/>
              <a:t> that map to the same index form a </a:t>
            </a:r>
            <a:r>
              <a:rPr lang="en-US" sz="2000" i="1">
                <a:solidFill>
                  <a:schemeClr val="tx2"/>
                </a:solidFill>
              </a:rPr>
              <a:t>set</a:t>
            </a:r>
          </a:p>
        </p:txBody>
      </p:sp>
      <p:sp>
        <p:nvSpPr>
          <p:cNvPr id="50186" name="Rectangle 11"/>
          <p:cNvSpPr>
            <a:spLocks noChangeArrowheads="1"/>
          </p:cNvSpPr>
          <p:nvPr/>
        </p:nvSpPr>
        <p:spPr bwMode="auto">
          <a:xfrm>
            <a:off x="6324600" y="2362200"/>
            <a:ext cx="838200" cy="304800"/>
          </a:xfrm>
          <a:prstGeom prst="rect">
            <a:avLst/>
          </a:prstGeom>
          <a:noFill/>
          <a:ln w="12700">
            <a:noFill/>
            <a:miter lim="800000"/>
            <a:headEnd type="none" w="sm" len="sm"/>
            <a:tailEnd type="none" w="sm" len="sm"/>
          </a:ln>
        </p:spPr>
        <p:txBody>
          <a:bodyPr wrap="none" anchor="ctr"/>
          <a:lstStyle/>
          <a:p>
            <a:pPr algn="ctr"/>
            <a:r>
              <a:rPr lang="en-US" sz="2000"/>
              <a:t>0x8008</a:t>
            </a:r>
          </a:p>
        </p:txBody>
      </p:sp>
      <p:sp>
        <p:nvSpPr>
          <p:cNvPr id="50187" name="Rectangle 12"/>
          <p:cNvSpPr>
            <a:spLocks noChangeArrowheads="1"/>
          </p:cNvSpPr>
          <p:nvPr/>
        </p:nvSpPr>
        <p:spPr bwMode="auto">
          <a:xfrm>
            <a:off x="6324600" y="3276600"/>
            <a:ext cx="838200" cy="304800"/>
          </a:xfrm>
          <a:prstGeom prst="rect">
            <a:avLst/>
          </a:prstGeom>
          <a:noFill/>
          <a:ln w="12700">
            <a:noFill/>
            <a:miter lim="800000"/>
            <a:headEnd type="none" w="sm" len="sm"/>
            <a:tailEnd type="none" w="sm" len="sm"/>
          </a:ln>
        </p:spPr>
        <p:txBody>
          <a:bodyPr wrap="none" anchor="ctr"/>
          <a:lstStyle/>
          <a:p>
            <a:pPr algn="ctr"/>
            <a:r>
              <a:rPr lang="en-US" sz="2000"/>
              <a:t>0x8010</a:t>
            </a:r>
          </a:p>
        </p:txBody>
      </p:sp>
      <p:sp>
        <p:nvSpPr>
          <p:cNvPr id="50188" name="Rectangle 13"/>
          <p:cNvSpPr>
            <a:spLocks noChangeArrowheads="1"/>
          </p:cNvSpPr>
          <p:nvPr/>
        </p:nvSpPr>
        <p:spPr bwMode="auto">
          <a:xfrm>
            <a:off x="6324600" y="4191000"/>
            <a:ext cx="838200" cy="304800"/>
          </a:xfrm>
          <a:prstGeom prst="rect">
            <a:avLst/>
          </a:prstGeom>
          <a:noFill/>
          <a:ln w="12700">
            <a:noFill/>
            <a:miter lim="800000"/>
            <a:headEnd type="none" w="sm" len="sm"/>
            <a:tailEnd type="none" w="sm" len="sm"/>
          </a:ln>
        </p:spPr>
        <p:txBody>
          <a:bodyPr wrap="none" anchor="ctr"/>
          <a:lstStyle/>
          <a:p>
            <a:pPr algn="ctr"/>
            <a:r>
              <a:rPr lang="en-US" sz="2000"/>
              <a:t>0x8018</a:t>
            </a:r>
          </a:p>
        </p:txBody>
      </p:sp>
      <p:sp>
        <p:nvSpPr>
          <p:cNvPr id="1299470" name="Rectangle 14"/>
          <p:cNvSpPr>
            <a:spLocks noChangeArrowheads="1"/>
          </p:cNvSpPr>
          <p:nvPr/>
        </p:nvSpPr>
        <p:spPr bwMode="auto">
          <a:xfrm>
            <a:off x="7239000" y="1447800"/>
            <a:ext cx="1600200" cy="304800"/>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99471" name="Rectangle 15"/>
          <p:cNvSpPr>
            <a:spLocks noChangeArrowheads="1"/>
          </p:cNvSpPr>
          <p:nvPr/>
        </p:nvSpPr>
        <p:spPr bwMode="auto">
          <a:xfrm>
            <a:off x="7239000" y="2362200"/>
            <a:ext cx="1600200" cy="304800"/>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99472" name="Rectangle 16"/>
          <p:cNvSpPr>
            <a:spLocks noChangeArrowheads="1"/>
          </p:cNvSpPr>
          <p:nvPr/>
        </p:nvSpPr>
        <p:spPr bwMode="auto">
          <a:xfrm>
            <a:off x="7239000" y="3276600"/>
            <a:ext cx="1600200" cy="304800"/>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99473" name="Rectangle 17"/>
          <p:cNvSpPr>
            <a:spLocks noChangeArrowheads="1"/>
          </p:cNvSpPr>
          <p:nvPr/>
        </p:nvSpPr>
        <p:spPr bwMode="auto">
          <a:xfrm>
            <a:off x="7239000" y="4191000"/>
            <a:ext cx="1600200" cy="304800"/>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aphicFrame>
        <p:nvGraphicFramePr>
          <p:cNvPr id="1299474" name="Group 18"/>
          <p:cNvGraphicFramePr>
            <a:graphicFrameLocks noGrp="1"/>
          </p:cNvGraphicFramePr>
          <p:nvPr>
            <p:extLst>
              <p:ext uri="{D42A27DB-BD31-4B8C-83A1-F6EECF244321}">
                <p14:modId xmlns:p14="http://schemas.microsoft.com/office/powerpoint/2010/main" val="398765347"/>
              </p:ext>
            </p:extLst>
          </p:nvPr>
        </p:nvGraphicFramePr>
        <p:xfrm>
          <a:off x="1155700" y="1676400"/>
          <a:ext cx="3962400" cy="2535936"/>
        </p:xfrm>
        <a:graphic>
          <a:graphicData uri="http://schemas.openxmlformats.org/drawingml/2006/table">
            <a:tbl>
              <a:tblPr/>
              <a:tblGrid>
                <a:gridCol w="1414463"/>
                <a:gridCol w="779462"/>
                <a:gridCol w="1768475"/>
              </a:tblGrid>
              <a:tr h="30638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Data Cache</a:t>
                      </a:r>
                    </a:p>
                  </a:txBody>
                  <a:tcPr horzOverflow="overflow">
                    <a:lnL>
                      <a:noFill/>
                    </a:lnL>
                    <a:lnR cap="flat">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r>
              <a:tr h="266700">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a:t>
                      </a: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rgbClr val="CCFF66"/>
                    </a:solid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rgbClr val="5F5F5F"/>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r>
              <a:tr h="28416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a:t>
                      </a: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rgbClr val="CCFF66"/>
                    </a:solidFill>
                  </a:tcPr>
                </a:tc>
              </a:tr>
              <a:tr h="30321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bl>
          </a:graphicData>
        </a:graphic>
      </p:graphicFrame>
      <p:sp>
        <p:nvSpPr>
          <p:cNvPr id="1299527" name="AutoShape 71"/>
          <p:cNvSpPr>
            <a:spLocks/>
          </p:cNvSpPr>
          <p:nvPr/>
        </p:nvSpPr>
        <p:spPr bwMode="auto">
          <a:xfrm>
            <a:off x="2814638" y="1982788"/>
            <a:ext cx="228600" cy="1527175"/>
          </a:xfrm>
          <a:prstGeom prst="leftBrace">
            <a:avLst>
              <a:gd name="adj1" fmla="val 55671"/>
              <a:gd name="adj2" fmla="val 50000"/>
            </a:avLst>
          </a:prstGeom>
          <a:noFill/>
          <a:ln w="12700">
            <a:solidFill>
              <a:schemeClr val="tx1"/>
            </a:solidFill>
            <a:round/>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50231" name="Rectangle 72"/>
          <p:cNvSpPr>
            <a:spLocks noChangeArrowheads="1"/>
          </p:cNvSpPr>
          <p:nvPr/>
        </p:nvSpPr>
        <p:spPr bwMode="auto">
          <a:xfrm>
            <a:off x="450850" y="2197100"/>
            <a:ext cx="2138363" cy="762000"/>
          </a:xfrm>
          <a:prstGeom prst="rect">
            <a:avLst/>
          </a:prstGeom>
          <a:noFill/>
          <a:ln w="12700">
            <a:noFill/>
            <a:miter lim="800000"/>
            <a:headEnd type="none" w="sm" len="sm"/>
            <a:tailEnd/>
          </a:ln>
        </p:spPr>
        <p:txBody>
          <a:bodyPr wrap="none">
            <a:spAutoFit/>
          </a:bodyPr>
          <a:lstStyle/>
          <a:p>
            <a:pPr algn="ctr">
              <a:lnSpc>
                <a:spcPct val="100000"/>
              </a:lnSpc>
              <a:spcBef>
                <a:spcPct val="20000"/>
              </a:spcBef>
            </a:pPr>
            <a:r>
              <a:rPr lang="en-US" sz="2000">
                <a:latin typeface="Arial Narrow" pitchFamily="34" charset="0"/>
              </a:rPr>
              <a:t>Set of index zeroes,</a:t>
            </a:r>
          </a:p>
          <a:p>
            <a:pPr algn="ctr">
              <a:lnSpc>
                <a:spcPct val="100000"/>
              </a:lnSpc>
              <a:spcBef>
                <a:spcPct val="20000"/>
              </a:spcBef>
            </a:pPr>
            <a:r>
              <a:rPr lang="en-US" sz="2000">
                <a:latin typeface="Arial Narrow" pitchFamily="34" charset="0"/>
              </a:rPr>
              <a:t> i.e. </a:t>
            </a:r>
            <a:r>
              <a:rPr lang="en-US" sz="2000" i="1">
                <a:solidFill>
                  <a:schemeClr val="tx2"/>
                </a:solidFill>
              </a:rPr>
              <a:t>Set 0</a:t>
            </a:r>
          </a:p>
        </p:txBody>
      </p:sp>
      <p:sp>
        <p:nvSpPr>
          <p:cNvPr id="50232" name="Text Box 73"/>
          <p:cNvSpPr txBox="1">
            <a:spLocks noChangeArrowheads="1"/>
          </p:cNvSpPr>
          <p:nvPr/>
        </p:nvSpPr>
        <p:spPr bwMode="auto">
          <a:xfrm>
            <a:off x="838200" y="4724400"/>
            <a:ext cx="6019800" cy="6413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40000"/>
              </a:spcBef>
              <a:buClr>
                <a:schemeClr val="tx2"/>
              </a:buClr>
              <a:buSzPct val="75000"/>
              <a:buFont typeface="Wingdings" pitchFamily="2" charset="2"/>
              <a:buChar char=""/>
            </a:pPr>
            <a:r>
              <a:rPr lang="en-US" sz="2000"/>
              <a:t>The number of lines per set defines the cache as an </a:t>
            </a:r>
            <a:r>
              <a:rPr lang="en-US" sz="2000" i="1" u="sng"/>
              <a:t>N-way set-associative</a:t>
            </a:r>
            <a:r>
              <a:rPr lang="en-US" sz="2000"/>
              <a:t> cache</a:t>
            </a:r>
          </a:p>
        </p:txBody>
      </p:sp>
      <p:grpSp>
        <p:nvGrpSpPr>
          <p:cNvPr id="50233" name="Group 74"/>
          <p:cNvGrpSpPr>
            <a:grpSpLocks/>
          </p:cNvGrpSpPr>
          <p:nvPr/>
        </p:nvGrpSpPr>
        <p:grpSpPr bwMode="auto">
          <a:xfrm>
            <a:off x="990600" y="2489200"/>
            <a:ext cx="2359025" cy="1717675"/>
            <a:chOff x="624" y="1568"/>
            <a:chExt cx="1486" cy="1082"/>
          </a:xfrm>
        </p:grpSpPr>
        <p:sp>
          <p:nvSpPr>
            <p:cNvPr id="50244" name="Rectangle 75"/>
            <p:cNvSpPr>
              <a:spLocks noChangeArrowheads="1"/>
            </p:cNvSpPr>
            <p:nvPr/>
          </p:nvSpPr>
          <p:spPr bwMode="auto">
            <a:xfrm>
              <a:off x="624" y="2400"/>
              <a:ext cx="498" cy="250"/>
            </a:xfrm>
            <a:prstGeom prst="rect">
              <a:avLst/>
            </a:prstGeom>
            <a:noFill/>
            <a:ln w="12700">
              <a:noFill/>
              <a:miter lim="800000"/>
              <a:headEnd type="none" w="sm" len="sm"/>
              <a:tailEnd/>
            </a:ln>
          </p:spPr>
          <p:txBody>
            <a:bodyPr wrap="none">
              <a:spAutoFit/>
            </a:bodyPr>
            <a:lstStyle/>
            <a:p>
              <a:pPr algn="ctr">
                <a:lnSpc>
                  <a:spcPct val="100000"/>
                </a:lnSpc>
                <a:spcBef>
                  <a:spcPct val="20000"/>
                </a:spcBef>
              </a:pPr>
              <a:r>
                <a:rPr lang="en-US" sz="2000" i="1">
                  <a:solidFill>
                    <a:srgbClr val="969696"/>
                  </a:solidFill>
                </a:rPr>
                <a:t>Set 1</a:t>
              </a:r>
            </a:p>
          </p:txBody>
        </p:sp>
        <p:cxnSp>
          <p:nvCxnSpPr>
            <p:cNvPr id="50245" name="AutoShape 76"/>
            <p:cNvCxnSpPr>
              <a:cxnSpLocks noChangeShapeType="1"/>
              <a:stCxn id="50244" idx="3"/>
            </p:cNvCxnSpPr>
            <p:nvPr/>
          </p:nvCxnSpPr>
          <p:spPr bwMode="auto">
            <a:xfrm flipV="1">
              <a:off x="1122" y="1568"/>
              <a:ext cx="988" cy="957"/>
            </a:xfrm>
            <a:prstGeom prst="straightConnector1">
              <a:avLst/>
            </a:prstGeom>
            <a:noFill/>
            <a:ln w="12700">
              <a:solidFill>
                <a:srgbClr val="969696"/>
              </a:solidFill>
              <a:prstDash val="dash"/>
              <a:round/>
              <a:headEnd type="none" w="sm" len="sm"/>
              <a:tailEnd type="triangle" w="med" len="med"/>
            </a:ln>
          </p:spPr>
        </p:cxnSp>
        <p:cxnSp>
          <p:nvCxnSpPr>
            <p:cNvPr id="50246" name="AutoShape 77"/>
            <p:cNvCxnSpPr>
              <a:cxnSpLocks noChangeShapeType="1"/>
              <a:stCxn id="50244" idx="3"/>
            </p:cNvCxnSpPr>
            <p:nvPr/>
          </p:nvCxnSpPr>
          <p:spPr bwMode="auto">
            <a:xfrm flipV="1">
              <a:off x="1122" y="2356"/>
              <a:ext cx="988" cy="169"/>
            </a:xfrm>
            <a:prstGeom prst="straightConnector1">
              <a:avLst/>
            </a:prstGeom>
            <a:noFill/>
            <a:ln w="12700">
              <a:solidFill>
                <a:srgbClr val="969696"/>
              </a:solidFill>
              <a:prstDash val="dash"/>
              <a:round/>
              <a:headEnd type="none" w="sm" len="sm"/>
              <a:tailEnd type="triangle" w="med" len="med"/>
            </a:ln>
          </p:spPr>
        </p:cxnSp>
      </p:grpSp>
      <p:sp>
        <p:nvSpPr>
          <p:cNvPr id="1299534" name="Leading Question"/>
          <p:cNvSpPr txBox="1">
            <a:spLocks noChangeArrowheads="1"/>
          </p:cNvSpPr>
          <p:nvPr/>
        </p:nvSpPr>
        <p:spPr bwMode="auto">
          <a:xfrm>
            <a:off x="2357438" y="6413500"/>
            <a:ext cx="6469062" cy="304800"/>
          </a:xfrm>
          <a:prstGeom prst="rect">
            <a:avLst/>
          </a:prstGeom>
          <a:noFill/>
          <a:ln w="12700">
            <a:noFill/>
            <a:miter lim="800000"/>
            <a:headEnd type="none" w="sm" len="sm"/>
            <a:tailEnd/>
          </a:ln>
        </p:spPr>
        <p:txBody>
          <a:bodyPr wrap="none" lIns="0" tIns="0" rIns="0" bIns="0">
            <a:spAutoFit/>
          </a:bodyPr>
          <a:lstStyle/>
          <a:p>
            <a:pPr algn="r">
              <a:lnSpc>
                <a:spcPct val="100000"/>
              </a:lnSpc>
              <a:spcBef>
                <a:spcPct val="0"/>
              </a:spcBef>
            </a:pPr>
            <a:r>
              <a:rPr lang="en-US" sz="2000" b="0">
                <a:solidFill>
                  <a:schemeClr val="tx2"/>
                </a:solidFill>
                <a:latin typeface="Arial Narrow" pitchFamily="34" charset="0"/>
              </a:rPr>
              <a:t>Now, how many unique locations are there for each memory address?</a:t>
            </a:r>
          </a:p>
        </p:txBody>
      </p:sp>
      <p:sp>
        <p:nvSpPr>
          <p:cNvPr id="50236" name="Rectangle 3"/>
          <p:cNvSpPr>
            <a:spLocks noChangeArrowheads="1"/>
          </p:cNvSpPr>
          <p:nvPr/>
        </p:nvSpPr>
        <p:spPr bwMode="auto">
          <a:xfrm>
            <a:off x="7539038" y="1006475"/>
            <a:ext cx="1008062" cy="388938"/>
          </a:xfrm>
          <a:prstGeom prst="rect">
            <a:avLst/>
          </a:prstGeom>
          <a:noFill/>
          <a:ln w="9525">
            <a:noFill/>
            <a:miter lim="800000"/>
            <a:headEnd/>
            <a:tailEnd/>
          </a:ln>
        </p:spPr>
        <p:txBody>
          <a:bodyPr wrap="none" lIns="92075" tIns="46038" rIns="92075" bIns="46038">
            <a:spAutoFit/>
          </a:bodyPr>
          <a:lstStyle/>
          <a:p>
            <a:pPr algn="ctr"/>
            <a:r>
              <a:rPr lang="en-US">
                <a:latin typeface="Times New Roman" pitchFamily="18" charset="0"/>
              </a:rPr>
              <a:t>DDR2</a:t>
            </a:r>
          </a:p>
        </p:txBody>
      </p:sp>
      <p:pic>
        <p:nvPicPr>
          <p:cNvPr id="31"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953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953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p:spPr>
        <p:txBody>
          <a:bodyPr anchor="ctr"/>
          <a:lstStyle/>
          <a:p>
            <a:r>
              <a:rPr lang="en-US" smtClean="0"/>
              <a:t>What is a </a:t>
            </a:r>
            <a:r>
              <a:rPr lang="en-US" i="1" smtClean="0"/>
              <a:t>Set</a:t>
            </a:r>
            <a:r>
              <a:rPr lang="en-US" smtClean="0"/>
              <a:t>?</a:t>
            </a:r>
          </a:p>
        </p:txBody>
      </p:sp>
      <p:sp>
        <p:nvSpPr>
          <p:cNvPr id="1301508" name="Rectangle 4"/>
          <p:cNvSpPr>
            <a:spLocks noChangeArrowheads="1"/>
          </p:cNvSpPr>
          <p:nvPr/>
        </p:nvSpPr>
        <p:spPr bwMode="auto">
          <a:xfrm>
            <a:off x="7239000" y="1336675"/>
            <a:ext cx="1597025" cy="3921125"/>
          </a:xfrm>
          <a:prstGeom prst="rect">
            <a:avLst/>
          </a:prstGeom>
          <a:solidFill>
            <a:schemeClr val="accent4">
              <a:alpha val="5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51204" name="Rectangle 5"/>
          <p:cNvSpPr>
            <a:spLocks noChangeArrowheads="1"/>
          </p:cNvSpPr>
          <p:nvPr/>
        </p:nvSpPr>
        <p:spPr bwMode="auto">
          <a:xfrm>
            <a:off x="7239000" y="14478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51205" name="Rectangle 6"/>
          <p:cNvSpPr>
            <a:spLocks noChangeArrowheads="1"/>
          </p:cNvSpPr>
          <p:nvPr/>
        </p:nvSpPr>
        <p:spPr bwMode="auto">
          <a:xfrm>
            <a:off x="7239000" y="23622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51206" name="Rectangle 7"/>
          <p:cNvSpPr>
            <a:spLocks noChangeArrowheads="1"/>
          </p:cNvSpPr>
          <p:nvPr/>
        </p:nvSpPr>
        <p:spPr bwMode="auto">
          <a:xfrm>
            <a:off x="7239000" y="32766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51207" name="Rectangle 8"/>
          <p:cNvSpPr>
            <a:spLocks noChangeArrowheads="1"/>
          </p:cNvSpPr>
          <p:nvPr/>
        </p:nvSpPr>
        <p:spPr bwMode="auto">
          <a:xfrm>
            <a:off x="7239000" y="41910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51208" name="Rectangle 9"/>
          <p:cNvSpPr>
            <a:spLocks noChangeArrowheads="1"/>
          </p:cNvSpPr>
          <p:nvPr/>
        </p:nvSpPr>
        <p:spPr bwMode="auto">
          <a:xfrm>
            <a:off x="6324600" y="1447800"/>
            <a:ext cx="838200" cy="304800"/>
          </a:xfrm>
          <a:prstGeom prst="rect">
            <a:avLst/>
          </a:prstGeom>
          <a:noFill/>
          <a:ln w="12700">
            <a:noFill/>
            <a:miter lim="800000"/>
            <a:headEnd type="none" w="sm" len="sm"/>
            <a:tailEnd type="none" w="sm" len="sm"/>
          </a:ln>
        </p:spPr>
        <p:txBody>
          <a:bodyPr wrap="none" anchor="ctr"/>
          <a:lstStyle/>
          <a:p>
            <a:pPr algn="ctr"/>
            <a:r>
              <a:rPr lang="en-US" sz="2000"/>
              <a:t>0x8000</a:t>
            </a:r>
          </a:p>
        </p:txBody>
      </p:sp>
      <p:sp>
        <p:nvSpPr>
          <p:cNvPr id="51209" name="Text Box 10"/>
          <p:cNvSpPr txBox="1">
            <a:spLocks noChangeArrowheads="1"/>
          </p:cNvSpPr>
          <p:nvPr/>
        </p:nvSpPr>
        <p:spPr bwMode="auto">
          <a:xfrm>
            <a:off x="228600" y="850900"/>
            <a:ext cx="6019800" cy="6413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40000"/>
              </a:spcBef>
              <a:buClr>
                <a:schemeClr val="tx2"/>
              </a:buClr>
              <a:buSzPct val="75000"/>
              <a:buFont typeface="Wingdings" pitchFamily="2" charset="2"/>
              <a:buChar char=""/>
            </a:pPr>
            <a:r>
              <a:rPr lang="en-US" sz="2000"/>
              <a:t>The lines from each </a:t>
            </a:r>
            <a:r>
              <a:rPr lang="en-US" sz="2000" i="1">
                <a:solidFill>
                  <a:schemeClr val="tx2"/>
                </a:solidFill>
              </a:rPr>
              <a:t>way</a:t>
            </a:r>
            <a:r>
              <a:rPr lang="en-US" sz="2000"/>
              <a:t> that map to the same index form a </a:t>
            </a:r>
            <a:r>
              <a:rPr lang="en-US" sz="2000" i="1">
                <a:solidFill>
                  <a:schemeClr val="tx2"/>
                </a:solidFill>
              </a:rPr>
              <a:t>set</a:t>
            </a:r>
          </a:p>
        </p:txBody>
      </p:sp>
      <p:sp>
        <p:nvSpPr>
          <p:cNvPr id="51210" name="Rectangle 11"/>
          <p:cNvSpPr>
            <a:spLocks noChangeArrowheads="1"/>
          </p:cNvSpPr>
          <p:nvPr/>
        </p:nvSpPr>
        <p:spPr bwMode="auto">
          <a:xfrm>
            <a:off x="6324600" y="2362200"/>
            <a:ext cx="838200" cy="304800"/>
          </a:xfrm>
          <a:prstGeom prst="rect">
            <a:avLst/>
          </a:prstGeom>
          <a:noFill/>
          <a:ln w="12700">
            <a:noFill/>
            <a:miter lim="800000"/>
            <a:headEnd type="none" w="sm" len="sm"/>
            <a:tailEnd type="none" w="sm" len="sm"/>
          </a:ln>
        </p:spPr>
        <p:txBody>
          <a:bodyPr wrap="none" anchor="ctr"/>
          <a:lstStyle/>
          <a:p>
            <a:pPr algn="ctr"/>
            <a:r>
              <a:rPr lang="en-US" sz="2000"/>
              <a:t>0x8008</a:t>
            </a:r>
          </a:p>
        </p:txBody>
      </p:sp>
      <p:sp>
        <p:nvSpPr>
          <p:cNvPr id="51211" name="Rectangle 12"/>
          <p:cNvSpPr>
            <a:spLocks noChangeArrowheads="1"/>
          </p:cNvSpPr>
          <p:nvPr/>
        </p:nvSpPr>
        <p:spPr bwMode="auto">
          <a:xfrm>
            <a:off x="6324600" y="3276600"/>
            <a:ext cx="838200" cy="304800"/>
          </a:xfrm>
          <a:prstGeom prst="rect">
            <a:avLst/>
          </a:prstGeom>
          <a:noFill/>
          <a:ln w="12700">
            <a:noFill/>
            <a:miter lim="800000"/>
            <a:headEnd type="none" w="sm" len="sm"/>
            <a:tailEnd type="none" w="sm" len="sm"/>
          </a:ln>
        </p:spPr>
        <p:txBody>
          <a:bodyPr wrap="none" anchor="ctr"/>
          <a:lstStyle/>
          <a:p>
            <a:pPr algn="ctr"/>
            <a:r>
              <a:rPr lang="en-US" sz="2000"/>
              <a:t>0x8010</a:t>
            </a:r>
          </a:p>
        </p:txBody>
      </p:sp>
      <p:sp>
        <p:nvSpPr>
          <p:cNvPr id="51212" name="Rectangle 13"/>
          <p:cNvSpPr>
            <a:spLocks noChangeArrowheads="1"/>
          </p:cNvSpPr>
          <p:nvPr/>
        </p:nvSpPr>
        <p:spPr bwMode="auto">
          <a:xfrm>
            <a:off x="6324600" y="4191000"/>
            <a:ext cx="838200" cy="304800"/>
          </a:xfrm>
          <a:prstGeom prst="rect">
            <a:avLst/>
          </a:prstGeom>
          <a:noFill/>
          <a:ln w="12700">
            <a:noFill/>
            <a:miter lim="800000"/>
            <a:headEnd type="none" w="sm" len="sm"/>
            <a:tailEnd type="none" w="sm" len="sm"/>
          </a:ln>
        </p:spPr>
        <p:txBody>
          <a:bodyPr wrap="none" anchor="ctr"/>
          <a:lstStyle/>
          <a:p>
            <a:pPr algn="ctr"/>
            <a:r>
              <a:rPr lang="en-US" sz="2000"/>
              <a:t>0x8018</a:t>
            </a:r>
          </a:p>
        </p:txBody>
      </p:sp>
      <p:sp>
        <p:nvSpPr>
          <p:cNvPr id="1301518" name="Rectangle 14"/>
          <p:cNvSpPr>
            <a:spLocks noChangeArrowheads="1"/>
          </p:cNvSpPr>
          <p:nvPr/>
        </p:nvSpPr>
        <p:spPr bwMode="auto">
          <a:xfrm>
            <a:off x="7239000" y="1447800"/>
            <a:ext cx="1600200" cy="304800"/>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01519" name="Rectangle 15"/>
          <p:cNvSpPr>
            <a:spLocks noChangeArrowheads="1"/>
          </p:cNvSpPr>
          <p:nvPr/>
        </p:nvSpPr>
        <p:spPr bwMode="auto">
          <a:xfrm>
            <a:off x="7239000" y="2362200"/>
            <a:ext cx="1600200" cy="304800"/>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01520" name="Rectangle 16"/>
          <p:cNvSpPr>
            <a:spLocks noChangeArrowheads="1"/>
          </p:cNvSpPr>
          <p:nvPr/>
        </p:nvSpPr>
        <p:spPr bwMode="auto">
          <a:xfrm>
            <a:off x="7239000" y="3276600"/>
            <a:ext cx="1600200" cy="304800"/>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01521" name="Rectangle 17"/>
          <p:cNvSpPr>
            <a:spLocks noChangeArrowheads="1"/>
          </p:cNvSpPr>
          <p:nvPr/>
        </p:nvSpPr>
        <p:spPr bwMode="auto">
          <a:xfrm>
            <a:off x="7239000" y="4191000"/>
            <a:ext cx="1600200" cy="304800"/>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aphicFrame>
        <p:nvGraphicFramePr>
          <p:cNvPr id="1301522" name="Group 18"/>
          <p:cNvGraphicFramePr>
            <a:graphicFrameLocks noGrp="1"/>
          </p:cNvGraphicFramePr>
          <p:nvPr>
            <p:extLst>
              <p:ext uri="{D42A27DB-BD31-4B8C-83A1-F6EECF244321}">
                <p14:modId xmlns:p14="http://schemas.microsoft.com/office/powerpoint/2010/main" val="2634239590"/>
              </p:ext>
            </p:extLst>
          </p:nvPr>
        </p:nvGraphicFramePr>
        <p:xfrm>
          <a:off x="1155700" y="1676400"/>
          <a:ext cx="3962400" cy="2535936"/>
        </p:xfrm>
        <a:graphic>
          <a:graphicData uri="http://schemas.openxmlformats.org/drawingml/2006/table">
            <a:tbl>
              <a:tblPr/>
              <a:tblGrid>
                <a:gridCol w="1414463"/>
                <a:gridCol w="779462"/>
                <a:gridCol w="1768475"/>
              </a:tblGrid>
              <a:tr h="30638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Data Cache</a:t>
                      </a:r>
                    </a:p>
                  </a:txBody>
                  <a:tcPr horzOverflow="overflow">
                    <a:lnL>
                      <a:noFill/>
                    </a:lnL>
                    <a:lnR cap="flat">
                      <a:noFill/>
                    </a:lnR>
                    <a:lnT cap="flat">
                      <a:noFill/>
                    </a:lnT>
                    <a:lnB w="12700" cap="flat" cmpd="sng" algn="ctr">
                      <a:solidFill>
                        <a:schemeClr val="tx1"/>
                      </a:solidFill>
                      <a:prstDash val="solid"/>
                      <a:round/>
                      <a:headEnd type="none" w="sm" len="sm"/>
                      <a:tailEnd type="none" w="med" len="med"/>
                    </a:lnB>
                    <a:lnTlToBr>
                      <a:noFill/>
                    </a:lnTlToBr>
                    <a:lnBlToTr>
                      <a:noFill/>
                    </a:lnBlToTr>
                    <a:noFill/>
                  </a:tcPr>
                </a:tc>
              </a:tr>
              <a:tr h="266700">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a:t>
                      </a: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rgbClr val="CCFF66"/>
                    </a:solidFill>
                  </a:tcPr>
                </a:tc>
              </a:tr>
              <a:tr h="284163">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0" i="0" u="none" strike="noStrike" cap="none" normalizeH="0" baseline="0" smtClean="0">
                        <a:ln>
                          <a:noFill/>
                        </a:ln>
                        <a:solidFill>
                          <a:srgbClr val="5F5F5F"/>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cap="flat">
                      <a:noFill/>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r>
              <a:tr h="28416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0</a:t>
                      </a: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rgbClr val="CCFF66"/>
                    </a:solidFill>
                  </a:tcPr>
                </a:tc>
              </a:tr>
              <a:tr h="303213">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268288">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sm" len="sm"/>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bl>
          </a:graphicData>
        </a:graphic>
      </p:graphicFrame>
      <p:sp>
        <p:nvSpPr>
          <p:cNvPr id="1301575" name="AutoShape 71"/>
          <p:cNvSpPr>
            <a:spLocks/>
          </p:cNvSpPr>
          <p:nvPr/>
        </p:nvSpPr>
        <p:spPr bwMode="auto">
          <a:xfrm>
            <a:off x="2814638" y="1982788"/>
            <a:ext cx="228600" cy="1527175"/>
          </a:xfrm>
          <a:prstGeom prst="leftBrace">
            <a:avLst>
              <a:gd name="adj1" fmla="val 55671"/>
              <a:gd name="adj2" fmla="val 50000"/>
            </a:avLst>
          </a:prstGeom>
          <a:noFill/>
          <a:ln w="12700">
            <a:solidFill>
              <a:schemeClr val="tx1"/>
            </a:solidFill>
            <a:round/>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51255" name="Rectangle 72"/>
          <p:cNvSpPr>
            <a:spLocks noChangeArrowheads="1"/>
          </p:cNvSpPr>
          <p:nvPr/>
        </p:nvSpPr>
        <p:spPr bwMode="auto">
          <a:xfrm>
            <a:off x="450850" y="2197100"/>
            <a:ext cx="2138363" cy="762000"/>
          </a:xfrm>
          <a:prstGeom prst="rect">
            <a:avLst/>
          </a:prstGeom>
          <a:noFill/>
          <a:ln w="12700">
            <a:noFill/>
            <a:miter lim="800000"/>
            <a:headEnd type="none" w="sm" len="sm"/>
            <a:tailEnd/>
          </a:ln>
        </p:spPr>
        <p:txBody>
          <a:bodyPr wrap="none">
            <a:spAutoFit/>
          </a:bodyPr>
          <a:lstStyle/>
          <a:p>
            <a:pPr algn="ctr">
              <a:lnSpc>
                <a:spcPct val="100000"/>
              </a:lnSpc>
              <a:spcBef>
                <a:spcPct val="20000"/>
              </a:spcBef>
            </a:pPr>
            <a:r>
              <a:rPr lang="en-US" sz="2000">
                <a:latin typeface="Arial Narrow" pitchFamily="34" charset="0"/>
              </a:rPr>
              <a:t>Set of index zeroes,</a:t>
            </a:r>
          </a:p>
          <a:p>
            <a:pPr algn="ctr">
              <a:lnSpc>
                <a:spcPct val="100000"/>
              </a:lnSpc>
              <a:spcBef>
                <a:spcPct val="20000"/>
              </a:spcBef>
            </a:pPr>
            <a:r>
              <a:rPr lang="en-US" sz="2000">
                <a:latin typeface="Arial Narrow" pitchFamily="34" charset="0"/>
              </a:rPr>
              <a:t> i.e. </a:t>
            </a:r>
            <a:r>
              <a:rPr lang="en-US" sz="2000" i="1">
                <a:solidFill>
                  <a:schemeClr val="tx2"/>
                </a:solidFill>
              </a:rPr>
              <a:t>Set 0</a:t>
            </a:r>
          </a:p>
        </p:txBody>
      </p:sp>
      <p:sp>
        <p:nvSpPr>
          <p:cNvPr id="51256" name="Text Box 73"/>
          <p:cNvSpPr txBox="1">
            <a:spLocks noChangeArrowheads="1"/>
          </p:cNvSpPr>
          <p:nvPr/>
        </p:nvSpPr>
        <p:spPr bwMode="auto">
          <a:xfrm>
            <a:off x="838200" y="4724400"/>
            <a:ext cx="5791200" cy="2000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40000"/>
              </a:spcBef>
              <a:buClr>
                <a:schemeClr val="tx2"/>
              </a:buClr>
              <a:buSzPct val="75000"/>
              <a:buFont typeface="Wingdings" pitchFamily="2" charset="2"/>
              <a:buChar char=""/>
            </a:pPr>
            <a:r>
              <a:rPr lang="en-US" sz="2000"/>
              <a:t>The number of lines per set defines the cache as an </a:t>
            </a:r>
            <a:r>
              <a:rPr lang="en-US" sz="2000" i="1" u="sng"/>
              <a:t>N-way set-associative</a:t>
            </a:r>
            <a:r>
              <a:rPr lang="en-US" sz="2000"/>
              <a:t> cache</a:t>
            </a:r>
          </a:p>
          <a:p>
            <a:pPr marL="342900" indent="-342900">
              <a:lnSpc>
                <a:spcPct val="90000"/>
              </a:lnSpc>
              <a:spcBef>
                <a:spcPct val="40000"/>
              </a:spcBef>
              <a:buClr>
                <a:schemeClr val="tx2"/>
              </a:buClr>
              <a:buSzPct val="75000"/>
              <a:buFont typeface="Wingdings" pitchFamily="2" charset="2"/>
              <a:buChar char=""/>
            </a:pPr>
            <a:r>
              <a:rPr lang="en-US" sz="2000"/>
              <a:t>With 2 ways, there are now </a:t>
            </a:r>
            <a:r>
              <a:rPr lang="en-US" sz="2000" i="1">
                <a:solidFill>
                  <a:schemeClr val="tx2"/>
                </a:solidFill>
              </a:rPr>
              <a:t>2 unique cache locations for each memory address</a:t>
            </a:r>
          </a:p>
          <a:p>
            <a:pPr marL="342900" indent="-342900">
              <a:lnSpc>
                <a:spcPct val="90000"/>
              </a:lnSpc>
              <a:spcBef>
                <a:spcPct val="40000"/>
              </a:spcBef>
              <a:buClr>
                <a:schemeClr val="tx2"/>
              </a:buClr>
              <a:buSzPct val="75000"/>
              <a:buFont typeface="Wingdings" pitchFamily="2" charset="2"/>
              <a:buChar char=""/>
            </a:pPr>
            <a:r>
              <a:rPr lang="en-US" sz="2000" i="1"/>
              <a:t>How do you determine WHICH line gets replaced? (LRU algo)</a:t>
            </a:r>
          </a:p>
        </p:txBody>
      </p:sp>
      <p:grpSp>
        <p:nvGrpSpPr>
          <p:cNvPr id="51257" name="Group 74"/>
          <p:cNvGrpSpPr>
            <a:grpSpLocks/>
          </p:cNvGrpSpPr>
          <p:nvPr/>
        </p:nvGrpSpPr>
        <p:grpSpPr bwMode="auto">
          <a:xfrm>
            <a:off x="990600" y="2489200"/>
            <a:ext cx="2359025" cy="1717675"/>
            <a:chOff x="624" y="1568"/>
            <a:chExt cx="1486" cy="1082"/>
          </a:xfrm>
        </p:grpSpPr>
        <p:sp>
          <p:nvSpPr>
            <p:cNvPr id="51269" name="Rectangle 75"/>
            <p:cNvSpPr>
              <a:spLocks noChangeArrowheads="1"/>
            </p:cNvSpPr>
            <p:nvPr/>
          </p:nvSpPr>
          <p:spPr bwMode="auto">
            <a:xfrm>
              <a:off x="624" y="2400"/>
              <a:ext cx="498" cy="250"/>
            </a:xfrm>
            <a:prstGeom prst="rect">
              <a:avLst/>
            </a:prstGeom>
            <a:noFill/>
            <a:ln w="12700">
              <a:noFill/>
              <a:miter lim="800000"/>
              <a:headEnd type="none" w="sm" len="sm"/>
              <a:tailEnd/>
            </a:ln>
          </p:spPr>
          <p:txBody>
            <a:bodyPr wrap="none">
              <a:spAutoFit/>
            </a:bodyPr>
            <a:lstStyle/>
            <a:p>
              <a:pPr algn="ctr">
                <a:lnSpc>
                  <a:spcPct val="100000"/>
                </a:lnSpc>
                <a:spcBef>
                  <a:spcPct val="20000"/>
                </a:spcBef>
              </a:pPr>
              <a:r>
                <a:rPr lang="en-US" sz="2000" i="1">
                  <a:solidFill>
                    <a:srgbClr val="969696"/>
                  </a:solidFill>
                </a:rPr>
                <a:t>Set 1</a:t>
              </a:r>
            </a:p>
          </p:txBody>
        </p:sp>
        <p:cxnSp>
          <p:nvCxnSpPr>
            <p:cNvPr id="51270" name="AutoShape 76"/>
            <p:cNvCxnSpPr>
              <a:cxnSpLocks noChangeShapeType="1"/>
              <a:stCxn id="51269" idx="3"/>
            </p:cNvCxnSpPr>
            <p:nvPr/>
          </p:nvCxnSpPr>
          <p:spPr bwMode="auto">
            <a:xfrm flipV="1">
              <a:off x="1122" y="1568"/>
              <a:ext cx="988" cy="957"/>
            </a:xfrm>
            <a:prstGeom prst="straightConnector1">
              <a:avLst/>
            </a:prstGeom>
            <a:noFill/>
            <a:ln w="12700">
              <a:solidFill>
                <a:srgbClr val="969696"/>
              </a:solidFill>
              <a:prstDash val="dash"/>
              <a:round/>
              <a:headEnd type="none" w="sm" len="sm"/>
              <a:tailEnd type="triangle" w="med" len="med"/>
            </a:ln>
          </p:spPr>
        </p:cxnSp>
        <p:cxnSp>
          <p:nvCxnSpPr>
            <p:cNvPr id="51271" name="AutoShape 77"/>
            <p:cNvCxnSpPr>
              <a:cxnSpLocks noChangeShapeType="1"/>
              <a:stCxn id="51269" idx="3"/>
            </p:cNvCxnSpPr>
            <p:nvPr/>
          </p:nvCxnSpPr>
          <p:spPr bwMode="auto">
            <a:xfrm flipV="1">
              <a:off x="1122" y="2356"/>
              <a:ext cx="988" cy="169"/>
            </a:xfrm>
            <a:prstGeom prst="straightConnector1">
              <a:avLst/>
            </a:prstGeom>
            <a:noFill/>
            <a:ln w="12700">
              <a:solidFill>
                <a:srgbClr val="969696"/>
              </a:solidFill>
              <a:prstDash val="dash"/>
              <a:round/>
              <a:headEnd type="none" w="sm" len="sm"/>
              <a:tailEnd type="triangle" w="med" len="med"/>
            </a:ln>
          </p:spPr>
        </p:cxnSp>
      </p:grpSp>
      <p:sp>
        <p:nvSpPr>
          <p:cNvPr id="1301582" name="AutoShape 78">
            <a:hlinkClick r:id="" action="ppaction://noaction" highlightClick="1"/>
          </p:cNvPr>
          <p:cNvSpPr>
            <a:spLocks noChangeArrowheads="1"/>
          </p:cNvSpPr>
          <p:nvPr/>
        </p:nvSpPr>
        <p:spPr bwMode="auto">
          <a:xfrm>
            <a:off x="8839200" y="0"/>
            <a:ext cx="304800" cy="292100"/>
          </a:xfrm>
          <a:prstGeom prst="actionButtonForwardNext">
            <a:avLst/>
          </a:prstGeom>
          <a:solidFill>
            <a:schemeClr val="bg1"/>
          </a:solidFill>
          <a:ln w="12700">
            <a:no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01583" name="Leading Question"/>
          <p:cNvSpPr txBox="1">
            <a:spLocks noChangeArrowheads="1"/>
          </p:cNvSpPr>
          <p:nvPr/>
        </p:nvSpPr>
        <p:spPr bwMode="auto">
          <a:xfrm>
            <a:off x="7323138" y="6423025"/>
            <a:ext cx="1503362" cy="244475"/>
          </a:xfrm>
          <a:prstGeom prst="rect">
            <a:avLst/>
          </a:prstGeom>
          <a:noFill/>
          <a:ln w="12700">
            <a:noFill/>
            <a:miter lim="800000"/>
            <a:headEnd type="none" w="sm" len="sm"/>
            <a:tailEnd/>
          </a:ln>
        </p:spPr>
        <p:txBody>
          <a:bodyPr wrap="none" lIns="0" tIns="0" rIns="0" bIns="0" anchor="b">
            <a:spAutoFit/>
          </a:bodyPr>
          <a:lstStyle/>
          <a:p>
            <a:pPr algn="r">
              <a:spcBef>
                <a:spcPct val="0"/>
              </a:spcBef>
            </a:pPr>
            <a:r>
              <a:rPr lang="en-US" sz="2000" b="0">
                <a:solidFill>
                  <a:schemeClr val="tx2"/>
                </a:solidFill>
                <a:latin typeface="Arial Narrow" pitchFamily="34" charset="0"/>
              </a:rPr>
              <a:t>L1D Summary...</a:t>
            </a:r>
          </a:p>
        </p:txBody>
      </p:sp>
      <p:sp>
        <p:nvSpPr>
          <p:cNvPr id="51261" name="Rectangle 3"/>
          <p:cNvSpPr>
            <a:spLocks noChangeArrowheads="1"/>
          </p:cNvSpPr>
          <p:nvPr/>
        </p:nvSpPr>
        <p:spPr bwMode="auto">
          <a:xfrm>
            <a:off x="7539038" y="1006475"/>
            <a:ext cx="1008062" cy="388938"/>
          </a:xfrm>
          <a:prstGeom prst="rect">
            <a:avLst/>
          </a:prstGeom>
          <a:noFill/>
          <a:ln w="9525">
            <a:noFill/>
            <a:miter lim="800000"/>
            <a:headEnd/>
            <a:tailEnd/>
          </a:ln>
        </p:spPr>
        <p:txBody>
          <a:bodyPr wrap="none" lIns="92075" tIns="46038" rIns="92075" bIns="46038">
            <a:spAutoFit/>
          </a:bodyPr>
          <a:lstStyle/>
          <a:p>
            <a:pPr algn="ctr"/>
            <a:r>
              <a:rPr lang="en-US">
                <a:latin typeface="Times New Roman" pitchFamily="18" charset="0"/>
              </a:rPr>
              <a:t>DDR2</a:t>
            </a:r>
          </a:p>
        </p:txBody>
      </p:sp>
      <p:pic>
        <p:nvPicPr>
          <p:cNvPr id="32"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158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58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198563" y="4343400"/>
            <a:ext cx="6811962" cy="757238"/>
          </a:xfrm>
          <a:prstGeom prst="rect">
            <a:avLst/>
          </a:prstGeom>
          <a:noFill/>
          <a:ln w="12700">
            <a:noFill/>
            <a:miter lim="800000"/>
            <a:headEnd type="none" w="sm" len="sm"/>
            <a:tailEnd/>
          </a:ln>
        </p:spPr>
        <p:txBody>
          <a:bodyPr wrap="none">
            <a:spAutoFit/>
          </a:bodyPr>
          <a:lstStyle/>
          <a:p>
            <a:pPr marL="342900" indent="-342900">
              <a:buClr>
                <a:schemeClr val="tx2"/>
              </a:buClr>
              <a:buSzPct val="75000"/>
              <a:buFont typeface="Wingdings" pitchFamily="2" charset="2"/>
              <a:buNone/>
            </a:pPr>
            <a:r>
              <a:rPr lang="en-US"/>
              <a:t>Parking Choices:</a:t>
            </a:r>
          </a:p>
          <a:p>
            <a:pPr marL="342900" indent="-342900">
              <a:lnSpc>
                <a:spcPct val="100000"/>
              </a:lnSpc>
              <a:spcBef>
                <a:spcPct val="0"/>
              </a:spcBef>
              <a:buClr>
                <a:schemeClr val="tx2"/>
              </a:buClr>
              <a:buSzPct val="75000"/>
              <a:buFont typeface="Wingdings" pitchFamily="2" charset="2"/>
              <a:buChar char=""/>
            </a:pPr>
            <a:r>
              <a:rPr lang="en-US"/>
              <a:t>  0 minute walk @ $100 for close-in parking</a:t>
            </a:r>
          </a:p>
        </p:txBody>
      </p:sp>
      <p:sp>
        <p:nvSpPr>
          <p:cNvPr id="6147" name="Rectangle 3"/>
          <p:cNvSpPr>
            <a:spLocks noGrp="1" noChangeArrowheads="1"/>
          </p:cNvSpPr>
          <p:nvPr>
            <p:ph type="title"/>
          </p:nvPr>
        </p:nvSpPr>
        <p:spPr/>
        <p:txBody>
          <a:bodyPr/>
          <a:lstStyle/>
          <a:p>
            <a:r>
              <a:rPr lang="en-US" smtClean="0"/>
              <a:t>Parking Dilemma</a:t>
            </a:r>
          </a:p>
        </p:txBody>
      </p:sp>
      <p:sp>
        <p:nvSpPr>
          <p:cNvPr id="1202180" name="Rectangle 4"/>
          <p:cNvSpPr>
            <a:spLocks noChangeArrowheads="1"/>
          </p:cNvSpPr>
          <p:nvPr/>
        </p:nvSpPr>
        <p:spPr bwMode="auto">
          <a:xfrm>
            <a:off x="304800" y="838200"/>
            <a:ext cx="2209800" cy="3200400"/>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149" name="AutoShape 5"/>
          <p:cNvSpPr>
            <a:spLocks noChangeArrowheads="1"/>
          </p:cNvSpPr>
          <p:nvPr/>
        </p:nvSpPr>
        <p:spPr bwMode="auto">
          <a:xfrm>
            <a:off x="381000" y="914400"/>
            <a:ext cx="2057400" cy="3048000"/>
          </a:xfrm>
          <a:prstGeom prst="roundRect">
            <a:avLst>
              <a:gd name="adj" fmla="val 16667"/>
            </a:avLst>
          </a:prstGeom>
          <a:solidFill>
            <a:schemeClr val="accent5">
              <a:lumMod val="20000"/>
              <a:lumOff val="80000"/>
              <a:alpha val="50195"/>
            </a:schemeClr>
          </a:solidFill>
          <a:ln w="3175">
            <a:solidFill>
              <a:schemeClr val="tx1"/>
            </a:solidFill>
            <a:round/>
            <a:headEnd type="none" w="sm" len="sm"/>
            <a:tailEnd/>
          </a:ln>
        </p:spPr>
        <p:txBody>
          <a:bodyPr wrap="none" anchor="ctr"/>
          <a:lstStyle/>
          <a:p>
            <a:pPr algn="ctr"/>
            <a:r>
              <a:rPr lang="en-US"/>
              <a:t>Sports</a:t>
            </a:r>
          </a:p>
          <a:p>
            <a:pPr algn="ctr"/>
            <a:r>
              <a:rPr lang="en-US"/>
              <a:t>Arena</a:t>
            </a:r>
          </a:p>
        </p:txBody>
      </p:sp>
      <p:grpSp>
        <p:nvGrpSpPr>
          <p:cNvPr id="6150" name="Group 6"/>
          <p:cNvGrpSpPr>
            <a:grpSpLocks/>
          </p:cNvGrpSpPr>
          <p:nvPr/>
        </p:nvGrpSpPr>
        <p:grpSpPr bwMode="auto">
          <a:xfrm>
            <a:off x="2514600" y="1143000"/>
            <a:ext cx="2347913" cy="2590800"/>
            <a:chOff x="1584" y="720"/>
            <a:chExt cx="1479" cy="1632"/>
          </a:xfrm>
        </p:grpSpPr>
        <p:grpSp>
          <p:nvGrpSpPr>
            <p:cNvPr id="6159" name="Group 7"/>
            <p:cNvGrpSpPr>
              <a:grpSpLocks/>
            </p:cNvGrpSpPr>
            <p:nvPr/>
          </p:nvGrpSpPr>
          <p:grpSpPr bwMode="auto">
            <a:xfrm>
              <a:off x="1584" y="720"/>
              <a:ext cx="480" cy="1632"/>
              <a:chOff x="1584" y="720"/>
              <a:chExt cx="480" cy="1632"/>
            </a:xfrm>
          </p:grpSpPr>
          <p:sp>
            <p:nvSpPr>
              <p:cNvPr id="1202184" name="Rectangle 8"/>
              <p:cNvSpPr>
                <a:spLocks noChangeArrowheads="1"/>
              </p:cNvSpPr>
              <p:nvPr/>
            </p:nvSpPr>
            <p:spPr bwMode="auto">
              <a:xfrm>
                <a:off x="1584" y="720"/>
                <a:ext cx="480" cy="1632"/>
              </a:xfrm>
              <a:prstGeom prst="rect">
                <a:avLst/>
              </a:prstGeom>
              <a:solidFill>
                <a:srgbClr val="CCFF66"/>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202185" name="Line 9"/>
              <p:cNvSpPr>
                <a:spLocks noChangeShapeType="1"/>
              </p:cNvSpPr>
              <p:nvPr/>
            </p:nvSpPr>
            <p:spPr bwMode="auto">
              <a:xfrm>
                <a:off x="1584" y="720"/>
                <a:ext cx="480" cy="0"/>
              </a:xfrm>
              <a:prstGeom prst="line">
                <a:avLst/>
              </a:prstGeom>
              <a:noFill/>
              <a:ln w="12700">
                <a:solidFill>
                  <a:schemeClr val="tx1"/>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02186" name="Line 10"/>
              <p:cNvSpPr>
                <a:spLocks noChangeShapeType="1"/>
              </p:cNvSpPr>
              <p:nvPr/>
            </p:nvSpPr>
            <p:spPr bwMode="auto">
              <a:xfrm>
                <a:off x="1584" y="868"/>
                <a:ext cx="480" cy="0"/>
              </a:xfrm>
              <a:prstGeom prst="line">
                <a:avLst/>
              </a:prstGeom>
              <a:noFill/>
              <a:ln w="12700">
                <a:solidFill>
                  <a:srgbClr val="969696"/>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02187" name="Line 11"/>
              <p:cNvSpPr>
                <a:spLocks noChangeShapeType="1"/>
              </p:cNvSpPr>
              <p:nvPr/>
            </p:nvSpPr>
            <p:spPr bwMode="auto">
              <a:xfrm>
                <a:off x="1584" y="1017"/>
                <a:ext cx="480" cy="0"/>
              </a:xfrm>
              <a:prstGeom prst="line">
                <a:avLst/>
              </a:prstGeom>
              <a:noFill/>
              <a:ln w="12700">
                <a:solidFill>
                  <a:srgbClr val="969696"/>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02188" name="Line 12"/>
              <p:cNvSpPr>
                <a:spLocks noChangeShapeType="1"/>
              </p:cNvSpPr>
              <p:nvPr/>
            </p:nvSpPr>
            <p:spPr bwMode="auto">
              <a:xfrm>
                <a:off x="1584" y="1165"/>
                <a:ext cx="480" cy="0"/>
              </a:xfrm>
              <a:prstGeom prst="line">
                <a:avLst/>
              </a:prstGeom>
              <a:noFill/>
              <a:ln w="12700">
                <a:solidFill>
                  <a:srgbClr val="969696"/>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02189" name="Line 13"/>
              <p:cNvSpPr>
                <a:spLocks noChangeShapeType="1"/>
              </p:cNvSpPr>
              <p:nvPr/>
            </p:nvSpPr>
            <p:spPr bwMode="auto">
              <a:xfrm>
                <a:off x="1584" y="1313"/>
                <a:ext cx="480" cy="0"/>
              </a:xfrm>
              <a:prstGeom prst="line">
                <a:avLst/>
              </a:prstGeom>
              <a:noFill/>
              <a:ln w="12700">
                <a:solidFill>
                  <a:srgbClr val="969696"/>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02190" name="Line 14"/>
              <p:cNvSpPr>
                <a:spLocks noChangeShapeType="1"/>
              </p:cNvSpPr>
              <p:nvPr/>
            </p:nvSpPr>
            <p:spPr bwMode="auto">
              <a:xfrm>
                <a:off x="1584" y="1462"/>
                <a:ext cx="480" cy="0"/>
              </a:xfrm>
              <a:prstGeom prst="line">
                <a:avLst/>
              </a:prstGeom>
              <a:noFill/>
              <a:ln w="12700">
                <a:solidFill>
                  <a:srgbClr val="969696"/>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02191" name="Line 15"/>
              <p:cNvSpPr>
                <a:spLocks noChangeShapeType="1"/>
              </p:cNvSpPr>
              <p:nvPr/>
            </p:nvSpPr>
            <p:spPr bwMode="auto">
              <a:xfrm>
                <a:off x="1584" y="1610"/>
                <a:ext cx="480" cy="0"/>
              </a:xfrm>
              <a:prstGeom prst="line">
                <a:avLst/>
              </a:prstGeom>
              <a:noFill/>
              <a:ln w="12700">
                <a:solidFill>
                  <a:srgbClr val="969696"/>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02192" name="Line 16"/>
              <p:cNvSpPr>
                <a:spLocks noChangeShapeType="1"/>
              </p:cNvSpPr>
              <p:nvPr/>
            </p:nvSpPr>
            <p:spPr bwMode="auto">
              <a:xfrm>
                <a:off x="1584" y="1759"/>
                <a:ext cx="480" cy="0"/>
              </a:xfrm>
              <a:prstGeom prst="line">
                <a:avLst/>
              </a:prstGeom>
              <a:noFill/>
              <a:ln w="12700">
                <a:solidFill>
                  <a:srgbClr val="969696"/>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02193" name="Line 17"/>
              <p:cNvSpPr>
                <a:spLocks noChangeShapeType="1"/>
              </p:cNvSpPr>
              <p:nvPr/>
            </p:nvSpPr>
            <p:spPr bwMode="auto">
              <a:xfrm>
                <a:off x="1584" y="1907"/>
                <a:ext cx="480" cy="0"/>
              </a:xfrm>
              <a:prstGeom prst="line">
                <a:avLst/>
              </a:prstGeom>
              <a:noFill/>
              <a:ln w="12700">
                <a:solidFill>
                  <a:schemeClr val="tx1"/>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02194" name="Line 18"/>
              <p:cNvSpPr>
                <a:spLocks noChangeShapeType="1"/>
              </p:cNvSpPr>
              <p:nvPr/>
            </p:nvSpPr>
            <p:spPr bwMode="auto">
              <a:xfrm>
                <a:off x="1584" y="2055"/>
                <a:ext cx="480" cy="0"/>
              </a:xfrm>
              <a:prstGeom prst="line">
                <a:avLst/>
              </a:prstGeom>
              <a:noFill/>
              <a:ln w="12700">
                <a:solidFill>
                  <a:schemeClr val="tx1"/>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02195" name="Line 19"/>
              <p:cNvSpPr>
                <a:spLocks noChangeShapeType="1"/>
              </p:cNvSpPr>
              <p:nvPr/>
            </p:nvSpPr>
            <p:spPr bwMode="auto">
              <a:xfrm>
                <a:off x="1584" y="2204"/>
                <a:ext cx="480" cy="0"/>
              </a:xfrm>
              <a:prstGeom prst="line">
                <a:avLst/>
              </a:prstGeom>
              <a:noFill/>
              <a:ln w="12700">
                <a:solidFill>
                  <a:schemeClr val="tx1"/>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202196" name="Line 20"/>
              <p:cNvSpPr>
                <a:spLocks noChangeShapeType="1"/>
              </p:cNvSpPr>
              <p:nvPr/>
            </p:nvSpPr>
            <p:spPr bwMode="auto">
              <a:xfrm>
                <a:off x="1584" y="2352"/>
                <a:ext cx="480" cy="0"/>
              </a:xfrm>
              <a:prstGeom prst="line">
                <a:avLst/>
              </a:prstGeom>
              <a:noFill/>
              <a:ln w="12700">
                <a:solidFill>
                  <a:schemeClr val="tx1"/>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grpSp>
        <p:sp>
          <p:nvSpPr>
            <p:cNvPr id="6160" name="Rectangle 21"/>
            <p:cNvSpPr>
              <a:spLocks noChangeArrowheads="1"/>
            </p:cNvSpPr>
            <p:nvPr/>
          </p:nvSpPr>
          <p:spPr bwMode="auto">
            <a:xfrm>
              <a:off x="1632" y="768"/>
              <a:ext cx="1431" cy="1050"/>
            </a:xfrm>
            <a:prstGeom prst="rect">
              <a:avLst/>
            </a:prstGeom>
            <a:solidFill>
              <a:schemeClr val="accent1">
                <a:alpha val="50195"/>
              </a:schemeClr>
            </a:solidFill>
            <a:ln w="12700">
              <a:noFill/>
              <a:miter lim="800000"/>
              <a:headEnd type="none" w="sm" len="sm"/>
              <a:tailEnd/>
            </a:ln>
          </p:spPr>
          <p:txBody>
            <a:bodyPr wrap="none" tIns="91440" bIns="91440" anchorCtr="1">
              <a:spAutoFit/>
            </a:bodyPr>
            <a:lstStyle/>
            <a:p>
              <a:pPr marL="290513" indent="-234950">
                <a:buClr>
                  <a:schemeClr val="tx2"/>
                </a:buClr>
                <a:buSzPct val="75000"/>
                <a:buFont typeface="Wingdings" pitchFamily="2" charset="2"/>
                <a:buNone/>
              </a:pPr>
              <a:r>
                <a:rPr lang="en-US"/>
                <a:t>Close Parking</a:t>
              </a:r>
            </a:p>
            <a:p>
              <a:pPr marL="290513" indent="-234950">
                <a:buClr>
                  <a:schemeClr val="tx2"/>
                </a:buClr>
                <a:buSzPct val="75000"/>
                <a:buFont typeface="Wingdings" pitchFamily="2" charset="2"/>
                <a:buChar char=""/>
              </a:pPr>
              <a:r>
                <a:rPr lang="en-US" sz="2000">
                  <a:latin typeface="Arial Narrow" pitchFamily="34" charset="0"/>
                </a:rPr>
                <a:t>0 minute walk</a:t>
              </a:r>
            </a:p>
            <a:p>
              <a:pPr marL="290513" indent="-234950">
                <a:buClr>
                  <a:schemeClr val="tx2"/>
                </a:buClr>
                <a:buSzPct val="75000"/>
                <a:buFont typeface="Wingdings" pitchFamily="2" charset="2"/>
                <a:buChar char=""/>
              </a:pPr>
              <a:r>
                <a:rPr lang="en-US" sz="2000">
                  <a:latin typeface="Arial Narrow" pitchFamily="34" charset="0"/>
                </a:rPr>
                <a:t>10 spaces</a:t>
              </a:r>
            </a:p>
            <a:p>
              <a:pPr marL="290513" indent="-234950">
                <a:buClr>
                  <a:schemeClr val="tx2"/>
                </a:buClr>
                <a:buSzPct val="75000"/>
                <a:buFont typeface="Wingdings" pitchFamily="2" charset="2"/>
                <a:buChar char=""/>
              </a:pPr>
              <a:r>
                <a:rPr lang="en-US" sz="2000">
                  <a:latin typeface="Arial Narrow" pitchFamily="34" charset="0"/>
                </a:rPr>
                <a:t>$100/space</a:t>
              </a:r>
            </a:p>
          </p:txBody>
        </p:sp>
      </p:grpSp>
      <p:grpSp>
        <p:nvGrpSpPr>
          <p:cNvPr id="4" name="Group 22"/>
          <p:cNvGrpSpPr>
            <a:grpSpLocks/>
          </p:cNvGrpSpPr>
          <p:nvPr/>
        </p:nvGrpSpPr>
        <p:grpSpPr bwMode="auto">
          <a:xfrm>
            <a:off x="2514600" y="914400"/>
            <a:ext cx="6172200" cy="3422650"/>
            <a:chOff x="1584" y="576"/>
            <a:chExt cx="3888" cy="2156"/>
          </a:xfrm>
        </p:grpSpPr>
        <p:grpSp>
          <p:nvGrpSpPr>
            <p:cNvPr id="6154" name="Group 23"/>
            <p:cNvGrpSpPr>
              <a:grpSpLocks/>
            </p:cNvGrpSpPr>
            <p:nvPr/>
          </p:nvGrpSpPr>
          <p:grpSpPr bwMode="auto">
            <a:xfrm>
              <a:off x="1584" y="576"/>
              <a:ext cx="3888" cy="2156"/>
              <a:chOff x="1584" y="576"/>
              <a:chExt cx="3888" cy="2156"/>
            </a:xfrm>
          </p:grpSpPr>
          <p:sp>
            <p:nvSpPr>
              <p:cNvPr id="6156" name="Rectangle 24"/>
              <p:cNvSpPr>
                <a:spLocks noChangeArrowheads="1"/>
              </p:cNvSpPr>
              <p:nvPr/>
            </p:nvSpPr>
            <p:spPr bwMode="auto">
              <a:xfrm>
                <a:off x="3552" y="576"/>
                <a:ext cx="1920" cy="1968"/>
              </a:xfrm>
              <a:prstGeom prst="rect">
                <a:avLst/>
              </a:prstGeom>
              <a:solidFill>
                <a:schemeClr val="accent4">
                  <a:lumMod val="40000"/>
                  <a:lumOff val="60000"/>
                </a:schemeClr>
              </a:solidFill>
              <a:ln w="12700">
                <a:solidFill>
                  <a:schemeClr val="tx1"/>
                </a:solidFill>
                <a:miter lim="800000"/>
                <a:headEnd type="none" w="sm" len="sm"/>
                <a:tailEnd/>
              </a:ln>
            </p:spPr>
            <p:txBody>
              <a:bodyPr tIns="365760" bIns="91440" anchorCtr="1"/>
              <a:lstStyle/>
              <a:p>
                <a:pPr algn="ctr">
                  <a:buClr>
                    <a:schemeClr val="tx2"/>
                  </a:buClr>
                  <a:buSzPct val="75000"/>
                  <a:buFont typeface="Wingdings" pitchFamily="2" charset="2"/>
                  <a:buNone/>
                  <a:tabLst>
                    <a:tab pos="1204913" algn="ctr"/>
                  </a:tabLst>
                </a:pPr>
                <a:r>
                  <a:rPr lang="en-US"/>
                  <a:t>Distant </a:t>
                </a:r>
                <a:br>
                  <a:rPr lang="en-US"/>
                </a:br>
                <a:r>
                  <a:rPr lang="en-US"/>
                  <a:t>Parking-Ramp</a:t>
                </a:r>
              </a:p>
            </p:txBody>
          </p:sp>
          <p:sp>
            <p:nvSpPr>
              <p:cNvPr id="1202201" name="Line 25"/>
              <p:cNvSpPr>
                <a:spLocks noChangeShapeType="1"/>
              </p:cNvSpPr>
              <p:nvPr/>
            </p:nvSpPr>
            <p:spPr bwMode="auto">
              <a:xfrm flipH="1">
                <a:off x="1584" y="2496"/>
                <a:ext cx="1968" cy="0"/>
              </a:xfrm>
              <a:prstGeom prst="line">
                <a:avLst/>
              </a:prstGeom>
              <a:noFill/>
              <a:ln w="12700">
                <a:solidFill>
                  <a:srgbClr val="969696"/>
                </a:solidFill>
                <a:prstDash val="dash"/>
                <a:round/>
                <a:headEnd type="none" w="sm" len="sm"/>
                <a:tailEnd type="triangle" w="lg"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6158" name="Rectangle 26"/>
              <p:cNvSpPr>
                <a:spLocks noChangeArrowheads="1"/>
              </p:cNvSpPr>
              <p:nvPr/>
            </p:nvSpPr>
            <p:spPr bwMode="auto">
              <a:xfrm>
                <a:off x="2300" y="2520"/>
                <a:ext cx="1183" cy="212"/>
              </a:xfrm>
              <a:prstGeom prst="rect">
                <a:avLst/>
              </a:prstGeom>
              <a:noFill/>
              <a:ln w="12700">
                <a:noFill/>
                <a:miter lim="800000"/>
                <a:headEnd type="none" w="sm" len="sm"/>
                <a:tailEnd/>
              </a:ln>
            </p:spPr>
            <p:txBody>
              <a:bodyPr wrap="none">
                <a:spAutoFit/>
              </a:bodyPr>
              <a:lstStyle/>
              <a:p>
                <a:r>
                  <a:rPr lang="en-US" sz="2000" b="0">
                    <a:solidFill>
                      <a:srgbClr val="969696"/>
                    </a:solidFill>
                  </a:rPr>
                  <a:t>10 minute walk</a:t>
                </a:r>
              </a:p>
            </p:txBody>
          </p:sp>
        </p:grpSp>
        <p:sp>
          <p:nvSpPr>
            <p:cNvPr id="6155" name="Rectangle 27"/>
            <p:cNvSpPr>
              <a:spLocks noChangeArrowheads="1"/>
            </p:cNvSpPr>
            <p:nvPr/>
          </p:nvSpPr>
          <p:spPr bwMode="auto">
            <a:xfrm>
              <a:off x="3972" y="1401"/>
              <a:ext cx="1080" cy="654"/>
            </a:xfrm>
            <a:prstGeom prst="rect">
              <a:avLst/>
            </a:prstGeom>
            <a:noFill/>
            <a:ln w="12700">
              <a:noFill/>
              <a:miter lim="800000"/>
              <a:headEnd type="none" w="sm" len="sm"/>
              <a:tailEnd/>
            </a:ln>
          </p:spPr>
          <p:txBody>
            <a:bodyPr wrap="none" lIns="0" tIns="0" rIns="0" bIns="0">
              <a:spAutoFit/>
            </a:bodyPr>
            <a:lstStyle/>
            <a:p>
              <a:pPr marL="234950" indent="-234950">
                <a:buClr>
                  <a:schemeClr val="tx2"/>
                </a:buClr>
                <a:buSzPct val="75000"/>
                <a:buFont typeface="Wingdings" pitchFamily="2" charset="2"/>
                <a:buChar char=""/>
                <a:tabLst>
                  <a:tab pos="1204913" algn="ctr"/>
                </a:tabLst>
              </a:pPr>
              <a:r>
                <a:rPr lang="en-US" sz="2000">
                  <a:latin typeface="Arial Narrow" pitchFamily="34" charset="0"/>
                </a:rPr>
                <a:t>10 minute walk</a:t>
              </a:r>
            </a:p>
            <a:p>
              <a:pPr marL="234950" indent="-234950">
                <a:buClr>
                  <a:schemeClr val="tx2"/>
                </a:buClr>
                <a:buSzPct val="75000"/>
                <a:buFont typeface="Wingdings" pitchFamily="2" charset="2"/>
                <a:buChar char=""/>
                <a:tabLst>
                  <a:tab pos="1204913" algn="ctr"/>
                </a:tabLst>
              </a:pPr>
              <a:r>
                <a:rPr lang="en-US" sz="2000">
                  <a:latin typeface="Arial Narrow" pitchFamily="34" charset="0"/>
                </a:rPr>
                <a:t>1000 spaces</a:t>
              </a:r>
            </a:p>
            <a:p>
              <a:pPr marL="234950" indent="-234950">
                <a:buClr>
                  <a:schemeClr val="tx2"/>
                </a:buClr>
                <a:buSzPct val="75000"/>
                <a:buFont typeface="Wingdings" pitchFamily="2" charset="2"/>
                <a:buChar char=""/>
                <a:tabLst>
                  <a:tab pos="1204913" algn="ctr"/>
                </a:tabLst>
              </a:pPr>
              <a:r>
                <a:rPr lang="en-US" sz="2000">
                  <a:latin typeface="Arial Narrow" pitchFamily="34" charset="0"/>
                </a:rPr>
                <a:t>$5/space</a:t>
              </a:r>
            </a:p>
          </p:txBody>
        </p:sp>
      </p:grpSp>
      <p:sp>
        <p:nvSpPr>
          <p:cNvPr id="1202204" name="Text Box 28"/>
          <p:cNvSpPr txBox="1">
            <a:spLocks noChangeArrowheads="1"/>
          </p:cNvSpPr>
          <p:nvPr/>
        </p:nvSpPr>
        <p:spPr bwMode="auto">
          <a:xfrm>
            <a:off x="1198563" y="4343400"/>
            <a:ext cx="6811962" cy="1127125"/>
          </a:xfrm>
          <a:prstGeom prst="rect">
            <a:avLst/>
          </a:prstGeom>
          <a:solidFill>
            <a:schemeClr val="bg1"/>
          </a:solidFill>
          <a:ln w="12700">
            <a:noFill/>
            <a:miter lim="800000"/>
            <a:headEnd type="none" w="sm" len="sm"/>
            <a:tailEnd/>
          </a:ln>
        </p:spPr>
        <p:txBody>
          <a:bodyPr wrap="none">
            <a:spAutoFit/>
          </a:bodyPr>
          <a:lstStyle/>
          <a:p>
            <a:pPr marL="342900" indent="-342900">
              <a:buClr>
                <a:schemeClr val="tx2"/>
              </a:buClr>
              <a:buSzPct val="75000"/>
              <a:buFont typeface="Wingdings" pitchFamily="2" charset="2"/>
              <a:buNone/>
            </a:pPr>
            <a:r>
              <a:rPr lang="en-US"/>
              <a:t>Parking Choices:</a:t>
            </a:r>
          </a:p>
          <a:p>
            <a:pPr marL="342900" indent="-342900">
              <a:lnSpc>
                <a:spcPct val="100000"/>
              </a:lnSpc>
              <a:spcBef>
                <a:spcPct val="0"/>
              </a:spcBef>
              <a:buClr>
                <a:schemeClr val="tx2"/>
              </a:buClr>
              <a:buSzPct val="75000"/>
              <a:buFont typeface="Wingdings" pitchFamily="2" charset="2"/>
              <a:buChar char=""/>
            </a:pPr>
            <a:r>
              <a:rPr lang="en-US"/>
              <a:t>  0 minute walk @ $100 for close-in parking</a:t>
            </a:r>
          </a:p>
          <a:p>
            <a:pPr marL="342900" indent="-342900">
              <a:lnSpc>
                <a:spcPct val="100000"/>
              </a:lnSpc>
              <a:spcBef>
                <a:spcPct val="0"/>
              </a:spcBef>
              <a:buClr>
                <a:schemeClr val="tx2"/>
              </a:buClr>
              <a:buSzPct val="75000"/>
              <a:buFont typeface="Wingdings" pitchFamily="2" charset="2"/>
              <a:buChar char=""/>
            </a:pPr>
            <a:r>
              <a:rPr lang="en-US"/>
              <a:t>10 minute walk @     $5 for distant parking</a:t>
            </a:r>
          </a:p>
        </p:txBody>
      </p:sp>
      <p:sp>
        <p:nvSpPr>
          <p:cNvPr id="1202205" name="Text Box 29"/>
          <p:cNvSpPr txBox="1">
            <a:spLocks noChangeArrowheads="1"/>
          </p:cNvSpPr>
          <p:nvPr/>
        </p:nvSpPr>
        <p:spPr bwMode="auto">
          <a:xfrm>
            <a:off x="1198563" y="4343400"/>
            <a:ext cx="6811962" cy="1606550"/>
          </a:xfrm>
          <a:prstGeom prst="rect">
            <a:avLst/>
          </a:prstGeom>
          <a:solidFill>
            <a:schemeClr val="bg1"/>
          </a:solidFill>
          <a:ln w="12700">
            <a:noFill/>
            <a:miter lim="800000"/>
            <a:headEnd type="none" w="sm" len="sm"/>
            <a:tailEnd/>
          </a:ln>
        </p:spPr>
        <p:txBody>
          <a:bodyPr wrap="none">
            <a:spAutoFit/>
          </a:bodyPr>
          <a:lstStyle/>
          <a:p>
            <a:pPr marL="342900" indent="-342900">
              <a:buClr>
                <a:schemeClr val="tx2"/>
              </a:buClr>
              <a:buSzPct val="75000"/>
              <a:buFont typeface="Wingdings" pitchFamily="2" charset="2"/>
              <a:buNone/>
            </a:pPr>
            <a:r>
              <a:rPr lang="en-US"/>
              <a:t>Parking Choices:</a:t>
            </a:r>
          </a:p>
          <a:p>
            <a:pPr marL="342900" indent="-342900">
              <a:lnSpc>
                <a:spcPct val="100000"/>
              </a:lnSpc>
              <a:spcBef>
                <a:spcPct val="0"/>
              </a:spcBef>
              <a:buClr>
                <a:schemeClr val="tx2"/>
              </a:buClr>
              <a:buSzPct val="75000"/>
              <a:buFont typeface="Wingdings" pitchFamily="2" charset="2"/>
              <a:buChar char=""/>
            </a:pPr>
            <a:r>
              <a:rPr lang="en-US"/>
              <a:t>  0 minute walk @ $100 for close-in parking</a:t>
            </a:r>
          </a:p>
          <a:p>
            <a:pPr marL="342900" indent="-342900">
              <a:lnSpc>
                <a:spcPct val="100000"/>
              </a:lnSpc>
              <a:spcBef>
                <a:spcPct val="0"/>
              </a:spcBef>
              <a:buClr>
                <a:schemeClr val="tx2"/>
              </a:buClr>
              <a:buSzPct val="75000"/>
              <a:buFont typeface="Wingdings" pitchFamily="2" charset="2"/>
              <a:buChar char=""/>
            </a:pPr>
            <a:r>
              <a:rPr lang="en-US"/>
              <a:t>10 minute walk @     $5 for distant parking</a:t>
            </a:r>
          </a:p>
          <a:p>
            <a:pPr marL="342900" indent="-342900">
              <a:buClr>
                <a:schemeClr val="tx2"/>
              </a:buClr>
              <a:buSzPct val="75000"/>
              <a:buFont typeface="Wingdings" pitchFamily="2" charset="2"/>
              <a:buNone/>
            </a:pPr>
            <a:r>
              <a:rPr lang="en-US"/>
              <a:t>or …</a:t>
            </a:r>
          </a:p>
        </p:txBody>
      </p:sp>
      <p:pic>
        <p:nvPicPr>
          <p:cNvPr id="32"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02204"/>
                                        </p:tgtEl>
                                        <p:attrNameLst>
                                          <p:attrName>style.visibility</p:attrName>
                                        </p:attrNameLst>
                                      </p:cBhvr>
                                      <p:to>
                                        <p:strVal val="visible"/>
                                      </p:to>
                                    </p:set>
                                    <p:animEffect transition="in" filter="dissolve">
                                      <p:cBhvr>
                                        <p:cTn id="11" dur="500"/>
                                        <p:tgtEl>
                                          <p:spTgt spid="120220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202205"/>
                                        </p:tgtEl>
                                        <p:attrNameLst>
                                          <p:attrName>style.visibility</p:attrName>
                                        </p:attrNameLst>
                                      </p:cBhvr>
                                      <p:to>
                                        <p:strVal val="visible"/>
                                      </p:to>
                                    </p:set>
                                    <p:animEffect transition="in" filter="dissolve">
                                      <p:cBhvr>
                                        <p:cTn id="16" dur="500"/>
                                        <p:tgtEl>
                                          <p:spTgt spid="1202205"/>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204" grpId="0" animBg="1" autoUpdateAnimBg="0"/>
      <p:bldP spid="1202205"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L1D Summary</a:t>
            </a:r>
          </a:p>
        </p:txBody>
      </p:sp>
      <p:graphicFrame>
        <p:nvGraphicFramePr>
          <p:cNvPr id="1305603" name="Group 3"/>
          <p:cNvGraphicFramePr>
            <a:graphicFrameLocks noGrp="1"/>
          </p:cNvGraphicFramePr>
          <p:nvPr>
            <p:extLst>
              <p:ext uri="{D42A27DB-BD31-4B8C-83A1-F6EECF244321}">
                <p14:modId xmlns:p14="http://schemas.microsoft.com/office/powerpoint/2010/main" val="802744727"/>
              </p:ext>
            </p:extLst>
          </p:nvPr>
        </p:nvGraphicFramePr>
        <p:xfrm>
          <a:off x="457200" y="914400"/>
          <a:ext cx="8153400" cy="3717926"/>
        </p:xfrm>
        <a:graphic>
          <a:graphicData uri="http://schemas.openxmlformats.org/drawingml/2006/table">
            <a:tbl>
              <a:tblPr/>
              <a:tblGrid>
                <a:gridCol w="1600200"/>
                <a:gridCol w="1295400"/>
                <a:gridCol w="1447800"/>
                <a:gridCol w="1219200"/>
                <a:gridCol w="2590800"/>
              </a:tblGrid>
              <a:tr h="609600">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Device</a:t>
                      </a:r>
                    </a:p>
                  </a:txBody>
                  <a:tcPr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Scheme</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Size</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Linesize</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New Features</a:t>
                      </a:r>
                    </a:p>
                  </a:txBody>
                  <a:tcPr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r>
              <a:tr h="1036638">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C62x/C67x</a:t>
                      </a:r>
                    </a:p>
                  </a:txBody>
                  <a:tcPr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2-Way </a:t>
                      </a:r>
                      <a:br>
                        <a:rPr kumimoji="0" lang="en-US" sz="2000" b="1" i="0" u="none" strike="noStrike" cap="none" normalizeH="0" baseline="0" smtClean="0">
                          <a:ln>
                            <a:noFill/>
                          </a:ln>
                          <a:solidFill>
                            <a:schemeClr val="tx1"/>
                          </a:solidFill>
                          <a:effectLst/>
                          <a:latin typeface="Arial Narrow" pitchFamily="34" charset="0"/>
                        </a:rPr>
                      </a:br>
                      <a:r>
                        <a:rPr kumimoji="0" lang="en-US" sz="2000" b="1" i="0" u="none" strike="noStrike" cap="none" normalizeH="0" baseline="0" smtClean="0">
                          <a:ln>
                            <a:noFill/>
                          </a:ln>
                          <a:solidFill>
                            <a:schemeClr val="tx1"/>
                          </a:solidFill>
                          <a:effectLst/>
                          <a:latin typeface="Arial Narrow" pitchFamily="34" charset="0"/>
                        </a:rPr>
                        <a:t>Set Assoc.</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4K bytes</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32 bytes</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N/A</a:t>
                      </a:r>
                    </a:p>
                  </a:txBody>
                  <a:tcPr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rgbClr val="969696"/>
                    </a:solidFill>
                  </a:tcPr>
                </a:tc>
              </a:tr>
              <a:tr h="1035050">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C64x</a:t>
                      </a:r>
                    </a:p>
                  </a:txBody>
                  <a:tcPr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2-Way </a:t>
                      </a:r>
                      <a:br>
                        <a:rPr kumimoji="0" lang="en-US" sz="2000" b="1" i="0" u="none" strike="noStrike" cap="none" normalizeH="0" baseline="0" smtClean="0">
                          <a:ln>
                            <a:noFill/>
                          </a:ln>
                          <a:solidFill>
                            <a:schemeClr val="tx1"/>
                          </a:solidFill>
                          <a:effectLst/>
                          <a:latin typeface="Arial Narrow" pitchFamily="34" charset="0"/>
                        </a:rPr>
                      </a:br>
                      <a:r>
                        <a:rPr kumimoji="0" lang="en-US" sz="2000" b="1" i="0" u="none" strike="noStrike" cap="none" normalizeH="0" baseline="0" smtClean="0">
                          <a:ln>
                            <a:noFill/>
                          </a:ln>
                          <a:solidFill>
                            <a:schemeClr val="tx1"/>
                          </a:solidFill>
                          <a:effectLst/>
                          <a:latin typeface="Arial Narrow" pitchFamily="34" charset="0"/>
                        </a:rPr>
                        <a:t>Set Assoc.</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16K bytes</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64 bytes</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N/A</a:t>
                      </a:r>
                    </a:p>
                  </a:txBody>
                  <a:tcPr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rgbClr val="969696"/>
                    </a:solidFill>
                  </a:tcPr>
                </a:tc>
              </a:tr>
              <a:tr h="1036638">
                <a:tc>
                  <a:txBody>
                    <a:bodyPr/>
                    <a:lstStyle/>
                    <a:p>
                      <a:pPr marL="0" marR="0" lvl="0" indent="0" algn="ctr" defTabSz="914400" rtl="0" eaLnBrk="0" fontAlgn="base" latinLnBrk="0" hangingPunct="0">
                        <a:lnSpc>
                          <a:spcPct val="80000"/>
                        </a:lnSpc>
                        <a:spcBef>
                          <a:spcPct val="50000"/>
                        </a:spcBef>
                        <a:spcAft>
                          <a:spcPct val="0"/>
                        </a:spcAft>
                        <a:buClrTx/>
                        <a:buSzTx/>
                        <a:buFontTx/>
                        <a:buNone/>
                        <a:tabLst/>
                      </a:pPr>
                      <a:r>
                        <a:rPr kumimoji="0" lang="en-US" sz="2400" b="1" i="0" u="none" strike="noStrike" cap="none" normalizeH="0" baseline="0" smtClean="0">
                          <a:ln>
                            <a:noFill/>
                          </a:ln>
                          <a:solidFill>
                            <a:schemeClr val="tx1"/>
                          </a:solidFill>
                          <a:effectLst/>
                          <a:latin typeface="Arial Narrow" pitchFamily="34" charset="0"/>
                        </a:rPr>
                        <a:t>C64x+</a:t>
                      </a:r>
                      <a:br>
                        <a:rPr kumimoji="0" lang="en-US" sz="2400" b="1" i="0" u="none" strike="noStrike" cap="none" normalizeH="0" baseline="0" smtClean="0">
                          <a:ln>
                            <a:noFill/>
                          </a:ln>
                          <a:solidFill>
                            <a:schemeClr val="tx1"/>
                          </a:solidFill>
                          <a:effectLst/>
                          <a:latin typeface="Arial Narrow" pitchFamily="34" charset="0"/>
                        </a:rPr>
                      </a:br>
                      <a:r>
                        <a:rPr kumimoji="0" lang="en-US" sz="2400" b="1" i="0" u="none" strike="noStrike" cap="none" normalizeH="0" baseline="0" smtClean="0">
                          <a:ln>
                            <a:noFill/>
                          </a:ln>
                          <a:solidFill>
                            <a:schemeClr val="tx1"/>
                          </a:solidFill>
                          <a:effectLst/>
                          <a:latin typeface="Arial Narrow" pitchFamily="34" charset="0"/>
                        </a:rPr>
                        <a:t>C674x</a:t>
                      </a:r>
                      <a:br>
                        <a:rPr kumimoji="0" lang="en-US" sz="2400" b="1" i="0" u="none" strike="noStrike" cap="none" normalizeH="0" baseline="0" smtClean="0">
                          <a:ln>
                            <a:noFill/>
                          </a:ln>
                          <a:solidFill>
                            <a:schemeClr val="tx1"/>
                          </a:solidFill>
                          <a:effectLst/>
                          <a:latin typeface="Arial Narrow" pitchFamily="34" charset="0"/>
                        </a:rPr>
                      </a:br>
                      <a:r>
                        <a:rPr kumimoji="0" lang="en-US" sz="2400" b="1" i="0" u="none" strike="noStrike" cap="none" normalizeH="0" baseline="0" smtClean="0">
                          <a:ln>
                            <a:noFill/>
                          </a:ln>
                          <a:solidFill>
                            <a:schemeClr val="tx1"/>
                          </a:solidFill>
                          <a:effectLst/>
                          <a:latin typeface="Arial Narrow" pitchFamily="34" charset="0"/>
                        </a:rPr>
                        <a:t>C66x</a:t>
                      </a:r>
                    </a:p>
                  </a:txBody>
                  <a:tcPr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2-Way </a:t>
                      </a:r>
                      <a:br>
                        <a:rPr kumimoji="0" lang="en-US" sz="2000" b="1" i="0" u="none" strike="noStrike" cap="none" normalizeH="0" baseline="0" smtClean="0">
                          <a:ln>
                            <a:noFill/>
                          </a:ln>
                          <a:solidFill>
                            <a:schemeClr val="tx1"/>
                          </a:solidFill>
                          <a:effectLst/>
                          <a:latin typeface="Arial Narrow" pitchFamily="34" charset="0"/>
                        </a:rPr>
                      </a:br>
                      <a:r>
                        <a:rPr kumimoji="0" lang="en-US" sz="2000" b="1" i="0" u="none" strike="noStrike" cap="none" normalizeH="0" baseline="0" smtClean="0">
                          <a:ln>
                            <a:noFill/>
                          </a:ln>
                          <a:solidFill>
                            <a:schemeClr val="tx1"/>
                          </a:solidFill>
                          <a:effectLst/>
                          <a:latin typeface="Arial Narrow" pitchFamily="34" charset="0"/>
                        </a:rPr>
                        <a:t>Set Assoc.</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C6455:   32K</a:t>
                      </a:r>
                    </a:p>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DM64</a:t>
                      </a:r>
                      <a:r>
                        <a:rPr kumimoji="0" lang="en-US" sz="1600" b="1" i="0" u="none" strike="noStrike" cap="none" normalizeH="0" baseline="0" smtClean="0">
                          <a:ln>
                            <a:noFill/>
                          </a:ln>
                          <a:solidFill>
                            <a:schemeClr val="tx1"/>
                          </a:solidFill>
                          <a:effectLst/>
                          <a:latin typeface="Arial Narrow" pitchFamily="34" charset="0"/>
                        </a:rPr>
                        <a:t>xx</a:t>
                      </a:r>
                      <a:r>
                        <a:rPr kumimoji="0" lang="en-US" sz="2000" b="1" i="0" u="none" strike="noStrike" cap="none" normalizeH="0" baseline="0" smtClean="0">
                          <a:ln>
                            <a:noFill/>
                          </a:ln>
                          <a:solidFill>
                            <a:schemeClr val="tx1"/>
                          </a:solidFill>
                          <a:effectLst/>
                          <a:latin typeface="Arial Narrow" pitchFamily="34" charset="0"/>
                        </a:rPr>
                        <a:t>: 80K</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64 bytes</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463550" marR="0" lvl="0" indent="-285750" algn="l" defTabSz="914400" rtl="0" eaLnBrk="0" fontAlgn="base" latinLnBrk="0" hangingPunct="0">
                        <a:lnSpc>
                          <a:spcPct val="100000"/>
                        </a:lnSpc>
                        <a:spcBef>
                          <a:spcPct val="0"/>
                        </a:spcBef>
                        <a:spcAft>
                          <a:spcPct val="0"/>
                        </a:spcAft>
                        <a:buClr>
                          <a:schemeClr val="tx2"/>
                        </a:buClr>
                        <a:buSzPct val="75000"/>
                        <a:buFont typeface="Wingdings" pitchFamily="2" charset="2"/>
                        <a:buChar char="u"/>
                        <a:tabLst/>
                      </a:pPr>
                      <a:r>
                        <a:rPr kumimoji="0" lang="en-US" sz="2000" b="1" i="0" u="none" strike="noStrike" cap="none" normalizeH="0" baseline="0" smtClean="0">
                          <a:ln>
                            <a:noFill/>
                          </a:ln>
                          <a:solidFill>
                            <a:schemeClr val="tx1"/>
                          </a:solidFill>
                          <a:effectLst/>
                          <a:latin typeface="Arial Narrow" pitchFamily="34" charset="0"/>
                        </a:rPr>
                        <a:t>Cache/RAM</a:t>
                      </a:r>
                    </a:p>
                    <a:p>
                      <a:pPr marL="463550" marR="0" lvl="0" indent="-285750" algn="l" defTabSz="914400" rtl="0" eaLnBrk="0" fontAlgn="base" latinLnBrk="0" hangingPunct="0">
                        <a:lnSpc>
                          <a:spcPct val="100000"/>
                        </a:lnSpc>
                        <a:spcBef>
                          <a:spcPct val="0"/>
                        </a:spcBef>
                        <a:spcAft>
                          <a:spcPct val="0"/>
                        </a:spcAft>
                        <a:buClr>
                          <a:schemeClr val="tx2"/>
                        </a:buClr>
                        <a:buSzPct val="75000"/>
                        <a:buFont typeface="Wingdings" pitchFamily="2" charset="2"/>
                        <a:buChar char="u"/>
                        <a:tabLst/>
                      </a:pPr>
                      <a:r>
                        <a:rPr kumimoji="0" lang="en-US" sz="2000" b="1" i="0" u="none" strike="noStrike" cap="none" normalizeH="0" baseline="0" smtClean="0">
                          <a:ln>
                            <a:noFill/>
                          </a:ln>
                          <a:solidFill>
                            <a:schemeClr val="tx1"/>
                          </a:solidFill>
                          <a:effectLst/>
                          <a:latin typeface="Arial Narrow" pitchFamily="34" charset="0"/>
                        </a:rPr>
                        <a:t>Cache Freeze</a:t>
                      </a:r>
                    </a:p>
                    <a:p>
                      <a:pPr marL="463550" marR="0" lvl="0" indent="-285750" algn="l" defTabSz="914400" rtl="0" eaLnBrk="0" fontAlgn="base" latinLnBrk="0" hangingPunct="0">
                        <a:lnSpc>
                          <a:spcPct val="100000"/>
                        </a:lnSpc>
                        <a:spcBef>
                          <a:spcPct val="0"/>
                        </a:spcBef>
                        <a:spcAft>
                          <a:spcPct val="0"/>
                        </a:spcAft>
                        <a:buClr>
                          <a:schemeClr val="tx2"/>
                        </a:buClr>
                        <a:buSzPct val="75000"/>
                        <a:buFont typeface="Wingdings" pitchFamily="2" charset="2"/>
                        <a:buChar char="u"/>
                        <a:tabLst/>
                      </a:pPr>
                      <a:r>
                        <a:rPr kumimoji="0" lang="en-US" sz="2000" b="1" i="0" u="none" strike="noStrike" cap="none" normalizeH="0" baseline="0" smtClean="0">
                          <a:ln>
                            <a:noFill/>
                          </a:ln>
                          <a:solidFill>
                            <a:schemeClr val="tx1"/>
                          </a:solidFill>
                          <a:effectLst/>
                          <a:latin typeface="Arial Narrow" pitchFamily="34" charset="0"/>
                        </a:rPr>
                        <a:t>Memory Protection</a:t>
                      </a:r>
                    </a:p>
                  </a:txBody>
                  <a:tcPr marL="45720" marR="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1"/>
                    </a:solidFill>
                  </a:tcPr>
                </a:tc>
              </a:tr>
            </a:tbl>
          </a:graphicData>
        </a:graphic>
      </p:graphicFrame>
      <p:sp>
        <p:nvSpPr>
          <p:cNvPr id="52259" name="Text Box 35"/>
          <p:cNvSpPr txBox="1">
            <a:spLocks noChangeArrowheads="1"/>
          </p:cNvSpPr>
          <p:nvPr/>
        </p:nvSpPr>
        <p:spPr bwMode="auto">
          <a:xfrm>
            <a:off x="762000" y="4800600"/>
            <a:ext cx="7796213" cy="1130300"/>
          </a:xfrm>
          <a:prstGeom prst="rect">
            <a:avLst/>
          </a:prstGeom>
          <a:noFill/>
          <a:ln w="12700">
            <a:noFill/>
            <a:miter lim="800000"/>
            <a:headEnd type="none" w="sm" len="sm"/>
            <a:tailEnd/>
          </a:ln>
        </p:spPr>
        <p:txBody>
          <a:bodyPr wrap="none">
            <a:spAutoFit/>
          </a:bodyPr>
          <a:lstStyle/>
          <a:p>
            <a:pPr marL="342900" indent="-342900">
              <a:buClr>
                <a:schemeClr val="tx2"/>
              </a:buClr>
              <a:buSzPct val="75000"/>
              <a:buFont typeface="Wingdings" pitchFamily="2" charset="2"/>
              <a:buChar char=""/>
            </a:pPr>
            <a:r>
              <a:rPr lang="en-US" sz="2000">
                <a:latin typeface="Arial Narrow" pitchFamily="34" charset="0"/>
              </a:rPr>
              <a:t>All L1D memories provide zero waitstate access</a:t>
            </a:r>
          </a:p>
          <a:p>
            <a:pPr marL="342900" indent="-342900">
              <a:buClr>
                <a:schemeClr val="tx2"/>
              </a:buClr>
              <a:buSzPct val="75000"/>
              <a:buFont typeface="Wingdings" pitchFamily="2" charset="2"/>
              <a:buChar char=""/>
            </a:pPr>
            <a:r>
              <a:rPr lang="en-US" sz="2000">
                <a:latin typeface="Arial Narrow" pitchFamily="34" charset="0"/>
              </a:rPr>
              <a:t>Cache/RAM configuration and Cache Freeze work similar to L1P</a:t>
            </a:r>
          </a:p>
          <a:p>
            <a:pPr marL="342900" indent="-342900">
              <a:buClr>
                <a:schemeClr val="tx2"/>
              </a:buClr>
              <a:buSzPct val="75000"/>
              <a:buFont typeface="Wingdings" pitchFamily="2" charset="2"/>
              <a:buChar char=""/>
            </a:pPr>
            <a:r>
              <a:rPr lang="en-US" sz="2000">
                <a:latin typeface="Arial Narrow" pitchFamily="34" charset="0"/>
              </a:rPr>
              <a:t>L1 caches are ‘Read Allocate’, thus only updated on memory read misses</a:t>
            </a:r>
          </a:p>
        </p:txBody>
      </p:sp>
      <p:pic>
        <p:nvPicPr>
          <p:cNvPr id="9"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867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3"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4" action="ppaction://hlinksldjump"/>
          </p:cNvPr>
          <p:cNvSpPr txBox="1">
            <a:spLocks noChangeArrowheads="1"/>
          </p:cNvSpPr>
          <p:nvPr>
            <p:custDataLst>
              <p:tags r:id="rId2"/>
            </p:custDataLst>
          </p:nvPr>
        </p:nvSpPr>
        <p:spPr bwMode="auto">
          <a:xfrm>
            <a:off x="301576" y="78978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Why Cache?</a:t>
            </a:r>
            <a:endParaRPr lang="en-US" sz="2800" dirty="0">
              <a:solidFill>
                <a:srgbClr val="000000"/>
              </a:solidFill>
            </a:endParaRPr>
          </a:p>
        </p:txBody>
      </p:sp>
      <p:sp>
        <p:nvSpPr>
          <p:cNvPr id="10" name="Text Box 4">
            <a:hlinkClick r:id="rId15" action="ppaction://hlinksldjump"/>
          </p:cNvPr>
          <p:cNvSpPr txBox="1">
            <a:spLocks noChangeArrowheads="1"/>
          </p:cNvSpPr>
          <p:nvPr>
            <p:custDataLst>
              <p:tags r:id="rId3"/>
            </p:custDataLst>
          </p:nvPr>
        </p:nvSpPr>
        <p:spPr bwMode="auto">
          <a:xfrm>
            <a:off x="301576" y="136458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Basics</a:t>
            </a:r>
            <a:endParaRPr lang="en-US" sz="2800" dirty="0">
              <a:solidFill>
                <a:srgbClr val="000000"/>
              </a:solidFill>
            </a:endParaRPr>
          </a:p>
        </p:txBody>
      </p:sp>
      <p:sp>
        <p:nvSpPr>
          <p:cNvPr id="11" name="Text Box 4">
            <a:hlinkClick r:id="rId16" action="ppaction://hlinksldjump"/>
          </p:cNvPr>
          <p:cNvSpPr txBox="1">
            <a:spLocks noChangeArrowheads="1"/>
          </p:cNvSpPr>
          <p:nvPr>
            <p:custDataLst>
              <p:tags r:id="rId4"/>
            </p:custDataLst>
          </p:nvPr>
        </p:nvSpPr>
        <p:spPr bwMode="auto">
          <a:xfrm>
            <a:off x="301576" y="1939387"/>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Example</a:t>
            </a:r>
            <a:endParaRPr lang="en-US" sz="2800" dirty="0">
              <a:solidFill>
                <a:srgbClr val="000000"/>
              </a:solidFill>
            </a:endParaRPr>
          </a:p>
        </p:txBody>
      </p:sp>
      <p:sp>
        <p:nvSpPr>
          <p:cNvPr id="12" name="Text Box 4">
            <a:hlinkClick r:id="rId17" action="ppaction://hlinksldjump"/>
          </p:cNvPr>
          <p:cNvSpPr txBox="1">
            <a:spLocks noChangeArrowheads="1"/>
          </p:cNvSpPr>
          <p:nvPr>
            <p:custDataLst>
              <p:tags r:id="rId5"/>
            </p:custDataLst>
          </p:nvPr>
        </p:nvSpPr>
        <p:spPr bwMode="auto">
          <a:xfrm>
            <a:off x="301576" y="2514189"/>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Program</a:t>
            </a:r>
            <a:endParaRPr lang="en-US" sz="2800" dirty="0">
              <a:solidFill>
                <a:srgbClr val="000000"/>
              </a:solidFill>
            </a:endParaRPr>
          </a:p>
        </p:txBody>
      </p:sp>
      <p:sp>
        <p:nvSpPr>
          <p:cNvPr id="13" name="Text Box 4">
            <a:hlinkClick r:id="rId18" action="ppaction://hlinksldjump"/>
          </p:cNvPr>
          <p:cNvSpPr txBox="1">
            <a:spLocks noChangeArrowheads="1"/>
          </p:cNvSpPr>
          <p:nvPr>
            <p:custDataLst>
              <p:tags r:id="rId6"/>
            </p:custDataLst>
          </p:nvPr>
        </p:nvSpPr>
        <p:spPr bwMode="auto">
          <a:xfrm>
            <a:off x="301576" y="3088991"/>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Data</a:t>
            </a:r>
            <a:endParaRPr lang="en-US" sz="2800" dirty="0">
              <a:solidFill>
                <a:srgbClr val="000000"/>
              </a:solidFill>
            </a:endParaRPr>
          </a:p>
        </p:txBody>
      </p:sp>
      <p:sp>
        <p:nvSpPr>
          <p:cNvPr id="14" name="Text Box 3">
            <a:hlinkClick r:id="rId19" action="ppaction://hlinksldjump"/>
          </p:cNvPr>
          <p:cNvSpPr txBox="1">
            <a:spLocks noChangeArrowheads="1"/>
          </p:cNvSpPr>
          <p:nvPr>
            <p:custDataLst>
              <p:tags r:id="rId7"/>
            </p:custDataLst>
          </p:nvPr>
        </p:nvSpPr>
        <p:spPr bwMode="auto">
          <a:xfrm>
            <a:off x="304800" y="3663793"/>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L2 Memory</a:t>
            </a:r>
            <a:endParaRPr lang="en-US" sz="2800">
              <a:solidFill>
                <a:srgbClr val="000000"/>
              </a:solidFill>
            </a:endParaRPr>
          </a:p>
        </p:txBody>
      </p:sp>
      <p:sp>
        <p:nvSpPr>
          <p:cNvPr id="15" name="Text Box 4">
            <a:hlinkClick r:id="rId20" action="ppaction://hlinksldjump"/>
          </p:cNvPr>
          <p:cNvSpPr txBox="1">
            <a:spLocks noChangeArrowheads="1"/>
          </p:cNvSpPr>
          <p:nvPr>
            <p:custDataLst>
              <p:tags r:id="rId8"/>
            </p:custDataLst>
          </p:nvPr>
        </p:nvSpPr>
        <p:spPr bwMode="auto">
          <a:xfrm>
            <a:off x="301576" y="427034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Coherency</a:t>
            </a:r>
            <a:endParaRPr lang="en-US" sz="2800" dirty="0">
              <a:solidFill>
                <a:srgbClr val="000000"/>
              </a:solidFill>
            </a:endParaRPr>
          </a:p>
        </p:txBody>
      </p:sp>
      <p:sp>
        <p:nvSpPr>
          <p:cNvPr id="16" name="Text Box 4">
            <a:hlinkClick r:id="rId21" action="ppaction://hlinksldjump"/>
          </p:cNvPr>
          <p:cNvSpPr txBox="1">
            <a:spLocks noChangeArrowheads="1"/>
          </p:cNvSpPr>
          <p:nvPr>
            <p:custDataLst>
              <p:tags r:id="rId9"/>
            </p:custDataLst>
          </p:nvPr>
        </p:nvSpPr>
        <p:spPr bwMode="auto">
          <a:xfrm>
            <a:off x="301576" y="4845148"/>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MAR Registers</a:t>
            </a:r>
            <a:endParaRPr lang="en-US" sz="2800" dirty="0">
              <a:solidFill>
                <a:srgbClr val="000000"/>
              </a:solidFill>
            </a:endParaRPr>
          </a:p>
        </p:txBody>
      </p:sp>
      <p:sp>
        <p:nvSpPr>
          <p:cNvPr id="17" name="Text Box 4">
            <a:hlinkClick r:id="rId22" action="ppaction://hlinksldjump"/>
          </p:cNvPr>
          <p:cNvSpPr txBox="1">
            <a:spLocks noChangeArrowheads="1"/>
          </p:cNvSpPr>
          <p:nvPr>
            <p:custDataLst>
              <p:tags r:id="rId10"/>
            </p:custDataLst>
          </p:nvPr>
        </p:nvSpPr>
        <p:spPr bwMode="auto">
          <a:xfrm>
            <a:off x="301576" y="5419950"/>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Add’l Topics</a:t>
            </a:r>
            <a:endParaRPr lang="en-US" sz="2800" dirty="0">
              <a:solidFill>
                <a:srgbClr val="000000"/>
              </a:solidFill>
            </a:endParaRPr>
          </a:p>
        </p:txBody>
      </p:sp>
      <p:sp>
        <p:nvSpPr>
          <p:cNvPr id="18" name="Text Box 4">
            <a:hlinkClick r:id="rId23" action="ppaction://hlinksldjump"/>
          </p:cNvPr>
          <p:cNvSpPr txBox="1">
            <a:spLocks noChangeArrowheads="1"/>
          </p:cNvSpPr>
          <p:nvPr>
            <p:custDataLst>
              <p:tags r:id="rId11"/>
            </p:custDataLst>
          </p:nvPr>
        </p:nvSpPr>
        <p:spPr bwMode="auto">
          <a:xfrm>
            <a:off x="301576" y="5994752"/>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Quiz + Lab</a:t>
            </a:r>
            <a:endParaRPr lang="en-US" sz="28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Internal Memory (L2)</a:t>
            </a:r>
          </a:p>
        </p:txBody>
      </p:sp>
      <p:grpSp>
        <p:nvGrpSpPr>
          <p:cNvPr id="54275" name="Group 3"/>
          <p:cNvGrpSpPr>
            <a:grpSpLocks/>
          </p:cNvGrpSpPr>
          <p:nvPr/>
        </p:nvGrpSpPr>
        <p:grpSpPr bwMode="auto">
          <a:xfrm>
            <a:off x="304800" y="660400"/>
            <a:ext cx="2971800" cy="4140200"/>
            <a:chOff x="384" y="704"/>
            <a:chExt cx="3095" cy="3200"/>
          </a:xfrm>
        </p:grpSpPr>
        <p:sp>
          <p:nvSpPr>
            <p:cNvPr id="1307652" name="Rectangle 4"/>
            <p:cNvSpPr>
              <a:spLocks noChangeArrowheads="1"/>
            </p:cNvSpPr>
            <p:nvPr/>
          </p:nvSpPr>
          <p:spPr bwMode="auto">
            <a:xfrm>
              <a:off x="384" y="704"/>
              <a:ext cx="2920" cy="3200"/>
            </a:xfrm>
            <a:prstGeom prst="rect">
              <a:avLst/>
            </a:prstGeom>
            <a:solidFill>
              <a:schemeClr val="accent4">
                <a:lumMod val="20000"/>
                <a:lumOff val="80000"/>
              </a:schemeClr>
            </a:solidFill>
            <a:ln w="28575">
              <a:solidFill>
                <a:schemeClr val="tx1"/>
              </a:solidFill>
              <a:miter lim="800000"/>
              <a:headEnd type="none" w="sm" len="sm"/>
              <a:tailEnd type="none" w="sm" len="sm"/>
            </a:ln>
            <a:effectLst/>
          </p:spPr>
          <p:txBody>
            <a:bodyPr wrap="none" anchor="ctr" anchorCtr="1"/>
            <a:lstStyle/>
            <a:p>
              <a:pPr algn="ctr">
                <a:defRPr/>
              </a:pPr>
              <a:endParaRPr lang="en-US" sz="2000">
                <a:effectLst>
                  <a:outerShdw blurRad="38100" dist="38100" dir="2700000" algn="tl">
                    <a:srgbClr val="FFFFFF"/>
                  </a:outerShdw>
                </a:effectLst>
                <a:latin typeface="Arial" pitchFamily="34" charset="0"/>
              </a:endParaRPr>
            </a:p>
          </p:txBody>
        </p:sp>
        <p:cxnSp>
          <p:nvCxnSpPr>
            <p:cNvPr id="54309" name="AutoShape 5"/>
            <p:cNvCxnSpPr>
              <a:cxnSpLocks noChangeShapeType="1"/>
              <a:stCxn id="54313" idx="2"/>
              <a:endCxn id="54312" idx="0"/>
            </p:cNvCxnSpPr>
            <p:nvPr/>
          </p:nvCxnSpPr>
          <p:spPr bwMode="auto">
            <a:xfrm>
              <a:off x="1084" y="1577"/>
              <a:ext cx="0" cy="388"/>
            </a:xfrm>
            <a:prstGeom prst="straightConnector1">
              <a:avLst/>
            </a:prstGeom>
            <a:noFill/>
            <a:ln w="28575">
              <a:solidFill>
                <a:schemeClr val="tx2"/>
              </a:solidFill>
              <a:round/>
              <a:headEnd type="triangle" w="med" len="med"/>
              <a:tailEnd type="triangle" w="med" len="med"/>
            </a:ln>
          </p:spPr>
        </p:cxnSp>
        <p:cxnSp>
          <p:nvCxnSpPr>
            <p:cNvPr id="54310" name="AutoShape 6"/>
            <p:cNvCxnSpPr>
              <a:cxnSpLocks noChangeShapeType="1"/>
              <a:stCxn id="54314" idx="3"/>
              <a:endCxn id="54315" idx="2"/>
            </p:cNvCxnSpPr>
            <p:nvPr/>
          </p:nvCxnSpPr>
          <p:spPr bwMode="auto">
            <a:xfrm flipV="1">
              <a:off x="1585" y="3147"/>
              <a:ext cx="1047" cy="224"/>
            </a:xfrm>
            <a:prstGeom prst="bentConnector2">
              <a:avLst/>
            </a:prstGeom>
            <a:noFill/>
            <a:ln w="28575">
              <a:solidFill>
                <a:schemeClr val="tx2"/>
              </a:solidFill>
              <a:miter lim="800000"/>
              <a:headEnd type="triangle" w="med" len="med"/>
              <a:tailEnd type="triangle" w="med" len="med"/>
            </a:ln>
          </p:spPr>
        </p:cxnSp>
        <p:cxnSp>
          <p:nvCxnSpPr>
            <p:cNvPr id="54311" name="AutoShape 7"/>
            <p:cNvCxnSpPr>
              <a:cxnSpLocks noChangeShapeType="1"/>
              <a:stCxn id="54313" idx="3"/>
              <a:endCxn id="54315" idx="0"/>
            </p:cNvCxnSpPr>
            <p:nvPr/>
          </p:nvCxnSpPr>
          <p:spPr bwMode="auto">
            <a:xfrm>
              <a:off x="1585" y="1238"/>
              <a:ext cx="1047" cy="223"/>
            </a:xfrm>
            <a:prstGeom prst="bentConnector2">
              <a:avLst/>
            </a:prstGeom>
            <a:noFill/>
            <a:ln w="28575">
              <a:solidFill>
                <a:schemeClr val="tx2"/>
              </a:solidFill>
              <a:miter lim="800000"/>
              <a:headEnd type="triangle" w="med" len="med"/>
              <a:tailEnd type="triangle" w="med" len="med"/>
            </a:ln>
          </p:spPr>
        </p:cxnSp>
        <p:sp>
          <p:nvSpPr>
            <p:cNvPr id="54312" name="Rectangle 8"/>
            <p:cNvSpPr>
              <a:spLocks noChangeArrowheads="1"/>
            </p:cNvSpPr>
            <p:nvPr/>
          </p:nvSpPr>
          <p:spPr bwMode="auto">
            <a:xfrm>
              <a:off x="582" y="1965"/>
              <a:ext cx="1003" cy="678"/>
            </a:xfrm>
            <a:prstGeom prst="rect">
              <a:avLst/>
            </a:prstGeom>
            <a:solidFill>
              <a:schemeClr val="accent2"/>
            </a:solidFill>
            <a:ln w="28575">
              <a:noFill/>
              <a:miter lim="800000"/>
              <a:headEnd type="none" w="sm" len="sm"/>
              <a:tailEnd type="none" w="sm" len="sm"/>
            </a:ln>
          </p:spPr>
          <p:txBody>
            <a:bodyPr wrap="none" anchor="ctr" anchorCtr="1"/>
            <a:lstStyle/>
            <a:p>
              <a:pPr algn="ctr">
                <a:spcBef>
                  <a:spcPct val="0"/>
                </a:spcBef>
              </a:pPr>
              <a:r>
                <a:rPr lang="en-US" sz="1800"/>
                <a:t>CPU</a:t>
              </a:r>
            </a:p>
          </p:txBody>
        </p:sp>
        <p:sp>
          <p:nvSpPr>
            <p:cNvPr id="54313" name="Rectangle 9"/>
            <p:cNvSpPr>
              <a:spLocks noChangeArrowheads="1"/>
            </p:cNvSpPr>
            <p:nvPr/>
          </p:nvSpPr>
          <p:spPr bwMode="auto">
            <a:xfrm>
              <a:off x="582" y="898"/>
              <a:ext cx="1003" cy="679"/>
            </a:xfrm>
            <a:prstGeom prst="rect">
              <a:avLst/>
            </a:prstGeom>
            <a:solidFill>
              <a:schemeClr val="accent1"/>
            </a:solidFill>
            <a:ln w="28575">
              <a:noFill/>
              <a:miter lim="800000"/>
              <a:headEnd type="none" w="sm" len="sm"/>
              <a:tailEnd type="none" w="sm" len="sm"/>
            </a:ln>
          </p:spPr>
          <p:txBody>
            <a:bodyPr wrap="none" tIns="0" bIns="0" anchor="ctr" anchorCtr="1"/>
            <a:lstStyle/>
            <a:p>
              <a:pPr algn="ctr">
                <a:spcBef>
                  <a:spcPct val="20000"/>
                </a:spcBef>
              </a:pPr>
              <a:r>
                <a:rPr lang="en-US" sz="1800"/>
                <a:t>L1</a:t>
              </a:r>
              <a:br>
                <a:rPr lang="en-US" sz="1800"/>
              </a:br>
              <a:r>
                <a:rPr lang="en-US" sz="1800"/>
                <a:t>Program</a:t>
              </a:r>
            </a:p>
            <a:p>
              <a:pPr algn="ctr">
                <a:spcBef>
                  <a:spcPct val="20000"/>
                </a:spcBef>
              </a:pPr>
              <a:r>
                <a:rPr lang="en-US" sz="1800"/>
                <a:t>(L1P)</a:t>
              </a:r>
            </a:p>
          </p:txBody>
        </p:sp>
        <p:sp>
          <p:nvSpPr>
            <p:cNvPr id="54314" name="Rectangle 10"/>
            <p:cNvSpPr>
              <a:spLocks noChangeArrowheads="1"/>
            </p:cNvSpPr>
            <p:nvPr/>
          </p:nvSpPr>
          <p:spPr bwMode="auto">
            <a:xfrm>
              <a:off x="582" y="3031"/>
              <a:ext cx="1003" cy="679"/>
            </a:xfrm>
            <a:prstGeom prst="rect">
              <a:avLst/>
            </a:prstGeom>
            <a:solidFill>
              <a:schemeClr val="accent1"/>
            </a:solidFill>
            <a:ln w="28575">
              <a:noFill/>
              <a:miter lim="800000"/>
              <a:headEnd type="none" w="sm" len="sm"/>
              <a:tailEnd type="none" w="sm" len="sm"/>
            </a:ln>
          </p:spPr>
          <p:txBody>
            <a:bodyPr wrap="none" tIns="0" bIns="0" anchor="ctr" anchorCtr="1"/>
            <a:lstStyle/>
            <a:p>
              <a:pPr algn="ctr">
                <a:spcBef>
                  <a:spcPct val="20000"/>
                </a:spcBef>
              </a:pPr>
              <a:r>
                <a:rPr lang="en-US" sz="1800"/>
                <a:t>L1</a:t>
              </a:r>
              <a:br>
                <a:rPr lang="en-US" sz="1800"/>
              </a:br>
              <a:r>
                <a:rPr lang="en-US" sz="1800"/>
                <a:t>Data</a:t>
              </a:r>
            </a:p>
            <a:p>
              <a:pPr algn="ctr">
                <a:spcBef>
                  <a:spcPct val="20000"/>
                </a:spcBef>
              </a:pPr>
              <a:r>
                <a:rPr lang="en-US" sz="1800"/>
                <a:t>(L1D)</a:t>
              </a:r>
            </a:p>
          </p:txBody>
        </p:sp>
        <p:sp>
          <p:nvSpPr>
            <p:cNvPr id="54315" name="Rectangle 11"/>
            <p:cNvSpPr>
              <a:spLocks noChangeArrowheads="1"/>
            </p:cNvSpPr>
            <p:nvPr/>
          </p:nvSpPr>
          <p:spPr bwMode="auto">
            <a:xfrm>
              <a:off x="2130" y="1461"/>
              <a:ext cx="1003" cy="1686"/>
            </a:xfrm>
            <a:prstGeom prst="rect">
              <a:avLst/>
            </a:prstGeom>
            <a:solidFill>
              <a:schemeClr val="accent1"/>
            </a:solidFill>
            <a:ln w="28575">
              <a:noFill/>
              <a:miter lim="800000"/>
              <a:headEnd type="none" w="sm" len="sm"/>
              <a:tailEnd type="none" w="sm" len="sm"/>
            </a:ln>
          </p:spPr>
          <p:txBody>
            <a:bodyPr wrap="none" anchor="ctr" anchorCtr="1"/>
            <a:lstStyle/>
            <a:p>
              <a:pPr algn="ctr">
                <a:lnSpc>
                  <a:spcPct val="90000"/>
                </a:lnSpc>
                <a:spcBef>
                  <a:spcPct val="40000"/>
                </a:spcBef>
              </a:pPr>
              <a:r>
                <a:rPr lang="en-US" sz="1800"/>
                <a:t>L2</a:t>
              </a:r>
            </a:p>
            <a:p>
              <a:pPr algn="ctr">
                <a:lnSpc>
                  <a:spcPct val="90000"/>
                </a:lnSpc>
                <a:spcBef>
                  <a:spcPct val="40000"/>
                </a:spcBef>
              </a:pPr>
              <a:r>
                <a:rPr lang="en-US" sz="1800"/>
                <a:t>Program</a:t>
              </a:r>
              <a:br>
                <a:rPr lang="en-US" sz="1800"/>
              </a:br>
              <a:r>
                <a:rPr lang="en-US" sz="1800"/>
                <a:t>&amp; Data</a:t>
              </a:r>
            </a:p>
          </p:txBody>
        </p:sp>
        <p:cxnSp>
          <p:nvCxnSpPr>
            <p:cNvPr id="54316" name="AutoShape 12"/>
            <p:cNvCxnSpPr>
              <a:cxnSpLocks noChangeShapeType="1"/>
              <a:stCxn id="54315" idx="3"/>
            </p:cNvCxnSpPr>
            <p:nvPr/>
          </p:nvCxnSpPr>
          <p:spPr bwMode="auto">
            <a:xfrm>
              <a:off x="3133" y="2304"/>
              <a:ext cx="346" cy="1"/>
            </a:xfrm>
            <a:prstGeom prst="straightConnector1">
              <a:avLst/>
            </a:prstGeom>
            <a:noFill/>
            <a:ln w="28575">
              <a:solidFill>
                <a:schemeClr val="tx1"/>
              </a:solidFill>
              <a:round/>
              <a:headEnd type="triangle" w="med" len="med"/>
              <a:tailEnd type="triangle" w="med" len="med"/>
            </a:ln>
          </p:spPr>
        </p:cxnSp>
        <p:sp>
          <p:nvSpPr>
            <p:cNvPr id="54317" name="Text Box 13"/>
            <p:cNvSpPr txBox="1">
              <a:spLocks noChangeArrowheads="1"/>
            </p:cNvSpPr>
            <p:nvPr/>
          </p:nvSpPr>
          <p:spPr bwMode="auto">
            <a:xfrm>
              <a:off x="1206" y="2770"/>
              <a:ext cx="191" cy="203"/>
            </a:xfrm>
            <a:prstGeom prst="rect">
              <a:avLst/>
            </a:prstGeom>
            <a:noFill/>
            <a:ln w="28575">
              <a:noFill/>
              <a:miter lim="800000"/>
              <a:headEnd/>
              <a:tailEnd/>
            </a:ln>
          </p:spPr>
          <p:txBody>
            <a:bodyPr wrap="none">
              <a:spAutoFit/>
            </a:bodyPr>
            <a:lstStyle/>
            <a:p>
              <a:endParaRPr lang="en-US" sz="1400">
                <a:solidFill>
                  <a:schemeClr val="tx2"/>
                </a:solidFill>
              </a:endParaRPr>
            </a:p>
          </p:txBody>
        </p:sp>
        <p:grpSp>
          <p:nvGrpSpPr>
            <p:cNvPr id="54318" name="Group 14"/>
            <p:cNvGrpSpPr>
              <a:grpSpLocks/>
            </p:cNvGrpSpPr>
            <p:nvPr/>
          </p:nvGrpSpPr>
          <p:grpSpPr bwMode="auto">
            <a:xfrm>
              <a:off x="939" y="2643"/>
              <a:ext cx="288" cy="388"/>
              <a:chOff x="911" y="2643"/>
              <a:chExt cx="288" cy="388"/>
            </a:xfrm>
          </p:grpSpPr>
          <p:grpSp>
            <p:nvGrpSpPr>
              <p:cNvPr id="54319" name="Group 15"/>
              <p:cNvGrpSpPr>
                <a:grpSpLocks/>
              </p:cNvGrpSpPr>
              <p:nvPr/>
            </p:nvGrpSpPr>
            <p:grpSpPr bwMode="auto">
              <a:xfrm>
                <a:off x="1063" y="2643"/>
                <a:ext cx="136" cy="388"/>
                <a:chOff x="1256" y="2643"/>
                <a:chExt cx="136" cy="388"/>
              </a:xfrm>
            </p:grpSpPr>
            <p:cxnSp>
              <p:nvCxnSpPr>
                <p:cNvPr id="54323" name="AutoShape 16"/>
                <p:cNvCxnSpPr>
                  <a:cxnSpLocks noChangeShapeType="1"/>
                </p:cNvCxnSpPr>
                <p:nvPr/>
              </p:nvCxnSpPr>
              <p:spPr bwMode="auto">
                <a:xfrm>
                  <a:off x="1325" y="2643"/>
                  <a:ext cx="0" cy="388"/>
                </a:xfrm>
                <a:prstGeom prst="straightConnector1">
                  <a:avLst/>
                </a:prstGeom>
                <a:noFill/>
                <a:ln w="28575">
                  <a:solidFill>
                    <a:schemeClr val="tx2"/>
                  </a:solidFill>
                  <a:round/>
                  <a:headEnd type="triangle" w="med" len="med"/>
                  <a:tailEnd type="triangle" w="med" len="med"/>
                </a:ln>
              </p:spPr>
            </p:cxnSp>
            <p:sp>
              <p:nvSpPr>
                <p:cNvPr id="1307665" name="Line 17"/>
                <p:cNvSpPr>
                  <a:spLocks noChangeShapeType="1"/>
                </p:cNvSpPr>
                <p:nvPr/>
              </p:nvSpPr>
              <p:spPr bwMode="auto">
                <a:xfrm flipV="1">
                  <a:off x="1258" y="2806"/>
                  <a:ext cx="136" cy="61"/>
                </a:xfrm>
                <a:prstGeom prst="line">
                  <a:avLst/>
                </a:prstGeom>
                <a:noFill/>
                <a:ln w="9525">
                  <a:solidFill>
                    <a:schemeClr val="tx2"/>
                  </a:solidFill>
                  <a:round/>
                  <a:headEnd/>
                  <a:tailEnd/>
                </a:ln>
                <a:effectLst>
                  <a:outerShdw dist="127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pSp>
            <p:nvGrpSpPr>
              <p:cNvPr id="54320" name="Group 18"/>
              <p:cNvGrpSpPr>
                <a:grpSpLocks/>
              </p:cNvGrpSpPr>
              <p:nvPr/>
            </p:nvGrpSpPr>
            <p:grpSpPr bwMode="auto">
              <a:xfrm>
                <a:off x="911" y="2643"/>
                <a:ext cx="136" cy="388"/>
                <a:chOff x="1256" y="2643"/>
                <a:chExt cx="136" cy="388"/>
              </a:xfrm>
            </p:grpSpPr>
            <p:cxnSp>
              <p:nvCxnSpPr>
                <p:cNvPr id="54321" name="AutoShape 19"/>
                <p:cNvCxnSpPr>
                  <a:cxnSpLocks noChangeShapeType="1"/>
                </p:cNvCxnSpPr>
                <p:nvPr/>
              </p:nvCxnSpPr>
              <p:spPr bwMode="auto">
                <a:xfrm>
                  <a:off x="1325" y="2643"/>
                  <a:ext cx="0" cy="388"/>
                </a:xfrm>
                <a:prstGeom prst="straightConnector1">
                  <a:avLst/>
                </a:prstGeom>
                <a:noFill/>
                <a:ln w="28575">
                  <a:solidFill>
                    <a:schemeClr val="tx2"/>
                  </a:solidFill>
                  <a:round/>
                  <a:headEnd type="triangle" w="med" len="med"/>
                  <a:tailEnd type="triangle" w="med" len="med"/>
                </a:ln>
              </p:spPr>
            </p:cxnSp>
            <p:sp>
              <p:nvSpPr>
                <p:cNvPr id="1307668" name="Line 20"/>
                <p:cNvSpPr>
                  <a:spLocks noChangeShapeType="1"/>
                </p:cNvSpPr>
                <p:nvPr/>
              </p:nvSpPr>
              <p:spPr bwMode="auto">
                <a:xfrm flipV="1">
                  <a:off x="1258" y="2806"/>
                  <a:ext cx="136" cy="61"/>
                </a:xfrm>
                <a:prstGeom prst="line">
                  <a:avLst/>
                </a:prstGeom>
                <a:noFill/>
                <a:ln w="9525">
                  <a:solidFill>
                    <a:schemeClr val="tx2"/>
                  </a:solidFill>
                  <a:round/>
                  <a:headEnd/>
                  <a:tailEnd/>
                </a:ln>
                <a:effectLst>
                  <a:outerShdw dist="127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pSp>
      </p:grpSp>
      <p:graphicFrame>
        <p:nvGraphicFramePr>
          <p:cNvPr id="1307669" name="Group 21"/>
          <p:cNvGraphicFramePr>
            <a:graphicFrameLocks noGrp="1"/>
          </p:cNvGraphicFramePr>
          <p:nvPr>
            <p:extLst>
              <p:ext uri="{D42A27DB-BD31-4B8C-83A1-F6EECF244321}">
                <p14:modId xmlns:p14="http://schemas.microsoft.com/office/powerpoint/2010/main" val="2956553742"/>
              </p:ext>
            </p:extLst>
          </p:nvPr>
        </p:nvGraphicFramePr>
        <p:xfrm>
          <a:off x="3429000" y="685800"/>
          <a:ext cx="5410200" cy="4861560"/>
        </p:xfrm>
        <a:graphic>
          <a:graphicData uri="http://schemas.openxmlformats.org/drawingml/2006/table">
            <a:tbl>
              <a:tblPr/>
              <a:tblGrid>
                <a:gridCol w="914400"/>
                <a:gridCol w="1295400"/>
                <a:gridCol w="3200400"/>
              </a:tblGrid>
              <a:tr h="533400">
                <a:tc>
                  <a:txBody>
                    <a:bodyPr/>
                    <a:lstStyle/>
                    <a:p>
                      <a:pPr marL="0" marR="0" lvl="0" indent="0" algn="ctr" defTabSz="914400" rtl="0" eaLnBrk="0" fontAlgn="base" latinLnBrk="0" hangingPunct="0">
                        <a:lnSpc>
                          <a:spcPct val="90000"/>
                        </a:lnSpc>
                        <a:spcBef>
                          <a:spcPct val="1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Device</a:t>
                      </a:r>
                    </a:p>
                  </a:txBody>
                  <a:tcPr marL="45720" marR="4572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90000"/>
                        </a:lnSpc>
                        <a:spcBef>
                          <a:spcPct val="1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Size</a:t>
                      </a:r>
                    </a:p>
                  </a:txBody>
                  <a:tcPr marL="45720" marR="45720"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90000"/>
                        </a:lnSpc>
                        <a:spcBef>
                          <a:spcPct val="1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L2 Features</a:t>
                      </a:r>
                    </a:p>
                  </a:txBody>
                  <a:tcPr marL="45720" marR="4572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r>
              <a:tr h="1371600">
                <a:tc>
                  <a:txBody>
                    <a:bodyPr/>
                    <a:lstStyle/>
                    <a:p>
                      <a:pPr marL="0" marR="0" lvl="0" indent="0" algn="ctr" defTabSz="914400" rtl="0" eaLnBrk="0" fontAlgn="base" latinLnBrk="0" hangingPunct="0">
                        <a:lnSpc>
                          <a:spcPct val="90000"/>
                        </a:lnSpc>
                        <a:spcBef>
                          <a:spcPct val="1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C671x</a:t>
                      </a:r>
                    </a:p>
                  </a:txBody>
                  <a:tcPr marL="45720" marR="4572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90000"/>
                        </a:lnSpc>
                        <a:spcBef>
                          <a:spcPct val="1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64KB - 128K</a:t>
                      </a:r>
                    </a:p>
                  </a:txBody>
                  <a:tcPr marL="45720" marR="45720"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287338" marR="0" lvl="0" indent="-287338" algn="l" defTabSz="914400" rtl="0" eaLnBrk="0" fontAlgn="base" latinLnBrk="0" hangingPunct="0">
                        <a:lnSpc>
                          <a:spcPct val="90000"/>
                        </a:lnSpc>
                        <a:spcBef>
                          <a:spcPct val="10000"/>
                        </a:spcBef>
                        <a:spcAft>
                          <a:spcPct val="0"/>
                        </a:spcAft>
                        <a:buClr>
                          <a:schemeClr val="tx2"/>
                        </a:buClr>
                        <a:buSzPct val="75000"/>
                        <a:buFont typeface="Wingdings" pitchFamily="2" charset="2"/>
                        <a:buChar char="u"/>
                        <a:tabLst/>
                      </a:pPr>
                      <a:r>
                        <a:rPr kumimoji="0" lang="en-US" sz="2000" b="1" i="0" u="none" strike="noStrike" cap="none" normalizeH="0" baseline="0" smtClean="0">
                          <a:ln>
                            <a:noFill/>
                          </a:ln>
                          <a:solidFill>
                            <a:schemeClr val="tx1"/>
                          </a:solidFill>
                          <a:effectLst/>
                          <a:latin typeface="Arial Narrow" pitchFamily="34" charset="0"/>
                        </a:rPr>
                        <a:t>Unified (code or data)</a:t>
                      </a:r>
                    </a:p>
                    <a:p>
                      <a:pPr marL="287338" marR="0" lvl="0" indent="-287338" algn="l" defTabSz="914400" rtl="0" eaLnBrk="0" fontAlgn="base" latinLnBrk="0" hangingPunct="0">
                        <a:lnSpc>
                          <a:spcPct val="90000"/>
                        </a:lnSpc>
                        <a:spcBef>
                          <a:spcPct val="10000"/>
                        </a:spcBef>
                        <a:spcAft>
                          <a:spcPct val="0"/>
                        </a:spcAft>
                        <a:buClr>
                          <a:schemeClr val="tx2"/>
                        </a:buClr>
                        <a:buSzPct val="75000"/>
                        <a:buFont typeface="Wingdings" pitchFamily="2" charset="2"/>
                        <a:buChar char="u"/>
                        <a:tabLst/>
                      </a:pPr>
                      <a:r>
                        <a:rPr kumimoji="0" lang="en-US" sz="2000" b="1" i="0" u="none" strike="noStrike" cap="none" normalizeH="0" baseline="0" smtClean="0">
                          <a:ln>
                            <a:noFill/>
                          </a:ln>
                          <a:solidFill>
                            <a:schemeClr val="tx1"/>
                          </a:solidFill>
                          <a:effectLst/>
                          <a:latin typeface="Arial Narrow" pitchFamily="34" charset="0"/>
                        </a:rPr>
                        <a:t>Config as Cache or RAM</a:t>
                      </a:r>
                      <a:br>
                        <a:rPr kumimoji="0" lang="en-US" sz="2000" b="1" i="0" u="none" strike="noStrike" cap="none" normalizeH="0" baseline="0" smtClean="0">
                          <a:ln>
                            <a:noFill/>
                          </a:ln>
                          <a:solidFill>
                            <a:schemeClr val="tx1"/>
                          </a:solidFill>
                          <a:effectLst/>
                          <a:latin typeface="Arial Narrow" pitchFamily="34" charset="0"/>
                        </a:rPr>
                      </a:br>
                      <a:r>
                        <a:rPr kumimoji="0" lang="en-US" sz="2000" b="1" i="0" u="none" strike="noStrike" cap="none" normalizeH="0" baseline="0" smtClean="0">
                          <a:ln>
                            <a:noFill/>
                          </a:ln>
                          <a:solidFill>
                            <a:schemeClr val="tx1"/>
                          </a:solidFill>
                          <a:effectLst/>
                          <a:latin typeface="Arial Narrow" pitchFamily="34" charset="0"/>
                        </a:rPr>
                        <a:t>None, or 1 to 4 way cache</a:t>
                      </a:r>
                    </a:p>
                  </a:txBody>
                  <a:tcPr marL="45720" marR="4572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1371600">
                <a:tc>
                  <a:txBody>
                    <a:bodyPr/>
                    <a:lstStyle/>
                    <a:p>
                      <a:pPr marL="0" marR="0" lvl="0" indent="0" algn="ctr" defTabSz="914400" rtl="0" eaLnBrk="0" fontAlgn="base" latinLnBrk="0" hangingPunct="0">
                        <a:lnSpc>
                          <a:spcPct val="90000"/>
                        </a:lnSpc>
                        <a:spcBef>
                          <a:spcPct val="1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C64x</a:t>
                      </a:r>
                    </a:p>
                  </a:txBody>
                  <a:tcPr marL="45720" marR="4572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90000"/>
                        </a:lnSpc>
                        <a:spcBef>
                          <a:spcPct val="1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64KB - 1MB</a:t>
                      </a:r>
                    </a:p>
                  </a:txBody>
                  <a:tcPr marL="45720" marR="45720"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287338" marR="0" lvl="0" indent="-287338" algn="l" defTabSz="914400" rtl="0" eaLnBrk="0" fontAlgn="base" latinLnBrk="0" hangingPunct="0">
                        <a:lnSpc>
                          <a:spcPct val="90000"/>
                        </a:lnSpc>
                        <a:spcBef>
                          <a:spcPct val="10000"/>
                        </a:spcBef>
                        <a:spcAft>
                          <a:spcPct val="0"/>
                        </a:spcAft>
                        <a:buClr>
                          <a:schemeClr val="tx2"/>
                        </a:buClr>
                        <a:buSzPct val="75000"/>
                        <a:buFont typeface="Wingdings" pitchFamily="2" charset="2"/>
                        <a:buChar char="u"/>
                        <a:tabLst/>
                      </a:pPr>
                      <a:r>
                        <a:rPr kumimoji="0" lang="en-US" sz="2000" b="1" i="0" u="none" strike="noStrike" cap="none" normalizeH="0" baseline="0" smtClean="0">
                          <a:ln>
                            <a:noFill/>
                          </a:ln>
                          <a:solidFill>
                            <a:schemeClr val="tx1"/>
                          </a:solidFill>
                          <a:effectLst/>
                          <a:latin typeface="Arial Narrow" pitchFamily="34" charset="0"/>
                        </a:rPr>
                        <a:t>Unified (code or data)</a:t>
                      </a:r>
                    </a:p>
                    <a:p>
                      <a:pPr marL="287338" marR="0" lvl="0" indent="-287338" algn="l" defTabSz="914400" rtl="0" eaLnBrk="0" fontAlgn="base" latinLnBrk="0" hangingPunct="0">
                        <a:lnSpc>
                          <a:spcPct val="90000"/>
                        </a:lnSpc>
                        <a:spcBef>
                          <a:spcPct val="10000"/>
                        </a:spcBef>
                        <a:spcAft>
                          <a:spcPct val="0"/>
                        </a:spcAft>
                        <a:buClr>
                          <a:schemeClr val="tx2"/>
                        </a:buClr>
                        <a:buSzPct val="75000"/>
                        <a:buFont typeface="Wingdings" pitchFamily="2" charset="2"/>
                        <a:buChar char="u"/>
                        <a:tabLst/>
                      </a:pPr>
                      <a:r>
                        <a:rPr kumimoji="0" lang="en-US" sz="2000" b="1" i="0" u="none" strike="noStrike" cap="none" normalizeH="0" baseline="0" smtClean="0">
                          <a:ln>
                            <a:noFill/>
                          </a:ln>
                          <a:solidFill>
                            <a:schemeClr val="tx1"/>
                          </a:solidFill>
                          <a:effectLst/>
                          <a:latin typeface="Arial Narrow" pitchFamily="34" charset="0"/>
                        </a:rPr>
                        <a:t>Config as Cache or RAM</a:t>
                      </a:r>
                    </a:p>
                    <a:p>
                      <a:pPr marL="287338" marR="0" lvl="0" indent="-287338" algn="l" defTabSz="914400" rtl="0" eaLnBrk="0" fontAlgn="base" latinLnBrk="0" hangingPunct="0">
                        <a:lnSpc>
                          <a:spcPct val="90000"/>
                        </a:lnSpc>
                        <a:spcBef>
                          <a:spcPct val="10000"/>
                        </a:spcBef>
                        <a:spcAft>
                          <a:spcPct val="0"/>
                        </a:spcAft>
                        <a:buClr>
                          <a:schemeClr val="tx2"/>
                        </a:buClr>
                        <a:buSzPct val="75000"/>
                        <a:buFont typeface="Wingdings" pitchFamily="2" charset="2"/>
                        <a:buChar char="u"/>
                        <a:tabLst/>
                      </a:pPr>
                      <a:r>
                        <a:rPr kumimoji="0" lang="en-US" sz="2000" b="1" i="0" u="none" strike="noStrike" cap="none" normalizeH="0" baseline="0" smtClean="0">
                          <a:ln>
                            <a:noFill/>
                          </a:ln>
                          <a:solidFill>
                            <a:schemeClr val="tx2"/>
                          </a:solidFill>
                          <a:effectLst/>
                          <a:latin typeface="Arial Narrow" pitchFamily="34" charset="0"/>
                        </a:rPr>
                        <a:t>Cache is always 4-way</a:t>
                      </a:r>
                    </a:p>
                  </a:txBody>
                  <a:tcPr marL="45720" marR="4572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1371600">
                <a:tc>
                  <a:txBody>
                    <a:bodyPr/>
                    <a:lstStyle/>
                    <a:p>
                      <a:pPr marL="0" marR="0" lvl="0" indent="0" algn="ctr" defTabSz="914400" rtl="0" eaLnBrk="0" fontAlgn="base" latinLnBrk="0" hangingPunct="0">
                        <a:lnSpc>
                          <a:spcPct val="90000"/>
                        </a:lnSpc>
                        <a:spcBef>
                          <a:spcPct val="1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C64x+</a:t>
                      </a:r>
                    </a:p>
                  </a:txBody>
                  <a:tcPr marL="45720" marR="45720"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90000"/>
                        </a:lnSpc>
                        <a:spcBef>
                          <a:spcPct val="1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64KB - 2MB</a:t>
                      </a:r>
                    </a:p>
                  </a:txBody>
                  <a:tcPr marL="45720" marR="45720"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287338" marR="0" lvl="0" indent="-287338" algn="l" defTabSz="914400" rtl="0" eaLnBrk="0" fontAlgn="base" latinLnBrk="0" hangingPunct="0">
                        <a:lnSpc>
                          <a:spcPct val="90000"/>
                        </a:lnSpc>
                        <a:spcBef>
                          <a:spcPct val="10000"/>
                        </a:spcBef>
                        <a:spcAft>
                          <a:spcPct val="0"/>
                        </a:spcAft>
                        <a:buClr>
                          <a:schemeClr val="tx2"/>
                        </a:buClr>
                        <a:buSzPct val="75000"/>
                        <a:buFont typeface="Wingdings" pitchFamily="2" charset="2"/>
                        <a:buChar char="u"/>
                        <a:tabLst/>
                      </a:pPr>
                      <a:r>
                        <a:rPr kumimoji="0" lang="en-US" sz="2000" b="1" i="0" u="none" strike="noStrike" cap="none" normalizeH="0" baseline="0" smtClean="0">
                          <a:ln>
                            <a:noFill/>
                          </a:ln>
                          <a:solidFill>
                            <a:schemeClr val="tx1"/>
                          </a:solidFill>
                          <a:effectLst/>
                          <a:latin typeface="Arial Narrow" pitchFamily="34" charset="0"/>
                        </a:rPr>
                        <a:t>Unified (code or data)</a:t>
                      </a:r>
                    </a:p>
                    <a:p>
                      <a:pPr marL="287338" marR="0" lvl="0" indent="-287338" algn="l" defTabSz="914400" rtl="0" eaLnBrk="0" fontAlgn="base" latinLnBrk="0" hangingPunct="0">
                        <a:lnSpc>
                          <a:spcPct val="90000"/>
                        </a:lnSpc>
                        <a:spcBef>
                          <a:spcPct val="10000"/>
                        </a:spcBef>
                        <a:spcAft>
                          <a:spcPct val="0"/>
                        </a:spcAft>
                        <a:buClr>
                          <a:schemeClr val="tx2"/>
                        </a:buClr>
                        <a:buSzPct val="75000"/>
                        <a:buFont typeface="Wingdings" pitchFamily="2" charset="2"/>
                        <a:buChar char="u"/>
                        <a:tabLst/>
                      </a:pPr>
                      <a:r>
                        <a:rPr kumimoji="0" lang="en-US" sz="2000" b="1" i="0" u="none" strike="noStrike" cap="none" normalizeH="0" baseline="0" smtClean="0">
                          <a:ln>
                            <a:noFill/>
                          </a:ln>
                          <a:solidFill>
                            <a:schemeClr val="tx1"/>
                          </a:solidFill>
                          <a:effectLst/>
                          <a:latin typeface="Arial Narrow" pitchFamily="34" charset="0"/>
                        </a:rPr>
                        <a:t>Config as Cache or RAM</a:t>
                      </a:r>
                    </a:p>
                    <a:p>
                      <a:pPr marL="287338" marR="0" lvl="0" indent="-287338" algn="l" defTabSz="914400" rtl="0" eaLnBrk="0" fontAlgn="base" latinLnBrk="0" hangingPunct="0">
                        <a:lnSpc>
                          <a:spcPct val="90000"/>
                        </a:lnSpc>
                        <a:spcBef>
                          <a:spcPct val="10000"/>
                        </a:spcBef>
                        <a:spcAft>
                          <a:spcPct val="0"/>
                        </a:spcAft>
                        <a:buClr>
                          <a:schemeClr val="tx2"/>
                        </a:buClr>
                        <a:buSzPct val="75000"/>
                        <a:buFont typeface="Wingdings" pitchFamily="2" charset="2"/>
                        <a:buChar char="u"/>
                        <a:tabLst/>
                      </a:pPr>
                      <a:r>
                        <a:rPr kumimoji="0" lang="en-US" sz="2000" b="1" i="0" u="none" strike="noStrike" cap="none" normalizeH="0" baseline="0" smtClean="0">
                          <a:ln>
                            <a:noFill/>
                          </a:ln>
                          <a:solidFill>
                            <a:schemeClr val="tx1"/>
                          </a:solidFill>
                          <a:effectLst/>
                          <a:latin typeface="Arial Narrow" pitchFamily="34" charset="0"/>
                        </a:rPr>
                        <a:t>Cache is always 4-way</a:t>
                      </a:r>
                    </a:p>
                    <a:p>
                      <a:pPr marL="287338" marR="0" lvl="0" indent="-287338" algn="l" defTabSz="914400" rtl="0" eaLnBrk="0" fontAlgn="base" latinLnBrk="0" hangingPunct="0">
                        <a:lnSpc>
                          <a:spcPct val="90000"/>
                        </a:lnSpc>
                        <a:spcBef>
                          <a:spcPct val="10000"/>
                        </a:spcBef>
                        <a:spcAft>
                          <a:spcPct val="0"/>
                        </a:spcAft>
                        <a:buClr>
                          <a:schemeClr val="tx2"/>
                        </a:buClr>
                        <a:buSzPct val="75000"/>
                        <a:buFont typeface="Wingdings" pitchFamily="2" charset="2"/>
                        <a:buChar char="u"/>
                        <a:tabLst/>
                      </a:pPr>
                      <a:r>
                        <a:rPr kumimoji="0" lang="en-US" sz="2000" b="1" i="0" u="none" strike="noStrike" cap="none" normalizeH="0" baseline="0" smtClean="0">
                          <a:ln>
                            <a:noFill/>
                          </a:ln>
                          <a:solidFill>
                            <a:schemeClr val="tx2"/>
                          </a:solidFill>
                          <a:effectLst/>
                          <a:latin typeface="Arial Narrow" pitchFamily="34" charset="0"/>
                        </a:rPr>
                        <a:t>Cache Freeze</a:t>
                      </a:r>
                    </a:p>
                    <a:p>
                      <a:pPr marL="287338" marR="0" lvl="0" indent="-287338" algn="l" defTabSz="914400" rtl="0" eaLnBrk="0" fontAlgn="base" latinLnBrk="0" hangingPunct="0">
                        <a:lnSpc>
                          <a:spcPct val="90000"/>
                        </a:lnSpc>
                        <a:spcBef>
                          <a:spcPct val="10000"/>
                        </a:spcBef>
                        <a:spcAft>
                          <a:spcPct val="0"/>
                        </a:spcAft>
                        <a:buClr>
                          <a:schemeClr val="tx2"/>
                        </a:buClr>
                        <a:buSzPct val="75000"/>
                        <a:buFont typeface="Wingdings" pitchFamily="2" charset="2"/>
                        <a:buChar char="u"/>
                        <a:tabLst/>
                      </a:pPr>
                      <a:r>
                        <a:rPr kumimoji="0" lang="en-US" sz="2000" b="1" i="0" u="none" strike="noStrike" cap="none" normalizeH="0" baseline="0" smtClean="0">
                          <a:ln>
                            <a:noFill/>
                          </a:ln>
                          <a:solidFill>
                            <a:schemeClr val="tx2"/>
                          </a:solidFill>
                          <a:effectLst/>
                          <a:latin typeface="Arial Narrow" pitchFamily="34" charset="0"/>
                        </a:rPr>
                        <a:t>Memory Protection</a:t>
                      </a:r>
                    </a:p>
                  </a:txBody>
                  <a:tcPr marL="45720" marR="4572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1"/>
                    </a:solidFill>
                  </a:tcPr>
                </a:tc>
              </a:tr>
            </a:tbl>
          </a:graphicData>
        </a:graphic>
      </p:graphicFrame>
      <p:sp>
        <p:nvSpPr>
          <p:cNvPr id="54298" name="Text Box 43"/>
          <p:cNvSpPr txBox="1">
            <a:spLocks noChangeArrowheads="1"/>
          </p:cNvSpPr>
          <p:nvPr/>
        </p:nvSpPr>
        <p:spPr bwMode="auto">
          <a:xfrm>
            <a:off x="3590925" y="5562600"/>
            <a:ext cx="5172075" cy="701675"/>
          </a:xfrm>
          <a:prstGeom prst="rect">
            <a:avLst/>
          </a:prstGeom>
          <a:noFill/>
          <a:ln w="12700">
            <a:noFill/>
            <a:miter lim="800000"/>
            <a:headEnd type="none" w="sm" len="sm"/>
            <a:tailEnd/>
          </a:ln>
        </p:spPr>
        <p:txBody>
          <a:bodyPr>
            <a:spAutoFit/>
          </a:bodyPr>
          <a:lstStyle/>
          <a:p>
            <a:pPr marL="342900" indent="-342900">
              <a:lnSpc>
                <a:spcPct val="100000"/>
              </a:lnSpc>
              <a:spcBef>
                <a:spcPct val="0"/>
              </a:spcBef>
              <a:buClr>
                <a:schemeClr val="tx2"/>
              </a:buClr>
              <a:buSzPct val="75000"/>
              <a:buFont typeface="Wingdings" pitchFamily="2" charset="2"/>
              <a:buChar char=""/>
            </a:pPr>
            <a:r>
              <a:rPr lang="en-US" sz="2000">
                <a:latin typeface="Arial Narrow" pitchFamily="34" charset="0"/>
              </a:rPr>
              <a:t>L2 linesize for all devices is 128 bytes</a:t>
            </a:r>
          </a:p>
          <a:p>
            <a:pPr marL="342900" indent="-342900">
              <a:lnSpc>
                <a:spcPct val="100000"/>
              </a:lnSpc>
              <a:spcBef>
                <a:spcPct val="0"/>
              </a:spcBef>
              <a:buClr>
                <a:schemeClr val="tx2"/>
              </a:buClr>
              <a:buSzPct val="75000"/>
              <a:buFont typeface="Wingdings" pitchFamily="2" charset="2"/>
              <a:buChar char=""/>
            </a:pPr>
            <a:r>
              <a:rPr lang="en-US" sz="2000">
                <a:latin typeface="Arial Narrow" pitchFamily="34" charset="0"/>
              </a:rPr>
              <a:t>L2 caches are ‘Read/Write Allocate’ memories</a:t>
            </a:r>
          </a:p>
        </p:txBody>
      </p:sp>
      <p:sp>
        <p:nvSpPr>
          <p:cNvPr id="1307692" name="Leading Question"/>
          <p:cNvSpPr txBox="1">
            <a:spLocks noChangeArrowheads="1"/>
          </p:cNvSpPr>
          <p:nvPr/>
        </p:nvSpPr>
        <p:spPr bwMode="auto">
          <a:xfrm>
            <a:off x="6467475" y="6423025"/>
            <a:ext cx="2359025" cy="244475"/>
          </a:xfrm>
          <a:prstGeom prst="rect">
            <a:avLst/>
          </a:prstGeom>
          <a:noFill/>
          <a:ln w="12700">
            <a:noFill/>
            <a:miter lim="800000"/>
            <a:headEnd type="none" w="sm" len="sm"/>
            <a:tailEnd/>
          </a:ln>
        </p:spPr>
        <p:txBody>
          <a:bodyPr wrap="none" lIns="0" tIns="0" rIns="0" bIns="0" anchor="b">
            <a:spAutoFit/>
          </a:bodyPr>
          <a:lstStyle/>
          <a:p>
            <a:pPr algn="r">
              <a:spcBef>
                <a:spcPct val="0"/>
              </a:spcBef>
            </a:pPr>
            <a:r>
              <a:rPr lang="en-US" sz="2000" b="0">
                <a:solidFill>
                  <a:schemeClr val="tx2"/>
                </a:solidFill>
                <a:latin typeface="Arial Narrow" pitchFamily="34" charset="0"/>
              </a:rPr>
              <a:t>L2 Cache Configuration...</a:t>
            </a:r>
          </a:p>
        </p:txBody>
      </p:sp>
      <p:pic>
        <p:nvPicPr>
          <p:cNvPr id="28"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769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769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latin typeface="Arial Narrow" pitchFamily="34" charset="0"/>
              </a:rPr>
              <a:t>C64x+/C674x – L2 Memory Configuration</a:t>
            </a:r>
          </a:p>
        </p:txBody>
      </p:sp>
      <p:sp>
        <p:nvSpPr>
          <p:cNvPr id="56323" name="Text Box 3"/>
          <p:cNvSpPr txBox="1">
            <a:spLocks noChangeArrowheads="1"/>
          </p:cNvSpPr>
          <p:nvPr/>
        </p:nvSpPr>
        <p:spPr bwMode="auto">
          <a:xfrm>
            <a:off x="5029200" y="685800"/>
            <a:ext cx="3962400" cy="5646738"/>
          </a:xfrm>
          <a:prstGeom prst="rect">
            <a:avLst/>
          </a:prstGeom>
          <a:solidFill>
            <a:schemeClr val="accent1"/>
          </a:solidFill>
          <a:ln w="12700">
            <a:noFill/>
            <a:miter lim="800000"/>
            <a:headEnd type="none" w="sm" len="sm"/>
            <a:tailEnd type="none" w="sm" len="sm"/>
          </a:ln>
        </p:spPr>
        <p:txBody>
          <a:bodyPr bIns="91440">
            <a:spAutoFit/>
          </a:bodyPr>
          <a:lstStyle/>
          <a:p>
            <a:pPr marL="287338" indent="-287338">
              <a:lnSpc>
                <a:spcPct val="90000"/>
              </a:lnSpc>
              <a:spcBef>
                <a:spcPct val="30000"/>
              </a:spcBef>
              <a:buClr>
                <a:schemeClr val="tx2"/>
              </a:buClr>
              <a:buSzPct val="75000"/>
              <a:buFont typeface="Wingdings" pitchFamily="2" charset="2"/>
              <a:buChar char=""/>
              <a:tabLst>
                <a:tab pos="1597025" algn="l"/>
                <a:tab pos="2292350" algn="l"/>
                <a:tab pos="2743200" algn="l"/>
              </a:tabLst>
            </a:pPr>
            <a:r>
              <a:rPr lang="en-US">
                <a:solidFill>
                  <a:schemeClr val="tx2"/>
                </a:solidFill>
              </a:rPr>
              <a:t>Configuration</a:t>
            </a:r>
          </a:p>
          <a:p>
            <a:pPr marL="627063" lvl="1" indent="-225425">
              <a:lnSpc>
                <a:spcPct val="90000"/>
              </a:lnSpc>
              <a:spcBef>
                <a:spcPct val="30000"/>
              </a:spcBef>
              <a:buClr>
                <a:schemeClr val="tx2"/>
              </a:buClr>
              <a:buSzPct val="75000"/>
              <a:buFont typeface="Wingdings" pitchFamily="2" charset="2"/>
              <a:buChar char=""/>
              <a:tabLst>
                <a:tab pos="1597025" algn="l"/>
                <a:tab pos="2292350" algn="l"/>
                <a:tab pos="2743200" algn="l"/>
              </a:tabLst>
            </a:pPr>
            <a:r>
              <a:rPr lang="en-US" sz="2000">
                <a:latin typeface="Arial Narrow" pitchFamily="34" charset="0"/>
              </a:rPr>
              <a:t>2MB on C6455</a:t>
            </a:r>
          </a:p>
          <a:p>
            <a:pPr marL="627063" lvl="1" indent="-225425">
              <a:lnSpc>
                <a:spcPct val="90000"/>
              </a:lnSpc>
              <a:spcBef>
                <a:spcPct val="30000"/>
              </a:spcBef>
              <a:buClr>
                <a:schemeClr val="tx2"/>
              </a:buClr>
              <a:buSzPct val="75000"/>
              <a:buFont typeface="Wingdings" pitchFamily="2" charset="2"/>
              <a:buChar char=""/>
              <a:tabLst>
                <a:tab pos="1597025" algn="l"/>
                <a:tab pos="2292350" algn="l"/>
                <a:tab pos="2743200" algn="l"/>
              </a:tabLst>
            </a:pPr>
            <a:r>
              <a:rPr lang="en-US" sz="2000">
                <a:latin typeface="Arial Narrow" pitchFamily="34" charset="0"/>
              </a:rPr>
              <a:t>When enabled, it’s always </a:t>
            </a:r>
            <a:br>
              <a:rPr lang="en-US" sz="2000">
                <a:latin typeface="Arial Narrow" pitchFamily="34" charset="0"/>
              </a:rPr>
            </a:br>
            <a:r>
              <a:rPr lang="en-US" sz="2000">
                <a:latin typeface="Arial Narrow" pitchFamily="34" charset="0"/>
              </a:rPr>
              <a:t>4-Way (same as C64x)</a:t>
            </a:r>
            <a:endParaRPr lang="en-US" sz="2000"/>
          </a:p>
          <a:p>
            <a:pPr marL="287338" indent="-287338">
              <a:lnSpc>
                <a:spcPct val="90000"/>
              </a:lnSpc>
              <a:spcBef>
                <a:spcPct val="30000"/>
              </a:spcBef>
              <a:buClr>
                <a:schemeClr val="tx2"/>
              </a:buClr>
              <a:buSzPct val="75000"/>
              <a:buFont typeface="Wingdings" pitchFamily="2" charset="2"/>
              <a:buChar char=""/>
              <a:tabLst>
                <a:tab pos="1597025" algn="l"/>
                <a:tab pos="2292350" algn="l"/>
                <a:tab pos="2743200" algn="l"/>
              </a:tabLst>
            </a:pPr>
            <a:r>
              <a:rPr lang="en-US">
                <a:solidFill>
                  <a:schemeClr val="tx2"/>
                </a:solidFill>
              </a:rPr>
              <a:t>Linesize</a:t>
            </a:r>
            <a:endParaRPr lang="en-US"/>
          </a:p>
          <a:p>
            <a:pPr marL="627063" lvl="1" indent="-225425">
              <a:lnSpc>
                <a:spcPct val="90000"/>
              </a:lnSpc>
              <a:spcBef>
                <a:spcPct val="30000"/>
              </a:spcBef>
              <a:buClr>
                <a:schemeClr val="tx2"/>
              </a:buClr>
              <a:buSzPct val="75000"/>
              <a:buFont typeface="Wingdings" pitchFamily="2" charset="2"/>
              <a:buChar char=""/>
              <a:tabLst>
                <a:tab pos="1597025" algn="l"/>
                <a:tab pos="2292350" algn="l"/>
                <a:tab pos="2743200" algn="l"/>
              </a:tabLst>
            </a:pPr>
            <a:r>
              <a:rPr lang="en-US" sz="2000">
                <a:latin typeface="Arial Narrow" pitchFamily="34" charset="0"/>
              </a:rPr>
              <a:t>Linesize	= 128 bytes</a:t>
            </a:r>
          </a:p>
          <a:p>
            <a:pPr marL="627063" lvl="1" indent="-225425">
              <a:lnSpc>
                <a:spcPct val="90000"/>
              </a:lnSpc>
              <a:spcBef>
                <a:spcPct val="30000"/>
              </a:spcBef>
              <a:buClr>
                <a:schemeClr val="tx2"/>
              </a:buClr>
              <a:buSzPct val="75000"/>
              <a:buFont typeface="Wingdings" pitchFamily="2" charset="2"/>
              <a:buChar char=""/>
              <a:tabLst>
                <a:tab pos="1597025" algn="l"/>
                <a:tab pos="2292350" algn="l"/>
                <a:tab pos="2743200" algn="l"/>
              </a:tabLst>
            </a:pPr>
            <a:r>
              <a:rPr lang="en-US" sz="2000">
                <a:latin typeface="Arial Narrow" pitchFamily="34" charset="0"/>
              </a:rPr>
              <a:t>Same linesize as C671x &amp; C64x</a:t>
            </a:r>
            <a:endParaRPr lang="en-US" sz="2000"/>
          </a:p>
          <a:p>
            <a:pPr marL="287338" indent="-287338">
              <a:lnSpc>
                <a:spcPct val="90000"/>
              </a:lnSpc>
              <a:spcBef>
                <a:spcPct val="30000"/>
              </a:spcBef>
              <a:buClr>
                <a:schemeClr val="tx2"/>
              </a:buClr>
              <a:buSzPct val="75000"/>
              <a:buFont typeface="Wingdings" pitchFamily="2" charset="2"/>
              <a:buChar char=""/>
              <a:tabLst>
                <a:tab pos="1597025" algn="l"/>
                <a:tab pos="2292350" algn="l"/>
                <a:tab pos="2743200" algn="l"/>
              </a:tabLst>
            </a:pPr>
            <a:r>
              <a:rPr lang="en-US">
                <a:solidFill>
                  <a:schemeClr val="tx2"/>
                </a:solidFill>
              </a:rPr>
              <a:t>Performance</a:t>
            </a:r>
            <a:endParaRPr lang="en-US"/>
          </a:p>
          <a:p>
            <a:pPr marL="627063" lvl="1" indent="-225425">
              <a:lnSpc>
                <a:spcPct val="90000"/>
              </a:lnSpc>
              <a:spcBef>
                <a:spcPct val="30000"/>
              </a:spcBef>
              <a:buClr>
                <a:schemeClr val="tx2"/>
              </a:buClr>
              <a:buSzPct val="75000"/>
              <a:buFont typeface="Wingdings" pitchFamily="2" charset="2"/>
              <a:buChar char=""/>
              <a:tabLst>
                <a:tab pos="1597025" algn="l"/>
                <a:tab pos="2292350" algn="l"/>
                <a:tab pos="2743200" algn="l"/>
              </a:tabLst>
            </a:pPr>
            <a:r>
              <a:rPr lang="en-US" sz="2000"/>
              <a:t>L2 </a:t>
            </a:r>
            <a:r>
              <a:rPr lang="en-US" sz="2000">
                <a:sym typeface="Symbol" pitchFamily="18" charset="2"/>
              </a:rPr>
              <a:t> L1P </a:t>
            </a:r>
          </a:p>
          <a:p>
            <a:pPr marL="968375" lvl="2" indent="-227013">
              <a:lnSpc>
                <a:spcPct val="100000"/>
              </a:lnSpc>
              <a:spcBef>
                <a:spcPct val="0"/>
              </a:spcBef>
              <a:buClr>
                <a:schemeClr val="tx2"/>
              </a:buClr>
              <a:buSzPct val="75000"/>
              <a:buFont typeface="Wingdings" pitchFamily="2" charset="2"/>
              <a:buChar char=""/>
              <a:tabLst>
                <a:tab pos="1597025" algn="l"/>
                <a:tab pos="2292350" algn="l"/>
                <a:tab pos="2743200" algn="l"/>
              </a:tabLst>
            </a:pPr>
            <a:r>
              <a:rPr lang="en-US" sz="2000" b="0">
                <a:latin typeface="Arial Narrow" pitchFamily="34" charset="0"/>
                <a:sym typeface="Symbol" pitchFamily="18" charset="2"/>
              </a:rPr>
              <a:t>1-8 Cycles</a:t>
            </a:r>
          </a:p>
          <a:p>
            <a:pPr marL="627063" lvl="1" indent="-225425">
              <a:lnSpc>
                <a:spcPct val="90000"/>
              </a:lnSpc>
              <a:spcBef>
                <a:spcPct val="30000"/>
              </a:spcBef>
              <a:buClr>
                <a:schemeClr val="tx2"/>
              </a:buClr>
              <a:buSzPct val="75000"/>
              <a:buFont typeface="Wingdings" pitchFamily="2" charset="2"/>
              <a:buChar char=""/>
              <a:tabLst>
                <a:tab pos="1597025" algn="l"/>
                <a:tab pos="2292350" algn="l"/>
                <a:tab pos="2743200" algn="l"/>
              </a:tabLst>
            </a:pPr>
            <a:r>
              <a:rPr lang="en-US" sz="2000"/>
              <a:t>L2 </a:t>
            </a:r>
            <a:r>
              <a:rPr lang="en-US" sz="2000">
                <a:sym typeface="Symbol" pitchFamily="18" charset="2"/>
              </a:rPr>
              <a:t> L1D</a:t>
            </a:r>
          </a:p>
          <a:p>
            <a:pPr marL="968375" lvl="2" indent="-227013">
              <a:lnSpc>
                <a:spcPct val="100000"/>
              </a:lnSpc>
              <a:spcBef>
                <a:spcPct val="0"/>
              </a:spcBef>
              <a:buClr>
                <a:schemeClr val="tx2"/>
              </a:buClr>
              <a:buSzPct val="75000"/>
              <a:buFont typeface="Wingdings" pitchFamily="2" charset="2"/>
              <a:buChar char=""/>
              <a:tabLst>
                <a:tab pos="1597025" algn="l"/>
                <a:tab pos="2292350" algn="l"/>
                <a:tab pos="2743200" algn="l"/>
              </a:tabLst>
            </a:pPr>
            <a:r>
              <a:rPr lang="en-US" sz="2000" b="0">
                <a:latin typeface="Arial Narrow" pitchFamily="34" charset="0"/>
                <a:sym typeface="Symbol" pitchFamily="18" charset="2"/>
              </a:rPr>
              <a:t>L2 SRAM hit:	12.5 cycles</a:t>
            </a:r>
          </a:p>
          <a:p>
            <a:pPr marL="968375" lvl="2" indent="-227013">
              <a:lnSpc>
                <a:spcPct val="100000"/>
              </a:lnSpc>
              <a:spcBef>
                <a:spcPct val="0"/>
              </a:spcBef>
              <a:buClr>
                <a:schemeClr val="tx2"/>
              </a:buClr>
              <a:buSzPct val="75000"/>
              <a:buFont typeface="Wingdings" pitchFamily="2" charset="2"/>
              <a:buChar char=""/>
              <a:tabLst>
                <a:tab pos="1597025" algn="l"/>
                <a:tab pos="2292350" algn="l"/>
                <a:tab pos="2743200" algn="l"/>
              </a:tabLst>
            </a:pPr>
            <a:r>
              <a:rPr lang="en-US" sz="2000" b="0">
                <a:latin typeface="Arial Narrow" pitchFamily="34" charset="0"/>
                <a:sym typeface="Symbol" pitchFamily="18" charset="2"/>
              </a:rPr>
              <a:t>L2 Cache hit:	14.5 cycles</a:t>
            </a:r>
          </a:p>
          <a:p>
            <a:pPr marL="968375" lvl="2" indent="-227013">
              <a:lnSpc>
                <a:spcPct val="100000"/>
              </a:lnSpc>
              <a:spcBef>
                <a:spcPct val="0"/>
              </a:spcBef>
              <a:buClr>
                <a:schemeClr val="tx2"/>
              </a:buClr>
              <a:buSzPct val="75000"/>
              <a:buFont typeface="Wingdings" pitchFamily="2" charset="2"/>
              <a:buChar char=""/>
              <a:tabLst>
                <a:tab pos="1597025" algn="l"/>
                <a:tab pos="2292350" algn="l"/>
                <a:tab pos="2743200" algn="l"/>
              </a:tabLst>
            </a:pPr>
            <a:r>
              <a:rPr lang="en-US" sz="2000" b="0">
                <a:latin typeface="Arial Narrow" pitchFamily="34" charset="0"/>
                <a:sym typeface="Symbol" pitchFamily="18" charset="2"/>
              </a:rPr>
              <a:t>Pipelined:	4 cycles</a:t>
            </a:r>
          </a:p>
          <a:p>
            <a:pPr marL="968375" lvl="2" indent="-227013">
              <a:lnSpc>
                <a:spcPct val="100000"/>
              </a:lnSpc>
              <a:spcBef>
                <a:spcPct val="0"/>
              </a:spcBef>
              <a:buClr>
                <a:schemeClr val="tx2"/>
              </a:buClr>
              <a:buSzPct val="75000"/>
              <a:buFont typeface="Wingdings" pitchFamily="2" charset="2"/>
              <a:buChar char=""/>
              <a:tabLst>
                <a:tab pos="1597025" algn="l"/>
                <a:tab pos="2292350" algn="l"/>
                <a:tab pos="2743200" algn="l"/>
              </a:tabLst>
            </a:pPr>
            <a:r>
              <a:rPr lang="en-US" sz="2000" b="0">
                <a:latin typeface="Arial Narrow" pitchFamily="34" charset="0"/>
                <a:sym typeface="Symbol" pitchFamily="18" charset="2"/>
              </a:rPr>
              <a:t>When required, minimize latency by using L1D RAM</a:t>
            </a:r>
          </a:p>
        </p:txBody>
      </p:sp>
      <p:sp>
        <p:nvSpPr>
          <p:cNvPr id="1317894" name="Rectangle 6"/>
          <p:cNvSpPr>
            <a:spLocks noChangeArrowheads="1"/>
          </p:cNvSpPr>
          <p:nvPr/>
        </p:nvSpPr>
        <p:spPr bwMode="auto">
          <a:xfrm>
            <a:off x="304800" y="990600"/>
            <a:ext cx="846138" cy="3657600"/>
          </a:xfrm>
          <a:prstGeom prst="rect">
            <a:avLst/>
          </a:prstGeom>
          <a:solidFill>
            <a:schemeClr val="accent3"/>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17895" name="Rectangle 7"/>
          <p:cNvSpPr>
            <a:spLocks noChangeArrowheads="1"/>
          </p:cNvSpPr>
          <p:nvPr/>
        </p:nvSpPr>
        <p:spPr bwMode="auto">
          <a:xfrm>
            <a:off x="1216025" y="990600"/>
            <a:ext cx="846138" cy="3657600"/>
          </a:xfrm>
          <a:prstGeom prst="rect">
            <a:avLst/>
          </a:prstGeom>
          <a:solidFill>
            <a:schemeClr val="accent3"/>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17896" name="Rectangle 8"/>
          <p:cNvSpPr>
            <a:spLocks noChangeArrowheads="1"/>
          </p:cNvSpPr>
          <p:nvPr/>
        </p:nvSpPr>
        <p:spPr bwMode="auto">
          <a:xfrm>
            <a:off x="2128838" y="990600"/>
            <a:ext cx="846137" cy="3657600"/>
          </a:xfrm>
          <a:prstGeom prst="rect">
            <a:avLst/>
          </a:prstGeom>
          <a:solidFill>
            <a:schemeClr val="accent3"/>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17897" name="Rectangle 9"/>
          <p:cNvSpPr>
            <a:spLocks noChangeArrowheads="1"/>
          </p:cNvSpPr>
          <p:nvPr/>
        </p:nvSpPr>
        <p:spPr bwMode="auto">
          <a:xfrm>
            <a:off x="3040063" y="990600"/>
            <a:ext cx="846137" cy="3657600"/>
          </a:xfrm>
          <a:prstGeom prst="rect">
            <a:avLst/>
          </a:prstGeom>
          <a:solidFill>
            <a:schemeClr val="accent3"/>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17898" name="Rectangle 10"/>
          <p:cNvSpPr>
            <a:spLocks noChangeArrowheads="1"/>
          </p:cNvSpPr>
          <p:nvPr/>
        </p:nvSpPr>
        <p:spPr bwMode="auto">
          <a:xfrm>
            <a:off x="3962400" y="1676400"/>
            <a:ext cx="846138" cy="2971800"/>
          </a:xfrm>
          <a:prstGeom prst="rect">
            <a:avLst/>
          </a:prstGeom>
          <a:solidFill>
            <a:schemeClr val="accent3"/>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nvGrpSpPr>
          <p:cNvPr id="56329" name="Group 11"/>
          <p:cNvGrpSpPr>
            <a:grpSpLocks/>
          </p:cNvGrpSpPr>
          <p:nvPr/>
        </p:nvGrpSpPr>
        <p:grpSpPr bwMode="auto">
          <a:xfrm>
            <a:off x="1216025" y="4191000"/>
            <a:ext cx="846138" cy="457200"/>
            <a:chOff x="2749" y="3456"/>
            <a:chExt cx="533" cy="576"/>
          </a:xfrm>
        </p:grpSpPr>
        <p:sp>
          <p:nvSpPr>
            <p:cNvPr id="1317900" name="Rectangle 12"/>
            <p:cNvSpPr>
              <a:spLocks noChangeArrowheads="1"/>
            </p:cNvSpPr>
            <p:nvPr/>
          </p:nvSpPr>
          <p:spPr bwMode="auto">
            <a:xfrm>
              <a:off x="2749" y="3888"/>
              <a:ext cx="533" cy="144"/>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17901" name="Rectangle 13"/>
            <p:cNvSpPr>
              <a:spLocks noChangeArrowheads="1"/>
            </p:cNvSpPr>
            <p:nvPr/>
          </p:nvSpPr>
          <p:spPr bwMode="auto">
            <a:xfrm>
              <a:off x="2749" y="3744"/>
              <a:ext cx="533" cy="144"/>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17902" name="Rectangle 14"/>
            <p:cNvSpPr>
              <a:spLocks noChangeArrowheads="1"/>
            </p:cNvSpPr>
            <p:nvPr/>
          </p:nvSpPr>
          <p:spPr bwMode="auto">
            <a:xfrm>
              <a:off x="2749" y="3600"/>
              <a:ext cx="533" cy="144"/>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17903" name="Rectangle 15"/>
            <p:cNvSpPr>
              <a:spLocks noChangeArrowheads="1"/>
            </p:cNvSpPr>
            <p:nvPr/>
          </p:nvSpPr>
          <p:spPr bwMode="auto">
            <a:xfrm>
              <a:off x="2749" y="3456"/>
              <a:ext cx="533" cy="144"/>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pSp>
        <p:nvGrpSpPr>
          <p:cNvPr id="56330" name="Group 16"/>
          <p:cNvGrpSpPr>
            <a:grpSpLocks/>
          </p:cNvGrpSpPr>
          <p:nvPr/>
        </p:nvGrpSpPr>
        <p:grpSpPr bwMode="auto">
          <a:xfrm>
            <a:off x="2128838" y="3733800"/>
            <a:ext cx="846137" cy="914400"/>
            <a:chOff x="2749" y="3456"/>
            <a:chExt cx="533" cy="576"/>
          </a:xfrm>
        </p:grpSpPr>
        <p:sp>
          <p:nvSpPr>
            <p:cNvPr id="1317905" name="Rectangle 17"/>
            <p:cNvSpPr>
              <a:spLocks noChangeArrowheads="1"/>
            </p:cNvSpPr>
            <p:nvPr/>
          </p:nvSpPr>
          <p:spPr bwMode="auto">
            <a:xfrm>
              <a:off x="2749" y="3888"/>
              <a:ext cx="533" cy="144"/>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17906" name="Rectangle 18"/>
            <p:cNvSpPr>
              <a:spLocks noChangeArrowheads="1"/>
            </p:cNvSpPr>
            <p:nvPr/>
          </p:nvSpPr>
          <p:spPr bwMode="auto">
            <a:xfrm>
              <a:off x="2749" y="3744"/>
              <a:ext cx="533" cy="144"/>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17907" name="Rectangle 19"/>
            <p:cNvSpPr>
              <a:spLocks noChangeArrowheads="1"/>
            </p:cNvSpPr>
            <p:nvPr/>
          </p:nvSpPr>
          <p:spPr bwMode="auto">
            <a:xfrm>
              <a:off x="2749" y="3600"/>
              <a:ext cx="533" cy="144"/>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17908" name="Rectangle 20"/>
            <p:cNvSpPr>
              <a:spLocks noChangeArrowheads="1"/>
            </p:cNvSpPr>
            <p:nvPr/>
          </p:nvSpPr>
          <p:spPr bwMode="auto">
            <a:xfrm>
              <a:off x="2749" y="3456"/>
              <a:ext cx="533" cy="144"/>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pSp>
        <p:nvGrpSpPr>
          <p:cNvPr id="56331" name="Group 21"/>
          <p:cNvGrpSpPr>
            <a:grpSpLocks/>
          </p:cNvGrpSpPr>
          <p:nvPr/>
        </p:nvGrpSpPr>
        <p:grpSpPr bwMode="auto">
          <a:xfrm>
            <a:off x="3040063" y="2819400"/>
            <a:ext cx="846137" cy="1828800"/>
            <a:chOff x="2749" y="3456"/>
            <a:chExt cx="533" cy="576"/>
          </a:xfrm>
        </p:grpSpPr>
        <p:sp>
          <p:nvSpPr>
            <p:cNvPr id="1317910" name="Rectangle 22"/>
            <p:cNvSpPr>
              <a:spLocks noChangeArrowheads="1"/>
            </p:cNvSpPr>
            <p:nvPr/>
          </p:nvSpPr>
          <p:spPr bwMode="auto">
            <a:xfrm>
              <a:off x="2749" y="3888"/>
              <a:ext cx="533" cy="144"/>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17911" name="Rectangle 23"/>
            <p:cNvSpPr>
              <a:spLocks noChangeArrowheads="1"/>
            </p:cNvSpPr>
            <p:nvPr/>
          </p:nvSpPr>
          <p:spPr bwMode="auto">
            <a:xfrm>
              <a:off x="2749" y="3744"/>
              <a:ext cx="533" cy="144"/>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17912" name="Rectangle 24"/>
            <p:cNvSpPr>
              <a:spLocks noChangeArrowheads="1"/>
            </p:cNvSpPr>
            <p:nvPr/>
          </p:nvSpPr>
          <p:spPr bwMode="auto">
            <a:xfrm>
              <a:off x="2749" y="3600"/>
              <a:ext cx="533" cy="144"/>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17913" name="Rectangle 25"/>
            <p:cNvSpPr>
              <a:spLocks noChangeArrowheads="1"/>
            </p:cNvSpPr>
            <p:nvPr/>
          </p:nvSpPr>
          <p:spPr bwMode="auto">
            <a:xfrm>
              <a:off x="2749" y="3456"/>
              <a:ext cx="533" cy="144"/>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grpSp>
        <p:nvGrpSpPr>
          <p:cNvPr id="56332" name="Group 26"/>
          <p:cNvGrpSpPr>
            <a:grpSpLocks/>
          </p:cNvGrpSpPr>
          <p:nvPr/>
        </p:nvGrpSpPr>
        <p:grpSpPr bwMode="auto">
          <a:xfrm>
            <a:off x="3962400" y="990600"/>
            <a:ext cx="846138" cy="3657600"/>
            <a:chOff x="2749" y="3456"/>
            <a:chExt cx="533" cy="576"/>
          </a:xfrm>
        </p:grpSpPr>
        <p:sp>
          <p:nvSpPr>
            <p:cNvPr id="1317915" name="Rectangle 27"/>
            <p:cNvSpPr>
              <a:spLocks noChangeArrowheads="1"/>
            </p:cNvSpPr>
            <p:nvPr/>
          </p:nvSpPr>
          <p:spPr bwMode="auto">
            <a:xfrm>
              <a:off x="2749" y="3888"/>
              <a:ext cx="533" cy="144"/>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17916" name="Rectangle 28"/>
            <p:cNvSpPr>
              <a:spLocks noChangeArrowheads="1"/>
            </p:cNvSpPr>
            <p:nvPr/>
          </p:nvSpPr>
          <p:spPr bwMode="auto">
            <a:xfrm>
              <a:off x="2749" y="3744"/>
              <a:ext cx="533" cy="144"/>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17917" name="Rectangle 29"/>
            <p:cNvSpPr>
              <a:spLocks noChangeArrowheads="1"/>
            </p:cNvSpPr>
            <p:nvPr/>
          </p:nvSpPr>
          <p:spPr bwMode="auto">
            <a:xfrm>
              <a:off x="2749" y="3600"/>
              <a:ext cx="533" cy="144"/>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17918" name="Rectangle 30"/>
            <p:cNvSpPr>
              <a:spLocks noChangeArrowheads="1"/>
            </p:cNvSpPr>
            <p:nvPr/>
          </p:nvSpPr>
          <p:spPr bwMode="auto">
            <a:xfrm>
              <a:off x="2749" y="3456"/>
              <a:ext cx="533" cy="144"/>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sp>
        <p:nvSpPr>
          <p:cNvPr id="1317919" name="Rectangle 31"/>
          <p:cNvSpPr>
            <a:spLocks noChangeArrowheads="1"/>
          </p:cNvSpPr>
          <p:nvPr/>
        </p:nvSpPr>
        <p:spPr bwMode="auto">
          <a:xfrm>
            <a:off x="228600" y="1524000"/>
            <a:ext cx="3581400" cy="692150"/>
          </a:xfrm>
          <a:prstGeom prst="rect">
            <a:avLst/>
          </a:prstGeom>
          <a:solidFill>
            <a:schemeClr val="accent2"/>
          </a:solidFill>
          <a:ln w="12700">
            <a:solidFill>
              <a:schemeClr val="tx1"/>
            </a:solidFill>
            <a:miter lim="800000"/>
            <a:headEnd type="none" w="sm" len="sm"/>
            <a:tailEnd/>
          </a:ln>
          <a:effectLst>
            <a:outerShdw dist="107763" dir="2700000" algn="ctr" rotWithShape="0">
              <a:schemeClr val="bg2">
                <a:alpha val="50000"/>
              </a:schemeClr>
            </a:outerShdw>
          </a:effectLst>
        </p:spPr>
        <p:txBody>
          <a:bodyPr anchor="ctr"/>
          <a:lstStyle/>
          <a:p>
            <a:pPr algn="ctr">
              <a:defRPr/>
            </a:pPr>
            <a:r>
              <a:rPr lang="en-US">
                <a:latin typeface="Arial" pitchFamily="34" charset="0"/>
              </a:rPr>
              <a:t>L2 Ways are Configurable in Size</a:t>
            </a:r>
          </a:p>
        </p:txBody>
      </p:sp>
      <p:sp>
        <p:nvSpPr>
          <p:cNvPr id="56334" name="Text Box 32"/>
          <p:cNvSpPr txBox="1">
            <a:spLocks noChangeArrowheads="1"/>
          </p:cNvSpPr>
          <p:nvPr/>
        </p:nvSpPr>
        <p:spPr bwMode="auto">
          <a:xfrm>
            <a:off x="533400" y="4724400"/>
            <a:ext cx="354013" cy="457200"/>
          </a:xfrm>
          <a:prstGeom prst="rect">
            <a:avLst/>
          </a:prstGeom>
          <a:noFill/>
          <a:ln w="12700">
            <a:noFill/>
            <a:miter lim="800000"/>
            <a:headEnd type="none" w="sm" len="sm"/>
            <a:tailEnd/>
          </a:ln>
        </p:spPr>
        <p:txBody>
          <a:bodyPr wrap="none">
            <a:spAutoFit/>
          </a:bodyPr>
          <a:lstStyle/>
          <a:p>
            <a:pPr algn="ctr">
              <a:lnSpc>
                <a:spcPct val="100000"/>
              </a:lnSpc>
              <a:spcBef>
                <a:spcPct val="0"/>
              </a:spcBef>
            </a:pPr>
            <a:r>
              <a:rPr lang="en-US"/>
              <a:t>0</a:t>
            </a:r>
          </a:p>
        </p:txBody>
      </p:sp>
      <p:sp>
        <p:nvSpPr>
          <p:cNvPr id="56335" name="Text Box 33"/>
          <p:cNvSpPr txBox="1">
            <a:spLocks noChangeArrowheads="1"/>
          </p:cNvSpPr>
          <p:nvPr/>
        </p:nvSpPr>
        <p:spPr bwMode="auto">
          <a:xfrm>
            <a:off x="1254125" y="4724400"/>
            <a:ext cx="744538" cy="457200"/>
          </a:xfrm>
          <a:prstGeom prst="rect">
            <a:avLst/>
          </a:prstGeom>
          <a:noFill/>
          <a:ln w="12700">
            <a:noFill/>
            <a:miter lim="800000"/>
            <a:headEnd type="none" w="sm" len="sm"/>
            <a:tailEnd/>
          </a:ln>
        </p:spPr>
        <p:txBody>
          <a:bodyPr wrap="none">
            <a:spAutoFit/>
          </a:bodyPr>
          <a:lstStyle/>
          <a:p>
            <a:pPr algn="ctr">
              <a:lnSpc>
                <a:spcPct val="100000"/>
              </a:lnSpc>
              <a:spcBef>
                <a:spcPct val="0"/>
              </a:spcBef>
            </a:pPr>
            <a:r>
              <a:rPr lang="en-US"/>
              <a:t>32K</a:t>
            </a:r>
          </a:p>
        </p:txBody>
      </p:sp>
      <p:sp>
        <p:nvSpPr>
          <p:cNvPr id="56336" name="Text Box 34"/>
          <p:cNvSpPr txBox="1">
            <a:spLocks noChangeArrowheads="1"/>
          </p:cNvSpPr>
          <p:nvPr/>
        </p:nvSpPr>
        <p:spPr bwMode="auto">
          <a:xfrm>
            <a:off x="2168525" y="4724400"/>
            <a:ext cx="744538" cy="457200"/>
          </a:xfrm>
          <a:prstGeom prst="rect">
            <a:avLst/>
          </a:prstGeom>
          <a:noFill/>
          <a:ln w="12700">
            <a:noFill/>
            <a:miter lim="800000"/>
            <a:headEnd type="none" w="sm" len="sm"/>
            <a:tailEnd/>
          </a:ln>
        </p:spPr>
        <p:txBody>
          <a:bodyPr wrap="none">
            <a:spAutoFit/>
          </a:bodyPr>
          <a:lstStyle/>
          <a:p>
            <a:pPr algn="ctr">
              <a:lnSpc>
                <a:spcPct val="100000"/>
              </a:lnSpc>
              <a:spcBef>
                <a:spcPct val="0"/>
              </a:spcBef>
            </a:pPr>
            <a:r>
              <a:rPr lang="en-US"/>
              <a:t>64K</a:t>
            </a:r>
          </a:p>
        </p:txBody>
      </p:sp>
      <p:sp>
        <p:nvSpPr>
          <p:cNvPr id="56337" name="Text Box 35"/>
          <p:cNvSpPr txBox="1">
            <a:spLocks noChangeArrowheads="1"/>
          </p:cNvSpPr>
          <p:nvPr/>
        </p:nvSpPr>
        <p:spPr bwMode="auto">
          <a:xfrm>
            <a:off x="2998788" y="4724400"/>
            <a:ext cx="914400" cy="457200"/>
          </a:xfrm>
          <a:prstGeom prst="rect">
            <a:avLst/>
          </a:prstGeom>
          <a:noFill/>
          <a:ln w="12700">
            <a:noFill/>
            <a:miter lim="800000"/>
            <a:headEnd type="none" w="sm" len="sm"/>
            <a:tailEnd/>
          </a:ln>
        </p:spPr>
        <p:txBody>
          <a:bodyPr wrap="none">
            <a:spAutoFit/>
          </a:bodyPr>
          <a:lstStyle/>
          <a:p>
            <a:pPr algn="ctr">
              <a:lnSpc>
                <a:spcPct val="100000"/>
              </a:lnSpc>
              <a:spcBef>
                <a:spcPct val="0"/>
              </a:spcBef>
            </a:pPr>
            <a:r>
              <a:rPr lang="en-US"/>
              <a:t>128K</a:t>
            </a:r>
          </a:p>
        </p:txBody>
      </p:sp>
      <p:sp>
        <p:nvSpPr>
          <p:cNvPr id="56338" name="Text Box 36"/>
          <p:cNvSpPr txBox="1">
            <a:spLocks noChangeArrowheads="1"/>
          </p:cNvSpPr>
          <p:nvPr/>
        </p:nvSpPr>
        <p:spPr bwMode="auto">
          <a:xfrm>
            <a:off x="3913188" y="4724400"/>
            <a:ext cx="914400" cy="457200"/>
          </a:xfrm>
          <a:prstGeom prst="rect">
            <a:avLst/>
          </a:prstGeom>
          <a:noFill/>
          <a:ln w="12700">
            <a:noFill/>
            <a:miter lim="800000"/>
            <a:headEnd type="none" w="sm" len="sm"/>
            <a:tailEnd/>
          </a:ln>
        </p:spPr>
        <p:txBody>
          <a:bodyPr wrap="none">
            <a:spAutoFit/>
          </a:bodyPr>
          <a:lstStyle/>
          <a:p>
            <a:pPr algn="ctr">
              <a:lnSpc>
                <a:spcPct val="100000"/>
              </a:lnSpc>
              <a:spcBef>
                <a:spcPct val="0"/>
              </a:spcBef>
            </a:pPr>
            <a:r>
              <a:rPr lang="en-US"/>
              <a:t>256K</a:t>
            </a:r>
          </a:p>
        </p:txBody>
      </p:sp>
      <p:sp>
        <p:nvSpPr>
          <p:cNvPr id="1317925" name="Leading Question"/>
          <p:cNvSpPr txBox="1">
            <a:spLocks noChangeArrowheads="1"/>
          </p:cNvSpPr>
          <p:nvPr/>
        </p:nvSpPr>
        <p:spPr bwMode="auto">
          <a:xfrm>
            <a:off x="6654800" y="6423025"/>
            <a:ext cx="2171700" cy="244475"/>
          </a:xfrm>
          <a:prstGeom prst="rect">
            <a:avLst/>
          </a:prstGeom>
          <a:noFill/>
          <a:ln w="12700">
            <a:noFill/>
            <a:miter lim="800000"/>
            <a:headEnd type="none" w="sm" len="sm"/>
            <a:tailEnd/>
          </a:ln>
        </p:spPr>
        <p:txBody>
          <a:bodyPr wrap="none" lIns="0" tIns="0" rIns="0" bIns="0" anchor="b">
            <a:spAutoFit/>
          </a:bodyPr>
          <a:lstStyle/>
          <a:p>
            <a:pPr algn="r">
              <a:spcBef>
                <a:spcPct val="0"/>
              </a:spcBef>
            </a:pPr>
            <a:r>
              <a:rPr lang="en-US" sz="2000" b="0">
                <a:solidFill>
                  <a:schemeClr val="tx2"/>
                </a:solidFill>
                <a:latin typeface="Arial Narrow" pitchFamily="34" charset="0"/>
              </a:rPr>
              <a:t>Using the Config Tool...</a:t>
            </a:r>
          </a:p>
        </p:txBody>
      </p:sp>
      <p:pic>
        <p:nvPicPr>
          <p:cNvPr id="40"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792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792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latin typeface="Arial Narrow" pitchFamily="34" charset="0"/>
              </a:rPr>
              <a:t>Configuring L1/L2 Cache with the Config Tool</a:t>
            </a:r>
          </a:p>
        </p:txBody>
      </p:sp>
      <p:sp>
        <p:nvSpPr>
          <p:cNvPr id="12" name="TextBox 11"/>
          <p:cNvSpPr txBox="1"/>
          <p:nvPr/>
        </p:nvSpPr>
        <p:spPr>
          <a:xfrm>
            <a:off x="457200" y="842867"/>
            <a:ext cx="7133684" cy="683264"/>
          </a:xfrm>
          <a:prstGeom prst="rect">
            <a:avLst/>
          </a:prstGeom>
          <a:noFill/>
        </p:spPr>
        <p:txBody>
          <a:bodyPr wrap="none" rtlCol="0" anchor="ctr" anchorCtr="0">
            <a:spAutoFit/>
          </a:bodyPr>
          <a:lstStyle/>
          <a:p>
            <a:pPr marL="342900" indent="-342900">
              <a:buClr>
                <a:schemeClr val="tx2"/>
              </a:buClr>
              <a:buSzPct val="75000"/>
              <a:buFont typeface="Wingdings"/>
              <a:buChar char=""/>
            </a:pPr>
            <a:r>
              <a:rPr lang="en-US" b="0" dirty="0" smtClean="0">
                <a:solidFill>
                  <a:schemeClr val="dk1"/>
                </a:solidFill>
                <a:effectLst/>
              </a:rPr>
              <a:t>Use the Platform Package to specify the sizes of</a:t>
            </a:r>
            <a:br>
              <a:rPr lang="en-US" b="0" dirty="0" smtClean="0">
                <a:solidFill>
                  <a:schemeClr val="dk1"/>
                </a:solidFill>
                <a:effectLst/>
              </a:rPr>
            </a:br>
            <a:r>
              <a:rPr lang="en-US" b="0" dirty="0" smtClean="0">
                <a:solidFill>
                  <a:schemeClr val="dk1"/>
                </a:solidFill>
                <a:effectLst/>
              </a:rPr>
              <a:t>L1, L2 caches:</a:t>
            </a:r>
          </a:p>
        </p:txBody>
      </p:sp>
      <p:sp>
        <p:nvSpPr>
          <p:cNvPr id="13" name="TextBox 12"/>
          <p:cNvSpPr txBox="1"/>
          <p:nvPr/>
        </p:nvSpPr>
        <p:spPr>
          <a:xfrm>
            <a:off x="510299" y="4343400"/>
            <a:ext cx="3833101" cy="387798"/>
          </a:xfrm>
          <a:prstGeom prst="rect">
            <a:avLst/>
          </a:prstGeom>
          <a:noFill/>
        </p:spPr>
        <p:txBody>
          <a:bodyPr wrap="none" rtlCol="0" anchor="ctr" anchorCtr="0">
            <a:spAutoFit/>
          </a:bodyPr>
          <a:lstStyle/>
          <a:p>
            <a:pPr marL="342900" indent="-342900">
              <a:buClr>
                <a:schemeClr val="tx2"/>
              </a:buClr>
              <a:buSzPct val="75000"/>
              <a:buFont typeface="Wingdings"/>
              <a:buChar char=""/>
            </a:pPr>
            <a:r>
              <a:rPr lang="en-US" b="0" dirty="0" smtClean="0">
                <a:solidFill>
                  <a:schemeClr val="dk1"/>
                </a:solidFill>
                <a:effectLst/>
              </a:rPr>
              <a:t>The default settings are:</a:t>
            </a:r>
          </a:p>
        </p:txBody>
      </p:sp>
      <p:sp>
        <p:nvSpPr>
          <p:cNvPr id="14" name="TextBox 13"/>
          <p:cNvSpPr txBox="1"/>
          <p:nvPr/>
        </p:nvSpPr>
        <p:spPr>
          <a:xfrm>
            <a:off x="1066800" y="4804827"/>
            <a:ext cx="1422505" cy="1138773"/>
          </a:xfrm>
          <a:prstGeom prst="rect">
            <a:avLst/>
          </a:prstGeom>
          <a:noFill/>
        </p:spPr>
        <p:txBody>
          <a:bodyPr wrap="none" rtlCol="0" anchor="ctr" anchorCtr="0">
            <a:spAutoFit/>
          </a:bodyPr>
          <a:lstStyle/>
          <a:p>
            <a:pPr marL="166688" indent="-166688">
              <a:buFont typeface="Arial" pitchFamily="34" charset="0"/>
              <a:buChar char="•"/>
            </a:pPr>
            <a:r>
              <a:rPr lang="en-US" sz="2000" b="0" dirty="0" smtClean="0">
                <a:solidFill>
                  <a:schemeClr val="dk1"/>
                </a:solidFill>
                <a:effectLst/>
              </a:rPr>
              <a:t>L1D: 32K</a:t>
            </a:r>
          </a:p>
          <a:p>
            <a:pPr marL="166688" indent="-166688">
              <a:buFont typeface="Arial" pitchFamily="34" charset="0"/>
              <a:buChar char="•"/>
            </a:pPr>
            <a:r>
              <a:rPr lang="en-US" sz="2000" b="0" dirty="0" smtClean="0">
                <a:solidFill>
                  <a:schemeClr val="dk1"/>
                </a:solidFill>
              </a:rPr>
              <a:t>L1P: 32K</a:t>
            </a:r>
          </a:p>
          <a:p>
            <a:pPr marL="166688" indent="-166688">
              <a:buFont typeface="Arial" pitchFamily="34" charset="0"/>
              <a:buChar char="•"/>
            </a:pPr>
            <a:r>
              <a:rPr lang="en-US" sz="2000" b="0" dirty="0" smtClean="0">
                <a:solidFill>
                  <a:schemeClr val="dk1"/>
                </a:solidFill>
                <a:effectLst/>
              </a:rPr>
              <a:t>L2: 0K</a:t>
            </a:r>
          </a:p>
        </p:txBody>
      </p:sp>
      <p:pic>
        <p:nvPicPr>
          <p:cNvPr id="2" name="Picture 2"/>
          <p:cNvPicPr>
            <a:picLocks noChangeAspect="1" noChangeArrowheads="1"/>
          </p:cNvPicPr>
          <p:nvPr/>
        </p:nvPicPr>
        <p:blipFill>
          <a:blip r:embed="rId2" cstate="print"/>
          <a:srcRect/>
          <a:stretch>
            <a:fillRect/>
          </a:stretch>
        </p:blipFill>
        <p:spPr bwMode="auto">
          <a:xfrm>
            <a:off x="914400" y="1600200"/>
            <a:ext cx="7658352" cy="2133600"/>
          </a:xfrm>
          <a:prstGeom prst="rect">
            <a:avLst/>
          </a:prstGeom>
          <a:noFill/>
          <a:ln w="12700">
            <a:solidFill>
              <a:schemeClr val="tx1"/>
            </a:solidFill>
            <a:miter lim="800000"/>
            <a:headEnd/>
            <a:tailEnd/>
          </a:ln>
          <a:effectLst>
            <a:outerShdw blurRad="50800" dist="88900" dir="2700000" algn="tl" rotWithShape="0">
              <a:prstClr val="black">
                <a:alpha val="40000"/>
              </a:prstClr>
            </a:outerShdw>
          </a:effectLst>
        </p:spPr>
      </p:pic>
      <p:sp>
        <p:nvSpPr>
          <p:cNvPr id="15" name="Oval 14"/>
          <p:cNvSpPr/>
          <p:nvPr/>
        </p:nvSpPr>
        <p:spPr bwMode="auto">
          <a:xfrm>
            <a:off x="409700" y="3115300"/>
            <a:ext cx="8458200" cy="838200"/>
          </a:xfrm>
          <a:prstGeom prst="ellipse">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pic>
        <p:nvPicPr>
          <p:cNvPr id="11"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Cache Performance Summary</a:t>
            </a:r>
          </a:p>
        </p:txBody>
      </p:sp>
      <p:graphicFrame>
        <p:nvGraphicFramePr>
          <p:cNvPr id="1330179" name="Group 3"/>
          <p:cNvGraphicFramePr>
            <a:graphicFrameLocks noGrp="1"/>
          </p:cNvGraphicFramePr>
          <p:nvPr>
            <p:extLst>
              <p:ext uri="{D42A27DB-BD31-4B8C-83A1-F6EECF244321}">
                <p14:modId xmlns:p14="http://schemas.microsoft.com/office/powerpoint/2010/main" val="4270114377"/>
              </p:ext>
            </p:extLst>
          </p:nvPr>
        </p:nvGraphicFramePr>
        <p:xfrm>
          <a:off x="457200" y="762000"/>
          <a:ext cx="8229600" cy="5336541"/>
        </p:xfrm>
        <a:graphic>
          <a:graphicData uri="http://schemas.openxmlformats.org/drawingml/2006/table">
            <a:tbl>
              <a:tblPr/>
              <a:tblGrid>
                <a:gridCol w="1600200"/>
                <a:gridCol w="1524000"/>
                <a:gridCol w="1524000"/>
                <a:gridCol w="3581400"/>
              </a:tblGrid>
              <a:tr h="695325">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Device</a:t>
                      </a:r>
                    </a:p>
                  </a:txBody>
                  <a:tcPr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L1P</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L1D</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L2 Performance</a:t>
                      </a:r>
                    </a:p>
                  </a:txBody>
                  <a:tcPr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4">
                        <a:lumMod val="20000"/>
                        <a:lumOff val="80000"/>
                      </a:schemeClr>
                    </a:solidFill>
                  </a:tcPr>
                </a:tc>
              </a:tr>
              <a:tr h="1182688">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C62x/C67x</a:t>
                      </a:r>
                    </a:p>
                  </a:txBody>
                  <a:tcPr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Zero Waitstate</a:t>
                      </a:r>
                      <a:br>
                        <a:rPr kumimoji="0" lang="en-US" sz="2000" b="1" i="0" u="none" strike="noStrike" cap="none" normalizeH="0" baseline="0" smtClean="0">
                          <a:ln>
                            <a:noFill/>
                          </a:ln>
                          <a:solidFill>
                            <a:schemeClr val="tx1"/>
                          </a:solidFill>
                          <a:effectLst/>
                          <a:latin typeface="Arial Narrow" pitchFamily="34" charset="0"/>
                        </a:rPr>
                      </a:br>
                      <a:r>
                        <a:rPr kumimoji="0" lang="en-US" sz="2000" b="1" i="0" u="none" strike="noStrike" cap="none" normalizeH="0" baseline="0" smtClean="0">
                          <a:ln>
                            <a:noFill/>
                          </a:ln>
                          <a:solidFill>
                            <a:schemeClr val="tx1"/>
                          </a:solidFill>
                          <a:effectLst/>
                          <a:latin typeface="Arial Narrow" pitchFamily="34" charset="0"/>
                        </a:rPr>
                        <a:t>Cache</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Zero Waitstate</a:t>
                      </a:r>
                      <a:br>
                        <a:rPr kumimoji="0" lang="en-US" sz="2000" b="1" i="0" u="none" strike="noStrike" cap="none" normalizeH="0" baseline="0" smtClean="0">
                          <a:ln>
                            <a:noFill/>
                          </a:ln>
                          <a:solidFill>
                            <a:schemeClr val="tx1"/>
                          </a:solidFill>
                          <a:effectLst/>
                          <a:latin typeface="Arial Narrow" pitchFamily="34" charset="0"/>
                        </a:rPr>
                      </a:br>
                      <a:r>
                        <a:rPr kumimoji="0" lang="en-US" sz="2000" b="1" i="0" u="none" strike="noStrike" cap="none" normalizeH="0" baseline="0" smtClean="0">
                          <a:ln>
                            <a:noFill/>
                          </a:ln>
                          <a:solidFill>
                            <a:schemeClr val="tx1"/>
                          </a:solidFill>
                          <a:effectLst/>
                          <a:latin typeface="Arial Narrow" pitchFamily="34" charset="0"/>
                        </a:rPr>
                        <a:t>Cache</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1146175" algn="l"/>
                        </a:tabLst>
                      </a:pPr>
                      <a:r>
                        <a:rPr kumimoji="0" lang="en-US" sz="2000" b="1" i="0" u="none" strike="noStrike" cap="none" normalizeH="0" baseline="0" smtClean="0">
                          <a:ln>
                            <a:noFill/>
                          </a:ln>
                          <a:solidFill>
                            <a:schemeClr val="tx1"/>
                          </a:solidFill>
                          <a:effectLst/>
                          <a:latin typeface="Arial Narrow" pitchFamily="34" charset="0"/>
                        </a:rPr>
                        <a:t>L2 </a:t>
                      </a:r>
                      <a:r>
                        <a:rPr kumimoji="0" lang="en-US" sz="1600" b="1" i="0" u="none" strike="noStrike" cap="none" normalizeH="0" baseline="0" smtClean="0">
                          <a:ln>
                            <a:noFill/>
                          </a:ln>
                          <a:solidFill>
                            <a:schemeClr val="tx1"/>
                          </a:solidFill>
                          <a:effectLst/>
                          <a:latin typeface="Arial Narrow" pitchFamily="34" charset="0"/>
                        </a:rPr>
                        <a:t>→</a:t>
                      </a:r>
                      <a:r>
                        <a:rPr kumimoji="0" lang="en-US" sz="2000" b="1" i="0" u="none" strike="noStrike" cap="none" normalizeH="0" baseline="0" smtClean="0">
                          <a:ln>
                            <a:noFill/>
                          </a:ln>
                          <a:solidFill>
                            <a:schemeClr val="tx1"/>
                          </a:solidFill>
                          <a:effectLst/>
                          <a:latin typeface="Arial Narrow" pitchFamily="34" charset="0"/>
                        </a:rPr>
                        <a:t> L1P:	16 instr in 5 cycles</a:t>
                      </a:r>
                    </a:p>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1146175" algn="l"/>
                        </a:tabLst>
                      </a:pPr>
                      <a:r>
                        <a:rPr kumimoji="0" lang="en-US" sz="2000" b="1" i="0" u="none" strike="noStrike" cap="none" normalizeH="0" baseline="0" smtClean="0">
                          <a:ln>
                            <a:noFill/>
                          </a:ln>
                          <a:solidFill>
                            <a:schemeClr val="tx1"/>
                          </a:solidFill>
                          <a:effectLst/>
                          <a:latin typeface="Arial Narrow" pitchFamily="34" charset="0"/>
                        </a:rPr>
                        <a:t>L2 </a:t>
                      </a:r>
                      <a:r>
                        <a:rPr kumimoji="0" lang="en-US" sz="1600" b="1" i="0" u="none" strike="noStrike" cap="none" normalizeH="0" baseline="0" smtClean="0">
                          <a:ln>
                            <a:noFill/>
                          </a:ln>
                          <a:solidFill>
                            <a:schemeClr val="tx1"/>
                          </a:solidFill>
                          <a:effectLst/>
                          <a:latin typeface="Arial Narrow" pitchFamily="34" charset="0"/>
                        </a:rPr>
                        <a:t>→</a:t>
                      </a:r>
                      <a:r>
                        <a:rPr kumimoji="0" lang="en-US" sz="2000" b="1" i="0" u="none" strike="noStrike" cap="none" normalizeH="0" baseline="0" smtClean="0">
                          <a:ln>
                            <a:noFill/>
                          </a:ln>
                          <a:solidFill>
                            <a:schemeClr val="tx1"/>
                          </a:solidFill>
                          <a:effectLst/>
                          <a:latin typeface="Arial Narrow" pitchFamily="34" charset="0"/>
                        </a:rPr>
                        <a:t> L1D:	32 bytes in 4 cycles</a:t>
                      </a:r>
                    </a:p>
                  </a:txBody>
                  <a:tcPr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1843088">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C64x</a:t>
                      </a:r>
                    </a:p>
                  </a:txBody>
                  <a:tcPr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Zero Waitstate</a:t>
                      </a:r>
                      <a:br>
                        <a:rPr kumimoji="0" lang="en-US" sz="2000" b="1" i="0" u="none" strike="noStrike" cap="none" normalizeH="0" baseline="0" smtClean="0">
                          <a:ln>
                            <a:noFill/>
                          </a:ln>
                          <a:solidFill>
                            <a:schemeClr val="tx1"/>
                          </a:solidFill>
                          <a:effectLst/>
                          <a:latin typeface="Arial Narrow" pitchFamily="34" charset="0"/>
                        </a:rPr>
                      </a:br>
                      <a:r>
                        <a:rPr kumimoji="0" lang="en-US" sz="2000" b="1" i="0" u="none" strike="noStrike" cap="none" normalizeH="0" baseline="0" smtClean="0">
                          <a:ln>
                            <a:noFill/>
                          </a:ln>
                          <a:solidFill>
                            <a:schemeClr val="tx1"/>
                          </a:solidFill>
                          <a:effectLst/>
                          <a:latin typeface="Arial Narrow" pitchFamily="34" charset="0"/>
                        </a:rPr>
                        <a:t>Cache</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Zero Waitstate</a:t>
                      </a:r>
                      <a:br>
                        <a:rPr kumimoji="0" lang="en-US" sz="2000" b="1" i="0" u="none" strike="noStrike" cap="none" normalizeH="0" baseline="0" smtClean="0">
                          <a:ln>
                            <a:noFill/>
                          </a:ln>
                          <a:solidFill>
                            <a:schemeClr val="tx1"/>
                          </a:solidFill>
                          <a:effectLst/>
                          <a:latin typeface="Arial Narrow" pitchFamily="34" charset="0"/>
                        </a:rPr>
                      </a:br>
                      <a:r>
                        <a:rPr kumimoji="0" lang="en-US" sz="2000" b="1" i="0" u="none" strike="noStrike" cap="none" normalizeH="0" baseline="0" smtClean="0">
                          <a:ln>
                            <a:noFill/>
                          </a:ln>
                          <a:solidFill>
                            <a:schemeClr val="tx1"/>
                          </a:solidFill>
                          <a:effectLst/>
                          <a:latin typeface="Arial Narrow" pitchFamily="34" charset="0"/>
                        </a:rPr>
                        <a:t>Cache</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231775" marR="0" lvl="0" indent="-231775"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1201738" algn="l"/>
                          <a:tab pos="1377950" algn="l"/>
                        </a:tabLst>
                      </a:pPr>
                      <a:r>
                        <a:rPr kumimoji="0" lang="en-US" sz="2000" b="1" i="0" u="none" strike="noStrike" cap="none" normalizeH="0" baseline="0" smtClean="0">
                          <a:ln>
                            <a:noFill/>
                          </a:ln>
                          <a:solidFill>
                            <a:schemeClr val="tx1"/>
                          </a:solidFill>
                          <a:effectLst/>
                          <a:latin typeface="Arial Narrow" pitchFamily="34" charset="0"/>
                        </a:rPr>
                        <a:t>L2 </a:t>
                      </a:r>
                      <a:r>
                        <a:rPr kumimoji="0" lang="en-US" sz="1600" b="1" i="0" u="none" strike="noStrike" cap="none" normalizeH="0" baseline="0" smtClean="0">
                          <a:ln>
                            <a:noFill/>
                          </a:ln>
                          <a:solidFill>
                            <a:schemeClr val="tx1"/>
                          </a:solidFill>
                          <a:effectLst/>
                          <a:latin typeface="Arial Narrow" pitchFamily="34" charset="0"/>
                        </a:rPr>
                        <a:t>→</a:t>
                      </a:r>
                      <a:r>
                        <a:rPr kumimoji="0" lang="en-US" sz="2000" b="1" i="0" u="none" strike="noStrike" cap="none" normalizeH="0" baseline="0" smtClean="0">
                          <a:ln>
                            <a:noFill/>
                          </a:ln>
                          <a:solidFill>
                            <a:schemeClr val="tx1"/>
                          </a:solidFill>
                          <a:effectLst/>
                          <a:latin typeface="Arial Narrow" pitchFamily="34" charset="0"/>
                        </a:rPr>
                        <a:t> L1P:	8 instr in 1-8 cycles</a:t>
                      </a:r>
                    </a:p>
                    <a:p>
                      <a:pPr marL="231775" marR="0" lvl="0" indent="-231775"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1201738" algn="l"/>
                          <a:tab pos="1377950" algn="l"/>
                        </a:tabLst>
                      </a:pPr>
                      <a:r>
                        <a:rPr kumimoji="0" lang="en-US" sz="2000" b="1" i="0" u="none" strike="noStrike" cap="none" normalizeH="0" baseline="0" smtClean="0">
                          <a:ln>
                            <a:noFill/>
                          </a:ln>
                          <a:solidFill>
                            <a:schemeClr val="tx1"/>
                          </a:solidFill>
                          <a:effectLst/>
                          <a:latin typeface="Arial Narrow" pitchFamily="34" charset="0"/>
                        </a:rPr>
                        <a:t>L2 </a:t>
                      </a:r>
                      <a:r>
                        <a:rPr kumimoji="0" lang="en-US" sz="1600" b="1" i="0" u="none" strike="noStrike" cap="none" normalizeH="0" baseline="0" smtClean="0">
                          <a:ln>
                            <a:noFill/>
                          </a:ln>
                          <a:solidFill>
                            <a:schemeClr val="tx1"/>
                          </a:solidFill>
                          <a:effectLst/>
                          <a:latin typeface="Arial Narrow" pitchFamily="34" charset="0"/>
                        </a:rPr>
                        <a:t>→</a:t>
                      </a:r>
                      <a:r>
                        <a:rPr kumimoji="0" lang="en-US" sz="2000" b="1" i="0" u="none" strike="noStrike" cap="none" normalizeH="0" baseline="0" smtClean="0">
                          <a:ln>
                            <a:noFill/>
                          </a:ln>
                          <a:solidFill>
                            <a:schemeClr val="tx1"/>
                          </a:solidFill>
                          <a:effectLst/>
                          <a:latin typeface="Arial Narrow" pitchFamily="34" charset="0"/>
                        </a:rPr>
                        <a:t> L1D: 	64 bytes in:</a:t>
                      </a:r>
                    </a:p>
                    <a:p>
                      <a:pPr marL="231775" marR="0" lvl="0" indent="-231775"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1201738" algn="l"/>
                          <a:tab pos="1377950" algn="l"/>
                        </a:tabLst>
                      </a:pPr>
                      <a:r>
                        <a:rPr kumimoji="0" lang="en-US" sz="2000" b="1" i="0" u="none" strike="noStrike" cap="none" normalizeH="0" baseline="0" smtClean="0">
                          <a:ln>
                            <a:noFill/>
                          </a:ln>
                          <a:solidFill>
                            <a:schemeClr val="tx1"/>
                          </a:solidFill>
                          <a:effectLst/>
                          <a:latin typeface="Arial Narrow" pitchFamily="34" charset="0"/>
                        </a:rPr>
                        <a:t>	L2 SRAM:	6 cycles</a:t>
                      </a:r>
                    </a:p>
                    <a:p>
                      <a:pPr marL="231775" marR="0" lvl="0" indent="-231775"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1201738" algn="l"/>
                          <a:tab pos="1377950" algn="l"/>
                        </a:tabLst>
                      </a:pPr>
                      <a:r>
                        <a:rPr kumimoji="0" lang="en-US" sz="2000" b="1" i="0" u="none" strike="noStrike" cap="none" normalizeH="0" baseline="0" smtClean="0">
                          <a:ln>
                            <a:noFill/>
                          </a:ln>
                          <a:solidFill>
                            <a:schemeClr val="tx1"/>
                          </a:solidFill>
                          <a:effectLst/>
                          <a:latin typeface="Arial Narrow" pitchFamily="34" charset="0"/>
                        </a:rPr>
                        <a:t>	L2 Cache: 	8 cycles</a:t>
                      </a:r>
                    </a:p>
                    <a:p>
                      <a:pPr marL="231775" marR="0" lvl="0" indent="-231775"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1201738" algn="l"/>
                          <a:tab pos="1377950" algn="l"/>
                        </a:tabLst>
                      </a:pPr>
                      <a:r>
                        <a:rPr kumimoji="0" lang="en-US" sz="2000" b="1" i="0" u="none" strike="noStrike" cap="none" normalizeH="0" baseline="0" smtClean="0">
                          <a:ln>
                            <a:noFill/>
                          </a:ln>
                          <a:solidFill>
                            <a:schemeClr val="tx1"/>
                          </a:solidFill>
                          <a:effectLst/>
                          <a:latin typeface="Arial Narrow" pitchFamily="34" charset="0"/>
                        </a:rPr>
                        <a:t>	Pipelined: 	2 cycles</a:t>
                      </a:r>
                    </a:p>
                  </a:txBody>
                  <a:tcPr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solidFill>
                      <a:schemeClr val="accent1"/>
                    </a:solidFill>
                  </a:tcPr>
                </a:tc>
              </a:tr>
              <a:tr h="1036638">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C64x+</a:t>
                      </a:r>
                      <a:br>
                        <a:rPr kumimoji="0" lang="en-US" sz="2400" b="1" i="0" u="none" strike="noStrike" cap="none" normalizeH="0" baseline="0" smtClean="0">
                          <a:ln>
                            <a:noFill/>
                          </a:ln>
                          <a:solidFill>
                            <a:schemeClr val="tx1"/>
                          </a:solidFill>
                          <a:effectLst/>
                          <a:latin typeface="Arial Narrow" pitchFamily="34" charset="0"/>
                        </a:rPr>
                      </a:br>
                      <a:r>
                        <a:rPr kumimoji="0" lang="en-US" sz="2400" b="1" i="0" u="none" strike="noStrike" cap="none" normalizeH="0" baseline="0" smtClean="0">
                          <a:ln>
                            <a:noFill/>
                          </a:ln>
                          <a:solidFill>
                            <a:schemeClr val="tx1"/>
                          </a:solidFill>
                          <a:effectLst/>
                          <a:latin typeface="Arial Narrow" pitchFamily="34" charset="0"/>
                        </a:rPr>
                        <a:t>C674x</a:t>
                      </a:r>
                      <a:br>
                        <a:rPr kumimoji="0" lang="en-US" sz="2400" b="1" i="0" u="none" strike="noStrike" cap="none" normalizeH="0" baseline="0" smtClean="0">
                          <a:ln>
                            <a:noFill/>
                          </a:ln>
                          <a:solidFill>
                            <a:schemeClr val="tx1"/>
                          </a:solidFill>
                          <a:effectLst/>
                          <a:latin typeface="Arial Narrow" pitchFamily="34" charset="0"/>
                        </a:rPr>
                      </a:br>
                      <a:r>
                        <a:rPr kumimoji="0" lang="en-US" sz="2400" b="1" i="0" u="none" strike="noStrike" cap="none" normalizeH="0" baseline="0" smtClean="0">
                          <a:ln>
                            <a:noFill/>
                          </a:ln>
                          <a:solidFill>
                            <a:schemeClr val="tx1"/>
                          </a:solidFill>
                          <a:effectLst/>
                          <a:latin typeface="Arial Narrow" pitchFamily="34" charset="0"/>
                        </a:rPr>
                        <a:t>C66x</a:t>
                      </a:r>
                    </a:p>
                  </a:txBody>
                  <a:tcPr anchor="ct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Zero Waitstate</a:t>
                      </a:r>
                    </a:p>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Cache/RAM</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Zero Waitstate</a:t>
                      </a:r>
                    </a:p>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Cache/RAM</a:t>
                      </a:r>
                    </a:p>
                  </a:txBody>
                  <a:tcPr anchor="ct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1"/>
                    </a:solidFill>
                  </a:tcPr>
                </a:tc>
                <a:tc>
                  <a:txBody>
                    <a:bodyPr/>
                    <a:lstStyle/>
                    <a:p>
                      <a:pPr marL="287338" marR="0" lvl="0" indent="-233363"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1433513" algn="l"/>
                        </a:tabLst>
                      </a:pPr>
                      <a:r>
                        <a:rPr kumimoji="0" lang="en-US" sz="2000" b="1" i="0" u="none" strike="noStrike" cap="none" normalizeH="0" baseline="0" smtClean="0">
                          <a:ln>
                            <a:noFill/>
                          </a:ln>
                          <a:solidFill>
                            <a:schemeClr val="tx1"/>
                          </a:solidFill>
                          <a:effectLst/>
                          <a:latin typeface="Arial Narrow" pitchFamily="34" charset="0"/>
                        </a:rPr>
                        <a:t>L2 </a:t>
                      </a:r>
                      <a:r>
                        <a:rPr kumimoji="0" lang="en-US" sz="1600" b="1" i="0" u="none" strike="noStrike" cap="none" normalizeH="0" baseline="0" smtClean="0">
                          <a:ln>
                            <a:noFill/>
                          </a:ln>
                          <a:solidFill>
                            <a:schemeClr val="tx1"/>
                          </a:solidFill>
                          <a:effectLst/>
                          <a:latin typeface="Arial Narrow" pitchFamily="34" charset="0"/>
                        </a:rPr>
                        <a:t>→</a:t>
                      </a:r>
                      <a:r>
                        <a:rPr kumimoji="0" lang="en-US" sz="2000" b="1" i="0" u="none" strike="noStrike" cap="none" normalizeH="0" baseline="0" smtClean="0">
                          <a:ln>
                            <a:noFill/>
                          </a:ln>
                          <a:solidFill>
                            <a:schemeClr val="tx1"/>
                          </a:solidFill>
                          <a:effectLst/>
                          <a:latin typeface="Arial Narrow" pitchFamily="34" charset="0"/>
                        </a:rPr>
                        <a:t> L1P:	8 instr in 1-8 cycles</a:t>
                      </a:r>
                    </a:p>
                    <a:p>
                      <a:pPr marL="287338" marR="0" lvl="0" indent="-233363"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1433513" algn="l"/>
                        </a:tabLst>
                      </a:pPr>
                      <a:r>
                        <a:rPr kumimoji="0" lang="en-US" sz="2000" b="1" i="0" u="none" strike="noStrike" cap="none" normalizeH="0" baseline="0" smtClean="0">
                          <a:ln>
                            <a:noFill/>
                          </a:ln>
                          <a:solidFill>
                            <a:schemeClr val="tx1"/>
                          </a:solidFill>
                          <a:effectLst/>
                          <a:latin typeface="Arial Narrow" pitchFamily="34" charset="0"/>
                        </a:rPr>
                        <a:t>L2 </a:t>
                      </a:r>
                      <a:r>
                        <a:rPr kumimoji="0" lang="en-US" sz="1600" b="1" i="0" u="none" strike="noStrike" cap="none" normalizeH="0" baseline="0" smtClean="0">
                          <a:ln>
                            <a:noFill/>
                          </a:ln>
                          <a:solidFill>
                            <a:schemeClr val="tx1"/>
                          </a:solidFill>
                          <a:effectLst/>
                          <a:latin typeface="Arial Narrow" pitchFamily="34" charset="0"/>
                        </a:rPr>
                        <a:t>→</a:t>
                      </a:r>
                      <a:r>
                        <a:rPr kumimoji="0" lang="en-US" sz="2000" b="1" i="0" u="none" strike="noStrike" cap="none" normalizeH="0" baseline="0" smtClean="0">
                          <a:ln>
                            <a:noFill/>
                          </a:ln>
                          <a:solidFill>
                            <a:schemeClr val="tx1"/>
                          </a:solidFill>
                          <a:effectLst/>
                          <a:latin typeface="Arial Narrow" pitchFamily="34" charset="0"/>
                        </a:rPr>
                        <a:t> L1D: 	64 bytes in:</a:t>
                      </a:r>
                    </a:p>
                    <a:p>
                      <a:pPr marL="287338" marR="0" lvl="0" indent="-233363"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1433513" algn="l"/>
                        </a:tabLst>
                      </a:pPr>
                      <a:r>
                        <a:rPr kumimoji="0" lang="en-US" sz="2000" b="1" i="0" u="none" strike="noStrike" cap="none" normalizeH="0" baseline="0" smtClean="0">
                          <a:ln>
                            <a:noFill/>
                          </a:ln>
                          <a:solidFill>
                            <a:schemeClr val="tx1"/>
                          </a:solidFill>
                          <a:effectLst/>
                          <a:latin typeface="Arial Narrow" pitchFamily="34" charset="0"/>
                        </a:rPr>
                        <a:t>	L2 SRAM:	12.5 cycles</a:t>
                      </a:r>
                    </a:p>
                    <a:p>
                      <a:pPr marL="287338" marR="0" lvl="0" indent="-233363"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1433513" algn="l"/>
                        </a:tabLst>
                      </a:pPr>
                      <a:r>
                        <a:rPr kumimoji="0" lang="en-US" sz="2000" b="1" i="0" u="none" strike="noStrike" cap="none" normalizeH="0" baseline="0" smtClean="0">
                          <a:ln>
                            <a:noFill/>
                          </a:ln>
                          <a:solidFill>
                            <a:schemeClr val="tx1"/>
                          </a:solidFill>
                          <a:effectLst/>
                          <a:latin typeface="Arial Narrow" pitchFamily="34" charset="0"/>
                        </a:rPr>
                        <a:t>	L2 Cache: 	14.5 cycles</a:t>
                      </a:r>
                    </a:p>
                    <a:p>
                      <a:pPr marL="287338" marR="0" lvl="0" indent="-233363"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1433513" algn="l"/>
                        </a:tabLst>
                      </a:pPr>
                      <a:r>
                        <a:rPr kumimoji="0" lang="en-US" sz="2000" b="1" i="0" u="none" strike="noStrike" cap="none" normalizeH="0" baseline="0" smtClean="0">
                          <a:ln>
                            <a:noFill/>
                          </a:ln>
                          <a:solidFill>
                            <a:schemeClr val="tx1"/>
                          </a:solidFill>
                          <a:effectLst/>
                          <a:latin typeface="Arial Narrow" pitchFamily="34" charset="0"/>
                        </a:rPr>
                        <a:t>	Pipelined: 	4 cycles</a:t>
                      </a:r>
                    </a:p>
                  </a:txBody>
                  <a:tcPr marL="45720" marR="0" anchor="ct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solidFill>
                      <a:schemeClr val="accent1"/>
                    </a:solidFill>
                  </a:tcPr>
                </a:tc>
              </a:tr>
            </a:tbl>
          </a:graphicData>
        </a:graphic>
      </p:graphicFrame>
      <p:pic>
        <p:nvPicPr>
          <p:cNvPr id="8"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867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3"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4" action="ppaction://hlinksldjump"/>
          </p:cNvPr>
          <p:cNvSpPr txBox="1">
            <a:spLocks noChangeArrowheads="1"/>
          </p:cNvSpPr>
          <p:nvPr>
            <p:custDataLst>
              <p:tags r:id="rId2"/>
            </p:custDataLst>
          </p:nvPr>
        </p:nvSpPr>
        <p:spPr bwMode="auto">
          <a:xfrm>
            <a:off x="301576" y="78978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Why Cache?</a:t>
            </a:r>
            <a:endParaRPr lang="en-US" sz="2800" dirty="0">
              <a:solidFill>
                <a:srgbClr val="000000"/>
              </a:solidFill>
            </a:endParaRPr>
          </a:p>
        </p:txBody>
      </p:sp>
      <p:sp>
        <p:nvSpPr>
          <p:cNvPr id="10" name="Text Box 4">
            <a:hlinkClick r:id="rId15" action="ppaction://hlinksldjump"/>
          </p:cNvPr>
          <p:cNvSpPr txBox="1">
            <a:spLocks noChangeArrowheads="1"/>
          </p:cNvSpPr>
          <p:nvPr>
            <p:custDataLst>
              <p:tags r:id="rId3"/>
            </p:custDataLst>
          </p:nvPr>
        </p:nvSpPr>
        <p:spPr bwMode="auto">
          <a:xfrm>
            <a:off x="301576" y="136458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Basics</a:t>
            </a:r>
            <a:endParaRPr lang="en-US" sz="2800" dirty="0">
              <a:solidFill>
                <a:srgbClr val="000000"/>
              </a:solidFill>
            </a:endParaRPr>
          </a:p>
        </p:txBody>
      </p:sp>
      <p:sp>
        <p:nvSpPr>
          <p:cNvPr id="11" name="Text Box 4">
            <a:hlinkClick r:id="rId16" action="ppaction://hlinksldjump"/>
          </p:cNvPr>
          <p:cNvSpPr txBox="1">
            <a:spLocks noChangeArrowheads="1"/>
          </p:cNvSpPr>
          <p:nvPr>
            <p:custDataLst>
              <p:tags r:id="rId4"/>
            </p:custDataLst>
          </p:nvPr>
        </p:nvSpPr>
        <p:spPr bwMode="auto">
          <a:xfrm>
            <a:off x="301576" y="1939387"/>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Example</a:t>
            </a:r>
            <a:endParaRPr lang="en-US" sz="2800" dirty="0">
              <a:solidFill>
                <a:srgbClr val="000000"/>
              </a:solidFill>
            </a:endParaRPr>
          </a:p>
        </p:txBody>
      </p:sp>
      <p:sp>
        <p:nvSpPr>
          <p:cNvPr id="12" name="Text Box 4">
            <a:hlinkClick r:id="rId17" action="ppaction://hlinksldjump"/>
          </p:cNvPr>
          <p:cNvSpPr txBox="1">
            <a:spLocks noChangeArrowheads="1"/>
          </p:cNvSpPr>
          <p:nvPr>
            <p:custDataLst>
              <p:tags r:id="rId5"/>
            </p:custDataLst>
          </p:nvPr>
        </p:nvSpPr>
        <p:spPr bwMode="auto">
          <a:xfrm>
            <a:off x="301576" y="2514189"/>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Program</a:t>
            </a:r>
            <a:endParaRPr lang="en-US" sz="2800" dirty="0">
              <a:solidFill>
                <a:srgbClr val="000000"/>
              </a:solidFill>
            </a:endParaRPr>
          </a:p>
        </p:txBody>
      </p:sp>
      <p:sp>
        <p:nvSpPr>
          <p:cNvPr id="13" name="Text Box 4">
            <a:hlinkClick r:id="rId18" action="ppaction://hlinksldjump"/>
          </p:cNvPr>
          <p:cNvSpPr txBox="1">
            <a:spLocks noChangeArrowheads="1"/>
          </p:cNvSpPr>
          <p:nvPr>
            <p:custDataLst>
              <p:tags r:id="rId6"/>
            </p:custDataLst>
          </p:nvPr>
        </p:nvSpPr>
        <p:spPr bwMode="auto">
          <a:xfrm>
            <a:off x="301576" y="3088991"/>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Data</a:t>
            </a:r>
            <a:endParaRPr lang="en-US" sz="2800" dirty="0">
              <a:solidFill>
                <a:srgbClr val="000000"/>
              </a:solidFill>
            </a:endParaRPr>
          </a:p>
        </p:txBody>
      </p:sp>
      <p:sp>
        <p:nvSpPr>
          <p:cNvPr id="14" name="Text Box 4">
            <a:hlinkClick r:id="rId19" action="ppaction://hlinksldjump"/>
          </p:cNvPr>
          <p:cNvSpPr txBox="1">
            <a:spLocks noChangeArrowheads="1"/>
          </p:cNvSpPr>
          <p:nvPr>
            <p:custDataLst>
              <p:tags r:id="rId7"/>
            </p:custDataLst>
          </p:nvPr>
        </p:nvSpPr>
        <p:spPr bwMode="auto">
          <a:xfrm>
            <a:off x="301576" y="366379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L2 Memory</a:t>
            </a:r>
            <a:endParaRPr lang="en-US" sz="2800" dirty="0">
              <a:solidFill>
                <a:srgbClr val="000000"/>
              </a:solidFill>
            </a:endParaRPr>
          </a:p>
        </p:txBody>
      </p:sp>
      <p:sp>
        <p:nvSpPr>
          <p:cNvPr id="15" name="Text Box 3">
            <a:hlinkClick r:id="rId20" action="ppaction://hlinksldjump"/>
          </p:cNvPr>
          <p:cNvSpPr txBox="1">
            <a:spLocks noChangeArrowheads="1"/>
          </p:cNvSpPr>
          <p:nvPr>
            <p:custDataLst>
              <p:tags r:id="rId8"/>
            </p:custDataLst>
          </p:nvPr>
        </p:nvSpPr>
        <p:spPr bwMode="auto">
          <a:xfrm>
            <a:off x="304800" y="4238595"/>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Coherency</a:t>
            </a:r>
            <a:endParaRPr lang="en-US" sz="2800">
              <a:solidFill>
                <a:srgbClr val="000000"/>
              </a:solidFill>
            </a:endParaRPr>
          </a:p>
        </p:txBody>
      </p:sp>
      <p:sp>
        <p:nvSpPr>
          <p:cNvPr id="16" name="Text Box 4">
            <a:hlinkClick r:id="rId21" action="ppaction://hlinksldjump"/>
          </p:cNvPr>
          <p:cNvSpPr txBox="1">
            <a:spLocks noChangeArrowheads="1"/>
          </p:cNvSpPr>
          <p:nvPr>
            <p:custDataLst>
              <p:tags r:id="rId9"/>
            </p:custDataLst>
          </p:nvPr>
        </p:nvSpPr>
        <p:spPr bwMode="auto">
          <a:xfrm>
            <a:off x="301576" y="4845148"/>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MAR Registers</a:t>
            </a:r>
            <a:endParaRPr lang="en-US" sz="2800" dirty="0">
              <a:solidFill>
                <a:srgbClr val="000000"/>
              </a:solidFill>
            </a:endParaRPr>
          </a:p>
        </p:txBody>
      </p:sp>
      <p:sp>
        <p:nvSpPr>
          <p:cNvPr id="17" name="Text Box 4">
            <a:hlinkClick r:id="rId22" action="ppaction://hlinksldjump"/>
          </p:cNvPr>
          <p:cNvSpPr txBox="1">
            <a:spLocks noChangeArrowheads="1"/>
          </p:cNvSpPr>
          <p:nvPr>
            <p:custDataLst>
              <p:tags r:id="rId10"/>
            </p:custDataLst>
          </p:nvPr>
        </p:nvSpPr>
        <p:spPr bwMode="auto">
          <a:xfrm>
            <a:off x="301576" y="5419950"/>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Add’l Topics</a:t>
            </a:r>
            <a:endParaRPr lang="en-US" sz="2800" dirty="0">
              <a:solidFill>
                <a:srgbClr val="000000"/>
              </a:solidFill>
            </a:endParaRPr>
          </a:p>
        </p:txBody>
      </p:sp>
      <p:sp>
        <p:nvSpPr>
          <p:cNvPr id="18" name="Text Box 4">
            <a:hlinkClick r:id="rId23" action="ppaction://hlinksldjump"/>
          </p:cNvPr>
          <p:cNvSpPr txBox="1">
            <a:spLocks noChangeArrowheads="1"/>
          </p:cNvSpPr>
          <p:nvPr>
            <p:custDataLst>
              <p:tags r:id="rId11"/>
            </p:custDataLst>
          </p:nvPr>
        </p:nvSpPr>
        <p:spPr bwMode="auto">
          <a:xfrm>
            <a:off x="301576" y="5994752"/>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Quiz + Lab</a:t>
            </a:r>
            <a:endParaRPr lang="en-US" sz="28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AutoShape 2"/>
          <p:cNvSpPr>
            <a:spLocks noChangeArrowheads="1"/>
          </p:cNvSpPr>
          <p:nvPr/>
        </p:nvSpPr>
        <p:spPr bwMode="auto">
          <a:xfrm>
            <a:off x="6477000" y="1066800"/>
            <a:ext cx="1524000" cy="3352800"/>
          </a:xfrm>
          <a:prstGeom prst="flowChartDocument">
            <a:avLst/>
          </a:prstGeom>
          <a:solidFill>
            <a:schemeClr val="accent1"/>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0419" name="Rectangle 3"/>
          <p:cNvSpPr>
            <a:spLocks noGrp="1" noChangeArrowheads="1"/>
          </p:cNvSpPr>
          <p:nvPr>
            <p:ph type="title"/>
          </p:nvPr>
        </p:nvSpPr>
        <p:spPr/>
        <p:txBody>
          <a:bodyPr/>
          <a:lstStyle/>
          <a:p>
            <a:r>
              <a:rPr lang="en-US" smtClean="0"/>
              <a:t>Coherency Example:  Description</a:t>
            </a:r>
          </a:p>
        </p:txBody>
      </p:sp>
      <p:sp>
        <p:nvSpPr>
          <p:cNvPr id="1333252" name="Rectangle 4"/>
          <p:cNvSpPr>
            <a:spLocks noChangeArrowheads="1"/>
          </p:cNvSpPr>
          <p:nvPr/>
        </p:nvSpPr>
        <p:spPr bwMode="auto">
          <a:xfrm>
            <a:off x="304800" y="762000"/>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33253" name="Rectangle 5"/>
          <p:cNvSpPr>
            <a:spLocks noChangeArrowheads="1"/>
          </p:cNvSpPr>
          <p:nvPr/>
        </p:nvSpPr>
        <p:spPr bwMode="auto">
          <a:xfrm>
            <a:off x="3048000" y="1295400"/>
            <a:ext cx="1524000" cy="2438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0422" name="Rectangle 6"/>
          <p:cNvSpPr>
            <a:spLocks noChangeArrowheads="1"/>
          </p:cNvSpPr>
          <p:nvPr/>
        </p:nvSpPr>
        <p:spPr bwMode="auto">
          <a:xfrm>
            <a:off x="609600" y="2743200"/>
            <a:ext cx="1524000" cy="100647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a:t>CPU</a:t>
            </a:r>
          </a:p>
        </p:txBody>
      </p:sp>
      <p:sp>
        <p:nvSpPr>
          <p:cNvPr id="1333255" name="Rectangle 7"/>
          <p:cNvSpPr>
            <a:spLocks noChangeArrowheads="1"/>
          </p:cNvSpPr>
          <p:nvPr/>
        </p:nvSpPr>
        <p:spPr bwMode="auto">
          <a:xfrm>
            <a:off x="609600" y="1295400"/>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a:effectLst>
                <a:outerShdw blurRad="38100" dist="38100" dir="2700000" algn="tl">
                  <a:srgbClr val="FFFFFF"/>
                </a:outerShdw>
              </a:effectLst>
              <a:latin typeface="Arial" pitchFamily="34" charset="0"/>
            </a:endParaRPr>
          </a:p>
        </p:txBody>
      </p:sp>
      <p:sp>
        <p:nvSpPr>
          <p:cNvPr id="60424" name="Rectangle 8"/>
          <p:cNvSpPr>
            <a:spLocks noChangeArrowheads="1"/>
          </p:cNvSpPr>
          <p:nvPr/>
        </p:nvSpPr>
        <p:spPr bwMode="auto">
          <a:xfrm>
            <a:off x="3200400" y="914400"/>
            <a:ext cx="1066800" cy="503238"/>
          </a:xfrm>
          <a:prstGeom prst="rect">
            <a:avLst/>
          </a:prstGeom>
          <a:noFill/>
          <a:ln w="12700">
            <a:noFill/>
            <a:miter lim="800000"/>
            <a:headEnd type="none" w="sm" len="sm"/>
            <a:tailEnd type="none" w="sm" len="sm"/>
          </a:ln>
        </p:spPr>
        <p:txBody>
          <a:bodyPr wrap="none" anchor="ctr"/>
          <a:lstStyle/>
          <a:p>
            <a:pPr algn="ctr"/>
            <a:r>
              <a:rPr lang="en-US"/>
              <a:t>L2</a:t>
            </a:r>
          </a:p>
        </p:txBody>
      </p:sp>
      <p:sp>
        <p:nvSpPr>
          <p:cNvPr id="60425" name="Rectangle 9"/>
          <p:cNvSpPr>
            <a:spLocks noChangeArrowheads="1"/>
          </p:cNvSpPr>
          <p:nvPr/>
        </p:nvSpPr>
        <p:spPr bwMode="auto">
          <a:xfrm>
            <a:off x="6694488" y="668338"/>
            <a:ext cx="1066800" cy="503237"/>
          </a:xfrm>
          <a:prstGeom prst="rect">
            <a:avLst/>
          </a:prstGeom>
          <a:noFill/>
          <a:ln w="12700">
            <a:noFill/>
            <a:miter lim="800000"/>
            <a:headEnd type="none" w="sm" len="sm"/>
            <a:tailEnd type="none" w="sm" len="sm"/>
          </a:ln>
        </p:spPr>
        <p:txBody>
          <a:bodyPr wrap="none" anchor="ctr"/>
          <a:lstStyle/>
          <a:p>
            <a:pPr algn="ctr"/>
            <a:r>
              <a:rPr lang="en-US">
                <a:solidFill>
                  <a:schemeClr val="tx2"/>
                </a:solidFill>
              </a:rPr>
              <a:t>DDR2</a:t>
            </a:r>
          </a:p>
        </p:txBody>
      </p:sp>
      <p:sp>
        <p:nvSpPr>
          <p:cNvPr id="60426" name="Rectangle 10"/>
          <p:cNvSpPr>
            <a:spLocks noChangeArrowheads="1"/>
          </p:cNvSpPr>
          <p:nvPr/>
        </p:nvSpPr>
        <p:spPr bwMode="auto">
          <a:xfrm>
            <a:off x="762000" y="914400"/>
            <a:ext cx="1066800" cy="503238"/>
          </a:xfrm>
          <a:prstGeom prst="rect">
            <a:avLst/>
          </a:prstGeom>
          <a:noFill/>
          <a:ln w="12700">
            <a:noFill/>
            <a:miter lim="800000"/>
            <a:headEnd type="none" w="sm" len="sm"/>
            <a:tailEnd type="none" w="sm" len="sm"/>
          </a:ln>
        </p:spPr>
        <p:txBody>
          <a:bodyPr wrap="none" anchor="ctr"/>
          <a:lstStyle/>
          <a:p>
            <a:pPr algn="ctr"/>
            <a:r>
              <a:rPr lang="en-US"/>
              <a:t>L1D</a:t>
            </a:r>
          </a:p>
        </p:txBody>
      </p:sp>
      <p:sp>
        <p:nvSpPr>
          <p:cNvPr id="60427" name="Text Box 11"/>
          <p:cNvSpPr txBox="1">
            <a:spLocks noChangeArrowheads="1"/>
          </p:cNvSpPr>
          <p:nvPr/>
        </p:nvSpPr>
        <p:spPr bwMode="auto">
          <a:xfrm>
            <a:off x="365125" y="4495800"/>
            <a:ext cx="7896225" cy="1928813"/>
          </a:xfrm>
          <a:prstGeom prst="rect">
            <a:avLst/>
          </a:prstGeom>
          <a:noFill/>
          <a:ln w="12700">
            <a:noFill/>
            <a:miter lim="800000"/>
            <a:headEnd type="none" w="sm" len="sm"/>
            <a:tailEnd/>
          </a:ln>
        </p:spPr>
        <p:txBody>
          <a:bodyPr wrap="none">
            <a:spAutoFit/>
          </a:bodyPr>
          <a:lstStyle/>
          <a:p>
            <a:pPr marL="342900" indent="-342900">
              <a:buClr>
                <a:schemeClr val="tx2"/>
              </a:buClr>
              <a:buSzPct val="75000"/>
              <a:buFont typeface="Wingdings" pitchFamily="2" charset="2"/>
              <a:buChar char=""/>
            </a:pPr>
            <a:r>
              <a:rPr lang="en-US"/>
              <a:t>For this example, L2 is set up as cache</a:t>
            </a:r>
          </a:p>
          <a:p>
            <a:pPr marL="342900" indent="-342900">
              <a:buClr>
                <a:schemeClr val="tx2"/>
              </a:buClr>
              <a:buSzPct val="75000"/>
              <a:buFont typeface="Wingdings" pitchFamily="2" charset="2"/>
              <a:buChar char=""/>
            </a:pPr>
            <a:r>
              <a:rPr lang="en-US"/>
              <a:t>Example’s Data Flow:</a:t>
            </a:r>
          </a:p>
          <a:p>
            <a:pPr marL="800100" lvl="1" indent="-342900">
              <a:buClr>
                <a:schemeClr val="tx2"/>
              </a:buClr>
              <a:buSzPct val="75000"/>
              <a:buFont typeface="Wingdings" pitchFamily="2" charset="2"/>
              <a:buChar char=""/>
            </a:pPr>
            <a:r>
              <a:rPr lang="en-US" sz="2000"/>
              <a:t>EDMA fills RcvBuf in DDR</a:t>
            </a:r>
          </a:p>
          <a:p>
            <a:pPr marL="800100" lvl="1" indent="-342900">
              <a:spcBef>
                <a:spcPct val="30000"/>
              </a:spcBef>
              <a:buClr>
                <a:schemeClr val="tx2"/>
              </a:buClr>
              <a:buSzPct val="75000"/>
              <a:buFont typeface="Wingdings" pitchFamily="2" charset="2"/>
              <a:buChar char=""/>
            </a:pPr>
            <a:r>
              <a:rPr lang="en-US" sz="2000"/>
              <a:t>CPU reads RcvBuf, processes data, and writes to XmtBuf</a:t>
            </a:r>
          </a:p>
          <a:p>
            <a:pPr marL="800100" lvl="1" indent="-342900">
              <a:spcBef>
                <a:spcPct val="30000"/>
              </a:spcBef>
              <a:buClr>
                <a:schemeClr val="tx2"/>
              </a:buClr>
              <a:buSzPct val="75000"/>
              <a:buFont typeface="Wingdings" pitchFamily="2" charset="2"/>
              <a:buChar char=""/>
            </a:pPr>
            <a:r>
              <a:rPr lang="en-US" sz="2000"/>
              <a:t>EDMA moves data from XmtBuf (e.g. to a serial port xmt)</a:t>
            </a:r>
          </a:p>
        </p:txBody>
      </p:sp>
      <p:sp>
        <p:nvSpPr>
          <p:cNvPr id="60428" name="Rectangle 12"/>
          <p:cNvSpPr>
            <a:spLocks noChangeArrowheads="1"/>
          </p:cNvSpPr>
          <p:nvPr/>
        </p:nvSpPr>
        <p:spPr bwMode="auto">
          <a:xfrm>
            <a:off x="6477000" y="1371600"/>
            <a:ext cx="1524000" cy="457200"/>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a:t>RcvBuf</a:t>
            </a:r>
          </a:p>
        </p:txBody>
      </p:sp>
      <p:sp>
        <p:nvSpPr>
          <p:cNvPr id="60429" name="Rectangle 13"/>
          <p:cNvSpPr>
            <a:spLocks noChangeArrowheads="1"/>
          </p:cNvSpPr>
          <p:nvPr/>
        </p:nvSpPr>
        <p:spPr bwMode="auto">
          <a:xfrm>
            <a:off x="6477000" y="2743200"/>
            <a:ext cx="1524000" cy="4572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a:t>XmtBuf</a:t>
            </a:r>
          </a:p>
        </p:txBody>
      </p:sp>
      <p:sp>
        <p:nvSpPr>
          <p:cNvPr id="60430" name="Rectangle 14"/>
          <p:cNvSpPr>
            <a:spLocks noChangeArrowheads="1"/>
          </p:cNvSpPr>
          <p:nvPr/>
        </p:nvSpPr>
        <p:spPr bwMode="auto">
          <a:xfrm>
            <a:off x="8077200" y="1020763"/>
            <a:ext cx="1066800" cy="350837"/>
          </a:xfrm>
          <a:prstGeom prst="rect">
            <a:avLst/>
          </a:prstGeom>
          <a:noFill/>
          <a:ln w="12700">
            <a:noFill/>
            <a:miter lim="800000"/>
            <a:headEnd type="none" w="sm" len="sm"/>
            <a:tailEnd type="none" w="sm" len="sm"/>
          </a:ln>
        </p:spPr>
        <p:txBody>
          <a:bodyPr wrap="none" anchor="ctr"/>
          <a:lstStyle/>
          <a:p>
            <a:pPr algn="ctr"/>
            <a:r>
              <a:rPr lang="en-US"/>
              <a:t>EDMA</a:t>
            </a:r>
          </a:p>
        </p:txBody>
      </p:sp>
      <p:cxnSp>
        <p:nvCxnSpPr>
          <p:cNvPr id="60431" name="AutoShape 15"/>
          <p:cNvCxnSpPr>
            <a:cxnSpLocks noChangeShapeType="1"/>
            <a:stCxn id="60430" idx="2"/>
            <a:endCxn id="60428" idx="3"/>
          </p:cNvCxnSpPr>
          <p:nvPr/>
        </p:nvCxnSpPr>
        <p:spPr bwMode="auto">
          <a:xfrm rot="5400000">
            <a:off x="8191500" y="1181100"/>
            <a:ext cx="228600" cy="609600"/>
          </a:xfrm>
          <a:prstGeom prst="bentConnector2">
            <a:avLst/>
          </a:prstGeom>
          <a:noFill/>
          <a:ln w="28575">
            <a:solidFill>
              <a:schemeClr val="tx1"/>
            </a:solidFill>
            <a:miter lim="800000"/>
            <a:headEnd type="none" w="sm" len="sm"/>
            <a:tailEnd type="triangle" w="med" len="med"/>
          </a:ln>
        </p:spPr>
      </p:cxnSp>
      <p:sp>
        <p:nvSpPr>
          <p:cNvPr id="60432" name="Rectangle 16"/>
          <p:cNvSpPr>
            <a:spLocks noChangeArrowheads="1"/>
          </p:cNvSpPr>
          <p:nvPr/>
        </p:nvSpPr>
        <p:spPr bwMode="auto">
          <a:xfrm>
            <a:off x="8077200" y="3276600"/>
            <a:ext cx="1066800" cy="350838"/>
          </a:xfrm>
          <a:prstGeom prst="rect">
            <a:avLst/>
          </a:prstGeom>
          <a:noFill/>
          <a:ln w="12700">
            <a:noFill/>
            <a:miter lim="800000"/>
            <a:headEnd type="none" w="sm" len="sm"/>
            <a:tailEnd type="none" w="sm" len="sm"/>
          </a:ln>
        </p:spPr>
        <p:txBody>
          <a:bodyPr wrap="none" anchor="ctr"/>
          <a:lstStyle/>
          <a:p>
            <a:pPr algn="ctr"/>
            <a:r>
              <a:rPr lang="en-US"/>
              <a:t>EDMA</a:t>
            </a:r>
          </a:p>
        </p:txBody>
      </p:sp>
      <p:cxnSp>
        <p:nvCxnSpPr>
          <p:cNvPr id="60433" name="AutoShape 17"/>
          <p:cNvCxnSpPr>
            <a:cxnSpLocks noChangeShapeType="1"/>
            <a:stCxn id="60432" idx="0"/>
          </p:cNvCxnSpPr>
          <p:nvPr/>
        </p:nvCxnSpPr>
        <p:spPr bwMode="auto">
          <a:xfrm rot="5400000" flipH="1">
            <a:off x="8153400" y="2819400"/>
            <a:ext cx="304800" cy="609600"/>
          </a:xfrm>
          <a:prstGeom prst="bentConnector2">
            <a:avLst/>
          </a:prstGeom>
          <a:noFill/>
          <a:ln w="28575">
            <a:solidFill>
              <a:schemeClr val="tx1"/>
            </a:solidFill>
            <a:miter lim="800000"/>
            <a:headEnd type="triangle" w="med" len="med"/>
            <a:tailEnd/>
          </a:ln>
        </p:spPr>
      </p:cxnSp>
      <p:sp>
        <p:nvSpPr>
          <p:cNvPr id="60434" name="Text Box 18"/>
          <p:cNvSpPr txBox="1">
            <a:spLocks noChangeArrowheads="1"/>
          </p:cNvSpPr>
          <p:nvPr/>
        </p:nvSpPr>
        <p:spPr bwMode="auto">
          <a:xfrm rot="-3560466">
            <a:off x="2971007" y="2164556"/>
            <a:ext cx="1708150" cy="579437"/>
          </a:xfrm>
          <a:prstGeom prst="rect">
            <a:avLst/>
          </a:prstGeom>
          <a:noFill/>
          <a:ln w="12700">
            <a:noFill/>
            <a:miter lim="800000"/>
            <a:headEnd type="none" w="sm" len="sm"/>
            <a:tailEnd/>
          </a:ln>
        </p:spPr>
        <p:txBody>
          <a:bodyPr wrap="none">
            <a:spAutoFit/>
          </a:bodyPr>
          <a:lstStyle/>
          <a:p>
            <a:r>
              <a:rPr lang="en-US" sz="4000"/>
              <a:t>Cache</a:t>
            </a:r>
          </a:p>
        </p:txBody>
      </p:sp>
      <p:pic>
        <p:nvPicPr>
          <p:cNvPr id="23"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274" name="AutoShape 2"/>
          <p:cNvSpPr>
            <a:spLocks noChangeArrowheads="1"/>
          </p:cNvSpPr>
          <p:nvPr/>
        </p:nvSpPr>
        <p:spPr bwMode="auto">
          <a:xfrm>
            <a:off x="6477000" y="1066800"/>
            <a:ext cx="1524000" cy="3352800"/>
          </a:xfrm>
          <a:prstGeom prst="flowChartDocument">
            <a:avLst/>
          </a:prstGeom>
          <a:solidFill>
            <a:schemeClr val="accent1"/>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1443" name="Rectangle 3"/>
          <p:cNvSpPr>
            <a:spLocks noGrp="1" noChangeArrowheads="1"/>
          </p:cNvSpPr>
          <p:nvPr>
            <p:ph type="title"/>
          </p:nvPr>
        </p:nvSpPr>
        <p:spPr/>
        <p:txBody>
          <a:bodyPr/>
          <a:lstStyle/>
          <a:p>
            <a:r>
              <a:rPr lang="en-US" smtClean="0"/>
              <a:t>EDMA Writes Buffer - RCV</a:t>
            </a:r>
          </a:p>
        </p:txBody>
      </p:sp>
      <p:sp>
        <p:nvSpPr>
          <p:cNvPr id="1334276" name="Rectangle 4"/>
          <p:cNvSpPr>
            <a:spLocks noChangeArrowheads="1"/>
          </p:cNvSpPr>
          <p:nvPr/>
        </p:nvSpPr>
        <p:spPr bwMode="auto">
          <a:xfrm>
            <a:off x="304800" y="762000"/>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34277" name="Rectangle 5"/>
          <p:cNvSpPr>
            <a:spLocks noChangeArrowheads="1"/>
          </p:cNvSpPr>
          <p:nvPr/>
        </p:nvSpPr>
        <p:spPr bwMode="auto">
          <a:xfrm>
            <a:off x="3048000" y="1295400"/>
            <a:ext cx="1524000" cy="2438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1446" name="Rectangle 6"/>
          <p:cNvSpPr>
            <a:spLocks noChangeArrowheads="1"/>
          </p:cNvSpPr>
          <p:nvPr/>
        </p:nvSpPr>
        <p:spPr bwMode="auto">
          <a:xfrm>
            <a:off x="609600" y="2743200"/>
            <a:ext cx="1524000" cy="100647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a:t>CPU</a:t>
            </a:r>
          </a:p>
        </p:txBody>
      </p:sp>
      <p:sp>
        <p:nvSpPr>
          <p:cNvPr id="1334279" name="Rectangle 7"/>
          <p:cNvSpPr>
            <a:spLocks noChangeArrowheads="1"/>
          </p:cNvSpPr>
          <p:nvPr/>
        </p:nvSpPr>
        <p:spPr bwMode="auto">
          <a:xfrm>
            <a:off x="609600" y="1295400"/>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a:effectLst>
                <a:outerShdw blurRad="38100" dist="38100" dir="2700000" algn="tl">
                  <a:srgbClr val="FFFFFF"/>
                </a:outerShdw>
              </a:effectLst>
              <a:latin typeface="Arial" pitchFamily="34" charset="0"/>
            </a:endParaRPr>
          </a:p>
        </p:txBody>
      </p:sp>
      <p:sp>
        <p:nvSpPr>
          <p:cNvPr id="61448" name="Rectangle 8"/>
          <p:cNvSpPr>
            <a:spLocks noChangeArrowheads="1"/>
          </p:cNvSpPr>
          <p:nvPr/>
        </p:nvSpPr>
        <p:spPr bwMode="auto">
          <a:xfrm>
            <a:off x="3200400" y="914400"/>
            <a:ext cx="1066800" cy="503238"/>
          </a:xfrm>
          <a:prstGeom prst="rect">
            <a:avLst/>
          </a:prstGeom>
          <a:noFill/>
          <a:ln w="12700">
            <a:noFill/>
            <a:miter lim="800000"/>
            <a:headEnd type="none" w="sm" len="sm"/>
            <a:tailEnd type="none" w="sm" len="sm"/>
          </a:ln>
        </p:spPr>
        <p:txBody>
          <a:bodyPr wrap="none" anchor="ctr"/>
          <a:lstStyle/>
          <a:p>
            <a:pPr algn="ctr"/>
            <a:r>
              <a:rPr lang="en-US"/>
              <a:t>L2</a:t>
            </a:r>
          </a:p>
        </p:txBody>
      </p:sp>
      <p:sp>
        <p:nvSpPr>
          <p:cNvPr id="61449" name="Rectangle 10"/>
          <p:cNvSpPr>
            <a:spLocks noChangeArrowheads="1"/>
          </p:cNvSpPr>
          <p:nvPr/>
        </p:nvSpPr>
        <p:spPr bwMode="auto">
          <a:xfrm>
            <a:off x="762000" y="914400"/>
            <a:ext cx="1066800" cy="503238"/>
          </a:xfrm>
          <a:prstGeom prst="rect">
            <a:avLst/>
          </a:prstGeom>
          <a:noFill/>
          <a:ln w="12700">
            <a:noFill/>
            <a:miter lim="800000"/>
            <a:headEnd type="none" w="sm" len="sm"/>
            <a:tailEnd type="none" w="sm" len="sm"/>
          </a:ln>
        </p:spPr>
        <p:txBody>
          <a:bodyPr wrap="none" anchor="ctr"/>
          <a:lstStyle/>
          <a:p>
            <a:pPr algn="ctr"/>
            <a:r>
              <a:rPr lang="en-US"/>
              <a:t>L1D</a:t>
            </a:r>
          </a:p>
        </p:txBody>
      </p:sp>
      <p:sp>
        <p:nvSpPr>
          <p:cNvPr id="61450" name="Rectangle 11"/>
          <p:cNvSpPr>
            <a:spLocks noChangeArrowheads="1"/>
          </p:cNvSpPr>
          <p:nvPr/>
        </p:nvSpPr>
        <p:spPr bwMode="auto">
          <a:xfrm>
            <a:off x="6477000" y="1371600"/>
            <a:ext cx="1524000" cy="457200"/>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a:t>RcvBuf</a:t>
            </a:r>
          </a:p>
        </p:txBody>
      </p:sp>
      <p:sp>
        <p:nvSpPr>
          <p:cNvPr id="61451" name="Rectangle 12"/>
          <p:cNvSpPr>
            <a:spLocks noChangeArrowheads="1"/>
          </p:cNvSpPr>
          <p:nvPr/>
        </p:nvSpPr>
        <p:spPr bwMode="auto">
          <a:xfrm>
            <a:off x="8077200" y="1020763"/>
            <a:ext cx="1066800" cy="350837"/>
          </a:xfrm>
          <a:prstGeom prst="rect">
            <a:avLst/>
          </a:prstGeom>
          <a:noFill/>
          <a:ln w="12700">
            <a:noFill/>
            <a:miter lim="800000"/>
            <a:headEnd type="none" w="sm" len="sm"/>
            <a:tailEnd type="none" w="sm" len="sm"/>
          </a:ln>
        </p:spPr>
        <p:txBody>
          <a:bodyPr wrap="none" anchor="ctr"/>
          <a:lstStyle/>
          <a:p>
            <a:pPr algn="ctr"/>
            <a:r>
              <a:rPr lang="en-US"/>
              <a:t>EDMA</a:t>
            </a:r>
          </a:p>
        </p:txBody>
      </p:sp>
      <p:cxnSp>
        <p:nvCxnSpPr>
          <p:cNvPr id="61452" name="AutoShape 13"/>
          <p:cNvCxnSpPr>
            <a:cxnSpLocks noChangeShapeType="1"/>
            <a:stCxn id="61451" idx="2"/>
            <a:endCxn id="61450" idx="3"/>
          </p:cNvCxnSpPr>
          <p:nvPr/>
        </p:nvCxnSpPr>
        <p:spPr bwMode="auto">
          <a:xfrm rot="5400000">
            <a:off x="8191500" y="1181100"/>
            <a:ext cx="228600" cy="609600"/>
          </a:xfrm>
          <a:prstGeom prst="bentConnector2">
            <a:avLst/>
          </a:prstGeom>
          <a:noFill/>
          <a:ln w="28575">
            <a:solidFill>
              <a:schemeClr val="tx1"/>
            </a:solidFill>
            <a:miter lim="800000"/>
            <a:headEnd type="none" w="sm" len="sm"/>
            <a:tailEnd type="triangle" w="med" len="med"/>
          </a:ln>
        </p:spPr>
      </p:cxnSp>
      <p:sp>
        <p:nvSpPr>
          <p:cNvPr id="61453" name="Text Box 14"/>
          <p:cNvSpPr txBox="1">
            <a:spLocks noChangeArrowheads="1"/>
          </p:cNvSpPr>
          <p:nvPr/>
        </p:nvSpPr>
        <p:spPr bwMode="auto">
          <a:xfrm>
            <a:off x="365125" y="4810125"/>
            <a:ext cx="7145338" cy="461963"/>
          </a:xfrm>
          <a:prstGeom prst="rect">
            <a:avLst/>
          </a:prstGeom>
          <a:noFill/>
          <a:ln w="12700">
            <a:noFill/>
            <a:miter lim="800000"/>
            <a:headEnd type="none" w="sm" len="sm"/>
            <a:tailEnd/>
          </a:ln>
        </p:spPr>
        <p:txBody>
          <a:bodyPr wrap="none">
            <a:spAutoFit/>
          </a:bodyPr>
          <a:lstStyle/>
          <a:p>
            <a:pPr marL="342900" indent="-342900">
              <a:lnSpc>
                <a:spcPct val="100000"/>
              </a:lnSpc>
              <a:spcBef>
                <a:spcPct val="0"/>
              </a:spcBef>
              <a:buClr>
                <a:schemeClr val="tx2"/>
              </a:buClr>
              <a:buSzPct val="75000"/>
              <a:buFont typeface="Wingdings" pitchFamily="2" charset="2"/>
              <a:buChar char=""/>
            </a:pPr>
            <a:r>
              <a:rPr lang="en-US" b="0"/>
              <a:t>Buffer (in external memory) written by the EDMA</a:t>
            </a:r>
          </a:p>
        </p:txBody>
      </p:sp>
      <p:sp>
        <p:nvSpPr>
          <p:cNvPr id="61455" name="Rectangle 9"/>
          <p:cNvSpPr>
            <a:spLocks noChangeArrowheads="1"/>
          </p:cNvSpPr>
          <p:nvPr/>
        </p:nvSpPr>
        <p:spPr bwMode="auto">
          <a:xfrm>
            <a:off x="6694488" y="668338"/>
            <a:ext cx="1066800" cy="503237"/>
          </a:xfrm>
          <a:prstGeom prst="rect">
            <a:avLst/>
          </a:prstGeom>
          <a:noFill/>
          <a:ln w="12700">
            <a:noFill/>
            <a:miter lim="800000"/>
            <a:headEnd type="none" w="sm" len="sm"/>
            <a:tailEnd type="none" w="sm" len="sm"/>
          </a:ln>
        </p:spPr>
        <p:txBody>
          <a:bodyPr wrap="none" anchor="ctr"/>
          <a:lstStyle/>
          <a:p>
            <a:pPr algn="ctr"/>
            <a:r>
              <a:rPr lang="en-US">
                <a:solidFill>
                  <a:schemeClr val="tx2"/>
                </a:solidFill>
              </a:rPr>
              <a:t>DDR2</a:t>
            </a:r>
          </a:p>
        </p:txBody>
      </p:sp>
      <p:pic>
        <p:nvPicPr>
          <p:cNvPr id="19"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298" name="AutoShape 2"/>
          <p:cNvSpPr>
            <a:spLocks noChangeArrowheads="1"/>
          </p:cNvSpPr>
          <p:nvPr/>
        </p:nvSpPr>
        <p:spPr bwMode="auto">
          <a:xfrm>
            <a:off x="6477000" y="1066800"/>
            <a:ext cx="1524000" cy="3352800"/>
          </a:xfrm>
          <a:prstGeom prst="flowChartDocument">
            <a:avLst/>
          </a:prstGeom>
          <a:solidFill>
            <a:schemeClr val="accent1"/>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2467" name="Rectangle 3"/>
          <p:cNvSpPr>
            <a:spLocks noGrp="1" noChangeArrowheads="1"/>
          </p:cNvSpPr>
          <p:nvPr>
            <p:ph type="title"/>
          </p:nvPr>
        </p:nvSpPr>
        <p:spPr/>
        <p:txBody>
          <a:bodyPr/>
          <a:lstStyle/>
          <a:p>
            <a:r>
              <a:rPr lang="en-US" smtClean="0"/>
              <a:t>CPU Reading Buffers - RCV</a:t>
            </a:r>
          </a:p>
        </p:txBody>
      </p:sp>
      <p:sp>
        <p:nvSpPr>
          <p:cNvPr id="1335300" name="Rectangle 4"/>
          <p:cNvSpPr>
            <a:spLocks noChangeArrowheads="1"/>
          </p:cNvSpPr>
          <p:nvPr/>
        </p:nvSpPr>
        <p:spPr bwMode="auto">
          <a:xfrm>
            <a:off x="304800" y="762000"/>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35301" name="Rectangle 5"/>
          <p:cNvSpPr>
            <a:spLocks noChangeArrowheads="1"/>
          </p:cNvSpPr>
          <p:nvPr/>
        </p:nvSpPr>
        <p:spPr bwMode="auto">
          <a:xfrm>
            <a:off x="3048000" y="1295400"/>
            <a:ext cx="1524000" cy="2438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2470" name="Rectangle 6"/>
          <p:cNvSpPr>
            <a:spLocks noChangeArrowheads="1"/>
          </p:cNvSpPr>
          <p:nvPr/>
        </p:nvSpPr>
        <p:spPr bwMode="auto">
          <a:xfrm>
            <a:off x="609600" y="2743200"/>
            <a:ext cx="1524000" cy="100647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a:t>CPU</a:t>
            </a:r>
          </a:p>
        </p:txBody>
      </p:sp>
      <p:sp>
        <p:nvSpPr>
          <p:cNvPr id="1335303" name="Rectangle 7"/>
          <p:cNvSpPr>
            <a:spLocks noChangeArrowheads="1"/>
          </p:cNvSpPr>
          <p:nvPr/>
        </p:nvSpPr>
        <p:spPr bwMode="auto">
          <a:xfrm>
            <a:off x="609600" y="1295400"/>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a:effectLst>
                <a:outerShdw blurRad="38100" dist="38100" dir="2700000" algn="tl">
                  <a:srgbClr val="FFFFFF"/>
                </a:outerShdw>
              </a:effectLst>
              <a:latin typeface="Arial" pitchFamily="34" charset="0"/>
            </a:endParaRPr>
          </a:p>
        </p:txBody>
      </p:sp>
      <p:sp>
        <p:nvSpPr>
          <p:cNvPr id="62472" name="Rectangle 8"/>
          <p:cNvSpPr>
            <a:spLocks noChangeArrowheads="1"/>
          </p:cNvSpPr>
          <p:nvPr/>
        </p:nvSpPr>
        <p:spPr bwMode="auto">
          <a:xfrm>
            <a:off x="3200400" y="914400"/>
            <a:ext cx="1066800" cy="503238"/>
          </a:xfrm>
          <a:prstGeom prst="rect">
            <a:avLst/>
          </a:prstGeom>
          <a:noFill/>
          <a:ln w="12700">
            <a:noFill/>
            <a:miter lim="800000"/>
            <a:headEnd type="none" w="sm" len="sm"/>
            <a:tailEnd type="none" w="sm" len="sm"/>
          </a:ln>
        </p:spPr>
        <p:txBody>
          <a:bodyPr wrap="none" anchor="ctr"/>
          <a:lstStyle/>
          <a:p>
            <a:pPr algn="ctr"/>
            <a:r>
              <a:rPr lang="en-US"/>
              <a:t>L2</a:t>
            </a:r>
          </a:p>
        </p:txBody>
      </p:sp>
      <p:sp>
        <p:nvSpPr>
          <p:cNvPr id="62473" name="Rectangle 10"/>
          <p:cNvSpPr>
            <a:spLocks noChangeArrowheads="1"/>
          </p:cNvSpPr>
          <p:nvPr/>
        </p:nvSpPr>
        <p:spPr bwMode="auto">
          <a:xfrm>
            <a:off x="762000" y="914400"/>
            <a:ext cx="1066800" cy="503238"/>
          </a:xfrm>
          <a:prstGeom prst="rect">
            <a:avLst/>
          </a:prstGeom>
          <a:noFill/>
          <a:ln w="12700">
            <a:noFill/>
            <a:miter lim="800000"/>
            <a:headEnd type="none" w="sm" len="sm"/>
            <a:tailEnd type="none" w="sm" len="sm"/>
          </a:ln>
        </p:spPr>
        <p:txBody>
          <a:bodyPr wrap="none" anchor="ctr"/>
          <a:lstStyle/>
          <a:p>
            <a:pPr algn="ctr"/>
            <a:r>
              <a:rPr lang="en-US"/>
              <a:t>L1D</a:t>
            </a:r>
          </a:p>
        </p:txBody>
      </p:sp>
      <p:sp>
        <p:nvSpPr>
          <p:cNvPr id="62474" name="Rectangle 11"/>
          <p:cNvSpPr>
            <a:spLocks noChangeArrowheads="1"/>
          </p:cNvSpPr>
          <p:nvPr/>
        </p:nvSpPr>
        <p:spPr bwMode="auto">
          <a:xfrm>
            <a:off x="6477000" y="1371600"/>
            <a:ext cx="1524000" cy="457200"/>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a:t>RcvBuf</a:t>
            </a:r>
          </a:p>
        </p:txBody>
      </p:sp>
      <p:sp>
        <p:nvSpPr>
          <p:cNvPr id="62475" name="Rectangle 12"/>
          <p:cNvSpPr>
            <a:spLocks noChangeArrowheads="1"/>
          </p:cNvSpPr>
          <p:nvPr/>
        </p:nvSpPr>
        <p:spPr bwMode="auto">
          <a:xfrm>
            <a:off x="8077200" y="1020763"/>
            <a:ext cx="1066800" cy="350837"/>
          </a:xfrm>
          <a:prstGeom prst="rect">
            <a:avLst/>
          </a:prstGeom>
          <a:noFill/>
          <a:ln w="12700">
            <a:noFill/>
            <a:miter lim="800000"/>
            <a:headEnd type="none" w="sm" len="sm"/>
            <a:tailEnd type="none" w="sm" len="sm"/>
          </a:ln>
        </p:spPr>
        <p:txBody>
          <a:bodyPr wrap="none" anchor="ctr"/>
          <a:lstStyle/>
          <a:p>
            <a:pPr algn="ctr"/>
            <a:r>
              <a:rPr lang="en-US"/>
              <a:t>EDMA</a:t>
            </a:r>
          </a:p>
        </p:txBody>
      </p:sp>
      <p:cxnSp>
        <p:nvCxnSpPr>
          <p:cNvPr id="62476" name="AutoShape 13"/>
          <p:cNvCxnSpPr>
            <a:cxnSpLocks noChangeShapeType="1"/>
            <a:stCxn id="62475" idx="2"/>
            <a:endCxn id="62474" idx="3"/>
          </p:cNvCxnSpPr>
          <p:nvPr/>
        </p:nvCxnSpPr>
        <p:spPr bwMode="auto">
          <a:xfrm rot="5400000">
            <a:off x="8191500" y="1181100"/>
            <a:ext cx="228600" cy="609600"/>
          </a:xfrm>
          <a:prstGeom prst="bentConnector2">
            <a:avLst/>
          </a:prstGeom>
          <a:noFill/>
          <a:ln w="28575">
            <a:solidFill>
              <a:schemeClr val="tx1"/>
            </a:solidFill>
            <a:miter lim="800000"/>
            <a:headEnd type="none" w="sm" len="sm"/>
            <a:tailEnd type="triangle" w="med" len="med"/>
          </a:ln>
        </p:spPr>
      </p:cxnSp>
      <p:cxnSp>
        <p:nvCxnSpPr>
          <p:cNvPr id="62477" name="AutoShape 14"/>
          <p:cNvCxnSpPr>
            <a:cxnSpLocks noChangeShapeType="1"/>
            <a:endCxn id="62470" idx="0"/>
          </p:cNvCxnSpPr>
          <p:nvPr/>
        </p:nvCxnSpPr>
        <p:spPr bwMode="auto">
          <a:xfrm>
            <a:off x="1371600" y="1828800"/>
            <a:ext cx="0" cy="914400"/>
          </a:xfrm>
          <a:prstGeom prst="straightConnector1">
            <a:avLst/>
          </a:prstGeom>
          <a:noFill/>
          <a:ln w="76200">
            <a:solidFill>
              <a:schemeClr val="tx2"/>
            </a:solidFill>
            <a:round/>
            <a:headEnd type="none" w="sm" len="sm"/>
            <a:tailEnd type="triangle" w="med" len="med"/>
          </a:ln>
        </p:spPr>
      </p:cxnSp>
      <p:sp>
        <p:nvSpPr>
          <p:cNvPr id="62478" name="Text Box 15"/>
          <p:cNvSpPr txBox="1">
            <a:spLocks noChangeArrowheads="1"/>
          </p:cNvSpPr>
          <p:nvPr/>
        </p:nvSpPr>
        <p:spPr bwMode="auto">
          <a:xfrm>
            <a:off x="365125" y="4343400"/>
            <a:ext cx="6761163" cy="830263"/>
          </a:xfrm>
          <a:prstGeom prst="rect">
            <a:avLst/>
          </a:prstGeom>
          <a:noFill/>
          <a:ln w="12700">
            <a:noFill/>
            <a:miter lim="800000"/>
            <a:headEnd type="none" w="sm" len="sm"/>
            <a:tailEnd/>
          </a:ln>
        </p:spPr>
        <p:txBody>
          <a:bodyPr wrap="none">
            <a:spAutoFit/>
          </a:bodyPr>
          <a:lstStyle/>
          <a:p>
            <a:pPr marL="342900" indent="-342900">
              <a:lnSpc>
                <a:spcPct val="100000"/>
              </a:lnSpc>
              <a:spcBef>
                <a:spcPct val="0"/>
              </a:spcBef>
              <a:buClr>
                <a:schemeClr val="tx2"/>
              </a:buClr>
              <a:buSzPct val="75000"/>
              <a:buFont typeface="Wingdings" pitchFamily="2" charset="2"/>
              <a:buChar char=""/>
            </a:pPr>
            <a:r>
              <a:rPr lang="en-US" b="0"/>
              <a:t>CPU reads the buffer for processing</a:t>
            </a:r>
          </a:p>
          <a:p>
            <a:pPr marL="342900" indent="-342900">
              <a:lnSpc>
                <a:spcPct val="100000"/>
              </a:lnSpc>
              <a:spcBef>
                <a:spcPct val="0"/>
              </a:spcBef>
              <a:buClr>
                <a:schemeClr val="tx2"/>
              </a:buClr>
              <a:buSzPct val="75000"/>
              <a:buFont typeface="Wingdings" pitchFamily="2" charset="2"/>
              <a:buChar char=""/>
            </a:pPr>
            <a:r>
              <a:rPr lang="en-US" b="0"/>
              <a:t>This read causes a </a:t>
            </a:r>
            <a:r>
              <a:rPr lang="en-US" b="0" u="sng">
                <a:solidFill>
                  <a:schemeClr val="tx2"/>
                </a:solidFill>
              </a:rPr>
              <a:t>cache miss</a:t>
            </a:r>
            <a:r>
              <a:rPr lang="en-US" b="0"/>
              <a:t> in L1D and L2</a:t>
            </a:r>
          </a:p>
        </p:txBody>
      </p:sp>
      <p:sp>
        <p:nvSpPr>
          <p:cNvPr id="62480" name="Rectangle 9"/>
          <p:cNvSpPr>
            <a:spLocks noChangeArrowheads="1"/>
          </p:cNvSpPr>
          <p:nvPr/>
        </p:nvSpPr>
        <p:spPr bwMode="auto">
          <a:xfrm>
            <a:off x="6694488" y="668338"/>
            <a:ext cx="1066800" cy="503237"/>
          </a:xfrm>
          <a:prstGeom prst="rect">
            <a:avLst/>
          </a:prstGeom>
          <a:noFill/>
          <a:ln w="12700">
            <a:noFill/>
            <a:miter lim="800000"/>
            <a:headEnd type="none" w="sm" len="sm"/>
            <a:tailEnd type="none" w="sm" len="sm"/>
          </a:ln>
        </p:spPr>
        <p:txBody>
          <a:bodyPr wrap="none" anchor="ctr"/>
          <a:lstStyle/>
          <a:p>
            <a:pPr algn="ctr"/>
            <a:r>
              <a:rPr lang="en-US">
                <a:solidFill>
                  <a:schemeClr val="tx2"/>
                </a:solidFill>
              </a:rPr>
              <a:t>DDR2</a:t>
            </a:r>
          </a:p>
        </p:txBody>
      </p:sp>
      <p:pic>
        <p:nvPicPr>
          <p:cNvPr id="19"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Parking Dilemma</a:t>
            </a:r>
          </a:p>
        </p:txBody>
      </p:sp>
      <p:sp>
        <p:nvSpPr>
          <p:cNvPr id="1203203" name="Rectangle 3"/>
          <p:cNvSpPr>
            <a:spLocks noChangeArrowheads="1"/>
          </p:cNvSpPr>
          <p:nvPr/>
        </p:nvSpPr>
        <p:spPr bwMode="auto">
          <a:xfrm>
            <a:off x="304800" y="838200"/>
            <a:ext cx="2209800" cy="3200400"/>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7172" name="AutoShape 4"/>
          <p:cNvSpPr>
            <a:spLocks noChangeArrowheads="1"/>
          </p:cNvSpPr>
          <p:nvPr/>
        </p:nvSpPr>
        <p:spPr bwMode="auto">
          <a:xfrm>
            <a:off x="381000" y="914400"/>
            <a:ext cx="2057400" cy="3048000"/>
          </a:xfrm>
          <a:prstGeom prst="roundRect">
            <a:avLst>
              <a:gd name="adj" fmla="val 16667"/>
            </a:avLst>
          </a:prstGeom>
          <a:solidFill>
            <a:schemeClr val="accent5">
              <a:lumMod val="20000"/>
              <a:lumOff val="80000"/>
              <a:alpha val="50195"/>
            </a:schemeClr>
          </a:solidFill>
          <a:ln w="3175">
            <a:solidFill>
              <a:schemeClr val="tx1"/>
            </a:solidFill>
            <a:round/>
            <a:headEnd type="none" w="sm" len="sm"/>
            <a:tailEnd/>
          </a:ln>
        </p:spPr>
        <p:txBody>
          <a:bodyPr wrap="none" anchor="ctr"/>
          <a:lstStyle/>
          <a:p>
            <a:pPr algn="ctr"/>
            <a:r>
              <a:rPr lang="en-US"/>
              <a:t>Sports</a:t>
            </a:r>
          </a:p>
          <a:p>
            <a:pPr algn="ctr"/>
            <a:r>
              <a:rPr lang="en-US"/>
              <a:t>Arena</a:t>
            </a:r>
          </a:p>
        </p:txBody>
      </p:sp>
      <p:sp>
        <p:nvSpPr>
          <p:cNvPr id="7173" name="Rectangle 5"/>
          <p:cNvSpPr>
            <a:spLocks noChangeArrowheads="1"/>
          </p:cNvSpPr>
          <p:nvPr/>
        </p:nvSpPr>
        <p:spPr bwMode="auto">
          <a:xfrm>
            <a:off x="5638800" y="914400"/>
            <a:ext cx="3048000" cy="3124200"/>
          </a:xfrm>
          <a:prstGeom prst="rect">
            <a:avLst/>
          </a:prstGeom>
          <a:solidFill>
            <a:schemeClr val="accent4">
              <a:lumMod val="20000"/>
              <a:lumOff val="80000"/>
            </a:schemeClr>
          </a:solidFill>
          <a:ln w="12700">
            <a:solidFill>
              <a:schemeClr val="tx1"/>
            </a:solidFill>
            <a:miter lim="800000"/>
            <a:headEnd type="none" w="sm" len="sm"/>
            <a:tailEnd/>
          </a:ln>
        </p:spPr>
        <p:txBody>
          <a:bodyPr tIns="365760" bIns="91440" anchorCtr="1"/>
          <a:lstStyle/>
          <a:p>
            <a:pPr algn="ctr">
              <a:buClr>
                <a:schemeClr val="tx2"/>
              </a:buClr>
              <a:buSzPct val="75000"/>
              <a:buFont typeface="Wingdings" pitchFamily="2" charset="2"/>
              <a:buNone/>
              <a:tabLst>
                <a:tab pos="1204913" algn="ctr"/>
              </a:tabLst>
            </a:pPr>
            <a:r>
              <a:rPr lang="en-US"/>
              <a:t>Distant </a:t>
            </a:r>
            <a:br>
              <a:rPr lang="en-US"/>
            </a:br>
            <a:r>
              <a:rPr lang="en-US"/>
              <a:t>Parking-Ramp</a:t>
            </a:r>
          </a:p>
        </p:txBody>
      </p:sp>
      <p:sp>
        <p:nvSpPr>
          <p:cNvPr id="1203206" name="Line 6"/>
          <p:cNvSpPr>
            <a:spLocks noChangeShapeType="1"/>
          </p:cNvSpPr>
          <p:nvPr/>
        </p:nvSpPr>
        <p:spPr bwMode="auto">
          <a:xfrm flipH="1">
            <a:off x="2514600" y="3962400"/>
            <a:ext cx="3124200" cy="0"/>
          </a:xfrm>
          <a:prstGeom prst="line">
            <a:avLst/>
          </a:prstGeom>
          <a:noFill/>
          <a:ln w="12700">
            <a:solidFill>
              <a:srgbClr val="969696"/>
            </a:solidFill>
            <a:prstDash val="dash"/>
            <a:round/>
            <a:headEnd type="none" w="sm" len="sm"/>
            <a:tailEnd type="triangle" w="lg"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7175" name="Rectangle 7"/>
          <p:cNvSpPr>
            <a:spLocks noChangeArrowheads="1"/>
          </p:cNvSpPr>
          <p:nvPr/>
        </p:nvSpPr>
        <p:spPr bwMode="auto">
          <a:xfrm>
            <a:off x="3651250" y="4000500"/>
            <a:ext cx="1878013" cy="336550"/>
          </a:xfrm>
          <a:prstGeom prst="rect">
            <a:avLst/>
          </a:prstGeom>
          <a:noFill/>
          <a:ln w="12700">
            <a:noFill/>
            <a:miter lim="800000"/>
            <a:headEnd type="none" w="sm" len="sm"/>
            <a:tailEnd/>
          </a:ln>
        </p:spPr>
        <p:txBody>
          <a:bodyPr wrap="none">
            <a:spAutoFit/>
          </a:bodyPr>
          <a:lstStyle/>
          <a:p>
            <a:r>
              <a:rPr lang="en-US" sz="2000" b="0">
                <a:solidFill>
                  <a:srgbClr val="969696"/>
                </a:solidFill>
              </a:rPr>
              <a:t>10 minute walk</a:t>
            </a:r>
          </a:p>
        </p:txBody>
      </p:sp>
      <p:sp>
        <p:nvSpPr>
          <p:cNvPr id="7177" name="Rectangle 24"/>
          <p:cNvSpPr>
            <a:spLocks noChangeArrowheads="1"/>
          </p:cNvSpPr>
          <p:nvPr/>
        </p:nvSpPr>
        <p:spPr bwMode="auto">
          <a:xfrm>
            <a:off x="6305550" y="2224088"/>
            <a:ext cx="1714500" cy="1038225"/>
          </a:xfrm>
          <a:prstGeom prst="rect">
            <a:avLst/>
          </a:prstGeom>
          <a:noFill/>
          <a:ln w="12700">
            <a:noFill/>
            <a:miter lim="800000"/>
            <a:headEnd type="none" w="sm" len="sm"/>
            <a:tailEnd/>
          </a:ln>
        </p:spPr>
        <p:txBody>
          <a:bodyPr wrap="none" lIns="0" tIns="0" rIns="0" bIns="0">
            <a:spAutoFit/>
          </a:bodyPr>
          <a:lstStyle/>
          <a:p>
            <a:pPr marL="234950" indent="-234950">
              <a:buClr>
                <a:schemeClr val="tx2"/>
              </a:buClr>
              <a:buSzPct val="75000"/>
              <a:buFont typeface="Wingdings" pitchFamily="2" charset="2"/>
              <a:buChar char=""/>
              <a:tabLst>
                <a:tab pos="1204913" algn="ctr"/>
              </a:tabLst>
            </a:pPr>
            <a:r>
              <a:rPr lang="en-US" sz="2000">
                <a:latin typeface="Arial Narrow" pitchFamily="34" charset="0"/>
              </a:rPr>
              <a:t>10 minute walk</a:t>
            </a:r>
          </a:p>
          <a:p>
            <a:pPr marL="234950" indent="-234950">
              <a:buClr>
                <a:schemeClr val="tx2"/>
              </a:buClr>
              <a:buSzPct val="75000"/>
              <a:buFont typeface="Wingdings" pitchFamily="2" charset="2"/>
              <a:buChar char=""/>
              <a:tabLst>
                <a:tab pos="1204913" algn="ctr"/>
              </a:tabLst>
            </a:pPr>
            <a:r>
              <a:rPr lang="en-US" sz="2000">
                <a:latin typeface="Arial Narrow" pitchFamily="34" charset="0"/>
              </a:rPr>
              <a:t>1000 spaces</a:t>
            </a:r>
          </a:p>
          <a:p>
            <a:pPr marL="234950" indent="-234950">
              <a:buClr>
                <a:schemeClr val="tx2"/>
              </a:buClr>
              <a:buSzPct val="75000"/>
              <a:buFont typeface="Wingdings" pitchFamily="2" charset="2"/>
              <a:buChar char=""/>
              <a:tabLst>
                <a:tab pos="1204913" algn="ctr"/>
              </a:tabLst>
            </a:pPr>
            <a:r>
              <a:rPr lang="en-US" sz="2000">
                <a:latin typeface="Arial Narrow" pitchFamily="34" charset="0"/>
              </a:rPr>
              <a:t>$5/space</a:t>
            </a:r>
          </a:p>
        </p:txBody>
      </p:sp>
      <p:sp>
        <p:nvSpPr>
          <p:cNvPr id="7178" name="Text Box 25"/>
          <p:cNvSpPr txBox="1">
            <a:spLocks noChangeArrowheads="1"/>
          </p:cNvSpPr>
          <p:nvPr/>
        </p:nvSpPr>
        <p:spPr bwMode="auto">
          <a:xfrm>
            <a:off x="1198563" y="4343400"/>
            <a:ext cx="6811962" cy="2085975"/>
          </a:xfrm>
          <a:prstGeom prst="rect">
            <a:avLst/>
          </a:prstGeom>
          <a:noFill/>
          <a:ln w="12700">
            <a:noFill/>
            <a:miter lim="800000"/>
            <a:headEnd type="none" w="sm" len="sm"/>
            <a:tailEnd/>
          </a:ln>
        </p:spPr>
        <p:txBody>
          <a:bodyPr wrap="none">
            <a:spAutoFit/>
          </a:bodyPr>
          <a:lstStyle/>
          <a:p>
            <a:pPr marL="342900" indent="-342900">
              <a:buClr>
                <a:schemeClr val="tx2"/>
              </a:buClr>
              <a:buSzPct val="75000"/>
              <a:buFont typeface="Wingdings" pitchFamily="2" charset="2"/>
              <a:buNone/>
            </a:pPr>
            <a:r>
              <a:rPr lang="en-US"/>
              <a:t>Parking Choices:</a:t>
            </a:r>
          </a:p>
          <a:p>
            <a:pPr marL="342900" indent="-342900">
              <a:lnSpc>
                <a:spcPct val="100000"/>
              </a:lnSpc>
              <a:spcBef>
                <a:spcPct val="0"/>
              </a:spcBef>
              <a:buClr>
                <a:schemeClr val="tx2"/>
              </a:buClr>
              <a:buSzPct val="75000"/>
              <a:buFont typeface="Wingdings" pitchFamily="2" charset="2"/>
              <a:buChar char=""/>
            </a:pPr>
            <a:r>
              <a:rPr lang="en-US"/>
              <a:t>  0 minute walk @ $100 for close-in parking</a:t>
            </a:r>
          </a:p>
          <a:p>
            <a:pPr marL="342900" indent="-342900">
              <a:lnSpc>
                <a:spcPct val="100000"/>
              </a:lnSpc>
              <a:spcBef>
                <a:spcPct val="0"/>
              </a:spcBef>
              <a:buClr>
                <a:schemeClr val="tx2"/>
              </a:buClr>
              <a:buSzPct val="75000"/>
              <a:buFont typeface="Wingdings" pitchFamily="2" charset="2"/>
              <a:buChar char=""/>
            </a:pPr>
            <a:r>
              <a:rPr lang="en-US"/>
              <a:t>10 minute walk @     $5 for distant parking</a:t>
            </a:r>
          </a:p>
          <a:p>
            <a:pPr marL="342900" indent="-342900">
              <a:buClr>
                <a:schemeClr val="tx2"/>
              </a:buClr>
              <a:buSzPct val="75000"/>
              <a:buFont typeface="Wingdings" pitchFamily="2" charset="2"/>
              <a:buNone/>
            </a:pPr>
            <a:r>
              <a:rPr lang="en-US"/>
              <a:t>or …</a:t>
            </a:r>
          </a:p>
          <a:p>
            <a:pPr marL="342900" indent="-342900">
              <a:buClr>
                <a:schemeClr val="tx2"/>
              </a:buClr>
              <a:buSzPct val="75000"/>
              <a:buFont typeface="Wingdings" pitchFamily="2" charset="2"/>
              <a:buChar char=""/>
            </a:pPr>
            <a:r>
              <a:rPr lang="en-US"/>
              <a:t>Valet parking:  0 minute walk @ only $6.00</a:t>
            </a:r>
          </a:p>
        </p:txBody>
      </p:sp>
      <p:sp>
        <p:nvSpPr>
          <p:cNvPr id="1203226" name="Leading Question"/>
          <p:cNvSpPr txBox="1">
            <a:spLocks noChangeArrowheads="1"/>
          </p:cNvSpPr>
          <p:nvPr/>
        </p:nvSpPr>
        <p:spPr bwMode="auto">
          <a:xfrm>
            <a:off x="4879975" y="6413500"/>
            <a:ext cx="3946525" cy="304800"/>
          </a:xfrm>
          <a:prstGeom prst="rect">
            <a:avLst/>
          </a:prstGeom>
          <a:noFill/>
          <a:ln w="12700">
            <a:noFill/>
            <a:miter lim="800000"/>
            <a:headEnd type="none" w="sm" len="sm"/>
            <a:tailEnd/>
          </a:ln>
        </p:spPr>
        <p:txBody>
          <a:bodyPr wrap="none" lIns="0" tIns="0" rIns="0" bIns="0">
            <a:spAutoFit/>
          </a:bodyPr>
          <a:lstStyle/>
          <a:p>
            <a:pPr algn="r">
              <a:lnSpc>
                <a:spcPct val="100000"/>
              </a:lnSpc>
              <a:spcBef>
                <a:spcPct val="0"/>
              </a:spcBef>
            </a:pPr>
            <a:r>
              <a:rPr lang="en-US" sz="2000" b="0">
                <a:solidFill>
                  <a:schemeClr val="tx2"/>
                </a:solidFill>
                <a:latin typeface="Arial Narrow" pitchFamily="34" charset="0"/>
              </a:rPr>
              <a:t>How does this compare to cache memory?</a:t>
            </a:r>
          </a:p>
        </p:txBody>
      </p:sp>
      <p:pic>
        <p:nvPicPr>
          <p:cNvPr id="31"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grpSp>
        <p:nvGrpSpPr>
          <p:cNvPr id="29" name="Group 6"/>
          <p:cNvGrpSpPr>
            <a:grpSpLocks/>
          </p:cNvGrpSpPr>
          <p:nvPr/>
        </p:nvGrpSpPr>
        <p:grpSpPr bwMode="auto">
          <a:xfrm>
            <a:off x="2514600" y="1143000"/>
            <a:ext cx="2347913" cy="2590800"/>
            <a:chOff x="1584" y="720"/>
            <a:chExt cx="1479" cy="1632"/>
          </a:xfrm>
        </p:grpSpPr>
        <p:grpSp>
          <p:nvGrpSpPr>
            <p:cNvPr id="30" name="Group 7"/>
            <p:cNvGrpSpPr>
              <a:grpSpLocks/>
            </p:cNvGrpSpPr>
            <p:nvPr/>
          </p:nvGrpSpPr>
          <p:grpSpPr bwMode="auto">
            <a:xfrm>
              <a:off x="1584" y="720"/>
              <a:ext cx="480" cy="1632"/>
              <a:chOff x="1584" y="720"/>
              <a:chExt cx="480" cy="1632"/>
            </a:xfrm>
          </p:grpSpPr>
          <p:sp>
            <p:nvSpPr>
              <p:cNvPr id="34" name="Rectangle 8"/>
              <p:cNvSpPr>
                <a:spLocks noChangeArrowheads="1"/>
              </p:cNvSpPr>
              <p:nvPr/>
            </p:nvSpPr>
            <p:spPr bwMode="auto">
              <a:xfrm>
                <a:off x="1584" y="720"/>
                <a:ext cx="480" cy="1632"/>
              </a:xfrm>
              <a:prstGeom prst="rect">
                <a:avLst/>
              </a:prstGeom>
              <a:solidFill>
                <a:srgbClr val="CCFF66"/>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35" name="Line 9"/>
              <p:cNvSpPr>
                <a:spLocks noChangeShapeType="1"/>
              </p:cNvSpPr>
              <p:nvPr/>
            </p:nvSpPr>
            <p:spPr bwMode="auto">
              <a:xfrm>
                <a:off x="1584" y="720"/>
                <a:ext cx="480" cy="0"/>
              </a:xfrm>
              <a:prstGeom prst="line">
                <a:avLst/>
              </a:prstGeom>
              <a:noFill/>
              <a:ln w="12700">
                <a:solidFill>
                  <a:schemeClr val="tx1"/>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36" name="Line 10"/>
              <p:cNvSpPr>
                <a:spLocks noChangeShapeType="1"/>
              </p:cNvSpPr>
              <p:nvPr/>
            </p:nvSpPr>
            <p:spPr bwMode="auto">
              <a:xfrm>
                <a:off x="1584" y="868"/>
                <a:ext cx="480" cy="0"/>
              </a:xfrm>
              <a:prstGeom prst="line">
                <a:avLst/>
              </a:prstGeom>
              <a:noFill/>
              <a:ln w="12700">
                <a:solidFill>
                  <a:srgbClr val="969696"/>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37" name="Line 11"/>
              <p:cNvSpPr>
                <a:spLocks noChangeShapeType="1"/>
              </p:cNvSpPr>
              <p:nvPr/>
            </p:nvSpPr>
            <p:spPr bwMode="auto">
              <a:xfrm>
                <a:off x="1584" y="1017"/>
                <a:ext cx="480" cy="0"/>
              </a:xfrm>
              <a:prstGeom prst="line">
                <a:avLst/>
              </a:prstGeom>
              <a:noFill/>
              <a:ln w="12700">
                <a:solidFill>
                  <a:srgbClr val="969696"/>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38" name="Line 12"/>
              <p:cNvSpPr>
                <a:spLocks noChangeShapeType="1"/>
              </p:cNvSpPr>
              <p:nvPr/>
            </p:nvSpPr>
            <p:spPr bwMode="auto">
              <a:xfrm>
                <a:off x="1584" y="1165"/>
                <a:ext cx="480" cy="0"/>
              </a:xfrm>
              <a:prstGeom prst="line">
                <a:avLst/>
              </a:prstGeom>
              <a:noFill/>
              <a:ln w="12700">
                <a:solidFill>
                  <a:srgbClr val="969696"/>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39" name="Line 13"/>
              <p:cNvSpPr>
                <a:spLocks noChangeShapeType="1"/>
              </p:cNvSpPr>
              <p:nvPr/>
            </p:nvSpPr>
            <p:spPr bwMode="auto">
              <a:xfrm>
                <a:off x="1584" y="1313"/>
                <a:ext cx="480" cy="0"/>
              </a:xfrm>
              <a:prstGeom prst="line">
                <a:avLst/>
              </a:prstGeom>
              <a:noFill/>
              <a:ln w="12700">
                <a:solidFill>
                  <a:srgbClr val="969696"/>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40" name="Line 14"/>
              <p:cNvSpPr>
                <a:spLocks noChangeShapeType="1"/>
              </p:cNvSpPr>
              <p:nvPr/>
            </p:nvSpPr>
            <p:spPr bwMode="auto">
              <a:xfrm>
                <a:off x="1584" y="1462"/>
                <a:ext cx="480" cy="0"/>
              </a:xfrm>
              <a:prstGeom prst="line">
                <a:avLst/>
              </a:prstGeom>
              <a:noFill/>
              <a:ln w="12700">
                <a:solidFill>
                  <a:srgbClr val="969696"/>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41" name="Line 15"/>
              <p:cNvSpPr>
                <a:spLocks noChangeShapeType="1"/>
              </p:cNvSpPr>
              <p:nvPr/>
            </p:nvSpPr>
            <p:spPr bwMode="auto">
              <a:xfrm>
                <a:off x="1584" y="1610"/>
                <a:ext cx="480" cy="0"/>
              </a:xfrm>
              <a:prstGeom prst="line">
                <a:avLst/>
              </a:prstGeom>
              <a:noFill/>
              <a:ln w="12700">
                <a:solidFill>
                  <a:srgbClr val="969696"/>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42" name="Line 16"/>
              <p:cNvSpPr>
                <a:spLocks noChangeShapeType="1"/>
              </p:cNvSpPr>
              <p:nvPr/>
            </p:nvSpPr>
            <p:spPr bwMode="auto">
              <a:xfrm>
                <a:off x="1584" y="1759"/>
                <a:ext cx="480" cy="0"/>
              </a:xfrm>
              <a:prstGeom prst="line">
                <a:avLst/>
              </a:prstGeom>
              <a:noFill/>
              <a:ln w="12700">
                <a:solidFill>
                  <a:srgbClr val="969696"/>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43" name="Line 17"/>
              <p:cNvSpPr>
                <a:spLocks noChangeShapeType="1"/>
              </p:cNvSpPr>
              <p:nvPr/>
            </p:nvSpPr>
            <p:spPr bwMode="auto">
              <a:xfrm>
                <a:off x="1584" y="1907"/>
                <a:ext cx="480" cy="0"/>
              </a:xfrm>
              <a:prstGeom prst="line">
                <a:avLst/>
              </a:prstGeom>
              <a:noFill/>
              <a:ln w="12700">
                <a:solidFill>
                  <a:schemeClr val="tx1"/>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44" name="Line 18"/>
              <p:cNvSpPr>
                <a:spLocks noChangeShapeType="1"/>
              </p:cNvSpPr>
              <p:nvPr/>
            </p:nvSpPr>
            <p:spPr bwMode="auto">
              <a:xfrm>
                <a:off x="1584" y="2055"/>
                <a:ext cx="480" cy="0"/>
              </a:xfrm>
              <a:prstGeom prst="line">
                <a:avLst/>
              </a:prstGeom>
              <a:noFill/>
              <a:ln w="12700">
                <a:solidFill>
                  <a:schemeClr val="tx1"/>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45" name="Line 19"/>
              <p:cNvSpPr>
                <a:spLocks noChangeShapeType="1"/>
              </p:cNvSpPr>
              <p:nvPr/>
            </p:nvSpPr>
            <p:spPr bwMode="auto">
              <a:xfrm>
                <a:off x="1584" y="2204"/>
                <a:ext cx="480" cy="0"/>
              </a:xfrm>
              <a:prstGeom prst="line">
                <a:avLst/>
              </a:prstGeom>
              <a:noFill/>
              <a:ln w="12700">
                <a:solidFill>
                  <a:schemeClr val="tx1"/>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46" name="Line 20"/>
              <p:cNvSpPr>
                <a:spLocks noChangeShapeType="1"/>
              </p:cNvSpPr>
              <p:nvPr/>
            </p:nvSpPr>
            <p:spPr bwMode="auto">
              <a:xfrm>
                <a:off x="1584" y="2352"/>
                <a:ext cx="480" cy="0"/>
              </a:xfrm>
              <a:prstGeom prst="line">
                <a:avLst/>
              </a:prstGeom>
              <a:noFill/>
              <a:ln w="12700">
                <a:solidFill>
                  <a:schemeClr val="tx1"/>
                </a:solidFill>
                <a:round/>
                <a:headEnd type="none" w="sm" len="sm"/>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grpSp>
        <p:sp>
          <p:nvSpPr>
            <p:cNvPr id="32" name="Rectangle 21"/>
            <p:cNvSpPr>
              <a:spLocks noChangeArrowheads="1"/>
            </p:cNvSpPr>
            <p:nvPr/>
          </p:nvSpPr>
          <p:spPr bwMode="auto">
            <a:xfrm>
              <a:off x="1632" y="768"/>
              <a:ext cx="1431" cy="1050"/>
            </a:xfrm>
            <a:prstGeom prst="rect">
              <a:avLst/>
            </a:prstGeom>
            <a:solidFill>
              <a:schemeClr val="accent1">
                <a:alpha val="50195"/>
              </a:schemeClr>
            </a:solidFill>
            <a:ln w="12700">
              <a:noFill/>
              <a:miter lim="800000"/>
              <a:headEnd type="none" w="sm" len="sm"/>
              <a:tailEnd/>
            </a:ln>
          </p:spPr>
          <p:txBody>
            <a:bodyPr wrap="none" tIns="91440" bIns="91440" anchorCtr="1">
              <a:spAutoFit/>
            </a:bodyPr>
            <a:lstStyle/>
            <a:p>
              <a:pPr marL="290513" indent="-234950">
                <a:buClr>
                  <a:schemeClr val="tx2"/>
                </a:buClr>
                <a:buSzPct val="75000"/>
                <a:buFont typeface="Wingdings" pitchFamily="2" charset="2"/>
                <a:buNone/>
              </a:pPr>
              <a:r>
                <a:rPr lang="en-US"/>
                <a:t>Close Parking</a:t>
              </a:r>
            </a:p>
            <a:p>
              <a:pPr marL="290513" indent="-234950">
                <a:buClr>
                  <a:schemeClr val="tx2"/>
                </a:buClr>
                <a:buSzPct val="75000"/>
                <a:buFont typeface="Wingdings" pitchFamily="2" charset="2"/>
                <a:buChar char=""/>
              </a:pPr>
              <a:r>
                <a:rPr lang="en-US" sz="2000">
                  <a:latin typeface="Arial Narrow" pitchFamily="34" charset="0"/>
                </a:rPr>
                <a:t>0 minute walk</a:t>
              </a:r>
            </a:p>
            <a:p>
              <a:pPr marL="290513" indent="-234950">
                <a:buClr>
                  <a:schemeClr val="tx2"/>
                </a:buClr>
                <a:buSzPct val="75000"/>
                <a:buFont typeface="Wingdings" pitchFamily="2" charset="2"/>
                <a:buChar char=""/>
              </a:pPr>
              <a:r>
                <a:rPr lang="en-US" sz="2000">
                  <a:latin typeface="Arial Narrow" pitchFamily="34" charset="0"/>
                </a:rPr>
                <a:t>10 spaces</a:t>
              </a:r>
            </a:p>
            <a:p>
              <a:pPr marL="290513" indent="-234950">
                <a:buClr>
                  <a:schemeClr val="tx2"/>
                </a:buClr>
                <a:buSzPct val="75000"/>
                <a:buFont typeface="Wingdings" pitchFamily="2" charset="2"/>
                <a:buChar char=""/>
              </a:pPr>
              <a:r>
                <a:rPr lang="en-US" sz="2000">
                  <a:latin typeface="Arial Narrow" pitchFamily="34" charset="0"/>
                </a:rPr>
                <a:t>$100/space</a:t>
              </a:r>
            </a:p>
          </p:txBody>
        </p:sp>
      </p:gr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322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22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AutoShape 2"/>
          <p:cNvSpPr>
            <a:spLocks noChangeArrowheads="1"/>
          </p:cNvSpPr>
          <p:nvPr/>
        </p:nvSpPr>
        <p:spPr bwMode="auto">
          <a:xfrm>
            <a:off x="6477000" y="1066800"/>
            <a:ext cx="1524000" cy="3352800"/>
          </a:xfrm>
          <a:prstGeom prst="flowChartDocument">
            <a:avLst/>
          </a:prstGeom>
          <a:solidFill>
            <a:schemeClr val="accent1"/>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3491" name="Rectangle 3"/>
          <p:cNvSpPr>
            <a:spLocks noGrp="1" noChangeArrowheads="1"/>
          </p:cNvSpPr>
          <p:nvPr>
            <p:ph type="title"/>
          </p:nvPr>
        </p:nvSpPr>
        <p:spPr/>
        <p:txBody>
          <a:bodyPr/>
          <a:lstStyle/>
          <a:p>
            <a:r>
              <a:rPr lang="en-US" smtClean="0"/>
              <a:t>CPU Reading Buffers - RCV</a:t>
            </a:r>
          </a:p>
        </p:txBody>
      </p:sp>
      <p:sp>
        <p:nvSpPr>
          <p:cNvPr id="1336324" name="Rectangle 4"/>
          <p:cNvSpPr>
            <a:spLocks noChangeArrowheads="1"/>
          </p:cNvSpPr>
          <p:nvPr/>
        </p:nvSpPr>
        <p:spPr bwMode="auto">
          <a:xfrm>
            <a:off x="304800" y="762000"/>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36325" name="Rectangle 5"/>
          <p:cNvSpPr>
            <a:spLocks noChangeArrowheads="1"/>
          </p:cNvSpPr>
          <p:nvPr/>
        </p:nvSpPr>
        <p:spPr bwMode="auto">
          <a:xfrm>
            <a:off x="3048000" y="1295400"/>
            <a:ext cx="1524000" cy="2438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3494" name="Rectangle 6"/>
          <p:cNvSpPr>
            <a:spLocks noChangeArrowheads="1"/>
          </p:cNvSpPr>
          <p:nvPr/>
        </p:nvSpPr>
        <p:spPr bwMode="auto">
          <a:xfrm>
            <a:off x="609600" y="2743200"/>
            <a:ext cx="1524000" cy="100647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a:t>CPU</a:t>
            </a:r>
          </a:p>
        </p:txBody>
      </p:sp>
      <p:sp>
        <p:nvSpPr>
          <p:cNvPr id="1336327" name="Rectangle 7"/>
          <p:cNvSpPr>
            <a:spLocks noChangeArrowheads="1"/>
          </p:cNvSpPr>
          <p:nvPr/>
        </p:nvSpPr>
        <p:spPr bwMode="auto">
          <a:xfrm>
            <a:off x="609600" y="1295400"/>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a:effectLst>
                <a:outerShdw blurRad="38100" dist="38100" dir="2700000" algn="tl">
                  <a:srgbClr val="FFFFFF"/>
                </a:outerShdw>
              </a:effectLst>
              <a:latin typeface="Arial" pitchFamily="34" charset="0"/>
            </a:endParaRPr>
          </a:p>
        </p:txBody>
      </p:sp>
      <p:sp>
        <p:nvSpPr>
          <p:cNvPr id="63496" name="Rectangle 8"/>
          <p:cNvSpPr>
            <a:spLocks noChangeArrowheads="1"/>
          </p:cNvSpPr>
          <p:nvPr/>
        </p:nvSpPr>
        <p:spPr bwMode="auto">
          <a:xfrm>
            <a:off x="3200400" y="914400"/>
            <a:ext cx="1066800" cy="503238"/>
          </a:xfrm>
          <a:prstGeom prst="rect">
            <a:avLst/>
          </a:prstGeom>
          <a:noFill/>
          <a:ln w="12700">
            <a:noFill/>
            <a:miter lim="800000"/>
            <a:headEnd type="none" w="sm" len="sm"/>
            <a:tailEnd type="none" w="sm" len="sm"/>
          </a:ln>
        </p:spPr>
        <p:txBody>
          <a:bodyPr wrap="none" anchor="ctr"/>
          <a:lstStyle/>
          <a:p>
            <a:pPr algn="ctr"/>
            <a:r>
              <a:rPr lang="en-US"/>
              <a:t>L2</a:t>
            </a:r>
          </a:p>
        </p:txBody>
      </p:sp>
      <p:sp>
        <p:nvSpPr>
          <p:cNvPr id="63497" name="Rectangle 10"/>
          <p:cNvSpPr>
            <a:spLocks noChangeArrowheads="1"/>
          </p:cNvSpPr>
          <p:nvPr/>
        </p:nvSpPr>
        <p:spPr bwMode="auto">
          <a:xfrm>
            <a:off x="762000" y="914400"/>
            <a:ext cx="1066800" cy="503238"/>
          </a:xfrm>
          <a:prstGeom prst="rect">
            <a:avLst/>
          </a:prstGeom>
          <a:noFill/>
          <a:ln w="12700">
            <a:noFill/>
            <a:miter lim="800000"/>
            <a:headEnd type="none" w="sm" len="sm"/>
            <a:tailEnd type="none" w="sm" len="sm"/>
          </a:ln>
        </p:spPr>
        <p:txBody>
          <a:bodyPr wrap="none" anchor="ctr"/>
          <a:lstStyle/>
          <a:p>
            <a:pPr algn="ctr"/>
            <a:r>
              <a:rPr lang="en-US"/>
              <a:t>L1D</a:t>
            </a:r>
          </a:p>
        </p:txBody>
      </p:sp>
      <p:sp>
        <p:nvSpPr>
          <p:cNvPr id="63498" name="Rectangle 11"/>
          <p:cNvSpPr>
            <a:spLocks noChangeArrowheads="1"/>
          </p:cNvSpPr>
          <p:nvPr/>
        </p:nvSpPr>
        <p:spPr bwMode="auto">
          <a:xfrm>
            <a:off x="6477000" y="1371600"/>
            <a:ext cx="1524000" cy="457200"/>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a:t>RcvBuf</a:t>
            </a:r>
          </a:p>
        </p:txBody>
      </p:sp>
      <p:sp>
        <p:nvSpPr>
          <p:cNvPr id="63499" name="Rectangle 12"/>
          <p:cNvSpPr>
            <a:spLocks noChangeArrowheads="1"/>
          </p:cNvSpPr>
          <p:nvPr/>
        </p:nvSpPr>
        <p:spPr bwMode="auto">
          <a:xfrm>
            <a:off x="609600" y="1371600"/>
            <a:ext cx="1524000" cy="457200"/>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a:t>RcvBuf</a:t>
            </a:r>
          </a:p>
        </p:txBody>
      </p:sp>
      <p:sp>
        <p:nvSpPr>
          <p:cNvPr id="63500" name="Rectangle 13"/>
          <p:cNvSpPr>
            <a:spLocks noChangeArrowheads="1"/>
          </p:cNvSpPr>
          <p:nvPr/>
        </p:nvSpPr>
        <p:spPr bwMode="auto">
          <a:xfrm>
            <a:off x="3048000" y="1371600"/>
            <a:ext cx="1524000" cy="457200"/>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a:t>RcvBuf</a:t>
            </a:r>
          </a:p>
        </p:txBody>
      </p:sp>
      <p:sp>
        <p:nvSpPr>
          <p:cNvPr id="63501" name="Rectangle 14"/>
          <p:cNvSpPr>
            <a:spLocks noChangeArrowheads="1"/>
          </p:cNvSpPr>
          <p:nvPr/>
        </p:nvSpPr>
        <p:spPr bwMode="auto">
          <a:xfrm>
            <a:off x="8077200" y="1020763"/>
            <a:ext cx="1066800" cy="350837"/>
          </a:xfrm>
          <a:prstGeom prst="rect">
            <a:avLst/>
          </a:prstGeom>
          <a:noFill/>
          <a:ln w="12700">
            <a:noFill/>
            <a:miter lim="800000"/>
            <a:headEnd type="none" w="sm" len="sm"/>
            <a:tailEnd type="none" w="sm" len="sm"/>
          </a:ln>
        </p:spPr>
        <p:txBody>
          <a:bodyPr wrap="none" anchor="ctr"/>
          <a:lstStyle/>
          <a:p>
            <a:pPr algn="ctr"/>
            <a:r>
              <a:rPr lang="en-US"/>
              <a:t>EDMA</a:t>
            </a:r>
          </a:p>
        </p:txBody>
      </p:sp>
      <p:cxnSp>
        <p:nvCxnSpPr>
          <p:cNvPr id="63502" name="AutoShape 15"/>
          <p:cNvCxnSpPr>
            <a:cxnSpLocks noChangeShapeType="1"/>
            <a:stCxn id="63501" idx="2"/>
            <a:endCxn id="63498" idx="3"/>
          </p:cNvCxnSpPr>
          <p:nvPr/>
        </p:nvCxnSpPr>
        <p:spPr bwMode="auto">
          <a:xfrm rot="5400000">
            <a:off x="8191500" y="1181100"/>
            <a:ext cx="228600" cy="609600"/>
          </a:xfrm>
          <a:prstGeom prst="bentConnector2">
            <a:avLst/>
          </a:prstGeom>
          <a:noFill/>
          <a:ln w="28575">
            <a:solidFill>
              <a:schemeClr val="tx1"/>
            </a:solidFill>
            <a:miter lim="800000"/>
            <a:headEnd type="none" w="sm" len="sm"/>
            <a:tailEnd type="triangle" w="med" len="med"/>
          </a:ln>
        </p:spPr>
      </p:cxnSp>
      <p:cxnSp>
        <p:nvCxnSpPr>
          <p:cNvPr id="63503" name="AutoShape 16"/>
          <p:cNvCxnSpPr>
            <a:cxnSpLocks noChangeShapeType="1"/>
            <a:stCxn id="63498" idx="1"/>
            <a:endCxn id="63500" idx="3"/>
          </p:cNvCxnSpPr>
          <p:nvPr/>
        </p:nvCxnSpPr>
        <p:spPr bwMode="auto">
          <a:xfrm flipH="1">
            <a:off x="4572000" y="1600200"/>
            <a:ext cx="1905000" cy="0"/>
          </a:xfrm>
          <a:prstGeom prst="straightConnector1">
            <a:avLst/>
          </a:prstGeom>
          <a:noFill/>
          <a:ln w="19050">
            <a:solidFill>
              <a:schemeClr val="tx1"/>
            </a:solidFill>
            <a:round/>
            <a:headEnd type="none" w="sm" len="sm"/>
            <a:tailEnd type="triangle" w="med" len="med"/>
          </a:ln>
        </p:spPr>
      </p:cxnSp>
      <p:cxnSp>
        <p:nvCxnSpPr>
          <p:cNvPr id="63504" name="AutoShape 17"/>
          <p:cNvCxnSpPr>
            <a:cxnSpLocks noChangeShapeType="1"/>
            <a:stCxn id="63500" idx="1"/>
            <a:endCxn id="63499" idx="3"/>
          </p:cNvCxnSpPr>
          <p:nvPr/>
        </p:nvCxnSpPr>
        <p:spPr bwMode="auto">
          <a:xfrm flipH="1">
            <a:off x="2133600" y="1600200"/>
            <a:ext cx="914400" cy="0"/>
          </a:xfrm>
          <a:prstGeom prst="straightConnector1">
            <a:avLst/>
          </a:prstGeom>
          <a:noFill/>
          <a:ln w="12700">
            <a:solidFill>
              <a:schemeClr val="tx1"/>
            </a:solidFill>
            <a:round/>
            <a:headEnd type="none" w="sm" len="sm"/>
            <a:tailEnd type="triangle" w="med" len="med"/>
          </a:ln>
        </p:spPr>
      </p:cxnSp>
      <p:cxnSp>
        <p:nvCxnSpPr>
          <p:cNvPr id="63505" name="AutoShape 18"/>
          <p:cNvCxnSpPr>
            <a:cxnSpLocks noChangeShapeType="1"/>
            <a:stCxn id="63499" idx="2"/>
            <a:endCxn id="63494" idx="0"/>
          </p:cNvCxnSpPr>
          <p:nvPr/>
        </p:nvCxnSpPr>
        <p:spPr bwMode="auto">
          <a:xfrm>
            <a:off x="1371600" y="1828800"/>
            <a:ext cx="0" cy="914400"/>
          </a:xfrm>
          <a:prstGeom prst="straightConnector1">
            <a:avLst/>
          </a:prstGeom>
          <a:noFill/>
          <a:ln w="76200">
            <a:solidFill>
              <a:schemeClr val="tx1"/>
            </a:solidFill>
            <a:round/>
            <a:headEnd type="none" w="sm" len="sm"/>
            <a:tailEnd type="triangle" w="med" len="med"/>
          </a:ln>
        </p:spPr>
      </p:cxnSp>
      <p:sp>
        <p:nvSpPr>
          <p:cNvPr id="63506" name="Text Box 19"/>
          <p:cNvSpPr txBox="1">
            <a:spLocks noChangeArrowheads="1"/>
          </p:cNvSpPr>
          <p:nvPr/>
        </p:nvSpPr>
        <p:spPr bwMode="auto">
          <a:xfrm>
            <a:off x="365125" y="4343400"/>
            <a:ext cx="6761163" cy="1816100"/>
          </a:xfrm>
          <a:prstGeom prst="rect">
            <a:avLst/>
          </a:prstGeom>
          <a:noFill/>
          <a:ln w="12700">
            <a:noFill/>
            <a:miter lim="800000"/>
            <a:headEnd type="none" w="sm" len="sm"/>
            <a:tailEnd/>
          </a:ln>
        </p:spPr>
        <p:txBody>
          <a:bodyPr wrap="none">
            <a:spAutoFit/>
          </a:bodyPr>
          <a:lstStyle/>
          <a:p>
            <a:pPr marL="342900" indent="-342900">
              <a:lnSpc>
                <a:spcPct val="100000"/>
              </a:lnSpc>
              <a:spcBef>
                <a:spcPct val="0"/>
              </a:spcBef>
              <a:buClr>
                <a:schemeClr val="tx2"/>
              </a:buClr>
              <a:buSzPct val="75000"/>
              <a:buFont typeface="Wingdings" pitchFamily="2" charset="2"/>
              <a:buChar char=""/>
            </a:pPr>
            <a:r>
              <a:rPr lang="en-US" b="0"/>
              <a:t>CPU reads the buffer for processing</a:t>
            </a:r>
          </a:p>
          <a:p>
            <a:pPr marL="342900" indent="-342900">
              <a:lnSpc>
                <a:spcPct val="100000"/>
              </a:lnSpc>
              <a:spcBef>
                <a:spcPct val="0"/>
              </a:spcBef>
              <a:buClr>
                <a:schemeClr val="tx2"/>
              </a:buClr>
              <a:buSzPct val="75000"/>
              <a:buFont typeface="Wingdings" pitchFamily="2" charset="2"/>
              <a:buChar char=""/>
            </a:pPr>
            <a:r>
              <a:rPr lang="en-US" b="0"/>
              <a:t>This read causes a cache miss in L1D and L2</a:t>
            </a:r>
          </a:p>
          <a:p>
            <a:pPr marL="342900" indent="-342900">
              <a:lnSpc>
                <a:spcPct val="100000"/>
              </a:lnSpc>
              <a:spcBef>
                <a:spcPct val="0"/>
              </a:spcBef>
              <a:buClr>
                <a:schemeClr val="tx2"/>
              </a:buClr>
              <a:buSzPct val="75000"/>
              <a:buFont typeface="Wingdings" pitchFamily="2" charset="2"/>
              <a:buChar char=""/>
            </a:pPr>
            <a:r>
              <a:rPr lang="en-US" b="0"/>
              <a:t>The </a:t>
            </a:r>
            <a:r>
              <a:rPr lang="en-US" b="0" u="sng">
                <a:solidFill>
                  <a:schemeClr val="tx2"/>
                </a:solidFill>
              </a:rPr>
              <a:t>RcvBuf is added</a:t>
            </a:r>
            <a:r>
              <a:rPr lang="en-US" b="0"/>
              <a:t> to </a:t>
            </a:r>
            <a:r>
              <a:rPr lang="en-US" b="0" u="sng">
                <a:solidFill>
                  <a:schemeClr val="tx2"/>
                </a:solidFill>
              </a:rPr>
              <a:t>both</a:t>
            </a:r>
            <a:r>
              <a:rPr lang="en-US" b="0"/>
              <a:t> caches</a:t>
            </a:r>
          </a:p>
          <a:p>
            <a:pPr marL="800100" lvl="1" indent="-342900">
              <a:lnSpc>
                <a:spcPct val="100000"/>
              </a:lnSpc>
              <a:spcBef>
                <a:spcPct val="0"/>
              </a:spcBef>
              <a:buClr>
                <a:schemeClr val="tx2"/>
              </a:buClr>
              <a:buSzPct val="75000"/>
              <a:buFont typeface="Wingdings" pitchFamily="2" charset="2"/>
              <a:buChar char=""/>
            </a:pPr>
            <a:r>
              <a:rPr lang="en-US" sz="2000" b="0"/>
              <a:t>Space is allocated in each cache</a:t>
            </a:r>
          </a:p>
          <a:p>
            <a:pPr marL="800100" lvl="1" indent="-342900">
              <a:lnSpc>
                <a:spcPct val="100000"/>
              </a:lnSpc>
              <a:spcBef>
                <a:spcPct val="0"/>
              </a:spcBef>
              <a:buClr>
                <a:schemeClr val="tx2"/>
              </a:buClr>
              <a:buSzPct val="75000"/>
              <a:buFont typeface="Wingdings" pitchFamily="2" charset="2"/>
              <a:buChar char=""/>
            </a:pPr>
            <a:r>
              <a:rPr lang="en-US" sz="2000" b="0"/>
              <a:t>L2 is R/W allocate, L1 is read-allocate only</a:t>
            </a:r>
          </a:p>
        </p:txBody>
      </p:sp>
      <p:sp>
        <p:nvSpPr>
          <p:cNvPr id="63509" name="Rectangle 9"/>
          <p:cNvSpPr>
            <a:spLocks noChangeArrowheads="1"/>
          </p:cNvSpPr>
          <p:nvPr/>
        </p:nvSpPr>
        <p:spPr bwMode="auto">
          <a:xfrm>
            <a:off x="6694488" y="668338"/>
            <a:ext cx="1066800" cy="503237"/>
          </a:xfrm>
          <a:prstGeom prst="rect">
            <a:avLst/>
          </a:prstGeom>
          <a:noFill/>
          <a:ln w="12700">
            <a:noFill/>
            <a:miter lim="800000"/>
            <a:headEnd type="none" w="sm" len="sm"/>
            <a:tailEnd type="none" w="sm" len="sm"/>
          </a:ln>
        </p:spPr>
        <p:txBody>
          <a:bodyPr wrap="none" anchor="ctr"/>
          <a:lstStyle/>
          <a:p>
            <a:pPr algn="ctr"/>
            <a:r>
              <a:rPr lang="en-US">
                <a:solidFill>
                  <a:schemeClr val="tx2"/>
                </a:solidFill>
              </a:rPr>
              <a:t>DDR2</a:t>
            </a:r>
          </a:p>
        </p:txBody>
      </p:sp>
      <p:sp>
        <p:nvSpPr>
          <p:cNvPr id="24" name="Leading Question"/>
          <p:cNvSpPr txBox="1">
            <a:spLocks noChangeArrowheads="1"/>
          </p:cNvSpPr>
          <p:nvPr/>
        </p:nvSpPr>
        <p:spPr bwMode="auto">
          <a:xfrm>
            <a:off x="5347711" y="6324442"/>
            <a:ext cx="2850139" cy="246221"/>
          </a:xfrm>
          <a:prstGeom prst="rect">
            <a:avLst/>
          </a:prstGeom>
          <a:noFill/>
          <a:ln w="12700">
            <a:noFill/>
            <a:miter lim="800000"/>
            <a:headEnd type="none" w="sm" len="sm"/>
            <a:tailEnd/>
          </a:ln>
        </p:spPr>
        <p:txBody>
          <a:bodyPr wrap="none" lIns="0" tIns="0" rIns="0" bIns="0" anchor="b">
            <a:spAutoFit/>
          </a:bodyPr>
          <a:lstStyle/>
          <a:p>
            <a:pPr algn="r">
              <a:spcBef>
                <a:spcPct val="0"/>
              </a:spcBef>
            </a:pPr>
            <a:r>
              <a:rPr lang="en-US" sz="2000" b="0" dirty="0">
                <a:solidFill>
                  <a:schemeClr val="tx2"/>
                </a:solidFill>
                <a:latin typeface="Arial Narrow" pitchFamily="34" charset="0"/>
              </a:rPr>
              <a:t>What </a:t>
            </a:r>
            <a:r>
              <a:rPr lang="en-US" sz="2000" b="0" dirty="0" smtClean="0">
                <a:solidFill>
                  <a:schemeClr val="tx2"/>
                </a:solidFill>
                <a:latin typeface="Arial Narrow" pitchFamily="34" charset="0"/>
              </a:rPr>
              <a:t>happens on the WRITE?</a:t>
            </a:r>
            <a:endParaRPr lang="en-US" sz="2000" b="0" dirty="0">
              <a:solidFill>
                <a:schemeClr val="tx2"/>
              </a:solidFill>
              <a:latin typeface="Arial Narrow" pitchFamily="34" charset="0"/>
            </a:endParaRPr>
          </a:p>
        </p:txBody>
      </p:sp>
      <p:pic>
        <p:nvPicPr>
          <p:cNvPr id="26"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AutoShape 2"/>
          <p:cNvSpPr>
            <a:spLocks noChangeArrowheads="1"/>
          </p:cNvSpPr>
          <p:nvPr/>
        </p:nvSpPr>
        <p:spPr bwMode="auto">
          <a:xfrm>
            <a:off x="6477000" y="1066800"/>
            <a:ext cx="1524000" cy="3352800"/>
          </a:xfrm>
          <a:prstGeom prst="flowChartDocument">
            <a:avLst/>
          </a:prstGeom>
          <a:solidFill>
            <a:schemeClr val="accent1"/>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6563" name="Rectangle 3"/>
          <p:cNvSpPr>
            <a:spLocks noGrp="1" noChangeArrowheads="1"/>
          </p:cNvSpPr>
          <p:nvPr>
            <p:ph type="title"/>
          </p:nvPr>
        </p:nvSpPr>
        <p:spPr/>
        <p:txBody>
          <a:bodyPr/>
          <a:lstStyle/>
          <a:p>
            <a:r>
              <a:rPr lang="en-US" smtClean="0"/>
              <a:t>Where Does the CPU Write To?</a:t>
            </a:r>
          </a:p>
        </p:txBody>
      </p:sp>
      <p:sp>
        <p:nvSpPr>
          <p:cNvPr id="1339396" name="Rectangle 4"/>
          <p:cNvSpPr>
            <a:spLocks noChangeArrowheads="1"/>
          </p:cNvSpPr>
          <p:nvPr/>
        </p:nvSpPr>
        <p:spPr bwMode="auto">
          <a:xfrm>
            <a:off x="304800" y="762000"/>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39397" name="Rectangle 5"/>
          <p:cNvSpPr>
            <a:spLocks noChangeArrowheads="1"/>
          </p:cNvSpPr>
          <p:nvPr/>
        </p:nvSpPr>
        <p:spPr bwMode="auto">
          <a:xfrm>
            <a:off x="3048000" y="1295400"/>
            <a:ext cx="1524000" cy="2438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6566" name="Rectangle 6"/>
          <p:cNvSpPr>
            <a:spLocks noChangeArrowheads="1"/>
          </p:cNvSpPr>
          <p:nvPr/>
        </p:nvSpPr>
        <p:spPr bwMode="auto">
          <a:xfrm>
            <a:off x="609600" y="2743200"/>
            <a:ext cx="1524000" cy="100647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a:t>CPU</a:t>
            </a:r>
          </a:p>
        </p:txBody>
      </p:sp>
      <p:sp>
        <p:nvSpPr>
          <p:cNvPr id="1339399" name="Rectangle 7"/>
          <p:cNvSpPr>
            <a:spLocks noChangeArrowheads="1"/>
          </p:cNvSpPr>
          <p:nvPr/>
        </p:nvSpPr>
        <p:spPr bwMode="auto">
          <a:xfrm>
            <a:off x="609600" y="1295400"/>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a:effectLst>
                <a:outerShdw blurRad="38100" dist="38100" dir="2700000" algn="tl">
                  <a:srgbClr val="FFFFFF"/>
                </a:outerShdw>
              </a:effectLst>
              <a:latin typeface="Arial" pitchFamily="34" charset="0"/>
            </a:endParaRPr>
          </a:p>
        </p:txBody>
      </p:sp>
      <p:sp>
        <p:nvSpPr>
          <p:cNvPr id="66568" name="Rectangle 8"/>
          <p:cNvSpPr>
            <a:spLocks noChangeArrowheads="1"/>
          </p:cNvSpPr>
          <p:nvPr/>
        </p:nvSpPr>
        <p:spPr bwMode="auto">
          <a:xfrm>
            <a:off x="3200400" y="914400"/>
            <a:ext cx="1066800" cy="503238"/>
          </a:xfrm>
          <a:prstGeom prst="rect">
            <a:avLst/>
          </a:prstGeom>
          <a:noFill/>
          <a:ln w="12700">
            <a:noFill/>
            <a:miter lim="800000"/>
            <a:headEnd type="none" w="sm" len="sm"/>
            <a:tailEnd type="none" w="sm" len="sm"/>
          </a:ln>
        </p:spPr>
        <p:txBody>
          <a:bodyPr wrap="none" anchor="ctr"/>
          <a:lstStyle/>
          <a:p>
            <a:pPr algn="ctr"/>
            <a:r>
              <a:rPr lang="en-US"/>
              <a:t>L2</a:t>
            </a:r>
          </a:p>
        </p:txBody>
      </p:sp>
      <p:sp>
        <p:nvSpPr>
          <p:cNvPr id="66569" name="Rectangle 10"/>
          <p:cNvSpPr>
            <a:spLocks noChangeArrowheads="1"/>
          </p:cNvSpPr>
          <p:nvPr/>
        </p:nvSpPr>
        <p:spPr bwMode="auto">
          <a:xfrm>
            <a:off x="762000" y="914400"/>
            <a:ext cx="1066800" cy="503238"/>
          </a:xfrm>
          <a:prstGeom prst="rect">
            <a:avLst/>
          </a:prstGeom>
          <a:noFill/>
          <a:ln w="12700">
            <a:noFill/>
            <a:miter lim="800000"/>
            <a:headEnd type="none" w="sm" len="sm"/>
            <a:tailEnd type="none" w="sm" len="sm"/>
          </a:ln>
        </p:spPr>
        <p:txBody>
          <a:bodyPr wrap="none" anchor="ctr"/>
          <a:lstStyle/>
          <a:p>
            <a:pPr algn="ctr"/>
            <a:r>
              <a:rPr lang="en-US"/>
              <a:t>L1D</a:t>
            </a:r>
          </a:p>
        </p:txBody>
      </p:sp>
      <p:sp>
        <p:nvSpPr>
          <p:cNvPr id="66570" name="Rectangle 12"/>
          <p:cNvSpPr>
            <a:spLocks noChangeArrowheads="1"/>
          </p:cNvSpPr>
          <p:nvPr/>
        </p:nvSpPr>
        <p:spPr bwMode="auto">
          <a:xfrm>
            <a:off x="609600" y="1371600"/>
            <a:ext cx="1524000" cy="457200"/>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a:t>RcvBuf</a:t>
            </a:r>
          </a:p>
        </p:txBody>
      </p:sp>
      <p:sp>
        <p:nvSpPr>
          <p:cNvPr id="66571" name="Rectangle 14"/>
          <p:cNvSpPr>
            <a:spLocks noChangeArrowheads="1"/>
          </p:cNvSpPr>
          <p:nvPr/>
        </p:nvSpPr>
        <p:spPr bwMode="auto">
          <a:xfrm>
            <a:off x="3048000" y="2743200"/>
            <a:ext cx="1524000" cy="457200"/>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a:t>XmtBuf</a:t>
            </a:r>
          </a:p>
        </p:txBody>
      </p:sp>
      <p:cxnSp>
        <p:nvCxnSpPr>
          <p:cNvPr id="66572" name="AutoShape 19"/>
          <p:cNvCxnSpPr>
            <a:cxnSpLocks noChangeShapeType="1"/>
            <a:stCxn id="66570" idx="2"/>
            <a:endCxn id="66566" idx="0"/>
          </p:cNvCxnSpPr>
          <p:nvPr/>
        </p:nvCxnSpPr>
        <p:spPr bwMode="auto">
          <a:xfrm>
            <a:off x="1371600" y="1828800"/>
            <a:ext cx="0" cy="914400"/>
          </a:xfrm>
          <a:prstGeom prst="straightConnector1">
            <a:avLst/>
          </a:prstGeom>
          <a:noFill/>
          <a:ln w="12700">
            <a:solidFill>
              <a:schemeClr val="tx1"/>
            </a:solidFill>
            <a:round/>
            <a:headEnd type="none" w="sm" len="sm"/>
            <a:tailEnd type="triangle" w="med" len="med"/>
          </a:ln>
        </p:spPr>
      </p:cxnSp>
      <p:sp>
        <p:nvSpPr>
          <p:cNvPr id="1339412" name="Line 20"/>
          <p:cNvSpPr>
            <a:spLocks noChangeShapeType="1"/>
          </p:cNvSpPr>
          <p:nvPr/>
        </p:nvSpPr>
        <p:spPr bwMode="auto">
          <a:xfrm>
            <a:off x="2133600" y="2971800"/>
            <a:ext cx="914400" cy="0"/>
          </a:xfrm>
          <a:prstGeom prst="line">
            <a:avLst/>
          </a:prstGeom>
          <a:noFill/>
          <a:ln w="76200">
            <a:solidFill>
              <a:schemeClr val="tx2"/>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66574" name="Text Box 21"/>
          <p:cNvSpPr txBox="1">
            <a:spLocks noChangeArrowheads="1"/>
          </p:cNvSpPr>
          <p:nvPr/>
        </p:nvSpPr>
        <p:spPr bwMode="auto">
          <a:xfrm>
            <a:off x="800100" y="4419600"/>
            <a:ext cx="8026400" cy="2308225"/>
          </a:xfrm>
          <a:prstGeom prst="rect">
            <a:avLst/>
          </a:prstGeom>
          <a:noFill/>
          <a:ln w="12700">
            <a:noFill/>
            <a:miter lim="800000"/>
            <a:headEnd type="none" w="sm" len="sm"/>
            <a:tailEnd/>
          </a:ln>
        </p:spPr>
        <p:txBody>
          <a:bodyPr wrap="none">
            <a:spAutoFit/>
          </a:bodyPr>
          <a:lstStyle/>
          <a:p>
            <a:pPr marL="342900" indent="-342900">
              <a:lnSpc>
                <a:spcPct val="100000"/>
              </a:lnSpc>
              <a:spcBef>
                <a:spcPct val="0"/>
              </a:spcBef>
              <a:buClr>
                <a:schemeClr val="tx2"/>
              </a:buClr>
              <a:buSzPct val="75000"/>
              <a:buFont typeface="Wingdings" pitchFamily="2" charset="2"/>
              <a:buChar char=""/>
              <a:tabLst>
                <a:tab pos="1371600" algn="l"/>
                <a:tab pos="3829050" algn="l"/>
                <a:tab pos="4914900" algn="l"/>
              </a:tabLst>
            </a:pPr>
            <a:r>
              <a:rPr lang="en-US" b="0"/>
              <a:t>After processing, the CPU writes to XmtBuf</a:t>
            </a:r>
          </a:p>
          <a:p>
            <a:pPr marL="342900" indent="-342900">
              <a:lnSpc>
                <a:spcPct val="100000"/>
              </a:lnSpc>
              <a:spcBef>
                <a:spcPct val="0"/>
              </a:spcBef>
              <a:buClr>
                <a:schemeClr val="tx2"/>
              </a:buClr>
              <a:buSzPct val="75000"/>
              <a:buFont typeface="Wingdings" pitchFamily="2" charset="2"/>
              <a:buChar char=""/>
              <a:tabLst>
                <a:tab pos="1371600" algn="l"/>
                <a:tab pos="3829050" algn="l"/>
                <a:tab pos="4914900" algn="l"/>
              </a:tabLst>
            </a:pPr>
            <a:r>
              <a:rPr lang="en-US" b="0"/>
              <a:t>Write misses to L1D are written directly to the</a:t>
            </a:r>
            <a:br>
              <a:rPr lang="en-US" b="0"/>
            </a:br>
            <a:r>
              <a:rPr lang="en-US" b="0"/>
              <a:t>next level of memory (L2)</a:t>
            </a:r>
          </a:p>
          <a:p>
            <a:pPr marL="342900" indent="-342900">
              <a:lnSpc>
                <a:spcPct val="100000"/>
              </a:lnSpc>
              <a:spcBef>
                <a:spcPct val="0"/>
              </a:spcBef>
              <a:buClr>
                <a:schemeClr val="tx2"/>
              </a:buClr>
              <a:buSzPct val="75000"/>
              <a:buFont typeface="Wingdings" pitchFamily="2" charset="2"/>
              <a:buChar char=""/>
              <a:tabLst>
                <a:tab pos="1371600" algn="l"/>
                <a:tab pos="3829050" algn="l"/>
                <a:tab pos="4914900" algn="l"/>
              </a:tabLst>
            </a:pPr>
            <a:r>
              <a:rPr lang="en-US" b="0"/>
              <a:t>Thus, the write does </a:t>
            </a:r>
            <a:r>
              <a:rPr lang="en-US" b="0" i="1" u="sng">
                <a:solidFill>
                  <a:schemeClr val="tx2"/>
                </a:solidFill>
              </a:rPr>
              <a:t>not</a:t>
            </a:r>
            <a:r>
              <a:rPr lang="en-US" b="0"/>
              <a:t> go directly to external memory</a:t>
            </a:r>
          </a:p>
          <a:p>
            <a:pPr marL="342900" indent="-342900">
              <a:lnSpc>
                <a:spcPct val="100000"/>
              </a:lnSpc>
              <a:spcBef>
                <a:spcPct val="0"/>
              </a:spcBef>
              <a:buClr>
                <a:schemeClr val="tx2"/>
              </a:buClr>
              <a:buSzPct val="75000"/>
              <a:buFont typeface="Wingdings" pitchFamily="2" charset="2"/>
              <a:buChar char=""/>
              <a:tabLst>
                <a:tab pos="1371600" algn="l"/>
                <a:tab pos="3829050" algn="l"/>
                <a:tab pos="4914900" algn="l"/>
              </a:tabLst>
            </a:pPr>
            <a:r>
              <a:rPr lang="en-US" b="0"/>
              <a:t>Cache line Allocated:	</a:t>
            </a:r>
            <a:r>
              <a:rPr lang="en-US" b="0">
                <a:latin typeface="Arial Narrow" pitchFamily="34" charset="0"/>
              </a:rPr>
              <a:t>L1D on</a:t>
            </a:r>
            <a:r>
              <a:rPr lang="en-US" b="0"/>
              <a:t>	</a:t>
            </a:r>
            <a:r>
              <a:rPr lang="en-US" b="0" i="1">
                <a:solidFill>
                  <a:schemeClr val="tx2"/>
                </a:solidFill>
              </a:rPr>
              <a:t>Read </a:t>
            </a:r>
            <a:r>
              <a:rPr lang="en-US" b="0" i="1"/>
              <a:t>only</a:t>
            </a:r>
            <a:r>
              <a:rPr lang="en-US" b="0"/>
              <a:t/>
            </a:r>
            <a:br>
              <a:rPr lang="en-US" b="0"/>
            </a:br>
            <a:r>
              <a:rPr lang="en-US" b="0"/>
              <a:t> 		L2 </a:t>
            </a:r>
            <a:r>
              <a:rPr lang="en-US" b="0">
                <a:latin typeface="Arial Narrow" pitchFamily="34" charset="0"/>
              </a:rPr>
              <a:t>on</a:t>
            </a:r>
            <a:r>
              <a:rPr lang="en-US" b="0"/>
              <a:t>	</a:t>
            </a:r>
            <a:r>
              <a:rPr lang="en-US" b="0" i="1">
                <a:solidFill>
                  <a:schemeClr val="tx2"/>
                </a:solidFill>
              </a:rPr>
              <a:t>Read </a:t>
            </a:r>
            <a:r>
              <a:rPr lang="en-US" b="0" i="1"/>
              <a:t>or</a:t>
            </a:r>
            <a:r>
              <a:rPr lang="en-US" b="0" i="1">
                <a:solidFill>
                  <a:schemeClr val="tx2"/>
                </a:solidFill>
              </a:rPr>
              <a:t> Write</a:t>
            </a:r>
            <a:endParaRPr lang="en-US" b="0"/>
          </a:p>
        </p:txBody>
      </p:sp>
      <p:sp>
        <p:nvSpPr>
          <p:cNvPr id="66575" name="Rectangle 22"/>
          <p:cNvSpPr>
            <a:spLocks noChangeArrowheads="1"/>
          </p:cNvSpPr>
          <p:nvPr/>
        </p:nvSpPr>
        <p:spPr bwMode="auto">
          <a:xfrm>
            <a:off x="6477000" y="2743200"/>
            <a:ext cx="1524000" cy="4572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a:r>
              <a:rPr lang="en-US"/>
              <a:t>XmtBuf</a:t>
            </a:r>
          </a:p>
        </p:txBody>
      </p:sp>
      <p:sp>
        <p:nvSpPr>
          <p:cNvPr id="1339415" name="Rectangle 23"/>
          <p:cNvSpPr>
            <a:spLocks noChangeArrowheads="1"/>
          </p:cNvSpPr>
          <p:nvPr/>
        </p:nvSpPr>
        <p:spPr bwMode="auto">
          <a:xfrm>
            <a:off x="6477000" y="2743200"/>
            <a:ext cx="1524000" cy="457200"/>
          </a:xfrm>
          <a:prstGeom prst="rect">
            <a:avLst/>
          </a:prstGeom>
          <a:solidFill>
            <a:schemeClr val="accent3">
              <a:alpha val="50000"/>
            </a:schemeClr>
          </a:solidFill>
          <a:ln w="12700">
            <a:solidFill>
              <a:schemeClr val="tx1"/>
            </a:solidFill>
            <a:miter lim="800000"/>
            <a:headEnd type="none" w="sm" len="sm"/>
            <a:tailEnd type="none" w="sm" len="sm"/>
          </a:ln>
          <a:effectLst/>
        </p:spPr>
        <p:txBody>
          <a:bodyPr wrap="none" anchor="ctr"/>
          <a:lstStyle/>
          <a:p>
            <a:pPr algn="ctr">
              <a:defRPr/>
            </a:pPr>
            <a:endParaRPr lang="en-US">
              <a:effectLst>
                <a:outerShdw blurRad="38100" dist="38100" dir="2700000" algn="tl">
                  <a:srgbClr val="FFFFFF"/>
                </a:outerShdw>
              </a:effectLst>
              <a:latin typeface="Arial" pitchFamily="34" charset="0"/>
            </a:endParaRPr>
          </a:p>
        </p:txBody>
      </p:sp>
      <p:sp>
        <p:nvSpPr>
          <p:cNvPr id="66577" name="Rectangle 24"/>
          <p:cNvSpPr>
            <a:spLocks noChangeArrowheads="1"/>
          </p:cNvSpPr>
          <p:nvPr/>
        </p:nvSpPr>
        <p:spPr bwMode="auto">
          <a:xfrm>
            <a:off x="8077200" y="3276600"/>
            <a:ext cx="1066800" cy="350838"/>
          </a:xfrm>
          <a:prstGeom prst="rect">
            <a:avLst/>
          </a:prstGeom>
          <a:noFill/>
          <a:ln w="12700">
            <a:noFill/>
            <a:miter lim="800000"/>
            <a:headEnd type="none" w="sm" len="sm"/>
            <a:tailEnd type="none" w="sm" len="sm"/>
          </a:ln>
        </p:spPr>
        <p:txBody>
          <a:bodyPr wrap="none" anchor="ctr"/>
          <a:lstStyle/>
          <a:p>
            <a:pPr algn="ctr"/>
            <a:r>
              <a:rPr lang="en-US"/>
              <a:t>EDMA</a:t>
            </a:r>
          </a:p>
        </p:txBody>
      </p:sp>
      <p:cxnSp>
        <p:nvCxnSpPr>
          <p:cNvPr id="66578" name="AutoShape 25"/>
          <p:cNvCxnSpPr>
            <a:cxnSpLocks noChangeShapeType="1"/>
            <a:stCxn id="66577" idx="0"/>
            <a:endCxn id="1339415" idx="3"/>
          </p:cNvCxnSpPr>
          <p:nvPr/>
        </p:nvCxnSpPr>
        <p:spPr bwMode="auto">
          <a:xfrm rot="5400000" flipH="1">
            <a:off x="8153400" y="2819400"/>
            <a:ext cx="304800" cy="609600"/>
          </a:xfrm>
          <a:prstGeom prst="bentConnector2">
            <a:avLst/>
          </a:prstGeom>
          <a:noFill/>
          <a:ln w="28575">
            <a:solidFill>
              <a:schemeClr val="tx1"/>
            </a:solidFill>
            <a:miter lim="800000"/>
            <a:headEnd type="triangle" w="med" len="med"/>
            <a:tailEnd/>
          </a:ln>
        </p:spPr>
      </p:cxnSp>
      <p:sp>
        <p:nvSpPr>
          <p:cNvPr id="66580" name="Rectangle 9"/>
          <p:cNvSpPr>
            <a:spLocks noChangeArrowheads="1"/>
          </p:cNvSpPr>
          <p:nvPr/>
        </p:nvSpPr>
        <p:spPr bwMode="auto">
          <a:xfrm>
            <a:off x="6694488" y="668338"/>
            <a:ext cx="1066800" cy="503237"/>
          </a:xfrm>
          <a:prstGeom prst="rect">
            <a:avLst/>
          </a:prstGeom>
          <a:noFill/>
          <a:ln w="12700">
            <a:noFill/>
            <a:miter lim="800000"/>
            <a:headEnd type="none" w="sm" len="sm"/>
            <a:tailEnd type="none" w="sm" len="sm"/>
          </a:ln>
        </p:spPr>
        <p:txBody>
          <a:bodyPr wrap="none" anchor="ctr"/>
          <a:lstStyle/>
          <a:p>
            <a:pPr algn="ctr"/>
            <a:r>
              <a:rPr lang="en-US">
                <a:solidFill>
                  <a:schemeClr val="tx2"/>
                </a:solidFill>
              </a:rPr>
              <a:t>DDR2</a:t>
            </a:r>
          </a:p>
        </p:txBody>
      </p:sp>
      <p:pic>
        <p:nvPicPr>
          <p:cNvPr id="24"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466" name="AutoShape 2"/>
          <p:cNvSpPr>
            <a:spLocks noChangeArrowheads="1"/>
          </p:cNvSpPr>
          <p:nvPr/>
        </p:nvSpPr>
        <p:spPr bwMode="auto">
          <a:xfrm>
            <a:off x="6477000" y="1066800"/>
            <a:ext cx="1524000" cy="3352800"/>
          </a:xfrm>
          <a:prstGeom prst="flowChartDocument">
            <a:avLst/>
          </a:prstGeom>
          <a:solidFill>
            <a:schemeClr val="accent1"/>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7587" name="Rectangle 3"/>
          <p:cNvSpPr>
            <a:spLocks noGrp="1" noChangeArrowheads="1"/>
          </p:cNvSpPr>
          <p:nvPr>
            <p:ph type="title"/>
          </p:nvPr>
        </p:nvSpPr>
        <p:spPr/>
        <p:txBody>
          <a:bodyPr/>
          <a:lstStyle/>
          <a:p>
            <a:r>
              <a:rPr lang="en-US" smtClean="0"/>
              <a:t>Coherency Issue – Write</a:t>
            </a:r>
          </a:p>
        </p:txBody>
      </p:sp>
      <p:sp>
        <p:nvSpPr>
          <p:cNvPr id="1342468" name="Rectangle 4"/>
          <p:cNvSpPr>
            <a:spLocks noChangeArrowheads="1"/>
          </p:cNvSpPr>
          <p:nvPr/>
        </p:nvSpPr>
        <p:spPr bwMode="auto">
          <a:xfrm>
            <a:off x="304800" y="762000"/>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42469" name="Rectangle 5"/>
          <p:cNvSpPr>
            <a:spLocks noChangeArrowheads="1"/>
          </p:cNvSpPr>
          <p:nvPr/>
        </p:nvSpPr>
        <p:spPr bwMode="auto">
          <a:xfrm>
            <a:off x="3048000" y="1295400"/>
            <a:ext cx="1524000" cy="2438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7590" name="Rectangle 6"/>
          <p:cNvSpPr>
            <a:spLocks noChangeArrowheads="1"/>
          </p:cNvSpPr>
          <p:nvPr/>
        </p:nvSpPr>
        <p:spPr bwMode="auto">
          <a:xfrm>
            <a:off x="609600" y="2743200"/>
            <a:ext cx="1524000" cy="100647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a:t>CPU</a:t>
            </a:r>
          </a:p>
        </p:txBody>
      </p:sp>
      <p:sp>
        <p:nvSpPr>
          <p:cNvPr id="1342471" name="Rectangle 7"/>
          <p:cNvSpPr>
            <a:spLocks noChangeArrowheads="1"/>
          </p:cNvSpPr>
          <p:nvPr/>
        </p:nvSpPr>
        <p:spPr bwMode="auto">
          <a:xfrm>
            <a:off x="609600" y="1295400"/>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a:effectLst>
                <a:outerShdw blurRad="38100" dist="38100" dir="2700000" algn="tl">
                  <a:srgbClr val="FFFFFF"/>
                </a:outerShdw>
              </a:effectLst>
              <a:latin typeface="Arial" pitchFamily="34" charset="0"/>
            </a:endParaRPr>
          </a:p>
        </p:txBody>
      </p:sp>
      <p:sp>
        <p:nvSpPr>
          <p:cNvPr id="67592" name="Rectangle 8"/>
          <p:cNvSpPr>
            <a:spLocks noChangeArrowheads="1"/>
          </p:cNvSpPr>
          <p:nvPr/>
        </p:nvSpPr>
        <p:spPr bwMode="auto">
          <a:xfrm>
            <a:off x="3200400" y="914400"/>
            <a:ext cx="1066800" cy="503238"/>
          </a:xfrm>
          <a:prstGeom prst="rect">
            <a:avLst/>
          </a:prstGeom>
          <a:noFill/>
          <a:ln w="12700">
            <a:noFill/>
            <a:miter lim="800000"/>
            <a:headEnd type="none" w="sm" len="sm"/>
            <a:tailEnd type="none" w="sm" len="sm"/>
          </a:ln>
        </p:spPr>
        <p:txBody>
          <a:bodyPr wrap="none" anchor="ctr"/>
          <a:lstStyle/>
          <a:p>
            <a:pPr algn="ctr"/>
            <a:r>
              <a:rPr lang="en-US"/>
              <a:t>L2</a:t>
            </a:r>
          </a:p>
        </p:txBody>
      </p:sp>
      <p:sp>
        <p:nvSpPr>
          <p:cNvPr id="67593" name="Rectangle 10"/>
          <p:cNvSpPr>
            <a:spLocks noChangeArrowheads="1"/>
          </p:cNvSpPr>
          <p:nvPr/>
        </p:nvSpPr>
        <p:spPr bwMode="auto">
          <a:xfrm>
            <a:off x="762000" y="914400"/>
            <a:ext cx="1066800" cy="503238"/>
          </a:xfrm>
          <a:prstGeom prst="rect">
            <a:avLst/>
          </a:prstGeom>
          <a:noFill/>
          <a:ln w="12700">
            <a:noFill/>
            <a:miter lim="800000"/>
            <a:headEnd type="none" w="sm" len="sm"/>
            <a:tailEnd type="none" w="sm" len="sm"/>
          </a:ln>
        </p:spPr>
        <p:txBody>
          <a:bodyPr wrap="none" anchor="ctr"/>
          <a:lstStyle/>
          <a:p>
            <a:pPr algn="ctr"/>
            <a:r>
              <a:rPr lang="en-US"/>
              <a:t>L1D</a:t>
            </a:r>
          </a:p>
        </p:txBody>
      </p:sp>
      <p:sp>
        <p:nvSpPr>
          <p:cNvPr id="67594" name="Rectangle 12"/>
          <p:cNvSpPr>
            <a:spLocks noChangeArrowheads="1"/>
          </p:cNvSpPr>
          <p:nvPr/>
        </p:nvSpPr>
        <p:spPr bwMode="auto">
          <a:xfrm>
            <a:off x="6477000" y="2743200"/>
            <a:ext cx="1524000" cy="4572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a:r>
              <a:rPr lang="en-US"/>
              <a:t>XmtBuf</a:t>
            </a:r>
          </a:p>
        </p:txBody>
      </p:sp>
      <p:sp>
        <p:nvSpPr>
          <p:cNvPr id="67595" name="Rectangle 13"/>
          <p:cNvSpPr>
            <a:spLocks noChangeArrowheads="1"/>
          </p:cNvSpPr>
          <p:nvPr/>
        </p:nvSpPr>
        <p:spPr bwMode="auto">
          <a:xfrm>
            <a:off x="609600" y="1371600"/>
            <a:ext cx="1524000" cy="457200"/>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a:t>RcvBuf</a:t>
            </a:r>
          </a:p>
        </p:txBody>
      </p:sp>
      <p:cxnSp>
        <p:nvCxnSpPr>
          <p:cNvPr id="67596" name="AutoShape 20"/>
          <p:cNvCxnSpPr>
            <a:cxnSpLocks noChangeShapeType="1"/>
            <a:stCxn id="67595" idx="2"/>
            <a:endCxn id="67590" idx="0"/>
          </p:cNvCxnSpPr>
          <p:nvPr/>
        </p:nvCxnSpPr>
        <p:spPr bwMode="auto">
          <a:xfrm>
            <a:off x="1371600" y="1828800"/>
            <a:ext cx="0" cy="914400"/>
          </a:xfrm>
          <a:prstGeom prst="straightConnector1">
            <a:avLst/>
          </a:prstGeom>
          <a:noFill/>
          <a:ln w="12700">
            <a:solidFill>
              <a:schemeClr val="tx1"/>
            </a:solidFill>
            <a:round/>
            <a:headEnd type="none" w="sm" len="sm"/>
            <a:tailEnd type="triangle" w="med" len="med"/>
          </a:ln>
        </p:spPr>
      </p:cxnSp>
      <p:sp>
        <p:nvSpPr>
          <p:cNvPr id="1342486" name="Rectangle 22"/>
          <p:cNvSpPr>
            <a:spLocks noChangeArrowheads="1"/>
          </p:cNvSpPr>
          <p:nvPr/>
        </p:nvSpPr>
        <p:spPr bwMode="auto">
          <a:xfrm>
            <a:off x="6477000" y="2743200"/>
            <a:ext cx="1524000" cy="457200"/>
          </a:xfrm>
          <a:prstGeom prst="rect">
            <a:avLst/>
          </a:prstGeom>
          <a:solidFill>
            <a:schemeClr val="accent3">
              <a:alpha val="50000"/>
            </a:schemeClr>
          </a:solidFill>
          <a:ln w="12700">
            <a:solidFill>
              <a:schemeClr val="tx1"/>
            </a:solidFill>
            <a:miter lim="800000"/>
            <a:headEnd type="none" w="sm" len="sm"/>
            <a:tailEnd type="none" w="sm" len="sm"/>
          </a:ln>
          <a:effectLst/>
        </p:spPr>
        <p:txBody>
          <a:bodyPr wrap="none" anchor="ctr"/>
          <a:lstStyle/>
          <a:p>
            <a:pPr algn="ctr">
              <a:defRPr/>
            </a:pPr>
            <a:endParaRPr lang="en-US">
              <a:effectLst>
                <a:outerShdw blurRad="38100" dist="38100" dir="2700000" algn="tl">
                  <a:srgbClr val="FFFFFF"/>
                </a:outerShdw>
              </a:effectLst>
              <a:latin typeface="Arial" pitchFamily="34" charset="0"/>
            </a:endParaRPr>
          </a:p>
        </p:txBody>
      </p:sp>
      <p:sp>
        <p:nvSpPr>
          <p:cNvPr id="67598" name="Rectangle 23"/>
          <p:cNvSpPr>
            <a:spLocks noChangeArrowheads="1"/>
          </p:cNvSpPr>
          <p:nvPr/>
        </p:nvSpPr>
        <p:spPr bwMode="auto">
          <a:xfrm>
            <a:off x="8077200" y="3276600"/>
            <a:ext cx="1066800" cy="350838"/>
          </a:xfrm>
          <a:prstGeom prst="rect">
            <a:avLst/>
          </a:prstGeom>
          <a:noFill/>
          <a:ln w="12700">
            <a:noFill/>
            <a:miter lim="800000"/>
            <a:headEnd type="none" w="sm" len="sm"/>
            <a:tailEnd type="none" w="sm" len="sm"/>
          </a:ln>
        </p:spPr>
        <p:txBody>
          <a:bodyPr wrap="none" anchor="ctr"/>
          <a:lstStyle/>
          <a:p>
            <a:pPr algn="ctr"/>
            <a:r>
              <a:rPr lang="en-US"/>
              <a:t>EDMA</a:t>
            </a:r>
          </a:p>
        </p:txBody>
      </p:sp>
      <p:cxnSp>
        <p:nvCxnSpPr>
          <p:cNvPr id="67599" name="AutoShape 24"/>
          <p:cNvCxnSpPr>
            <a:cxnSpLocks noChangeShapeType="1"/>
            <a:stCxn id="67598" idx="0"/>
            <a:endCxn id="1342486" idx="3"/>
          </p:cNvCxnSpPr>
          <p:nvPr/>
        </p:nvCxnSpPr>
        <p:spPr bwMode="auto">
          <a:xfrm rot="5400000" flipH="1">
            <a:off x="8153400" y="2819400"/>
            <a:ext cx="304800" cy="609600"/>
          </a:xfrm>
          <a:prstGeom prst="bentConnector2">
            <a:avLst/>
          </a:prstGeom>
          <a:noFill/>
          <a:ln w="28575">
            <a:solidFill>
              <a:schemeClr val="tx1"/>
            </a:solidFill>
            <a:miter lim="800000"/>
            <a:headEnd type="triangle" w="med" len="med"/>
            <a:tailEnd/>
          </a:ln>
        </p:spPr>
      </p:cxnSp>
      <p:sp>
        <p:nvSpPr>
          <p:cNvPr id="67600" name="Text Box 25"/>
          <p:cNvSpPr txBox="1">
            <a:spLocks noChangeArrowheads="1"/>
          </p:cNvSpPr>
          <p:nvPr/>
        </p:nvSpPr>
        <p:spPr bwMode="auto">
          <a:xfrm>
            <a:off x="365125" y="4495800"/>
            <a:ext cx="7553325" cy="1570038"/>
          </a:xfrm>
          <a:prstGeom prst="rect">
            <a:avLst/>
          </a:prstGeom>
          <a:noFill/>
          <a:ln w="12700">
            <a:noFill/>
            <a:miter lim="800000"/>
            <a:headEnd type="none" w="sm" len="sm"/>
            <a:tailEnd/>
          </a:ln>
        </p:spPr>
        <p:txBody>
          <a:bodyPr wrap="none">
            <a:spAutoFit/>
          </a:bodyPr>
          <a:lstStyle/>
          <a:p>
            <a:pPr marL="342900" indent="-342900">
              <a:lnSpc>
                <a:spcPct val="100000"/>
              </a:lnSpc>
              <a:spcBef>
                <a:spcPct val="0"/>
              </a:spcBef>
              <a:buClr>
                <a:schemeClr val="tx2"/>
              </a:buClr>
              <a:buSzPct val="75000"/>
              <a:buFont typeface="Wingdings" pitchFamily="2" charset="2"/>
              <a:buChar char=""/>
            </a:pPr>
            <a:r>
              <a:rPr lang="en-US" b="0"/>
              <a:t>EDMA is set up to transfer the buffer from ext. mem</a:t>
            </a:r>
          </a:p>
          <a:p>
            <a:pPr marL="342900" indent="-342900">
              <a:lnSpc>
                <a:spcPct val="100000"/>
              </a:lnSpc>
              <a:spcBef>
                <a:spcPct val="0"/>
              </a:spcBef>
              <a:buClr>
                <a:schemeClr val="tx2"/>
              </a:buClr>
              <a:buSzPct val="75000"/>
              <a:buFont typeface="Wingdings" pitchFamily="2" charset="2"/>
              <a:buChar char=""/>
            </a:pPr>
            <a:r>
              <a:rPr lang="en-US" b="0"/>
              <a:t>The buffer resides in cache, </a:t>
            </a:r>
            <a:r>
              <a:rPr lang="en-US" b="0" i="1">
                <a:solidFill>
                  <a:schemeClr val="tx2"/>
                </a:solidFill>
              </a:rPr>
              <a:t>not</a:t>
            </a:r>
            <a:r>
              <a:rPr lang="en-US" b="0"/>
              <a:t> in ext. memory</a:t>
            </a:r>
          </a:p>
          <a:p>
            <a:pPr marL="342900" indent="-342900">
              <a:lnSpc>
                <a:spcPct val="100000"/>
              </a:lnSpc>
              <a:spcBef>
                <a:spcPct val="0"/>
              </a:spcBef>
              <a:buClr>
                <a:schemeClr val="tx2"/>
              </a:buClr>
              <a:buSzPct val="75000"/>
              <a:buFont typeface="Wingdings" pitchFamily="2" charset="2"/>
              <a:buChar char=""/>
            </a:pPr>
            <a:r>
              <a:rPr lang="en-US" b="0"/>
              <a:t>So, the EDMA transfers whatever is in ext. memory,</a:t>
            </a:r>
            <a:br>
              <a:rPr lang="en-US" b="0"/>
            </a:br>
            <a:r>
              <a:rPr lang="en-US" b="0"/>
              <a:t>probably not what you wanted</a:t>
            </a:r>
          </a:p>
        </p:txBody>
      </p:sp>
      <p:sp>
        <p:nvSpPr>
          <p:cNvPr id="1342490" name="Leading Question"/>
          <p:cNvSpPr txBox="1">
            <a:spLocks noChangeArrowheads="1"/>
          </p:cNvSpPr>
          <p:nvPr/>
        </p:nvSpPr>
        <p:spPr bwMode="auto">
          <a:xfrm>
            <a:off x="6248400" y="6324600"/>
            <a:ext cx="1949450" cy="246063"/>
          </a:xfrm>
          <a:prstGeom prst="rect">
            <a:avLst/>
          </a:prstGeom>
          <a:noFill/>
          <a:ln w="12700">
            <a:noFill/>
            <a:miter lim="800000"/>
            <a:headEnd type="none" w="sm" len="sm"/>
            <a:tailEnd/>
          </a:ln>
        </p:spPr>
        <p:txBody>
          <a:bodyPr wrap="none" lIns="0" tIns="0" rIns="0" bIns="0" anchor="b">
            <a:spAutoFit/>
          </a:bodyPr>
          <a:lstStyle/>
          <a:p>
            <a:pPr algn="r">
              <a:spcBef>
                <a:spcPct val="0"/>
              </a:spcBef>
            </a:pPr>
            <a:r>
              <a:rPr lang="en-US" sz="2000" b="0" dirty="0">
                <a:solidFill>
                  <a:schemeClr val="tx2"/>
                </a:solidFill>
                <a:latin typeface="Arial Narrow" pitchFamily="34" charset="0"/>
              </a:rPr>
              <a:t>What is the solution?</a:t>
            </a:r>
          </a:p>
        </p:txBody>
      </p:sp>
      <p:sp>
        <p:nvSpPr>
          <p:cNvPr id="67603" name="Rectangle 14"/>
          <p:cNvSpPr>
            <a:spLocks noChangeArrowheads="1"/>
          </p:cNvSpPr>
          <p:nvPr/>
        </p:nvSpPr>
        <p:spPr bwMode="auto">
          <a:xfrm>
            <a:off x="3048000" y="2743200"/>
            <a:ext cx="1524000" cy="457200"/>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a:t>XmtBuf</a:t>
            </a:r>
          </a:p>
        </p:txBody>
      </p:sp>
      <p:sp>
        <p:nvSpPr>
          <p:cNvPr id="37" name="Line 20"/>
          <p:cNvSpPr>
            <a:spLocks noChangeShapeType="1"/>
          </p:cNvSpPr>
          <p:nvPr/>
        </p:nvSpPr>
        <p:spPr bwMode="auto">
          <a:xfrm>
            <a:off x="2133600" y="2971800"/>
            <a:ext cx="914400" cy="0"/>
          </a:xfrm>
          <a:prstGeom prst="line">
            <a:avLst/>
          </a:prstGeom>
          <a:noFill/>
          <a:ln w="76200">
            <a:solidFill>
              <a:schemeClr val="tx2"/>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67605" name="Rectangle 9"/>
          <p:cNvSpPr>
            <a:spLocks noChangeArrowheads="1"/>
          </p:cNvSpPr>
          <p:nvPr/>
        </p:nvSpPr>
        <p:spPr bwMode="auto">
          <a:xfrm>
            <a:off x="6694488" y="668338"/>
            <a:ext cx="1066800" cy="503237"/>
          </a:xfrm>
          <a:prstGeom prst="rect">
            <a:avLst/>
          </a:prstGeom>
          <a:noFill/>
          <a:ln w="12700">
            <a:noFill/>
            <a:miter lim="800000"/>
            <a:headEnd type="none" w="sm" len="sm"/>
            <a:tailEnd type="none" w="sm" len="sm"/>
          </a:ln>
        </p:spPr>
        <p:txBody>
          <a:bodyPr wrap="none" anchor="ctr"/>
          <a:lstStyle/>
          <a:p>
            <a:pPr algn="ctr"/>
            <a:r>
              <a:rPr lang="en-US">
                <a:solidFill>
                  <a:schemeClr val="tx2"/>
                </a:solidFill>
              </a:rPr>
              <a:t>DDR2</a:t>
            </a:r>
          </a:p>
        </p:txBody>
      </p:sp>
      <p:pic>
        <p:nvPicPr>
          <p:cNvPr id="25"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249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490"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490" name="AutoShape 2"/>
          <p:cNvSpPr>
            <a:spLocks noChangeArrowheads="1"/>
          </p:cNvSpPr>
          <p:nvPr/>
        </p:nvSpPr>
        <p:spPr bwMode="auto">
          <a:xfrm>
            <a:off x="6477000" y="1066800"/>
            <a:ext cx="1524000" cy="3352800"/>
          </a:xfrm>
          <a:prstGeom prst="flowChartDocument">
            <a:avLst/>
          </a:prstGeom>
          <a:solidFill>
            <a:schemeClr val="accent1"/>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8611" name="Rectangle 3"/>
          <p:cNvSpPr>
            <a:spLocks noGrp="1" noChangeArrowheads="1"/>
          </p:cNvSpPr>
          <p:nvPr>
            <p:ph type="title"/>
          </p:nvPr>
        </p:nvSpPr>
        <p:spPr/>
        <p:txBody>
          <a:bodyPr/>
          <a:lstStyle/>
          <a:p>
            <a:r>
              <a:rPr lang="en-US" sz="3200" smtClean="0"/>
              <a:t>Coherency Solution – Write (Flush/Writeback)</a:t>
            </a:r>
          </a:p>
        </p:txBody>
      </p:sp>
      <p:sp>
        <p:nvSpPr>
          <p:cNvPr id="1343492" name="Rectangle 4"/>
          <p:cNvSpPr>
            <a:spLocks noChangeArrowheads="1"/>
          </p:cNvSpPr>
          <p:nvPr/>
        </p:nvSpPr>
        <p:spPr bwMode="auto">
          <a:xfrm>
            <a:off x="304800" y="762000"/>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43493" name="Rectangle 5"/>
          <p:cNvSpPr>
            <a:spLocks noChangeArrowheads="1"/>
          </p:cNvSpPr>
          <p:nvPr/>
        </p:nvSpPr>
        <p:spPr bwMode="auto">
          <a:xfrm>
            <a:off x="3048000" y="1295400"/>
            <a:ext cx="1524000" cy="2438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8614" name="Rectangle 6"/>
          <p:cNvSpPr>
            <a:spLocks noChangeArrowheads="1"/>
          </p:cNvSpPr>
          <p:nvPr/>
        </p:nvSpPr>
        <p:spPr bwMode="auto">
          <a:xfrm>
            <a:off x="609600" y="2743200"/>
            <a:ext cx="1524000" cy="100647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a:t>CPU</a:t>
            </a:r>
          </a:p>
        </p:txBody>
      </p:sp>
      <p:sp>
        <p:nvSpPr>
          <p:cNvPr id="1343495" name="Rectangle 7"/>
          <p:cNvSpPr>
            <a:spLocks noChangeArrowheads="1"/>
          </p:cNvSpPr>
          <p:nvPr/>
        </p:nvSpPr>
        <p:spPr bwMode="auto">
          <a:xfrm>
            <a:off x="609600" y="1295400"/>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a:effectLst>
                <a:outerShdw blurRad="38100" dist="38100" dir="2700000" algn="tl">
                  <a:srgbClr val="FFFFFF"/>
                </a:outerShdw>
              </a:effectLst>
              <a:latin typeface="Arial" pitchFamily="34" charset="0"/>
            </a:endParaRPr>
          </a:p>
        </p:txBody>
      </p:sp>
      <p:sp>
        <p:nvSpPr>
          <p:cNvPr id="68616" name="Rectangle 8"/>
          <p:cNvSpPr>
            <a:spLocks noChangeArrowheads="1"/>
          </p:cNvSpPr>
          <p:nvPr/>
        </p:nvSpPr>
        <p:spPr bwMode="auto">
          <a:xfrm>
            <a:off x="3200400" y="914400"/>
            <a:ext cx="1066800" cy="503238"/>
          </a:xfrm>
          <a:prstGeom prst="rect">
            <a:avLst/>
          </a:prstGeom>
          <a:noFill/>
          <a:ln w="12700">
            <a:noFill/>
            <a:miter lim="800000"/>
            <a:headEnd type="none" w="sm" len="sm"/>
            <a:tailEnd type="none" w="sm" len="sm"/>
          </a:ln>
        </p:spPr>
        <p:txBody>
          <a:bodyPr wrap="none" anchor="ctr"/>
          <a:lstStyle/>
          <a:p>
            <a:pPr algn="ctr"/>
            <a:r>
              <a:rPr lang="en-US"/>
              <a:t>L2</a:t>
            </a:r>
          </a:p>
        </p:txBody>
      </p:sp>
      <p:sp>
        <p:nvSpPr>
          <p:cNvPr id="68617" name="Rectangle 10"/>
          <p:cNvSpPr>
            <a:spLocks noChangeArrowheads="1"/>
          </p:cNvSpPr>
          <p:nvPr/>
        </p:nvSpPr>
        <p:spPr bwMode="auto">
          <a:xfrm>
            <a:off x="762000" y="914400"/>
            <a:ext cx="1066800" cy="503238"/>
          </a:xfrm>
          <a:prstGeom prst="rect">
            <a:avLst/>
          </a:prstGeom>
          <a:noFill/>
          <a:ln w="12700">
            <a:noFill/>
            <a:miter lim="800000"/>
            <a:headEnd type="none" w="sm" len="sm"/>
            <a:tailEnd type="none" w="sm" len="sm"/>
          </a:ln>
        </p:spPr>
        <p:txBody>
          <a:bodyPr wrap="none" anchor="ctr"/>
          <a:lstStyle/>
          <a:p>
            <a:pPr algn="ctr"/>
            <a:r>
              <a:rPr lang="en-US"/>
              <a:t>L1D</a:t>
            </a:r>
          </a:p>
        </p:txBody>
      </p:sp>
      <p:sp>
        <p:nvSpPr>
          <p:cNvPr id="68618" name="Rectangle 12"/>
          <p:cNvSpPr>
            <a:spLocks noChangeArrowheads="1"/>
          </p:cNvSpPr>
          <p:nvPr/>
        </p:nvSpPr>
        <p:spPr bwMode="auto">
          <a:xfrm>
            <a:off x="6477000" y="2743200"/>
            <a:ext cx="1524000" cy="457200"/>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a:t>XmtBuf</a:t>
            </a:r>
          </a:p>
        </p:txBody>
      </p:sp>
      <p:sp>
        <p:nvSpPr>
          <p:cNvPr id="68619" name="Rectangle 13"/>
          <p:cNvSpPr>
            <a:spLocks noChangeArrowheads="1"/>
          </p:cNvSpPr>
          <p:nvPr/>
        </p:nvSpPr>
        <p:spPr bwMode="auto">
          <a:xfrm>
            <a:off x="609600" y="1371600"/>
            <a:ext cx="1524000" cy="457200"/>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a:t>RcvBuf</a:t>
            </a:r>
          </a:p>
        </p:txBody>
      </p:sp>
      <p:sp>
        <p:nvSpPr>
          <p:cNvPr id="68620" name="Rectangle 15"/>
          <p:cNvSpPr>
            <a:spLocks noChangeArrowheads="1"/>
          </p:cNvSpPr>
          <p:nvPr/>
        </p:nvSpPr>
        <p:spPr bwMode="auto">
          <a:xfrm>
            <a:off x="3048000" y="2743200"/>
            <a:ext cx="1524000" cy="457200"/>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a:t>XmtBuf</a:t>
            </a:r>
          </a:p>
        </p:txBody>
      </p:sp>
      <p:cxnSp>
        <p:nvCxnSpPr>
          <p:cNvPr id="68621" name="AutoShape 20"/>
          <p:cNvCxnSpPr>
            <a:cxnSpLocks noChangeShapeType="1"/>
            <a:stCxn id="68619" idx="2"/>
            <a:endCxn id="68614" idx="0"/>
          </p:cNvCxnSpPr>
          <p:nvPr/>
        </p:nvCxnSpPr>
        <p:spPr bwMode="auto">
          <a:xfrm>
            <a:off x="1371600" y="1828800"/>
            <a:ext cx="0" cy="914400"/>
          </a:xfrm>
          <a:prstGeom prst="straightConnector1">
            <a:avLst/>
          </a:prstGeom>
          <a:noFill/>
          <a:ln w="12700">
            <a:solidFill>
              <a:schemeClr val="tx1"/>
            </a:solidFill>
            <a:round/>
            <a:headEnd type="none" w="sm" len="sm"/>
            <a:tailEnd type="triangle" w="med" len="med"/>
          </a:ln>
        </p:spPr>
      </p:cxnSp>
      <p:sp>
        <p:nvSpPr>
          <p:cNvPr id="1343509" name="Line 21"/>
          <p:cNvSpPr>
            <a:spLocks noChangeShapeType="1"/>
          </p:cNvSpPr>
          <p:nvPr/>
        </p:nvSpPr>
        <p:spPr bwMode="auto">
          <a:xfrm>
            <a:off x="2133600" y="2971800"/>
            <a:ext cx="914400" cy="0"/>
          </a:xfrm>
          <a:prstGeom prst="line">
            <a:avLst/>
          </a:prstGeom>
          <a:noFill/>
          <a:ln w="12700">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68623" name="Rectangle 22"/>
          <p:cNvSpPr>
            <a:spLocks noChangeArrowheads="1"/>
          </p:cNvSpPr>
          <p:nvPr/>
        </p:nvSpPr>
        <p:spPr bwMode="auto">
          <a:xfrm>
            <a:off x="8077200" y="3276600"/>
            <a:ext cx="1066800" cy="350838"/>
          </a:xfrm>
          <a:prstGeom prst="rect">
            <a:avLst/>
          </a:prstGeom>
          <a:noFill/>
          <a:ln w="12700">
            <a:noFill/>
            <a:miter lim="800000"/>
            <a:headEnd type="none" w="sm" len="sm"/>
            <a:tailEnd type="none" w="sm" len="sm"/>
          </a:ln>
        </p:spPr>
        <p:txBody>
          <a:bodyPr wrap="none" anchor="ctr"/>
          <a:lstStyle/>
          <a:p>
            <a:pPr algn="ctr"/>
            <a:r>
              <a:rPr lang="en-US"/>
              <a:t>EDMA</a:t>
            </a:r>
          </a:p>
        </p:txBody>
      </p:sp>
      <p:cxnSp>
        <p:nvCxnSpPr>
          <p:cNvPr id="68624" name="AutoShape 23"/>
          <p:cNvCxnSpPr>
            <a:cxnSpLocks noChangeShapeType="1"/>
            <a:stCxn id="68623" idx="0"/>
          </p:cNvCxnSpPr>
          <p:nvPr/>
        </p:nvCxnSpPr>
        <p:spPr bwMode="auto">
          <a:xfrm rot="5400000" flipH="1">
            <a:off x="8153400" y="2819400"/>
            <a:ext cx="304800" cy="609600"/>
          </a:xfrm>
          <a:prstGeom prst="bentConnector2">
            <a:avLst/>
          </a:prstGeom>
          <a:noFill/>
          <a:ln w="28575">
            <a:solidFill>
              <a:schemeClr val="tx1"/>
            </a:solidFill>
            <a:miter lim="800000"/>
            <a:headEnd type="triangle" w="med" len="med"/>
            <a:tailEnd/>
          </a:ln>
        </p:spPr>
      </p:cxnSp>
      <p:cxnSp>
        <p:nvCxnSpPr>
          <p:cNvPr id="68625" name="AutoShape 24"/>
          <p:cNvCxnSpPr>
            <a:cxnSpLocks noChangeShapeType="1"/>
            <a:stCxn id="68620" idx="3"/>
          </p:cNvCxnSpPr>
          <p:nvPr/>
        </p:nvCxnSpPr>
        <p:spPr bwMode="auto">
          <a:xfrm>
            <a:off x="4572000" y="2971800"/>
            <a:ext cx="1905000" cy="0"/>
          </a:xfrm>
          <a:prstGeom prst="straightConnector1">
            <a:avLst/>
          </a:prstGeom>
          <a:noFill/>
          <a:ln w="76200">
            <a:solidFill>
              <a:schemeClr val="tx2"/>
            </a:solidFill>
            <a:round/>
            <a:headEnd type="none" w="sm" len="sm"/>
            <a:tailEnd type="triangle" w="med" len="med"/>
          </a:ln>
        </p:spPr>
      </p:cxnSp>
      <p:sp>
        <p:nvSpPr>
          <p:cNvPr id="68626" name="Text Box 25"/>
          <p:cNvSpPr txBox="1">
            <a:spLocks noChangeArrowheads="1"/>
          </p:cNvSpPr>
          <p:nvPr/>
        </p:nvSpPr>
        <p:spPr bwMode="auto">
          <a:xfrm>
            <a:off x="200025" y="4476750"/>
            <a:ext cx="8715375" cy="1558925"/>
          </a:xfrm>
          <a:prstGeom prst="rect">
            <a:avLst/>
          </a:prstGeom>
          <a:noFill/>
          <a:ln w="12700">
            <a:noFill/>
            <a:miter lim="800000"/>
            <a:headEnd type="none" w="sm" len="sm"/>
            <a:tailEnd/>
          </a:ln>
        </p:spPr>
        <p:txBody>
          <a:bodyPr>
            <a:spAutoFit/>
          </a:bodyPr>
          <a:lstStyle/>
          <a:p>
            <a:pPr marL="342900" indent="-342900">
              <a:spcBef>
                <a:spcPct val="40000"/>
              </a:spcBef>
              <a:buClr>
                <a:schemeClr val="tx2"/>
              </a:buClr>
              <a:buSzPct val="75000"/>
              <a:buFont typeface="Wingdings" pitchFamily="2" charset="2"/>
              <a:buChar char=""/>
              <a:tabLst>
                <a:tab pos="682625" algn="l"/>
              </a:tabLst>
            </a:pPr>
            <a:r>
              <a:rPr lang="en-US" sz="2000" dirty="0">
                <a:latin typeface="Arial Narrow" pitchFamily="34" charset="0"/>
              </a:rPr>
              <a:t>When the CPU is finished with the data (and has written it to </a:t>
            </a:r>
            <a:r>
              <a:rPr lang="en-US" sz="2000" dirty="0" err="1">
                <a:latin typeface="Arial Narrow" pitchFamily="34" charset="0"/>
              </a:rPr>
              <a:t>XmtBuf</a:t>
            </a:r>
            <a:r>
              <a:rPr lang="en-US" sz="2000" dirty="0">
                <a:latin typeface="Arial Narrow" pitchFamily="34" charset="0"/>
              </a:rPr>
              <a:t> in L2), it can be sent to ext. memory with a cache </a:t>
            </a:r>
            <a:r>
              <a:rPr lang="en-US" sz="2000" dirty="0" err="1">
                <a:latin typeface="Arial Narrow" pitchFamily="34" charset="0"/>
              </a:rPr>
              <a:t>writeback</a:t>
            </a:r>
            <a:endParaRPr lang="en-US" sz="2000" dirty="0">
              <a:latin typeface="Arial Narrow" pitchFamily="34" charset="0"/>
            </a:endParaRPr>
          </a:p>
          <a:p>
            <a:pPr marL="342900" indent="-342900">
              <a:spcBef>
                <a:spcPct val="40000"/>
              </a:spcBef>
              <a:buClr>
                <a:schemeClr val="tx2"/>
              </a:buClr>
              <a:buSzPct val="75000"/>
              <a:buFont typeface="Wingdings" pitchFamily="2" charset="2"/>
              <a:buChar char=""/>
              <a:tabLst>
                <a:tab pos="682625" algn="l"/>
              </a:tabLst>
            </a:pPr>
            <a:r>
              <a:rPr lang="en-US" sz="2000" dirty="0">
                <a:latin typeface="Arial Narrow" pitchFamily="34" charset="0"/>
              </a:rPr>
              <a:t>A </a:t>
            </a:r>
            <a:r>
              <a:rPr lang="en-US" sz="2000" dirty="0" err="1">
                <a:latin typeface="Arial Narrow" pitchFamily="34" charset="0"/>
              </a:rPr>
              <a:t>writeback</a:t>
            </a:r>
            <a:r>
              <a:rPr lang="en-US" sz="2000" dirty="0">
                <a:latin typeface="Arial Narrow" pitchFamily="34" charset="0"/>
              </a:rPr>
              <a:t> is a copy operation from cache to memory, writing back the modified </a:t>
            </a:r>
            <a:r>
              <a:rPr lang="en-US" sz="2000" b="0" dirty="0">
                <a:latin typeface="Arial Narrow" pitchFamily="34" charset="0"/>
              </a:rPr>
              <a:t>(i.e. dirty)</a:t>
            </a:r>
            <a:r>
              <a:rPr lang="en-US" sz="2000" dirty="0">
                <a:latin typeface="Arial Narrow" pitchFamily="34" charset="0"/>
              </a:rPr>
              <a:t> memory locations – all </a:t>
            </a:r>
            <a:r>
              <a:rPr lang="en-US" sz="2000" dirty="0" err="1">
                <a:latin typeface="Arial Narrow" pitchFamily="34" charset="0"/>
              </a:rPr>
              <a:t>writebacks</a:t>
            </a:r>
            <a:r>
              <a:rPr lang="en-US" sz="2000" dirty="0">
                <a:latin typeface="Arial Narrow" pitchFamily="34" charset="0"/>
              </a:rPr>
              <a:t> operate on full cache lines</a:t>
            </a:r>
          </a:p>
          <a:p>
            <a:pPr marL="342900" indent="-342900">
              <a:spcBef>
                <a:spcPct val="40000"/>
              </a:spcBef>
              <a:buClr>
                <a:schemeClr val="tx2"/>
              </a:buClr>
              <a:buSzPct val="75000"/>
              <a:buFont typeface="Wingdings" pitchFamily="2" charset="2"/>
              <a:buChar char=""/>
              <a:tabLst>
                <a:tab pos="682625" algn="l"/>
              </a:tabLst>
            </a:pPr>
            <a:r>
              <a:rPr lang="en-US" sz="2000" dirty="0">
                <a:latin typeface="Arial Narrow" pitchFamily="34" charset="0"/>
              </a:rPr>
              <a:t>Use BIOS </a:t>
            </a:r>
            <a:r>
              <a:rPr lang="en-US" sz="2000" dirty="0" smtClean="0">
                <a:latin typeface="Arial Narrow" pitchFamily="34" charset="0"/>
              </a:rPr>
              <a:t>Cache APIs </a:t>
            </a:r>
            <a:r>
              <a:rPr lang="en-US" sz="2000" dirty="0">
                <a:latin typeface="Arial Narrow" pitchFamily="34" charset="0"/>
              </a:rPr>
              <a:t>to force a </a:t>
            </a:r>
            <a:r>
              <a:rPr lang="en-US" sz="2000" dirty="0" err="1">
                <a:latin typeface="Arial Narrow" pitchFamily="34" charset="0"/>
              </a:rPr>
              <a:t>writeback</a:t>
            </a:r>
            <a:r>
              <a:rPr lang="en-US" sz="2000" dirty="0">
                <a:latin typeface="Arial Narrow" pitchFamily="34" charset="0"/>
              </a:rPr>
              <a:t>:</a:t>
            </a:r>
            <a:endParaRPr lang="en-US" sz="1800" dirty="0">
              <a:solidFill>
                <a:schemeClr val="tx2"/>
              </a:solidFill>
              <a:latin typeface="Arial Narrow" pitchFamily="34" charset="0"/>
            </a:endParaRPr>
          </a:p>
        </p:txBody>
      </p:sp>
      <p:sp>
        <p:nvSpPr>
          <p:cNvPr id="68627" name="Text Box 26"/>
          <p:cNvSpPr txBox="1">
            <a:spLocks noChangeArrowheads="1"/>
          </p:cNvSpPr>
          <p:nvPr/>
        </p:nvSpPr>
        <p:spPr bwMode="auto">
          <a:xfrm>
            <a:off x="4876800" y="3048000"/>
            <a:ext cx="1590675" cy="384175"/>
          </a:xfrm>
          <a:prstGeom prst="rect">
            <a:avLst/>
          </a:prstGeom>
          <a:noFill/>
          <a:ln w="12700">
            <a:noFill/>
            <a:miter lim="800000"/>
            <a:headEnd type="none" w="sm" len="sm"/>
            <a:tailEnd/>
          </a:ln>
        </p:spPr>
        <p:txBody>
          <a:bodyPr wrap="none">
            <a:spAutoFit/>
          </a:bodyPr>
          <a:lstStyle/>
          <a:p>
            <a:r>
              <a:rPr lang="en-US">
                <a:solidFill>
                  <a:schemeClr val="tx2"/>
                </a:solidFill>
              </a:rPr>
              <a:t>writeback</a:t>
            </a:r>
          </a:p>
        </p:txBody>
      </p:sp>
      <p:sp>
        <p:nvSpPr>
          <p:cNvPr id="68628" name="Text Box 28"/>
          <p:cNvSpPr txBox="1">
            <a:spLocks noChangeArrowheads="1"/>
          </p:cNvSpPr>
          <p:nvPr/>
        </p:nvSpPr>
        <p:spPr bwMode="auto">
          <a:xfrm>
            <a:off x="703263" y="6030913"/>
            <a:ext cx="6939720" cy="369332"/>
          </a:xfrm>
          <a:prstGeom prst="rect">
            <a:avLst/>
          </a:prstGeom>
          <a:solidFill>
            <a:schemeClr val="accent1"/>
          </a:solidFill>
          <a:ln w="12700">
            <a:solidFill>
              <a:schemeClr val="tx1"/>
            </a:solidFill>
            <a:miter lim="800000"/>
            <a:headEnd type="none" w="sm" len="sm"/>
            <a:tailEnd type="none" w="sm" len="sm"/>
          </a:ln>
        </p:spPr>
        <p:txBody>
          <a:bodyPr wrap="none">
            <a:spAutoFit/>
          </a:bodyPr>
          <a:lstStyle/>
          <a:p>
            <a:pPr>
              <a:lnSpc>
                <a:spcPct val="100000"/>
              </a:lnSpc>
              <a:spcBef>
                <a:spcPct val="0"/>
              </a:spcBef>
            </a:pPr>
            <a:r>
              <a:rPr lang="en-US" sz="1800" dirty="0">
                <a:solidFill>
                  <a:schemeClr val="tx2"/>
                </a:solidFill>
                <a:latin typeface="Courier New" pitchFamily="49" charset="0"/>
              </a:rPr>
              <a:t>BIOS:</a:t>
            </a:r>
            <a:r>
              <a:rPr lang="en-US" sz="1800" dirty="0">
                <a:latin typeface="Courier New" pitchFamily="49" charset="0"/>
              </a:rPr>
              <a:t>  </a:t>
            </a:r>
            <a:r>
              <a:rPr lang="en-US" sz="1800" dirty="0" err="1" smtClean="0">
                <a:latin typeface="Courier New" pitchFamily="49" charset="0"/>
              </a:rPr>
              <a:t>Cache_wb</a:t>
            </a:r>
            <a:r>
              <a:rPr lang="en-US" sz="1800" dirty="0" smtClean="0">
                <a:latin typeface="Courier New" pitchFamily="49" charset="0"/>
              </a:rPr>
              <a:t> </a:t>
            </a:r>
            <a:r>
              <a:rPr lang="en-US" sz="1800" dirty="0">
                <a:latin typeface="Courier New" pitchFamily="49" charset="0"/>
              </a:rPr>
              <a:t>(</a:t>
            </a:r>
            <a:r>
              <a:rPr lang="en-US" sz="1800" dirty="0" err="1">
                <a:latin typeface="Courier New" pitchFamily="49" charset="0"/>
              </a:rPr>
              <a:t>XmtBuf</a:t>
            </a:r>
            <a:r>
              <a:rPr lang="en-US" sz="1800" dirty="0">
                <a:latin typeface="Courier New" pitchFamily="49" charset="0"/>
              </a:rPr>
              <a:t>, BUFFSIZE, CACHE_NOWAIT);</a:t>
            </a:r>
          </a:p>
        </p:txBody>
      </p:sp>
      <p:sp>
        <p:nvSpPr>
          <p:cNvPr id="68630" name="Rectangle 9"/>
          <p:cNvSpPr>
            <a:spLocks noChangeArrowheads="1"/>
          </p:cNvSpPr>
          <p:nvPr/>
        </p:nvSpPr>
        <p:spPr bwMode="auto">
          <a:xfrm>
            <a:off x="6694488" y="668338"/>
            <a:ext cx="1066800" cy="503237"/>
          </a:xfrm>
          <a:prstGeom prst="rect">
            <a:avLst/>
          </a:prstGeom>
          <a:noFill/>
          <a:ln w="12700">
            <a:noFill/>
            <a:miter lim="800000"/>
            <a:headEnd type="none" w="sm" len="sm"/>
            <a:tailEnd type="none" w="sm" len="sm"/>
          </a:ln>
        </p:spPr>
        <p:txBody>
          <a:bodyPr wrap="none" anchor="ctr"/>
          <a:lstStyle/>
          <a:p>
            <a:pPr algn="ctr"/>
            <a:r>
              <a:rPr lang="en-US">
                <a:solidFill>
                  <a:schemeClr val="tx2"/>
                </a:solidFill>
              </a:rPr>
              <a:t>DDR2</a:t>
            </a:r>
          </a:p>
        </p:txBody>
      </p:sp>
      <p:sp>
        <p:nvSpPr>
          <p:cNvPr id="24" name="Leading Question"/>
          <p:cNvSpPr txBox="1">
            <a:spLocks noChangeArrowheads="1"/>
          </p:cNvSpPr>
          <p:nvPr/>
        </p:nvSpPr>
        <p:spPr bwMode="auto">
          <a:xfrm>
            <a:off x="4526266" y="6535579"/>
            <a:ext cx="3954159" cy="246221"/>
          </a:xfrm>
          <a:prstGeom prst="rect">
            <a:avLst/>
          </a:prstGeom>
          <a:noFill/>
          <a:ln w="9525">
            <a:noFill/>
            <a:miter lim="800000"/>
            <a:headEnd/>
            <a:tailEnd/>
          </a:ln>
        </p:spPr>
        <p:txBody>
          <a:bodyPr wrap="none" lIns="0" tIns="0" rIns="0" bIns="0" anchor="b">
            <a:spAutoFit/>
          </a:bodyPr>
          <a:lstStyle/>
          <a:p>
            <a:pPr algn="r">
              <a:spcBef>
                <a:spcPct val="0"/>
              </a:spcBef>
            </a:pPr>
            <a:r>
              <a:rPr lang="en-US" sz="2000" b="0" dirty="0">
                <a:solidFill>
                  <a:schemeClr val="tx2"/>
                </a:solidFill>
                <a:latin typeface="Arial Narrow" pitchFamily="34" charset="0"/>
              </a:rPr>
              <a:t>What happens with the "next" </a:t>
            </a:r>
            <a:r>
              <a:rPr lang="en-US" sz="2000" b="0" dirty="0" smtClean="0">
                <a:solidFill>
                  <a:schemeClr val="tx2"/>
                </a:solidFill>
                <a:latin typeface="Arial Narrow" pitchFamily="34" charset="0"/>
              </a:rPr>
              <a:t>RCV buffer</a:t>
            </a:r>
            <a:r>
              <a:rPr lang="en-US" sz="2000" b="0" dirty="0">
                <a:solidFill>
                  <a:schemeClr val="tx2"/>
                </a:solidFill>
                <a:latin typeface="Arial Narrow" pitchFamily="34" charset="0"/>
              </a:rPr>
              <a:t>?</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514" name="AutoShape 2"/>
          <p:cNvSpPr>
            <a:spLocks noChangeArrowheads="1"/>
          </p:cNvSpPr>
          <p:nvPr/>
        </p:nvSpPr>
        <p:spPr bwMode="auto">
          <a:xfrm>
            <a:off x="6477000" y="1066800"/>
            <a:ext cx="1524000" cy="3352800"/>
          </a:xfrm>
          <a:prstGeom prst="flowChartDocument">
            <a:avLst/>
          </a:prstGeom>
          <a:solidFill>
            <a:schemeClr val="accent1"/>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4515" name="Rectangle 3"/>
          <p:cNvSpPr>
            <a:spLocks noGrp="1" noChangeArrowheads="1"/>
          </p:cNvSpPr>
          <p:nvPr>
            <p:ph type="title"/>
          </p:nvPr>
        </p:nvSpPr>
        <p:spPr/>
        <p:txBody>
          <a:bodyPr/>
          <a:lstStyle/>
          <a:p>
            <a:r>
              <a:rPr lang="en-US" smtClean="0"/>
              <a:t>Coherency Issue – Read</a:t>
            </a:r>
          </a:p>
        </p:txBody>
      </p:sp>
      <p:sp>
        <p:nvSpPr>
          <p:cNvPr id="1344516" name="Rectangle 4"/>
          <p:cNvSpPr>
            <a:spLocks noChangeArrowheads="1"/>
          </p:cNvSpPr>
          <p:nvPr/>
        </p:nvSpPr>
        <p:spPr bwMode="auto">
          <a:xfrm>
            <a:off x="304800" y="762000"/>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44517" name="Rectangle 5"/>
          <p:cNvSpPr>
            <a:spLocks noChangeArrowheads="1"/>
          </p:cNvSpPr>
          <p:nvPr/>
        </p:nvSpPr>
        <p:spPr bwMode="auto">
          <a:xfrm>
            <a:off x="3048000" y="1295400"/>
            <a:ext cx="1524000" cy="2438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4518" name="Rectangle 6"/>
          <p:cNvSpPr>
            <a:spLocks noChangeArrowheads="1"/>
          </p:cNvSpPr>
          <p:nvPr/>
        </p:nvSpPr>
        <p:spPr bwMode="auto">
          <a:xfrm>
            <a:off x="609600" y="2743200"/>
            <a:ext cx="1524000" cy="100647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a:t>CPU</a:t>
            </a:r>
          </a:p>
        </p:txBody>
      </p:sp>
      <p:sp>
        <p:nvSpPr>
          <p:cNvPr id="1344519" name="Rectangle 7"/>
          <p:cNvSpPr>
            <a:spLocks noChangeArrowheads="1"/>
          </p:cNvSpPr>
          <p:nvPr/>
        </p:nvSpPr>
        <p:spPr bwMode="auto">
          <a:xfrm>
            <a:off x="609600" y="1295400"/>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a:effectLst>
                <a:outerShdw blurRad="38100" dist="38100" dir="2700000" algn="tl">
                  <a:srgbClr val="FFFFFF"/>
                </a:outerShdw>
              </a:effectLst>
              <a:latin typeface="Arial" pitchFamily="34" charset="0"/>
            </a:endParaRPr>
          </a:p>
        </p:txBody>
      </p:sp>
      <p:sp>
        <p:nvSpPr>
          <p:cNvPr id="64520" name="Rectangle 8"/>
          <p:cNvSpPr>
            <a:spLocks noChangeArrowheads="1"/>
          </p:cNvSpPr>
          <p:nvPr/>
        </p:nvSpPr>
        <p:spPr bwMode="auto">
          <a:xfrm>
            <a:off x="3200400" y="914400"/>
            <a:ext cx="1066800" cy="503238"/>
          </a:xfrm>
          <a:prstGeom prst="rect">
            <a:avLst/>
          </a:prstGeom>
          <a:noFill/>
          <a:ln w="12700">
            <a:noFill/>
            <a:miter lim="800000"/>
            <a:headEnd type="none" w="sm" len="sm"/>
            <a:tailEnd type="none" w="sm" len="sm"/>
          </a:ln>
        </p:spPr>
        <p:txBody>
          <a:bodyPr wrap="none" anchor="ctr"/>
          <a:lstStyle/>
          <a:p>
            <a:pPr algn="ctr"/>
            <a:r>
              <a:rPr lang="en-US"/>
              <a:t>L2</a:t>
            </a:r>
          </a:p>
        </p:txBody>
      </p:sp>
      <p:sp>
        <p:nvSpPr>
          <p:cNvPr id="64521" name="Rectangle 10"/>
          <p:cNvSpPr>
            <a:spLocks noChangeArrowheads="1"/>
          </p:cNvSpPr>
          <p:nvPr/>
        </p:nvSpPr>
        <p:spPr bwMode="auto">
          <a:xfrm>
            <a:off x="762000" y="914400"/>
            <a:ext cx="1066800" cy="503238"/>
          </a:xfrm>
          <a:prstGeom prst="rect">
            <a:avLst/>
          </a:prstGeom>
          <a:noFill/>
          <a:ln w="12700">
            <a:noFill/>
            <a:miter lim="800000"/>
            <a:headEnd type="none" w="sm" len="sm"/>
            <a:tailEnd type="none" w="sm" len="sm"/>
          </a:ln>
        </p:spPr>
        <p:txBody>
          <a:bodyPr wrap="none" anchor="ctr"/>
          <a:lstStyle/>
          <a:p>
            <a:pPr algn="ctr"/>
            <a:r>
              <a:rPr lang="en-US"/>
              <a:t>L1D</a:t>
            </a:r>
          </a:p>
        </p:txBody>
      </p:sp>
      <p:sp>
        <p:nvSpPr>
          <p:cNvPr id="64522" name="Rectangle 11"/>
          <p:cNvSpPr>
            <a:spLocks noChangeArrowheads="1"/>
          </p:cNvSpPr>
          <p:nvPr/>
        </p:nvSpPr>
        <p:spPr bwMode="auto">
          <a:xfrm>
            <a:off x="6477000" y="1371600"/>
            <a:ext cx="1524000" cy="457200"/>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a:t>RcvBuf</a:t>
            </a:r>
          </a:p>
        </p:txBody>
      </p:sp>
      <p:sp>
        <p:nvSpPr>
          <p:cNvPr id="64523" name="Rectangle 13"/>
          <p:cNvSpPr>
            <a:spLocks noChangeArrowheads="1"/>
          </p:cNvSpPr>
          <p:nvPr/>
        </p:nvSpPr>
        <p:spPr bwMode="auto">
          <a:xfrm>
            <a:off x="609600" y="1371600"/>
            <a:ext cx="1524000" cy="4572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a:r>
              <a:rPr lang="en-US"/>
              <a:t>RcvBuf</a:t>
            </a:r>
          </a:p>
        </p:txBody>
      </p:sp>
      <p:sp>
        <p:nvSpPr>
          <p:cNvPr id="64524" name="Rectangle 14"/>
          <p:cNvSpPr>
            <a:spLocks noChangeArrowheads="1"/>
          </p:cNvSpPr>
          <p:nvPr/>
        </p:nvSpPr>
        <p:spPr bwMode="auto">
          <a:xfrm>
            <a:off x="3048000" y="1371600"/>
            <a:ext cx="1524000" cy="4572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a:r>
              <a:rPr lang="en-US"/>
              <a:t>RcvBuf</a:t>
            </a:r>
          </a:p>
        </p:txBody>
      </p:sp>
      <p:sp>
        <p:nvSpPr>
          <p:cNvPr id="64525" name="Rectangle 16"/>
          <p:cNvSpPr>
            <a:spLocks noChangeArrowheads="1"/>
          </p:cNvSpPr>
          <p:nvPr/>
        </p:nvSpPr>
        <p:spPr bwMode="auto">
          <a:xfrm>
            <a:off x="8077200" y="1020763"/>
            <a:ext cx="1066800" cy="350837"/>
          </a:xfrm>
          <a:prstGeom prst="rect">
            <a:avLst/>
          </a:prstGeom>
          <a:noFill/>
          <a:ln w="12700">
            <a:noFill/>
            <a:miter lim="800000"/>
            <a:headEnd type="none" w="sm" len="sm"/>
            <a:tailEnd type="none" w="sm" len="sm"/>
          </a:ln>
        </p:spPr>
        <p:txBody>
          <a:bodyPr wrap="none" anchor="ctr"/>
          <a:lstStyle/>
          <a:p>
            <a:pPr algn="ctr"/>
            <a:r>
              <a:rPr lang="en-US"/>
              <a:t>EDMA</a:t>
            </a:r>
          </a:p>
        </p:txBody>
      </p:sp>
      <p:cxnSp>
        <p:nvCxnSpPr>
          <p:cNvPr id="64526" name="AutoShape 17"/>
          <p:cNvCxnSpPr>
            <a:cxnSpLocks noChangeShapeType="1"/>
            <a:stCxn id="64525" idx="2"/>
            <a:endCxn id="64522" idx="3"/>
          </p:cNvCxnSpPr>
          <p:nvPr/>
        </p:nvCxnSpPr>
        <p:spPr bwMode="auto">
          <a:xfrm rot="5400000">
            <a:off x="8191500" y="1181100"/>
            <a:ext cx="228600" cy="609600"/>
          </a:xfrm>
          <a:prstGeom prst="bentConnector2">
            <a:avLst/>
          </a:prstGeom>
          <a:noFill/>
          <a:ln w="28575">
            <a:solidFill>
              <a:schemeClr val="tx1"/>
            </a:solidFill>
            <a:miter lim="800000"/>
            <a:headEnd type="none" w="sm" len="sm"/>
            <a:tailEnd type="triangle" w="med" len="med"/>
          </a:ln>
        </p:spPr>
      </p:cxnSp>
      <p:cxnSp>
        <p:nvCxnSpPr>
          <p:cNvPr id="64527" name="AutoShape 18"/>
          <p:cNvCxnSpPr>
            <a:cxnSpLocks noChangeShapeType="1"/>
            <a:stCxn id="64524" idx="1"/>
            <a:endCxn id="64523" idx="3"/>
          </p:cNvCxnSpPr>
          <p:nvPr/>
        </p:nvCxnSpPr>
        <p:spPr bwMode="auto">
          <a:xfrm flipH="1">
            <a:off x="2133600" y="1600200"/>
            <a:ext cx="914400" cy="0"/>
          </a:xfrm>
          <a:prstGeom prst="straightConnector1">
            <a:avLst/>
          </a:prstGeom>
          <a:noFill/>
          <a:ln w="12700">
            <a:solidFill>
              <a:schemeClr val="tx1"/>
            </a:solidFill>
            <a:round/>
            <a:headEnd type="none" w="sm" len="sm"/>
            <a:tailEnd type="triangle" w="med" len="med"/>
          </a:ln>
        </p:spPr>
      </p:cxnSp>
      <p:cxnSp>
        <p:nvCxnSpPr>
          <p:cNvPr id="64528" name="AutoShape 19"/>
          <p:cNvCxnSpPr>
            <a:cxnSpLocks noChangeShapeType="1"/>
            <a:stCxn id="64523" idx="2"/>
            <a:endCxn id="64518" idx="0"/>
          </p:cNvCxnSpPr>
          <p:nvPr/>
        </p:nvCxnSpPr>
        <p:spPr bwMode="auto">
          <a:xfrm>
            <a:off x="1371600" y="1828800"/>
            <a:ext cx="0" cy="914400"/>
          </a:xfrm>
          <a:prstGeom prst="straightConnector1">
            <a:avLst/>
          </a:prstGeom>
          <a:noFill/>
          <a:ln w="12700">
            <a:solidFill>
              <a:schemeClr val="tx1"/>
            </a:solidFill>
            <a:round/>
            <a:headEnd type="none" w="sm" len="sm"/>
            <a:tailEnd type="triangle" w="med" len="med"/>
          </a:ln>
        </p:spPr>
      </p:cxnSp>
      <p:sp>
        <p:nvSpPr>
          <p:cNvPr id="64529" name="Text Box 20"/>
          <p:cNvSpPr txBox="1">
            <a:spLocks noChangeArrowheads="1"/>
          </p:cNvSpPr>
          <p:nvPr/>
        </p:nvSpPr>
        <p:spPr bwMode="auto">
          <a:xfrm>
            <a:off x="593725" y="4495800"/>
            <a:ext cx="8474075" cy="1717675"/>
          </a:xfrm>
          <a:prstGeom prst="rect">
            <a:avLst/>
          </a:prstGeom>
          <a:noFill/>
          <a:ln w="12700">
            <a:noFill/>
            <a:miter lim="800000"/>
            <a:headEnd type="none" w="sm" len="sm"/>
            <a:tailEnd/>
          </a:ln>
        </p:spPr>
        <p:txBody>
          <a:bodyPr>
            <a:spAutoFit/>
          </a:bodyPr>
          <a:lstStyle/>
          <a:p>
            <a:pPr marL="342900" indent="-342900">
              <a:lnSpc>
                <a:spcPct val="90000"/>
              </a:lnSpc>
              <a:spcBef>
                <a:spcPct val="40000"/>
              </a:spcBef>
              <a:buClr>
                <a:schemeClr val="tx2"/>
              </a:buClr>
              <a:buSzPct val="75000"/>
              <a:buFont typeface="Wingdings" pitchFamily="2" charset="2"/>
              <a:buChar char=""/>
              <a:tabLst>
                <a:tab pos="682625" algn="l"/>
              </a:tabLst>
            </a:pPr>
            <a:r>
              <a:rPr lang="en-US" b="0"/>
              <a:t>EDMA writes a </a:t>
            </a:r>
            <a:r>
              <a:rPr lang="en-US" b="0" u="sng">
                <a:solidFill>
                  <a:schemeClr val="tx2"/>
                </a:solidFill>
              </a:rPr>
              <a:t>new</a:t>
            </a:r>
            <a:r>
              <a:rPr lang="en-US" b="0"/>
              <a:t> RcvBuf buffer to ext. memory</a:t>
            </a:r>
          </a:p>
          <a:p>
            <a:pPr marL="342900" indent="-342900">
              <a:lnSpc>
                <a:spcPct val="90000"/>
              </a:lnSpc>
              <a:spcBef>
                <a:spcPct val="40000"/>
              </a:spcBef>
              <a:buClr>
                <a:schemeClr val="tx2"/>
              </a:buClr>
              <a:buSzPct val="75000"/>
              <a:buFont typeface="Wingdings" pitchFamily="2" charset="2"/>
              <a:buChar char=""/>
              <a:tabLst>
                <a:tab pos="682625" algn="l"/>
              </a:tabLst>
            </a:pPr>
            <a:r>
              <a:rPr lang="en-US" b="0"/>
              <a:t>When the CPU reads RcvBuf a cache hit occurs </a:t>
            </a:r>
            <a:br>
              <a:rPr lang="en-US" b="0"/>
            </a:br>
            <a:r>
              <a:rPr lang="en-US" b="0"/>
              <a:t>since the buffer </a:t>
            </a:r>
            <a:r>
              <a:rPr lang="en-US" b="0">
                <a:latin typeface="Arial Narrow" pitchFamily="34" charset="0"/>
              </a:rPr>
              <a:t>(with old “stale” data)</a:t>
            </a:r>
            <a:r>
              <a:rPr lang="en-US" b="0"/>
              <a:t> is still valid in cache</a:t>
            </a:r>
          </a:p>
          <a:p>
            <a:pPr marL="342900" indent="-342900">
              <a:lnSpc>
                <a:spcPct val="90000"/>
              </a:lnSpc>
              <a:spcBef>
                <a:spcPct val="40000"/>
              </a:spcBef>
              <a:buClr>
                <a:schemeClr val="tx2"/>
              </a:buClr>
              <a:buSzPct val="75000"/>
              <a:buFont typeface="Wingdings" pitchFamily="2" charset="2"/>
              <a:buChar char=""/>
              <a:tabLst>
                <a:tab pos="682625" algn="l"/>
              </a:tabLst>
            </a:pPr>
            <a:r>
              <a:rPr lang="en-US" b="0"/>
              <a:t>Thus, the CPU reads the old data instead of the new</a:t>
            </a:r>
          </a:p>
        </p:txBody>
      </p:sp>
      <p:sp>
        <p:nvSpPr>
          <p:cNvPr id="64531" name="Rectangle 9"/>
          <p:cNvSpPr>
            <a:spLocks noChangeArrowheads="1"/>
          </p:cNvSpPr>
          <p:nvPr/>
        </p:nvSpPr>
        <p:spPr bwMode="auto">
          <a:xfrm>
            <a:off x="6694488" y="668338"/>
            <a:ext cx="1066800" cy="503237"/>
          </a:xfrm>
          <a:prstGeom prst="rect">
            <a:avLst/>
          </a:prstGeom>
          <a:noFill/>
          <a:ln w="12700">
            <a:noFill/>
            <a:miter lim="800000"/>
            <a:headEnd type="none" w="sm" len="sm"/>
            <a:tailEnd type="none" w="sm" len="sm"/>
          </a:ln>
        </p:spPr>
        <p:txBody>
          <a:bodyPr wrap="none" anchor="ctr"/>
          <a:lstStyle/>
          <a:p>
            <a:pPr algn="ctr"/>
            <a:r>
              <a:rPr lang="en-US">
                <a:solidFill>
                  <a:schemeClr val="tx2"/>
                </a:solidFill>
              </a:rPr>
              <a:t>DDR2</a:t>
            </a:r>
          </a:p>
        </p:txBody>
      </p:sp>
      <p:sp>
        <p:nvSpPr>
          <p:cNvPr id="22" name="Leading Question"/>
          <p:cNvSpPr txBox="1">
            <a:spLocks noChangeArrowheads="1"/>
          </p:cNvSpPr>
          <p:nvPr/>
        </p:nvSpPr>
        <p:spPr bwMode="auto">
          <a:xfrm>
            <a:off x="7526975" y="6383179"/>
            <a:ext cx="876843" cy="246221"/>
          </a:xfrm>
          <a:prstGeom prst="rect">
            <a:avLst/>
          </a:prstGeom>
          <a:noFill/>
          <a:ln w="9525">
            <a:noFill/>
            <a:miter lim="800000"/>
            <a:headEnd/>
            <a:tailEnd/>
          </a:ln>
        </p:spPr>
        <p:txBody>
          <a:bodyPr wrap="none" lIns="0" tIns="0" rIns="0" bIns="0" anchor="b">
            <a:spAutoFit/>
          </a:bodyPr>
          <a:lstStyle/>
          <a:p>
            <a:pPr algn="r">
              <a:spcBef>
                <a:spcPct val="0"/>
              </a:spcBef>
            </a:pPr>
            <a:r>
              <a:rPr lang="en-US" sz="2000" b="0" dirty="0" smtClean="0">
                <a:solidFill>
                  <a:schemeClr val="tx2"/>
                </a:solidFill>
                <a:latin typeface="Arial Narrow" pitchFamily="34" charset="0"/>
              </a:rPr>
              <a:t>Solution?</a:t>
            </a:r>
            <a:endParaRPr lang="en-US" sz="2000" b="0" dirty="0">
              <a:solidFill>
                <a:schemeClr val="tx2"/>
              </a:solidFill>
              <a:latin typeface="Arial Narrow" pitchFamily="34" charset="0"/>
            </a:endParaRPr>
          </a:p>
        </p:txBody>
      </p:sp>
      <p:pic>
        <p:nvPicPr>
          <p:cNvPr id="24"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AutoShape 2"/>
          <p:cNvSpPr>
            <a:spLocks noChangeArrowheads="1"/>
          </p:cNvSpPr>
          <p:nvPr/>
        </p:nvSpPr>
        <p:spPr bwMode="auto">
          <a:xfrm>
            <a:off x="6477000" y="1066800"/>
            <a:ext cx="1524000" cy="3352800"/>
          </a:xfrm>
          <a:prstGeom prst="flowChartDocument">
            <a:avLst/>
          </a:prstGeom>
          <a:solidFill>
            <a:schemeClr val="accent1"/>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5539" name="Rectangle 3"/>
          <p:cNvSpPr>
            <a:spLocks noGrp="1" noChangeArrowheads="1"/>
          </p:cNvSpPr>
          <p:nvPr>
            <p:ph type="title"/>
          </p:nvPr>
        </p:nvSpPr>
        <p:spPr/>
        <p:txBody>
          <a:bodyPr/>
          <a:lstStyle/>
          <a:p>
            <a:r>
              <a:rPr lang="en-US" smtClean="0"/>
              <a:t>Coherency Solution – Read</a:t>
            </a:r>
          </a:p>
        </p:txBody>
      </p:sp>
      <p:sp>
        <p:nvSpPr>
          <p:cNvPr id="1346564" name="Rectangle 4"/>
          <p:cNvSpPr>
            <a:spLocks noChangeArrowheads="1"/>
          </p:cNvSpPr>
          <p:nvPr/>
        </p:nvSpPr>
        <p:spPr bwMode="auto">
          <a:xfrm>
            <a:off x="304800" y="762000"/>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46565" name="Rectangle 5"/>
          <p:cNvSpPr>
            <a:spLocks noChangeArrowheads="1"/>
          </p:cNvSpPr>
          <p:nvPr/>
        </p:nvSpPr>
        <p:spPr bwMode="auto">
          <a:xfrm>
            <a:off x="3048000" y="1295400"/>
            <a:ext cx="1524000" cy="2438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65542" name="Rectangle 6"/>
          <p:cNvSpPr>
            <a:spLocks noChangeArrowheads="1"/>
          </p:cNvSpPr>
          <p:nvPr/>
        </p:nvSpPr>
        <p:spPr bwMode="auto">
          <a:xfrm>
            <a:off x="609600" y="2743200"/>
            <a:ext cx="1524000" cy="100647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a:t>CPU</a:t>
            </a:r>
          </a:p>
        </p:txBody>
      </p:sp>
      <p:sp>
        <p:nvSpPr>
          <p:cNvPr id="1346567" name="Rectangle 7"/>
          <p:cNvSpPr>
            <a:spLocks noChangeArrowheads="1"/>
          </p:cNvSpPr>
          <p:nvPr/>
        </p:nvSpPr>
        <p:spPr bwMode="auto">
          <a:xfrm>
            <a:off x="609600" y="1295400"/>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a:effectLst>
                <a:outerShdw blurRad="38100" dist="38100" dir="2700000" algn="tl">
                  <a:srgbClr val="FFFFFF"/>
                </a:outerShdw>
              </a:effectLst>
              <a:latin typeface="Arial" pitchFamily="34" charset="0"/>
            </a:endParaRPr>
          </a:p>
        </p:txBody>
      </p:sp>
      <p:sp>
        <p:nvSpPr>
          <p:cNvPr id="65544" name="Rectangle 8"/>
          <p:cNvSpPr>
            <a:spLocks noChangeArrowheads="1"/>
          </p:cNvSpPr>
          <p:nvPr/>
        </p:nvSpPr>
        <p:spPr bwMode="auto">
          <a:xfrm>
            <a:off x="3200400" y="914400"/>
            <a:ext cx="1066800" cy="503238"/>
          </a:xfrm>
          <a:prstGeom prst="rect">
            <a:avLst/>
          </a:prstGeom>
          <a:noFill/>
          <a:ln w="12700">
            <a:noFill/>
            <a:miter lim="800000"/>
            <a:headEnd type="none" w="sm" len="sm"/>
            <a:tailEnd type="none" w="sm" len="sm"/>
          </a:ln>
        </p:spPr>
        <p:txBody>
          <a:bodyPr wrap="none" anchor="ctr"/>
          <a:lstStyle/>
          <a:p>
            <a:pPr algn="ctr"/>
            <a:r>
              <a:rPr lang="en-US"/>
              <a:t>L2</a:t>
            </a:r>
          </a:p>
        </p:txBody>
      </p:sp>
      <p:sp>
        <p:nvSpPr>
          <p:cNvPr id="65545" name="Rectangle 10"/>
          <p:cNvSpPr>
            <a:spLocks noChangeArrowheads="1"/>
          </p:cNvSpPr>
          <p:nvPr/>
        </p:nvSpPr>
        <p:spPr bwMode="auto">
          <a:xfrm>
            <a:off x="762000" y="914400"/>
            <a:ext cx="1066800" cy="503238"/>
          </a:xfrm>
          <a:prstGeom prst="rect">
            <a:avLst/>
          </a:prstGeom>
          <a:noFill/>
          <a:ln w="12700">
            <a:noFill/>
            <a:miter lim="800000"/>
            <a:headEnd type="none" w="sm" len="sm"/>
            <a:tailEnd type="none" w="sm" len="sm"/>
          </a:ln>
        </p:spPr>
        <p:txBody>
          <a:bodyPr wrap="none" anchor="ctr"/>
          <a:lstStyle/>
          <a:p>
            <a:pPr algn="ctr"/>
            <a:r>
              <a:rPr lang="en-US"/>
              <a:t>L1D</a:t>
            </a:r>
          </a:p>
        </p:txBody>
      </p:sp>
      <p:sp>
        <p:nvSpPr>
          <p:cNvPr id="65546" name="Rectangle 11"/>
          <p:cNvSpPr>
            <a:spLocks noChangeArrowheads="1"/>
          </p:cNvSpPr>
          <p:nvPr/>
        </p:nvSpPr>
        <p:spPr bwMode="auto">
          <a:xfrm>
            <a:off x="6477000" y="1371600"/>
            <a:ext cx="1524000" cy="457200"/>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a:t>RcvBuf</a:t>
            </a:r>
          </a:p>
        </p:txBody>
      </p:sp>
      <p:sp>
        <p:nvSpPr>
          <p:cNvPr id="65547" name="Rectangle 13"/>
          <p:cNvSpPr>
            <a:spLocks noChangeArrowheads="1"/>
          </p:cNvSpPr>
          <p:nvPr/>
        </p:nvSpPr>
        <p:spPr bwMode="auto">
          <a:xfrm>
            <a:off x="609600" y="1371600"/>
            <a:ext cx="1524000" cy="4572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a:r>
              <a:rPr lang="en-US"/>
              <a:t>RcvBuf</a:t>
            </a:r>
          </a:p>
        </p:txBody>
      </p:sp>
      <p:sp>
        <p:nvSpPr>
          <p:cNvPr id="65548" name="Rectangle 14"/>
          <p:cNvSpPr>
            <a:spLocks noChangeArrowheads="1"/>
          </p:cNvSpPr>
          <p:nvPr/>
        </p:nvSpPr>
        <p:spPr bwMode="auto">
          <a:xfrm>
            <a:off x="3048000" y="1371600"/>
            <a:ext cx="1524000" cy="4572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a:r>
              <a:rPr lang="en-US"/>
              <a:t>RcvBuf</a:t>
            </a:r>
          </a:p>
        </p:txBody>
      </p:sp>
      <p:sp>
        <p:nvSpPr>
          <p:cNvPr id="65549" name="Rectangle 16"/>
          <p:cNvSpPr>
            <a:spLocks noChangeArrowheads="1"/>
          </p:cNvSpPr>
          <p:nvPr/>
        </p:nvSpPr>
        <p:spPr bwMode="auto">
          <a:xfrm>
            <a:off x="8077200" y="1020763"/>
            <a:ext cx="1066800" cy="350837"/>
          </a:xfrm>
          <a:prstGeom prst="rect">
            <a:avLst/>
          </a:prstGeom>
          <a:noFill/>
          <a:ln w="12700">
            <a:noFill/>
            <a:miter lim="800000"/>
            <a:headEnd type="none" w="sm" len="sm"/>
            <a:tailEnd type="none" w="sm" len="sm"/>
          </a:ln>
        </p:spPr>
        <p:txBody>
          <a:bodyPr wrap="none" anchor="ctr"/>
          <a:lstStyle/>
          <a:p>
            <a:pPr algn="ctr"/>
            <a:r>
              <a:rPr lang="en-US"/>
              <a:t>EDMA</a:t>
            </a:r>
          </a:p>
        </p:txBody>
      </p:sp>
      <p:cxnSp>
        <p:nvCxnSpPr>
          <p:cNvPr id="65550" name="AutoShape 17"/>
          <p:cNvCxnSpPr>
            <a:cxnSpLocks noChangeShapeType="1"/>
            <a:stCxn id="65549" idx="2"/>
            <a:endCxn id="65546" idx="3"/>
          </p:cNvCxnSpPr>
          <p:nvPr/>
        </p:nvCxnSpPr>
        <p:spPr bwMode="auto">
          <a:xfrm rot="5400000">
            <a:off x="8191500" y="1181100"/>
            <a:ext cx="228600" cy="609600"/>
          </a:xfrm>
          <a:prstGeom prst="bentConnector2">
            <a:avLst/>
          </a:prstGeom>
          <a:noFill/>
          <a:ln w="28575">
            <a:solidFill>
              <a:schemeClr val="tx1"/>
            </a:solidFill>
            <a:miter lim="800000"/>
            <a:headEnd type="none" w="sm" len="sm"/>
            <a:tailEnd type="triangle" w="med" len="med"/>
          </a:ln>
        </p:spPr>
      </p:cxnSp>
      <p:cxnSp>
        <p:nvCxnSpPr>
          <p:cNvPr id="65551" name="AutoShape 18"/>
          <p:cNvCxnSpPr>
            <a:cxnSpLocks noChangeShapeType="1"/>
            <a:stCxn id="65548" idx="1"/>
            <a:endCxn id="65547" idx="3"/>
          </p:cNvCxnSpPr>
          <p:nvPr/>
        </p:nvCxnSpPr>
        <p:spPr bwMode="auto">
          <a:xfrm flipH="1">
            <a:off x="2133600" y="1600200"/>
            <a:ext cx="914400" cy="0"/>
          </a:xfrm>
          <a:prstGeom prst="straightConnector1">
            <a:avLst/>
          </a:prstGeom>
          <a:noFill/>
          <a:ln w="12700">
            <a:solidFill>
              <a:schemeClr val="tx1"/>
            </a:solidFill>
            <a:round/>
            <a:headEnd type="none" w="sm" len="sm"/>
            <a:tailEnd type="triangle" w="med" len="med"/>
          </a:ln>
        </p:spPr>
      </p:cxnSp>
      <p:cxnSp>
        <p:nvCxnSpPr>
          <p:cNvPr id="65552" name="AutoShape 19"/>
          <p:cNvCxnSpPr>
            <a:cxnSpLocks noChangeShapeType="1"/>
            <a:stCxn id="65547" idx="2"/>
            <a:endCxn id="65542" idx="0"/>
          </p:cNvCxnSpPr>
          <p:nvPr/>
        </p:nvCxnSpPr>
        <p:spPr bwMode="auto">
          <a:xfrm>
            <a:off x="1371600" y="1828800"/>
            <a:ext cx="0" cy="914400"/>
          </a:xfrm>
          <a:prstGeom prst="straightConnector1">
            <a:avLst/>
          </a:prstGeom>
          <a:noFill/>
          <a:ln w="12700">
            <a:solidFill>
              <a:schemeClr val="tx1"/>
            </a:solidFill>
            <a:round/>
            <a:headEnd type="none" w="sm" len="sm"/>
            <a:tailEnd type="triangle" w="med" len="med"/>
          </a:ln>
        </p:spPr>
      </p:cxnSp>
      <p:sp>
        <p:nvSpPr>
          <p:cNvPr id="1346580" name="Rectangle 20"/>
          <p:cNvSpPr>
            <a:spLocks noChangeArrowheads="1"/>
          </p:cNvSpPr>
          <p:nvPr/>
        </p:nvSpPr>
        <p:spPr bwMode="auto">
          <a:xfrm>
            <a:off x="3048000" y="1371600"/>
            <a:ext cx="1524000" cy="457200"/>
          </a:xfrm>
          <a:prstGeom prst="rect">
            <a:avLst/>
          </a:prstGeom>
          <a:solidFill>
            <a:srgbClr val="CCFF66">
              <a:alpha val="50000"/>
            </a:srgbClr>
          </a:solidFill>
          <a:ln w="12700">
            <a:solidFill>
              <a:schemeClr val="tx1"/>
            </a:solidFill>
            <a:miter lim="800000"/>
            <a:headEnd type="none" w="sm" len="sm"/>
            <a:tailEnd type="none" w="sm" len="sm"/>
          </a:ln>
          <a:effectLst/>
        </p:spPr>
        <p:txBody>
          <a:bodyPr wrap="none" anchor="ctr"/>
          <a:lstStyle/>
          <a:p>
            <a:pPr algn="ctr">
              <a:defRPr/>
            </a:pPr>
            <a:endParaRPr lang="en-US">
              <a:effectLst>
                <a:outerShdw blurRad="38100" dist="38100" dir="2700000" algn="tl">
                  <a:srgbClr val="FFFFFF"/>
                </a:outerShdw>
              </a:effectLst>
              <a:latin typeface="Arial" pitchFamily="34" charset="0"/>
            </a:endParaRPr>
          </a:p>
        </p:txBody>
      </p:sp>
      <p:sp>
        <p:nvSpPr>
          <p:cNvPr id="1346581" name="Rectangle 21"/>
          <p:cNvSpPr>
            <a:spLocks noChangeArrowheads="1"/>
          </p:cNvSpPr>
          <p:nvPr/>
        </p:nvSpPr>
        <p:spPr bwMode="auto">
          <a:xfrm>
            <a:off x="609600" y="1371600"/>
            <a:ext cx="1524000" cy="457200"/>
          </a:xfrm>
          <a:prstGeom prst="rect">
            <a:avLst/>
          </a:prstGeom>
          <a:solidFill>
            <a:srgbClr val="CCFF66">
              <a:alpha val="50000"/>
            </a:srgbClr>
          </a:solidFill>
          <a:ln w="12700">
            <a:solidFill>
              <a:schemeClr val="tx1"/>
            </a:solidFill>
            <a:miter lim="800000"/>
            <a:headEnd type="none" w="sm" len="sm"/>
            <a:tailEnd type="none" w="sm" len="sm"/>
          </a:ln>
          <a:effectLst/>
        </p:spPr>
        <p:txBody>
          <a:bodyPr wrap="none" anchor="ctr"/>
          <a:lstStyle/>
          <a:p>
            <a:pPr algn="ctr">
              <a:defRPr/>
            </a:pPr>
            <a:endParaRPr lang="en-US">
              <a:effectLst>
                <a:outerShdw blurRad="38100" dist="38100" dir="2700000" algn="tl">
                  <a:srgbClr val="FFFFFF"/>
                </a:outerShdw>
              </a:effectLst>
              <a:latin typeface="Arial" pitchFamily="34" charset="0"/>
            </a:endParaRPr>
          </a:p>
        </p:txBody>
      </p:sp>
      <p:sp>
        <p:nvSpPr>
          <p:cNvPr id="65555" name="Text Box 22"/>
          <p:cNvSpPr txBox="1">
            <a:spLocks noChangeArrowheads="1"/>
          </p:cNvSpPr>
          <p:nvPr/>
        </p:nvSpPr>
        <p:spPr bwMode="auto">
          <a:xfrm>
            <a:off x="200025" y="4419600"/>
            <a:ext cx="8594725" cy="1374775"/>
          </a:xfrm>
          <a:prstGeom prst="rect">
            <a:avLst/>
          </a:prstGeom>
          <a:noFill/>
          <a:ln w="12700">
            <a:noFill/>
            <a:miter lim="800000"/>
            <a:headEnd type="none" w="sm" len="sm"/>
            <a:tailEnd/>
          </a:ln>
        </p:spPr>
        <p:txBody>
          <a:bodyPr>
            <a:spAutoFit/>
          </a:bodyPr>
          <a:lstStyle/>
          <a:p>
            <a:pPr marL="342900" indent="-342900">
              <a:lnSpc>
                <a:spcPct val="90000"/>
              </a:lnSpc>
              <a:spcBef>
                <a:spcPct val="30000"/>
              </a:spcBef>
              <a:buClr>
                <a:schemeClr val="tx2"/>
              </a:buClr>
              <a:buSzPct val="75000"/>
              <a:buFont typeface="Wingdings" pitchFamily="2" charset="2"/>
              <a:buChar char=""/>
              <a:tabLst>
                <a:tab pos="682625" algn="l"/>
              </a:tabLst>
            </a:pPr>
            <a:r>
              <a:rPr lang="en-US" sz="2000" dirty="0">
                <a:latin typeface="Arial Narrow" pitchFamily="34" charset="0"/>
              </a:rPr>
              <a:t>To get the new data, you must first </a:t>
            </a:r>
            <a:r>
              <a:rPr lang="en-US" sz="2000" i="1" dirty="0">
                <a:solidFill>
                  <a:schemeClr val="tx2"/>
                </a:solidFill>
                <a:latin typeface="Arial Narrow" pitchFamily="34" charset="0"/>
              </a:rPr>
              <a:t>invalidate</a:t>
            </a:r>
            <a:r>
              <a:rPr lang="en-US" sz="2000" dirty="0">
                <a:latin typeface="Arial Narrow" pitchFamily="34" charset="0"/>
              </a:rPr>
              <a:t> the old data before trying to read the new data </a:t>
            </a:r>
            <a:r>
              <a:rPr lang="en-US" sz="2000" b="0" dirty="0">
                <a:latin typeface="Arial Narrow" pitchFamily="34" charset="0"/>
              </a:rPr>
              <a:t>(clears cache line’s valid bits)</a:t>
            </a:r>
          </a:p>
          <a:p>
            <a:pPr marL="342900" indent="-342900">
              <a:lnSpc>
                <a:spcPct val="90000"/>
              </a:lnSpc>
              <a:spcBef>
                <a:spcPct val="30000"/>
              </a:spcBef>
              <a:buClr>
                <a:schemeClr val="tx2"/>
              </a:buClr>
              <a:buSzPct val="75000"/>
              <a:buFont typeface="Wingdings" pitchFamily="2" charset="2"/>
              <a:buChar char=""/>
              <a:tabLst>
                <a:tab pos="682625" algn="l"/>
              </a:tabLst>
            </a:pPr>
            <a:r>
              <a:rPr lang="en-US" sz="2000" dirty="0">
                <a:latin typeface="Arial Narrow" pitchFamily="34" charset="0"/>
              </a:rPr>
              <a:t>Again, cache operations (</a:t>
            </a:r>
            <a:r>
              <a:rPr lang="en-US" sz="2000" dirty="0" err="1">
                <a:latin typeface="Arial Narrow" pitchFamily="34" charset="0"/>
              </a:rPr>
              <a:t>writeback</a:t>
            </a:r>
            <a:r>
              <a:rPr lang="en-US" sz="2000" dirty="0">
                <a:latin typeface="Arial Narrow" pitchFamily="34" charset="0"/>
              </a:rPr>
              <a:t>, invalidate) </a:t>
            </a:r>
            <a:r>
              <a:rPr lang="en-US" sz="2000" i="1" u="sng" dirty="0">
                <a:latin typeface="Arial Narrow" pitchFamily="34" charset="0"/>
              </a:rPr>
              <a:t>operate on cache lines</a:t>
            </a:r>
          </a:p>
          <a:p>
            <a:pPr marL="342900" indent="-342900">
              <a:lnSpc>
                <a:spcPct val="90000"/>
              </a:lnSpc>
              <a:spcBef>
                <a:spcPct val="30000"/>
              </a:spcBef>
              <a:buClr>
                <a:schemeClr val="tx2"/>
              </a:buClr>
              <a:buSzPct val="75000"/>
              <a:buFont typeface="Wingdings" pitchFamily="2" charset="2"/>
              <a:buChar char=""/>
              <a:tabLst>
                <a:tab pos="682625" algn="l"/>
              </a:tabLst>
            </a:pPr>
            <a:r>
              <a:rPr lang="en-US" sz="2000" dirty="0">
                <a:latin typeface="Arial Narrow" pitchFamily="34" charset="0"/>
              </a:rPr>
              <a:t>BIOS </a:t>
            </a:r>
            <a:r>
              <a:rPr lang="en-US" sz="2000" dirty="0" smtClean="0">
                <a:latin typeface="Arial Narrow" pitchFamily="34" charset="0"/>
              </a:rPr>
              <a:t>provides </a:t>
            </a:r>
            <a:r>
              <a:rPr lang="en-US" sz="2000" dirty="0">
                <a:latin typeface="Arial Narrow" pitchFamily="34" charset="0"/>
              </a:rPr>
              <a:t>an invalidate option:</a:t>
            </a:r>
          </a:p>
        </p:txBody>
      </p:sp>
      <p:sp>
        <p:nvSpPr>
          <p:cNvPr id="65556" name="Text Box 23"/>
          <p:cNvSpPr txBox="1">
            <a:spLocks noChangeArrowheads="1"/>
          </p:cNvSpPr>
          <p:nvPr/>
        </p:nvSpPr>
        <p:spPr bwMode="auto">
          <a:xfrm>
            <a:off x="685800" y="5838825"/>
            <a:ext cx="7417415" cy="400110"/>
          </a:xfrm>
          <a:prstGeom prst="rect">
            <a:avLst/>
          </a:prstGeom>
          <a:solidFill>
            <a:schemeClr val="accent1"/>
          </a:solidFill>
          <a:ln w="12700">
            <a:solidFill>
              <a:schemeClr val="tx1"/>
            </a:solidFill>
            <a:miter lim="800000"/>
            <a:headEnd type="none" w="sm" len="sm"/>
            <a:tailEnd type="none" w="sm" len="sm"/>
          </a:ln>
        </p:spPr>
        <p:txBody>
          <a:bodyPr wrap="none">
            <a:spAutoFit/>
          </a:bodyPr>
          <a:lstStyle/>
          <a:p>
            <a:pPr>
              <a:lnSpc>
                <a:spcPct val="100000"/>
              </a:lnSpc>
              <a:spcBef>
                <a:spcPct val="0"/>
              </a:spcBef>
            </a:pPr>
            <a:r>
              <a:rPr lang="en-US" sz="2000" dirty="0">
                <a:solidFill>
                  <a:schemeClr val="tx2"/>
                </a:solidFill>
                <a:latin typeface="Courier New" pitchFamily="49" charset="0"/>
              </a:rPr>
              <a:t>BIOS:</a:t>
            </a:r>
            <a:r>
              <a:rPr lang="en-US" sz="2000" dirty="0">
                <a:latin typeface="Courier New" pitchFamily="49" charset="0"/>
              </a:rPr>
              <a:t> </a:t>
            </a:r>
            <a:r>
              <a:rPr lang="en-US" sz="2000" dirty="0" err="1" smtClean="0">
                <a:latin typeface="Courier New" pitchFamily="49" charset="0"/>
              </a:rPr>
              <a:t>Cache_inv</a:t>
            </a:r>
            <a:r>
              <a:rPr lang="en-US" sz="2000" dirty="0" smtClean="0">
                <a:latin typeface="Courier New" pitchFamily="49" charset="0"/>
              </a:rPr>
              <a:t> </a:t>
            </a:r>
            <a:r>
              <a:rPr lang="en-US" sz="2000" dirty="0">
                <a:latin typeface="Courier New" pitchFamily="49" charset="0"/>
              </a:rPr>
              <a:t>(</a:t>
            </a:r>
            <a:r>
              <a:rPr lang="en-US" sz="2000" dirty="0" err="1">
                <a:latin typeface="Courier New" pitchFamily="49" charset="0"/>
              </a:rPr>
              <a:t>RcvBuf</a:t>
            </a:r>
            <a:r>
              <a:rPr lang="en-US" sz="2000" dirty="0">
                <a:latin typeface="Courier New" pitchFamily="49" charset="0"/>
              </a:rPr>
              <a:t>, BUFFSIZE, CACHE_WAIT);</a:t>
            </a:r>
          </a:p>
        </p:txBody>
      </p:sp>
      <p:sp>
        <p:nvSpPr>
          <p:cNvPr id="65559" name="Rectangle 9"/>
          <p:cNvSpPr>
            <a:spLocks noChangeArrowheads="1"/>
          </p:cNvSpPr>
          <p:nvPr/>
        </p:nvSpPr>
        <p:spPr bwMode="auto">
          <a:xfrm>
            <a:off x="6694488" y="668338"/>
            <a:ext cx="1066800" cy="503237"/>
          </a:xfrm>
          <a:prstGeom prst="rect">
            <a:avLst/>
          </a:prstGeom>
          <a:noFill/>
          <a:ln w="12700">
            <a:noFill/>
            <a:miter lim="800000"/>
            <a:headEnd type="none" w="sm" len="sm"/>
            <a:tailEnd type="none" w="sm" len="sm"/>
          </a:ln>
        </p:spPr>
        <p:txBody>
          <a:bodyPr wrap="none" anchor="ctr"/>
          <a:lstStyle/>
          <a:p>
            <a:pPr algn="ctr"/>
            <a:r>
              <a:rPr lang="en-US">
                <a:solidFill>
                  <a:schemeClr val="tx2"/>
                </a:solidFill>
              </a:rPr>
              <a:t>DDR2</a:t>
            </a:r>
          </a:p>
        </p:txBody>
      </p:sp>
      <p:pic>
        <p:nvPicPr>
          <p:cNvPr id="26"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smtClean="0"/>
              <a:t>BIOS Cache Functions Summary</a:t>
            </a:r>
          </a:p>
        </p:txBody>
      </p:sp>
      <p:sp>
        <p:nvSpPr>
          <p:cNvPr id="69635" name="Rectangle 3"/>
          <p:cNvSpPr>
            <a:spLocks noChangeArrowheads="1"/>
          </p:cNvSpPr>
          <p:nvPr/>
        </p:nvSpPr>
        <p:spPr bwMode="auto">
          <a:xfrm>
            <a:off x="990600" y="5222175"/>
            <a:ext cx="4495800" cy="863600"/>
          </a:xfrm>
          <a:prstGeom prst="rect">
            <a:avLst/>
          </a:prstGeom>
          <a:noFill/>
          <a:ln w="12700" algn="ctr">
            <a:noFill/>
            <a:miter lim="800000"/>
            <a:headEnd/>
            <a:tailEnd/>
          </a:ln>
        </p:spPr>
        <p:txBody>
          <a:bodyPr>
            <a:spAutoFit/>
          </a:bodyPr>
          <a:lstStyle/>
          <a:p>
            <a:pPr>
              <a:lnSpc>
                <a:spcPct val="60000"/>
              </a:lnSpc>
              <a:tabLst>
                <a:tab pos="796925" algn="l"/>
              </a:tabLst>
            </a:pPr>
            <a:r>
              <a:rPr lang="en-US" sz="1800" b="0" dirty="0" err="1">
                <a:latin typeface="Arial Narrow" pitchFamily="34" charset="0"/>
              </a:rPr>
              <a:t>blockPtr</a:t>
            </a:r>
            <a:r>
              <a:rPr lang="en-US" sz="1800" b="0" dirty="0">
                <a:latin typeface="Arial Narrow" pitchFamily="34" charset="0"/>
              </a:rPr>
              <a:t>	:  </a:t>
            </a:r>
            <a:r>
              <a:rPr lang="en-US" sz="1800" b="0" i="1" dirty="0">
                <a:latin typeface="Arial Narrow" pitchFamily="34" charset="0"/>
              </a:rPr>
              <a:t>start address of range to be invalidated</a:t>
            </a:r>
          </a:p>
          <a:p>
            <a:pPr>
              <a:lnSpc>
                <a:spcPct val="60000"/>
              </a:lnSpc>
              <a:tabLst>
                <a:tab pos="796925" algn="l"/>
              </a:tabLst>
            </a:pPr>
            <a:r>
              <a:rPr lang="en-US" sz="1800" b="0" dirty="0" err="1">
                <a:latin typeface="Arial Narrow" pitchFamily="34" charset="0"/>
              </a:rPr>
              <a:t>byteCnt</a:t>
            </a:r>
            <a:r>
              <a:rPr lang="en-US" sz="1800" b="0" dirty="0">
                <a:latin typeface="Arial Narrow" pitchFamily="34" charset="0"/>
              </a:rPr>
              <a:t> 	:  </a:t>
            </a:r>
            <a:r>
              <a:rPr lang="en-US" sz="1800" b="0" i="1" dirty="0">
                <a:latin typeface="Arial Narrow" pitchFamily="34" charset="0"/>
              </a:rPr>
              <a:t>number of bytes to be invalidated</a:t>
            </a:r>
          </a:p>
          <a:p>
            <a:pPr>
              <a:lnSpc>
                <a:spcPct val="60000"/>
              </a:lnSpc>
              <a:tabLst>
                <a:tab pos="796925" algn="l"/>
              </a:tabLst>
            </a:pPr>
            <a:r>
              <a:rPr lang="en-US" sz="1800" b="0" dirty="0">
                <a:latin typeface="Arial Narrow" pitchFamily="34" charset="0"/>
              </a:rPr>
              <a:t>Wait	:  </a:t>
            </a:r>
            <a:r>
              <a:rPr lang="en-US" sz="1800" b="0" i="1" dirty="0">
                <a:latin typeface="Arial Narrow" pitchFamily="34" charset="0"/>
              </a:rPr>
              <a:t>1 = wait until operation is completed</a:t>
            </a:r>
          </a:p>
        </p:txBody>
      </p:sp>
      <p:graphicFrame>
        <p:nvGraphicFramePr>
          <p:cNvPr id="1347596" name="Group 12"/>
          <p:cNvGraphicFramePr>
            <a:graphicFrameLocks noGrp="1"/>
          </p:cNvGraphicFramePr>
          <p:nvPr>
            <p:extLst>
              <p:ext uri="{D42A27DB-BD31-4B8C-83A1-F6EECF244321}">
                <p14:modId xmlns:p14="http://schemas.microsoft.com/office/powerpoint/2010/main" val="1698173496"/>
              </p:ext>
            </p:extLst>
          </p:nvPr>
        </p:nvGraphicFramePr>
        <p:xfrm>
          <a:off x="304800" y="726375"/>
          <a:ext cx="8534400" cy="4285299"/>
        </p:xfrm>
        <a:graphic>
          <a:graphicData uri="http://schemas.openxmlformats.org/drawingml/2006/table">
            <a:tbl>
              <a:tblPr/>
              <a:tblGrid>
                <a:gridCol w="1981200"/>
                <a:gridCol w="6553200"/>
              </a:tblGrid>
              <a:tr h="576263">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Cache Invalidate</a:t>
                      </a:r>
                    </a:p>
                  </a:txBody>
                  <a:tcPr anchor="ctr"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2"/>
                          </a:solidFill>
                          <a:effectLst/>
                          <a:latin typeface="Courier New" pitchFamily="49" charset="0"/>
                          <a:ea typeface="MS Mincho" pitchFamily="49" charset="-128"/>
                          <a:cs typeface="Times New Roman" pitchFamily="18" charset="0"/>
                        </a:rPr>
                        <a:t>Cache_inv</a:t>
                      </a:r>
                      <a:r>
                        <a:rPr kumimoji="0" lang="en-US" sz="2000" b="1" i="0" u="none" strike="noStrike" cap="none" normalizeH="0" baseline="0" dirty="0" smtClean="0">
                          <a:ln>
                            <a:noFill/>
                          </a:ln>
                          <a:solidFill>
                            <a:schemeClr val="tx1"/>
                          </a:solidFill>
                          <a:effectLst/>
                          <a:latin typeface="Courier New" pitchFamily="49" charset="0"/>
                          <a:ea typeface="MS Mincho" pitchFamily="49" charset="-128"/>
                          <a:cs typeface="Times New Roman" pitchFamily="18" charset="0"/>
                        </a:rPr>
                        <a:t>( </a:t>
                      </a:r>
                      <a:r>
                        <a:rPr kumimoji="0" lang="en-US" sz="2000" b="1" i="0" u="none" strike="noStrike" cap="none" normalizeH="0" baseline="0" dirty="0" err="1" smtClean="0">
                          <a:ln>
                            <a:noFill/>
                          </a:ln>
                          <a:solidFill>
                            <a:schemeClr val="tx1"/>
                          </a:solidFill>
                          <a:effectLst/>
                          <a:latin typeface="Courier New" pitchFamily="49" charset="0"/>
                          <a:ea typeface="MS Mincho" pitchFamily="49" charset="-128"/>
                          <a:cs typeface="Times New Roman" pitchFamily="18" charset="0"/>
                        </a:rPr>
                        <a:t>blockPtr</a:t>
                      </a:r>
                      <a:r>
                        <a:rPr kumimoji="0" lang="en-US" sz="2000" b="1" i="0" u="none" strike="noStrike" cap="none" normalizeH="0" baseline="0" dirty="0" smtClean="0">
                          <a:ln>
                            <a:noFill/>
                          </a:ln>
                          <a:solidFill>
                            <a:schemeClr val="tx1"/>
                          </a:solidFill>
                          <a:effectLst/>
                          <a:latin typeface="Courier New" pitchFamily="49" charset="0"/>
                          <a:ea typeface="MS Mincho" pitchFamily="49" charset="-128"/>
                          <a:cs typeface="Times New Roman" pitchFamily="18" charset="0"/>
                        </a:rPr>
                        <a:t>, </a:t>
                      </a:r>
                      <a:r>
                        <a:rPr kumimoji="0" lang="en-US" sz="2000" b="1" i="0" u="none" strike="noStrike" cap="none" normalizeH="0" baseline="0" dirty="0" err="1" smtClean="0">
                          <a:ln>
                            <a:noFill/>
                          </a:ln>
                          <a:solidFill>
                            <a:schemeClr val="tx1"/>
                          </a:solidFill>
                          <a:effectLst/>
                          <a:latin typeface="Courier New" pitchFamily="49" charset="0"/>
                          <a:ea typeface="MS Mincho" pitchFamily="49" charset="-128"/>
                          <a:cs typeface="Times New Roman" pitchFamily="18" charset="0"/>
                        </a:rPr>
                        <a:t>byteCnt</a:t>
                      </a:r>
                      <a:r>
                        <a:rPr kumimoji="0" lang="en-US" sz="2000" b="1" i="0" u="none" strike="noStrike" cap="none" normalizeH="0" baseline="0" dirty="0" smtClean="0">
                          <a:ln>
                            <a:noFill/>
                          </a:ln>
                          <a:solidFill>
                            <a:schemeClr val="tx1"/>
                          </a:solidFill>
                          <a:effectLst/>
                          <a:latin typeface="Courier New" pitchFamily="49" charset="0"/>
                          <a:ea typeface="MS Mincho" pitchFamily="49" charset="-128"/>
                          <a:cs typeface="Times New Roman" pitchFamily="18" charset="0"/>
                        </a:rPr>
                        <a:t>, wait )</a:t>
                      </a:r>
                    </a:p>
                  </a:txBody>
                  <a:tcPr marL="182880" anchor="b"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a:noFill/>
                    </a:lnB>
                    <a:lnTlToBr>
                      <a:noFill/>
                    </a:lnTlToBr>
                    <a:lnBlToTr>
                      <a:noFill/>
                    </a:lnBlToTr>
                    <a:solidFill>
                      <a:schemeClr val="accent1"/>
                    </a:solidFill>
                  </a:tcPr>
                </a:tc>
              </a:tr>
              <a:tr h="577850">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2"/>
                          </a:solidFill>
                          <a:effectLst/>
                          <a:latin typeface="Courier New" pitchFamily="49" charset="0"/>
                          <a:ea typeface="MS Mincho" pitchFamily="49" charset="-128"/>
                          <a:cs typeface="Times New Roman" pitchFamily="18" charset="0"/>
                        </a:rPr>
                        <a:t>Cache_invL1pAll</a:t>
                      </a:r>
                      <a:r>
                        <a:rPr kumimoji="0" lang="en-US" sz="2000" b="1" i="0" u="none" strike="noStrike" cap="none" normalizeH="0" baseline="0" dirty="0" smtClean="0">
                          <a:ln>
                            <a:noFill/>
                          </a:ln>
                          <a:solidFill>
                            <a:schemeClr val="tx1"/>
                          </a:solidFill>
                          <a:effectLst/>
                          <a:latin typeface="Courier New" pitchFamily="49" charset="0"/>
                          <a:ea typeface="MS Mincho" pitchFamily="49" charset="-128"/>
                          <a:cs typeface="Times New Roman" pitchFamily="18" charset="0"/>
                        </a:rPr>
                        <a:t>()</a:t>
                      </a:r>
                    </a:p>
                  </a:txBody>
                  <a:tcPr marL="18288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a:noFill/>
                    </a:lnT>
                    <a:lnB w="12700" cap="flat" cmpd="sng" algn="ctr">
                      <a:solidFill>
                        <a:srgbClr val="000000"/>
                      </a:solidFill>
                      <a:prstDash val="solid"/>
                      <a:round/>
                      <a:headEnd type="none" w="sm" len="sm"/>
                      <a:tailEnd type="none" w="med" len="med"/>
                    </a:lnB>
                    <a:lnTlToBr>
                      <a:noFill/>
                    </a:lnTlToBr>
                    <a:lnBlToTr>
                      <a:noFill/>
                    </a:lnBlToTr>
                    <a:solidFill>
                      <a:schemeClr val="accent1"/>
                    </a:solidFill>
                  </a:tcPr>
                </a:tc>
              </a:tr>
              <a:tr h="576263">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Cache Writeback</a:t>
                      </a:r>
                    </a:p>
                  </a:txBody>
                  <a:tcPr anchor="ctr"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2"/>
                          </a:solidFill>
                          <a:effectLst/>
                          <a:latin typeface="Courier New" pitchFamily="49" charset="0"/>
                          <a:ea typeface="MS Mincho" pitchFamily="49" charset="-128"/>
                          <a:cs typeface="Times New Roman" pitchFamily="18" charset="0"/>
                        </a:rPr>
                        <a:t>Cache_wb</a:t>
                      </a:r>
                      <a:r>
                        <a:rPr kumimoji="0" lang="en-US" sz="2000" b="1" i="0" u="none" strike="noStrike" cap="none" normalizeH="0" baseline="0" dirty="0" smtClean="0">
                          <a:ln>
                            <a:noFill/>
                          </a:ln>
                          <a:solidFill>
                            <a:schemeClr val="tx1"/>
                          </a:solidFill>
                          <a:effectLst/>
                          <a:latin typeface="Courier New" pitchFamily="49" charset="0"/>
                          <a:ea typeface="MS Mincho" pitchFamily="49" charset="-128"/>
                          <a:cs typeface="Times New Roman" pitchFamily="18" charset="0"/>
                        </a:rPr>
                        <a:t>( </a:t>
                      </a:r>
                      <a:r>
                        <a:rPr kumimoji="0" lang="en-US" sz="2000" b="1" i="0" u="none" strike="noStrike" cap="none" normalizeH="0" baseline="0" dirty="0" err="1" smtClean="0">
                          <a:ln>
                            <a:noFill/>
                          </a:ln>
                          <a:solidFill>
                            <a:schemeClr val="tx1"/>
                          </a:solidFill>
                          <a:effectLst/>
                          <a:latin typeface="Courier New" pitchFamily="49" charset="0"/>
                          <a:ea typeface="MS Mincho" pitchFamily="49" charset="-128"/>
                          <a:cs typeface="Times New Roman" pitchFamily="18" charset="0"/>
                        </a:rPr>
                        <a:t>blockPtr</a:t>
                      </a:r>
                      <a:r>
                        <a:rPr kumimoji="0" lang="en-US" sz="2000" b="1" i="0" u="none" strike="noStrike" cap="none" normalizeH="0" baseline="0" dirty="0" smtClean="0">
                          <a:ln>
                            <a:noFill/>
                          </a:ln>
                          <a:solidFill>
                            <a:schemeClr val="tx1"/>
                          </a:solidFill>
                          <a:effectLst/>
                          <a:latin typeface="Courier New" pitchFamily="49" charset="0"/>
                          <a:ea typeface="MS Mincho" pitchFamily="49" charset="-128"/>
                          <a:cs typeface="Times New Roman" pitchFamily="18" charset="0"/>
                        </a:rPr>
                        <a:t>, </a:t>
                      </a:r>
                      <a:r>
                        <a:rPr kumimoji="0" lang="en-US" sz="2000" b="1" i="0" u="none" strike="noStrike" cap="none" normalizeH="0" baseline="0" dirty="0" err="1" smtClean="0">
                          <a:ln>
                            <a:noFill/>
                          </a:ln>
                          <a:solidFill>
                            <a:schemeClr val="tx1"/>
                          </a:solidFill>
                          <a:effectLst/>
                          <a:latin typeface="Courier New" pitchFamily="49" charset="0"/>
                          <a:ea typeface="MS Mincho" pitchFamily="49" charset="-128"/>
                          <a:cs typeface="Times New Roman" pitchFamily="18" charset="0"/>
                        </a:rPr>
                        <a:t>byteCnt</a:t>
                      </a:r>
                      <a:r>
                        <a:rPr kumimoji="0" lang="en-US" sz="2000" b="1" i="0" u="none" strike="noStrike" cap="none" normalizeH="0" baseline="0" dirty="0" smtClean="0">
                          <a:ln>
                            <a:noFill/>
                          </a:ln>
                          <a:solidFill>
                            <a:schemeClr val="tx1"/>
                          </a:solidFill>
                          <a:effectLst/>
                          <a:latin typeface="Courier New" pitchFamily="49" charset="0"/>
                          <a:ea typeface="MS Mincho" pitchFamily="49" charset="-128"/>
                          <a:cs typeface="Times New Roman" pitchFamily="18" charset="0"/>
                        </a:rPr>
                        <a:t>, wait )</a:t>
                      </a:r>
                    </a:p>
                  </a:txBody>
                  <a:tcPr marL="182880" anchor="b"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a:noFill/>
                    </a:lnB>
                    <a:lnTlToBr>
                      <a:noFill/>
                    </a:lnTlToBr>
                    <a:lnBlToTr>
                      <a:noFill/>
                    </a:lnBlToTr>
                    <a:solidFill>
                      <a:schemeClr val="accent1"/>
                    </a:solidFill>
                  </a:tcPr>
                </a:tc>
              </a:tr>
              <a:tr h="577850">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2"/>
                          </a:solidFill>
                          <a:effectLst/>
                          <a:latin typeface="Courier New" pitchFamily="49" charset="0"/>
                          <a:ea typeface="MS Mincho" pitchFamily="49" charset="-128"/>
                          <a:cs typeface="Times New Roman" pitchFamily="18" charset="0"/>
                        </a:rPr>
                        <a:t>Cache_wbAll</a:t>
                      </a:r>
                      <a:r>
                        <a:rPr kumimoji="0" lang="en-US" sz="2000" b="1" i="0" u="none" strike="noStrike" cap="none" normalizeH="0" baseline="0" dirty="0" smtClean="0">
                          <a:ln>
                            <a:noFill/>
                          </a:ln>
                          <a:solidFill>
                            <a:schemeClr val="tx1"/>
                          </a:solidFill>
                          <a:effectLst/>
                          <a:latin typeface="Courier New" pitchFamily="49" charset="0"/>
                          <a:ea typeface="MS Mincho" pitchFamily="49" charset="-128"/>
                          <a:cs typeface="Times New Roman" pitchFamily="18" charset="0"/>
                        </a:rPr>
                        <a:t>()</a:t>
                      </a:r>
                    </a:p>
                  </a:txBody>
                  <a:tcPr marL="18288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a:noFill/>
                    </a:lnT>
                    <a:lnB w="12700" cap="flat" cmpd="sng" algn="ctr">
                      <a:solidFill>
                        <a:srgbClr val="000000"/>
                      </a:solidFill>
                      <a:prstDash val="solid"/>
                      <a:round/>
                      <a:headEnd type="none" w="sm" len="sm"/>
                      <a:tailEnd type="none" w="med" len="med"/>
                    </a:lnB>
                    <a:lnTlToBr>
                      <a:noFill/>
                    </a:lnTlToBr>
                    <a:lnBlToTr>
                      <a:noFill/>
                    </a:lnBlToTr>
                    <a:solidFill>
                      <a:schemeClr val="accent1"/>
                    </a:solidFill>
                  </a:tcPr>
                </a:tc>
              </a:tr>
              <a:tr h="576263">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Invalidate &amp; Writeback</a:t>
                      </a:r>
                    </a:p>
                  </a:txBody>
                  <a:tcPr anchor="ctr"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2"/>
                          </a:solidFill>
                          <a:effectLst/>
                          <a:latin typeface="Courier New" pitchFamily="49" charset="0"/>
                          <a:ea typeface="MS Mincho" pitchFamily="49" charset="-128"/>
                          <a:cs typeface="Times New Roman" pitchFamily="18" charset="0"/>
                        </a:rPr>
                        <a:t>Cache_wbInv</a:t>
                      </a:r>
                      <a:r>
                        <a:rPr kumimoji="0" lang="en-US" sz="2000" b="1" i="0" u="none" strike="noStrike" cap="none" normalizeH="0" baseline="0" dirty="0" smtClean="0">
                          <a:ln>
                            <a:noFill/>
                          </a:ln>
                          <a:solidFill>
                            <a:schemeClr val="tx1"/>
                          </a:solidFill>
                          <a:effectLst/>
                          <a:latin typeface="Courier New" pitchFamily="49" charset="0"/>
                          <a:ea typeface="MS Mincho" pitchFamily="49" charset="-128"/>
                          <a:cs typeface="Times New Roman" pitchFamily="18" charset="0"/>
                        </a:rPr>
                        <a:t>( </a:t>
                      </a:r>
                      <a:r>
                        <a:rPr kumimoji="0" lang="en-US" sz="2000" b="1" i="0" u="none" strike="noStrike" cap="none" normalizeH="0" baseline="0" dirty="0" err="1" smtClean="0">
                          <a:ln>
                            <a:noFill/>
                          </a:ln>
                          <a:solidFill>
                            <a:schemeClr val="tx1"/>
                          </a:solidFill>
                          <a:effectLst/>
                          <a:latin typeface="Courier New" pitchFamily="49" charset="0"/>
                          <a:ea typeface="MS Mincho" pitchFamily="49" charset="-128"/>
                          <a:cs typeface="Times New Roman" pitchFamily="18" charset="0"/>
                        </a:rPr>
                        <a:t>blockPtr</a:t>
                      </a:r>
                      <a:r>
                        <a:rPr kumimoji="0" lang="en-US" sz="2000" b="1" i="0" u="none" strike="noStrike" cap="none" normalizeH="0" baseline="0" dirty="0" smtClean="0">
                          <a:ln>
                            <a:noFill/>
                          </a:ln>
                          <a:solidFill>
                            <a:schemeClr val="tx1"/>
                          </a:solidFill>
                          <a:effectLst/>
                          <a:latin typeface="Courier New" pitchFamily="49" charset="0"/>
                          <a:ea typeface="MS Mincho" pitchFamily="49" charset="-128"/>
                          <a:cs typeface="Times New Roman" pitchFamily="18" charset="0"/>
                        </a:rPr>
                        <a:t>, </a:t>
                      </a:r>
                      <a:r>
                        <a:rPr kumimoji="0" lang="en-US" sz="2000" b="1" i="0" u="none" strike="noStrike" cap="none" normalizeH="0" baseline="0" dirty="0" err="1" smtClean="0">
                          <a:ln>
                            <a:noFill/>
                          </a:ln>
                          <a:solidFill>
                            <a:schemeClr val="tx1"/>
                          </a:solidFill>
                          <a:effectLst/>
                          <a:latin typeface="Courier New" pitchFamily="49" charset="0"/>
                          <a:ea typeface="MS Mincho" pitchFamily="49" charset="-128"/>
                          <a:cs typeface="Times New Roman" pitchFamily="18" charset="0"/>
                        </a:rPr>
                        <a:t>byteCnt</a:t>
                      </a:r>
                      <a:r>
                        <a:rPr kumimoji="0" lang="en-US" sz="2000" b="1" i="0" u="none" strike="noStrike" cap="none" normalizeH="0" baseline="0" dirty="0" smtClean="0">
                          <a:ln>
                            <a:noFill/>
                          </a:ln>
                          <a:solidFill>
                            <a:schemeClr val="tx1"/>
                          </a:solidFill>
                          <a:effectLst/>
                          <a:latin typeface="Courier New" pitchFamily="49" charset="0"/>
                          <a:ea typeface="MS Mincho" pitchFamily="49" charset="-128"/>
                          <a:cs typeface="Times New Roman" pitchFamily="18" charset="0"/>
                        </a:rPr>
                        <a:t>, wait )</a:t>
                      </a:r>
                    </a:p>
                  </a:txBody>
                  <a:tcPr marL="182880" anchor="b"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a:noFill/>
                    </a:lnB>
                    <a:lnTlToBr>
                      <a:noFill/>
                    </a:lnTlToBr>
                    <a:lnBlToTr>
                      <a:noFill/>
                    </a:lnBlToTr>
                    <a:solidFill>
                      <a:schemeClr val="accent1"/>
                    </a:solidFill>
                  </a:tcPr>
                </a:tc>
              </a:tr>
              <a:tr h="577850">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2"/>
                          </a:solidFill>
                          <a:effectLst/>
                          <a:latin typeface="Courier New" pitchFamily="49" charset="0"/>
                          <a:ea typeface="MS Mincho" pitchFamily="49" charset="-128"/>
                          <a:cs typeface="Times New Roman" pitchFamily="18" charset="0"/>
                        </a:rPr>
                        <a:t>Cache_wbInvAll</a:t>
                      </a:r>
                      <a:r>
                        <a:rPr kumimoji="0" lang="en-US" sz="2000" b="1" i="0" u="none" strike="noStrike" cap="none" normalizeH="0" baseline="0" dirty="0" smtClean="0">
                          <a:ln>
                            <a:noFill/>
                          </a:ln>
                          <a:solidFill>
                            <a:schemeClr val="tx1"/>
                          </a:solidFill>
                          <a:effectLst/>
                          <a:latin typeface="Courier New" pitchFamily="49" charset="0"/>
                          <a:ea typeface="MS Mincho" pitchFamily="49" charset="-128"/>
                          <a:cs typeface="Times New Roman" pitchFamily="18" charset="0"/>
                        </a:rPr>
                        <a:t>()</a:t>
                      </a:r>
                    </a:p>
                  </a:txBody>
                  <a:tcPr marL="18288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a:noFill/>
                    </a:lnT>
                    <a:lnB w="12700" cap="flat" cmpd="sng" algn="ctr">
                      <a:solidFill>
                        <a:srgbClr val="000000"/>
                      </a:solidFill>
                      <a:prstDash val="solid"/>
                      <a:round/>
                      <a:headEnd type="none" w="sm" len="sm"/>
                      <a:tailEnd type="none" w="med" len="med"/>
                    </a:lnB>
                    <a:lnTlToBr>
                      <a:noFill/>
                    </a:lnTlToBr>
                    <a:lnBlToTr>
                      <a:noFill/>
                    </a:lnBlToTr>
                    <a:solidFill>
                      <a:schemeClr val="accent1"/>
                    </a:solidFill>
                  </a:tcPr>
                </a:tc>
              </a:tr>
              <a:tr h="5762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Sync waiting for Cache</a:t>
                      </a:r>
                    </a:p>
                  </a:txBody>
                  <a:tcPr anchor="ctr"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2"/>
                          </a:solidFill>
                          <a:effectLst/>
                          <a:latin typeface="Courier New" pitchFamily="49" charset="0"/>
                          <a:ea typeface="MS Mincho" pitchFamily="49" charset="-128"/>
                          <a:cs typeface="Times New Roman" pitchFamily="18" charset="0"/>
                        </a:rPr>
                        <a:t>Cache_wait</a:t>
                      </a:r>
                      <a:r>
                        <a:rPr kumimoji="0" lang="en-US" sz="2000" b="1" i="0" u="none" strike="noStrike" cap="none" normalizeH="0" baseline="0" dirty="0" smtClean="0">
                          <a:ln>
                            <a:noFill/>
                          </a:ln>
                          <a:solidFill>
                            <a:schemeClr val="tx1"/>
                          </a:solidFill>
                          <a:effectLst/>
                          <a:latin typeface="Courier New" pitchFamily="49" charset="0"/>
                          <a:ea typeface="MS Mincho" pitchFamily="49" charset="-128"/>
                          <a:cs typeface="Times New Roman" pitchFamily="18" charset="0"/>
                        </a:rPr>
                        <a:t>()</a:t>
                      </a:r>
                    </a:p>
                  </a:txBody>
                  <a:tcPr marL="182880" anchor="ctr"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solidFill>
                      <a:schemeClr val="accent1"/>
                    </a:solidFill>
                  </a:tcPr>
                </a:tc>
              </a:tr>
            </a:tbl>
          </a:graphicData>
        </a:graphic>
      </p:graphicFrame>
      <p:sp>
        <p:nvSpPr>
          <p:cNvPr id="69657" name="Rectangle 32"/>
          <p:cNvSpPr>
            <a:spLocks noChangeArrowheads="1"/>
          </p:cNvSpPr>
          <p:nvPr/>
        </p:nvSpPr>
        <p:spPr bwMode="auto">
          <a:xfrm>
            <a:off x="0" y="4849113"/>
            <a:ext cx="9144000" cy="0"/>
          </a:xfrm>
          <a:prstGeom prst="rect">
            <a:avLst/>
          </a:prstGeom>
          <a:noFill/>
          <a:ln w="12700">
            <a:noFill/>
            <a:miter lim="800000"/>
            <a:headEnd type="none" w="sm" len="sm"/>
            <a:tailEnd/>
          </a:ln>
        </p:spPr>
        <p:txBody>
          <a:bodyPr wrap="none" anchor="ctr">
            <a:spAutoFit/>
          </a:bodyPr>
          <a:lstStyle/>
          <a:p>
            <a:pPr>
              <a:lnSpc>
                <a:spcPct val="100000"/>
              </a:lnSpc>
              <a:spcBef>
                <a:spcPct val="0"/>
              </a:spcBef>
            </a:pPr>
            <a:endParaRPr lang="en-US" b="0">
              <a:latin typeface="Times New Roman" pitchFamily="18" charset="0"/>
            </a:endParaRPr>
          </a:p>
        </p:txBody>
      </p:sp>
      <p:sp>
        <p:nvSpPr>
          <p:cNvPr id="7" name="Leading Question"/>
          <p:cNvSpPr txBox="1">
            <a:spLocks noChangeArrowheads="1"/>
          </p:cNvSpPr>
          <p:nvPr/>
        </p:nvSpPr>
        <p:spPr bwMode="auto">
          <a:xfrm>
            <a:off x="2877804" y="6466304"/>
            <a:ext cx="5751639" cy="246221"/>
          </a:xfrm>
          <a:prstGeom prst="rect">
            <a:avLst/>
          </a:prstGeom>
          <a:noFill/>
          <a:ln w="9525">
            <a:noFill/>
            <a:miter lim="800000"/>
            <a:headEnd/>
            <a:tailEnd/>
          </a:ln>
        </p:spPr>
        <p:txBody>
          <a:bodyPr wrap="none" lIns="0" tIns="0" rIns="0" bIns="0" anchor="b">
            <a:spAutoFit/>
          </a:bodyPr>
          <a:lstStyle/>
          <a:p>
            <a:pPr algn="r">
              <a:spcBef>
                <a:spcPct val="0"/>
              </a:spcBef>
            </a:pPr>
            <a:r>
              <a:rPr lang="en-US" sz="2000" b="0" dirty="0" smtClean="0">
                <a:solidFill>
                  <a:schemeClr val="tx2"/>
                </a:solidFill>
                <a:latin typeface="Arial Narrow" pitchFamily="34" charset="0"/>
              </a:rPr>
              <a:t>What if the EDMA is reading/writing INTERNAL memory (L2)?</a:t>
            </a:r>
            <a:endParaRPr lang="en-US" sz="2000" b="0" dirty="0">
              <a:solidFill>
                <a:schemeClr val="tx2"/>
              </a:solidFill>
              <a:latin typeface="Arial Narrow" pitchFamily="34" charset="0"/>
            </a:endParaRPr>
          </a:p>
        </p:txBody>
      </p:sp>
      <p:pic>
        <p:nvPicPr>
          <p:cNvPr id="9"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AutoShape 2"/>
          <p:cNvSpPr>
            <a:spLocks noChangeArrowheads="1"/>
          </p:cNvSpPr>
          <p:nvPr/>
        </p:nvSpPr>
        <p:spPr bwMode="auto">
          <a:xfrm>
            <a:off x="6477000" y="1066800"/>
            <a:ext cx="1524000" cy="3352800"/>
          </a:xfrm>
          <a:prstGeom prst="flowChartDocument">
            <a:avLst/>
          </a:prstGeom>
          <a:solidFill>
            <a:schemeClr val="accent1"/>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70659" name="Rectangle 3"/>
          <p:cNvSpPr>
            <a:spLocks noGrp="1" noChangeArrowheads="1"/>
          </p:cNvSpPr>
          <p:nvPr>
            <p:ph type="title"/>
          </p:nvPr>
        </p:nvSpPr>
        <p:spPr/>
        <p:txBody>
          <a:bodyPr/>
          <a:lstStyle/>
          <a:p>
            <a:r>
              <a:rPr lang="en-US" smtClean="0"/>
              <a:t>Another Solution:  Place Buffers in L2</a:t>
            </a:r>
          </a:p>
        </p:txBody>
      </p:sp>
      <p:sp>
        <p:nvSpPr>
          <p:cNvPr id="1348612" name="Rectangle 4"/>
          <p:cNvSpPr>
            <a:spLocks noChangeArrowheads="1"/>
          </p:cNvSpPr>
          <p:nvPr/>
        </p:nvSpPr>
        <p:spPr bwMode="auto">
          <a:xfrm>
            <a:off x="304800" y="762000"/>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48613" name="Rectangle 5"/>
          <p:cNvSpPr>
            <a:spLocks noChangeArrowheads="1"/>
          </p:cNvSpPr>
          <p:nvPr/>
        </p:nvSpPr>
        <p:spPr bwMode="auto">
          <a:xfrm>
            <a:off x="3048000" y="1295400"/>
            <a:ext cx="1524000" cy="2438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70662" name="Rectangle 6"/>
          <p:cNvSpPr>
            <a:spLocks noChangeArrowheads="1"/>
          </p:cNvSpPr>
          <p:nvPr/>
        </p:nvSpPr>
        <p:spPr bwMode="auto">
          <a:xfrm>
            <a:off x="609600" y="2743200"/>
            <a:ext cx="1524000" cy="100647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a:t>CPU</a:t>
            </a:r>
          </a:p>
        </p:txBody>
      </p:sp>
      <p:sp>
        <p:nvSpPr>
          <p:cNvPr id="1348615" name="Rectangle 7"/>
          <p:cNvSpPr>
            <a:spLocks noChangeArrowheads="1"/>
          </p:cNvSpPr>
          <p:nvPr/>
        </p:nvSpPr>
        <p:spPr bwMode="auto">
          <a:xfrm>
            <a:off x="609600" y="1295400"/>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a:effectLst>
                <a:outerShdw blurRad="38100" dist="38100" dir="2700000" algn="tl">
                  <a:srgbClr val="FFFFFF"/>
                </a:outerShdw>
              </a:effectLst>
              <a:latin typeface="Arial" pitchFamily="34" charset="0"/>
            </a:endParaRPr>
          </a:p>
        </p:txBody>
      </p:sp>
      <p:sp>
        <p:nvSpPr>
          <p:cNvPr id="70664" name="Rectangle 8"/>
          <p:cNvSpPr>
            <a:spLocks noChangeArrowheads="1"/>
          </p:cNvSpPr>
          <p:nvPr/>
        </p:nvSpPr>
        <p:spPr bwMode="auto">
          <a:xfrm>
            <a:off x="3200400" y="914400"/>
            <a:ext cx="1066800" cy="503238"/>
          </a:xfrm>
          <a:prstGeom prst="rect">
            <a:avLst/>
          </a:prstGeom>
          <a:noFill/>
          <a:ln w="12700">
            <a:noFill/>
            <a:miter lim="800000"/>
            <a:headEnd type="none" w="sm" len="sm"/>
            <a:tailEnd type="none" w="sm" len="sm"/>
          </a:ln>
        </p:spPr>
        <p:txBody>
          <a:bodyPr wrap="none" anchor="ctr"/>
          <a:lstStyle/>
          <a:p>
            <a:pPr algn="ctr"/>
            <a:r>
              <a:rPr lang="en-US"/>
              <a:t>L2</a:t>
            </a:r>
          </a:p>
        </p:txBody>
      </p:sp>
      <p:sp>
        <p:nvSpPr>
          <p:cNvPr id="70665" name="Rectangle 10"/>
          <p:cNvSpPr>
            <a:spLocks noChangeArrowheads="1"/>
          </p:cNvSpPr>
          <p:nvPr/>
        </p:nvSpPr>
        <p:spPr bwMode="auto">
          <a:xfrm>
            <a:off x="762000" y="914400"/>
            <a:ext cx="1066800" cy="503238"/>
          </a:xfrm>
          <a:prstGeom prst="rect">
            <a:avLst/>
          </a:prstGeom>
          <a:noFill/>
          <a:ln w="12700">
            <a:noFill/>
            <a:miter lim="800000"/>
            <a:headEnd type="none" w="sm" len="sm"/>
            <a:tailEnd type="none" w="sm" len="sm"/>
          </a:ln>
        </p:spPr>
        <p:txBody>
          <a:bodyPr wrap="none" anchor="ctr"/>
          <a:lstStyle/>
          <a:p>
            <a:pPr algn="ctr"/>
            <a:r>
              <a:rPr lang="en-US"/>
              <a:t>L1D</a:t>
            </a:r>
          </a:p>
        </p:txBody>
      </p:sp>
      <p:sp>
        <p:nvSpPr>
          <p:cNvPr id="70666" name="Rectangle 11"/>
          <p:cNvSpPr>
            <a:spLocks noChangeArrowheads="1"/>
          </p:cNvSpPr>
          <p:nvPr/>
        </p:nvSpPr>
        <p:spPr bwMode="auto">
          <a:xfrm>
            <a:off x="609600" y="1371600"/>
            <a:ext cx="1524000" cy="4572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a:r>
              <a:rPr lang="en-US"/>
              <a:t>RcvBuf</a:t>
            </a:r>
          </a:p>
        </p:txBody>
      </p:sp>
      <p:sp>
        <p:nvSpPr>
          <p:cNvPr id="70667" name="Rectangle 12"/>
          <p:cNvSpPr>
            <a:spLocks noChangeArrowheads="1"/>
          </p:cNvSpPr>
          <p:nvPr/>
        </p:nvSpPr>
        <p:spPr bwMode="auto">
          <a:xfrm>
            <a:off x="3048000" y="1371600"/>
            <a:ext cx="1524000" cy="4572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a:r>
              <a:rPr lang="en-US"/>
              <a:t>RcvBuf</a:t>
            </a:r>
          </a:p>
        </p:txBody>
      </p:sp>
      <p:sp>
        <p:nvSpPr>
          <p:cNvPr id="70668" name="Rectangle 13"/>
          <p:cNvSpPr>
            <a:spLocks noChangeArrowheads="1"/>
          </p:cNvSpPr>
          <p:nvPr/>
        </p:nvSpPr>
        <p:spPr bwMode="auto">
          <a:xfrm>
            <a:off x="3048000" y="2743200"/>
            <a:ext cx="1524000" cy="4572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a:r>
              <a:rPr lang="en-US"/>
              <a:t>XmtBuf</a:t>
            </a:r>
          </a:p>
        </p:txBody>
      </p:sp>
      <p:sp>
        <p:nvSpPr>
          <p:cNvPr id="70669" name="Rectangle 14"/>
          <p:cNvSpPr>
            <a:spLocks noChangeArrowheads="1"/>
          </p:cNvSpPr>
          <p:nvPr/>
        </p:nvSpPr>
        <p:spPr bwMode="auto">
          <a:xfrm>
            <a:off x="4876800" y="990600"/>
            <a:ext cx="1066800" cy="350838"/>
          </a:xfrm>
          <a:prstGeom prst="rect">
            <a:avLst/>
          </a:prstGeom>
          <a:noFill/>
          <a:ln w="12700">
            <a:noFill/>
            <a:miter lim="800000"/>
            <a:headEnd type="none" w="sm" len="sm"/>
            <a:tailEnd type="none" w="sm" len="sm"/>
          </a:ln>
        </p:spPr>
        <p:txBody>
          <a:bodyPr wrap="none" anchor="ctr"/>
          <a:lstStyle/>
          <a:p>
            <a:pPr algn="ctr"/>
            <a:r>
              <a:rPr lang="en-US"/>
              <a:t>EDMA</a:t>
            </a:r>
          </a:p>
        </p:txBody>
      </p:sp>
      <p:cxnSp>
        <p:nvCxnSpPr>
          <p:cNvPr id="70670" name="AutoShape 15"/>
          <p:cNvCxnSpPr>
            <a:cxnSpLocks noChangeShapeType="1"/>
            <a:stCxn id="70669" idx="2"/>
            <a:endCxn id="70667" idx="3"/>
          </p:cNvCxnSpPr>
          <p:nvPr/>
        </p:nvCxnSpPr>
        <p:spPr bwMode="auto">
          <a:xfrm rot="5400000">
            <a:off x="4861719" y="1051719"/>
            <a:ext cx="258762" cy="838200"/>
          </a:xfrm>
          <a:prstGeom prst="bentConnector2">
            <a:avLst/>
          </a:prstGeom>
          <a:noFill/>
          <a:ln w="28575">
            <a:solidFill>
              <a:schemeClr val="tx1"/>
            </a:solidFill>
            <a:miter lim="800000"/>
            <a:headEnd type="none" w="sm" len="sm"/>
            <a:tailEnd type="triangle" w="med" len="med"/>
          </a:ln>
        </p:spPr>
      </p:cxnSp>
      <p:cxnSp>
        <p:nvCxnSpPr>
          <p:cNvPr id="70671" name="AutoShape 16"/>
          <p:cNvCxnSpPr>
            <a:cxnSpLocks noChangeShapeType="1"/>
            <a:stCxn id="70667" idx="1"/>
            <a:endCxn id="70666" idx="3"/>
          </p:cNvCxnSpPr>
          <p:nvPr/>
        </p:nvCxnSpPr>
        <p:spPr bwMode="auto">
          <a:xfrm flipH="1">
            <a:off x="2133600" y="1600200"/>
            <a:ext cx="914400" cy="0"/>
          </a:xfrm>
          <a:prstGeom prst="straightConnector1">
            <a:avLst/>
          </a:prstGeom>
          <a:noFill/>
          <a:ln w="12700">
            <a:solidFill>
              <a:schemeClr val="tx1"/>
            </a:solidFill>
            <a:round/>
            <a:headEnd type="none" w="sm" len="sm"/>
            <a:tailEnd type="triangle" w="med" len="med"/>
          </a:ln>
        </p:spPr>
      </p:cxnSp>
      <p:cxnSp>
        <p:nvCxnSpPr>
          <p:cNvPr id="70672" name="AutoShape 17"/>
          <p:cNvCxnSpPr>
            <a:cxnSpLocks noChangeShapeType="1"/>
            <a:stCxn id="70666" idx="2"/>
            <a:endCxn id="70662" idx="0"/>
          </p:cNvCxnSpPr>
          <p:nvPr/>
        </p:nvCxnSpPr>
        <p:spPr bwMode="auto">
          <a:xfrm>
            <a:off x="1371600" y="1828800"/>
            <a:ext cx="0" cy="914400"/>
          </a:xfrm>
          <a:prstGeom prst="straightConnector1">
            <a:avLst/>
          </a:prstGeom>
          <a:noFill/>
          <a:ln w="12700">
            <a:solidFill>
              <a:schemeClr val="tx1"/>
            </a:solidFill>
            <a:round/>
            <a:headEnd type="none" w="sm" len="sm"/>
            <a:tailEnd type="triangle" w="med" len="med"/>
          </a:ln>
        </p:spPr>
      </p:cxnSp>
      <p:sp>
        <p:nvSpPr>
          <p:cNvPr id="1348626" name="Line 18"/>
          <p:cNvSpPr>
            <a:spLocks noChangeShapeType="1"/>
          </p:cNvSpPr>
          <p:nvPr/>
        </p:nvSpPr>
        <p:spPr bwMode="auto">
          <a:xfrm>
            <a:off x="2133600" y="2971800"/>
            <a:ext cx="914400" cy="0"/>
          </a:xfrm>
          <a:prstGeom prst="line">
            <a:avLst/>
          </a:prstGeom>
          <a:noFill/>
          <a:ln w="12700">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70674" name="Text Box 19"/>
          <p:cNvSpPr txBox="1">
            <a:spLocks noChangeArrowheads="1"/>
          </p:cNvSpPr>
          <p:nvPr/>
        </p:nvSpPr>
        <p:spPr bwMode="auto">
          <a:xfrm>
            <a:off x="365125" y="4495800"/>
            <a:ext cx="8034338" cy="1200150"/>
          </a:xfrm>
          <a:prstGeom prst="rect">
            <a:avLst/>
          </a:prstGeom>
          <a:noFill/>
          <a:ln w="12700">
            <a:noFill/>
            <a:miter lim="800000"/>
            <a:headEnd type="none" w="sm" len="sm"/>
            <a:tailEnd/>
          </a:ln>
        </p:spPr>
        <p:txBody>
          <a:bodyPr wrap="none">
            <a:spAutoFit/>
          </a:bodyPr>
          <a:lstStyle/>
          <a:p>
            <a:pPr marL="342900" indent="-342900">
              <a:lnSpc>
                <a:spcPct val="100000"/>
              </a:lnSpc>
              <a:spcBef>
                <a:spcPct val="0"/>
              </a:spcBef>
              <a:buClr>
                <a:schemeClr val="tx2"/>
              </a:buClr>
              <a:buSzPct val="75000"/>
              <a:buFont typeface="Wingdings" pitchFamily="2" charset="2"/>
              <a:buChar char=""/>
            </a:pPr>
            <a:r>
              <a:rPr lang="en-US"/>
              <a:t>Configure some of L2 as RAM</a:t>
            </a:r>
          </a:p>
          <a:p>
            <a:pPr marL="342900" indent="-342900">
              <a:lnSpc>
                <a:spcPct val="100000"/>
              </a:lnSpc>
              <a:spcBef>
                <a:spcPct val="0"/>
              </a:spcBef>
              <a:buClr>
                <a:schemeClr val="tx2"/>
              </a:buClr>
              <a:buSzPct val="75000"/>
              <a:buFont typeface="Wingdings" pitchFamily="2" charset="2"/>
              <a:buChar char=""/>
            </a:pPr>
            <a:r>
              <a:rPr lang="en-US"/>
              <a:t>Locate buffers in this RAM space</a:t>
            </a:r>
          </a:p>
          <a:p>
            <a:pPr marL="342900" indent="-342900">
              <a:lnSpc>
                <a:spcPct val="100000"/>
              </a:lnSpc>
              <a:spcBef>
                <a:spcPct val="0"/>
              </a:spcBef>
              <a:buClr>
                <a:schemeClr val="tx2"/>
              </a:buClr>
              <a:buSzPct val="75000"/>
              <a:buFont typeface="Wingdings" pitchFamily="2" charset="2"/>
              <a:buChar char=""/>
            </a:pPr>
            <a:r>
              <a:rPr lang="en-US"/>
              <a:t>Coherency issues do </a:t>
            </a:r>
            <a:r>
              <a:rPr lang="en-US" i="1" u="sng">
                <a:solidFill>
                  <a:schemeClr val="tx2"/>
                </a:solidFill>
              </a:rPr>
              <a:t>not</a:t>
            </a:r>
            <a:r>
              <a:rPr lang="en-US"/>
              <a:t> exist between </a:t>
            </a:r>
            <a:r>
              <a:rPr lang="en-US">
                <a:solidFill>
                  <a:schemeClr val="tx2"/>
                </a:solidFill>
              </a:rPr>
              <a:t>L1D</a:t>
            </a:r>
            <a:r>
              <a:rPr lang="en-US"/>
              <a:t> and L2</a:t>
            </a:r>
          </a:p>
        </p:txBody>
      </p:sp>
      <p:sp>
        <p:nvSpPr>
          <p:cNvPr id="70675" name="Rectangle 20"/>
          <p:cNvSpPr>
            <a:spLocks noChangeArrowheads="1"/>
          </p:cNvSpPr>
          <p:nvPr/>
        </p:nvSpPr>
        <p:spPr bwMode="auto">
          <a:xfrm>
            <a:off x="4953000" y="3230563"/>
            <a:ext cx="1066800" cy="350837"/>
          </a:xfrm>
          <a:prstGeom prst="rect">
            <a:avLst/>
          </a:prstGeom>
          <a:noFill/>
          <a:ln w="12700">
            <a:noFill/>
            <a:miter lim="800000"/>
            <a:headEnd type="none" w="sm" len="sm"/>
            <a:tailEnd type="none" w="sm" len="sm"/>
          </a:ln>
        </p:spPr>
        <p:txBody>
          <a:bodyPr wrap="none" anchor="ctr"/>
          <a:lstStyle/>
          <a:p>
            <a:pPr algn="ctr"/>
            <a:r>
              <a:rPr lang="en-US"/>
              <a:t>EDMA</a:t>
            </a:r>
          </a:p>
        </p:txBody>
      </p:sp>
      <p:cxnSp>
        <p:nvCxnSpPr>
          <p:cNvPr id="70676" name="AutoShape 21"/>
          <p:cNvCxnSpPr>
            <a:cxnSpLocks noChangeShapeType="1"/>
            <a:stCxn id="70675" idx="0"/>
            <a:endCxn id="70668" idx="3"/>
          </p:cNvCxnSpPr>
          <p:nvPr/>
        </p:nvCxnSpPr>
        <p:spPr bwMode="auto">
          <a:xfrm rot="5400000" flipH="1">
            <a:off x="4899818" y="2643982"/>
            <a:ext cx="258763" cy="914400"/>
          </a:xfrm>
          <a:prstGeom prst="bentConnector2">
            <a:avLst/>
          </a:prstGeom>
          <a:noFill/>
          <a:ln w="28575">
            <a:solidFill>
              <a:schemeClr val="tx1"/>
            </a:solidFill>
            <a:miter lim="800000"/>
            <a:headEnd type="triangle" w="med" len="med"/>
            <a:tailEnd/>
          </a:ln>
        </p:spPr>
      </p:cxnSp>
      <p:sp>
        <p:nvSpPr>
          <p:cNvPr id="1348638" name="Leading Question"/>
          <p:cNvSpPr txBox="1">
            <a:spLocks noChangeArrowheads="1"/>
          </p:cNvSpPr>
          <p:nvPr/>
        </p:nvSpPr>
        <p:spPr bwMode="auto">
          <a:xfrm>
            <a:off x="5608638" y="6423025"/>
            <a:ext cx="3217862" cy="244475"/>
          </a:xfrm>
          <a:prstGeom prst="rect">
            <a:avLst/>
          </a:prstGeom>
          <a:noFill/>
          <a:ln w="12700">
            <a:noFill/>
            <a:miter lim="800000"/>
            <a:headEnd type="none" w="sm" len="sm"/>
            <a:tailEnd/>
          </a:ln>
        </p:spPr>
        <p:txBody>
          <a:bodyPr wrap="none" lIns="0" tIns="0" rIns="0" bIns="0" anchor="b">
            <a:spAutoFit/>
          </a:bodyPr>
          <a:lstStyle/>
          <a:p>
            <a:pPr algn="r">
              <a:spcBef>
                <a:spcPct val="0"/>
              </a:spcBef>
            </a:pPr>
            <a:r>
              <a:rPr lang="en-US" sz="2000" b="0">
                <a:solidFill>
                  <a:schemeClr val="tx2"/>
                </a:solidFill>
                <a:latin typeface="Arial Narrow" pitchFamily="34" charset="0"/>
              </a:rPr>
              <a:t>To summarize Cache Coherency...</a:t>
            </a:r>
          </a:p>
        </p:txBody>
      </p:sp>
      <p:sp>
        <p:nvSpPr>
          <p:cNvPr id="70679" name="Rectangle 9"/>
          <p:cNvSpPr>
            <a:spLocks noChangeArrowheads="1"/>
          </p:cNvSpPr>
          <p:nvPr/>
        </p:nvSpPr>
        <p:spPr bwMode="auto">
          <a:xfrm>
            <a:off x="6694488" y="668338"/>
            <a:ext cx="1066800" cy="503237"/>
          </a:xfrm>
          <a:prstGeom prst="rect">
            <a:avLst/>
          </a:prstGeom>
          <a:noFill/>
          <a:ln w="12700">
            <a:noFill/>
            <a:miter lim="800000"/>
            <a:headEnd type="none" w="sm" len="sm"/>
            <a:tailEnd type="none" w="sm" len="sm"/>
          </a:ln>
        </p:spPr>
        <p:txBody>
          <a:bodyPr wrap="none" anchor="ctr"/>
          <a:lstStyle/>
          <a:p>
            <a:pPr algn="ctr"/>
            <a:r>
              <a:rPr lang="en-US">
                <a:solidFill>
                  <a:schemeClr val="tx2"/>
                </a:solidFill>
              </a:rPr>
              <a:t>DDR2</a:t>
            </a:r>
          </a:p>
        </p:txBody>
      </p:sp>
      <p:pic>
        <p:nvPicPr>
          <p:cNvPr id="27"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863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863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Coherence Summary</a:t>
            </a:r>
          </a:p>
        </p:txBody>
      </p:sp>
      <p:sp>
        <p:nvSpPr>
          <p:cNvPr id="1349635" name="Rectangle 3"/>
          <p:cNvSpPr>
            <a:spLocks noChangeArrowheads="1"/>
          </p:cNvSpPr>
          <p:nvPr/>
        </p:nvSpPr>
        <p:spPr bwMode="auto">
          <a:xfrm>
            <a:off x="152400" y="657100"/>
            <a:ext cx="8839200" cy="2133600"/>
          </a:xfrm>
          <a:prstGeom prst="rect">
            <a:avLst/>
          </a:prstGeom>
          <a:solidFill>
            <a:schemeClr val="accent4">
              <a:lumMod val="20000"/>
              <a:lumOff val="80000"/>
            </a:schemeClr>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lIns="182880" tIns="182880"/>
          <a:lstStyle/>
          <a:p>
            <a:pPr marL="342900" indent="-342900">
              <a:buClr>
                <a:schemeClr val="tx2"/>
              </a:buClr>
              <a:buSzPct val="75000"/>
              <a:buFont typeface="Wingdings" pitchFamily="2" charset="2"/>
              <a:buNone/>
              <a:defRPr/>
            </a:pPr>
            <a:r>
              <a:rPr lang="en-US" sz="3200" dirty="0">
                <a:solidFill>
                  <a:schemeClr val="tx2"/>
                </a:solidFill>
                <a:latin typeface="Arial Narrow" pitchFamily="34" charset="0"/>
              </a:rPr>
              <a:t>Internal (L1/L2) Cache Coherency is Maintained</a:t>
            </a:r>
          </a:p>
          <a:p>
            <a:pPr marL="342900" indent="-342900">
              <a:buClr>
                <a:schemeClr val="tx2"/>
              </a:buClr>
              <a:buSzPct val="75000"/>
              <a:buFont typeface="Wingdings" pitchFamily="2" charset="2"/>
              <a:buChar char=""/>
              <a:defRPr/>
            </a:pPr>
            <a:r>
              <a:rPr lang="en-US" dirty="0">
                <a:latin typeface="Arial Narrow" pitchFamily="34" charset="0"/>
              </a:rPr>
              <a:t>Coherence between L1D and L2 is maintained by cache controller</a:t>
            </a:r>
          </a:p>
          <a:p>
            <a:pPr marL="342900" indent="-342900">
              <a:buClr>
                <a:schemeClr val="tx2"/>
              </a:buClr>
              <a:buSzPct val="75000"/>
              <a:buFont typeface="Wingdings" pitchFamily="2" charset="2"/>
              <a:buChar char=""/>
              <a:defRPr/>
            </a:pPr>
            <a:r>
              <a:rPr lang="en-US" dirty="0">
                <a:latin typeface="Arial Narrow" pitchFamily="34" charset="0"/>
              </a:rPr>
              <a:t>No </a:t>
            </a:r>
            <a:r>
              <a:rPr lang="en-US" dirty="0" err="1" smtClean="0">
                <a:latin typeface="Arial Narrow" pitchFamily="34" charset="0"/>
              </a:rPr>
              <a:t>Cache_fxn</a:t>
            </a:r>
            <a:r>
              <a:rPr lang="en-US" dirty="0" smtClean="0">
                <a:latin typeface="Arial Narrow" pitchFamily="34" charset="0"/>
              </a:rPr>
              <a:t> </a:t>
            </a:r>
            <a:r>
              <a:rPr lang="en-US" dirty="0">
                <a:latin typeface="Arial Narrow" pitchFamily="34" charset="0"/>
              </a:rPr>
              <a:t>operations needed for data stored in L1D or L2 </a:t>
            </a:r>
            <a:r>
              <a:rPr lang="en-US" u="sng" dirty="0">
                <a:latin typeface="Arial Narrow" pitchFamily="34" charset="0"/>
              </a:rPr>
              <a:t>RAM</a:t>
            </a:r>
          </a:p>
          <a:p>
            <a:pPr marL="342900" indent="-342900">
              <a:buClr>
                <a:schemeClr val="tx2"/>
              </a:buClr>
              <a:buSzPct val="75000"/>
              <a:buFont typeface="Wingdings" pitchFamily="2" charset="2"/>
              <a:buChar char=""/>
              <a:defRPr/>
            </a:pPr>
            <a:r>
              <a:rPr lang="en-US" dirty="0">
                <a:latin typeface="Arial Narrow" pitchFamily="34" charset="0"/>
              </a:rPr>
              <a:t>L2 coherence operations implicitly operate upon L1, as well</a:t>
            </a:r>
          </a:p>
        </p:txBody>
      </p:sp>
      <p:sp>
        <p:nvSpPr>
          <p:cNvPr id="1349636" name="Rectangle 4"/>
          <p:cNvSpPr>
            <a:spLocks noChangeArrowheads="1"/>
          </p:cNvSpPr>
          <p:nvPr/>
        </p:nvSpPr>
        <p:spPr bwMode="auto">
          <a:xfrm>
            <a:off x="152400" y="2900550"/>
            <a:ext cx="8839200" cy="2514600"/>
          </a:xfrm>
          <a:prstGeom prst="rect">
            <a:avLst/>
          </a:prstGeom>
          <a:solidFill>
            <a:schemeClr val="accent5">
              <a:lumMod val="20000"/>
              <a:lumOff val="80000"/>
            </a:schemeClr>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lIns="182880" tIns="182880"/>
          <a:lstStyle/>
          <a:p>
            <a:pPr marL="342900" indent="-342900">
              <a:lnSpc>
                <a:spcPct val="100000"/>
              </a:lnSpc>
              <a:buClr>
                <a:schemeClr val="tx2"/>
              </a:buClr>
              <a:buSzPct val="75000"/>
              <a:buFont typeface="Wingdings" pitchFamily="2" charset="2"/>
              <a:buNone/>
              <a:defRPr/>
            </a:pPr>
            <a:r>
              <a:rPr lang="en-US" sz="3200" dirty="0">
                <a:solidFill>
                  <a:schemeClr val="tx2"/>
                </a:solidFill>
                <a:latin typeface="Arial Narrow" pitchFamily="34" charset="0"/>
              </a:rPr>
              <a:t>Simple Rules for Error Free Cache (for DDR, L3)</a:t>
            </a:r>
          </a:p>
          <a:p>
            <a:pPr marL="342900" indent="-342900">
              <a:lnSpc>
                <a:spcPct val="100000"/>
              </a:lnSpc>
              <a:buClr>
                <a:schemeClr val="tx2"/>
              </a:buClr>
              <a:buSzPct val="75000"/>
              <a:buFont typeface="Wingdings" pitchFamily="2" charset="2"/>
              <a:buChar char=""/>
              <a:defRPr/>
            </a:pPr>
            <a:r>
              <a:rPr lang="en-US" dirty="0" smtClean="0">
                <a:latin typeface="Arial Narrow" pitchFamily="34" charset="0"/>
              </a:rPr>
              <a:t>TAKING OWNERSHIP </a:t>
            </a:r>
            <a:r>
              <a:rPr lang="en-US" i="1" dirty="0" smtClean="0">
                <a:latin typeface="Arial Narrow" pitchFamily="34" charset="0"/>
              </a:rPr>
              <a:t>– </a:t>
            </a:r>
            <a:r>
              <a:rPr lang="en-US" i="1" u="sng" dirty="0" smtClean="0">
                <a:solidFill>
                  <a:schemeClr val="tx2"/>
                </a:solidFill>
                <a:latin typeface="Arial Narrow" pitchFamily="34" charset="0"/>
              </a:rPr>
              <a:t>Before</a:t>
            </a:r>
            <a:r>
              <a:rPr lang="en-US" dirty="0" smtClean="0">
                <a:latin typeface="Arial Narrow" pitchFamily="34" charset="0"/>
              </a:rPr>
              <a:t> </a:t>
            </a:r>
            <a:r>
              <a:rPr lang="en-US" dirty="0">
                <a:latin typeface="Arial Narrow" pitchFamily="34" charset="0"/>
              </a:rPr>
              <a:t>the DSP begins reading a shared external INPUT buffer, </a:t>
            </a:r>
            <a:r>
              <a:rPr lang="en-US" dirty="0" smtClean="0">
                <a:latin typeface="Arial Narrow" pitchFamily="34" charset="0"/>
              </a:rPr>
              <a:t>it </a:t>
            </a:r>
            <a:r>
              <a:rPr lang="en-US" dirty="0">
                <a:latin typeface="Arial Narrow" pitchFamily="34" charset="0"/>
              </a:rPr>
              <a:t>should first </a:t>
            </a:r>
            <a:r>
              <a:rPr lang="en-US" i="1" u="sng" dirty="0">
                <a:solidFill>
                  <a:schemeClr val="tx2"/>
                </a:solidFill>
                <a:latin typeface="Arial Narrow" pitchFamily="34" charset="0"/>
              </a:rPr>
              <a:t>BLOCK INVALIDATE</a:t>
            </a:r>
            <a:r>
              <a:rPr lang="en-US" dirty="0">
                <a:latin typeface="Arial Narrow" pitchFamily="34" charset="0"/>
              </a:rPr>
              <a:t> the </a:t>
            </a:r>
            <a:r>
              <a:rPr lang="en-US" dirty="0" smtClean="0">
                <a:latin typeface="Arial Narrow" pitchFamily="34" charset="0"/>
              </a:rPr>
              <a:t>buffer</a:t>
            </a:r>
            <a:endParaRPr lang="en-US" dirty="0">
              <a:latin typeface="Arial Narrow" pitchFamily="34" charset="0"/>
            </a:endParaRPr>
          </a:p>
          <a:p>
            <a:pPr marL="342900" indent="-342900">
              <a:lnSpc>
                <a:spcPct val="100000"/>
              </a:lnSpc>
              <a:buClr>
                <a:schemeClr val="tx2"/>
              </a:buClr>
              <a:buSzPct val="75000"/>
              <a:buFont typeface="Wingdings" pitchFamily="2" charset="2"/>
              <a:buChar char=""/>
              <a:defRPr/>
            </a:pPr>
            <a:r>
              <a:rPr lang="en-US" dirty="0" smtClean="0">
                <a:latin typeface="Arial Narrow" pitchFamily="34" charset="0"/>
              </a:rPr>
              <a:t>GIVING OWNERSHIP – </a:t>
            </a:r>
            <a:r>
              <a:rPr lang="en-US" i="1" u="sng" dirty="0" smtClean="0">
                <a:solidFill>
                  <a:schemeClr val="tx2"/>
                </a:solidFill>
                <a:latin typeface="Arial Narrow" pitchFamily="34" charset="0"/>
              </a:rPr>
              <a:t>After</a:t>
            </a:r>
            <a:r>
              <a:rPr lang="en-US" dirty="0" smtClean="0">
                <a:latin typeface="Arial Narrow" pitchFamily="34" charset="0"/>
              </a:rPr>
              <a:t> </a:t>
            </a:r>
            <a:r>
              <a:rPr lang="en-US" dirty="0">
                <a:latin typeface="Arial Narrow" pitchFamily="34" charset="0"/>
              </a:rPr>
              <a:t>the DSP finishes writing to a shared external OUTPUT </a:t>
            </a:r>
            <a:r>
              <a:rPr lang="en-US" dirty="0" smtClean="0">
                <a:latin typeface="Arial Narrow" pitchFamily="34" charset="0"/>
              </a:rPr>
              <a:t>buffer, it </a:t>
            </a:r>
            <a:r>
              <a:rPr lang="en-US" dirty="0">
                <a:latin typeface="Arial Narrow" pitchFamily="34" charset="0"/>
              </a:rPr>
              <a:t>should initiate an L2 </a:t>
            </a:r>
            <a:r>
              <a:rPr lang="en-US" i="1" u="sng" dirty="0">
                <a:solidFill>
                  <a:schemeClr val="tx2"/>
                </a:solidFill>
                <a:latin typeface="Arial Narrow" pitchFamily="34" charset="0"/>
              </a:rPr>
              <a:t>BLOCK WRITEBACK</a:t>
            </a:r>
          </a:p>
        </p:txBody>
      </p:sp>
      <p:sp>
        <p:nvSpPr>
          <p:cNvPr id="6" name="Leading Question"/>
          <p:cNvSpPr txBox="1">
            <a:spLocks noChangeArrowheads="1"/>
          </p:cNvSpPr>
          <p:nvPr/>
        </p:nvSpPr>
        <p:spPr bwMode="auto">
          <a:xfrm>
            <a:off x="5562600" y="6324600"/>
            <a:ext cx="2987675" cy="246063"/>
          </a:xfrm>
          <a:prstGeom prst="rect">
            <a:avLst/>
          </a:prstGeom>
          <a:noFill/>
          <a:ln w="9525">
            <a:noFill/>
            <a:miter lim="800000"/>
            <a:headEnd/>
            <a:tailEnd/>
          </a:ln>
        </p:spPr>
        <p:txBody>
          <a:bodyPr wrap="none" lIns="0" tIns="0" rIns="0" bIns="0" anchor="b">
            <a:spAutoFit/>
          </a:bodyPr>
          <a:lstStyle/>
          <a:p>
            <a:pPr algn="r">
              <a:spcBef>
                <a:spcPct val="0"/>
              </a:spcBef>
            </a:pPr>
            <a:r>
              <a:rPr lang="en-US" sz="2000" b="0">
                <a:solidFill>
                  <a:schemeClr val="tx2"/>
                </a:solidFill>
                <a:latin typeface="Arial Narrow" pitchFamily="34" charset="0"/>
              </a:rPr>
              <a:t>What about "cache alignment" ?</a:t>
            </a:r>
          </a:p>
        </p:txBody>
      </p:sp>
      <p:pic>
        <p:nvPicPr>
          <p:cNvPr id="10"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
        <p:nvSpPr>
          <p:cNvPr id="9" name="TextBox 8"/>
          <p:cNvSpPr txBox="1"/>
          <p:nvPr/>
        </p:nvSpPr>
        <p:spPr>
          <a:xfrm>
            <a:off x="286000" y="5526461"/>
            <a:ext cx="8596328" cy="584775"/>
          </a:xfrm>
          <a:prstGeom prst="rect">
            <a:avLst/>
          </a:prstGeom>
          <a:noFill/>
        </p:spPr>
        <p:txBody>
          <a:bodyPr wrap="none" rtlCol="0" anchor="ctr" anchorCtr="0">
            <a:spAutoFit/>
          </a:bodyPr>
          <a:lstStyle/>
          <a:p>
            <a:r>
              <a:rPr lang="en-US" sz="2000" b="0" dirty="0" smtClean="0">
                <a:solidFill>
                  <a:schemeClr val="dk1"/>
                </a:solidFill>
                <a:effectLst/>
                <a:latin typeface="Arial Narrow" pitchFamily="34" charset="0"/>
              </a:rPr>
              <a:t>DEBUG NOTE:  </a:t>
            </a:r>
            <a:r>
              <a:rPr lang="en-US" sz="2000" b="0" i="1" dirty="0" smtClean="0">
                <a:solidFill>
                  <a:schemeClr val="dk1"/>
                </a:solidFill>
                <a:effectLst/>
                <a:latin typeface="Arial Narrow" pitchFamily="34" charset="0"/>
              </a:rPr>
              <a:t>An easy way identify cache coherency problems is to allocate your</a:t>
            </a:r>
            <a:br>
              <a:rPr lang="en-US" sz="2000" b="0" i="1" dirty="0" smtClean="0">
                <a:solidFill>
                  <a:schemeClr val="dk1"/>
                </a:solidFill>
                <a:effectLst/>
                <a:latin typeface="Arial Narrow" pitchFamily="34" charset="0"/>
              </a:rPr>
            </a:br>
            <a:r>
              <a:rPr lang="en-US" sz="2000" b="0" i="1" dirty="0" smtClean="0">
                <a:solidFill>
                  <a:schemeClr val="dk1"/>
                </a:solidFill>
                <a:effectLst/>
                <a:latin typeface="Arial Narrow" pitchFamily="34" charset="0"/>
              </a:rPr>
              <a:t>	           buffers in L2. </a:t>
            </a:r>
            <a:r>
              <a:rPr lang="en-US" sz="2000" b="0" i="1" dirty="0" smtClean="0">
                <a:solidFill>
                  <a:schemeClr val="dk1"/>
                </a:solidFill>
                <a:latin typeface="Arial Narrow" pitchFamily="34" charset="0"/>
              </a:rPr>
              <a:t>Problem goes away? It’s probably a cache coherency issue.</a:t>
            </a:r>
            <a:r>
              <a:rPr lang="en-US" sz="2000" b="0" i="1" dirty="0" smtClean="0">
                <a:solidFill>
                  <a:schemeClr val="dk1"/>
                </a:solidFill>
                <a:effectLst/>
                <a:latin typeface="Arial Narrow" pitchFamily="34" charset="0"/>
              </a:rPr>
              <a:t> </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0" name="Rectangle 2"/>
          <p:cNvSpPr>
            <a:spLocks noChangeArrowheads="1"/>
          </p:cNvSpPr>
          <p:nvPr/>
        </p:nvSpPr>
        <p:spPr bwMode="auto">
          <a:xfrm>
            <a:off x="0" y="4876800"/>
            <a:ext cx="9144000" cy="1981200"/>
          </a:xfrm>
          <a:prstGeom prst="rect">
            <a:avLst/>
          </a:prstGeom>
          <a:solidFill>
            <a:schemeClr val="accent3"/>
          </a:solidFill>
          <a:ln w="12700">
            <a:no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53731" name="Line 3"/>
          <p:cNvSpPr>
            <a:spLocks noChangeShapeType="1"/>
          </p:cNvSpPr>
          <p:nvPr/>
        </p:nvSpPr>
        <p:spPr bwMode="auto">
          <a:xfrm>
            <a:off x="1039813" y="738188"/>
            <a:ext cx="0" cy="1447800"/>
          </a:xfrm>
          <a:prstGeom prst="line">
            <a:avLst/>
          </a:prstGeom>
          <a:noFill/>
          <a:ln w="57150">
            <a:solidFill>
              <a:schemeClr val="tx1"/>
            </a:solidFill>
            <a:round/>
            <a:headEnd type="triangle" w="med" len="med"/>
            <a:tailEnd type="triangle" w="med" len="med"/>
          </a:ln>
          <a:effectLst/>
        </p:spPr>
        <p:txBody>
          <a:bodyPr wrap="none">
            <a:spAutoFit/>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72708" name="Rectangle 4"/>
          <p:cNvSpPr>
            <a:spLocks noChangeArrowheads="1"/>
          </p:cNvSpPr>
          <p:nvPr/>
        </p:nvSpPr>
        <p:spPr bwMode="auto">
          <a:xfrm>
            <a:off x="6505575" y="1695450"/>
            <a:ext cx="1724025" cy="504825"/>
          </a:xfrm>
          <a:prstGeom prst="rect">
            <a:avLst/>
          </a:prstGeom>
          <a:solidFill>
            <a:schemeClr val="accent5">
              <a:lumMod val="20000"/>
              <a:lumOff val="80000"/>
            </a:schemeClr>
          </a:solidFill>
          <a:ln w="12700">
            <a:solidFill>
              <a:schemeClr val="tx1"/>
            </a:solidFill>
            <a:miter lim="800000"/>
            <a:headEnd type="none" w="sm" len="sm"/>
            <a:tailEnd/>
          </a:ln>
        </p:spPr>
        <p:txBody>
          <a:bodyPr wrap="none" anchor="ctr"/>
          <a:lstStyle/>
          <a:p>
            <a:pPr algn="ctr"/>
            <a:r>
              <a:rPr lang="en-US" sz="1800">
                <a:latin typeface="Arial Narrow" pitchFamily="34" charset="0"/>
              </a:rPr>
              <a:t>False Addresses</a:t>
            </a:r>
            <a:endParaRPr lang="en-US" sz="1800" b="0">
              <a:latin typeface="Arial Narrow" pitchFamily="34" charset="0"/>
            </a:endParaRPr>
          </a:p>
        </p:txBody>
      </p:sp>
      <p:sp>
        <p:nvSpPr>
          <p:cNvPr id="72709" name="Rectangle 5"/>
          <p:cNvSpPr>
            <a:spLocks noChangeArrowheads="1"/>
          </p:cNvSpPr>
          <p:nvPr/>
        </p:nvSpPr>
        <p:spPr bwMode="auto">
          <a:xfrm>
            <a:off x="1724025" y="685800"/>
            <a:ext cx="1743075" cy="504825"/>
          </a:xfrm>
          <a:prstGeom prst="rect">
            <a:avLst/>
          </a:prstGeom>
          <a:solidFill>
            <a:schemeClr val="accent5">
              <a:lumMod val="20000"/>
              <a:lumOff val="80000"/>
            </a:schemeClr>
          </a:solidFill>
          <a:ln w="12700">
            <a:solidFill>
              <a:schemeClr val="tx1"/>
            </a:solidFill>
            <a:miter lim="800000"/>
            <a:headEnd type="none" w="sm" len="sm"/>
            <a:tailEnd/>
          </a:ln>
        </p:spPr>
        <p:txBody>
          <a:bodyPr wrap="none" anchor="ctr"/>
          <a:lstStyle/>
          <a:p>
            <a:pPr algn="ctr"/>
            <a:r>
              <a:rPr lang="en-US" sz="1800">
                <a:latin typeface="Arial Narrow" pitchFamily="34" charset="0"/>
              </a:rPr>
              <a:t>False Addresses</a:t>
            </a:r>
          </a:p>
        </p:txBody>
      </p:sp>
      <p:sp>
        <p:nvSpPr>
          <p:cNvPr id="72710" name="Rectangle 6"/>
          <p:cNvSpPr>
            <a:spLocks noChangeArrowheads="1"/>
          </p:cNvSpPr>
          <p:nvPr/>
        </p:nvSpPr>
        <p:spPr bwMode="auto">
          <a:xfrm>
            <a:off x="3467100" y="685800"/>
            <a:ext cx="4762500" cy="504825"/>
          </a:xfrm>
          <a:prstGeom prst="rect">
            <a:avLst/>
          </a:prstGeom>
          <a:solidFill>
            <a:schemeClr val="accent4">
              <a:lumMod val="20000"/>
              <a:lumOff val="80000"/>
            </a:schemeClr>
          </a:solidFill>
          <a:ln w="12700">
            <a:solidFill>
              <a:schemeClr val="tx1"/>
            </a:solidFill>
            <a:miter lim="800000"/>
            <a:headEnd type="none" w="sm" len="sm"/>
            <a:tailEnd/>
          </a:ln>
        </p:spPr>
        <p:txBody>
          <a:bodyPr wrap="none" anchor="ctr"/>
          <a:lstStyle/>
          <a:p>
            <a:pPr algn="ctr">
              <a:lnSpc>
                <a:spcPct val="90000"/>
              </a:lnSpc>
            </a:pPr>
            <a:r>
              <a:rPr lang="en-US" sz="1400"/>
              <a:t>Buffer</a:t>
            </a:r>
          </a:p>
        </p:txBody>
      </p:sp>
      <p:sp>
        <p:nvSpPr>
          <p:cNvPr id="72711" name="Rectangle 7"/>
          <p:cNvSpPr>
            <a:spLocks noChangeArrowheads="1"/>
          </p:cNvSpPr>
          <p:nvPr/>
        </p:nvSpPr>
        <p:spPr bwMode="auto">
          <a:xfrm>
            <a:off x="1724025" y="1190625"/>
            <a:ext cx="6505575" cy="504825"/>
          </a:xfrm>
          <a:prstGeom prst="rect">
            <a:avLst/>
          </a:prstGeom>
          <a:solidFill>
            <a:schemeClr val="accent4">
              <a:lumMod val="20000"/>
              <a:lumOff val="80000"/>
            </a:schemeClr>
          </a:solidFill>
          <a:ln w="12700">
            <a:solidFill>
              <a:schemeClr val="tx1"/>
            </a:solidFill>
            <a:miter lim="800000"/>
            <a:headEnd type="none" w="sm" len="sm"/>
            <a:tailEnd/>
          </a:ln>
        </p:spPr>
        <p:txBody>
          <a:bodyPr wrap="none" anchor="ctr"/>
          <a:lstStyle/>
          <a:p>
            <a:pPr algn="ctr">
              <a:lnSpc>
                <a:spcPct val="90000"/>
              </a:lnSpc>
            </a:pPr>
            <a:r>
              <a:rPr lang="en-US" sz="1400"/>
              <a:t>Buffer</a:t>
            </a:r>
          </a:p>
        </p:txBody>
      </p:sp>
      <p:sp>
        <p:nvSpPr>
          <p:cNvPr id="72712" name="Rectangle 8"/>
          <p:cNvSpPr>
            <a:spLocks noChangeArrowheads="1"/>
          </p:cNvSpPr>
          <p:nvPr/>
        </p:nvSpPr>
        <p:spPr bwMode="auto">
          <a:xfrm>
            <a:off x="1724025" y="1695450"/>
            <a:ext cx="4781550" cy="504825"/>
          </a:xfrm>
          <a:prstGeom prst="rect">
            <a:avLst/>
          </a:prstGeom>
          <a:solidFill>
            <a:schemeClr val="accent4">
              <a:lumMod val="20000"/>
              <a:lumOff val="80000"/>
            </a:schemeClr>
          </a:solidFill>
          <a:ln w="12700">
            <a:solidFill>
              <a:schemeClr val="tx1"/>
            </a:solidFill>
            <a:miter lim="800000"/>
            <a:headEnd type="none" w="sm" len="sm"/>
            <a:tailEnd/>
          </a:ln>
        </p:spPr>
        <p:txBody>
          <a:bodyPr wrap="none" anchor="ctr"/>
          <a:lstStyle/>
          <a:p>
            <a:pPr algn="ctr">
              <a:lnSpc>
                <a:spcPct val="90000"/>
              </a:lnSpc>
            </a:pPr>
            <a:r>
              <a:rPr lang="en-US" sz="1400"/>
              <a:t>Buffer</a:t>
            </a:r>
          </a:p>
        </p:txBody>
      </p:sp>
      <p:sp>
        <p:nvSpPr>
          <p:cNvPr id="72713" name="Text Box 9"/>
          <p:cNvSpPr txBox="1">
            <a:spLocks noChangeArrowheads="1"/>
          </p:cNvSpPr>
          <p:nvPr/>
        </p:nvSpPr>
        <p:spPr bwMode="auto">
          <a:xfrm>
            <a:off x="560388" y="1195388"/>
            <a:ext cx="947737" cy="581025"/>
          </a:xfrm>
          <a:prstGeom prst="rect">
            <a:avLst/>
          </a:prstGeom>
          <a:solidFill>
            <a:schemeClr val="bg1"/>
          </a:solidFill>
          <a:ln w="12700">
            <a:noFill/>
            <a:miter lim="800000"/>
            <a:headEnd type="none" w="sm" len="sm"/>
            <a:tailEnd/>
          </a:ln>
        </p:spPr>
        <p:txBody>
          <a:bodyPr wrap="none">
            <a:spAutoFit/>
          </a:bodyPr>
          <a:lstStyle/>
          <a:p>
            <a:pPr algn="ctr"/>
            <a:r>
              <a:rPr lang="en-US" sz="2000"/>
              <a:t>Cache</a:t>
            </a:r>
            <a:br>
              <a:rPr lang="en-US" sz="2000"/>
            </a:br>
            <a:r>
              <a:rPr lang="en-US" sz="2000"/>
              <a:t>Lines</a:t>
            </a:r>
          </a:p>
        </p:txBody>
      </p:sp>
      <p:sp>
        <p:nvSpPr>
          <p:cNvPr id="72714" name="Text Box 10"/>
          <p:cNvSpPr txBox="1">
            <a:spLocks noChangeArrowheads="1"/>
          </p:cNvSpPr>
          <p:nvPr/>
        </p:nvSpPr>
        <p:spPr bwMode="auto">
          <a:xfrm>
            <a:off x="152400" y="2590800"/>
            <a:ext cx="8839200" cy="2228850"/>
          </a:xfrm>
          <a:prstGeom prst="rect">
            <a:avLst/>
          </a:prstGeom>
          <a:noFill/>
          <a:ln w="12700" algn="ctr">
            <a:noFill/>
            <a:miter lim="800000"/>
            <a:headEnd type="none" w="sm" len="sm"/>
            <a:tailEnd/>
          </a:ln>
        </p:spPr>
        <p:txBody>
          <a:bodyPr>
            <a:spAutoFit/>
          </a:bodyPr>
          <a:lstStyle/>
          <a:p>
            <a:pPr marL="1260475" indent="-1260475">
              <a:spcBef>
                <a:spcPct val="20000"/>
              </a:spcBef>
              <a:buClr>
                <a:schemeClr val="tx2"/>
              </a:buClr>
              <a:buSzPct val="75000"/>
              <a:buFont typeface="Wingdings" pitchFamily="2" charset="2"/>
              <a:buNone/>
              <a:tabLst>
                <a:tab pos="284163" algn="l"/>
              </a:tabLst>
            </a:pPr>
            <a:r>
              <a:rPr lang="en-US" sz="2000">
                <a:solidFill>
                  <a:schemeClr val="tx2"/>
                </a:solidFill>
                <a:latin typeface="Arial Narrow" pitchFamily="34" charset="0"/>
              </a:rPr>
              <a:t>Problem:</a:t>
            </a:r>
            <a:r>
              <a:rPr lang="en-US" sz="2000">
                <a:latin typeface="Arial Narrow" pitchFamily="34" charset="0"/>
              </a:rPr>
              <a:t>  	How can I invalidate (or writeback) just the buffer?</a:t>
            </a:r>
          </a:p>
          <a:p>
            <a:pPr marL="1260475" indent="-1260475">
              <a:spcBef>
                <a:spcPct val="20000"/>
              </a:spcBef>
              <a:buClr>
                <a:schemeClr val="tx2"/>
              </a:buClr>
              <a:buSzPct val="75000"/>
              <a:buFont typeface="Wingdings" pitchFamily="2" charset="2"/>
              <a:buNone/>
              <a:tabLst>
                <a:tab pos="284163" algn="l"/>
              </a:tabLst>
            </a:pPr>
            <a:r>
              <a:rPr lang="en-US" sz="2000">
                <a:latin typeface="Arial Narrow" pitchFamily="34" charset="0"/>
              </a:rPr>
              <a:t>			</a:t>
            </a:r>
            <a:r>
              <a:rPr lang="en-US" sz="2000" i="1">
                <a:solidFill>
                  <a:schemeClr val="tx2"/>
                </a:solidFill>
                <a:latin typeface="Arial Narrow" pitchFamily="34" charset="0"/>
              </a:rPr>
              <a:t>In this case, you can’t</a:t>
            </a:r>
          </a:p>
          <a:p>
            <a:pPr marL="1260475" indent="-1260475">
              <a:buClr>
                <a:schemeClr val="tx2"/>
              </a:buClr>
              <a:buSzPct val="75000"/>
              <a:buFont typeface="Wingdings" pitchFamily="2" charset="2"/>
              <a:buNone/>
              <a:tabLst>
                <a:tab pos="284163" algn="l"/>
              </a:tabLst>
            </a:pPr>
            <a:r>
              <a:rPr lang="en-US" sz="2000">
                <a:solidFill>
                  <a:schemeClr val="tx2"/>
                </a:solidFill>
                <a:latin typeface="Arial Narrow" pitchFamily="34" charset="0"/>
              </a:rPr>
              <a:t>Definition:</a:t>
            </a:r>
            <a:r>
              <a:rPr lang="en-US" sz="2000">
                <a:latin typeface="Arial Narrow" pitchFamily="34" charset="0"/>
              </a:rPr>
              <a:t>  	False Addresses are ‘neighbor’ data in the cache line, </a:t>
            </a:r>
            <a:br>
              <a:rPr lang="en-US" sz="2000">
                <a:latin typeface="Arial Narrow" pitchFamily="34" charset="0"/>
              </a:rPr>
            </a:br>
            <a:r>
              <a:rPr lang="en-US" sz="2000">
                <a:latin typeface="Arial Narrow" pitchFamily="34" charset="0"/>
              </a:rPr>
              <a:t>but outside the buffer range</a:t>
            </a:r>
          </a:p>
          <a:p>
            <a:pPr marL="1260475" indent="-1260475">
              <a:buClr>
                <a:schemeClr val="tx2"/>
              </a:buClr>
              <a:buSzPct val="75000"/>
              <a:buFont typeface="Wingdings" pitchFamily="2" charset="2"/>
              <a:buNone/>
              <a:tabLst>
                <a:tab pos="284163" algn="l"/>
              </a:tabLst>
            </a:pPr>
            <a:r>
              <a:rPr lang="en-US" sz="2000">
                <a:solidFill>
                  <a:schemeClr val="tx2"/>
                </a:solidFill>
                <a:latin typeface="Arial Narrow" pitchFamily="34" charset="0"/>
              </a:rPr>
              <a:t>Why Bad:</a:t>
            </a:r>
            <a:r>
              <a:rPr lang="en-US" sz="2000">
                <a:latin typeface="Arial Narrow" pitchFamily="34" charset="0"/>
              </a:rPr>
              <a:t>	Writing data to buffer marks the line ‘dirty’, which will cause entire line to be written to external memory, thus</a:t>
            </a:r>
          </a:p>
          <a:p>
            <a:pPr marL="1260475" indent="-1260475">
              <a:spcBef>
                <a:spcPct val="20000"/>
              </a:spcBef>
              <a:buClr>
                <a:schemeClr val="tx2"/>
              </a:buClr>
              <a:buSzPct val="75000"/>
              <a:buFont typeface="Wingdings" pitchFamily="2" charset="2"/>
              <a:buNone/>
              <a:tabLst>
                <a:tab pos="284163" algn="l"/>
              </a:tabLst>
            </a:pPr>
            <a:r>
              <a:rPr lang="en-US" sz="2000" b="0" i="1">
                <a:latin typeface="Arial Narrow" pitchFamily="34" charset="0"/>
              </a:rPr>
              <a:t>			</a:t>
            </a:r>
            <a:r>
              <a:rPr lang="en-US" sz="2000" b="0" i="1">
                <a:solidFill>
                  <a:schemeClr val="tx2"/>
                </a:solidFill>
                <a:latin typeface="Arial Narrow" pitchFamily="34" charset="0"/>
              </a:rPr>
              <a:t>External neighbor memory could be overwritten with old data</a:t>
            </a:r>
          </a:p>
        </p:txBody>
      </p:sp>
      <p:sp>
        <p:nvSpPr>
          <p:cNvPr id="1353739" name="Text Box 11"/>
          <p:cNvSpPr txBox="1">
            <a:spLocks noChangeArrowheads="1"/>
          </p:cNvSpPr>
          <p:nvPr/>
        </p:nvSpPr>
        <p:spPr bwMode="auto">
          <a:xfrm>
            <a:off x="755650" y="3163888"/>
            <a:ext cx="184150" cy="433387"/>
          </a:xfrm>
          <a:prstGeom prst="rect">
            <a:avLst/>
          </a:prstGeom>
          <a:noFill/>
          <a:ln w="12700">
            <a:noFill/>
            <a:miter lim="800000"/>
            <a:headEnd type="none" w="sm" len="sm"/>
            <a:tailEnd/>
          </a:ln>
          <a:effectLst/>
        </p:spPr>
        <p:txBody>
          <a:bodyPr wrap="none">
            <a:spAutoFit/>
          </a:bodyPr>
          <a:lstStyle/>
          <a:p>
            <a:pPr>
              <a:defRPr/>
            </a:pPr>
            <a:endParaRPr lang="en-US" sz="2800">
              <a:effectLst>
                <a:outerShdw blurRad="38100" dist="38100" dir="2700000" algn="tl">
                  <a:srgbClr val="C0C0C0"/>
                </a:outerShdw>
              </a:effectLst>
              <a:latin typeface="Arial" pitchFamily="34" charset="0"/>
            </a:endParaRPr>
          </a:p>
        </p:txBody>
      </p:sp>
      <p:sp>
        <p:nvSpPr>
          <p:cNvPr id="72716" name="Rectangle 12"/>
          <p:cNvSpPr>
            <a:spLocks noGrp="1" noChangeArrowheads="1"/>
          </p:cNvSpPr>
          <p:nvPr>
            <p:ph type="title"/>
          </p:nvPr>
        </p:nvSpPr>
        <p:spPr/>
        <p:txBody>
          <a:bodyPr/>
          <a:lstStyle/>
          <a:p>
            <a:r>
              <a:rPr lang="en-US" smtClean="0"/>
              <a:t>Cache Alignment</a:t>
            </a:r>
          </a:p>
        </p:txBody>
      </p:sp>
      <p:sp>
        <p:nvSpPr>
          <p:cNvPr id="72717" name="Text Box 13"/>
          <p:cNvSpPr txBox="1">
            <a:spLocks noChangeArrowheads="1"/>
          </p:cNvSpPr>
          <p:nvPr/>
        </p:nvSpPr>
        <p:spPr bwMode="auto">
          <a:xfrm>
            <a:off x="228600" y="5027613"/>
            <a:ext cx="4343400" cy="1327150"/>
          </a:xfrm>
          <a:prstGeom prst="rect">
            <a:avLst/>
          </a:prstGeom>
          <a:noFill/>
          <a:ln w="12700" algn="ctr">
            <a:noFill/>
            <a:miter lim="800000"/>
            <a:headEnd type="none" w="sm" len="sm"/>
            <a:tailEnd/>
          </a:ln>
        </p:spPr>
        <p:txBody>
          <a:bodyPr>
            <a:spAutoFit/>
          </a:bodyPr>
          <a:lstStyle/>
          <a:p>
            <a:pPr>
              <a:lnSpc>
                <a:spcPct val="100000"/>
              </a:lnSpc>
              <a:spcBef>
                <a:spcPct val="25000"/>
              </a:spcBef>
              <a:buClr>
                <a:schemeClr val="tx2"/>
              </a:buClr>
              <a:buSzPct val="75000"/>
              <a:buFont typeface="Wingdings" pitchFamily="2" charset="2"/>
              <a:buNone/>
            </a:pPr>
            <a:r>
              <a:rPr lang="en-US" sz="1800">
                <a:solidFill>
                  <a:schemeClr val="tx2"/>
                </a:solidFill>
                <a:latin typeface="Arial Narrow" pitchFamily="34" charset="0"/>
              </a:rPr>
              <a:t>Avoid “False Address” problems by aligning buffers to cache lines (and filling entire line)</a:t>
            </a:r>
          </a:p>
          <a:p>
            <a:pPr marL="400050" lvl="1" indent="-285750">
              <a:lnSpc>
                <a:spcPct val="100000"/>
              </a:lnSpc>
              <a:spcBef>
                <a:spcPct val="25000"/>
              </a:spcBef>
              <a:buClr>
                <a:schemeClr val="tx2"/>
              </a:buClr>
              <a:buSzPct val="75000"/>
              <a:buFont typeface="Wingdings" pitchFamily="2" charset="2"/>
              <a:buChar char=""/>
            </a:pPr>
            <a:r>
              <a:rPr lang="en-US" sz="1800" b="0" i="1">
                <a:latin typeface="Arial Narrow" pitchFamily="34" charset="0"/>
              </a:rPr>
              <a:t>Align memory to 128 byte boundaries</a:t>
            </a:r>
          </a:p>
          <a:p>
            <a:pPr marL="400050" lvl="1" indent="-285750">
              <a:lnSpc>
                <a:spcPct val="100000"/>
              </a:lnSpc>
              <a:spcBef>
                <a:spcPct val="25000"/>
              </a:spcBef>
              <a:buClr>
                <a:schemeClr val="tx2"/>
              </a:buClr>
              <a:buSzPct val="75000"/>
              <a:buFont typeface="Wingdings" pitchFamily="2" charset="2"/>
              <a:buChar char=""/>
            </a:pPr>
            <a:r>
              <a:rPr lang="en-US" sz="1800" b="0" i="1">
                <a:latin typeface="Arial Narrow" pitchFamily="34" charset="0"/>
              </a:rPr>
              <a:t>Allocate memory in multiples of 128 bytes</a:t>
            </a:r>
          </a:p>
        </p:txBody>
      </p:sp>
      <p:sp>
        <p:nvSpPr>
          <p:cNvPr id="1353742" name="AutoShape 14"/>
          <p:cNvSpPr>
            <a:spLocks noChangeArrowheads="1"/>
          </p:cNvSpPr>
          <p:nvPr/>
        </p:nvSpPr>
        <p:spPr bwMode="auto">
          <a:xfrm>
            <a:off x="4572000" y="5029200"/>
            <a:ext cx="4191000" cy="1685925"/>
          </a:xfrm>
          <a:prstGeom prst="flowChartDocument">
            <a:avLst/>
          </a:prstGeom>
          <a:solidFill>
            <a:srgbClr val="CCFF66"/>
          </a:solidFill>
          <a:ln w="19050" algn="ctr">
            <a:solidFill>
              <a:schemeClr val="tx1"/>
            </a:solidFill>
            <a:miter lim="800000"/>
            <a:headEnd/>
            <a:tailEnd/>
          </a:ln>
          <a:effectLst>
            <a:outerShdw dist="107763" dir="2700000" algn="ctr" rotWithShape="0">
              <a:schemeClr val="bg2">
                <a:alpha val="50000"/>
              </a:schemeClr>
            </a:outerShdw>
          </a:effectLst>
        </p:spPr>
        <p:txBody>
          <a:bodyPr tIns="91440" bIns="320040">
            <a:spAutoFit/>
          </a:bodyPr>
          <a:lstStyle/>
          <a:p>
            <a:pPr>
              <a:defRPr/>
            </a:pPr>
            <a:r>
              <a:rPr lang="en-US" sz="1800" dirty="0">
                <a:solidFill>
                  <a:srgbClr val="000000"/>
                </a:solidFill>
                <a:latin typeface="Courier New" pitchFamily="49" charset="0"/>
              </a:rPr>
              <a:t>#define  </a:t>
            </a:r>
            <a:r>
              <a:rPr lang="en-US" sz="1800" dirty="0">
                <a:solidFill>
                  <a:srgbClr val="0000FF"/>
                </a:solidFill>
                <a:latin typeface="Courier New" pitchFamily="49" charset="0"/>
              </a:rPr>
              <a:t>BUF  </a:t>
            </a:r>
            <a:r>
              <a:rPr lang="en-US" sz="1800" dirty="0">
                <a:solidFill>
                  <a:srgbClr val="000000"/>
                </a:solidFill>
                <a:latin typeface="Courier New" pitchFamily="49" charset="0"/>
              </a:rPr>
              <a:t>128</a:t>
            </a:r>
          </a:p>
          <a:p>
            <a:pPr>
              <a:defRPr/>
            </a:pPr>
            <a:r>
              <a:rPr lang="en-US" sz="1800" dirty="0">
                <a:solidFill>
                  <a:srgbClr val="000000"/>
                </a:solidFill>
                <a:latin typeface="Courier New" pitchFamily="49" charset="0"/>
              </a:rPr>
              <a:t>#</a:t>
            </a:r>
            <a:r>
              <a:rPr lang="en-US" sz="1800" dirty="0" err="1">
                <a:solidFill>
                  <a:srgbClr val="000000"/>
                </a:solidFill>
                <a:latin typeface="Courier New" pitchFamily="49" charset="0"/>
              </a:rPr>
              <a:t>pragma</a:t>
            </a:r>
            <a:r>
              <a:rPr lang="en-US" sz="1800" dirty="0">
                <a:solidFill>
                  <a:srgbClr val="000000"/>
                </a:solidFill>
                <a:latin typeface="Courier New" pitchFamily="49" charset="0"/>
              </a:rPr>
              <a:t>  DATA_ALIGN (in, </a:t>
            </a:r>
            <a:r>
              <a:rPr lang="en-US" sz="1800" dirty="0">
                <a:solidFill>
                  <a:srgbClr val="0000FF"/>
                </a:solidFill>
                <a:latin typeface="Courier New" pitchFamily="49" charset="0"/>
              </a:rPr>
              <a:t>BUF</a:t>
            </a:r>
            <a:r>
              <a:rPr lang="en-US" sz="1800" dirty="0">
                <a:solidFill>
                  <a:srgbClr val="000000"/>
                </a:solidFill>
                <a:latin typeface="Courier New" pitchFamily="49" charset="0"/>
              </a:rPr>
              <a:t>)</a:t>
            </a:r>
          </a:p>
          <a:p>
            <a:pPr>
              <a:defRPr/>
            </a:pPr>
            <a:r>
              <a:rPr lang="en-US" sz="1800" dirty="0">
                <a:solidFill>
                  <a:srgbClr val="000000"/>
                </a:solidFill>
                <a:latin typeface="Courier New" pitchFamily="49" charset="0"/>
              </a:rPr>
              <a:t>short	  </a:t>
            </a:r>
            <a:r>
              <a:rPr lang="en-US" sz="1800" dirty="0" smtClean="0">
                <a:solidFill>
                  <a:srgbClr val="000000"/>
                </a:solidFill>
                <a:latin typeface="Courier New" pitchFamily="49" charset="0"/>
              </a:rPr>
              <a:t>in[256];</a:t>
            </a:r>
            <a:endParaRPr lang="en-US" sz="1800" dirty="0">
              <a:solidFill>
                <a:srgbClr val="000000"/>
              </a:solidFill>
              <a:latin typeface="Courier New" pitchFamily="49" charset="0"/>
            </a:endParaRPr>
          </a:p>
        </p:txBody>
      </p:sp>
      <p:sp>
        <p:nvSpPr>
          <p:cNvPr id="1353743" name="AutoShape 15">
            <a:hlinkClick r:id="" action="ppaction://noaction" highlightClick="1"/>
          </p:cNvPr>
          <p:cNvSpPr>
            <a:spLocks noChangeArrowheads="1"/>
          </p:cNvSpPr>
          <p:nvPr/>
        </p:nvSpPr>
        <p:spPr bwMode="auto">
          <a:xfrm>
            <a:off x="8839200" y="0"/>
            <a:ext cx="304800" cy="292100"/>
          </a:xfrm>
          <a:prstGeom prst="actionButtonForwardNext">
            <a:avLst/>
          </a:prstGeom>
          <a:solidFill>
            <a:schemeClr val="bg1"/>
          </a:solidFill>
          <a:ln w="12700">
            <a:no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pic>
        <p:nvPicPr>
          <p:cNvPr id="20"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Why Cache?</a:t>
            </a:r>
          </a:p>
        </p:txBody>
      </p:sp>
      <p:sp>
        <p:nvSpPr>
          <p:cNvPr id="1204227" name="Rectangle 3"/>
          <p:cNvSpPr>
            <a:spLocks noChangeArrowheads="1"/>
          </p:cNvSpPr>
          <p:nvPr/>
        </p:nvSpPr>
        <p:spPr bwMode="auto">
          <a:xfrm>
            <a:off x="304800" y="685800"/>
            <a:ext cx="2209800" cy="3200400"/>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8196" name="AutoShape 4"/>
          <p:cNvSpPr>
            <a:spLocks noChangeArrowheads="1"/>
          </p:cNvSpPr>
          <p:nvPr/>
        </p:nvSpPr>
        <p:spPr bwMode="auto">
          <a:xfrm>
            <a:off x="381000" y="762000"/>
            <a:ext cx="2057400" cy="3048000"/>
          </a:xfrm>
          <a:prstGeom prst="roundRect">
            <a:avLst>
              <a:gd name="adj" fmla="val 16667"/>
            </a:avLst>
          </a:prstGeom>
          <a:solidFill>
            <a:schemeClr val="accent5">
              <a:lumMod val="20000"/>
              <a:lumOff val="80000"/>
              <a:alpha val="50195"/>
            </a:schemeClr>
          </a:solidFill>
          <a:ln w="3175">
            <a:solidFill>
              <a:schemeClr val="tx1"/>
            </a:solidFill>
            <a:round/>
            <a:headEnd type="none" w="sm" len="sm"/>
            <a:tailEnd/>
          </a:ln>
        </p:spPr>
        <p:txBody>
          <a:bodyPr wrap="none" anchor="ctr"/>
          <a:lstStyle/>
          <a:p>
            <a:pPr algn="ctr"/>
            <a:r>
              <a:rPr lang="en-US"/>
              <a:t>Sports</a:t>
            </a:r>
          </a:p>
          <a:p>
            <a:pPr algn="ctr"/>
            <a:r>
              <a:rPr lang="en-US"/>
              <a:t>Arena</a:t>
            </a:r>
          </a:p>
        </p:txBody>
      </p:sp>
      <p:sp>
        <p:nvSpPr>
          <p:cNvPr id="8197" name="Rectangle 5"/>
          <p:cNvSpPr>
            <a:spLocks noChangeArrowheads="1"/>
          </p:cNvSpPr>
          <p:nvPr/>
        </p:nvSpPr>
        <p:spPr bwMode="auto">
          <a:xfrm>
            <a:off x="5638800" y="723900"/>
            <a:ext cx="3048000" cy="3124200"/>
          </a:xfrm>
          <a:prstGeom prst="rect">
            <a:avLst/>
          </a:prstGeom>
          <a:solidFill>
            <a:schemeClr val="accent4">
              <a:lumMod val="20000"/>
              <a:lumOff val="80000"/>
            </a:schemeClr>
          </a:solidFill>
          <a:ln w="12700">
            <a:solidFill>
              <a:schemeClr val="tx1"/>
            </a:solidFill>
            <a:miter lim="800000"/>
            <a:headEnd type="none" w="sm" len="sm"/>
            <a:tailEnd/>
          </a:ln>
        </p:spPr>
        <p:txBody>
          <a:bodyPr tIns="365760" bIns="91440" anchorCtr="1"/>
          <a:lstStyle/>
          <a:p>
            <a:pPr algn="ctr">
              <a:buClr>
                <a:schemeClr val="tx2"/>
              </a:buClr>
              <a:buSzPct val="75000"/>
              <a:buFont typeface="Wingdings" pitchFamily="2" charset="2"/>
              <a:buNone/>
              <a:tabLst>
                <a:tab pos="1204913" algn="ctr"/>
              </a:tabLst>
            </a:pPr>
            <a:r>
              <a:rPr lang="en-US"/>
              <a:t>Bulk</a:t>
            </a:r>
            <a:br>
              <a:rPr lang="en-US"/>
            </a:br>
            <a:r>
              <a:rPr lang="en-US"/>
              <a:t>Memory</a:t>
            </a:r>
          </a:p>
        </p:txBody>
      </p:sp>
      <p:sp>
        <p:nvSpPr>
          <p:cNvPr id="1204230" name="Line 6"/>
          <p:cNvSpPr>
            <a:spLocks noChangeShapeType="1"/>
          </p:cNvSpPr>
          <p:nvPr/>
        </p:nvSpPr>
        <p:spPr bwMode="auto">
          <a:xfrm flipH="1">
            <a:off x="4406900" y="2286000"/>
            <a:ext cx="1231900" cy="0"/>
          </a:xfrm>
          <a:prstGeom prst="line">
            <a:avLst/>
          </a:prstGeom>
          <a:noFill/>
          <a:ln w="12700">
            <a:solidFill>
              <a:srgbClr val="969696"/>
            </a:solidFill>
            <a:prstDash val="dash"/>
            <a:round/>
            <a:headEnd type="none" w="sm" len="sm"/>
            <a:tailEnd type="triangle" w="lg"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8199" name="Rectangle 7"/>
          <p:cNvSpPr>
            <a:spLocks noChangeArrowheads="1"/>
          </p:cNvSpPr>
          <p:nvPr/>
        </p:nvSpPr>
        <p:spPr bwMode="auto">
          <a:xfrm>
            <a:off x="2527300" y="946150"/>
            <a:ext cx="1879600" cy="2679700"/>
          </a:xfrm>
          <a:prstGeom prst="rect">
            <a:avLst/>
          </a:prstGeom>
          <a:solidFill>
            <a:srgbClr val="CCFF66"/>
          </a:solidFill>
          <a:ln w="12700">
            <a:solidFill>
              <a:schemeClr val="tx1"/>
            </a:solidFill>
            <a:miter lim="800000"/>
            <a:headEnd type="none" w="sm" len="sm"/>
            <a:tailEnd/>
          </a:ln>
        </p:spPr>
        <p:txBody>
          <a:bodyPr wrap="none" tIns="182880" bIns="91440" anchorCtr="1"/>
          <a:lstStyle/>
          <a:p>
            <a:pPr marL="342900" indent="-342900" algn="ctr">
              <a:lnSpc>
                <a:spcPct val="100000"/>
              </a:lnSpc>
              <a:spcBef>
                <a:spcPct val="0"/>
              </a:spcBef>
              <a:buClr>
                <a:schemeClr val="tx2"/>
              </a:buClr>
              <a:buSzPct val="75000"/>
              <a:buFont typeface="Wingdings" pitchFamily="2" charset="2"/>
              <a:buNone/>
            </a:pPr>
            <a:r>
              <a:rPr lang="en-US"/>
              <a:t>Fast</a:t>
            </a:r>
          </a:p>
          <a:p>
            <a:pPr marL="342900" indent="-342900" algn="ctr">
              <a:lnSpc>
                <a:spcPct val="100000"/>
              </a:lnSpc>
              <a:spcBef>
                <a:spcPct val="0"/>
              </a:spcBef>
              <a:buClr>
                <a:schemeClr val="tx2"/>
              </a:buClr>
              <a:buSzPct val="75000"/>
              <a:buFont typeface="Wingdings" pitchFamily="2" charset="2"/>
              <a:buNone/>
            </a:pPr>
            <a:r>
              <a:rPr lang="en-US"/>
              <a:t>Memory</a:t>
            </a:r>
          </a:p>
        </p:txBody>
      </p:sp>
      <p:sp>
        <p:nvSpPr>
          <p:cNvPr id="8200" name="Text Box 8"/>
          <p:cNvSpPr txBox="1">
            <a:spLocks noChangeArrowheads="1"/>
          </p:cNvSpPr>
          <p:nvPr/>
        </p:nvSpPr>
        <p:spPr bwMode="auto">
          <a:xfrm>
            <a:off x="1479550" y="4086225"/>
            <a:ext cx="3506788" cy="1089025"/>
          </a:xfrm>
          <a:prstGeom prst="rect">
            <a:avLst/>
          </a:prstGeom>
          <a:noFill/>
          <a:ln w="12700">
            <a:noFill/>
            <a:miter lim="800000"/>
            <a:headEnd type="none" w="sm" len="sm"/>
            <a:tailEnd/>
          </a:ln>
        </p:spPr>
        <p:txBody>
          <a:bodyPr wrap="none">
            <a:spAutoFit/>
          </a:bodyPr>
          <a:lstStyle/>
          <a:p>
            <a:pPr marL="342900" indent="-342900">
              <a:lnSpc>
                <a:spcPct val="90000"/>
              </a:lnSpc>
              <a:spcBef>
                <a:spcPct val="0"/>
              </a:spcBef>
              <a:buClr>
                <a:schemeClr val="tx2"/>
              </a:buClr>
              <a:buSzPct val="75000"/>
              <a:buFont typeface="Wingdings" pitchFamily="2" charset="2"/>
              <a:buNone/>
            </a:pPr>
            <a:r>
              <a:rPr lang="en-US"/>
              <a:t>Memory Choices:</a:t>
            </a:r>
          </a:p>
          <a:p>
            <a:pPr marL="342900" indent="-342900">
              <a:lnSpc>
                <a:spcPct val="90000"/>
              </a:lnSpc>
              <a:spcBef>
                <a:spcPct val="0"/>
              </a:spcBef>
              <a:buClr>
                <a:schemeClr val="tx2"/>
              </a:buClr>
              <a:buSzPct val="75000"/>
              <a:buFont typeface="Wingdings" pitchFamily="2" charset="2"/>
              <a:buChar char=""/>
            </a:pPr>
            <a:r>
              <a:rPr lang="en-US"/>
              <a:t>Small, fast memory</a:t>
            </a:r>
          </a:p>
          <a:p>
            <a:pPr marL="342900" indent="-342900">
              <a:lnSpc>
                <a:spcPct val="90000"/>
              </a:lnSpc>
              <a:spcBef>
                <a:spcPct val="0"/>
              </a:spcBef>
              <a:buClr>
                <a:schemeClr val="tx2"/>
              </a:buClr>
              <a:buSzPct val="75000"/>
              <a:buFont typeface="Wingdings" pitchFamily="2" charset="2"/>
              <a:buChar char=""/>
            </a:pPr>
            <a:r>
              <a:rPr lang="en-US"/>
              <a:t>Large, slow memory</a:t>
            </a:r>
          </a:p>
        </p:txBody>
      </p:sp>
      <p:sp>
        <p:nvSpPr>
          <p:cNvPr id="1204233" name="Text Box 9"/>
          <p:cNvSpPr txBox="1">
            <a:spLocks noChangeArrowheads="1"/>
          </p:cNvSpPr>
          <p:nvPr/>
        </p:nvSpPr>
        <p:spPr bwMode="auto">
          <a:xfrm>
            <a:off x="1479550" y="4086225"/>
            <a:ext cx="3506788" cy="1606550"/>
          </a:xfrm>
          <a:prstGeom prst="rect">
            <a:avLst/>
          </a:prstGeom>
          <a:solidFill>
            <a:schemeClr val="bg1"/>
          </a:solidFill>
          <a:ln w="12700">
            <a:noFill/>
            <a:miter lim="800000"/>
            <a:headEnd type="none" w="sm" len="sm"/>
            <a:tailEnd/>
          </a:ln>
        </p:spPr>
        <p:txBody>
          <a:bodyPr wrap="none">
            <a:spAutoFit/>
          </a:bodyPr>
          <a:lstStyle/>
          <a:p>
            <a:pPr marL="342900" indent="-342900">
              <a:lnSpc>
                <a:spcPct val="90000"/>
              </a:lnSpc>
              <a:spcBef>
                <a:spcPct val="0"/>
              </a:spcBef>
              <a:buClr>
                <a:schemeClr val="tx2"/>
              </a:buClr>
              <a:buSzPct val="75000"/>
              <a:buFont typeface="Wingdings" pitchFamily="2" charset="2"/>
              <a:buNone/>
            </a:pPr>
            <a:r>
              <a:rPr lang="en-US"/>
              <a:t>Memory Choices:</a:t>
            </a:r>
          </a:p>
          <a:p>
            <a:pPr marL="342900" indent="-342900">
              <a:lnSpc>
                <a:spcPct val="90000"/>
              </a:lnSpc>
              <a:spcBef>
                <a:spcPct val="0"/>
              </a:spcBef>
              <a:buClr>
                <a:schemeClr val="tx2"/>
              </a:buClr>
              <a:buSzPct val="75000"/>
              <a:buFont typeface="Wingdings" pitchFamily="2" charset="2"/>
              <a:buChar char=""/>
            </a:pPr>
            <a:r>
              <a:rPr lang="en-US"/>
              <a:t>Small, fast memory</a:t>
            </a:r>
          </a:p>
          <a:p>
            <a:pPr marL="342900" indent="-342900">
              <a:lnSpc>
                <a:spcPct val="90000"/>
              </a:lnSpc>
              <a:spcBef>
                <a:spcPct val="0"/>
              </a:spcBef>
              <a:buClr>
                <a:schemeClr val="tx2"/>
              </a:buClr>
              <a:buSzPct val="75000"/>
              <a:buFont typeface="Wingdings" pitchFamily="2" charset="2"/>
              <a:buChar char=""/>
            </a:pPr>
            <a:r>
              <a:rPr lang="en-US"/>
              <a:t>Large, slow memory</a:t>
            </a:r>
          </a:p>
          <a:p>
            <a:pPr marL="342900" indent="-342900">
              <a:lnSpc>
                <a:spcPct val="140000"/>
              </a:lnSpc>
              <a:spcBef>
                <a:spcPct val="0"/>
              </a:spcBef>
              <a:buClr>
                <a:schemeClr val="tx2"/>
              </a:buClr>
              <a:buSzPct val="75000"/>
              <a:buFont typeface="Wingdings" pitchFamily="2" charset="2"/>
              <a:buNone/>
            </a:pPr>
            <a:r>
              <a:rPr lang="en-US"/>
              <a:t>or  …</a:t>
            </a:r>
          </a:p>
        </p:txBody>
      </p:sp>
      <p:sp>
        <p:nvSpPr>
          <p:cNvPr id="8202" name="Rectangle 10"/>
          <p:cNvSpPr>
            <a:spLocks noChangeArrowheads="1"/>
          </p:cNvSpPr>
          <p:nvPr/>
        </p:nvSpPr>
        <p:spPr bwMode="auto">
          <a:xfrm>
            <a:off x="6627813" y="2085975"/>
            <a:ext cx="1079500" cy="1046163"/>
          </a:xfrm>
          <a:prstGeom prst="rect">
            <a:avLst/>
          </a:prstGeom>
          <a:noFill/>
          <a:ln w="12700">
            <a:noFill/>
            <a:miter lim="800000"/>
            <a:headEnd type="none" w="sm" len="sm"/>
            <a:tailEnd/>
          </a:ln>
        </p:spPr>
        <p:txBody>
          <a:bodyPr wrap="none" lIns="0" tIns="0" rIns="0" bIns="0">
            <a:spAutoFit/>
          </a:bodyPr>
          <a:lstStyle/>
          <a:p>
            <a:pPr marL="234950" indent="-234950">
              <a:buClr>
                <a:schemeClr val="tx2"/>
              </a:buClr>
              <a:buSzPct val="75000"/>
              <a:buFont typeface="Wingdings" pitchFamily="2" charset="2"/>
              <a:buChar char=""/>
              <a:tabLst>
                <a:tab pos="1204913" algn="ctr"/>
              </a:tabLst>
            </a:pPr>
            <a:r>
              <a:rPr lang="en-US" sz="2000">
                <a:latin typeface="Arial Narrow" pitchFamily="34" charset="0"/>
              </a:rPr>
              <a:t>Slower</a:t>
            </a:r>
          </a:p>
          <a:p>
            <a:pPr marL="234950" indent="-234950">
              <a:buClr>
                <a:schemeClr val="tx2"/>
              </a:buClr>
              <a:buSzPct val="75000"/>
              <a:buFont typeface="Wingdings" pitchFamily="2" charset="2"/>
              <a:buChar char=""/>
              <a:tabLst>
                <a:tab pos="1204913" algn="ctr"/>
              </a:tabLst>
            </a:pPr>
            <a:r>
              <a:rPr lang="en-US" sz="2000">
                <a:latin typeface="Arial Narrow" pitchFamily="34" charset="0"/>
              </a:rPr>
              <a:t>Larger</a:t>
            </a:r>
          </a:p>
          <a:p>
            <a:pPr marL="234950" indent="-234950">
              <a:buClr>
                <a:schemeClr val="tx2"/>
              </a:buClr>
              <a:buSzPct val="75000"/>
              <a:buFont typeface="Wingdings" pitchFamily="2" charset="2"/>
              <a:buChar char=""/>
              <a:tabLst>
                <a:tab pos="1204913" algn="ctr"/>
              </a:tabLst>
            </a:pPr>
            <a:r>
              <a:rPr lang="en-US" sz="2000">
                <a:latin typeface="Arial Narrow" pitchFamily="34" charset="0"/>
              </a:rPr>
              <a:t>Cheaper</a:t>
            </a:r>
          </a:p>
        </p:txBody>
      </p:sp>
      <p:sp>
        <p:nvSpPr>
          <p:cNvPr id="8203" name="Rectangle 11"/>
          <p:cNvSpPr>
            <a:spLocks noChangeArrowheads="1"/>
          </p:cNvSpPr>
          <p:nvPr/>
        </p:nvSpPr>
        <p:spPr bwMode="auto">
          <a:xfrm>
            <a:off x="2833688" y="2085975"/>
            <a:ext cx="1274762" cy="549275"/>
          </a:xfrm>
          <a:prstGeom prst="rect">
            <a:avLst/>
          </a:prstGeom>
          <a:noFill/>
          <a:ln w="12700">
            <a:noFill/>
            <a:miter lim="800000"/>
            <a:headEnd type="none" w="sm" len="sm"/>
            <a:tailEnd/>
          </a:ln>
        </p:spPr>
        <p:txBody>
          <a:bodyPr lIns="0" tIns="0" rIns="0" bIns="0">
            <a:spAutoFit/>
          </a:bodyPr>
          <a:lstStyle/>
          <a:p>
            <a:pPr marL="234950" indent="-234950">
              <a:buClr>
                <a:schemeClr val="tx2"/>
              </a:buClr>
              <a:buSzPct val="75000"/>
              <a:buFont typeface="Wingdings" pitchFamily="2" charset="2"/>
              <a:buChar char=""/>
              <a:tabLst>
                <a:tab pos="1204913" algn="ctr"/>
              </a:tabLst>
            </a:pPr>
            <a:r>
              <a:rPr lang="en-US" sz="2000">
                <a:latin typeface="Arial Narrow" pitchFamily="34" charset="0"/>
              </a:rPr>
              <a:t>Fast</a:t>
            </a:r>
          </a:p>
          <a:p>
            <a:pPr marL="234950" indent="-234950">
              <a:spcBef>
                <a:spcPct val="20000"/>
              </a:spcBef>
              <a:buClr>
                <a:schemeClr val="tx2"/>
              </a:buClr>
              <a:buSzPct val="75000"/>
              <a:buFont typeface="Wingdings" pitchFamily="2" charset="2"/>
              <a:buChar char=""/>
              <a:tabLst>
                <a:tab pos="1204913" algn="ctr"/>
              </a:tabLst>
            </a:pPr>
            <a:r>
              <a:rPr lang="en-US" sz="2000">
                <a:latin typeface="Arial Narrow" pitchFamily="34" charset="0"/>
              </a:rPr>
              <a:t>Small</a:t>
            </a:r>
          </a:p>
        </p:txBody>
      </p:sp>
      <p:pic>
        <p:nvPicPr>
          <p:cNvPr id="14"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4233"/>
                                        </p:tgtEl>
                                        <p:attrNameLst>
                                          <p:attrName>style.visibility</p:attrName>
                                        </p:attrNameLst>
                                      </p:cBhvr>
                                      <p:to>
                                        <p:strVal val="visible"/>
                                      </p:to>
                                    </p:set>
                                    <p:animEffect transition="in" filter="dissolve">
                                      <p:cBhvr>
                                        <p:cTn id="7" dur="500"/>
                                        <p:tgtEl>
                                          <p:spTgt spid="120423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33"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867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3"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4" action="ppaction://hlinksldjump"/>
          </p:cNvPr>
          <p:cNvSpPr txBox="1">
            <a:spLocks noChangeArrowheads="1"/>
          </p:cNvSpPr>
          <p:nvPr>
            <p:custDataLst>
              <p:tags r:id="rId2"/>
            </p:custDataLst>
          </p:nvPr>
        </p:nvSpPr>
        <p:spPr bwMode="auto">
          <a:xfrm>
            <a:off x="301576" y="78978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Why Cache?</a:t>
            </a:r>
            <a:endParaRPr lang="en-US" sz="2800" dirty="0">
              <a:solidFill>
                <a:srgbClr val="000000"/>
              </a:solidFill>
            </a:endParaRPr>
          </a:p>
        </p:txBody>
      </p:sp>
      <p:sp>
        <p:nvSpPr>
          <p:cNvPr id="10" name="Text Box 4">
            <a:hlinkClick r:id="rId15" action="ppaction://hlinksldjump"/>
          </p:cNvPr>
          <p:cNvSpPr txBox="1">
            <a:spLocks noChangeArrowheads="1"/>
          </p:cNvSpPr>
          <p:nvPr>
            <p:custDataLst>
              <p:tags r:id="rId3"/>
            </p:custDataLst>
          </p:nvPr>
        </p:nvSpPr>
        <p:spPr bwMode="auto">
          <a:xfrm>
            <a:off x="301576" y="136458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Basics</a:t>
            </a:r>
            <a:endParaRPr lang="en-US" sz="2800" dirty="0">
              <a:solidFill>
                <a:srgbClr val="000000"/>
              </a:solidFill>
            </a:endParaRPr>
          </a:p>
        </p:txBody>
      </p:sp>
      <p:sp>
        <p:nvSpPr>
          <p:cNvPr id="11" name="Text Box 4">
            <a:hlinkClick r:id="rId16" action="ppaction://hlinksldjump"/>
          </p:cNvPr>
          <p:cNvSpPr txBox="1">
            <a:spLocks noChangeArrowheads="1"/>
          </p:cNvSpPr>
          <p:nvPr>
            <p:custDataLst>
              <p:tags r:id="rId4"/>
            </p:custDataLst>
          </p:nvPr>
        </p:nvSpPr>
        <p:spPr bwMode="auto">
          <a:xfrm>
            <a:off x="301576" y="1939387"/>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Example</a:t>
            </a:r>
            <a:endParaRPr lang="en-US" sz="2800" dirty="0">
              <a:solidFill>
                <a:srgbClr val="000000"/>
              </a:solidFill>
            </a:endParaRPr>
          </a:p>
        </p:txBody>
      </p:sp>
      <p:sp>
        <p:nvSpPr>
          <p:cNvPr id="12" name="Text Box 4">
            <a:hlinkClick r:id="rId17" action="ppaction://hlinksldjump"/>
          </p:cNvPr>
          <p:cNvSpPr txBox="1">
            <a:spLocks noChangeArrowheads="1"/>
          </p:cNvSpPr>
          <p:nvPr>
            <p:custDataLst>
              <p:tags r:id="rId5"/>
            </p:custDataLst>
          </p:nvPr>
        </p:nvSpPr>
        <p:spPr bwMode="auto">
          <a:xfrm>
            <a:off x="301576" y="2514189"/>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Program</a:t>
            </a:r>
            <a:endParaRPr lang="en-US" sz="2800" dirty="0">
              <a:solidFill>
                <a:srgbClr val="000000"/>
              </a:solidFill>
            </a:endParaRPr>
          </a:p>
        </p:txBody>
      </p:sp>
      <p:sp>
        <p:nvSpPr>
          <p:cNvPr id="13" name="Text Box 4">
            <a:hlinkClick r:id="rId18" action="ppaction://hlinksldjump"/>
          </p:cNvPr>
          <p:cNvSpPr txBox="1">
            <a:spLocks noChangeArrowheads="1"/>
          </p:cNvSpPr>
          <p:nvPr>
            <p:custDataLst>
              <p:tags r:id="rId6"/>
            </p:custDataLst>
          </p:nvPr>
        </p:nvSpPr>
        <p:spPr bwMode="auto">
          <a:xfrm>
            <a:off x="301576" y="3088991"/>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Data</a:t>
            </a:r>
            <a:endParaRPr lang="en-US" sz="2800" dirty="0">
              <a:solidFill>
                <a:srgbClr val="000000"/>
              </a:solidFill>
            </a:endParaRPr>
          </a:p>
        </p:txBody>
      </p:sp>
      <p:sp>
        <p:nvSpPr>
          <p:cNvPr id="14" name="Text Box 4">
            <a:hlinkClick r:id="rId19" action="ppaction://hlinksldjump"/>
          </p:cNvPr>
          <p:cNvSpPr txBox="1">
            <a:spLocks noChangeArrowheads="1"/>
          </p:cNvSpPr>
          <p:nvPr>
            <p:custDataLst>
              <p:tags r:id="rId7"/>
            </p:custDataLst>
          </p:nvPr>
        </p:nvSpPr>
        <p:spPr bwMode="auto">
          <a:xfrm>
            <a:off x="301576" y="366379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L2 Memory</a:t>
            </a:r>
            <a:endParaRPr lang="en-US" sz="2800" dirty="0">
              <a:solidFill>
                <a:srgbClr val="000000"/>
              </a:solidFill>
            </a:endParaRPr>
          </a:p>
        </p:txBody>
      </p:sp>
      <p:sp>
        <p:nvSpPr>
          <p:cNvPr id="15" name="Text Box 4">
            <a:hlinkClick r:id="rId20" action="ppaction://hlinksldjump"/>
          </p:cNvPr>
          <p:cNvSpPr txBox="1">
            <a:spLocks noChangeArrowheads="1"/>
          </p:cNvSpPr>
          <p:nvPr>
            <p:custDataLst>
              <p:tags r:id="rId8"/>
            </p:custDataLst>
          </p:nvPr>
        </p:nvSpPr>
        <p:spPr bwMode="auto">
          <a:xfrm>
            <a:off x="301576" y="423859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Coherency</a:t>
            </a:r>
            <a:endParaRPr lang="en-US" sz="2800" dirty="0">
              <a:solidFill>
                <a:srgbClr val="000000"/>
              </a:solidFill>
            </a:endParaRPr>
          </a:p>
        </p:txBody>
      </p:sp>
      <p:sp>
        <p:nvSpPr>
          <p:cNvPr id="16" name="Text Box 3">
            <a:hlinkClick r:id="rId21" action="ppaction://hlinksldjump"/>
          </p:cNvPr>
          <p:cNvSpPr txBox="1">
            <a:spLocks noChangeArrowheads="1"/>
          </p:cNvSpPr>
          <p:nvPr>
            <p:custDataLst>
              <p:tags r:id="rId9"/>
            </p:custDataLst>
          </p:nvPr>
        </p:nvSpPr>
        <p:spPr bwMode="auto">
          <a:xfrm>
            <a:off x="304800" y="4813398"/>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MAR Registers</a:t>
            </a:r>
            <a:endParaRPr lang="en-US" sz="2800">
              <a:solidFill>
                <a:srgbClr val="000000"/>
              </a:solidFill>
            </a:endParaRPr>
          </a:p>
        </p:txBody>
      </p:sp>
      <p:sp>
        <p:nvSpPr>
          <p:cNvPr id="17" name="Text Box 4">
            <a:hlinkClick r:id="rId22" action="ppaction://hlinksldjump"/>
          </p:cNvPr>
          <p:cNvSpPr txBox="1">
            <a:spLocks noChangeArrowheads="1"/>
          </p:cNvSpPr>
          <p:nvPr>
            <p:custDataLst>
              <p:tags r:id="rId10"/>
            </p:custDataLst>
          </p:nvPr>
        </p:nvSpPr>
        <p:spPr bwMode="auto">
          <a:xfrm>
            <a:off x="301576" y="5419950"/>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Add’l Topics</a:t>
            </a:r>
            <a:endParaRPr lang="en-US" sz="2800" dirty="0">
              <a:solidFill>
                <a:srgbClr val="000000"/>
              </a:solidFill>
            </a:endParaRPr>
          </a:p>
        </p:txBody>
      </p:sp>
      <p:sp>
        <p:nvSpPr>
          <p:cNvPr id="18" name="Text Box 4">
            <a:hlinkClick r:id="rId23" action="ppaction://hlinksldjump"/>
          </p:cNvPr>
          <p:cNvSpPr txBox="1">
            <a:spLocks noChangeArrowheads="1"/>
          </p:cNvSpPr>
          <p:nvPr>
            <p:custDataLst>
              <p:tags r:id="rId11"/>
            </p:custDataLst>
          </p:nvPr>
        </p:nvSpPr>
        <p:spPr bwMode="auto">
          <a:xfrm>
            <a:off x="301576" y="5994752"/>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Quiz + Lab</a:t>
            </a:r>
            <a:endParaRPr lang="en-US" sz="28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802" name="AutoShape 2"/>
          <p:cNvSpPr>
            <a:spLocks noChangeArrowheads="1"/>
          </p:cNvSpPr>
          <p:nvPr/>
        </p:nvSpPr>
        <p:spPr bwMode="auto">
          <a:xfrm>
            <a:off x="6477000" y="1066800"/>
            <a:ext cx="1524000" cy="3352800"/>
          </a:xfrm>
          <a:prstGeom prst="flowChartDocument">
            <a:avLst/>
          </a:prstGeom>
          <a:solidFill>
            <a:schemeClr val="accent1"/>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74755" name="Rectangle 3"/>
          <p:cNvSpPr>
            <a:spLocks noGrp="1" noChangeArrowheads="1"/>
          </p:cNvSpPr>
          <p:nvPr>
            <p:ph type="title"/>
          </p:nvPr>
        </p:nvSpPr>
        <p:spPr/>
        <p:txBody>
          <a:bodyPr/>
          <a:lstStyle/>
          <a:p>
            <a:r>
              <a:rPr lang="en-US" dirty="0" smtClean="0"/>
              <a:t>"Turn Off" the </a:t>
            </a:r>
            <a:r>
              <a:rPr lang="en-US" i="1" dirty="0" smtClean="0"/>
              <a:t>DATA</a:t>
            </a:r>
            <a:r>
              <a:rPr lang="en-US" dirty="0" smtClean="0"/>
              <a:t> Cache (MAR)</a:t>
            </a:r>
          </a:p>
        </p:txBody>
      </p:sp>
      <p:sp>
        <p:nvSpPr>
          <p:cNvPr id="1356804" name="Rectangle 4"/>
          <p:cNvSpPr>
            <a:spLocks noChangeArrowheads="1"/>
          </p:cNvSpPr>
          <p:nvPr/>
        </p:nvSpPr>
        <p:spPr bwMode="auto">
          <a:xfrm>
            <a:off x="304800" y="762000"/>
            <a:ext cx="4572000" cy="33528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56805" name="Rectangle 5"/>
          <p:cNvSpPr>
            <a:spLocks noChangeArrowheads="1"/>
          </p:cNvSpPr>
          <p:nvPr/>
        </p:nvSpPr>
        <p:spPr bwMode="auto">
          <a:xfrm>
            <a:off x="3048000" y="1295400"/>
            <a:ext cx="1524000" cy="2438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74758" name="Rectangle 6"/>
          <p:cNvSpPr>
            <a:spLocks noChangeArrowheads="1"/>
          </p:cNvSpPr>
          <p:nvPr/>
        </p:nvSpPr>
        <p:spPr bwMode="auto">
          <a:xfrm>
            <a:off x="609600" y="2743200"/>
            <a:ext cx="1524000" cy="100647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a:t>CPU</a:t>
            </a:r>
          </a:p>
        </p:txBody>
      </p:sp>
      <p:sp>
        <p:nvSpPr>
          <p:cNvPr id="1356807" name="Rectangle 7"/>
          <p:cNvSpPr>
            <a:spLocks noChangeArrowheads="1"/>
          </p:cNvSpPr>
          <p:nvPr/>
        </p:nvSpPr>
        <p:spPr bwMode="auto">
          <a:xfrm>
            <a:off x="609600" y="1295400"/>
            <a:ext cx="15240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defRPr/>
            </a:pPr>
            <a:endParaRPr lang="en-US">
              <a:effectLst>
                <a:outerShdw blurRad="38100" dist="38100" dir="2700000" algn="tl">
                  <a:srgbClr val="FFFFFF"/>
                </a:outerShdw>
              </a:effectLst>
              <a:latin typeface="Arial" pitchFamily="34" charset="0"/>
            </a:endParaRPr>
          </a:p>
        </p:txBody>
      </p:sp>
      <p:sp>
        <p:nvSpPr>
          <p:cNvPr id="74760" name="Rectangle 8"/>
          <p:cNvSpPr>
            <a:spLocks noChangeArrowheads="1"/>
          </p:cNvSpPr>
          <p:nvPr/>
        </p:nvSpPr>
        <p:spPr bwMode="auto">
          <a:xfrm>
            <a:off x="3200400" y="914400"/>
            <a:ext cx="1066800" cy="503238"/>
          </a:xfrm>
          <a:prstGeom prst="rect">
            <a:avLst/>
          </a:prstGeom>
          <a:noFill/>
          <a:ln w="12700">
            <a:noFill/>
            <a:miter lim="800000"/>
            <a:headEnd type="none" w="sm" len="sm"/>
            <a:tailEnd type="none" w="sm" len="sm"/>
          </a:ln>
        </p:spPr>
        <p:txBody>
          <a:bodyPr wrap="none" anchor="ctr"/>
          <a:lstStyle/>
          <a:p>
            <a:pPr algn="ctr"/>
            <a:r>
              <a:rPr lang="en-US"/>
              <a:t>L2</a:t>
            </a:r>
          </a:p>
        </p:txBody>
      </p:sp>
      <p:sp>
        <p:nvSpPr>
          <p:cNvPr id="74761" name="Rectangle 10"/>
          <p:cNvSpPr>
            <a:spLocks noChangeArrowheads="1"/>
          </p:cNvSpPr>
          <p:nvPr/>
        </p:nvSpPr>
        <p:spPr bwMode="auto">
          <a:xfrm>
            <a:off x="762000" y="914400"/>
            <a:ext cx="1066800" cy="503238"/>
          </a:xfrm>
          <a:prstGeom prst="rect">
            <a:avLst/>
          </a:prstGeom>
          <a:noFill/>
          <a:ln w="12700">
            <a:noFill/>
            <a:miter lim="800000"/>
            <a:headEnd type="none" w="sm" len="sm"/>
            <a:tailEnd type="none" w="sm" len="sm"/>
          </a:ln>
        </p:spPr>
        <p:txBody>
          <a:bodyPr wrap="none" anchor="ctr"/>
          <a:lstStyle/>
          <a:p>
            <a:pPr algn="ctr"/>
            <a:r>
              <a:rPr lang="en-US"/>
              <a:t>L1D</a:t>
            </a:r>
          </a:p>
        </p:txBody>
      </p:sp>
      <p:sp>
        <p:nvSpPr>
          <p:cNvPr id="74762" name="Rectangle 11"/>
          <p:cNvSpPr>
            <a:spLocks noChangeArrowheads="1"/>
          </p:cNvSpPr>
          <p:nvPr/>
        </p:nvSpPr>
        <p:spPr bwMode="auto">
          <a:xfrm>
            <a:off x="6477000" y="1371600"/>
            <a:ext cx="1524000" cy="457200"/>
          </a:xfrm>
          <a:prstGeom prst="rect">
            <a:avLst/>
          </a:prstGeom>
          <a:solidFill>
            <a:schemeClr val="accent5">
              <a:lumMod val="20000"/>
              <a:lumOff val="80000"/>
            </a:schemeClr>
          </a:solidFill>
          <a:ln w="12700">
            <a:solidFill>
              <a:schemeClr val="tx1"/>
            </a:solidFill>
            <a:miter lim="800000"/>
            <a:headEnd type="none" w="sm" len="sm"/>
            <a:tailEnd type="none" w="sm" len="sm"/>
          </a:ln>
        </p:spPr>
        <p:txBody>
          <a:bodyPr wrap="none" anchor="ctr"/>
          <a:lstStyle/>
          <a:p>
            <a:pPr algn="ctr"/>
            <a:r>
              <a:rPr lang="en-US"/>
              <a:t>RcvBuf</a:t>
            </a:r>
          </a:p>
        </p:txBody>
      </p:sp>
      <p:sp>
        <p:nvSpPr>
          <p:cNvPr id="74763" name="Rectangle 12"/>
          <p:cNvSpPr>
            <a:spLocks noChangeArrowheads="1"/>
          </p:cNvSpPr>
          <p:nvPr/>
        </p:nvSpPr>
        <p:spPr bwMode="auto">
          <a:xfrm>
            <a:off x="6477000" y="2743200"/>
            <a:ext cx="1524000" cy="457200"/>
          </a:xfrm>
          <a:prstGeom prst="rect">
            <a:avLst/>
          </a:prstGeom>
          <a:solidFill>
            <a:schemeClr val="accent5">
              <a:lumMod val="20000"/>
              <a:lumOff val="80000"/>
            </a:schemeClr>
          </a:solidFill>
          <a:ln w="12700">
            <a:solidFill>
              <a:schemeClr val="tx1"/>
            </a:solidFill>
            <a:miter lim="800000"/>
            <a:headEnd type="none" w="sm" len="sm"/>
            <a:tailEnd type="none" w="sm" len="sm"/>
          </a:ln>
        </p:spPr>
        <p:txBody>
          <a:bodyPr wrap="none" anchor="ctr"/>
          <a:lstStyle/>
          <a:p>
            <a:pPr algn="ctr"/>
            <a:r>
              <a:rPr lang="en-US"/>
              <a:t>XmtBuf</a:t>
            </a:r>
          </a:p>
        </p:txBody>
      </p:sp>
      <p:sp>
        <p:nvSpPr>
          <p:cNvPr id="74764" name="Rectangle 13"/>
          <p:cNvSpPr>
            <a:spLocks noChangeArrowheads="1"/>
          </p:cNvSpPr>
          <p:nvPr/>
        </p:nvSpPr>
        <p:spPr bwMode="auto">
          <a:xfrm>
            <a:off x="8077200" y="1020763"/>
            <a:ext cx="1066800" cy="350837"/>
          </a:xfrm>
          <a:prstGeom prst="rect">
            <a:avLst/>
          </a:prstGeom>
          <a:noFill/>
          <a:ln w="12700">
            <a:noFill/>
            <a:miter lim="800000"/>
            <a:headEnd type="none" w="sm" len="sm"/>
            <a:tailEnd type="none" w="sm" len="sm"/>
          </a:ln>
        </p:spPr>
        <p:txBody>
          <a:bodyPr wrap="none" anchor="ctr"/>
          <a:lstStyle/>
          <a:p>
            <a:pPr algn="ctr"/>
            <a:r>
              <a:rPr lang="en-US"/>
              <a:t>EDMA</a:t>
            </a:r>
          </a:p>
        </p:txBody>
      </p:sp>
      <p:cxnSp>
        <p:nvCxnSpPr>
          <p:cNvPr id="74765" name="AutoShape 14"/>
          <p:cNvCxnSpPr>
            <a:cxnSpLocks noChangeShapeType="1"/>
            <a:stCxn id="74764" idx="2"/>
            <a:endCxn id="74762" idx="3"/>
          </p:cNvCxnSpPr>
          <p:nvPr/>
        </p:nvCxnSpPr>
        <p:spPr bwMode="auto">
          <a:xfrm rot="5400000">
            <a:off x="8191500" y="1181100"/>
            <a:ext cx="228600" cy="609600"/>
          </a:xfrm>
          <a:prstGeom prst="bentConnector2">
            <a:avLst/>
          </a:prstGeom>
          <a:noFill/>
          <a:ln w="28575">
            <a:solidFill>
              <a:schemeClr val="tx1"/>
            </a:solidFill>
            <a:miter lim="800000"/>
            <a:headEnd type="none" w="sm" len="sm"/>
            <a:tailEnd type="triangle" w="med" len="med"/>
          </a:ln>
        </p:spPr>
      </p:cxnSp>
      <p:sp>
        <p:nvSpPr>
          <p:cNvPr id="1356815" name="Freeform 15"/>
          <p:cNvSpPr>
            <a:spLocks/>
          </p:cNvSpPr>
          <p:nvPr/>
        </p:nvSpPr>
        <p:spPr bwMode="auto">
          <a:xfrm>
            <a:off x="2133600" y="685800"/>
            <a:ext cx="4343400" cy="2286000"/>
          </a:xfrm>
          <a:custGeom>
            <a:avLst/>
            <a:gdLst/>
            <a:ahLst/>
            <a:cxnLst>
              <a:cxn ang="0">
                <a:pos x="2736" y="576"/>
              </a:cxn>
              <a:cxn ang="0">
                <a:pos x="2256" y="576"/>
              </a:cxn>
              <a:cxn ang="0">
                <a:pos x="2256" y="0"/>
              </a:cxn>
              <a:cxn ang="0">
                <a:pos x="288" y="0"/>
              </a:cxn>
              <a:cxn ang="0">
                <a:pos x="288" y="1440"/>
              </a:cxn>
              <a:cxn ang="0">
                <a:pos x="0" y="1440"/>
              </a:cxn>
            </a:cxnLst>
            <a:rect l="0" t="0" r="r" b="b"/>
            <a:pathLst>
              <a:path w="2736" h="1440">
                <a:moveTo>
                  <a:pt x="2736" y="576"/>
                </a:moveTo>
                <a:lnTo>
                  <a:pt x="2256" y="576"/>
                </a:lnTo>
                <a:lnTo>
                  <a:pt x="2256" y="0"/>
                </a:lnTo>
                <a:lnTo>
                  <a:pt x="288" y="0"/>
                </a:lnTo>
                <a:lnTo>
                  <a:pt x="288" y="1440"/>
                </a:lnTo>
                <a:lnTo>
                  <a:pt x="0" y="1440"/>
                </a:lnTo>
              </a:path>
            </a:pathLst>
          </a:custGeom>
          <a:noFill/>
          <a:ln w="28575" cap="flat" cmpd="sng">
            <a:solidFill>
              <a:schemeClr val="tx1"/>
            </a:solidFill>
            <a:prstDash val="solid"/>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356816" name="Freeform 16"/>
          <p:cNvSpPr>
            <a:spLocks/>
          </p:cNvSpPr>
          <p:nvPr/>
        </p:nvSpPr>
        <p:spPr bwMode="auto">
          <a:xfrm>
            <a:off x="2133600" y="2971800"/>
            <a:ext cx="4343400" cy="1295400"/>
          </a:xfrm>
          <a:custGeom>
            <a:avLst/>
            <a:gdLst/>
            <a:ahLst/>
            <a:cxnLst>
              <a:cxn ang="0">
                <a:pos x="0" y="336"/>
              </a:cxn>
              <a:cxn ang="0">
                <a:pos x="288" y="336"/>
              </a:cxn>
              <a:cxn ang="0">
                <a:pos x="288" y="816"/>
              </a:cxn>
              <a:cxn ang="0">
                <a:pos x="2256" y="816"/>
              </a:cxn>
              <a:cxn ang="0">
                <a:pos x="2256" y="0"/>
              </a:cxn>
              <a:cxn ang="0">
                <a:pos x="2736" y="0"/>
              </a:cxn>
            </a:cxnLst>
            <a:rect l="0" t="0" r="r" b="b"/>
            <a:pathLst>
              <a:path w="2736" h="816">
                <a:moveTo>
                  <a:pt x="0" y="336"/>
                </a:moveTo>
                <a:lnTo>
                  <a:pt x="288" y="336"/>
                </a:lnTo>
                <a:lnTo>
                  <a:pt x="288" y="816"/>
                </a:lnTo>
                <a:lnTo>
                  <a:pt x="2256" y="816"/>
                </a:lnTo>
                <a:lnTo>
                  <a:pt x="2256" y="0"/>
                </a:lnTo>
                <a:lnTo>
                  <a:pt x="2736" y="0"/>
                </a:lnTo>
              </a:path>
            </a:pathLst>
          </a:custGeom>
          <a:noFill/>
          <a:ln w="28575" cap="flat" cmpd="sng">
            <a:solidFill>
              <a:schemeClr val="tx1"/>
            </a:solidFill>
            <a:prstDash val="solid"/>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74768" name="Text Box 17"/>
          <p:cNvSpPr txBox="1">
            <a:spLocks noChangeArrowheads="1"/>
          </p:cNvSpPr>
          <p:nvPr/>
        </p:nvSpPr>
        <p:spPr bwMode="auto">
          <a:xfrm>
            <a:off x="216725" y="4489450"/>
            <a:ext cx="8778875" cy="1938992"/>
          </a:xfrm>
          <a:prstGeom prst="rect">
            <a:avLst/>
          </a:prstGeom>
          <a:noFill/>
          <a:ln w="12700">
            <a:noFill/>
            <a:miter lim="800000"/>
            <a:headEnd type="none" w="sm" len="sm"/>
            <a:tailEnd/>
          </a:ln>
        </p:spPr>
        <p:txBody>
          <a:bodyPr wrap="square">
            <a:spAutoFit/>
          </a:bodyPr>
          <a:lstStyle/>
          <a:p>
            <a:pPr marL="342900" indent="-342900">
              <a:spcBef>
                <a:spcPct val="40000"/>
              </a:spcBef>
              <a:buClr>
                <a:schemeClr val="tx2"/>
              </a:buClr>
              <a:buSzPct val="75000"/>
              <a:buFont typeface="Wingdings" pitchFamily="2" charset="2"/>
              <a:buChar char=""/>
              <a:tabLst>
                <a:tab pos="682625" algn="l"/>
              </a:tabLst>
            </a:pPr>
            <a:r>
              <a:rPr lang="en-US" sz="2000" dirty="0">
                <a:latin typeface="Arial Narrow" pitchFamily="34" charset="0"/>
              </a:rPr>
              <a:t>Memory Attribute Registers (MARs) </a:t>
            </a:r>
            <a:r>
              <a:rPr lang="en-US" sz="2000" u="sng" dirty="0">
                <a:solidFill>
                  <a:schemeClr val="tx2"/>
                </a:solidFill>
                <a:latin typeface="Arial Narrow" pitchFamily="34" charset="0"/>
              </a:rPr>
              <a:t>enable/disable </a:t>
            </a:r>
            <a:r>
              <a:rPr lang="en-US" sz="2000" u="sng" dirty="0" smtClean="0">
                <a:solidFill>
                  <a:schemeClr val="tx2"/>
                </a:solidFill>
                <a:latin typeface="Arial Narrow" pitchFamily="34" charset="0"/>
              </a:rPr>
              <a:t> </a:t>
            </a:r>
            <a:r>
              <a:rPr lang="en-US" sz="2000" i="1" u="sng" dirty="0" smtClean="0">
                <a:solidFill>
                  <a:schemeClr val="tx2"/>
                </a:solidFill>
                <a:latin typeface="Arial Narrow" pitchFamily="34" charset="0"/>
              </a:rPr>
              <a:t>DATA</a:t>
            </a:r>
            <a:r>
              <a:rPr lang="en-US" sz="2000" u="sng" dirty="0" smtClean="0">
                <a:solidFill>
                  <a:schemeClr val="tx2"/>
                </a:solidFill>
                <a:latin typeface="Arial Narrow" pitchFamily="34" charset="0"/>
              </a:rPr>
              <a:t> caching</a:t>
            </a:r>
            <a:r>
              <a:rPr lang="en-US" sz="2000" dirty="0" smtClean="0">
                <a:latin typeface="Arial Narrow" pitchFamily="34" charset="0"/>
              </a:rPr>
              <a:t> memory ranges</a:t>
            </a:r>
            <a:endParaRPr lang="en-US" sz="2000" dirty="0">
              <a:latin typeface="Arial Narrow" pitchFamily="34" charset="0"/>
            </a:endParaRPr>
          </a:p>
          <a:p>
            <a:pPr marL="342900" indent="-342900">
              <a:spcBef>
                <a:spcPct val="40000"/>
              </a:spcBef>
              <a:buClr>
                <a:schemeClr val="tx2"/>
              </a:buClr>
              <a:buSzPct val="75000"/>
              <a:buFont typeface="Wingdings" pitchFamily="2" charset="2"/>
              <a:buChar char=""/>
              <a:tabLst>
                <a:tab pos="682625" algn="l"/>
              </a:tabLst>
            </a:pPr>
            <a:r>
              <a:rPr lang="en-US" sz="2000" u="sng" dirty="0">
                <a:solidFill>
                  <a:schemeClr val="tx2"/>
                </a:solidFill>
                <a:latin typeface="Arial Narrow" pitchFamily="34" charset="0"/>
              </a:rPr>
              <a:t>Don’t</a:t>
            </a:r>
            <a:r>
              <a:rPr lang="en-US" sz="2000" dirty="0">
                <a:latin typeface="Arial Narrow" pitchFamily="34" charset="0"/>
              </a:rPr>
              <a:t> </a:t>
            </a:r>
            <a:r>
              <a:rPr lang="en-US" sz="2000" u="sng" dirty="0">
                <a:solidFill>
                  <a:schemeClr val="tx2"/>
                </a:solidFill>
                <a:latin typeface="Arial Narrow" pitchFamily="34" charset="0"/>
              </a:rPr>
              <a:t>use</a:t>
            </a:r>
            <a:r>
              <a:rPr lang="en-US" sz="2000" dirty="0">
                <a:latin typeface="Arial Narrow" pitchFamily="34" charset="0"/>
              </a:rPr>
              <a:t> </a:t>
            </a:r>
            <a:r>
              <a:rPr lang="en-US" sz="2000" u="sng" dirty="0">
                <a:solidFill>
                  <a:schemeClr val="tx2"/>
                </a:solidFill>
                <a:latin typeface="Arial Narrow" pitchFamily="34" charset="0"/>
              </a:rPr>
              <a:t>MAR</a:t>
            </a:r>
            <a:r>
              <a:rPr lang="en-US" sz="2000" dirty="0">
                <a:latin typeface="Arial Narrow" pitchFamily="34" charset="0"/>
              </a:rPr>
              <a:t> to solve basic cache coherency – performance will be too </a:t>
            </a:r>
            <a:r>
              <a:rPr lang="en-US" sz="2000" u="sng" dirty="0">
                <a:solidFill>
                  <a:schemeClr val="tx2"/>
                </a:solidFill>
                <a:latin typeface="Arial Narrow" pitchFamily="34" charset="0"/>
              </a:rPr>
              <a:t>slow</a:t>
            </a:r>
          </a:p>
          <a:p>
            <a:pPr marL="342900" indent="-342900">
              <a:spcBef>
                <a:spcPct val="40000"/>
              </a:spcBef>
              <a:buClr>
                <a:schemeClr val="tx2"/>
              </a:buClr>
              <a:buSzPct val="75000"/>
              <a:buFont typeface="Wingdings" pitchFamily="2" charset="2"/>
              <a:buChar char=""/>
              <a:tabLst>
                <a:tab pos="682625" algn="l"/>
              </a:tabLst>
            </a:pPr>
            <a:r>
              <a:rPr lang="en-US" sz="2000" dirty="0">
                <a:latin typeface="Arial Narrow" pitchFamily="34" charset="0"/>
              </a:rPr>
              <a:t>Use MAR when you have to always read the latest value of a memory location, such as a status register in an FPGA, or switches on a board.</a:t>
            </a:r>
          </a:p>
          <a:p>
            <a:pPr marL="342900" indent="-342900">
              <a:spcBef>
                <a:spcPct val="40000"/>
              </a:spcBef>
              <a:buClr>
                <a:schemeClr val="tx2"/>
              </a:buClr>
              <a:buSzPct val="75000"/>
              <a:buFont typeface="Wingdings" pitchFamily="2" charset="2"/>
              <a:buChar char=""/>
              <a:tabLst>
                <a:tab pos="682625" algn="l"/>
              </a:tabLst>
            </a:pPr>
            <a:r>
              <a:rPr lang="en-US" sz="2000" dirty="0">
                <a:latin typeface="Arial Narrow" pitchFamily="34" charset="0"/>
              </a:rPr>
              <a:t>MAR is like “volatile”. You </a:t>
            </a:r>
            <a:r>
              <a:rPr lang="en-US" sz="2000" u="sng" dirty="0">
                <a:solidFill>
                  <a:schemeClr val="tx2"/>
                </a:solidFill>
                <a:latin typeface="Arial Narrow" pitchFamily="34" charset="0"/>
              </a:rPr>
              <a:t>must use both</a:t>
            </a:r>
            <a:r>
              <a:rPr lang="en-US" sz="2000" dirty="0">
                <a:latin typeface="Arial Narrow" pitchFamily="34" charset="0"/>
              </a:rPr>
              <a:t> to always read a memory location: </a:t>
            </a:r>
            <a:r>
              <a:rPr lang="en-US" sz="2000" u="sng" dirty="0">
                <a:solidFill>
                  <a:schemeClr val="tx2"/>
                </a:solidFill>
                <a:latin typeface="Arial Narrow" pitchFamily="34" charset="0"/>
              </a:rPr>
              <a:t>MAR</a:t>
            </a:r>
            <a:r>
              <a:rPr lang="en-US" sz="2000" dirty="0">
                <a:latin typeface="Arial Narrow" pitchFamily="34" charset="0"/>
              </a:rPr>
              <a:t> for cache; </a:t>
            </a:r>
            <a:r>
              <a:rPr lang="en-US" sz="2000" u="sng" dirty="0">
                <a:solidFill>
                  <a:schemeClr val="tx2"/>
                </a:solidFill>
                <a:latin typeface="Arial Narrow" pitchFamily="34" charset="0"/>
              </a:rPr>
              <a:t>volatile</a:t>
            </a:r>
            <a:r>
              <a:rPr lang="en-US" sz="2000" dirty="0">
                <a:latin typeface="Arial Narrow" pitchFamily="34" charset="0"/>
              </a:rPr>
              <a:t> for the compiler</a:t>
            </a:r>
          </a:p>
        </p:txBody>
      </p:sp>
      <p:sp>
        <p:nvSpPr>
          <p:cNvPr id="74769" name="Leading Question"/>
          <p:cNvSpPr txBox="1">
            <a:spLocks noChangeArrowheads="1"/>
          </p:cNvSpPr>
          <p:nvPr/>
        </p:nvSpPr>
        <p:spPr bwMode="auto">
          <a:xfrm>
            <a:off x="4648200" y="6477000"/>
            <a:ext cx="4140200" cy="244475"/>
          </a:xfrm>
          <a:prstGeom prst="rect">
            <a:avLst/>
          </a:prstGeom>
          <a:noFill/>
          <a:ln w="12700">
            <a:noFill/>
            <a:miter lim="800000"/>
            <a:headEnd type="none" w="sm" len="sm"/>
            <a:tailEnd/>
          </a:ln>
        </p:spPr>
        <p:txBody>
          <a:bodyPr wrap="none" lIns="0" tIns="0" rIns="0" bIns="0" anchor="b">
            <a:spAutoFit/>
          </a:bodyPr>
          <a:lstStyle/>
          <a:p>
            <a:pPr algn="r">
              <a:spcBef>
                <a:spcPct val="0"/>
              </a:spcBef>
            </a:pPr>
            <a:r>
              <a:rPr lang="en-US" sz="2000" b="0">
                <a:solidFill>
                  <a:schemeClr val="tx2"/>
                </a:solidFill>
                <a:latin typeface="Arial Narrow" pitchFamily="34" charset="0"/>
              </a:rPr>
              <a:t>Looking more closely at the MAR registers ...</a:t>
            </a:r>
          </a:p>
        </p:txBody>
      </p:sp>
      <p:sp>
        <p:nvSpPr>
          <p:cNvPr id="1356819" name="AutoShape 19">
            <a:hlinkClick r:id="" action="ppaction://noaction" highlightClick="1"/>
          </p:cNvPr>
          <p:cNvSpPr>
            <a:spLocks noChangeArrowheads="1"/>
          </p:cNvSpPr>
          <p:nvPr/>
        </p:nvSpPr>
        <p:spPr bwMode="auto">
          <a:xfrm>
            <a:off x="8839200" y="0"/>
            <a:ext cx="304800" cy="292100"/>
          </a:xfrm>
          <a:prstGeom prst="actionButtonForwardNext">
            <a:avLst/>
          </a:prstGeom>
          <a:solidFill>
            <a:schemeClr val="bg1"/>
          </a:solidFill>
          <a:ln w="12700">
            <a:no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74771" name="Rectangle 9"/>
          <p:cNvSpPr>
            <a:spLocks noChangeArrowheads="1"/>
          </p:cNvSpPr>
          <p:nvPr/>
        </p:nvSpPr>
        <p:spPr bwMode="auto">
          <a:xfrm>
            <a:off x="6694488" y="668338"/>
            <a:ext cx="1066800" cy="503237"/>
          </a:xfrm>
          <a:prstGeom prst="rect">
            <a:avLst/>
          </a:prstGeom>
          <a:noFill/>
          <a:ln w="12700">
            <a:noFill/>
            <a:miter lim="800000"/>
            <a:headEnd type="none" w="sm" len="sm"/>
            <a:tailEnd type="none" w="sm" len="sm"/>
          </a:ln>
        </p:spPr>
        <p:txBody>
          <a:bodyPr wrap="none" anchor="ctr"/>
          <a:lstStyle/>
          <a:p>
            <a:pPr algn="ctr"/>
            <a:r>
              <a:rPr lang="en-US">
                <a:solidFill>
                  <a:schemeClr val="tx2"/>
                </a:solidFill>
              </a:rPr>
              <a:t>DDR2</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ChangeArrowheads="1"/>
          </p:cNvSpPr>
          <p:nvPr/>
        </p:nvSpPr>
        <p:spPr bwMode="auto">
          <a:xfrm>
            <a:off x="152400" y="666750"/>
            <a:ext cx="3276600" cy="2686050"/>
          </a:xfrm>
          <a:prstGeom prst="rect">
            <a:avLst/>
          </a:prstGeom>
          <a:solidFill>
            <a:schemeClr val="accent4">
              <a:lumMod val="20000"/>
              <a:lumOff val="80000"/>
            </a:schemeClr>
          </a:solidFill>
          <a:ln w="12700">
            <a:solidFill>
              <a:schemeClr val="tx1"/>
            </a:solidFill>
            <a:miter lim="800000"/>
            <a:headEnd type="none" w="sm" len="sm"/>
            <a:tailEnd/>
          </a:ln>
          <a:effectLst>
            <a:outerShdw dist="107763" dir="2700000" algn="ctr" rotWithShape="0">
              <a:schemeClr val="bg2">
                <a:alpha val="50000"/>
              </a:schemeClr>
            </a:outerShdw>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58851" name="Rectangle 3"/>
          <p:cNvSpPr>
            <a:spLocks noChangeArrowheads="1"/>
          </p:cNvSpPr>
          <p:nvPr/>
        </p:nvSpPr>
        <p:spPr bwMode="auto">
          <a:xfrm>
            <a:off x="6797675" y="2022475"/>
            <a:ext cx="1812925" cy="1231900"/>
          </a:xfrm>
          <a:prstGeom prst="rect">
            <a:avLst/>
          </a:prstGeom>
          <a:solidFill>
            <a:schemeClr val="accent1"/>
          </a:solidFill>
          <a:ln w="12700">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Arial Overbar" pitchFamily="34" charset="0"/>
            </a:endParaRPr>
          </a:p>
        </p:txBody>
      </p:sp>
      <p:sp>
        <p:nvSpPr>
          <p:cNvPr id="1358852" name="Rectangle 4"/>
          <p:cNvSpPr>
            <a:spLocks noChangeArrowheads="1"/>
          </p:cNvSpPr>
          <p:nvPr/>
        </p:nvSpPr>
        <p:spPr bwMode="auto">
          <a:xfrm>
            <a:off x="6791325" y="2022475"/>
            <a:ext cx="1812925" cy="922338"/>
          </a:xfrm>
          <a:prstGeom prst="rect">
            <a:avLst/>
          </a:prstGeom>
          <a:solidFill>
            <a:schemeClr val="accent4">
              <a:lumMod val="20000"/>
              <a:lumOff val="80000"/>
              <a:alpha val="50000"/>
            </a:schemeClr>
          </a:solidFill>
          <a:ln w="12700">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Arial Overbar" pitchFamily="34" charset="0"/>
            </a:endParaRPr>
          </a:p>
        </p:txBody>
      </p:sp>
      <p:sp>
        <p:nvSpPr>
          <p:cNvPr id="1358853" name="Line 5"/>
          <p:cNvSpPr>
            <a:spLocks noChangeShapeType="1"/>
          </p:cNvSpPr>
          <p:nvPr/>
        </p:nvSpPr>
        <p:spPr bwMode="auto">
          <a:xfrm>
            <a:off x="6791325" y="2263775"/>
            <a:ext cx="1812925" cy="0"/>
          </a:xfrm>
          <a:prstGeom prst="line">
            <a:avLst/>
          </a:prstGeom>
          <a:noFill/>
          <a:ln w="12700">
            <a:solidFill>
              <a:schemeClr val="tx1"/>
            </a:solidFill>
            <a:prstDash val="dash"/>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358854" name="Line 6"/>
          <p:cNvSpPr>
            <a:spLocks noChangeShapeType="1"/>
          </p:cNvSpPr>
          <p:nvPr/>
        </p:nvSpPr>
        <p:spPr bwMode="auto">
          <a:xfrm>
            <a:off x="6791325" y="2490788"/>
            <a:ext cx="1812925" cy="0"/>
          </a:xfrm>
          <a:prstGeom prst="line">
            <a:avLst/>
          </a:prstGeom>
          <a:noFill/>
          <a:ln w="12700">
            <a:solidFill>
              <a:schemeClr val="tx1"/>
            </a:solidFill>
            <a:prstDash val="dash"/>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358855" name="Line 7"/>
          <p:cNvSpPr>
            <a:spLocks noChangeShapeType="1"/>
          </p:cNvSpPr>
          <p:nvPr/>
        </p:nvSpPr>
        <p:spPr bwMode="auto">
          <a:xfrm>
            <a:off x="6791325" y="2717800"/>
            <a:ext cx="1812925" cy="0"/>
          </a:xfrm>
          <a:prstGeom prst="line">
            <a:avLst/>
          </a:prstGeom>
          <a:noFill/>
          <a:ln w="12700">
            <a:solidFill>
              <a:schemeClr val="tx1"/>
            </a:solidFill>
            <a:prstDash val="dash"/>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75784" name="Rectangle 8"/>
          <p:cNvSpPr>
            <a:spLocks noGrp="1" noChangeArrowheads="1"/>
          </p:cNvSpPr>
          <p:nvPr>
            <p:ph type="title"/>
          </p:nvPr>
        </p:nvSpPr>
        <p:spPr/>
        <p:txBody>
          <a:bodyPr/>
          <a:lstStyle/>
          <a:p>
            <a:r>
              <a:rPr lang="en-US" dirty="0" smtClean="0"/>
              <a:t>Memory Attribute </a:t>
            </a:r>
            <a:r>
              <a:rPr lang="en-US" dirty="0" err="1" smtClean="0"/>
              <a:t>Regs</a:t>
            </a:r>
            <a:r>
              <a:rPr lang="en-US" dirty="0" smtClean="0"/>
              <a:t> (MAR) – </a:t>
            </a:r>
            <a:r>
              <a:rPr lang="en-US" i="1" dirty="0" smtClean="0"/>
              <a:t>DATA</a:t>
            </a:r>
            <a:r>
              <a:rPr lang="en-US" dirty="0" smtClean="0"/>
              <a:t> </a:t>
            </a:r>
          </a:p>
        </p:txBody>
      </p:sp>
      <p:sp>
        <p:nvSpPr>
          <p:cNvPr id="75785" name="Rectangle 9"/>
          <p:cNvSpPr>
            <a:spLocks noChangeArrowheads="1"/>
          </p:cNvSpPr>
          <p:nvPr/>
        </p:nvSpPr>
        <p:spPr bwMode="auto">
          <a:xfrm>
            <a:off x="6791325" y="792163"/>
            <a:ext cx="1812925" cy="1230312"/>
          </a:xfrm>
          <a:prstGeom prst="rect">
            <a:avLst/>
          </a:prstGeom>
          <a:solidFill>
            <a:schemeClr val="accent5">
              <a:lumMod val="20000"/>
              <a:lumOff val="80000"/>
            </a:schemeClr>
          </a:solidFill>
          <a:ln w="12700">
            <a:solidFill>
              <a:schemeClr val="tx1"/>
            </a:solidFill>
            <a:miter lim="800000"/>
            <a:headEnd/>
            <a:tailEnd/>
          </a:ln>
        </p:spPr>
        <p:txBody>
          <a:bodyPr wrap="none" anchor="ctr"/>
          <a:lstStyle/>
          <a:p>
            <a:pPr algn="ctr"/>
            <a:r>
              <a:rPr lang="en-US" dirty="0" smtClean="0">
                <a:latin typeface="Arial Overbar" pitchFamily="34" charset="0"/>
              </a:rPr>
              <a:t>CS2</a:t>
            </a:r>
            <a:endParaRPr lang="en-US" dirty="0">
              <a:latin typeface="Arial Overbar" pitchFamily="34" charset="0"/>
            </a:endParaRPr>
          </a:p>
        </p:txBody>
      </p:sp>
      <p:sp>
        <p:nvSpPr>
          <p:cNvPr id="75786" name="Rectangle 10"/>
          <p:cNvSpPr>
            <a:spLocks noChangeArrowheads="1"/>
          </p:cNvSpPr>
          <p:nvPr/>
        </p:nvSpPr>
        <p:spPr bwMode="auto">
          <a:xfrm>
            <a:off x="6791325" y="3254375"/>
            <a:ext cx="1812925" cy="1230313"/>
          </a:xfrm>
          <a:prstGeom prst="rect">
            <a:avLst/>
          </a:prstGeom>
          <a:solidFill>
            <a:schemeClr val="accent5">
              <a:lumMod val="20000"/>
              <a:lumOff val="80000"/>
            </a:schemeClr>
          </a:solidFill>
          <a:ln w="12700">
            <a:solidFill>
              <a:schemeClr val="tx1"/>
            </a:solidFill>
            <a:miter lim="800000"/>
            <a:headEnd/>
            <a:tailEnd/>
          </a:ln>
        </p:spPr>
        <p:txBody>
          <a:bodyPr wrap="none" anchor="ctr"/>
          <a:lstStyle/>
          <a:p>
            <a:pPr algn="ctr"/>
            <a:r>
              <a:rPr lang="en-US" dirty="0" smtClean="0">
                <a:latin typeface="Arial Overbar" pitchFamily="34" charset="0"/>
              </a:rPr>
              <a:t>CS4</a:t>
            </a:r>
            <a:endParaRPr lang="en-US" dirty="0">
              <a:latin typeface="Arial Overbar" pitchFamily="34" charset="0"/>
            </a:endParaRPr>
          </a:p>
        </p:txBody>
      </p:sp>
      <p:sp>
        <p:nvSpPr>
          <p:cNvPr id="75787" name="Rectangle 11"/>
          <p:cNvSpPr>
            <a:spLocks noChangeArrowheads="1"/>
          </p:cNvSpPr>
          <p:nvPr/>
        </p:nvSpPr>
        <p:spPr bwMode="auto">
          <a:xfrm>
            <a:off x="6791325" y="4484688"/>
            <a:ext cx="1812925" cy="1230312"/>
          </a:xfrm>
          <a:prstGeom prst="rect">
            <a:avLst/>
          </a:prstGeom>
          <a:solidFill>
            <a:schemeClr val="accent5">
              <a:lumMod val="20000"/>
              <a:lumOff val="80000"/>
            </a:schemeClr>
          </a:solidFill>
          <a:ln w="12700">
            <a:solidFill>
              <a:schemeClr val="tx1"/>
            </a:solidFill>
            <a:miter lim="800000"/>
            <a:headEnd/>
            <a:tailEnd/>
          </a:ln>
        </p:spPr>
        <p:txBody>
          <a:bodyPr wrap="none" anchor="ctr"/>
          <a:lstStyle/>
          <a:p>
            <a:pPr algn="ctr"/>
            <a:r>
              <a:rPr lang="en-US" dirty="0" smtClean="0">
                <a:latin typeface="Arial Overbar" pitchFamily="34" charset="0"/>
              </a:rPr>
              <a:t>CS5</a:t>
            </a:r>
            <a:endParaRPr lang="en-US" dirty="0">
              <a:latin typeface="Arial Overbar" pitchFamily="34" charset="0"/>
            </a:endParaRPr>
          </a:p>
        </p:txBody>
      </p:sp>
      <p:sp>
        <p:nvSpPr>
          <p:cNvPr id="1358860" name="Rectangle 12"/>
          <p:cNvSpPr>
            <a:spLocks noChangeArrowheads="1"/>
          </p:cNvSpPr>
          <p:nvPr/>
        </p:nvSpPr>
        <p:spPr bwMode="auto">
          <a:xfrm>
            <a:off x="6791325" y="792163"/>
            <a:ext cx="1812925" cy="4922837"/>
          </a:xfrm>
          <a:prstGeom prst="rect">
            <a:avLst/>
          </a:prstGeom>
          <a:noFill/>
          <a:ln w="2857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grpSp>
        <p:nvGrpSpPr>
          <p:cNvPr id="75789" name="Group 13"/>
          <p:cNvGrpSpPr>
            <a:grpSpLocks/>
          </p:cNvGrpSpPr>
          <p:nvPr/>
        </p:nvGrpSpPr>
        <p:grpSpPr bwMode="auto">
          <a:xfrm>
            <a:off x="3689350" y="1831975"/>
            <a:ext cx="2708275" cy="2841625"/>
            <a:chOff x="323" y="2448"/>
            <a:chExt cx="1706" cy="1790"/>
          </a:xfrm>
        </p:grpSpPr>
        <p:sp>
          <p:nvSpPr>
            <p:cNvPr id="75802" name="AutoShape 14"/>
            <p:cNvSpPr>
              <a:spLocks/>
            </p:cNvSpPr>
            <p:nvPr/>
          </p:nvSpPr>
          <p:spPr bwMode="auto">
            <a:xfrm>
              <a:off x="729" y="3817"/>
              <a:ext cx="981" cy="421"/>
            </a:xfrm>
            <a:prstGeom prst="borderCallout2">
              <a:avLst>
                <a:gd name="adj1" fmla="val 17102"/>
                <a:gd name="adj2" fmla="val 104894"/>
                <a:gd name="adj3" fmla="val 17102"/>
                <a:gd name="adj4" fmla="val 106829"/>
                <a:gd name="adj5" fmla="val -76722"/>
                <a:gd name="adj6" fmla="val 113454"/>
              </a:avLst>
            </a:prstGeom>
            <a:solidFill>
              <a:schemeClr val="accent3"/>
            </a:solidFill>
            <a:ln w="12700">
              <a:solidFill>
                <a:schemeClr val="tx1"/>
              </a:solidFill>
              <a:miter lim="800000"/>
              <a:headEnd/>
              <a:tailEnd/>
            </a:ln>
          </p:spPr>
          <p:txBody>
            <a:bodyPr wrap="none" tIns="0" rIns="45720">
              <a:spAutoFit/>
            </a:bodyPr>
            <a:lstStyle/>
            <a:p>
              <a:pPr>
                <a:lnSpc>
                  <a:spcPct val="100000"/>
                </a:lnSpc>
                <a:spcBef>
                  <a:spcPct val="0"/>
                </a:spcBef>
              </a:pPr>
              <a:r>
                <a:rPr lang="en-US" sz="2000" b="0">
                  <a:latin typeface="Arial Narrow" pitchFamily="34" charset="0"/>
                </a:rPr>
                <a:t>0 = Not cached</a:t>
              </a:r>
            </a:p>
            <a:p>
              <a:pPr>
                <a:lnSpc>
                  <a:spcPct val="100000"/>
                </a:lnSpc>
                <a:spcBef>
                  <a:spcPct val="0"/>
                </a:spcBef>
              </a:pPr>
              <a:r>
                <a:rPr lang="en-US" sz="2000" b="0">
                  <a:latin typeface="Arial Narrow" pitchFamily="34" charset="0"/>
                </a:rPr>
                <a:t>1 = Cached</a:t>
              </a:r>
            </a:p>
          </p:txBody>
        </p:sp>
        <p:grpSp>
          <p:nvGrpSpPr>
            <p:cNvPr id="75803" name="Group 15"/>
            <p:cNvGrpSpPr>
              <a:grpSpLocks/>
            </p:cNvGrpSpPr>
            <p:nvPr/>
          </p:nvGrpSpPr>
          <p:grpSpPr bwMode="auto">
            <a:xfrm>
              <a:off x="323" y="2448"/>
              <a:ext cx="1706" cy="1252"/>
              <a:chOff x="323" y="2448"/>
              <a:chExt cx="1706" cy="1252"/>
            </a:xfrm>
          </p:grpSpPr>
          <p:sp>
            <p:nvSpPr>
              <p:cNvPr id="1358864" name="Rectangle 16"/>
              <p:cNvSpPr>
                <a:spLocks noChangeArrowheads="1"/>
              </p:cNvSpPr>
              <p:nvPr/>
            </p:nvSpPr>
            <p:spPr bwMode="auto">
              <a:xfrm>
                <a:off x="1666" y="2448"/>
                <a:ext cx="363" cy="1030"/>
              </a:xfrm>
              <a:prstGeom prst="rect">
                <a:avLst/>
              </a:prstGeom>
              <a:solidFill>
                <a:schemeClr val="accent3"/>
              </a:solidFill>
              <a:ln w="12700">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75805" name="Rectangle 17"/>
              <p:cNvSpPr>
                <a:spLocks noChangeArrowheads="1"/>
              </p:cNvSpPr>
              <p:nvPr/>
            </p:nvSpPr>
            <p:spPr bwMode="auto">
              <a:xfrm>
                <a:off x="323" y="2448"/>
                <a:ext cx="1706" cy="257"/>
              </a:xfrm>
              <a:prstGeom prst="rect">
                <a:avLst/>
              </a:prstGeom>
              <a:solidFill>
                <a:schemeClr val="accent4">
                  <a:lumMod val="20000"/>
                  <a:lumOff val="80000"/>
                  <a:alpha val="50195"/>
                </a:schemeClr>
              </a:solidFill>
              <a:ln w="12700">
                <a:solidFill>
                  <a:schemeClr val="tx1"/>
                </a:solidFill>
                <a:miter lim="800000"/>
                <a:headEnd/>
                <a:tailEnd/>
              </a:ln>
            </p:spPr>
            <p:txBody>
              <a:bodyPr wrap="none" lIns="274320" anchor="ctr"/>
              <a:lstStyle/>
              <a:p>
                <a:pPr>
                  <a:lnSpc>
                    <a:spcPct val="100000"/>
                  </a:lnSpc>
                  <a:spcBef>
                    <a:spcPct val="0"/>
                  </a:spcBef>
                  <a:tabLst>
                    <a:tab pos="2117725" algn="ctr"/>
                  </a:tabLst>
                </a:pPr>
                <a:r>
                  <a:rPr lang="en-US" sz="2000">
                    <a:latin typeface="Courier New" pitchFamily="49" charset="0"/>
                  </a:rPr>
                  <a:t>MAR4	0</a:t>
                </a:r>
              </a:p>
            </p:txBody>
          </p:sp>
          <p:sp>
            <p:nvSpPr>
              <p:cNvPr id="75806" name="Rectangle 18"/>
              <p:cNvSpPr>
                <a:spLocks noChangeArrowheads="1"/>
              </p:cNvSpPr>
              <p:nvPr/>
            </p:nvSpPr>
            <p:spPr bwMode="auto">
              <a:xfrm>
                <a:off x="323" y="2705"/>
                <a:ext cx="1706" cy="258"/>
              </a:xfrm>
              <a:prstGeom prst="rect">
                <a:avLst/>
              </a:prstGeom>
              <a:solidFill>
                <a:schemeClr val="accent4">
                  <a:lumMod val="20000"/>
                  <a:lumOff val="80000"/>
                  <a:alpha val="50195"/>
                </a:schemeClr>
              </a:solidFill>
              <a:ln w="12700">
                <a:solidFill>
                  <a:schemeClr val="tx1"/>
                </a:solidFill>
                <a:miter lim="800000"/>
                <a:headEnd/>
                <a:tailEnd/>
              </a:ln>
            </p:spPr>
            <p:txBody>
              <a:bodyPr wrap="none" lIns="274320" anchor="ctr"/>
              <a:lstStyle/>
              <a:p>
                <a:pPr>
                  <a:lnSpc>
                    <a:spcPct val="100000"/>
                  </a:lnSpc>
                  <a:spcBef>
                    <a:spcPct val="0"/>
                  </a:spcBef>
                  <a:tabLst>
                    <a:tab pos="2117725" algn="ctr"/>
                  </a:tabLst>
                </a:pPr>
                <a:r>
                  <a:rPr lang="en-US" sz="2000">
                    <a:latin typeface="Courier New" pitchFamily="49" charset="0"/>
                  </a:rPr>
                  <a:t>MAR5	1</a:t>
                </a:r>
              </a:p>
            </p:txBody>
          </p:sp>
          <p:sp>
            <p:nvSpPr>
              <p:cNvPr id="75807" name="Rectangle 19"/>
              <p:cNvSpPr>
                <a:spLocks noChangeArrowheads="1"/>
              </p:cNvSpPr>
              <p:nvPr/>
            </p:nvSpPr>
            <p:spPr bwMode="auto">
              <a:xfrm>
                <a:off x="323" y="2963"/>
                <a:ext cx="1706" cy="257"/>
              </a:xfrm>
              <a:prstGeom prst="rect">
                <a:avLst/>
              </a:prstGeom>
              <a:solidFill>
                <a:schemeClr val="accent4">
                  <a:lumMod val="20000"/>
                  <a:lumOff val="80000"/>
                  <a:alpha val="50195"/>
                </a:schemeClr>
              </a:solidFill>
              <a:ln w="12700">
                <a:solidFill>
                  <a:schemeClr val="tx1"/>
                </a:solidFill>
                <a:miter lim="800000"/>
                <a:headEnd/>
                <a:tailEnd/>
              </a:ln>
            </p:spPr>
            <p:txBody>
              <a:bodyPr wrap="none" lIns="274320" anchor="ctr"/>
              <a:lstStyle/>
              <a:p>
                <a:pPr>
                  <a:lnSpc>
                    <a:spcPct val="100000"/>
                  </a:lnSpc>
                  <a:spcBef>
                    <a:spcPct val="0"/>
                  </a:spcBef>
                  <a:tabLst>
                    <a:tab pos="2117725" algn="ctr"/>
                  </a:tabLst>
                </a:pPr>
                <a:r>
                  <a:rPr lang="en-US" sz="2000">
                    <a:latin typeface="Courier New" pitchFamily="49" charset="0"/>
                  </a:rPr>
                  <a:t>MAR6	1</a:t>
                </a:r>
              </a:p>
            </p:txBody>
          </p:sp>
          <p:sp>
            <p:nvSpPr>
              <p:cNvPr id="75808" name="Rectangle 20"/>
              <p:cNvSpPr>
                <a:spLocks noChangeArrowheads="1"/>
              </p:cNvSpPr>
              <p:nvPr/>
            </p:nvSpPr>
            <p:spPr bwMode="auto">
              <a:xfrm>
                <a:off x="323" y="3220"/>
                <a:ext cx="1706" cy="258"/>
              </a:xfrm>
              <a:prstGeom prst="rect">
                <a:avLst/>
              </a:prstGeom>
              <a:solidFill>
                <a:schemeClr val="accent4">
                  <a:lumMod val="20000"/>
                  <a:lumOff val="80000"/>
                  <a:alpha val="50195"/>
                </a:schemeClr>
              </a:solidFill>
              <a:ln w="12700">
                <a:solidFill>
                  <a:schemeClr val="tx1"/>
                </a:solidFill>
                <a:miter lim="800000"/>
                <a:headEnd/>
                <a:tailEnd/>
              </a:ln>
            </p:spPr>
            <p:txBody>
              <a:bodyPr wrap="none" lIns="274320" anchor="ctr"/>
              <a:lstStyle/>
              <a:p>
                <a:pPr>
                  <a:lnSpc>
                    <a:spcPct val="100000"/>
                  </a:lnSpc>
                  <a:spcBef>
                    <a:spcPct val="0"/>
                  </a:spcBef>
                  <a:tabLst>
                    <a:tab pos="2117725" algn="ctr"/>
                  </a:tabLst>
                </a:pPr>
                <a:r>
                  <a:rPr lang="en-US" sz="2000">
                    <a:latin typeface="Courier New" pitchFamily="49" charset="0"/>
                  </a:rPr>
                  <a:t>MAR7	1</a:t>
                </a:r>
              </a:p>
            </p:txBody>
          </p:sp>
          <p:sp>
            <p:nvSpPr>
              <p:cNvPr id="1358869" name="Line 21"/>
              <p:cNvSpPr>
                <a:spLocks noChangeShapeType="1"/>
              </p:cNvSpPr>
              <p:nvPr/>
            </p:nvSpPr>
            <p:spPr bwMode="auto">
              <a:xfrm>
                <a:off x="1666" y="2448"/>
                <a:ext cx="0" cy="1252"/>
              </a:xfrm>
              <a:prstGeom prst="line">
                <a:avLst/>
              </a:prstGeom>
              <a:noFill/>
              <a:ln w="12700">
                <a:solidFill>
                  <a:schemeClr val="tx1"/>
                </a:solidFill>
                <a:prstDash val="sysDot"/>
                <a:round/>
                <a:headEnd/>
                <a:tailEn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358870" name="Line 22"/>
              <p:cNvSpPr>
                <a:spLocks noChangeShapeType="1"/>
              </p:cNvSpPr>
              <p:nvPr/>
            </p:nvSpPr>
            <p:spPr bwMode="auto">
              <a:xfrm>
                <a:off x="323" y="3586"/>
                <a:ext cx="1343" cy="0"/>
              </a:xfrm>
              <a:prstGeom prst="line">
                <a:avLst/>
              </a:prstGeom>
              <a:noFill/>
              <a:ln w="12700">
                <a:solidFill>
                  <a:schemeClr val="tx1"/>
                </a:solidFill>
                <a:round/>
                <a:headEnd type="triangle" w="med" len="med"/>
                <a:tailEnd type="triangle" w="med"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75811" name="Rectangle 23"/>
              <p:cNvSpPr>
                <a:spLocks noChangeArrowheads="1"/>
              </p:cNvSpPr>
              <p:nvPr/>
            </p:nvSpPr>
            <p:spPr bwMode="auto">
              <a:xfrm>
                <a:off x="651" y="3493"/>
                <a:ext cx="685" cy="192"/>
              </a:xfrm>
              <a:prstGeom prst="rect">
                <a:avLst/>
              </a:prstGeom>
              <a:solidFill>
                <a:schemeClr val="bg1"/>
              </a:solidFill>
              <a:ln w="12700">
                <a:noFill/>
                <a:miter lim="800000"/>
                <a:headEnd/>
                <a:tailEnd/>
              </a:ln>
            </p:spPr>
            <p:txBody>
              <a:bodyPr wrap="none" lIns="0" tIns="0" rIns="0" bIns="0" anchor="ctr" anchorCtr="1">
                <a:spAutoFit/>
              </a:bodyPr>
              <a:lstStyle/>
              <a:p>
                <a:pPr algn="ctr">
                  <a:lnSpc>
                    <a:spcPct val="100000"/>
                  </a:lnSpc>
                  <a:spcBef>
                    <a:spcPct val="0"/>
                  </a:spcBef>
                </a:pPr>
                <a:r>
                  <a:rPr lang="en-US" sz="2000" b="0"/>
                  <a:t>Reserved</a:t>
                </a:r>
              </a:p>
            </p:txBody>
          </p:sp>
        </p:grpSp>
      </p:grpSp>
      <p:sp>
        <p:nvSpPr>
          <p:cNvPr id="1358872" name="Line 24"/>
          <p:cNvSpPr>
            <a:spLocks noChangeShapeType="1"/>
          </p:cNvSpPr>
          <p:nvPr/>
        </p:nvSpPr>
        <p:spPr bwMode="auto">
          <a:xfrm>
            <a:off x="6397625" y="2022475"/>
            <a:ext cx="619125" cy="119063"/>
          </a:xfrm>
          <a:prstGeom prst="line">
            <a:avLst/>
          </a:prstGeom>
          <a:noFill/>
          <a:ln w="12700">
            <a:solidFill>
              <a:schemeClr val="tx1"/>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1358873" name="Line 25"/>
          <p:cNvSpPr>
            <a:spLocks noChangeShapeType="1"/>
          </p:cNvSpPr>
          <p:nvPr/>
        </p:nvSpPr>
        <p:spPr bwMode="auto">
          <a:xfrm flipV="1">
            <a:off x="6392863" y="2398713"/>
            <a:ext cx="742950" cy="25400"/>
          </a:xfrm>
          <a:prstGeom prst="line">
            <a:avLst/>
          </a:prstGeom>
          <a:noFill/>
          <a:ln w="12700">
            <a:solidFill>
              <a:schemeClr val="tx1"/>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75792" name="Text Box 26"/>
          <p:cNvSpPr txBox="1">
            <a:spLocks noChangeArrowheads="1"/>
          </p:cNvSpPr>
          <p:nvPr/>
        </p:nvSpPr>
        <p:spPr bwMode="auto">
          <a:xfrm>
            <a:off x="228600" y="685800"/>
            <a:ext cx="3657600" cy="5495925"/>
          </a:xfrm>
          <a:prstGeom prst="rect">
            <a:avLst/>
          </a:prstGeom>
          <a:noFill/>
          <a:ln w="12700">
            <a:noFill/>
            <a:miter lim="800000"/>
            <a:headEnd/>
            <a:tailEnd/>
          </a:ln>
        </p:spPr>
        <p:txBody>
          <a:bodyPr tIns="91440" bIns="91440">
            <a:spAutoFit/>
          </a:bodyPr>
          <a:lstStyle/>
          <a:p>
            <a:pPr marL="342900" indent="-342900">
              <a:lnSpc>
                <a:spcPct val="90000"/>
              </a:lnSpc>
              <a:buClr>
                <a:schemeClr val="tx2"/>
              </a:buClr>
              <a:buSzPct val="75000"/>
              <a:buFont typeface="Wingdings" pitchFamily="2" charset="2"/>
              <a:buChar char=""/>
            </a:pPr>
            <a:r>
              <a:rPr lang="en-US" sz="2000" dirty="0">
                <a:latin typeface="Arial Narrow" pitchFamily="34" charset="0"/>
              </a:rPr>
              <a:t>Use MAR registers to enable/disable caching </a:t>
            </a:r>
            <a:br>
              <a:rPr lang="en-US" sz="2000" dirty="0">
                <a:latin typeface="Arial Narrow" pitchFamily="34" charset="0"/>
              </a:rPr>
            </a:br>
            <a:r>
              <a:rPr lang="en-US" sz="2000" dirty="0">
                <a:latin typeface="Arial Narrow" pitchFamily="34" charset="0"/>
              </a:rPr>
              <a:t>of external </a:t>
            </a:r>
            <a:r>
              <a:rPr lang="en-US" sz="2000" i="1" u="sng" dirty="0" smtClean="0">
                <a:latin typeface="Arial Narrow" pitchFamily="34" charset="0"/>
              </a:rPr>
              <a:t>DATA</a:t>
            </a:r>
            <a:r>
              <a:rPr lang="en-US" sz="2000" dirty="0" smtClean="0">
                <a:latin typeface="Arial Narrow" pitchFamily="34" charset="0"/>
              </a:rPr>
              <a:t> ranges</a:t>
            </a:r>
            <a:endParaRPr lang="en-US" sz="2000" dirty="0">
              <a:latin typeface="Arial Narrow" pitchFamily="34" charset="0"/>
            </a:endParaRPr>
          </a:p>
          <a:p>
            <a:pPr marL="342900" indent="-342900">
              <a:lnSpc>
                <a:spcPct val="90000"/>
              </a:lnSpc>
              <a:buClr>
                <a:schemeClr val="tx2"/>
              </a:buClr>
              <a:buSzPct val="75000"/>
              <a:buFont typeface="Wingdings" pitchFamily="2" charset="2"/>
              <a:buChar char=""/>
            </a:pPr>
            <a:r>
              <a:rPr lang="en-US" sz="2000" dirty="0">
                <a:latin typeface="Arial Narrow" pitchFamily="34" charset="0"/>
              </a:rPr>
              <a:t>Useful when external data </a:t>
            </a:r>
            <a:br>
              <a:rPr lang="en-US" sz="2000" dirty="0">
                <a:latin typeface="Arial Narrow" pitchFamily="34" charset="0"/>
              </a:rPr>
            </a:br>
            <a:r>
              <a:rPr lang="en-US" sz="2000" dirty="0">
                <a:latin typeface="Arial Narrow" pitchFamily="34" charset="0"/>
              </a:rPr>
              <a:t>is modified outside the </a:t>
            </a:r>
            <a:br>
              <a:rPr lang="en-US" sz="2000" dirty="0">
                <a:latin typeface="Arial Narrow" pitchFamily="34" charset="0"/>
              </a:rPr>
            </a:br>
            <a:r>
              <a:rPr lang="en-US" sz="2000" dirty="0">
                <a:latin typeface="Arial Narrow" pitchFamily="34" charset="0"/>
              </a:rPr>
              <a:t>scope of the CPU</a:t>
            </a:r>
          </a:p>
          <a:p>
            <a:pPr marL="342900" indent="-342900">
              <a:lnSpc>
                <a:spcPct val="90000"/>
              </a:lnSpc>
              <a:buClr>
                <a:schemeClr val="tx2"/>
              </a:buClr>
              <a:buSzPct val="75000"/>
              <a:buFont typeface="Wingdings" pitchFamily="2" charset="2"/>
              <a:buChar char=""/>
            </a:pPr>
            <a:r>
              <a:rPr lang="en-US" sz="2000" dirty="0">
                <a:latin typeface="Arial Narrow" pitchFamily="34" charset="0"/>
              </a:rPr>
              <a:t>You can specify MAR </a:t>
            </a:r>
            <a:br>
              <a:rPr lang="en-US" sz="2000" dirty="0">
                <a:latin typeface="Arial Narrow" pitchFamily="34" charset="0"/>
              </a:rPr>
            </a:br>
            <a:r>
              <a:rPr lang="en-US" sz="2000" dirty="0">
                <a:latin typeface="Arial Narrow" pitchFamily="34" charset="0"/>
              </a:rPr>
              <a:t>values in </a:t>
            </a:r>
            <a:r>
              <a:rPr lang="en-US" sz="2000" dirty="0" err="1">
                <a:latin typeface="Arial Narrow" pitchFamily="34" charset="0"/>
              </a:rPr>
              <a:t>Config</a:t>
            </a:r>
            <a:r>
              <a:rPr lang="en-US" sz="2000" dirty="0">
                <a:latin typeface="Arial Narrow" pitchFamily="34" charset="0"/>
              </a:rPr>
              <a:t> Tool</a:t>
            </a:r>
          </a:p>
          <a:p>
            <a:pPr marL="342900" indent="-342900">
              <a:lnSpc>
                <a:spcPct val="90000"/>
              </a:lnSpc>
              <a:spcBef>
                <a:spcPct val="70000"/>
              </a:spcBef>
              <a:buClr>
                <a:schemeClr val="tx2"/>
              </a:buClr>
              <a:buSzPct val="75000"/>
              <a:buFont typeface="Wingdings" pitchFamily="2" charset="2"/>
              <a:buChar char=""/>
            </a:pPr>
            <a:r>
              <a:rPr lang="en-US" sz="2000" dirty="0">
                <a:latin typeface="Arial Narrow" pitchFamily="34" charset="0"/>
              </a:rPr>
              <a:t>C671x:</a:t>
            </a:r>
          </a:p>
          <a:p>
            <a:pPr marL="625475" lvl="1" indent="-168275">
              <a:lnSpc>
                <a:spcPct val="90000"/>
              </a:lnSpc>
              <a:spcBef>
                <a:spcPct val="0"/>
              </a:spcBef>
              <a:buClr>
                <a:schemeClr val="tx2"/>
              </a:buClr>
              <a:buSzPct val="75000"/>
              <a:buFont typeface="Wingdings" pitchFamily="2" charset="2"/>
              <a:buChar char=""/>
            </a:pPr>
            <a:r>
              <a:rPr lang="en-US" sz="2000" dirty="0">
                <a:latin typeface="Arial Narrow" pitchFamily="34" charset="0"/>
              </a:rPr>
              <a:t>16 MARs</a:t>
            </a:r>
          </a:p>
          <a:p>
            <a:pPr marL="625475" lvl="1" indent="-168275">
              <a:lnSpc>
                <a:spcPct val="90000"/>
              </a:lnSpc>
              <a:spcBef>
                <a:spcPct val="0"/>
              </a:spcBef>
              <a:buClr>
                <a:schemeClr val="tx2"/>
              </a:buClr>
              <a:buSzPct val="75000"/>
              <a:buFont typeface="Wingdings" pitchFamily="2" charset="2"/>
              <a:buChar char=""/>
            </a:pPr>
            <a:r>
              <a:rPr lang="en-US" sz="2000" dirty="0">
                <a:latin typeface="Arial Narrow" pitchFamily="34" charset="0"/>
              </a:rPr>
              <a:t>4 per </a:t>
            </a:r>
            <a:r>
              <a:rPr lang="en-US" sz="2000" dirty="0">
                <a:latin typeface="Arial Overbar" pitchFamily="34" charset="0"/>
              </a:rPr>
              <a:t>CE</a:t>
            </a:r>
            <a:r>
              <a:rPr lang="en-US" sz="2000" dirty="0">
                <a:latin typeface="Arial Narrow" pitchFamily="34" charset="0"/>
              </a:rPr>
              <a:t> space</a:t>
            </a:r>
          </a:p>
          <a:p>
            <a:pPr marL="625475" lvl="1" indent="-168275">
              <a:lnSpc>
                <a:spcPct val="90000"/>
              </a:lnSpc>
              <a:spcBef>
                <a:spcPct val="0"/>
              </a:spcBef>
              <a:buClr>
                <a:schemeClr val="tx2"/>
              </a:buClr>
              <a:buSzPct val="75000"/>
              <a:buFont typeface="Wingdings" pitchFamily="2" charset="2"/>
              <a:buChar char=""/>
            </a:pPr>
            <a:r>
              <a:rPr lang="en-US" sz="2000" dirty="0">
                <a:latin typeface="Arial Narrow" pitchFamily="34" charset="0"/>
              </a:rPr>
              <a:t>Each handles 16MB</a:t>
            </a:r>
          </a:p>
          <a:p>
            <a:pPr marL="342900" indent="-342900">
              <a:lnSpc>
                <a:spcPct val="90000"/>
              </a:lnSpc>
              <a:buClr>
                <a:schemeClr val="tx2"/>
              </a:buClr>
              <a:buSzPct val="75000"/>
              <a:buFont typeface="Wingdings" pitchFamily="2" charset="2"/>
              <a:buChar char=""/>
            </a:pPr>
            <a:r>
              <a:rPr lang="en-US" sz="2000" dirty="0">
                <a:latin typeface="Arial Narrow" pitchFamily="34" charset="0"/>
              </a:rPr>
              <a:t>C64x/C64x</a:t>
            </a:r>
            <a:r>
              <a:rPr lang="en-US" sz="2000" dirty="0" smtClean="0">
                <a:latin typeface="Arial Narrow" pitchFamily="34" charset="0"/>
              </a:rPr>
              <a:t>+/C674x:</a:t>
            </a:r>
            <a:endParaRPr lang="en-US" sz="2000" dirty="0">
              <a:latin typeface="Arial Narrow" pitchFamily="34" charset="0"/>
            </a:endParaRPr>
          </a:p>
          <a:p>
            <a:pPr marL="625475" lvl="1" indent="-168275">
              <a:lnSpc>
                <a:spcPct val="90000"/>
              </a:lnSpc>
              <a:spcBef>
                <a:spcPct val="0"/>
              </a:spcBef>
              <a:buClr>
                <a:schemeClr val="tx2"/>
              </a:buClr>
              <a:buSzPct val="75000"/>
              <a:buFont typeface="Wingdings" pitchFamily="2" charset="2"/>
              <a:buChar char=""/>
            </a:pPr>
            <a:r>
              <a:rPr lang="en-US" sz="2000" dirty="0">
                <a:latin typeface="Arial Narrow" pitchFamily="34" charset="0"/>
              </a:rPr>
              <a:t>Each handles 16MB</a:t>
            </a:r>
          </a:p>
          <a:p>
            <a:pPr marL="625475" lvl="1" indent="-168275">
              <a:lnSpc>
                <a:spcPct val="90000"/>
              </a:lnSpc>
              <a:spcBef>
                <a:spcPct val="0"/>
              </a:spcBef>
              <a:buClr>
                <a:schemeClr val="tx2"/>
              </a:buClr>
              <a:buSzPct val="75000"/>
              <a:buFont typeface="Wingdings" pitchFamily="2" charset="2"/>
              <a:buChar char=""/>
            </a:pPr>
            <a:r>
              <a:rPr lang="en-US" sz="2000" dirty="0">
                <a:latin typeface="Arial Narrow" pitchFamily="34" charset="0"/>
              </a:rPr>
              <a:t>256/224 MARs</a:t>
            </a:r>
          </a:p>
          <a:p>
            <a:pPr marL="625475" lvl="1" indent="-168275">
              <a:lnSpc>
                <a:spcPct val="90000"/>
              </a:lnSpc>
              <a:spcBef>
                <a:spcPct val="0"/>
              </a:spcBef>
              <a:buClr>
                <a:schemeClr val="tx2"/>
              </a:buClr>
              <a:buSzPct val="75000"/>
              <a:buFont typeface="Wingdings" pitchFamily="2" charset="2"/>
              <a:buChar char=""/>
            </a:pPr>
            <a:r>
              <a:rPr lang="en-US" sz="2000" dirty="0">
                <a:latin typeface="Arial Narrow" pitchFamily="34" charset="0"/>
              </a:rPr>
              <a:t>16 per </a:t>
            </a:r>
            <a:r>
              <a:rPr lang="en-US" sz="2000" dirty="0" smtClean="0">
                <a:latin typeface="Arial Overbar" pitchFamily="34" charset="0"/>
              </a:rPr>
              <a:t>CS</a:t>
            </a:r>
            <a:r>
              <a:rPr lang="en-US" sz="2000" dirty="0" smtClean="0">
                <a:latin typeface="Arial Narrow" pitchFamily="34" charset="0"/>
              </a:rPr>
              <a:t> </a:t>
            </a:r>
            <a:r>
              <a:rPr lang="en-US" sz="2000" dirty="0">
                <a:latin typeface="Arial Narrow" pitchFamily="34" charset="0"/>
              </a:rPr>
              <a:t>space</a:t>
            </a:r>
            <a:br>
              <a:rPr lang="en-US" sz="2000" dirty="0">
                <a:latin typeface="Arial Narrow" pitchFamily="34" charset="0"/>
              </a:rPr>
            </a:br>
            <a:r>
              <a:rPr lang="en-US" sz="1800" b="0" dirty="0">
                <a:latin typeface="Arial Narrow" pitchFamily="34" charset="0"/>
              </a:rPr>
              <a:t>(on current C64x, some are </a:t>
            </a:r>
            <a:r>
              <a:rPr lang="en-US" sz="1800" b="0" dirty="0" err="1">
                <a:latin typeface="Arial Narrow" pitchFamily="34" charset="0"/>
              </a:rPr>
              <a:t>rsvd</a:t>
            </a:r>
            <a:r>
              <a:rPr lang="en-US" sz="1800" b="0" dirty="0">
                <a:latin typeface="Arial Narrow" pitchFamily="34" charset="0"/>
              </a:rPr>
              <a:t>)</a:t>
            </a:r>
          </a:p>
        </p:txBody>
      </p:sp>
      <p:sp>
        <p:nvSpPr>
          <p:cNvPr id="1358875" name="Leading Question"/>
          <p:cNvSpPr txBox="1">
            <a:spLocks noChangeArrowheads="1"/>
          </p:cNvSpPr>
          <p:nvPr/>
        </p:nvSpPr>
        <p:spPr bwMode="auto">
          <a:xfrm>
            <a:off x="6155897" y="6421279"/>
            <a:ext cx="2670603" cy="246221"/>
          </a:xfrm>
          <a:prstGeom prst="rect">
            <a:avLst/>
          </a:prstGeom>
          <a:noFill/>
          <a:ln w="12700">
            <a:noFill/>
            <a:miter lim="800000"/>
            <a:headEnd type="none" w="sm" len="sm"/>
            <a:tailEnd/>
          </a:ln>
        </p:spPr>
        <p:txBody>
          <a:bodyPr wrap="none" lIns="0" tIns="0" rIns="0" bIns="0" anchor="b">
            <a:spAutoFit/>
          </a:bodyPr>
          <a:lstStyle/>
          <a:p>
            <a:pPr algn="r">
              <a:spcBef>
                <a:spcPct val="0"/>
              </a:spcBef>
            </a:pPr>
            <a:r>
              <a:rPr lang="en-US" sz="2000" b="0" dirty="0">
                <a:solidFill>
                  <a:schemeClr val="tx2"/>
                </a:solidFill>
                <a:latin typeface="Arial Narrow" pitchFamily="34" charset="0"/>
              </a:rPr>
              <a:t>Setting MARs in </a:t>
            </a:r>
            <a:r>
              <a:rPr lang="en-US" sz="2000" b="0" dirty="0" smtClean="0">
                <a:solidFill>
                  <a:schemeClr val="tx2"/>
                </a:solidFill>
                <a:latin typeface="Arial Narrow" pitchFamily="34" charset="0"/>
              </a:rPr>
              <a:t>CFG </a:t>
            </a:r>
            <a:r>
              <a:rPr lang="en-US" sz="2000" b="0" dirty="0">
                <a:solidFill>
                  <a:schemeClr val="tx2"/>
                </a:solidFill>
                <a:latin typeface="Arial Narrow" pitchFamily="34" charset="0"/>
              </a:rPr>
              <a:t>files ...</a:t>
            </a:r>
          </a:p>
        </p:txBody>
      </p:sp>
      <p:pic>
        <p:nvPicPr>
          <p:cNvPr id="32"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5887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8875"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mtClean="0"/>
              <a:t>Memory Attribute Registers : MARs</a:t>
            </a:r>
          </a:p>
        </p:txBody>
      </p:sp>
      <p:graphicFrame>
        <p:nvGraphicFramePr>
          <p:cNvPr id="1363971" name="Group 3"/>
          <p:cNvGraphicFramePr>
            <a:graphicFrameLocks noGrp="1"/>
          </p:cNvGraphicFramePr>
          <p:nvPr/>
        </p:nvGraphicFramePr>
        <p:xfrm>
          <a:off x="3429000" y="838200"/>
          <a:ext cx="5410200" cy="1865376"/>
        </p:xfrm>
        <a:graphic>
          <a:graphicData uri="http://schemas.openxmlformats.org/drawingml/2006/table">
            <a:tbl>
              <a:tblPr/>
              <a:tblGrid>
                <a:gridCol w="1752600"/>
                <a:gridCol w="1752600"/>
                <a:gridCol w="990600"/>
                <a:gridCol w="914400"/>
              </a:tblGrid>
              <a:tr h="174625">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Start Address</a:t>
                      </a:r>
                      <a:endParaRPr kumimoji="0" lang="en-US" sz="1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0" cap="flat" cmpd="sng" algn="ctr">
                      <a:solidFill>
                        <a:srgbClr val="01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End Address</a:t>
                      </a:r>
                      <a:endParaRPr kumimoji="0" lang="en-US" sz="1800" b="0" i="0" u="none" strike="noStrike" cap="none" normalizeH="0" baseline="0" smtClean="0">
                        <a:ln>
                          <a:noFill/>
                        </a:ln>
                        <a:solidFill>
                          <a:schemeClr val="tx1"/>
                        </a:solidFill>
                        <a:effectLst/>
                        <a:latin typeface="Arial" pitchFamily="34"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Size</a:t>
                      </a:r>
                      <a:endParaRPr kumimoji="0" lang="en-US" sz="1800" b="0" i="0" u="none" strike="noStrike" cap="none" normalizeH="0" baseline="0" smtClean="0">
                        <a:ln>
                          <a:noFill/>
                        </a:ln>
                        <a:solidFill>
                          <a:schemeClr val="tx1"/>
                        </a:solidFill>
                        <a:effectLst/>
                        <a:latin typeface="Arial" pitchFamily="34"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Space</a:t>
                      </a:r>
                      <a:endParaRPr kumimoji="0" lang="en-US" sz="1800" b="0" i="0" u="none" strike="noStrike" cap="none" normalizeH="0" baseline="0" smtClean="0">
                        <a:ln>
                          <a:noFill/>
                        </a:ln>
                        <a:solidFill>
                          <a:schemeClr val="tx1"/>
                        </a:solidFill>
                        <a:effectLst/>
                        <a:latin typeface="Arial" pitchFamily="34" charset="0"/>
                      </a:endParaRPr>
                    </a:p>
                  </a:txBody>
                  <a:tcPr horzOverflow="overflow">
                    <a:lnL w="0" cap="flat" cmpd="sng" algn="ctr">
                      <a:solidFill>
                        <a:srgbClr val="01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3"/>
                    </a:solidFill>
                  </a:tcPr>
                </a:tc>
              </a:tr>
              <a:tr h="234950">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0x6000 0000</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0x60FF FFFF</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16MB</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CS2_</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1"/>
                    </a:solidFill>
                  </a:tcPr>
                </a:tc>
              </a:tr>
              <a:tr h="234950">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0x6200 0000</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0x62FF FFFF</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16MB</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CS3_</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1"/>
                    </a:solidFill>
                  </a:tcPr>
                </a:tc>
              </a:tr>
              <a:tr h="234950">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0x6400 0000</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0x64FF FFFF</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16MB</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CS4_</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1"/>
                    </a:solidFill>
                  </a:tcPr>
                </a:tc>
              </a:tr>
              <a:tr h="234950">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0x6600 0000</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0x66FF FFFF</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16MB</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CS5_</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1"/>
                    </a:solidFill>
                  </a:tcPr>
                </a:tc>
              </a:tr>
              <a:tr h="234950">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0xC000 0000</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0xDFFF FFFF</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512MB</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DDR2</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solidFill>
                        <a:srgbClr val="01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1364008" name="Group 40"/>
          <p:cNvGraphicFramePr>
            <a:graphicFrameLocks noGrp="1"/>
          </p:cNvGraphicFramePr>
          <p:nvPr>
            <p:extLst>
              <p:ext uri="{D42A27DB-BD31-4B8C-83A1-F6EECF244321}">
                <p14:modId xmlns:p14="http://schemas.microsoft.com/office/powerpoint/2010/main" val="2629757532"/>
              </p:ext>
            </p:extLst>
          </p:nvPr>
        </p:nvGraphicFramePr>
        <p:xfrm>
          <a:off x="3352800" y="3276600"/>
          <a:ext cx="5638800" cy="3108960"/>
        </p:xfrm>
        <a:graphic>
          <a:graphicData uri="http://schemas.openxmlformats.org/drawingml/2006/table">
            <a:tbl>
              <a:tblPr/>
              <a:tblGrid>
                <a:gridCol w="762000"/>
                <a:gridCol w="1752600"/>
                <a:gridCol w="3124200"/>
              </a:tblGrid>
              <a:tr h="166688">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MAR</a:t>
                      </a:r>
                      <a:endParaRPr kumimoji="0" lang="en-US" sz="1800" b="1"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0" cap="flat" cmpd="sng" algn="ctr">
                      <a:solidFill>
                        <a:srgbClr val="01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MAR Address</a:t>
                      </a:r>
                      <a:endParaRPr kumimoji="0" lang="en-US" sz="1800" b="1" i="0" u="none" strike="noStrike" cap="none" normalizeH="0" baseline="0" smtClean="0">
                        <a:ln>
                          <a:noFill/>
                        </a:ln>
                        <a:solidFill>
                          <a:schemeClr val="tx1"/>
                        </a:solidFill>
                        <a:effectLst/>
                        <a:latin typeface="Arial" pitchFamily="34"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EMIF Address Range</a:t>
                      </a:r>
                      <a:endParaRPr kumimoji="0" lang="en-US" sz="1800" b="1" i="0" u="none" strike="noStrike" cap="none" normalizeH="0" baseline="0" smtClean="0">
                        <a:ln>
                          <a:noFill/>
                        </a:ln>
                        <a:solidFill>
                          <a:schemeClr val="tx1"/>
                        </a:solidFill>
                        <a:effectLst/>
                        <a:latin typeface="Arial" pitchFamily="34" charset="0"/>
                      </a:endParaRPr>
                    </a:p>
                  </a:txBody>
                  <a:tcPr horzOverflow="overflow">
                    <a:lnL w="0" cap="flat" cmpd="sng" algn="ctr">
                      <a:solidFill>
                        <a:srgbClr val="01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4">
                        <a:lumMod val="20000"/>
                        <a:lumOff val="80000"/>
                      </a:schemeClr>
                    </a:solidFill>
                  </a:tcPr>
                </a:tc>
              </a:tr>
              <a:tr h="177800">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 </a:t>
                      </a:r>
                    </a:p>
                  </a:txBody>
                  <a:tcPr horzOverflow="overflow">
                    <a:lnL w="28575" cap="flat" cmpd="sng" algn="ctr">
                      <a:solidFill>
                        <a:schemeClr val="tx1"/>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 </a:t>
                      </a: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 </a:t>
                      </a:r>
                    </a:p>
                  </a:txBody>
                  <a:tcPr horzOverflow="overflow">
                    <a:lnL w="0" cap="flat" cmpd="sng" algn="ctr">
                      <a:solidFill>
                        <a:srgbClr val="01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r>
              <a:tr h="177800">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192</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0x0184 8200</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C000 0000 – C0FF FFFF</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r>
              <a:tr h="177800">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193</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0x0184 8204</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C100 0000 – C1FF FFFF</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r>
              <a:tr h="177800">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194</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0x0184 8208</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C200 0000 – C2FF FFFF</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r>
              <a:tr h="177800">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195</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0x0184 820C</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C300 0000 – C3FF FFFF</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r>
              <a:tr h="177800">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196</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0x0184 8210</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C400 0000 – C4FF FFFF</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r>
              <a:tr h="177800">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197</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0x0184 8214</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C500 0000 – C5FF FFFF</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r>
              <a:tr h="177800">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 </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 </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    </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accent2"/>
                    </a:solidFill>
                  </a:tcPr>
                </a:tc>
              </a:tr>
              <a:tr h="177800">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223</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  </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DF00 0000 – DFFF FFFF</a:t>
                      </a:r>
                      <a:endParaRPr kumimoji="0" lang="en-US" sz="1800" b="0" i="0" u="none" strike="noStrike" cap="none" normalizeH="0" baseline="0" smtClean="0">
                        <a:ln>
                          <a:noFill/>
                        </a:ln>
                        <a:solidFill>
                          <a:schemeClr val="tx1"/>
                        </a:solidFill>
                        <a:effectLst/>
                        <a:latin typeface="Courier New" pitchFamily="49" charset="0"/>
                      </a:endParaRPr>
                    </a:p>
                  </a:txBody>
                  <a:tcPr horzOverflow="overflow">
                    <a:lnL w="0" cap="flat" cmpd="sng" algn="ctr">
                      <a:solidFill>
                        <a:srgbClr val="01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solidFill>
                        <a:srgbClr val="01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77910" name="Rectangle 86"/>
          <p:cNvSpPr>
            <a:spLocks noChangeArrowheads="1"/>
          </p:cNvSpPr>
          <p:nvPr/>
        </p:nvSpPr>
        <p:spPr bwMode="auto">
          <a:xfrm>
            <a:off x="7543800" y="5227638"/>
            <a:ext cx="1828800" cy="311150"/>
          </a:xfrm>
          <a:prstGeom prst="rect">
            <a:avLst/>
          </a:prstGeom>
          <a:noFill/>
          <a:ln w="12700" algn="ctr">
            <a:noFill/>
            <a:miter lim="800000"/>
            <a:headEnd/>
            <a:tailEnd/>
          </a:ln>
        </p:spPr>
        <p:txBody>
          <a:bodyPr anchor="ctr">
            <a:spAutoFit/>
          </a:bodyPr>
          <a:lstStyle/>
          <a:p>
            <a:r>
              <a:rPr lang="en-US" sz="1800" b="0"/>
              <a:t> </a:t>
            </a:r>
          </a:p>
        </p:txBody>
      </p:sp>
      <p:sp>
        <p:nvSpPr>
          <p:cNvPr id="77911" name="Rectangle 87"/>
          <p:cNvSpPr>
            <a:spLocks noChangeArrowheads="1"/>
          </p:cNvSpPr>
          <p:nvPr/>
        </p:nvSpPr>
        <p:spPr bwMode="auto">
          <a:xfrm>
            <a:off x="42863" y="609600"/>
            <a:ext cx="3157537" cy="5716588"/>
          </a:xfrm>
          <a:prstGeom prst="rect">
            <a:avLst/>
          </a:prstGeom>
          <a:noFill/>
          <a:ln w="12700" algn="ctr">
            <a:noFill/>
            <a:miter lim="800000"/>
            <a:headEnd type="none" w="sm" len="sm"/>
            <a:tailEnd type="none" w="sm" len="sm"/>
          </a:ln>
        </p:spPr>
        <p:txBody>
          <a:bodyPr>
            <a:spAutoFit/>
          </a:bodyPr>
          <a:lstStyle/>
          <a:p>
            <a:pPr marL="342900" indent="-342900">
              <a:lnSpc>
                <a:spcPct val="110000"/>
              </a:lnSpc>
              <a:spcBef>
                <a:spcPct val="10000"/>
              </a:spcBef>
              <a:buClr>
                <a:schemeClr val="tx2"/>
              </a:buClr>
              <a:buSzPct val="75000"/>
              <a:buFont typeface="Wingdings" pitchFamily="2" charset="2"/>
              <a:buChar char=""/>
            </a:pPr>
            <a:r>
              <a:rPr lang="en-US" sz="1700" b="0" dirty="0"/>
              <a:t>256 MAR bits define cache-ability of 4G of addresses as 16MB groups</a:t>
            </a:r>
          </a:p>
          <a:p>
            <a:pPr marL="342900" indent="-342900">
              <a:lnSpc>
                <a:spcPct val="110000"/>
              </a:lnSpc>
              <a:spcBef>
                <a:spcPct val="10000"/>
              </a:spcBef>
              <a:buClr>
                <a:schemeClr val="tx2"/>
              </a:buClr>
              <a:buSzPct val="75000"/>
              <a:buFont typeface="Wingdings" pitchFamily="2" charset="2"/>
              <a:buChar char=""/>
            </a:pPr>
            <a:r>
              <a:rPr lang="en-US" sz="1700" b="0" dirty="0"/>
              <a:t>Many 16MB areas not used or present on given board</a:t>
            </a:r>
          </a:p>
          <a:p>
            <a:pPr marL="342900" indent="-342900">
              <a:lnSpc>
                <a:spcPct val="110000"/>
              </a:lnSpc>
              <a:spcBef>
                <a:spcPct val="10000"/>
              </a:spcBef>
              <a:buClr>
                <a:schemeClr val="tx2"/>
              </a:buClr>
              <a:buSzPct val="75000"/>
              <a:buFont typeface="Wingdings" pitchFamily="2" charset="2"/>
              <a:buChar char=""/>
            </a:pPr>
            <a:r>
              <a:rPr lang="en-US" sz="1700" b="0" dirty="0"/>
              <a:t>Example: Usable 6748 EMIF addresses at right</a:t>
            </a:r>
          </a:p>
          <a:p>
            <a:pPr marL="342900" indent="-342900">
              <a:lnSpc>
                <a:spcPct val="110000"/>
              </a:lnSpc>
              <a:spcBef>
                <a:spcPct val="10000"/>
              </a:spcBef>
              <a:buClr>
                <a:schemeClr val="tx2"/>
              </a:buClr>
              <a:buSzPct val="75000"/>
              <a:buFont typeface="Wingdings" pitchFamily="2" charset="2"/>
              <a:buChar char=""/>
            </a:pPr>
            <a:r>
              <a:rPr lang="en-US" sz="1700" u="sng" dirty="0">
                <a:solidFill>
                  <a:schemeClr val="tx2"/>
                </a:solidFill>
              </a:rPr>
              <a:t>EVM6748 memory is</a:t>
            </a:r>
            <a:r>
              <a:rPr lang="en-US" sz="1700" b="0" dirty="0"/>
              <a:t>:</a:t>
            </a:r>
          </a:p>
          <a:p>
            <a:pPr marL="796925" lvl="1" indent="-339725">
              <a:lnSpc>
                <a:spcPct val="110000"/>
              </a:lnSpc>
              <a:spcBef>
                <a:spcPct val="10000"/>
              </a:spcBef>
              <a:buClr>
                <a:schemeClr val="tx2"/>
              </a:buClr>
              <a:buSzPct val="75000"/>
              <a:buFont typeface="Wingdings" pitchFamily="2" charset="2"/>
              <a:buChar char=""/>
            </a:pPr>
            <a:r>
              <a:rPr lang="en-US" sz="1700" b="0" dirty="0">
                <a:latin typeface="Arial Narrow" pitchFamily="34" charset="0"/>
              </a:rPr>
              <a:t>128MB of DDR2 starting at 0xC000 0000</a:t>
            </a:r>
          </a:p>
          <a:p>
            <a:pPr marL="796925" lvl="1" indent="-339725">
              <a:lnSpc>
                <a:spcPct val="110000"/>
              </a:lnSpc>
              <a:spcBef>
                <a:spcPct val="10000"/>
              </a:spcBef>
              <a:buClr>
                <a:schemeClr val="tx2"/>
              </a:buClr>
              <a:buSzPct val="75000"/>
              <a:buFont typeface="Wingdings" pitchFamily="2" charset="2"/>
              <a:buChar char=""/>
            </a:pPr>
            <a:r>
              <a:rPr lang="en-US" sz="1700" b="0" dirty="0">
                <a:latin typeface="Arial Narrow" pitchFamily="34" charset="0"/>
              </a:rPr>
              <a:t>FLASH, NAND Flash, or SRAM in CS2_ space at 0x6000 0000</a:t>
            </a:r>
          </a:p>
          <a:p>
            <a:pPr marL="342900" indent="-342900">
              <a:lnSpc>
                <a:spcPct val="110000"/>
              </a:lnSpc>
              <a:spcBef>
                <a:spcPct val="10000"/>
              </a:spcBef>
              <a:buClr>
                <a:schemeClr val="tx2"/>
              </a:buClr>
              <a:buSzPct val="75000"/>
              <a:buFont typeface="Wingdings" pitchFamily="2" charset="2"/>
              <a:buChar char=""/>
            </a:pPr>
            <a:r>
              <a:rPr lang="en-US" sz="1700" b="0" dirty="0"/>
              <a:t>Note: with the </a:t>
            </a:r>
            <a:r>
              <a:rPr lang="en-US" sz="1700" b="0" dirty="0" smtClean="0"/>
              <a:t>C64x+ </a:t>
            </a:r>
            <a:r>
              <a:rPr lang="en-US" sz="1700" b="0" dirty="0"/>
              <a:t>program memory is always cached regardless of MAR settings</a:t>
            </a:r>
          </a:p>
        </p:txBody>
      </p:sp>
      <p:sp>
        <p:nvSpPr>
          <p:cNvPr id="1364064" name="Rectangle 96"/>
          <p:cNvSpPr>
            <a:spLocks noChangeArrowheads="1"/>
          </p:cNvSpPr>
          <p:nvPr/>
        </p:nvSpPr>
        <p:spPr bwMode="auto">
          <a:xfrm>
            <a:off x="5943600" y="3886200"/>
            <a:ext cx="1371600" cy="304800"/>
          </a:xfrm>
          <a:prstGeom prst="rect">
            <a:avLst/>
          </a:prstGeom>
          <a:noFill/>
          <a:ln w="38100">
            <a:solidFill>
              <a:srgbClr val="FF0000"/>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1364065" name="Rectangle 97"/>
          <p:cNvSpPr>
            <a:spLocks noChangeArrowheads="1"/>
          </p:cNvSpPr>
          <p:nvPr/>
        </p:nvSpPr>
        <p:spPr bwMode="auto">
          <a:xfrm>
            <a:off x="3552825" y="3886200"/>
            <a:ext cx="533400" cy="304800"/>
          </a:xfrm>
          <a:prstGeom prst="rect">
            <a:avLst/>
          </a:prstGeom>
          <a:noFill/>
          <a:ln w="38100">
            <a:solidFill>
              <a:srgbClr val="FF0000"/>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pic>
        <p:nvPicPr>
          <p:cNvPr id="11"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Configure MAR via GCONF (C6748)</a:t>
            </a:r>
          </a:p>
        </p:txBody>
      </p:sp>
      <p:pic>
        <p:nvPicPr>
          <p:cNvPr id="2050" name="Picture 2"/>
          <p:cNvPicPr>
            <a:picLocks noChangeAspect="1" noChangeArrowheads="1"/>
          </p:cNvPicPr>
          <p:nvPr/>
        </p:nvPicPr>
        <p:blipFill>
          <a:blip r:embed="rId3" cstate="print"/>
          <a:srcRect/>
          <a:stretch>
            <a:fillRect/>
          </a:stretch>
        </p:blipFill>
        <p:spPr bwMode="auto">
          <a:xfrm>
            <a:off x="735012" y="2162300"/>
            <a:ext cx="6758261" cy="4267200"/>
          </a:xfrm>
          <a:prstGeom prst="rect">
            <a:avLst/>
          </a:prstGeom>
          <a:noFill/>
          <a:ln w="19050">
            <a:solidFill>
              <a:schemeClr val="tx1"/>
            </a:solidFill>
            <a:miter lim="800000"/>
            <a:headEnd/>
            <a:tailEnd/>
          </a:ln>
          <a:effectLst>
            <a:outerShdw blurRad="50800" dist="88900" dir="2700000" algn="tl" rotWithShape="0">
              <a:prstClr val="black">
                <a:alpha val="40000"/>
              </a:prstClr>
            </a:outerShdw>
          </a:effectLst>
        </p:spPr>
      </p:pic>
      <p:pic>
        <p:nvPicPr>
          <p:cNvPr id="2051" name="Picture 3"/>
          <p:cNvPicPr>
            <a:picLocks noChangeAspect="1" noChangeArrowheads="1"/>
          </p:cNvPicPr>
          <p:nvPr/>
        </p:nvPicPr>
        <p:blipFill>
          <a:blip r:embed="rId4" cstate="print"/>
          <a:srcRect/>
          <a:stretch>
            <a:fillRect/>
          </a:stretch>
        </p:blipFill>
        <p:spPr bwMode="auto">
          <a:xfrm>
            <a:off x="673925" y="1074356"/>
            <a:ext cx="6656388" cy="354644"/>
          </a:xfrm>
          <a:prstGeom prst="rect">
            <a:avLst/>
          </a:prstGeom>
          <a:noFill/>
          <a:ln w="12700">
            <a:solidFill>
              <a:schemeClr val="tx1"/>
            </a:solidFill>
            <a:miter lim="800000"/>
            <a:headEnd/>
            <a:tailEnd/>
          </a:ln>
          <a:effectLst>
            <a:outerShdw blurRad="50800" dist="76200" dir="2700000" algn="tl" rotWithShape="0">
              <a:prstClr val="black">
                <a:alpha val="40000"/>
              </a:prstClr>
            </a:outerShdw>
          </a:effectLst>
        </p:spPr>
      </p:pic>
      <p:sp>
        <p:nvSpPr>
          <p:cNvPr id="12" name="TextBox 11"/>
          <p:cNvSpPr txBox="1"/>
          <p:nvPr/>
        </p:nvSpPr>
        <p:spPr>
          <a:xfrm>
            <a:off x="201612" y="638300"/>
            <a:ext cx="7029488" cy="387798"/>
          </a:xfrm>
          <a:prstGeom prst="rect">
            <a:avLst/>
          </a:prstGeom>
          <a:noFill/>
        </p:spPr>
        <p:txBody>
          <a:bodyPr wrap="none" rtlCol="0" anchor="ctr" anchorCtr="0">
            <a:spAutoFit/>
          </a:bodyPr>
          <a:lstStyle/>
          <a:p>
            <a:pPr marL="342900" indent="-342900">
              <a:buClr>
                <a:schemeClr val="tx2"/>
              </a:buClr>
              <a:buSzPct val="75000"/>
              <a:buFont typeface="Wingdings"/>
              <a:buChar char=""/>
            </a:pPr>
            <a:r>
              <a:rPr lang="en-US" b="0" dirty="0" smtClean="0">
                <a:solidFill>
                  <a:schemeClr val="dk1"/>
                </a:solidFill>
                <a:effectLst/>
              </a:rPr>
              <a:t>First, add this line of script code to your .</a:t>
            </a:r>
            <a:r>
              <a:rPr lang="en-US" b="0" dirty="0" err="1" smtClean="0">
                <a:solidFill>
                  <a:schemeClr val="dk1"/>
                </a:solidFill>
                <a:effectLst/>
              </a:rPr>
              <a:t>cfg</a:t>
            </a:r>
            <a:r>
              <a:rPr lang="en-US" b="0" dirty="0" smtClean="0">
                <a:solidFill>
                  <a:schemeClr val="dk1"/>
                </a:solidFill>
                <a:effectLst/>
              </a:rPr>
              <a:t> file:</a:t>
            </a:r>
          </a:p>
        </p:txBody>
      </p:sp>
      <p:sp>
        <p:nvSpPr>
          <p:cNvPr id="13" name="TextBox 12"/>
          <p:cNvSpPr txBox="1"/>
          <p:nvPr/>
        </p:nvSpPr>
        <p:spPr>
          <a:xfrm>
            <a:off x="201612" y="1705100"/>
            <a:ext cx="4823756" cy="387798"/>
          </a:xfrm>
          <a:prstGeom prst="rect">
            <a:avLst/>
          </a:prstGeom>
          <a:noFill/>
        </p:spPr>
        <p:txBody>
          <a:bodyPr wrap="none" rtlCol="0" anchor="ctr" anchorCtr="0">
            <a:spAutoFit/>
          </a:bodyPr>
          <a:lstStyle/>
          <a:p>
            <a:pPr marL="342900" indent="-342900">
              <a:buClr>
                <a:schemeClr val="tx2"/>
              </a:buClr>
              <a:buSzPct val="75000"/>
              <a:buFont typeface="Wingdings"/>
              <a:buChar char=""/>
            </a:pPr>
            <a:r>
              <a:rPr lang="en-US" b="0" dirty="0" smtClean="0">
                <a:solidFill>
                  <a:schemeClr val="dk1"/>
                </a:solidFill>
                <a:effectLst/>
              </a:rPr>
              <a:t>Then, modify the MAR settings:</a:t>
            </a:r>
          </a:p>
        </p:txBody>
      </p:sp>
      <p:sp>
        <p:nvSpPr>
          <p:cNvPr id="76803" name="Rectangle 3"/>
          <p:cNvSpPr>
            <a:spLocks noChangeArrowheads="1"/>
          </p:cNvSpPr>
          <p:nvPr/>
        </p:nvSpPr>
        <p:spPr bwMode="auto">
          <a:xfrm>
            <a:off x="2895600" y="2314700"/>
            <a:ext cx="3455988" cy="958850"/>
          </a:xfrm>
          <a:prstGeom prst="rect">
            <a:avLst/>
          </a:prstGeom>
          <a:solidFill>
            <a:schemeClr val="accent1"/>
          </a:solidFill>
          <a:ln w="12700" algn="ctr">
            <a:solidFill>
              <a:schemeClr val="tx1"/>
            </a:solidFill>
            <a:miter lim="800000"/>
            <a:headEnd/>
            <a:tailEnd/>
          </a:ln>
        </p:spPr>
        <p:txBody>
          <a:bodyPr>
            <a:spAutoFit/>
          </a:bodyPr>
          <a:lstStyle/>
          <a:p>
            <a:pPr>
              <a:lnSpc>
                <a:spcPct val="90000"/>
              </a:lnSpc>
              <a:spcBef>
                <a:spcPct val="20000"/>
              </a:spcBef>
              <a:buClr>
                <a:schemeClr val="tx2"/>
              </a:buClr>
              <a:buSzPct val="75000"/>
              <a:buFont typeface="Wingdings" pitchFamily="2" charset="2"/>
              <a:buNone/>
            </a:pPr>
            <a:r>
              <a:rPr lang="en-US" sz="1800" i="1" dirty="0">
                <a:solidFill>
                  <a:schemeClr val="tx2"/>
                </a:solidFill>
                <a:latin typeface="Arial Narrow" pitchFamily="34" charset="0"/>
              </a:rPr>
              <a:t>Example: C6748 EVM</a:t>
            </a:r>
          </a:p>
          <a:p>
            <a:pPr>
              <a:lnSpc>
                <a:spcPct val="90000"/>
              </a:lnSpc>
              <a:spcBef>
                <a:spcPct val="20000"/>
              </a:spcBef>
              <a:buClr>
                <a:schemeClr val="tx2"/>
              </a:buClr>
              <a:buSzPct val="75000"/>
              <a:buFont typeface="Wingdings" pitchFamily="2" charset="2"/>
              <a:buNone/>
            </a:pPr>
            <a:r>
              <a:rPr lang="en-US" sz="1800" i="1" dirty="0">
                <a:latin typeface="Arial Narrow" pitchFamily="34" charset="0"/>
              </a:rPr>
              <a:t>MAR 192-223 (DDR2) turned ‘on’</a:t>
            </a:r>
          </a:p>
          <a:p>
            <a:pPr>
              <a:lnSpc>
                <a:spcPct val="90000"/>
              </a:lnSpc>
              <a:spcBef>
                <a:spcPct val="20000"/>
              </a:spcBef>
              <a:buClr>
                <a:schemeClr val="tx2"/>
              </a:buClr>
              <a:buSzPct val="75000"/>
              <a:buFont typeface="Wingdings" pitchFamily="2" charset="2"/>
              <a:buNone/>
            </a:pPr>
            <a:r>
              <a:rPr lang="en-US" sz="1800" i="1" dirty="0">
                <a:latin typeface="Arial Narrow" pitchFamily="34" charset="0"/>
              </a:rPr>
              <a:t>(starting at </a:t>
            </a:r>
            <a:r>
              <a:rPr lang="en-US" sz="1800" i="1" dirty="0" smtClean="0">
                <a:latin typeface="Arial Narrow" pitchFamily="34" charset="0"/>
              </a:rPr>
              <a:t>address </a:t>
            </a:r>
            <a:r>
              <a:rPr lang="en-US" sz="1800" i="1" dirty="0">
                <a:latin typeface="Arial Narrow" pitchFamily="34" charset="0"/>
              </a:rPr>
              <a:t>0xC000_0000)</a:t>
            </a:r>
          </a:p>
        </p:txBody>
      </p:sp>
      <p:sp>
        <p:nvSpPr>
          <p:cNvPr id="14" name="Right Arrow 13"/>
          <p:cNvSpPr/>
          <p:nvPr/>
        </p:nvSpPr>
        <p:spPr bwMode="auto">
          <a:xfrm rot="19982197" flipH="1">
            <a:off x="2733693" y="5568303"/>
            <a:ext cx="838200" cy="533400"/>
          </a:xfrm>
          <a:prstGeom prst="rightArrow">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pic>
        <p:nvPicPr>
          <p:cNvPr id="17" name="Animated Logo" descr="tilogo_color_twoline.png"/>
          <p:cNvPicPr>
            <a:picLocks noChangeAspect="1"/>
          </p:cNvPicPr>
          <p:nvPr/>
        </p:nvPicPr>
        <p:blipFill>
          <a:blip r:embed="rId5" cstate="print"/>
          <a:stretch>
            <a:fillRect/>
          </a:stretch>
        </p:blipFill>
        <p:spPr>
          <a:xfrm>
            <a:off x="50800" y="6477000"/>
            <a:ext cx="1438537" cy="347443"/>
          </a:xfrm>
          <a:prstGeom prst="rect">
            <a:avLst/>
          </a:prstGeom>
        </p:spPr>
      </p:pic>
      <p:pic>
        <p:nvPicPr>
          <p:cNvPr id="1026" name="Picture 2"/>
          <p:cNvPicPr>
            <a:picLocks noChangeAspect="1" noChangeArrowheads="1"/>
          </p:cNvPicPr>
          <p:nvPr/>
        </p:nvPicPr>
        <p:blipFill>
          <a:blip r:embed="rId6" cstate="print"/>
          <a:srcRect/>
          <a:stretch>
            <a:fillRect/>
          </a:stretch>
        </p:blipFill>
        <p:spPr bwMode="auto">
          <a:xfrm>
            <a:off x="6553200" y="1811005"/>
            <a:ext cx="2438400" cy="4008895"/>
          </a:xfrm>
          <a:prstGeom prst="rect">
            <a:avLst/>
          </a:prstGeom>
          <a:noFill/>
          <a:ln w="9525">
            <a:solidFill>
              <a:schemeClr val="tx1"/>
            </a:solidFill>
            <a:miter lim="800000"/>
            <a:headEnd/>
            <a:tailEnd/>
          </a:ln>
          <a:effectLst>
            <a:outerShdw blurRad="50800" dist="76200" dir="2700000" algn="tl" rotWithShape="0">
              <a:prstClr val="black">
                <a:alpha val="40000"/>
              </a:prstClr>
            </a:outerShdw>
          </a:effectLst>
        </p:spPr>
      </p:pic>
      <p:sp>
        <p:nvSpPr>
          <p:cNvPr id="16" name="TextBox 15"/>
          <p:cNvSpPr txBox="1"/>
          <p:nvPr/>
        </p:nvSpPr>
        <p:spPr>
          <a:xfrm>
            <a:off x="7391400" y="1107375"/>
            <a:ext cx="1467068" cy="387798"/>
          </a:xfrm>
          <a:prstGeom prst="rect">
            <a:avLst/>
          </a:prstGeom>
          <a:noFill/>
        </p:spPr>
        <p:txBody>
          <a:bodyPr wrap="none" rtlCol="0" anchor="ctr" anchorCtr="0">
            <a:spAutoFit/>
          </a:bodyPr>
          <a:lstStyle/>
          <a:p>
            <a:r>
              <a:rPr lang="en-US" dirty="0" smtClean="0">
                <a:solidFill>
                  <a:schemeClr val="tx2"/>
                </a:solidFill>
                <a:effectLst/>
              </a:rPr>
              <a:t>OR Click</a:t>
            </a:r>
          </a:p>
        </p:txBody>
      </p:sp>
      <p:cxnSp>
        <p:nvCxnSpPr>
          <p:cNvPr id="19" name="Straight Arrow Connector 18"/>
          <p:cNvCxnSpPr/>
          <p:nvPr/>
        </p:nvCxnSpPr>
        <p:spPr bwMode="auto">
          <a:xfrm flipH="1">
            <a:off x="8229600" y="1476500"/>
            <a:ext cx="152400" cy="2895600"/>
          </a:xfrm>
          <a:prstGeom prst="straightConnector1">
            <a:avLst/>
          </a:prstGeom>
          <a:solidFill>
            <a:schemeClr val="accent1"/>
          </a:solidFill>
          <a:ln w="38100" cap="flat" cmpd="sng" algn="ctr">
            <a:solidFill>
              <a:schemeClr val="tx1"/>
            </a:solidFill>
            <a:prstDash val="solid"/>
            <a:round/>
            <a:headEnd type="none" w="sm" len="sm"/>
            <a:tailEnd type="arrow"/>
          </a:ln>
          <a:effectLst/>
        </p:spPr>
      </p:cxn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867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3"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4" action="ppaction://hlinksldjump"/>
          </p:cNvPr>
          <p:cNvSpPr txBox="1">
            <a:spLocks noChangeArrowheads="1"/>
          </p:cNvSpPr>
          <p:nvPr>
            <p:custDataLst>
              <p:tags r:id="rId2"/>
            </p:custDataLst>
          </p:nvPr>
        </p:nvSpPr>
        <p:spPr bwMode="auto">
          <a:xfrm>
            <a:off x="301576" y="78978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Why Cache?</a:t>
            </a:r>
            <a:endParaRPr lang="en-US" sz="2800" dirty="0">
              <a:solidFill>
                <a:srgbClr val="000000"/>
              </a:solidFill>
            </a:endParaRPr>
          </a:p>
        </p:txBody>
      </p:sp>
      <p:sp>
        <p:nvSpPr>
          <p:cNvPr id="10" name="Text Box 4">
            <a:hlinkClick r:id="rId15" action="ppaction://hlinksldjump"/>
          </p:cNvPr>
          <p:cNvSpPr txBox="1">
            <a:spLocks noChangeArrowheads="1"/>
          </p:cNvSpPr>
          <p:nvPr>
            <p:custDataLst>
              <p:tags r:id="rId3"/>
            </p:custDataLst>
          </p:nvPr>
        </p:nvSpPr>
        <p:spPr bwMode="auto">
          <a:xfrm>
            <a:off x="301576" y="136458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Basics</a:t>
            </a:r>
            <a:endParaRPr lang="en-US" sz="2800" dirty="0">
              <a:solidFill>
                <a:srgbClr val="000000"/>
              </a:solidFill>
            </a:endParaRPr>
          </a:p>
        </p:txBody>
      </p:sp>
      <p:sp>
        <p:nvSpPr>
          <p:cNvPr id="11" name="Text Box 4">
            <a:hlinkClick r:id="rId16" action="ppaction://hlinksldjump"/>
          </p:cNvPr>
          <p:cNvSpPr txBox="1">
            <a:spLocks noChangeArrowheads="1"/>
          </p:cNvSpPr>
          <p:nvPr>
            <p:custDataLst>
              <p:tags r:id="rId4"/>
            </p:custDataLst>
          </p:nvPr>
        </p:nvSpPr>
        <p:spPr bwMode="auto">
          <a:xfrm>
            <a:off x="301576" y="1939387"/>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Example</a:t>
            </a:r>
            <a:endParaRPr lang="en-US" sz="2800" dirty="0">
              <a:solidFill>
                <a:srgbClr val="000000"/>
              </a:solidFill>
            </a:endParaRPr>
          </a:p>
        </p:txBody>
      </p:sp>
      <p:sp>
        <p:nvSpPr>
          <p:cNvPr id="12" name="Text Box 4">
            <a:hlinkClick r:id="rId17" action="ppaction://hlinksldjump"/>
          </p:cNvPr>
          <p:cNvSpPr txBox="1">
            <a:spLocks noChangeArrowheads="1"/>
          </p:cNvSpPr>
          <p:nvPr>
            <p:custDataLst>
              <p:tags r:id="rId5"/>
            </p:custDataLst>
          </p:nvPr>
        </p:nvSpPr>
        <p:spPr bwMode="auto">
          <a:xfrm>
            <a:off x="301576" y="2514189"/>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Program</a:t>
            </a:r>
            <a:endParaRPr lang="en-US" sz="2800" dirty="0">
              <a:solidFill>
                <a:srgbClr val="000000"/>
              </a:solidFill>
            </a:endParaRPr>
          </a:p>
        </p:txBody>
      </p:sp>
      <p:sp>
        <p:nvSpPr>
          <p:cNvPr id="13" name="Text Box 4">
            <a:hlinkClick r:id="rId18" action="ppaction://hlinksldjump"/>
          </p:cNvPr>
          <p:cNvSpPr txBox="1">
            <a:spLocks noChangeArrowheads="1"/>
          </p:cNvSpPr>
          <p:nvPr>
            <p:custDataLst>
              <p:tags r:id="rId6"/>
            </p:custDataLst>
          </p:nvPr>
        </p:nvSpPr>
        <p:spPr bwMode="auto">
          <a:xfrm>
            <a:off x="301576" y="3088991"/>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Data</a:t>
            </a:r>
            <a:endParaRPr lang="en-US" sz="2800" dirty="0">
              <a:solidFill>
                <a:srgbClr val="000000"/>
              </a:solidFill>
            </a:endParaRPr>
          </a:p>
        </p:txBody>
      </p:sp>
      <p:sp>
        <p:nvSpPr>
          <p:cNvPr id="14" name="Text Box 4">
            <a:hlinkClick r:id="rId19" action="ppaction://hlinksldjump"/>
          </p:cNvPr>
          <p:cNvSpPr txBox="1">
            <a:spLocks noChangeArrowheads="1"/>
          </p:cNvSpPr>
          <p:nvPr>
            <p:custDataLst>
              <p:tags r:id="rId7"/>
            </p:custDataLst>
          </p:nvPr>
        </p:nvSpPr>
        <p:spPr bwMode="auto">
          <a:xfrm>
            <a:off x="301576" y="366379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L2 Memory</a:t>
            </a:r>
            <a:endParaRPr lang="en-US" sz="2800" dirty="0">
              <a:solidFill>
                <a:srgbClr val="000000"/>
              </a:solidFill>
            </a:endParaRPr>
          </a:p>
        </p:txBody>
      </p:sp>
      <p:sp>
        <p:nvSpPr>
          <p:cNvPr id="15" name="Text Box 4">
            <a:hlinkClick r:id="rId20" action="ppaction://hlinksldjump"/>
          </p:cNvPr>
          <p:cNvSpPr txBox="1">
            <a:spLocks noChangeArrowheads="1"/>
          </p:cNvSpPr>
          <p:nvPr>
            <p:custDataLst>
              <p:tags r:id="rId8"/>
            </p:custDataLst>
          </p:nvPr>
        </p:nvSpPr>
        <p:spPr bwMode="auto">
          <a:xfrm>
            <a:off x="301576" y="423859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Coherency</a:t>
            </a:r>
            <a:endParaRPr lang="en-US" sz="2800" dirty="0">
              <a:solidFill>
                <a:srgbClr val="000000"/>
              </a:solidFill>
            </a:endParaRPr>
          </a:p>
        </p:txBody>
      </p:sp>
      <p:sp>
        <p:nvSpPr>
          <p:cNvPr id="16" name="Text Box 4">
            <a:hlinkClick r:id="rId21" action="ppaction://hlinksldjump"/>
          </p:cNvPr>
          <p:cNvSpPr txBox="1">
            <a:spLocks noChangeArrowheads="1"/>
          </p:cNvSpPr>
          <p:nvPr>
            <p:custDataLst>
              <p:tags r:id="rId9"/>
            </p:custDataLst>
          </p:nvPr>
        </p:nvSpPr>
        <p:spPr bwMode="auto">
          <a:xfrm>
            <a:off x="301576" y="4813398"/>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MAR Registers</a:t>
            </a:r>
            <a:endParaRPr lang="en-US" sz="2800" dirty="0">
              <a:solidFill>
                <a:srgbClr val="000000"/>
              </a:solidFill>
            </a:endParaRPr>
          </a:p>
        </p:txBody>
      </p:sp>
      <p:sp>
        <p:nvSpPr>
          <p:cNvPr id="17" name="Text Box 3">
            <a:hlinkClick r:id="rId22" action="ppaction://hlinksldjump"/>
          </p:cNvPr>
          <p:cNvSpPr txBox="1">
            <a:spLocks noChangeArrowheads="1"/>
          </p:cNvSpPr>
          <p:nvPr>
            <p:custDataLst>
              <p:tags r:id="rId10"/>
            </p:custDataLst>
          </p:nvPr>
        </p:nvSpPr>
        <p:spPr bwMode="auto">
          <a:xfrm>
            <a:off x="304800" y="5388200"/>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Add’l Topics</a:t>
            </a:r>
            <a:endParaRPr lang="en-US" sz="2800">
              <a:solidFill>
                <a:srgbClr val="000000"/>
              </a:solidFill>
            </a:endParaRPr>
          </a:p>
        </p:txBody>
      </p:sp>
      <p:sp>
        <p:nvSpPr>
          <p:cNvPr id="18" name="Text Box 4">
            <a:hlinkClick r:id="rId23" action="ppaction://hlinksldjump"/>
          </p:cNvPr>
          <p:cNvSpPr txBox="1">
            <a:spLocks noChangeArrowheads="1"/>
          </p:cNvSpPr>
          <p:nvPr>
            <p:custDataLst>
              <p:tags r:id="rId11"/>
            </p:custDataLst>
          </p:nvPr>
        </p:nvSpPr>
        <p:spPr bwMode="auto">
          <a:xfrm>
            <a:off x="301576" y="5994752"/>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Quiz + Lab</a:t>
            </a:r>
            <a:endParaRPr lang="en-US" sz="28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smtClean="0"/>
              <a:t>L1D:  DATA_MEM_BANK Example</a:t>
            </a:r>
          </a:p>
        </p:txBody>
      </p:sp>
      <p:sp>
        <p:nvSpPr>
          <p:cNvPr id="79881" name="Text Box 9"/>
          <p:cNvSpPr txBox="1">
            <a:spLocks noChangeArrowheads="1"/>
          </p:cNvSpPr>
          <p:nvPr/>
        </p:nvSpPr>
        <p:spPr bwMode="auto">
          <a:xfrm>
            <a:off x="609600" y="611188"/>
            <a:ext cx="8001000" cy="1862048"/>
          </a:xfrm>
          <a:prstGeom prst="rect">
            <a:avLst/>
          </a:prstGeom>
          <a:noFill/>
          <a:ln w="12700">
            <a:noFill/>
            <a:miter lim="800000"/>
            <a:headEnd type="none" w="sm" len="sm"/>
            <a:tailEnd/>
          </a:ln>
        </p:spPr>
        <p:txBody>
          <a:bodyPr>
            <a:spAutoFit/>
          </a:bodyPr>
          <a:lstStyle/>
          <a:p>
            <a:pPr marL="342900" indent="-342900">
              <a:lnSpc>
                <a:spcPct val="100000"/>
              </a:lnSpc>
              <a:spcBef>
                <a:spcPct val="25000"/>
              </a:spcBef>
              <a:buClr>
                <a:schemeClr val="tx2"/>
              </a:buClr>
              <a:buSzPct val="75000"/>
              <a:buFont typeface="Wingdings" pitchFamily="2" charset="2"/>
              <a:buChar char=""/>
            </a:pPr>
            <a:r>
              <a:rPr lang="en-US" sz="2000" b="0">
                <a:latin typeface="Arial Narrow" pitchFamily="34" charset="0"/>
              </a:rPr>
              <a:t>Only one L1D access per bank per cycle</a:t>
            </a:r>
          </a:p>
          <a:p>
            <a:pPr marL="342900" indent="-342900">
              <a:lnSpc>
                <a:spcPct val="100000"/>
              </a:lnSpc>
              <a:spcBef>
                <a:spcPct val="25000"/>
              </a:spcBef>
              <a:buClr>
                <a:schemeClr val="tx2"/>
              </a:buClr>
              <a:buSzPct val="75000"/>
              <a:buFont typeface="Wingdings" pitchFamily="2" charset="2"/>
              <a:buChar char=""/>
            </a:pPr>
            <a:r>
              <a:rPr lang="en-US" sz="2000" b="0">
                <a:latin typeface="Arial Narrow" pitchFamily="34" charset="0"/>
              </a:rPr>
              <a:t>Use DATA_MEM_BANK pragma to begin paired arrays in different banks</a:t>
            </a:r>
          </a:p>
          <a:p>
            <a:pPr marL="342900" indent="-342900">
              <a:lnSpc>
                <a:spcPct val="100000"/>
              </a:lnSpc>
              <a:spcBef>
                <a:spcPct val="25000"/>
              </a:spcBef>
              <a:buClr>
                <a:schemeClr val="tx2"/>
              </a:buClr>
              <a:buSzPct val="75000"/>
              <a:buFont typeface="Wingdings" pitchFamily="2" charset="2"/>
              <a:buChar char=""/>
            </a:pPr>
            <a:r>
              <a:rPr lang="en-US" sz="2000" b="0" i="1">
                <a:latin typeface="Arial Narrow" pitchFamily="34" charset="0"/>
              </a:rPr>
              <a:t>Note</a:t>
            </a:r>
            <a:r>
              <a:rPr lang="en-US" sz="2000" b="0">
                <a:latin typeface="Arial Narrow" pitchFamily="34" charset="0"/>
              </a:rPr>
              <a:t>: sequential data are </a:t>
            </a:r>
            <a:r>
              <a:rPr lang="en-US" sz="2000" b="0" i="1">
                <a:latin typeface="Arial Narrow" pitchFamily="34" charset="0"/>
              </a:rPr>
              <a:t>not </a:t>
            </a:r>
            <a:r>
              <a:rPr lang="en-US" sz="2000" b="0">
                <a:latin typeface="Arial Narrow" pitchFamily="34" charset="0"/>
              </a:rPr>
              <a:t>down a bank, instead they are along a horizontal line </a:t>
            </a:r>
            <a:r>
              <a:rPr lang="en-US" sz="2000" b="0" u="sng">
                <a:latin typeface="Arial Narrow" pitchFamily="34" charset="0"/>
              </a:rPr>
              <a:t>across</a:t>
            </a:r>
            <a:r>
              <a:rPr lang="en-US" sz="2000" b="0">
                <a:latin typeface="Arial Narrow" pitchFamily="34" charset="0"/>
              </a:rPr>
              <a:t> banks, then onto the next horizontal line</a:t>
            </a:r>
          </a:p>
          <a:p>
            <a:pPr marL="342900" indent="-342900">
              <a:lnSpc>
                <a:spcPct val="100000"/>
              </a:lnSpc>
              <a:spcBef>
                <a:spcPct val="25000"/>
              </a:spcBef>
              <a:buClr>
                <a:schemeClr val="tx2"/>
              </a:buClr>
              <a:buSzPct val="75000"/>
              <a:buFont typeface="Wingdings" pitchFamily="2" charset="2"/>
              <a:buChar char=""/>
            </a:pPr>
            <a:r>
              <a:rPr lang="en-US" sz="2000" b="0">
                <a:latin typeface="Arial Narrow" pitchFamily="34" charset="0"/>
              </a:rPr>
              <a:t>Only even banks (0, 2, 4, 6) can be specified</a:t>
            </a:r>
          </a:p>
        </p:txBody>
      </p:sp>
      <p:pic>
        <p:nvPicPr>
          <p:cNvPr id="34"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grpSp>
        <p:nvGrpSpPr>
          <p:cNvPr id="2" name="Group 120"/>
          <p:cNvGrpSpPr/>
          <p:nvPr/>
        </p:nvGrpSpPr>
        <p:grpSpPr>
          <a:xfrm>
            <a:off x="114300" y="2514600"/>
            <a:ext cx="8855075" cy="1725613"/>
            <a:chOff x="114300" y="2008187"/>
            <a:chExt cx="8855075" cy="1725613"/>
          </a:xfrm>
        </p:grpSpPr>
        <p:grpSp>
          <p:nvGrpSpPr>
            <p:cNvPr id="3" name="Group 34"/>
            <p:cNvGrpSpPr/>
            <p:nvPr/>
          </p:nvGrpSpPr>
          <p:grpSpPr>
            <a:xfrm>
              <a:off x="171450" y="2127250"/>
              <a:ext cx="990600" cy="1481137"/>
              <a:chOff x="171450" y="1414463"/>
              <a:chExt cx="990600" cy="1481137"/>
            </a:xfrm>
          </p:grpSpPr>
          <p:sp>
            <p:nvSpPr>
              <p:cNvPr id="36" name="Rectangle 4"/>
              <p:cNvSpPr>
                <a:spLocks noChangeArrowheads="1"/>
              </p:cNvSpPr>
              <p:nvPr/>
            </p:nvSpPr>
            <p:spPr bwMode="auto">
              <a:xfrm>
                <a:off x="171450" y="1414463"/>
                <a:ext cx="990600" cy="1481137"/>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b" anchorCtr="1"/>
              <a:lstStyle/>
              <a:p>
                <a:pPr algn="ctr"/>
                <a:r>
                  <a:rPr lang="en-US" b="1">
                    <a:effectLst/>
                    <a:latin typeface="Arial Narrow" pitchFamily="34" charset="0"/>
                  </a:rPr>
                  <a:t>512x32</a:t>
                </a:r>
              </a:p>
            </p:txBody>
          </p:sp>
          <p:sp>
            <p:nvSpPr>
              <p:cNvPr id="37" name="Rectangle 5"/>
              <p:cNvSpPr>
                <a:spLocks noChangeArrowheads="1"/>
              </p:cNvSpPr>
              <p:nvPr/>
            </p:nvSpPr>
            <p:spPr bwMode="auto">
              <a:xfrm>
                <a:off x="933450"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0</a:t>
                </a:r>
              </a:p>
            </p:txBody>
          </p:sp>
          <p:sp>
            <p:nvSpPr>
              <p:cNvPr id="38" name="Rectangle 6"/>
              <p:cNvSpPr>
                <a:spLocks noChangeArrowheads="1"/>
              </p:cNvSpPr>
              <p:nvPr/>
            </p:nvSpPr>
            <p:spPr bwMode="auto">
              <a:xfrm>
                <a:off x="704850"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1</a:t>
                </a:r>
              </a:p>
            </p:txBody>
          </p:sp>
          <p:sp>
            <p:nvSpPr>
              <p:cNvPr id="39" name="Rectangle 7"/>
              <p:cNvSpPr>
                <a:spLocks noChangeArrowheads="1"/>
              </p:cNvSpPr>
              <p:nvPr/>
            </p:nvSpPr>
            <p:spPr bwMode="auto">
              <a:xfrm>
                <a:off x="460375"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2</a:t>
                </a:r>
              </a:p>
            </p:txBody>
          </p:sp>
          <p:sp>
            <p:nvSpPr>
              <p:cNvPr id="40" name="Rectangle 8"/>
              <p:cNvSpPr>
                <a:spLocks noChangeArrowheads="1"/>
              </p:cNvSpPr>
              <p:nvPr/>
            </p:nvSpPr>
            <p:spPr bwMode="auto">
              <a:xfrm>
                <a:off x="231775"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3</a:t>
                </a:r>
              </a:p>
            </p:txBody>
          </p:sp>
          <p:sp>
            <p:nvSpPr>
              <p:cNvPr id="41" name="Rectangle 9"/>
              <p:cNvSpPr>
                <a:spLocks noChangeArrowheads="1"/>
              </p:cNvSpPr>
              <p:nvPr/>
            </p:nvSpPr>
            <p:spPr bwMode="auto">
              <a:xfrm>
                <a:off x="949325"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20</a:t>
                </a:r>
              </a:p>
            </p:txBody>
          </p:sp>
          <p:sp>
            <p:nvSpPr>
              <p:cNvPr id="42" name="Rectangle 10"/>
              <p:cNvSpPr>
                <a:spLocks noChangeArrowheads="1"/>
              </p:cNvSpPr>
              <p:nvPr/>
            </p:nvSpPr>
            <p:spPr bwMode="auto">
              <a:xfrm>
                <a:off x="720725"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21</a:t>
                </a:r>
              </a:p>
            </p:txBody>
          </p:sp>
          <p:sp>
            <p:nvSpPr>
              <p:cNvPr id="43" name="Rectangle 11"/>
              <p:cNvSpPr>
                <a:spLocks noChangeArrowheads="1"/>
              </p:cNvSpPr>
              <p:nvPr/>
            </p:nvSpPr>
            <p:spPr bwMode="auto">
              <a:xfrm>
                <a:off x="476250"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22</a:t>
                </a:r>
              </a:p>
            </p:txBody>
          </p:sp>
          <p:sp>
            <p:nvSpPr>
              <p:cNvPr id="44" name="Rectangle 12"/>
              <p:cNvSpPr>
                <a:spLocks noChangeArrowheads="1"/>
              </p:cNvSpPr>
              <p:nvPr/>
            </p:nvSpPr>
            <p:spPr bwMode="auto">
              <a:xfrm>
                <a:off x="247650"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23</a:t>
                </a:r>
              </a:p>
            </p:txBody>
          </p:sp>
        </p:grpSp>
        <p:grpSp>
          <p:nvGrpSpPr>
            <p:cNvPr id="4" name="Group 44"/>
            <p:cNvGrpSpPr/>
            <p:nvPr/>
          </p:nvGrpSpPr>
          <p:grpSpPr>
            <a:xfrm>
              <a:off x="1250950" y="2127250"/>
              <a:ext cx="990600" cy="1481137"/>
              <a:chOff x="1250950" y="1414463"/>
              <a:chExt cx="990600" cy="1481137"/>
            </a:xfrm>
          </p:grpSpPr>
          <p:sp>
            <p:nvSpPr>
              <p:cNvPr id="46" name="Rectangle 14"/>
              <p:cNvSpPr>
                <a:spLocks noChangeArrowheads="1"/>
              </p:cNvSpPr>
              <p:nvPr/>
            </p:nvSpPr>
            <p:spPr bwMode="auto">
              <a:xfrm>
                <a:off x="1250950" y="1414463"/>
                <a:ext cx="990600" cy="1481137"/>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b" anchorCtr="1"/>
              <a:lstStyle/>
              <a:p>
                <a:pPr algn="ctr"/>
                <a:r>
                  <a:rPr lang="en-US" b="1">
                    <a:effectLst/>
                    <a:latin typeface="Arial Narrow" pitchFamily="34" charset="0"/>
                  </a:rPr>
                  <a:t>512x32</a:t>
                </a:r>
              </a:p>
            </p:txBody>
          </p:sp>
          <p:sp>
            <p:nvSpPr>
              <p:cNvPr id="47" name="Rectangle 15"/>
              <p:cNvSpPr>
                <a:spLocks noChangeArrowheads="1"/>
              </p:cNvSpPr>
              <p:nvPr/>
            </p:nvSpPr>
            <p:spPr bwMode="auto">
              <a:xfrm>
                <a:off x="2012950"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4</a:t>
                </a:r>
              </a:p>
            </p:txBody>
          </p:sp>
          <p:sp>
            <p:nvSpPr>
              <p:cNvPr id="48" name="Rectangle 16"/>
              <p:cNvSpPr>
                <a:spLocks noChangeArrowheads="1"/>
              </p:cNvSpPr>
              <p:nvPr/>
            </p:nvSpPr>
            <p:spPr bwMode="auto">
              <a:xfrm>
                <a:off x="1784350"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5</a:t>
                </a:r>
              </a:p>
            </p:txBody>
          </p:sp>
          <p:sp>
            <p:nvSpPr>
              <p:cNvPr id="49" name="Rectangle 17"/>
              <p:cNvSpPr>
                <a:spLocks noChangeArrowheads="1"/>
              </p:cNvSpPr>
              <p:nvPr/>
            </p:nvSpPr>
            <p:spPr bwMode="auto">
              <a:xfrm>
                <a:off x="1539875"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6</a:t>
                </a:r>
              </a:p>
            </p:txBody>
          </p:sp>
          <p:sp>
            <p:nvSpPr>
              <p:cNvPr id="50" name="Rectangle 18"/>
              <p:cNvSpPr>
                <a:spLocks noChangeArrowheads="1"/>
              </p:cNvSpPr>
              <p:nvPr/>
            </p:nvSpPr>
            <p:spPr bwMode="auto">
              <a:xfrm>
                <a:off x="1311275"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7</a:t>
                </a:r>
              </a:p>
            </p:txBody>
          </p:sp>
          <p:sp>
            <p:nvSpPr>
              <p:cNvPr id="51" name="Rectangle 19"/>
              <p:cNvSpPr>
                <a:spLocks noChangeArrowheads="1"/>
              </p:cNvSpPr>
              <p:nvPr/>
            </p:nvSpPr>
            <p:spPr bwMode="auto">
              <a:xfrm>
                <a:off x="2028825"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24</a:t>
                </a:r>
              </a:p>
            </p:txBody>
          </p:sp>
          <p:sp>
            <p:nvSpPr>
              <p:cNvPr id="52" name="Rectangle 20"/>
              <p:cNvSpPr>
                <a:spLocks noChangeArrowheads="1"/>
              </p:cNvSpPr>
              <p:nvPr/>
            </p:nvSpPr>
            <p:spPr bwMode="auto">
              <a:xfrm>
                <a:off x="1800225"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25</a:t>
                </a:r>
              </a:p>
            </p:txBody>
          </p:sp>
          <p:sp>
            <p:nvSpPr>
              <p:cNvPr id="53" name="Rectangle 21"/>
              <p:cNvSpPr>
                <a:spLocks noChangeArrowheads="1"/>
              </p:cNvSpPr>
              <p:nvPr/>
            </p:nvSpPr>
            <p:spPr bwMode="auto">
              <a:xfrm>
                <a:off x="1555750"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26</a:t>
                </a:r>
              </a:p>
            </p:txBody>
          </p:sp>
          <p:sp>
            <p:nvSpPr>
              <p:cNvPr id="54" name="Rectangle 22"/>
              <p:cNvSpPr>
                <a:spLocks noChangeArrowheads="1"/>
              </p:cNvSpPr>
              <p:nvPr/>
            </p:nvSpPr>
            <p:spPr bwMode="auto">
              <a:xfrm>
                <a:off x="1327150"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27</a:t>
                </a:r>
              </a:p>
            </p:txBody>
          </p:sp>
        </p:grpSp>
        <p:grpSp>
          <p:nvGrpSpPr>
            <p:cNvPr id="5" name="Group 54"/>
            <p:cNvGrpSpPr/>
            <p:nvPr/>
          </p:nvGrpSpPr>
          <p:grpSpPr>
            <a:xfrm>
              <a:off x="2387600" y="2127250"/>
              <a:ext cx="990600" cy="1481137"/>
              <a:chOff x="2387600" y="1414463"/>
              <a:chExt cx="990600" cy="1481137"/>
            </a:xfrm>
          </p:grpSpPr>
          <p:sp>
            <p:nvSpPr>
              <p:cNvPr id="56" name="Rectangle 24"/>
              <p:cNvSpPr>
                <a:spLocks noChangeArrowheads="1"/>
              </p:cNvSpPr>
              <p:nvPr/>
            </p:nvSpPr>
            <p:spPr bwMode="auto">
              <a:xfrm>
                <a:off x="2387600" y="1414463"/>
                <a:ext cx="990600" cy="1481137"/>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b" anchorCtr="1"/>
              <a:lstStyle/>
              <a:p>
                <a:pPr algn="ctr"/>
                <a:r>
                  <a:rPr lang="en-US" b="1">
                    <a:effectLst/>
                    <a:latin typeface="Arial Narrow" pitchFamily="34" charset="0"/>
                  </a:rPr>
                  <a:t>512x32</a:t>
                </a:r>
              </a:p>
            </p:txBody>
          </p:sp>
          <p:sp>
            <p:nvSpPr>
              <p:cNvPr id="57" name="Rectangle 25"/>
              <p:cNvSpPr>
                <a:spLocks noChangeArrowheads="1"/>
              </p:cNvSpPr>
              <p:nvPr/>
            </p:nvSpPr>
            <p:spPr bwMode="auto">
              <a:xfrm>
                <a:off x="3149600"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8</a:t>
                </a:r>
              </a:p>
            </p:txBody>
          </p:sp>
          <p:sp>
            <p:nvSpPr>
              <p:cNvPr id="58" name="Rectangle 26"/>
              <p:cNvSpPr>
                <a:spLocks noChangeArrowheads="1"/>
              </p:cNvSpPr>
              <p:nvPr/>
            </p:nvSpPr>
            <p:spPr bwMode="auto">
              <a:xfrm>
                <a:off x="2921000"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9</a:t>
                </a:r>
              </a:p>
            </p:txBody>
          </p:sp>
          <p:sp>
            <p:nvSpPr>
              <p:cNvPr id="59" name="Rectangle 27"/>
              <p:cNvSpPr>
                <a:spLocks noChangeArrowheads="1"/>
              </p:cNvSpPr>
              <p:nvPr/>
            </p:nvSpPr>
            <p:spPr bwMode="auto">
              <a:xfrm>
                <a:off x="2676525"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A</a:t>
                </a:r>
              </a:p>
            </p:txBody>
          </p:sp>
          <p:sp>
            <p:nvSpPr>
              <p:cNvPr id="60" name="Rectangle 28"/>
              <p:cNvSpPr>
                <a:spLocks noChangeArrowheads="1"/>
              </p:cNvSpPr>
              <p:nvPr/>
            </p:nvSpPr>
            <p:spPr bwMode="auto">
              <a:xfrm>
                <a:off x="2447925"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B</a:t>
                </a:r>
              </a:p>
            </p:txBody>
          </p:sp>
          <p:sp>
            <p:nvSpPr>
              <p:cNvPr id="61" name="Rectangle 29"/>
              <p:cNvSpPr>
                <a:spLocks noChangeArrowheads="1"/>
              </p:cNvSpPr>
              <p:nvPr/>
            </p:nvSpPr>
            <p:spPr bwMode="auto">
              <a:xfrm>
                <a:off x="3165475"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28</a:t>
                </a:r>
              </a:p>
            </p:txBody>
          </p:sp>
          <p:sp>
            <p:nvSpPr>
              <p:cNvPr id="62" name="Rectangle 30"/>
              <p:cNvSpPr>
                <a:spLocks noChangeArrowheads="1"/>
              </p:cNvSpPr>
              <p:nvPr/>
            </p:nvSpPr>
            <p:spPr bwMode="auto">
              <a:xfrm>
                <a:off x="2936875"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29</a:t>
                </a:r>
              </a:p>
            </p:txBody>
          </p:sp>
          <p:sp>
            <p:nvSpPr>
              <p:cNvPr id="63" name="Rectangle 31"/>
              <p:cNvSpPr>
                <a:spLocks noChangeArrowheads="1"/>
              </p:cNvSpPr>
              <p:nvPr/>
            </p:nvSpPr>
            <p:spPr bwMode="auto">
              <a:xfrm>
                <a:off x="2692400"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2A</a:t>
                </a:r>
              </a:p>
            </p:txBody>
          </p:sp>
          <p:sp>
            <p:nvSpPr>
              <p:cNvPr id="64" name="Rectangle 32"/>
              <p:cNvSpPr>
                <a:spLocks noChangeArrowheads="1"/>
              </p:cNvSpPr>
              <p:nvPr/>
            </p:nvSpPr>
            <p:spPr bwMode="auto">
              <a:xfrm>
                <a:off x="2463800"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2B</a:t>
                </a:r>
              </a:p>
            </p:txBody>
          </p:sp>
        </p:grpSp>
        <p:grpSp>
          <p:nvGrpSpPr>
            <p:cNvPr id="6" name="Group 64"/>
            <p:cNvGrpSpPr/>
            <p:nvPr/>
          </p:nvGrpSpPr>
          <p:grpSpPr>
            <a:xfrm>
              <a:off x="3505200" y="2127250"/>
              <a:ext cx="990600" cy="1481137"/>
              <a:chOff x="3505200" y="1414463"/>
              <a:chExt cx="990600" cy="1481137"/>
            </a:xfrm>
          </p:grpSpPr>
          <p:sp>
            <p:nvSpPr>
              <p:cNvPr id="66" name="Rectangle 34"/>
              <p:cNvSpPr>
                <a:spLocks noChangeArrowheads="1"/>
              </p:cNvSpPr>
              <p:nvPr/>
            </p:nvSpPr>
            <p:spPr bwMode="auto">
              <a:xfrm>
                <a:off x="3505200" y="1414463"/>
                <a:ext cx="990600" cy="1481137"/>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b" anchorCtr="1"/>
              <a:lstStyle/>
              <a:p>
                <a:pPr algn="ctr"/>
                <a:r>
                  <a:rPr lang="en-US" b="1">
                    <a:effectLst/>
                    <a:latin typeface="Arial Narrow" pitchFamily="34" charset="0"/>
                  </a:rPr>
                  <a:t>512x32</a:t>
                </a:r>
              </a:p>
            </p:txBody>
          </p:sp>
          <p:sp>
            <p:nvSpPr>
              <p:cNvPr id="67" name="Rectangle 35"/>
              <p:cNvSpPr>
                <a:spLocks noChangeArrowheads="1"/>
              </p:cNvSpPr>
              <p:nvPr/>
            </p:nvSpPr>
            <p:spPr bwMode="auto">
              <a:xfrm>
                <a:off x="4267200"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C</a:t>
                </a:r>
              </a:p>
            </p:txBody>
          </p:sp>
          <p:sp>
            <p:nvSpPr>
              <p:cNvPr id="68" name="Rectangle 36"/>
              <p:cNvSpPr>
                <a:spLocks noChangeArrowheads="1"/>
              </p:cNvSpPr>
              <p:nvPr/>
            </p:nvSpPr>
            <p:spPr bwMode="auto">
              <a:xfrm>
                <a:off x="4038600"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D</a:t>
                </a:r>
              </a:p>
            </p:txBody>
          </p:sp>
          <p:sp>
            <p:nvSpPr>
              <p:cNvPr id="69" name="Rectangle 37"/>
              <p:cNvSpPr>
                <a:spLocks noChangeArrowheads="1"/>
              </p:cNvSpPr>
              <p:nvPr/>
            </p:nvSpPr>
            <p:spPr bwMode="auto">
              <a:xfrm>
                <a:off x="3794125"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E</a:t>
                </a:r>
              </a:p>
            </p:txBody>
          </p:sp>
          <p:sp>
            <p:nvSpPr>
              <p:cNvPr id="70" name="Rectangle 38"/>
              <p:cNvSpPr>
                <a:spLocks noChangeArrowheads="1"/>
              </p:cNvSpPr>
              <p:nvPr/>
            </p:nvSpPr>
            <p:spPr bwMode="auto">
              <a:xfrm>
                <a:off x="3565525"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F</a:t>
                </a:r>
              </a:p>
            </p:txBody>
          </p:sp>
          <p:sp>
            <p:nvSpPr>
              <p:cNvPr id="71" name="Rectangle 39"/>
              <p:cNvSpPr>
                <a:spLocks noChangeArrowheads="1"/>
              </p:cNvSpPr>
              <p:nvPr/>
            </p:nvSpPr>
            <p:spPr bwMode="auto">
              <a:xfrm>
                <a:off x="4283075"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2C</a:t>
                </a:r>
              </a:p>
            </p:txBody>
          </p:sp>
          <p:sp>
            <p:nvSpPr>
              <p:cNvPr id="72" name="Rectangle 40"/>
              <p:cNvSpPr>
                <a:spLocks noChangeArrowheads="1"/>
              </p:cNvSpPr>
              <p:nvPr/>
            </p:nvSpPr>
            <p:spPr bwMode="auto">
              <a:xfrm>
                <a:off x="4054475"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2D</a:t>
                </a:r>
              </a:p>
            </p:txBody>
          </p:sp>
          <p:sp>
            <p:nvSpPr>
              <p:cNvPr id="73" name="Rectangle 41"/>
              <p:cNvSpPr>
                <a:spLocks noChangeArrowheads="1"/>
              </p:cNvSpPr>
              <p:nvPr/>
            </p:nvSpPr>
            <p:spPr bwMode="auto">
              <a:xfrm>
                <a:off x="3810000"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2E</a:t>
                </a:r>
              </a:p>
            </p:txBody>
          </p:sp>
          <p:sp>
            <p:nvSpPr>
              <p:cNvPr id="74" name="Rectangle 42"/>
              <p:cNvSpPr>
                <a:spLocks noChangeArrowheads="1"/>
              </p:cNvSpPr>
              <p:nvPr/>
            </p:nvSpPr>
            <p:spPr bwMode="auto">
              <a:xfrm>
                <a:off x="3581400"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2F</a:t>
                </a:r>
              </a:p>
            </p:txBody>
          </p:sp>
        </p:grpSp>
        <p:sp>
          <p:nvSpPr>
            <p:cNvPr id="75" name="Rectangle 83"/>
            <p:cNvSpPr>
              <a:spLocks noChangeArrowheads="1"/>
            </p:cNvSpPr>
            <p:nvPr/>
          </p:nvSpPr>
          <p:spPr bwMode="auto">
            <a:xfrm>
              <a:off x="114300" y="2008187"/>
              <a:ext cx="2182813" cy="1725613"/>
            </a:xfrm>
            <a:prstGeom prst="rect">
              <a:avLst/>
            </a:prstGeom>
            <a:noFill/>
            <a:ln w="38100">
              <a:solidFill>
                <a:schemeClr val="tx1"/>
              </a:solidFill>
              <a:miter lim="800000"/>
              <a:headEnd type="none" w="sm" len="sm"/>
              <a:tailEnd/>
            </a:ln>
            <a:effectLst/>
          </p:spPr>
          <p:txBody>
            <a:bodyPr wrap="none" anchor="ctr"/>
            <a:lstStyle/>
            <a:p>
              <a:endParaRPr lang="en-US"/>
            </a:p>
          </p:txBody>
        </p:sp>
        <p:sp>
          <p:nvSpPr>
            <p:cNvPr id="76" name="Rectangle 85"/>
            <p:cNvSpPr>
              <a:spLocks noChangeArrowheads="1"/>
            </p:cNvSpPr>
            <p:nvPr/>
          </p:nvSpPr>
          <p:spPr bwMode="auto">
            <a:xfrm>
              <a:off x="4562475" y="2008187"/>
              <a:ext cx="2219325" cy="1725613"/>
            </a:xfrm>
            <a:prstGeom prst="rect">
              <a:avLst/>
            </a:prstGeom>
            <a:noFill/>
            <a:ln w="38100">
              <a:solidFill>
                <a:schemeClr val="tx1"/>
              </a:solidFill>
              <a:miter lim="800000"/>
              <a:headEnd type="none" w="sm" len="sm"/>
              <a:tailEnd/>
            </a:ln>
            <a:effectLst/>
          </p:spPr>
          <p:txBody>
            <a:bodyPr wrap="none" anchor="ctr"/>
            <a:lstStyle/>
            <a:p>
              <a:pPr algn="ctr"/>
              <a:endParaRPr lang="en-US" sz="2400" b="1">
                <a:solidFill>
                  <a:schemeClr val="tx2"/>
                </a:solidFill>
                <a:effectLst>
                  <a:outerShdw blurRad="38100" dist="38100" dir="2700000" algn="tl">
                    <a:srgbClr val="C0C0C0"/>
                  </a:outerShdw>
                </a:effectLst>
              </a:endParaRPr>
            </a:p>
          </p:txBody>
        </p:sp>
        <p:grpSp>
          <p:nvGrpSpPr>
            <p:cNvPr id="7" name="Group 76"/>
            <p:cNvGrpSpPr/>
            <p:nvPr/>
          </p:nvGrpSpPr>
          <p:grpSpPr>
            <a:xfrm>
              <a:off x="4633913" y="2127250"/>
              <a:ext cx="990600" cy="1481137"/>
              <a:chOff x="4633913" y="1414463"/>
              <a:chExt cx="990600" cy="1481137"/>
            </a:xfrm>
          </p:grpSpPr>
          <p:sp>
            <p:nvSpPr>
              <p:cNvPr id="78" name="Rectangle 229"/>
              <p:cNvSpPr>
                <a:spLocks noChangeArrowheads="1"/>
              </p:cNvSpPr>
              <p:nvPr/>
            </p:nvSpPr>
            <p:spPr bwMode="auto">
              <a:xfrm>
                <a:off x="4633913" y="1414463"/>
                <a:ext cx="990600" cy="1481137"/>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b" anchorCtr="1"/>
              <a:lstStyle/>
              <a:p>
                <a:pPr algn="ctr"/>
                <a:r>
                  <a:rPr lang="en-US" b="1">
                    <a:effectLst/>
                    <a:latin typeface="Arial Narrow" pitchFamily="34" charset="0"/>
                  </a:rPr>
                  <a:t>512x32</a:t>
                </a:r>
              </a:p>
            </p:txBody>
          </p:sp>
          <p:sp>
            <p:nvSpPr>
              <p:cNvPr id="79" name="Rectangle 230"/>
              <p:cNvSpPr>
                <a:spLocks noChangeArrowheads="1"/>
              </p:cNvSpPr>
              <p:nvPr/>
            </p:nvSpPr>
            <p:spPr bwMode="auto">
              <a:xfrm>
                <a:off x="5395913"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10</a:t>
                </a:r>
              </a:p>
            </p:txBody>
          </p:sp>
          <p:sp>
            <p:nvSpPr>
              <p:cNvPr id="80" name="Rectangle 231"/>
              <p:cNvSpPr>
                <a:spLocks noChangeArrowheads="1"/>
              </p:cNvSpPr>
              <p:nvPr/>
            </p:nvSpPr>
            <p:spPr bwMode="auto">
              <a:xfrm>
                <a:off x="5167313"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11</a:t>
                </a:r>
              </a:p>
            </p:txBody>
          </p:sp>
          <p:sp>
            <p:nvSpPr>
              <p:cNvPr id="81" name="Rectangle 232"/>
              <p:cNvSpPr>
                <a:spLocks noChangeArrowheads="1"/>
              </p:cNvSpPr>
              <p:nvPr/>
            </p:nvSpPr>
            <p:spPr bwMode="auto">
              <a:xfrm>
                <a:off x="4922838"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12</a:t>
                </a:r>
              </a:p>
            </p:txBody>
          </p:sp>
          <p:sp>
            <p:nvSpPr>
              <p:cNvPr id="82" name="Rectangle 233"/>
              <p:cNvSpPr>
                <a:spLocks noChangeArrowheads="1"/>
              </p:cNvSpPr>
              <p:nvPr/>
            </p:nvSpPr>
            <p:spPr bwMode="auto">
              <a:xfrm>
                <a:off x="4694238"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13</a:t>
                </a:r>
              </a:p>
            </p:txBody>
          </p:sp>
          <p:sp>
            <p:nvSpPr>
              <p:cNvPr id="83" name="Rectangle 234"/>
              <p:cNvSpPr>
                <a:spLocks noChangeArrowheads="1"/>
              </p:cNvSpPr>
              <p:nvPr/>
            </p:nvSpPr>
            <p:spPr bwMode="auto">
              <a:xfrm>
                <a:off x="5411788"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30</a:t>
                </a:r>
              </a:p>
            </p:txBody>
          </p:sp>
          <p:sp>
            <p:nvSpPr>
              <p:cNvPr id="84" name="Rectangle 235"/>
              <p:cNvSpPr>
                <a:spLocks noChangeArrowheads="1"/>
              </p:cNvSpPr>
              <p:nvPr/>
            </p:nvSpPr>
            <p:spPr bwMode="auto">
              <a:xfrm>
                <a:off x="5183188"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31</a:t>
                </a:r>
              </a:p>
            </p:txBody>
          </p:sp>
          <p:sp>
            <p:nvSpPr>
              <p:cNvPr id="85" name="Rectangle 236"/>
              <p:cNvSpPr>
                <a:spLocks noChangeArrowheads="1"/>
              </p:cNvSpPr>
              <p:nvPr/>
            </p:nvSpPr>
            <p:spPr bwMode="auto">
              <a:xfrm>
                <a:off x="4938713"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32</a:t>
                </a:r>
              </a:p>
            </p:txBody>
          </p:sp>
          <p:sp>
            <p:nvSpPr>
              <p:cNvPr id="86" name="Rectangle 237"/>
              <p:cNvSpPr>
                <a:spLocks noChangeArrowheads="1"/>
              </p:cNvSpPr>
              <p:nvPr/>
            </p:nvSpPr>
            <p:spPr bwMode="auto">
              <a:xfrm>
                <a:off x="4710113"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33</a:t>
                </a:r>
              </a:p>
            </p:txBody>
          </p:sp>
        </p:grpSp>
        <p:grpSp>
          <p:nvGrpSpPr>
            <p:cNvPr id="8" name="Group 86"/>
            <p:cNvGrpSpPr/>
            <p:nvPr/>
          </p:nvGrpSpPr>
          <p:grpSpPr>
            <a:xfrm>
              <a:off x="5722938" y="2127250"/>
              <a:ext cx="990600" cy="1481137"/>
              <a:chOff x="5722938" y="1414463"/>
              <a:chExt cx="990600" cy="1481137"/>
            </a:xfrm>
          </p:grpSpPr>
          <p:sp>
            <p:nvSpPr>
              <p:cNvPr id="88" name="Rectangle 239"/>
              <p:cNvSpPr>
                <a:spLocks noChangeArrowheads="1"/>
              </p:cNvSpPr>
              <p:nvPr/>
            </p:nvSpPr>
            <p:spPr bwMode="auto">
              <a:xfrm>
                <a:off x="5722938" y="1414463"/>
                <a:ext cx="990600" cy="1481137"/>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b" anchorCtr="1"/>
              <a:lstStyle/>
              <a:p>
                <a:pPr algn="ctr"/>
                <a:r>
                  <a:rPr lang="en-US" b="1">
                    <a:effectLst/>
                    <a:latin typeface="Arial Narrow" pitchFamily="34" charset="0"/>
                  </a:rPr>
                  <a:t>512x32</a:t>
                </a:r>
              </a:p>
            </p:txBody>
          </p:sp>
          <p:sp>
            <p:nvSpPr>
              <p:cNvPr id="89" name="Rectangle 240"/>
              <p:cNvSpPr>
                <a:spLocks noChangeArrowheads="1"/>
              </p:cNvSpPr>
              <p:nvPr/>
            </p:nvSpPr>
            <p:spPr bwMode="auto">
              <a:xfrm>
                <a:off x="6484938"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14</a:t>
                </a:r>
              </a:p>
            </p:txBody>
          </p:sp>
          <p:sp>
            <p:nvSpPr>
              <p:cNvPr id="90" name="Rectangle 241"/>
              <p:cNvSpPr>
                <a:spLocks noChangeArrowheads="1"/>
              </p:cNvSpPr>
              <p:nvPr/>
            </p:nvSpPr>
            <p:spPr bwMode="auto">
              <a:xfrm>
                <a:off x="6256338"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15</a:t>
                </a:r>
              </a:p>
            </p:txBody>
          </p:sp>
          <p:sp>
            <p:nvSpPr>
              <p:cNvPr id="91" name="Rectangle 242"/>
              <p:cNvSpPr>
                <a:spLocks noChangeArrowheads="1"/>
              </p:cNvSpPr>
              <p:nvPr/>
            </p:nvSpPr>
            <p:spPr bwMode="auto">
              <a:xfrm>
                <a:off x="6011863"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16</a:t>
                </a:r>
              </a:p>
            </p:txBody>
          </p:sp>
          <p:sp>
            <p:nvSpPr>
              <p:cNvPr id="92" name="Rectangle 243"/>
              <p:cNvSpPr>
                <a:spLocks noChangeArrowheads="1"/>
              </p:cNvSpPr>
              <p:nvPr/>
            </p:nvSpPr>
            <p:spPr bwMode="auto">
              <a:xfrm>
                <a:off x="5783263"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17</a:t>
                </a:r>
              </a:p>
            </p:txBody>
          </p:sp>
          <p:sp>
            <p:nvSpPr>
              <p:cNvPr id="93" name="Rectangle 244"/>
              <p:cNvSpPr>
                <a:spLocks noChangeArrowheads="1"/>
              </p:cNvSpPr>
              <p:nvPr/>
            </p:nvSpPr>
            <p:spPr bwMode="auto">
              <a:xfrm>
                <a:off x="6500813"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34</a:t>
                </a:r>
              </a:p>
            </p:txBody>
          </p:sp>
          <p:sp>
            <p:nvSpPr>
              <p:cNvPr id="94" name="Rectangle 245"/>
              <p:cNvSpPr>
                <a:spLocks noChangeArrowheads="1"/>
              </p:cNvSpPr>
              <p:nvPr/>
            </p:nvSpPr>
            <p:spPr bwMode="auto">
              <a:xfrm>
                <a:off x="6272213"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35</a:t>
                </a:r>
              </a:p>
            </p:txBody>
          </p:sp>
          <p:sp>
            <p:nvSpPr>
              <p:cNvPr id="95" name="Rectangle 246"/>
              <p:cNvSpPr>
                <a:spLocks noChangeArrowheads="1"/>
              </p:cNvSpPr>
              <p:nvPr/>
            </p:nvSpPr>
            <p:spPr bwMode="auto">
              <a:xfrm>
                <a:off x="6027738"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36</a:t>
                </a:r>
              </a:p>
            </p:txBody>
          </p:sp>
          <p:sp>
            <p:nvSpPr>
              <p:cNvPr id="96" name="Rectangle 247"/>
              <p:cNvSpPr>
                <a:spLocks noChangeArrowheads="1"/>
              </p:cNvSpPr>
              <p:nvPr/>
            </p:nvSpPr>
            <p:spPr bwMode="auto">
              <a:xfrm>
                <a:off x="5799138"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37</a:t>
                </a:r>
              </a:p>
            </p:txBody>
          </p:sp>
        </p:grpSp>
        <p:grpSp>
          <p:nvGrpSpPr>
            <p:cNvPr id="9" name="Group 96"/>
            <p:cNvGrpSpPr/>
            <p:nvPr/>
          </p:nvGrpSpPr>
          <p:grpSpPr>
            <a:xfrm>
              <a:off x="6859588" y="2127250"/>
              <a:ext cx="990600" cy="1481137"/>
              <a:chOff x="6859588" y="1414463"/>
              <a:chExt cx="990600" cy="1481137"/>
            </a:xfrm>
          </p:grpSpPr>
          <p:sp>
            <p:nvSpPr>
              <p:cNvPr id="98" name="Rectangle 249"/>
              <p:cNvSpPr>
                <a:spLocks noChangeArrowheads="1"/>
              </p:cNvSpPr>
              <p:nvPr/>
            </p:nvSpPr>
            <p:spPr bwMode="auto">
              <a:xfrm>
                <a:off x="6859588" y="1414463"/>
                <a:ext cx="990600" cy="1481137"/>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b" anchorCtr="1"/>
              <a:lstStyle/>
              <a:p>
                <a:pPr algn="ctr"/>
                <a:r>
                  <a:rPr lang="en-US" b="1">
                    <a:effectLst/>
                    <a:latin typeface="Arial Narrow" pitchFamily="34" charset="0"/>
                  </a:rPr>
                  <a:t>512x32</a:t>
                </a:r>
              </a:p>
            </p:txBody>
          </p:sp>
          <p:sp>
            <p:nvSpPr>
              <p:cNvPr id="99" name="Rectangle 250"/>
              <p:cNvSpPr>
                <a:spLocks noChangeArrowheads="1"/>
              </p:cNvSpPr>
              <p:nvPr/>
            </p:nvSpPr>
            <p:spPr bwMode="auto">
              <a:xfrm>
                <a:off x="7621588"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18</a:t>
                </a:r>
              </a:p>
            </p:txBody>
          </p:sp>
          <p:sp>
            <p:nvSpPr>
              <p:cNvPr id="100" name="Rectangle 251"/>
              <p:cNvSpPr>
                <a:spLocks noChangeArrowheads="1"/>
              </p:cNvSpPr>
              <p:nvPr/>
            </p:nvSpPr>
            <p:spPr bwMode="auto">
              <a:xfrm>
                <a:off x="7392988"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19</a:t>
                </a:r>
              </a:p>
            </p:txBody>
          </p:sp>
          <p:sp>
            <p:nvSpPr>
              <p:cNvPr id="101" name="Rectangle 252"/>
              <p:cNvSpPr>
                <a:spLocks noChangeArrowheads="1"/>
              </p:cNvSpPr>
              <p:nvPr/>
            </p:nvSpPr>
            <p:spPr bwMode="auto">
              <a:xfrm>
                <a:off x="7148513"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1A</a:t>
                </a:r>
              </a:p>
            </p:txBody>
          </p:sp>
          <p:sp>
            <p:nvSpPr>
              <p:cNvPr id="102" name="Rectangle 253"/>
              <p:cNvSpPr>
                <a:spLocks noChangeArrowheads="1"/>
              </p:cNvSpPr>
              <p:nvPr/>
            </p:nvSpPr>
            <p:spPr bwMode="auto">
              <a:xfrm>
                <a:off x="6919913"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1B</a:t>
                </a:r>
              </a:p>
            </p:txBody>
          </p:sp>
          <p:sp>
            <p:nvSpPr>
              <p:cNvPr id="103" name="Rectangle 254"/>
              <p:cNvSpPr>
                <a:spLocks noChangeArrowheads="1"/>
              </p:cNvSpPr>
              <p:nvPr/>
            </p:nvSpPr>
            <p:spPr bwMode="auto">
              <a:xfrm>
                <a:off x="7637463"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38</a:t>
                </a:r>
              </a:p>
            </p:txBody>
          </p:sp>
          <p:sp>
            <p:nvSpPr>
              <p:cNvPr id="104" name="Rectangle 255"/>
              <p:cNvSpPr>
                <a:spLocks noChangeArrowheads="1"/>
              </p:cNvSpPr>
              <p:nvPr/>
            </p:nvSpPr>
            <p:spPr bwMode="auto">
              <a:xfrm>
                <a:off x="7408863"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39</a:t>
                </a:r>
              </a:p>
            </p:txBody>
          </p:sp>
          <p:sp>
            <p:nvSpPr>
              <p:cNvPr id="105" name="Rectangle 256"/>
              <p:cNvSpPr>
                <a:spLocks noChangeArrowheads="1"/>
              </p:cNvSpPr>
              <p:nvPr/>
            </p:nvSpPr>
            <p:spPr bwMode="auto">
              <a:xfrm>
                <a:off x="7164388"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3A</a:t>
                </a:r>
              </a:p>
            </p:txBody>
          </p:sp>
          <p:sp>
            <p:nvSpPr>
              <p:cNvPr id="106" name="Rectangle 257"/>
              <p:cNvSpPr>
                <a:spLocks noChangeArrowheads="1"/>
              </p:cNvSpPr>
              <p:nvPr/>
            </p:nvSpPr>
            <p:spPr bwMode="auto">
              <a:xfrm>
                <a:off x="6935788"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3B</a:t>
                </a:r>
              </a:p>
            </p:txBody>
          </p:sp>
        </p:grpSp>
        <p:grpSp>
          <p:nvGrpSpPr>
            <p:cNvPr id="10" name="Group 106"/>
            <p:cNvGrpSpPr/>
            <p:nvPr/>
          </p:nvGrpSpPr>
          <p:grpSpPr>
            <a:xfrm>
              <a:off x="7978775" y="2127250"/>
              <a:ext cx="990600" cy="1481137"/>
              <a:chOff x="7978775" y="1414463"/>
              <a:chExt cx="990600" cy="1481137"/>
            </a:xfrm>
          </p:grpSpPr>
          <p:sp>
            <p:nvSpPr>
              <p:cNvPr id="108" name="Rectangle 259"/>
              <p:cNvSpPr>
                <a:spLocks noChangeArrowheads="1"/>
              </p:cNvSpPr>
              <p:nvPr/>
            </p:nvSpPr>
            <p:spPr bwMode="auto">
              <a:xfrm>
                <a:off x="7978775" y="1414463"/>
                <a:ext cx="990600" cy="1481137"/>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b" anchorCtr="1"/>
              <a:lstStyle/>
              <a:p>
                <a:pPr algn="ctr"/>
                <a:r>
                  <a:rPr lang="en-US" b="1">
                    <a:effectLst/>
                    <a:latin typeface="Arial Narrow" pitchFamily="34" charset="0"/>
                  </a:rPr>
                  <a:t>512x32</a:t>
                </a:r>
              </a:p>
            </p:txBody>
          </p:sp>
          <p:sp>
            <p:nvSpPr>
              <p:cNvPr id="109" name="Rectangle 260"/>
              <p:cNvSpPr>
                <a:spLocks noChangeArrowheads="1"/>
              </p:cNvSpPr>
              <p:nvPr/>
            </p:nvSpPr>
            <p:spPr bwMode="auto">
              <a:xfrm>
                <a:off x="8740775"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1C</a:t>
                </a:r>
              </a:p>
            </p:txBody>
          </p:sp>
          <p:sp>
            <p:nvSpPr>
              <p:cNvPr id="110" name="Rectangle 261"/>
              <p:cNvSpPr>
                <a:spLocks noChangeArrowheads="1"/>
              </p:cNvSpPr>
              <p:nvPr/>
            </p:nvSpPr>
            <p:spPr bwMode="auto">
              <a:xfrm>
                <a:off x="8512175"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1D</a:t>
                </a:r>
              </a:p>
            </p:txBody>
          </p:sp>
          <p:sp>
            <p:nvSpPr>
              <p:cNvPr id="111" name="Rectangle 262"/>
              <p:cNvSpPr>
                <a:spLocks noChangeArrowheads="1"/>
              </p:cNvSpPr>
              <p:nvPr/>
            </p:nvSpPr>
            <p:spPr bwMode="auto">
              <a:xfrm>
                <a:off x="8267700"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1E</a:t>
                </a:r>
              </a:p>
            </p:txBody>
          </p:sp>
          <p:sp>
            <p:nvSpPr>
              <p:cNvPr id="112" name="Rectangle 263"/>
              <p:cNvSpPr>
                <a:spLocks noChangeArrowheads="1"/>
              </p:cNvSpPr>
              <p:nvPr/>
            </p:nvSpPr>
            <p:spPr bwMode="auto">
              <a:xfrm>
                <a:off x="8039100" y="15001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1F</a:t>
                </a:r>
              </a:p>
            </p:txBody>
          </p:sp>
          <p:sp>
            <p:nvSpPr>
              <p:cNvPr id="113" name="Rectangle 264"/>
              <p:cNvSpPr>
                <a:spLocks noChangeArrowheads="1"/>
              </p:cNvSpPr>
              <p:nvPr/>
            </p:nvSpPr>
            <p:spPr bwMode="auto">
              <a:xfrm>
                <a:off x="8756650"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3C</a:t>
                </a:r>
              </a:p>
            </p:txBody>
          </p:sp>
          <p:sp>
            <p:nvSpPr>
              <p:cNvPr id="114" name="Rectangle 265"/>
              <p:cNvSpPr>
                <a:spLocks noChangeArrowheads="1"/>
              </p:cNvSpPr>
              <p:nvPr/>
            </p:nvSpPr>
            <p:spPr bwMode="auto">
              <a:xfrm>
                <a:off x="8528050"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3D</a:t>
                </a:r>
              </a:p>
            </p:txBody>
          </p:sp>
          <p:sp>
            <p:nvSpPr>
              <p:cNvPr id="115" name="Rectangle 266"/>
              <p:cNvSpPr>
                <a:spLocks noChangeArrowheads="1"/>
              </p:cNvSpPr>
              <p:nvPr/>
            </p:nvSpPr>
            <p:spPr bwMode="auto">
              <a:xfrm>
                <a:off x="8283575"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3E</a:t>
                </a:r>
              </a:p>
            </p:txBody>
          </p:sp>
          <p:sp>
            <p:nvSpPr>
              <p:cNvPr id="116" name="Rectangle 267"/>
              <p:cNvSpPr>
                <a:spLocks noChangeArrowheads="1"/>
              </p:cNvSpPr>
              <p:nvPr/>
            </p:nvSpPr>
            <p:spPr bwMode="auto">
              <a:xfrm>
                <a:off x="8054975" y="1804988"/>
                <a:ext cx="168275" cy="252412"/>
              </a:xfrm>
              <a:prstGeom prst="rect">
                <a:avLst/>
              </a:prstGeom>
              <a:solidFill>
                <a:schemeClr val="bg1"/>
              </a:solidFill>
              <a:ln w="12700">
                <a:noFill/>
                <a:miter lim="800000"/>
                <a:headEnd/>
                <a:tailEnd/>
              </a:ln>
              <a:effectLst/>
            </p:spPr>
            <p:txBody>
              <a:bodyPr wrap="none" anchor="ctr"/>
              <a:lstStyle/>
              <a:p>
                <a:pPr algn="ctr">
                  <a:lnSpc>
                    <a:spcPct val="100000"/>
                  </a:lnSpc>
                  <a:spcBef>
                    <a:spcPct val="0"/>
                  </a:spcBef>
                </a:pPr>
                <a:r>
                  <a:rPr lang="en-US" sz="1200">
                    <a:effectLst/>
                    <a:latin typeface="Arial Narrow" pitchFamily="34" charset="0"/>
                  </a:rPr>
                  <a:t>3F</a:t>
                </a:r>
              </a:p>
            </p:txBody>
          </p:sp>
        </p:grpSp>
        <p:sp>
          <p:nvSpPr>
            <p:cNvPr id="117" name="Rectangle 268"/>
            <p:cNvSpPr>
              <a:spLocks noChangeArrowheads="1"/>
            </p:cNvSpPr>
            <p:nvPr/>
          </p:nvSpPr>
          <p:spPr bwMode="auto">
            <a:xfrm>
              <a:off x="159240" y="2818755"/>
              <a:ext cx="1015021" cy="461665"/>
            </a:xfrm>
            <a:prstGeom prst="rect">
              <a:avLst/>
            </a:prstGeom>
            <a:noFill/>
            <a:ln w="12700">
              <a:noFill/>
              <a:miter lim="800000"/>
              <a:headEnd/>
              <a:tailEnd/>
            </a:ln>
            <a:effectLst/>
          </p:spPr>
          <p:txBody>
            <a:bodyPr wrap="none" anchor="ctr">
              <a:spAutoFit/>
            </a:bodyPr>
            <a:lstStyle/>
            <a:p>
              <a:pPr algn="ctr">
                <a:lnSpc>
                  <a:spcPct val="100000"/>
                </a:lnSpc>
                <a:spcBef>
                  <a:spcPct val="0"/>
                </a:spcBef>
              </a:pPr>
              <a:r>
                <a:rPr lang="en-US" b="1">
                  <a:solidFill>
                    <a:schemeClr val="tx2"/>
                  </a:solidFill>
                  <a:effectLst/>
                  <a:latin typeface="Arial Narrow" pitchFamily="34" charset="0"/>
                </a:rPr>
                <a:t>Bank 0</a:t>
              </a:r>
            </a:p>
          </p:txBody>
        </p:sp>
        <p:sp>
          <p:nvSpPr>
            <p:cNvPr id="118" name="Rectangle 282"/>
            <p:cNvSpPr>
              <a:spLocks noChangeArrowheads="1"/>
            </p:cNvSpPr>
            <p:nvPr/>
          </p:nvSpPr>
          <p:spPr bwMode="auto">
            <a:xfrm>
              <a:off x="2369040" y="2818755"/>
              <a:ext cx="1015021" cy="461665"/>
            </a:xfrm>
            <a:prstGeom prst="rect">
              <a:avLst/>
            </a:prstGeom>
            <a:noFill/>
            <a:ln w="12700">
              <a:noFill/>
              <a:miter lim="800000"/>
              <a:headEnd/>
              <a:tailEnd/>
            </a:ln>
            <a:effectLst/>
          </p:spPr>
          <p:txBody>
            <a:bodyPr wrap="none" anchor="ctr">
              <a:spAutoFit/>
            </a:bodyPr>
            <a:lstStyle/>
            <a:p>
              <a:pPr algn="ctr">
                <a:lnSpc>
                  <a:spcPct val="100000"/>
                </a:lnSpc>
                <a:spcBef>
                  <a:spcPct val="0"/>
                </a:spcBef>
              </a:pPr>
              <a:r>
                <a:rPr lang="en-US" b="1">
                  <a:solidFill>
                    <a:schemeClr val="tx2"/>
                  </a:solidFill>
                  <a:effectLst/>
                  <a:latin typeface="Arial Narrow" pitchFamily="34" charset="0"/>
                </a:rPr>
                <a:t>Bank 2</a:t>
              </a:r>
            </a:p>
          </p:txBody>
        </p:sp>
        <p:sp>
          <p:nvSpPr>
            <p:cNvPr id="119" name="Rectangle 295"/>
            <p:cNvSpPr>
              <a:spLocks noChangeArrowheads="1"/>
            </p:cNvSpPr>
            <p:nvPr/>
          </p:nvSpPr>
          <p:spPr bwMode="auto">
            <a:xfrm>
              <a:off x="4618527" y="2818755"/>
              <a:ext cx="1015021" cy="461665"/>
            </a:xfrm>
            <a:prstGeom prst="rect">
              <a:avLst/>
            </a:prstGeom>
            <a:noFill/>
            <a:ln w="12700">
              <a:noFill/>
              <a:miter lim="800000"/>
              <a:headEnd/>
              <a:tailEnd/>
            </a:ln>
            <a:effectLst/>
          </p:spPr>
          <p:txBody>
            <a:bodyPr wrap="none" anchor="ctr">
              <a:spAutoFit/>
            </a:bodyPr>
            <a:lstStyle/>
            <a:p>
              <a:pPr algn="ctr">
                <a:lnSpc>
                  <a:spcPct val="100000"/>
                </a:lnSpc>
                <a:spcBef>
                  <a:spcPct val="0"/>
                </a:spcBef>
              </a:pPr>
              <a:r>
                <a:rPr lang="en-US" b="1">
                  <a:solidFill>
                    <a:schemeClr val="tx2"/>
                  </a:solidFill>
                  <a:effectLst/>
                  <a:latin typeface="Arial Narrow" pitchFamily="34" charset="0"/>
                </a:rPr>
                <a:t>Bank 4</a:t>
              </a:r>
            </a:p>
          </p:txBody>
        </p:sp>
        <p:sp>
          <p:nvSpPr>
            <p:cNvPr id="120" name="Rectangle 297"/>
            <p:cNvSpPr>
              <a:spLocks noChangeArrowheads="1"/>
            </p:cNvSpPr>
            <p:nvPr/>
          </p:nvSpPr>
          <p:spPr bwMode="auto">
            <a:xfrm>
              <a:off x="6839440" y="2818755"/>
              <a:ext cx="1015021" cy="461665"/>
            </a:xfrm>
            <a:prstGeom prst="rect">
              <a:avLst/>
            </a:prstGeom>
            <a:noFill/>
            <a:ln w="12700">
              <a:noFill/>
              <a:miter lim="800000"/>
              <a:headEnd/>
              <a:tailEnd/>
            </a:ln>
            <a:effectLst/>
          </p:spPr>
          <p:txBody>
            <a:bodyPr wrap="none" anchor="ctr">
              <a:spAutoFit/>
            </a:bodyPr>
            <a:lstStyle/>
            <a:p>
              <a:pPr algn="ctr">
                <a:lnSpc>
                  <a:spcPct val="100000"/>
                </a:lnSpc>
                <a:spcBef>
                  <a:spcPct val="0"/>
                </a:spcBef>
              </a:pPr>
              <a:r>
                <a:rPr lang="en-US" b="1">
                  <a:solidFill>
                    <a:schemeClr val="tx2"/>
                  </a:solidFill>
                  <a:effectLst/>
                  <a:latin typeface="Arial Narrow" pitchFamily="34" charset="0"/>
                </a:rPr>
                <a:t>Bank 6</a:t>
              </a:r>
            </a:p>
          </p:txBody>
        </p:sp>
      </p:grpSp>
      <p:sp>
        <p:nvSpPr>
          <p:cNvPr id="124" name="Rectangle 18"/>
          <p:cNvSpPr>
            <a:spLocks noChangeArrowheads="1"/>
          </p:cNvSpPr>
          <p:nvPr/>
        </p:nvSpPr>
        <p:spPr bwMode="auto">
          <a:xfrm>
            <a:off x="2286000" y="4953000"/>
            <a:ext cx="4833938" cy="1846659"/>
          </a:xfrm>
          <a:prstGeom prst="rect">
            <a:avLst/>
          </a:prstGeom>
          <a:solidFill>
            <a:schemeClr val="accent4">
              <a:lumMod val="20000"/>
              <a:lumOff val="80000"/>
            </a:schemeClr>
          </a:solidFill>
          <a:ln w="19050">
            <a:solidFill>
              <a:srgbClr val="969696"/>
            </a:solidFill>
            <a:miter lim="800000"/>
            <a:headEnd/>
            <a:tailEnd/>
          </a:ln>
          <a:effectLst>
            <a:outerShdw dist="107763" dir="2700000" algn="ctr" rotWithShape="0">
              <a:schemeClr val="bg2">
                <a:alpha val="50000"/>
              </a:schemeClr>
            </a:outerShdw>
          </a:effectLst>
        </p:spPr>
        <p:txBody>
          <a:bodyPr lIns="274320" tIns="91440" rIns="274320" bIns="91440">
            <a:spAutoFit/>
          </a:bodyPr>
          <a:lstStyle/>
          <a:p>
            <a:pPr>
              <a:lnSpc>
                <a:spcPct val="100000"/>
              </a:lnSpc>
              <a:spcBef>
                <a:spcPts val="0"/>
              </a:spcBef>
              <a:buClr>
                <a:schemeClr val="tx2"/>
              </a:buClr>
              <a:buSzPct val="75000"/>
              <a:buFont typeface="Wingdings" pitchFamily="2" charset="2"/>
              <a:buNone/>
              <a:tabLst>
                <a:tab pos="457200" algn="l"/>
                <a:tab pos="7429500" algn="r"/>
              </a:tabLst>
              <a:defRPr/>
            </a:pPr>
            <a:r>
              <a:rPr lang="en-US" sz="1800">
                <a:solidFill>
                  <a:schemeClr val="tx2"/>
                </a:solidFill>
                <a:latin typeface="Courier New" pitchFamily="49" charset="0"/>
              </a:rPr>
              <a:t>#pragma DATA_MEM_BANK(a, 4);</a:t>
            </a:r>
            <a:r>
              <a:rPr lang="en-US" sz="1800">
                <a:solidFill>
                  <a:srgbClr val="0000FF"/>
                </a:solidFill>
                <a:latin typeface="Courier New" pitchFamily="49" charset="0"/>
              </a:rPr>
              <a:t/>
            </a:r>
            <a:br>
              <a:rPr lang="en-US" sz="1800">
                <a:solidFill>
                  <a:srgbClr val="0000FF"/>
                </a:solidFill>
                <a:latin typeface="Courier New" pitchFamily="49" charset="0"/>
              </a:rPr>
            </a:br>
            <a:r>
              <a:rPr lang="en-US" sz="1800">
                <a:solidFill>
                  <a:srgbClr val="000000"/>
                </a:solidFill>
                <a:latin typeface="Courier New" pitchFamily="49" charset="0"/>
              </a:rPr>
              <a:t>short a[256]; </a:t>
            </a:r>
          </a:p>
          <a:p>
            <a:pPr>
              <a:lnSpc>
                <a:spcPct val="100000"/>
              </a:lnSpc>
              <a:spcBef>
                <a:spcPts val="0"/>
              </a:spcBef>
              <a:buClr>
                <a:schemeClr val="tx2"/>
              </a:buClr>
              <a:buSzPct val="75000"/>
              <a:buFont typeface="Wingdings" pitchFamily="2" charset="2"/>
              <a:buNone/>
              <a:tabLst>
                <a:tab pos="457200" algn="l"/>
                <a:tab pos="7429500" algn="r"/>
              </a:tabLst>
              <a:defRPr/>
            </a:pPr>
            <a:r>
              <a:rPr lang="en-US" sz="1800">
                <a:solidFill>
                  <a:schemeClr val="tx2"/>
                </a:solidFill>
                <a:latin typeface="Courier New" pitchFamily="49" charset="0"/>
              </a:rPr>
              <a:t>#pragma DATA_MEM_BANK(x, 0);</a:t>
            </a:r>
            <a:r>
              <a:rPr lang="en-US" sz="1800">
                <a:solidFill>
                  <a:srgbClr val="0000FF"/>
                </a:solidFill>
                <a:latin typeface="Courier New" pitchFamily="49" charset="0"/>
              </a:rPr>
              <a:t/>
            </a:r>
            <a:br>
              <a:rPr lang="en-US" sz="1800">
                <a:solidFill>
                  <a:srgbClr val="0000FF"/>
                </a:solidFill>
                <a:latin typeface="Courier New" pitchFamily="49" charset="0"/>
              </a:rPr>
            </a:br>
            <a:r>
              <a:rPr lang="en-US" sz="1800">
                <a:solidFill>
                  <a:srgbClr val="000000"/>
                </a:solidFill>
                <a:latin typeface="Courier New" pitchFamily="49" charset="0"/>
              </a:rPr>
              <a:t>short x[256];</a:t>
            </a:r>
          </a:p>
          <a:p>
            <a:pPr>
              <a:lnSpc>
                <a:spcPct val="100000"/>
              </a:lnSpc>
              <a:spcBef>
                <a:spcPts val="0"/>
              </a:spcBef>
              <a:buClr>
                <a:schemeClr val="tx2"/>
              </a:buClr>
              <a:buSzPct val="75000"/>
              <a:buFont typeface="Wingdings" pitchFamily="2" charset="2"/>
              <a:buNone/>
              <a:tabLst>
                <a:tab pos="457200" algn="l"/>
                <a:tab pos="7429500" algn="r"/>
              </a:tabLst>
              <a:defRPr/>
            </a:pPr>
            <a:r>
              <a:rPr lang="en-US" sz="1800">
                <a:solidFill>
                  <a:srgbClr val="000000"/>
                </a:solidFill>
                <a:latin typeface="Courier New" pitchFamily="49" charset="0"/>
              </a:rPr>
              <a:t>for(i = 0; i &lt; count ; i</a:t>
            </a:r>
            <a:r>
              <a:rPr lang="en-US" sz="1800" smtClean="0">
                <a:solidFill>
                  <a:srgbClr val="000000"/>
                </a:solidFill>
                <a:latin typeface="Courier New" pitchFamily="49" charset="0"/>
              </a:rPr>
              <a:t>++)</a:t>
            </a:r>
            <a:r>
              <a:rPr lang="en-US" sz="1800">
                <a:solidFill>
                  <a:srgbClr val="000000"/>
                </a:solidFill>
                <a:latin typeface="Courier New" pitchFamily="49" charset="0"/>
              </a:rPr>
              <a:t/>
            </a:r>
            <a:br>
              <a:rPr lang="en-US" sz="1800">
                <a:solidFill>
                  <a:srgbClr val="000000"/>
                </a:solidFill>
                <a:latin typeface="Courier New" pitchFamily="49" charset="0"/>
              </a:rPr>
            </a:br>
            <a:r>
              <a:rPr lang="en-US" sz="1800">
                <a:solidFill>
                  <a:srgbClr val="000000"/>
                </a:solidFill>
                <a:latin typeface="Courier New" pitchFamily="49" charset="0"/>
              </a:rPr>
              <a:t>	sum += a[i] * x[i</a:t>
            </a:r>
            <a:r>
              <a:rPr lang="en-US" sz="1800" smtClean="0">
                <a:solidFill>
                  <a:srgbClr val="000000"/>
                </a:solidFill>
                <a:latin typeface="Courier New" pitchFamily="49" charset="0"/>
              </a:rPr>
              <a:t>];</a:t>
            </a:r>
            <a:endParaRPr lang="en-US" sz="1800">
              <a:solidFill>
                <a:srgbClr val="000000"/>
              </a:solidFill>
              <a:latin typeface="Courier New" pitchFamily="49" charset="0"/>
            </a:endParaRPr>
          </a:p>
        </p:txBody>
      </p:sp>
      <p:cxnSp>
        <p:nvCxnSpPr>
          <p:cNvPr id="79892" name="AutoShape 20"/>
          <p:cNvCxnSpPr>
            <a:cxnSpLocks noChangeShapeType="1"/>
            <a:endCxn id="36" idx="2"/>
          </p:cNvCxnSpPr>
          <p:nvPr/>
        </p:nvCxnSpPr>
        <p:spPr bwMode="auto">
          <a:xfrm rot="10800000">
            <a:off x="666750" y="4114800"/>
            <a:ext cx="1771650" cy="1600200"/>
          </a:xfrm>
          <a:prstGeom prst="bentConnector2">
            <a:avLst/>
          </a:prstGeom>
          <a:noFill/>
          <a:ln w="50800">
            <a:solidFill>
              <a:schemeClr val="tx2"/>
            </a:solidFill>
            <a:prstDash val="sysDash"/>
            <a:miter lim="800000"/>
            <a:headEnd/>
            <a:tailEnd type="triangle" w="lg" len="lg"/>
          </a:ln>
        </p:spPr>
      </p:cxnSp>
      <p:cxnSp>
        <p:nvCxnSpPr>
          <p:cNvPr id="79891" name="AutoShape 19"/>
          <p:cNvCxnSpPr>
            <a:cxnSpLocks noChangeShapeType="1"/>
            <a:endCxn id="78" idx="2"/>
          </p:cNvCxnSpPr>
          <p:nvPr/>
        </p:nvCxnSpPr>
        <p:spPr bwMode="auto">
          <a:xfrm rot="16200000" flipV="1">
            <a:off x="5117307" y="4126706"/>
            <a:ext cx="914400" cy="890587"/>
          </a:xfrm>
          <a:prstGeom prst="bentConnector3">
            <a:avLst>
              <a:gd name="adj1" fmla="val 50000"/>
            </a:avLst>
          </a:prstGeom>
          <a:noFill/>
          <a:ln w="50800">
            <a:solidFill>
              <a:schemeClr val="tx2"/>
            </a:solidFill>
            <a:prstDash val="sysDash"/>
            <a:miter lim="800000"/>
            <a:headEnd/>
            <a:tailEnd type="triangle" w="lg" len="lg"/>
          </a:ln>
        </p:spPr>
      </p:cxnSp>
      <p:sp>
        <p:nvSpPr>
          <p:cNvPr id="97" name="Leading Question"/>
          <p:cNvSpPr txBox="1"/>
          <p:nvPr/>
        </p:nvSpPr>
        <p:spPr>
          <a:xfrm>
            <a:off x="7315199" y="6136958"/>
            <a:ext cx="1505531" cy="492443"/>
          </a:xfrm>
          <a:prstGeom prst="rect">
            <a:avLst/>
          </a:prstGeom>
          <a:noFill/>
        </p:spPr>
        <p:txBody>
          <a:bodyPr vert="horz" wrap="square" lIns="0" tIns="0" rIns="0" bIns="0" rtlCol="0" anchor="b" anchorCtr="0">
            <a:spAutoFit/>
          </a:bodyPr>
          <a:lstStyle/>
          <a:p>
            <a:pPr algn="r">
              <a:spcBef>
                <a:spcPct val="0"/>
              </a:spcBef>
            </a:pPr>
            <a:r>
              <a:rPr lang="en-US" sz="2000" b="0" dirty="0" smtClean="0">
                <a:solidFill>
                  <a:schemeClr val="tx2"/>
                </a:solidFill>
                <a:latin typeface="Arial Narrow"/>
              </a:rPr>
              <a:t>Optimizing the cache...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mtClean="0"/>
              <a:t>Cache Optimization</a:t>
            </a:r>
          </a:p>
        </p:txBody>
      </p:sp>
      <p:sp>
        <p:nvSpPr>
          <p:cNvPr id="1371148" name="AutoShape 12">
            <a:hlinkClick r:id="" action="ppaction://noaction" highlightClick="1"/>
          </p:cNvPr>
          <p:cNvSpPr>
            <a:spLocks noChangeArrowheads="1"/>
          </p:cNvSpPr>
          <p:nvPr/>
        </p:nvSpPr>
        <p:spPr bwMode="auto">
          <a:xfrm>
            <a:off x="8839200" y="0"/>
            <a:ext cx="304800" cy="292100"/>
          </a:xfrm>
          <a:prstGeom prst="actionButtonForwardNext">
            <a:avLst/>
          </a:prstGeom>
          <a:solidFill>
            <a:schemeClr val="bg1"/>
          </a:solidFill>
          <a:ln w="12700">
            <a:no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pic>
        <p:nvPicPr>
          <p:cNvPr id="13"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
        <p:nvSpPr>
          <p:cNvPr id="15" name="Rectangle 3"/>
          <p:cNvSpPr txBox="1">
            <a:spLocks noChangeArrowheads="1"/>
          </p:cNvSpPr>
          <p:nvPr/>
        </p:nvSpPr>
        <p:spPr>
          <a:xfrm>
            <a:off x="304800" y="609600"/>
            <a:ext cx="8610600" cy="5844677"/>
          </a:xfrm>
          <a:prstGeom prst="rect">
            <a:avLst/>
          </a:prstGeom>
        </p:spPr>
        <p:txBody>
          <a:bodyPr wrap="square">
            <a:spAutoFit/>
          </a:bodyPr>
          <a:lstStyle/>
          <a:p>
            <a:pPr marL="342900" marR="0" lvl="0" indent="-342900" algn="l" defTabSz="914400" rtl="0" eaLnBrk="1" fontAlgn="auto" latinLnBrk="0" hangingPunct="1">
              <a:lnSpc>
                <a:spcPct val="90000"/>
              </a:lnSpc>
              <a:spcBef>
                <a:spcPts val="1200"/>
              </a:spcBef>
              <a:spcAft>
                <a:spcPts val="0"/>
              </a:spcAft>
              <a:buClr>
                <a:schemeClr val="tx2"/>
              </a:buClr>
              <a:buSzPct val="75000"/>
              <a:buFont typeface="Wingdings" pitchFamily="2" charset="2"/>
              <a:buChar char=""/>
              <a:tabLst/>
              <a:defRPr/>
            </a:pPr>
            <a:r>
              <a:rPr kumimoji="0" lang="en-US" sz="2400" b="1" i="0" u="none" strike="noStrike" kern="1200" cap="none" spc="0" normalizeH="0" baseline="0" noProof="0" smtClean="0">
                <a:ln>
                  <a:noFill/>
                </a:ln>
                <a:solidFill>
                  <a:schemeClr val="tx1"/>
                </a:solidFill>
                <a:effectLst/>
                <a:uLnTx/>
                <a:uFillTx/>
                <a:latin typeface="+mn-lt"/>
                <a:ea typeface="+mn-ea"/>
                <a:cs typeface="+mn-cs"/>
              </a:rPr>
              <a:t>Optimize for Level 1</a:t>
            </a:r>
          </a:p>
          <a:p>
            <a:pPr marL="342900" marR="0" lvl="0" indent="-342900" algn="l" defTabSz="914400" rtl="0" eaLnBrk="1" fontAlgn="auto" latinLnBrk="0" hangingPunct="1">
              <a:lnSpc>
                <a:spcPct val="90000"/>
              </a:lnSpc>
              <a:spcBef>
                <a:spcPts val="1200"/>
              </a:spcBef>
              <a:spcAft>
                <a:spcPts val="0"/>
              </a:spcAft>
              <a:buClr>
                <a:schemeClr val="tx2"/>
              </a:buClr>
              <a:buSzPct val="75000"/>
              <a:buFont typeface="Wingdings" pitchFamily="2" charset="2"/>
              <a:buChar char=""/>
              <a:tabLst/>
              <a:defRPr/>
            </a:pPr>
            <a:r>
              <a:rPr kumimoji="0" lang="en-US" sz="2400" b="1" i="0" u="none" strike="noStrike" kern="1200" cap="none" spc="0" normalizeH="0" baseline="0" noProof="0" smtClean="0">
                <a:ln>
                  <a:noFill/>
                </a:ln>
                <a:solidFill>
                  <a:schemeClr val="tx1"/>
                </a:solidFill>
                <a:effectLst/>
                <a:uLnTx/>
                <a:uFillTx/>
                <a:latin typeface="+mn-lt"/>
                <a:ea typeface="+mn-ea"/>
                <a:cs typeface="+mn-cs"/>
              </a:rPr>
              <a:t>Multiple Ways and wider lines maximize efficiency – </a:t>
            </a:r>
          </a:p>
          <a:p>
            <a:pPr marL="800100" marR="0" lvl="1" indent="-342900" defTabSz="914400" eaLnBrk="1" fontAlgn="auto" latinLnBrk="0" hangingPunct="1">
              <a:lnSpc>
                <a:spcPct val="90000"/>
              </a:lnSpc>
              <a:spcBef>
                <a:spcPts val="600"/>
              </a:spcBef>
              <a:spcAft>
                <a:spcPts val="0"/>
              </a:spcAft>
              <a:buClr>
                <a:schemeClr val="tx2"/>
              </a:buClr>
              <a:buSzPct val="75000"/>
              <a:buFont typeface="Wingdings"/>
              <a:buChar char=""/>
              <a:tabLst/>
              <a:defRPr/>
            </a:pPr>
            <a:r>
              <a:rPr lang="en-US" sz="2000" b="0" i="1" smtClean="0">
                <a:latin typeface="+mn-lt"/>
              </a:rPr>
              <a:t>TI did this for you!</a:t>
            </a:r>
          </a:p>
          <a:p>
            <a:pPr marL="342900" marR="0" lvl="0" indent="-342900" algn="l" defTabSz="914400" rtl="0" eaLnBrk="1" fontAlgn="auto" latinLnBrk="0" hangingPunct="1">
              <a:lnSpc>
                <a:spcPct val="90000"/>
              </a:lnSpc>
              <a:spcBef>
                <a:spcPts val="1200"/>
              </a:spcBef>
              <a:spcAft>
                <a:spcPts val="0"/>
              </a:spcAft>
              <a:buClr>
                <a:schemeClr val="tx2"/>
              </a:buClr>
              <a:buSzPct val="75000"/>
              <a:buFont typeface="Wingdings" pitchFamily="2" charset="2"/>
              <a:buChar char=""/>
              <a:tabLst/>
              <a:defRPr/>
            </a:pPr>
            <a:r>
              <a:rPr kumimoji="0" lang="en-US" sz="2400" b="1" i="0" u="none" strike="noStrike" kern="1200" cap="none" spc="0" normalizeH="0" baseline="0" noProof="0" smtClean="0">
                <a:ln>
                  <a:noFill/>
                </a:ln>
                <a:solidFill>
                  <a:schemeClr val="tx1"/>
                </a:solidFill>
                <a:effectLst/>
                <a:uLnTx/>
                <a:uFillTx/>
                <a:latin typeface="+mn-lt"/>
                <a:ea typeface="+mn-ea"/>
                <a:cs typeface="+mn-cs"/>
              </a:rPr>
              <a:t>Main Goal - </a:t>
            </a:r>
            <a:r>
              <a:rPr kumimoji="0" lang="en-US" sz="2400" b="1" i="1" u="none" strike="noStrike" kern="1200" cap="none" spc="0" normalizeH="0" baseline="0" noProof="0" smtClean="0">
                <a:ln>
                  <a:noFill/>
                </a:ln>
                <a:solidFill>
                  <a:schemeClr val="tx1"/>
                </a:solidFill>
                <a:effectLst/>
                <a:uLnTx/>
                <a:uFillTx/>
                <a:latin typeface="+mn-lt"/>
                <a:ea typeface="+mn-ea"/>
                <a:cs typeface="+mn-cs"/>
              </a:rPr>
              <a:t>maximize line reuse before eviction</a:t>
            </a:r>
          </a:p>
          <a:p>
            <a:pPr marL="800100" lvl="1" indent="-342900" eaLnBrk="1" fontAlgn="auto" hangingPunct="1">
              <a:lnSpc>
                <a:spcPct val="90000"/>
              </a:lnSpc>
              <a:spcBef>
                <a:spcPts val="600"/>
              </a:spcBef>
              <a:spcAft>
                <a:spcPts val="0"/>
              </a:spcAft>
              <a:buClr>
                <a:schemeClr val="tx2"/>
              </a:buClr>
              <a:buSzPct val="75000"/>
              <a:buFont typeface="Wingdings"/>
              <a:buChar char=""/>
            </a:pPr>
            <a:r>
              <a:rPr lang="en-US" sz="2000" b="0" i="1" smtClean="0">
                <a:latin typeface="+mn-lt"/>
              </a:rPr>
              <a:t>Algorithms can be optimized for cache</a:t>
            </a:r>
          </a:p>
          <a:p>
            <a:pPr marL="342900" marR="0" lvl="0" indent="-342900" algn="l" defTabSz="914400" rtl="0" eaLnBrk="1" fontAlgn="auto" latinLnBrk="0" hangingPunct="1">
              <a:lnSpc>
                <a:spcPct val="90000"/>
              </a:lnSpc>
              <a:spcBef>
                <a:spcPts val="1200"/>
              </a:spcBef>
              <a:spcAft>
                <a:spcPts val="0"/>
              </a:spcAft>
              <a:buClr>
                <a:schemeClr val="tx2"/>
              </a:buClr>
              <a:buSzPct val="75000"/>
              <a:buFont typeface="Wingdings" pitchFamily="2" charset="2"/>
              <a:buChar char=""/>
              <a:tabLst/>
              <a:defRPr/>
            </a:pPr>
            <a:r>
              <a:rPr kumimoji="0" lang="en-US" sz="2400" b="1" i="0" u="none" strike="noStrike" kern="1200" cap="none" spc="0" normalizeH="0" baseline="0" noProof="0" smtClean="0">
                <a:ln>
                  <a:noFill/>
                </a:ln>
                <a:solidFill>
                  <a:schemeClr val="tx1"/>
                </a:solidFill>
                <a:effectLst/>
                <a:uLnTx/>
                <a:uFillTx/>
                <a:latin typeface="+mn-lt"/>
                <a:ea typeface="+mn-ea"/>
                <a:cs typeface="+mn-cs"/>
              </a:rPr>
              <a:t>“Touch Loops” can help with compulsory misses</a:t>
            </a:r>
          </a:p>
          <a:p>
            <a:pPr marL="800100" lvl="1" indent="-342900" eaLnBrk="1" fontAlgn="auto" hangingPunct="1">
              <a:lnSpc>
                <a:spcPct val="90000"/>
              </a:lnSpc>
              <a:spcBef>
                <a:spcPts val="600"/>
              </a:spcBef>
              <a:spcAft>
                <a:spcPts val="0"/>
              </a:spcAft>
              <a:buClr>
                <a:schemeClr val="tx2"/>
              </a:buClr>
              <a:buSzPct val="75000"/>
              <a:buFont typeface="Wingdings"/>
              <a:buChar char=""/>
            </a:pPr>
            <a:r>
              <a:rPr kumimoji="0" lang="en-US" sz="2000" b="0" i="1" u="none" strike="noStrike" kern="1200" cap="none" spc="0" normalizeH="0" baseline="0" noProof="0" smtClean="0">
                <a:ln>
                  <a:noFill/>
                </a:ln>
                <a:solidFill>
                  <a:schemeClr val="tx1"/>
                </a:solidFill>
                <a:effectLst/>
                <a:uLnTx/>
                <a:uFillTx/>
                <a:latin typeface="+mn-lt"/>
                <a:ea typeface="+mn-ea"/>
                <a:cs typeface="+mn-cs"/>
              </a:rPr>
              <a:t>Run once thru loop in init code</a:t>
            </a:r>
          </a:p>
          <a:p>
            <a:pPr marL="800100" lvl="1" indent="-342900" eaLnBrk="1" fontAlgn="auto" hangingPunct="1">
              <a:lnSpc>
                <a:spcPct val="90000"/>
              </a:lnSpc>
              <a:spcBef>
                <a:spcPts val="0"/>
              </a:spcBef>
              <a:spcAft>
                <a:spcPts val="0"/>
              </a:spcAft>
              <a:buClr>
                <a:schemeClr val="tx2"/>
              </a:buClr>
              <a:buSzPct val="75000"/>
              <a:buFont typeface="Wingdings"/>
              <a:buChar char=""/>
            </a:pPr>
            <a:r>
              <a:rPr lang="en-US" sz="2000" b="0" i="1" smtClean="0">
                <a:latin typeface="+mn-lt"/>
              </a:rPr>
              <a:t>T</a:t>
            </a:r>
            <a:r>
              <a:rPr kumimoji="0" lang="en-US" sz="2000" b="0" i="1" u="none" strike="noStrike" kern="1200" cap="none" spc="0" normalizeH="0" baseline="0" noProof="0" smtClean="0">
                <a:ln>
                  <a:noFill/>
                </a:ln>
                <a:solidFill>
                  <a:schemeClr val="tx1"/>
                </a:solidFill>
                <a:effectLst/>
                <a:uLnTx/>
                <a:uFillTx/>
                <a:latin typeface="+mn-lt"/>
                <a:ea typeface="+mn-ea"/>
                <a:cs typeface="+mn-cs"/>
              </a:rPr>
              <a:t>ouch buffers to “pre-load” data cache</a:t>
            </a:r>
            <a:endParaRPr kumimoji="0" lang="en-US" b="0" i="1"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ts val="1200"/>
              </a:spcBef>
              <a:spcAft>
                <a:spcPts val="0"/>
              </a:spcAft>
              <a:buClr>
                <a:schemeClr val="tx2"/>
              </a:buClr>
              <a:buSzPct val="75000"/>
              <a:buFont typeface="Wingdings" pitchFamily="2" charset="2"/>
              <a:buChar char=""/>
              <a:tabLst/>
              <a:defRPr/>
            </a:pPr>
            <a:r>
              <a:rPr kumimoji="0" lang="en-US" sz="2400" b="1" i="0" u="none" strike="noStrike" kern="1200" cap="none" spc="0" normalizeH="0" baseline="0" noProof="0" smtClean="0">
                <a:ln>
                  <a:noFill/>
                </a:ln>
                <a:solidFill>
                  <a:schemeClr val="tx1"/>
                </a:solidFill>
                <a:effectLst/>
                <a:uLnTx/>
                <a:uFillTx/>
                <a:latin typeface="+mn-lt"/>
                <a:ea typeface="+mn-ea"/>
                <a:cs typeface="+mn-cs"/>
              </a:rPr>
              <a:t>Up to 4 write misses can happen sequentially, but the next read or write will stall</a:t>
            </a:r>
          </a:p>
          <a:p>
            <a:pPr marL="800100" lvl="1" indent="-342900" eaLnBrk="1" fontAlgn="auto" hangingPunct="1">
              <a:lnSpc>
                <a:spcPct val="90000"/>
              </a:lnSpc>
              <a:spcBef>
                <a:spcPts val="600"/>
              </a:spcBef>
              <a:spcAft>
                <a:spcPts val="0"/>
              </a:spcAft>
              <a:buClr>
                <a:schemeClr val="tx2"/>
              </a:buClr>
              <a:buSzPct val="75000"/>
              <a:buFont typeface="Wingdings"/>
              <a:buChar char=""/>
            </a:pPr>
            <a:r>
              <a:rPr lang="en-US" sz="2000" b="0" i="1" smtClean="0"/>
              <a:t>Bus has 4 deep buffer between CPU/L1 and beyond</a:t>
            </a:r>
          </a:p>
          <a:p>
            <a:pPr marL="342900" marR="0" lvl="0" indent="-342900" algn="l" defTabSz="914400" rtl="0" eaLnBrk="1" fontAlgn="auto" latinLnBrk="0" hangingPunct="1">
              <a:lnSpc>
                <a:spcPct val="90000"/>
              </a:lnSpc>
              <a:spcBef>
                <a:spcPts val="1200"/>
              </a:spcBef>
              <a:spcAft>
                <a:spcPts val="0"/>
              </a:spcAft>
              <a:buClr>
                <a:schemeClr val="tx2"/>
              </a:buClr>
              <a:buSzPct val="75000"/>
              <a:buFont typeface="Wingdings" pitchFamily="2" charset="2"/>
              <a:buChar char=""/>
              <a:tabLst/>
              <a:defRPr/>
            </a:pPr>
            <a:r>
              <a:rPr kumimoji="0" lang="en-US" sz="2400" b="1" i="0" u="none" strike="noStrike" kern="1200" cap="none" spc="0" normalizeH="0" baseline="0" noProof="0" smtClean="0">
                <a:ln>
                  <a:noFill/>
                </a:ln>
                <a:solidFill>
                  <a:schemeClr val="tx1"/>
                </a:solidFill>
                <a:effectLst/>
                <a:uLnTx/>
                <a:uFillTx/>
                <a:latin typeface="+mn-lt"/>
                <a:ea typeface="+mn-ea"/>
                <a:cs typeface="+mn-cs"/>
              </a:rPr>
              <a:t>Be smart about data output by one function then read by another (touch it first)</a:t>
            </a:r>
          </a:p>
          <a:p>
            <a:pPr marL="800100" lvl="1" indent="-342900" eaLnBrk="1" fontAlgn="auto" hangingPunct="1">
              <a:lnSpc>
                <a:spcPct val="90000"/>
              </a:lnSpc>
              <a:spcBef>
                <a:spcPts val="600"/>
              </a:spcBef>
              <a:spcAft>
                <a:spcPts val="0"/>
              </a:spcAft>
              <a:buClr>
                <a:schemeClr val="tx2"/>
              </a:buClr>
              <a:buSzPct val="75000"/>
              <a:buFont typeface="Wingdings"/>
              <a:buChar char=""/>
            </a:pPr>
            <a:r>
              <a:rPr lang="en-US" sz="2000" b="0" i="1" smtClean="0"/>
              <a:t>When data is output by first function, where does it go?</a:t>
            </a:r>
          </a:p>
          <a:p>
            <a:pPr marL="800100" lvl="1" indent="-342900" eaLnBrk="1" fontAlgn="auto" hangingPunct="1">
              <a:lnSpc>
                <a:spcPct val="90000"/>
              </a:lnSpc>
              <a:spcBef>
                <a:spcPts val="0"/>
              </a:spcBef>
              <a:spcAft>
                <a:spcPts val="0"/>
              </a:spcAft>
              <a:buClr>
                <a:schemeClr val="tx2"/>
              </a:buClr>
              <a:buSzPct val="75000"/>
              <a:buFont typeface="Wingdings"/>
              <a:buChar char=""/>
            </a:pPr>
            <a:r>
              <a:rPr lang="en-US" sz="2000" b="0" i="1" smtClean="0"/>
              <a:t>If you touch output buffer first, then where will output data go?</a:t>
            </a:r>
            <a:endParaRPr lang="en-US" b="0" i="1" smtClean="0"/>
          </a:p>
        </p:txBody>
      </p:sp>
      <p:sp>
        <p:nvSpPr>
          <p:cNvPr id="6" name="Leading Question"/>
          <p:cNvSpPr txBox="1"/>
          <p:nvPr/>
        </p:nvSpPr>
        <p:spPr>
          <a:xfrm>
            <a:off x="8166706" y="6488178"/>
            <a:ext cx="654025" cy="246221"/>
          </a:xfrm>
          <a:prstGeom prst="rect">
            <a:avLst/>
          </a:prstGeom>
          <a:noFill/>
        </p:spPr>
        <p:txBody>
          <a:bodyPr vert="horz" wrap="none" lIns="0" tIns="0" rIns="0" bIns="0" rtlCol="0" anchor="b" anchorCtr="0">
            <a:spAutoFit/>
          </a:bodyPr>
          <a:lstStyle/>
          <a:p>
            <a:pPr algn="r">
              <a:spcBef>
                <a:spcPct val="0"/>
              </a:spcBef>
            </a:pPr>
            <a:r>
              <a:rPr lang="en-US" sz="2000" b="0" dirty="0" smtClean="0">
                <a:solidFill>
                  <a:schemeClr val="tx2"/>
                </a:solidFill>
                <a:latin typeface="Arial Narrow"/>
              </a:rPr>
              <a:t>Docs...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t>Updated Cache Documentation</a:t>
            </a:r>
          </a:p>
        </p:txBody>
      </p:sp>
      <p:sp>
        <p:nvSpPr>
          <p:cNvPr id="81923" name="Rectangle 3"/>
          <p:cNvSpPr>
            <a:spLocks noGrp="1" noChangeArrowheads="1"/>
          </p:cNvSpPr>
          <p:nvPr>
            <p:ph idx="1"/>
          </p:nvPr>
        </p:nvSpPr>
        <p:spPr>
          <a:xfrm>
            <a:off x="228600" y="893763"/>
            <a:ext cx="8686800" cy="3717925"/>
          </a:xfrm>
        </p:spPr>
        <p:txBody>
          <a:bodyPr>
            <a:normAutofit lnSpcReduction="10000"/>
          </a:bodyPr>
          <a:lstStyle/>
          <a:p>
            <a:r>
              <a:rPr lang="en-US" altLang="en-US" sz="2800" smtClean="0">
                <a:latin typeface="Arial Narrow" pitchFamily="34" charset="0"/>
              </a:rPr>
              <a:t>Cache Reference</a:t>
            </a:r>
          </a:p>
          <a:p>
            <a:pPr lvl="1"/>
            <a:r>
              <a:rPr lang="en-US" altLang="en-US" sz="2400" smtClean="0">
                <a:latin typeface="Arial Narrow" pitchFamily="34" charset="0"/>
              </a:rPr>
              <a:t>More comprehensive </a:t>
            </a:r>
            <a:br>
              <a:rPr lang="en-US" altLang="en-US" sz="2400" smtClean="0">
                <a:latin typeface="Arial Narrow" pitchFamily="34" charset="0"/>
              </a:rPr>
            </a:br>
            <a:r>
              <a:rPr lang="en-US" altLang="en-US" sz="2400" smtClean="0">
                <a:latin typeface="Arial Narrow" pitchFamily="34" charset="0"/>
              </a:rPr>
              <a:t>description of C6000 cache</a:t>
            </a:r>
          </a:p>
          <a:p>
            <a:pPr lvl="1"/>
            <a:r>
              <a:rPr lang="en-US" altLang="en-US" sz="2400" smtClean="0">
                <a:latin typeface="Arial Narrow" pitchFamily="34" charset="0"/>
              </a:rPr>
              <a:t>Revised terminology for cache coherence operations </a:t>
            </a:r>
            <a:br>
              <a:rPr lang="en-US" altLang="en-US" sz="2400" smtClean="0">
                <a:latin typeface="Arial Narrow" pitchFamily="34" charset="0"/>
              </a:rPr>
            </a:br>
            <a:r>
              <a:rPr lang="en-US" altLang="en-US" sz="2400" smtClean="0">
                <a:latin typeface="Arial Narrow" pitchFamily="34" charset="0"/>
              </a:rPr>
              <a:t> </a:t>
            </a:r>
          </a:p>
          <a:p>
            <a:pPr>
              <a:lnSpc>
                <a:spcPct val="70000"/>
              </a:lnSpc>
            </a:pPr>
            <a:r>
              <a:rPr lang="en-US" altLang="en-US" sz="2800" smtClean="0">
                <a:latin typeface="Arial Narrow" pitchFamily="34" charset="0"/>
              </a:rPr>
              <a:t>Cache User’s Guide</a:t>
            </a:r>
          </a:p>
          <a:p>
            <a:pPr lvl="1"/>
            <a:r>
              <a:rPr lang="en-US" altLang="en-US" sz="2400" smtClean="0">
                <a:latin typeface="Arial Narrow" pitchFamily="34" charset="0"/>
              </a:rPr>
              <a:t>Cache Basics</a:t>
            </a:r>
          </a:p>
          <a:p>
            <a:pPr lvl="1"/>
            <a:r>
              <a:rPr lang="en-US" altLang="en-US" sz="2400" smtClean="0">
                <a:latin typeface="Arial Narrow" pitchFamily="34" charset="0"/>
              </a:rPr>
              <a:t>Using C6000 Cache</a:t>
            </a:r>
          </a:p>
          <a:p>
            <a:pPr lvl="1"/>
            <a:r>
              <a:rPr lang="en-US" altLang="en-US" sz="2400" smtClean="0">
                <a:latin typeface="Arial Narrow" pitchFamily="34" charset="0"/>
              </a:rPr>
              <a:t>Optimization for Cache Performance</a:t>
            </a:r>
          </a:p>
        </p:txBody>
      </p:sp>
      <p:sp>
        <p:nvSpPr>
          <p:cNvPr id="81924" name="Rectangle 4"/>
          <p:cNvSpPr>
            <a:spLocks noChangeArrowheads="1"/>
          </p:cNvSpPr>
          <p:nvPr/>
        </p:nvSpPr>
        <p:spPr bwMode="auto">
          <a:xfrm>
            <a:off x="4800600" y="2971800"/>
            <a:ext cx="3390900" cy="1019175"/>
          </a:xfrm>
          <a:prstGeom prst="rect">
            <a:avLst/>
          </a:prstGeom>
          <a:solidFill>
            <a:schemeClr val="accent4">
              <a:lumMod val="20000"/>
              <a:lumOff val="80000"/>
            </a:schemeClr>
          </a:solidFill>
          <a:ln w="12700">
            <a:solidFill>
              <a:srgbClr val="969696"/>
            </a:solidFill>
            <a:miter lim="800000"/>
            <a:headEnd type="none" w="sm" len="sm"/>
            <a:tailEnd/>
          </a:ln>
        </p:spPr>
        <p:txBody>
          <a:bodyPr wrap="none">
            <a:spAutoFit/>
          </a:bodyPr>
          <a:lstStyle/>
          <a:p>
            <a:pPr>
              <a:lnSpc>
                <a:spcPct val="100000"/>
              </a:lnSpc>
              <a:spcBef>
                <a:spcPct val="0"/>
              </a:spcBef>
              <a:tabLst>
                <a:tab pos="1371600" algn="l"/>
              </a:tabLst>
            </a:pPr>
            <a:r>
              <a:rPr lang="en-US" altLang="en-US" sz="2000"/>
              <a:t>SPRU656:	C62x/C64x/C67</a:t>
            </a:r>
          </a:p>
          <a:p>
            <a:pPr>
              <a:lnSpc>
                <a:spcPct val="100000"/>
              </a:lnSpc>
              <a:spcBef>
                <a:spcPct val="0"/>
              </a:spcBef>
              <a:tabLst>
                <a:tab pos="1371600" algn="l"/>
              </a:tabLst>
            </a:pPr>
            <a:r>
              <a:rPr lang="en-US" sz="2000"/>
              <a:t>SPRU862:	C64x+/C674</a:t>
            </a:r>
          </a:p>
          <a:p>
            <a:pPr>
              <a:lnSpc>
                <a:spcPct val="100000"/>
              </a:lnSpc>
              <a:spcBef>
                <a:spcPct val="0"/>
              </a:spcBef>
              <a:tabLst>
                <a:tab pos="1371600" algn="l"/>
              </a:tabLst>
            </a:pPr>
            <a:r>
              <a:rPr lang="en-US" sz="2000"/>
              <a:t>SPRUGY8:	C66x</a:t>
            </a:r>
          </a:p>
        </p:txBody>
      </p:sp>
      <p:sp>
        <p:nvSpPr>
          <p:cNvPr id="81925" name="Rectangle 5"/>
          <p:cNvSpPr>
            <a:spLocks noChangeArrowheads="1"/>
          </p:cNvSpPr>
          <p:nvPr/>
        </p:nvSpPr>
        <p:spPr bwMode="auto">
          <a:xfrm>
            <a:off x="5257800" y="762000"/>
            <a:ext cx="3248025" cy="1323975"/>
          </a:xfrm>
          <a:prstGeom prst="rect">
            <a:avLst/>
          </a:prstGeom>
          <a:solidFill>
            <a:schemeClr val="accent4">
              <a:lumMod val="20000"/>
              <a:lumOff val="80000"/>
            </a:schemeClr>
          </a:solidFill>
          <a:ln w="12700">
            <a:solidFill>
              <a:srgbClr val="969696"/>
            </a:solidFill>
            <a:miter lim="800000"/>
            <a:headEnd type="none" w="sm" len="sm"/>
            <a:tailEnd/>
          </a:ln>
        </p:spPr>
        <p:txBody>
          <a:bodyPr wrap="none">
            <a:spAutoFit/>
          </a:bodyPr>
          <a:lstStyle/>
          <a:p>
            <a:pPr>
              <a:lnSpc>
                <a:spcPct val="100000"/>
              </a:lnSpc>
              <a:spcBef>
                <a:spcPct val="0"/>
              </a:spcBef>
              <a:tabLst>
                <a:tab pos="1482725" algn="l"/>
              </a:tabLst>
            </a:pPr>
            <a:r>
              <a:rPr lang="en-US" altLang="en-US" sz="2000"/>
              <a:t>SPRU609:	C621x/C671x</a:t>
            </a:r>
          </a:p>
          <a:p>
            <a:pPr>
              <a:lnSpc>
                <a:spcPct val="100000"/>
              </a:lnSpc>
              <a:spcBef>
                <a:spcPct val="0"/>
              </a:spcBef>
              <a:tabLst>
                <a:tab pos="1482725" algn="l"/>
              </a:tabLst>
            </a:pPr>
            <a:r>
              <a:rPr lang="en-US" altLang="en-US" sz="2000"/>
              <a:t>SPRU610: 	C64x</a:t>
            </a:r>
          </a:p>
          <a:p>
            <a:pPr>
              <a:lnSpc>
                <a:spcPct val="100000"/>
              </a:lnSpc>
              <a:spcBef>
                <a:spcPct val="0"/>
              </a:spcBef>
              <a:tabLst>
                <a:tab pos="1482725" algn="l"/>
              </a:tabLst>
            </a:pPr>
            <a:r>
              <a:rPr lang="en-US" sz="2000"/>
              <a:t>SPRU871: 	C64x+/C674</a:t>
            </a:r>
          </a:p>
          <a:p>
            <a:pPr>
              <a:lnSpc>
                <a:spcPct val="100000"/>
              </a:lnSpc>
              <a:spcBef>
                <a:spcPct val="0"/>
              </a:spcBef>
              <a:tabLst>
                <a:tab pos="1482725" algn="l"/>
              </a:tabLst>
            </a:pPr>
            <a:r>
              <a:rPr lang="en-US" sz="2000"/>
              <a:t>SPRUGW0:	C66x</a:t>
            </a:r>
          </a:p>
        </p:txBody>
      </p:sp>
      <p:pic>
        <p:nvPicPr>
          <p:cNvPr id="10"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
        <p:nvSpPr>
          <p:cNvPr id="8" name="Leading Question"/>
          <p:cNvSpPr txBox="1"/>
          <p:nvPr/>
        </p:nvSpPr>
        <p:spPr>
          <a:xfrm>
            <a:off x="7762108" y="6488178"/>
            <a:ext cx="1058623" cy="246221"/>
          </a:xfrm>
          <a:prstGeom prst="rect">
            <a:avLst/>
          </a:prstGeom>
          <a:noFill/>
        </p:spPr>
        <p:txBody>
          <a:bodyPr vert="horz" wrap="none" lIns="0" tIns="0" rIns="0" bIns="0" rtlCol="0" anchor="b" anchorCtr="0">
            <a:spAutoFit/>
          </a:bodyPr>
          <a:lstStyle/>
          <a:p>
            <a:pPr algn="r">
              <a:spcBef>
                <a:spcPct val="0"/>
              </a:spcBef>
            </a:pPr>
            <a:r>
              <a:rPr lang="en-US" sz="2000" b="0" dirty="0" smtClean="0">
                <a:solidFill>
                  <a:schemeClr val="tx2"/>
                </a:solidFill>
                <a:latin typeface="Arial Narrow"/>
              </a:rPr>
              <a:t>Summary...</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487363" y="3368675"/>
            <a:ext cx="8169275" cy="2967038"/>
          </a:xfrm>
          <a:prstGeom prst="rect">
            <a:avLst/>
          </a:prstGeom>
          <a:solidFill>
            <a:schemeClr val="accent4">
              <a:lumMod val="20000"/>
              <a:lumOff val="80000"/>
            </a:schemeClr>
          </a:solidFill>
          <a:ln w="12700">
            <a:solidFill>
              <a:srgbClr val="969696"/>
            </a:solidFill>
            <a:miter lim="800000"/>
            <a:headEnd type="none" w="sm" len="sm"/>
            <a:tailEnd/>
          </a:ln>
        </p:spPr>
        <p:txBody>
          <a:bodyPr lIns="182880" tIns="182880" rIns="182880" bIns="182880">
            <a:spAutoFit/>
          </a:bodyPr>
          <a:lstStyle/>
          <a:p>
            <a:pPr marL="284163" indent="-284163">
              <a:spcBef>
                <a:spcPct val="30000"/>
              </a:spcBef>
              <a:buClr>
                <a:schemeClr val="tx2"/>
              </a:buClr>
              <a:buSzPct val="75000"/>
              <a:buFont typeface="Wingdings" pitchFamily="2" charset="2"/>
              <a:buNone/>
            </a:pPr>
            <a:r>
              <a:rPr lang="en-US" sz="2000">
                <a:solidFill>
                  <a:schemeClr val="tx2"/>
                </a:solidFill>
                <a:latin typeface="Arial Narrow" pitchFamily="34" charset="0"/>
              </a:rPr>
              <a:t>Procedure</a:t>
            </a:r>
          </a:p>
          <a:p>
            <a:pPr marL="284163" indent="-284163">
              <a:lnSpc>
                <a:spcPct val="100000"/>
              </a:lnSpc>
              <a:spcBef>
                <a:spcPct val="10000"/>
              </a:spcBef>
              <a:buClr>
                <a:schemeClr val="tx2"/>
              </a:buClr>
              <a:buSzPct val="75000"/>
              <a:buFont typeface="Wingdings" pitchFamily="2" charset="2"/>
              <a:buAutoNum type="arabicPeriod"/>
            </a:pPr>
            <a:r>
              <a:rPr lang="en-US" sz="2000">
                <a:latin typeface="Arial Narrow" pitchFamily="34" charset="0"/>
              </a:rPr>
              <a:t>Profile code for L1P cache misses - don’t solve a problem that doesn’t exist</a:t>
            </a:r>
          </a:p>
          <a:p>
            <a:pPr marL="284163" indent="-284163">
              <a:lnSpc>
                <a:spcPct val="100000"/>
              </a:lnSpc>
              <a:spcBef>
                <a:spcPct val="10000"/>
              </a:spcBef>
              <a:buClr>
                <a:schemeClr val="tx2"/>
              </a:buClr>
              <a:buSzPct val="75000"/>
              <a:buFont typeface="Wingdings" pitchFamily="2" charset="2"/>
              <a:buAutoNum type="arabicPeriod"/>
            </a:pPr>
            <a:r>
              <a:rPr lang="en-US" sz="2000">
                <a:latin typeface="Arial Narrow" pitchFamily="34" charset="0"/>
              </a:rPr>
              <a:t>Instrument your app by building with compiler option (--gen_profile_info)</a:t>
            </a:r>
          </a:p>
          <a:p>
            <a:pPr marL="284163" indent="-284163">
              <a:lnSpc>
                <a:spcPct val="100000"/>
              </a:lnSpc>
              <a:spcBef>
                <a:spcPct val="10000"/>
              </a:spcBef>
              <a:buClr>
                <a:schemeClr val="tx2"/>
              </a:buClr>
              <a:buSzPct val="75000"/>
              <a:buFont typeface="Wingdings" pitchFamily="2" charset="2"/>
              <a:buAutoNum type="arabicPeriod"/>
            </a:pPr>
            <a:r>
              <a:rPr lang="en-US" sz="2000">
                <a:latin typeface="Arial Narrow" pitchFamily="34" charset="0"/>
              </a:rPr>
              <a:t>Run instrumented app to generate profile data (.ppd)</a:t>
            </a:r>
          </a:p>
          <a:p>
            <a:pPr marL="284163" indent="-284163">
              <a:lnSpc>
                <a:spcPct val="100000"/>
              </a:lnSpc>
              <a:spcBef>
                <a:spcPct val="10000"/>
              </a:spcBef>
              <a:buClr>
                <a:schemeClr val="tx2"/>
              </a:buClr>
              <a:buSzPct val="75000"/>
              <a:buFont typeface="Wingdings" pitchFamily="2" charset="2"/>
              <a:buAutoNum type="arabicPeriod"/>
            </a:pPr>
            <a:r>
              <a:rPr lang="en-US" sz="2000">
                <a:latin typeface="Arial Narrow" pitchFamily="34" charset="0"/>
              </a:rPr>
              <a:t>Decode profile data file (.prf)</a:t>
            </a:r>
          </a:p>
          <a:p>
            <a:pPr marL="284163" indent="-284163">
              <a:lnSpc>
                <a:spcPct val="100000"/>
              </a:lnSpc>
              <a:spcBef>
                <a:spcPct val="10000"/>
              </a:spcBef>
              <a:buClr>
                <a:schemeClr val="tx2"/>
              </a:buClr>
              <a:buSzPct val="75000"/>
              <a:buFont typeface="Wingdings" pitchFamily="2" charset="2"/>
              <a:buAutoNum type="arabicPeriod"/>
            </a:pPr>
            <a:r>
              <a:rPr lang="en-US" sz="2000">
                <a:latin typeface="Arial Narrow" pitchFamily="34" charset="0"/>
              </a:rPr>
              <a:t>Generate WCG data (.csv) for each source file</a:t>
            </a:r>
          </a:p>
          <a:p>
            <a:pPr marL="284163" indent="-284163">
              <a:lnSpc>
                <a:spcPct val="100000"/>
              </a:lnSpc>
              <a:spcBef>
                <a:spcPct val="10000"/>
              </a:spcBef>
              <a:buClr>
                <a:schemeClr val="tx2"/>
              </a:buClr>
              <a:buSzPct val="75000"/>
              <a:buFont typeface="Wingdings" pitchFamily="2" charset="2"/>
              <a:buAutoNum type="arabicPeriod"/>
            </a:pPr>
            <a:r>
              <a:rPr lang="en-US" sz="2000">
                <a:latin typeface="Arial Narrow" pitchFamily="34" charset="0"/>
              </a:rPr>
              <a:t>Generate linker command file (.cmd file)</a:t>
            </a:r>
          </a:p>
          <a:p>
            <a:pPr marL="284163" indent="-284163">
              <a:lnSpc>
                <a:spcPct val="100000"/>
              </a:lnSpc>
              <a:spcBef>
                <a:spcPct val="10000"/>
              </a:spcBef>
              <a:buClr>
                <a:schemeClr val="tx2"/>
              </a:buClr>
              <a:buSzPct val="75000"/>
              <a:buFont typeface="Wingdings" pitchFamily="2" charset="2"/>
              <a:buAutoNum type="arabicPeriod"/>
            </a:pPr>
            <a:r>
              <a:rPr lang="en-US" sz="2000">
                <a:latin typeface="Arial Narrow" pitchFamily="34" charset="0"/>
              </a:rPr>
              <a:t>Re-build of the app with optimized function ordering</a:t>
            </a:r>
          </a:p>
        </p:txBody>
      </p:sp>
      <p:sp>
        <p:nvSpPr>
          <p:cNvPr id="82947" name="Rectangle 3"/>
          <p:cNvSpPr>
            <a:spLocks noGrp="1" noChangeArrowheads="1"/>
          </p:cNvSpPr>
          <p:nvPr>
            <p:ph type="title"/>
          </p:nvPr>
        </p:nvSpPr>
        <p:spPr/>
        <p:txBody>
          <a:bodyPr/>
          <a:lstStyle/>
          <a:p>
            <a:r>
              <a:rPr lang="en-US" smtClean="0"/>
              <a:t>Cache Aware Linking</a:t>
            </a:r>
          </a:p>
        </p:txBody>
      </p:sp>
      <p:sp>
        <p:nvSpPr>
          <p:cNvPr id="82948" name="Text Box 4"/>
          <p:cNvSpPr txBox="1">
            <a:spLocks noChangeArrowheads="1"/>
          </p:cNvSpPr>
          <p:nvPr/>
        </p:nvSpPr>
        <p:spPr bwMode="auto">
          <a:xfrm>
            <a:off x="487363" y="685800"/>
            <a:ext cx="8169275" cy="2686050"/>
          </a:xfrm>
          <a:prstGeom prst="rect">
            <a:avLst/>
          </a:prstGeom>
          <a:noFill/>
          <a:ln w="12700">
            <a:noFill/>
            <a:miter lim="800000"/>
            <a:headEnd type="none" w="sm" len="sm"/>
            <a:tailEnd/>
          </a:ln>
        </p:spPr>
        <p:txBody>
          <a:bodyPr lIns="182880" tIns="182880" rIns="182880" bIns="182880">
            <a:spAutoFit/>
          </a:bodyPr>
          <a:lstStyle/>
          <a:p>
            <a:pPr marL="284163" indent="-284163">
              <a:spcBef>
                <a:spcPct val="30000"/>
              </a:spcBef>
              <a:buClr>
                <a:schemeClr val="tx2"/>
              </a:buClr>
              <a:buSzPct val="75000"/>
              <a:buFont typeface="Wingdings" pitchFamily="2" charset="2"/>
              <a:buNone/>
            </a:pPr>
            <a:r>
              <a:rPr lang="en-US" sz="2000">
                <a:solidFill>
                  <a:schemeClr val="tx2"/>
                </a:solidFill>
                <a:latin typeface="Arial Narrow" pitchFamily="34" charset="0"/>
              </a:rPr>
              <a:t>Goal</a:t>
            </a:r>
          </a:p>
          <a:p>
            <a:pPr marL="284163" indent="-284163">
              <a:lnSpc>
                <a:spcPct val="100000"/>
              </a:lnSpc>
              <a:spcBef>
                <a:spcPct val="0"/>
              </a:spcBef>
              <a:buClr>
                <a:schemeClr val="tx2"/>
              </a:buClr>
              <a:buSzPct val="75000"/>
              <a:buFont typeface="Wingdings" pitchFamily="2" charset="2"/>
              <a:buNone/>
            </a:pPr>
            <a:r>
              <a:rPr lang="en-US" sz="2000" b="0"/>
              <a:t>	Re-arrange functions to reduce L1P conflict misses</a:t>
            </a:r>
          </a:p>
          <a:p>
            <a:pPr marL="284163" indent="-284163">
              <a:spcBef>
                <a:spcPct val="30000"/>
              </a:spcBef>
              <a:buClr>
                <a:schemeClr val="tx2"/>
              </a:buClr>
              <a:buSzPct val="75000"/>
              <a:buFont typeface="Wingdings" pitchFamily="2" charset="2"/>
              <a:buNone/>
            </a:pPr>
            <a:r>
              <a:rPr lang="en-US" sz="2000">
                <a:solidFill>
                  <a:schemeClr val="tx2"/>
                </a:solidFill>
                <a:latin typeface="Arial Narrow" pitchFamily="34" charset="0"/>
              </a:rPr>
              <a:t>How it works</a:t>
            </a:r>
          </a:p>
          <a:p>
            <a:pPr marL="284163" indent="-284163">
              <a:spcBef>
                <a:spcPct val="20000"/>
              </a:spcBef>
              <a:buClr>
                <a:schemeClr val="tx2"/>
              </a:buClr>
              <a:buSzPct val="75000"/>
              <a:buFont typeface="Wingdings" pitchFamily="2" charset="2"/>
              <a:buNone/>
            </a:pPr>
            <a:r>
              <a:rPr lang="en-US" sz="2000" b="0"/>
              <a:t>	CGT v7.0 contains a new cache layout tool (clt6x). It takes dynamic profile info to create a preferred function ordering linker command file that guides the placement of function subsections</a:t>
            </a:r>
          </a:p>
          <a:p>
            <a:pPr marL="284163" indent="-284163">
              <a:spcBef>
                <a:spcPct val="30000"/>
              </a:spcBef>
              <a:buClr>
                <a:schemeClr val="tx2"/>
              </a:buClr>
              <a:buSzPct val="75000"/>
              <a:buFont typeface="Wingdings" pitchFamily="2" charset="2"/>
              <a:buNone/>
            </a:pPr>
            <a:r>
              <a:rPr lang="en-US" sz="2000">
                <a:solidFill>
                  <a:schemeClr val="tx2"/>
                </a:solidFill>
                <a:latin typeface="Arial Narrow" pitchFamily="34" charset="0"/>
              </a:rPr>
              <a:t>More Info</a:t>
            </a:r>
          </a:p>
          <a:p>
            <a:pPr marL="284163" indent="-284163">
              <a:lnSpc>
                <a:spcPct val="100000"/>
              </a:lnSpc>
              <a:spcBef>
                <a:spcPct val="0"/>
              </a:spcBef>
              <a:buClr>
                <a:schemeClr val="tx2"/>
              </a:buClr>
              <a:buSzPct val="75000"/>
              <a:buFont typeface="Wingdings" pitchFamily="2" charset="2"/>
              <a:buNone/>
            </a:pPr>
            <a:r>
              <a:rPr lang="en-US" sz="2000" b="0">
                <a:latin typeface="Arial Narrow" pitchFamily="34" charset="0"/>
              </a:rPr>
              <a:t> 	</a:t>
            </a:r>
            <a:r>
              <a:rPr lang="en-US" sz="2000" b="0" u="sng">
                <a:latin typeface="Arial Narrow" pitchFamily="34" charset="0"/>
              </a:rPr>
              <a:t>http://processors.wiki.ti.com/index.php/Program_Cache_Layout</a:t>
            </a:r>
          </a:p>
        </p:txBody>
      </p:sp>
      <p:pic>
        <p:nvPicPr>
          <p:cNvPr id="7"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Why Cache?</a:t>
            </a:r>
          </a:p>
        </p:txBody>
      </p:sp>
      <p:sp>
        <p:nvSpPr>
          <p:cNvPr id="1205251" name="Rectangle 3"/>
          <p:cNvSpPr>
            <a:spLocks noChangeArrowheads="1"/>
          </p:cNvSpPr>
          <p:nvPr/>
        </p:nvSpPr>
        <p:spPr bwMode="auto">
          <a:xfrm>
            <a:off x="304800" y="685800"/>
            <a:ext cx="2209800" cy="3200400"/>
          </a:xfrm>
          <a:prstGeom prst="rect">
            <a:avLst/>
          </a:prstGeom>
          <a:solidFill>
            <a:schemeClr val="accent2"/>
          </a:solidFill>
          <a:ln w="12700">
            <a:solidFill>
              <a:schemeClr val="tx1"/>
            </a:solidFill>
            <a:miter lim="800000"/>
            <a:headEnd type="none" w="sm" len="sm"/>
            <a:tailEnd/>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9220" name="AutoShape 4"/>
          <p:cNvSpPr>
            <a:spLocks noChangeArrowheads="1"/>
          </p:cNvSpPr>
          <p:nvPr/>
        </p:nvSpPr>
        <p:spPr bwMode="auto">
          <a:xfrm>
            <a:off x="381000" y="762000"/>
            <a:ext cx="2057400" cy="3048000"/>
          </a:xfrm>
          <a:prstGeom prst="roundRect">
            <a:avLst>
              <a:gd name="adj" fmla="val 16667"/>
            </a:avLst>
          </a:prstGeom>
          <a:solidFill>
            <a:schemeClr val="accent5">
              <a:lumMod val="20000"/>
              <a:lumOff val="80000"/>
              <a:alpha val="50195"/>
            </a:schemeClr>
          </a:solidFill>
          <a:ln w="3175">
            <a:solidFill>
              <a:schemeClr val="tx1"/>
            </a:solidFill>
            <a:round/>
            <a:headEnd type="none" w="sm" len="sm"/>
            <a:tailEnd/>
          </a:ln>
        </p:spPr>
        <p:txBody>
          <a:bodyPr wrap="none" anchor="ctr"/>
          <a:lstStyle/>
          <a:p>
            <a:pPr algn="ctr"/>
            <a:r>
              <a:rPr lang="en-US"/>
              <a:t>Sports</a:t>
            </a:r>
          </a:p>
          <a:p>
            <a:pPr algn="ctr"/>
            <a:r>
              <a:rPr lang="en-US"/>
              <a:t>Arena</a:t>
            </a:r>
          </a:p>
        </p:txBody>
      </p:sp>
      <p:sp>
        <p:nvSpPr>
          <p:cNvPr id="9221" name="Rectangle 5"/>
          <p:cNvSpPr>
            <a:spLocks noChangeArrowheads="1"/>
          </p:cNvSpPr>
          <p:nvPr/>
        </p:nvSpPr>
        <p:spPr bwMode="auto">
          <a:xfrm>
            <a:off x="5638800" y="723900"/>
            <a:ext cx="3048000" cy="3124200"/>
          </a:xfrm>
          <a:prstGeom prst="rect">
            <a:avLst/>
          </a:prstGeom>
          <a:solidFill>
            <a:schemeClr val="accent4">
              <a:lumMod val="20000"/>
              <a:lumOff val="80000"/>
            </a:schemeClr>
          </a:solidFill>
          <a:ln w="12700">
            <a:solidFill>
              <a:schemeClr val="tx1"/>
            </a:solidFill>
            <a:miter lim="800000"/>
            <a:headEnd type="none" w="sm" len="sm"/>
            <a:tailEnd/>
          </a:ln>
        </p:spPr>
        <p:txBody>
          <a:bodyPr tIns="365760" bIns="91440" anchorCtr="1"/>
          <a:lstStyle/>
          <a:p>
            <a:pPr algn="ctr">
              <a:buClr>
                <a:schemeClr val="tx2"/>
              </a:buClr>
              <a:buSzPct val="75000"/>
              <a:buFont typeface="Wingdings" pitchFamily="2" charset="2"/>
              <a:buNone/>
              <a:tabLst>
                <a:tab pos="1204913" algn="ctr"/>
              </a:tabLst>
            </a:pPr>
            <a:r>
              <a:rPr lang="en-US"/>
              <a:t>Bulk</a:t>
            </a:r>
            <a:br>
              <a:rPr lang="en-US"/>
            </a:br>
            <a:r>
              <a:rPr lang="en-US"/>
              <a:t>Memory</a:t>
            </a:r>
          </a:p>
        </p:txBody>
      </p:sp>
      <p:sp>
        <p:nvSpPr>
          <p:cNvPr id="1205254" name="Line 6"/>
          <p:cNvSpPr>
            <a:spLocks noChangeShapeType="1"/>
          </p:cNvSpPr>
          <p:nvPr/>
        </p:nvSpPr>
        <p:spPr bwMode="auto">
          <a:xfrm flipH="1">
            <a:off x="4406900" y="2286000"/>
            <a:ext cx="1231900" cy="0"/>
          </a:xfrm>
          <a:prstGeom prst="line">
            <a:avLst/>
          </a:prstGeom>
          <a:noFill/>
          <a:ln w="12700">
            <a:solidFill>
              <a:srgbClr val="969696"/>
            </a:solidFill>
            <a:prstDash val="dash"/>
            <a:round/>
            <a:headEnd type="none" w="sm" len="sm"/>
            <a:tailEnd type="triangle" w="lg" len="med"/>
          </a:ln>
          <a:effectLst/>
        </p:spPr>
        <p:txBody>
          <a:bodyPr/>
          <a:lstStyle/>
          <a:p>
            <a:pPr>
              <a:defRPr/>
            </a:pPr>
            <a:endParaRPr lang="en-US">
              <a:effectLst>
                <a:outerShdw blurRad="38100" dist="38100" dir="2700000" algn="tl">
                  <a:srgbClr val="000000">
                    <a:alpha val="43137"/>
                  </a:srgbClr>
                </a:outerShdw>
              </a:effectLst>
              <a:latin typeface="Arial" pitchFamily="34" charset="0"/>
            </a:endParaRPr>
          </a:p>
        </p:txBody>
      </p:sp>
      <p:sp>
        <p:nvSpPr>
          <p:cNvPr id="9223" name="Rectangle 7"/>
          <p:cNvSpPr>
            <a:spLocks noChangeArrowheads="1"/>
          </p:cNvSpPr>
          <p:nvPr/>
        </p:nvSpPr>
        <p:spPr bwMode="auto">
          <a:xfrm>
            <a:off x="2527300" y="946150"/>
            <a:ext cx="1879600" cy="2679700"/>
          </a:xfrm>
          <a:prstGeom prst="rect">
            <a:avLst/>
          </a:prstGeom>
          <a:solidFill>
            <a:srgbClr val="CCFF66"/>
          </a:solidFill>
          <a:ln w="12700">
            <a:solidFill>
              <a:schemeClr val="tx1"/>
            </a:solidFill>
            <a:miter lim="800000"/>
            <a:headEnd type="none" w="sm" len="sm"/>
            <a:tailEnd/>
          </a:ln>
        </p:spPr>
        <p:txBody>
          <a:bodyPr wrap="none" tIns="182880" bIns="91440" anchorCtr="1"/>
          <a:lstStyle/>
          <a:p>
            <a:pPr marL="342900" indent="-342900" algn="ctr">
              <a:lnSpc>
                <a:spcPct val="100000"/>
              </a:lnSpc>
              <a:spcBef>
                <a:spcPct val="0"/>
              </a:spcBef>
              <a:buClr>
                <a:schemeClr val="tx2"/>
              </a:buClr>
              <a:buSzPct val="75000"/>
              <a:buFont typeface="Wingdings" pitchFamily="2" charset="2"/>
              <a:buNone/>
            </a:pPr>
            <a:r>
              <a:rPr lang="en-US">
                <a:solidFill>
                  <a:schemeClr val="tx2"/>
                </a:solidFill>
              </a:rPr>
              <a:t>Cache</a:t>
            </a:r>
          </a:p>
          <a:p>
            <a:pPr marL="342900" indent="-342900" algn="ctr">
              <a:lnSpc>
                <a:spcPct val="100000"/>
              </a:lnSpc>
              <a:spcBef>
                <a:spcPct val="0"/>
              </a:spcBef>
              <a:buClr>
                <a:schemeClr val="tx2"/>
              </a:buClr>
              <a:buSzPct val="75000"/>
              <a:buFont typeface="Wingdings" pitchFamily="2" charset="2"/>
              <a:buNone/>
            </a:pPr>
            <a:r>
              <a:rPr lang="en-US"/>
              <a:t>Memory</a:t>
            </a:r>
          </a:p>
        </p:txBody>
      </p:sp>
      <p:sp>
        <p:nvSpPr>
          <p:cNvPr id="9224" name="Rectangle 8"/>
          <p:cNvSpPr>
            <a:spLocks noChangeArrowheads="1"/>
          </p:cNvSpPr>
          <p:nvPr/>
        </p:nvSpPr>
        <p:spPr bwMode="auto">
          <a:xfrm>
            <a:off x="6627813" y="2085975"/>
            <a:ext cx="1079500" cy="1046163"/>
          </a:xfrm>
          <a:prstGeom prst="rect">
            <a:avLst/>
          </a:prstGeom>
          <a:noFill/>
          <a:ln w="12700">
            <a:noFill/>
            <a:miter lim="800000"/>
            <a:headEnd type="none" w="sm" len="sm"/>
            <a:tailEnd/>
          </a:ln>
        </p:spPr>
        <p:txBody>
          <a:bodyPr wrap="none" lIns="0" tIns="0" rIns="0" bIns="0">
            <a:spAutoFit/>
          </a:bodyPr>
          <a:lstStyle/>
          <a:p>
            <a:pPr marL="234950" indent="-234950">
              <a:buClr>
                <a:schemeClr val="tx2"/>
              </a:buClr>
              <a:buSzPct val="75000"/>
              <a:buFont typeface="Wingdings" pitchFamily="2" charset="2"/>
              <a:buChar char=""/>
              <a:tabLst>
                <a:tab pos="1204913" algn="ctr"/>
              </a:tabLst>
            </a:pPr>
            <a:r>
              <a:rPr lang="en-US" sz="2000">
                <a:latin typeface="Arial Narrow" pitchFamily="34" charset="0"/>
              </a:rPr>
              <a:t>Slower</a:t>
            </a:r>
          </a:p>
          <a:p>
            <a:pPr marL="234950" indent="-234950">
              <a:buClr>
                <a:schemeClr val="tx2"/>
              </a:buClr>
              <a:buSzPct val="75000"/>
              <a:buFont typeface="Wingdings" pitchFamily="2" charset="2"/>
              <a:buChar char=""/>
              <a:tabLst>
                <a:tab pos="1204913" algn="ctr"/>
              </a:tabLst>
            </a:pPr>
            <a:r>
              <a:rPr lang="en-US" sz="2000">
                <a:latin typeface="Arial Narrow" pitchFamily="34" charset="0"/>
              </a:rPr>
              <a:t>Larger</a:t>
            </a:r>
          </a:p>
          <a:p>
            <a:pPr marL="234950" indent="-234950">
              <a:buClr>
                <a:schemeClr val="tx2"/>
              </a:buClr>
              <a:buSzPct val="75000"/>
              <a:buFont typeface="Wingdings" pitchFamily="2" charset="2"/>
              <a:buChar char=""/>
              <a:tabLst>
                <a:tab pos="1204913" algn="ctr"/>
              </a:tabLst>
            </a:pPr>
            <a:r>
              <a:rPr lang="en-US" sz="2000">
                <a:latin typeface="Arial Narrow" pitchFamily="34" charset="0"/>
              </a:rPr>
              <a:t>Cheaper</a:t>
            </a:r>
          </a:p>
        </p:txBody>
      </p:sp>
      <p:sp>
        <p:nvSpPr>
          <p:cNvPr id="9225" name="Text Box 9"/>
          <p:cNvSpPr txBox="1">
            <a:spLocks noChangeArrowheads="1"/>
          </p:cNvSpPr>
          <p:nvPr/>
        </p:nvSpPr>
        <p:spPr bwMode="auto">
          <a:xfrm>
            <a:off x="1479550" y="4086225"/>
            <a:ext cx="6242050" cy="2344738"/>
          </a:xfrm>
          <a:prstGeom prst="rect">
            <a:avLst/>
          </a:prstGeom>
          <a:noFill/>
          <a:ln w="12700">
            <a:noFill/>
            <a:miter lim="800000"/>
            <a:headEnd type="none" w="sm" len="sm"/>
            <a:tailEnd/>
          </a:ln>
        </p:spPr>
        <p:txBody>
          <a:bodyPr wrap="none">
            <a:spAutoFit/>
          </a:bodyPr>
          <a:lstStyle/>
          <a:p>
            <a:pPr marL="342900" indent="-342900">
              <a:lnSpc>
                <a:spcPct val="90000"/>
              </a:lnSpc>
              <a:spcBef>
                <a:spcPct val="0"/>
              </a:spcBef>
              <a:buClr>
                <a:schemeClr val="tx2"/>
              </a:buClr>
              <a:buSzPct val="75000"/>
              <a:buFont typeface="Wingdings" pitchFamily="2" charset="2"/>
              <a:buNone/>
            </a:pPr>
            <a:r>
              <a:rPr lang="en-US"/>
              <a:t>Memory Choices:</a:t>
            </a:r>
          </a:p>
          <a:p>
            <a:pPr marL="342900" indent="-342900">
              <a:lnSpc>
                <a:spcPct val="90000"/>
              </a:lnSpc>
              <a:spcBef>
                <a:spcPct val="0"/>
              </a:spcBef>
              <a:buClr>
                <a:schemeClr val="tx2"/>
              </a:buClr>
              <a:buSzPct val="75000"/>
              <a:buFont typeface="Wingdings" pitchFamily="2" charset="2"/>
              <a:buChar char=""/>
            </a:pPr>
            <a:r>
              <a:rPr lang="en-US"/>
              <a:t>Small, fast memory</a:t>
            </a:r>
          </a:p>
          <a:p>
            <a:pPr marL="342900" indent="-342900">
              <a:lnSpc>
                <a:spcPct val="90000"/>
              </a:lnSpc>
              <a:spcBef>
                <a:spcPct val="0"/>
              </a:spcBef>
              <a:buClr>
                <a:schemeClr val="tx2"/>
              </a:buClr>
              <a:buSzPct val="75000"/>
              <a:buFont typeface="Wingdings" pitchFamily="2" charset="2"/>
              <a:buChar char=""/>
            </a:pPr>
            <a:r>
              <a:rPr lang="en-US"/>
              <a:t>Large, slow memory</a:t>
            </a:r>
          </a:p>
          <a:p>
            <a:pPr marL="342900" indent="-342900">
              <a:lnSpc>
                <a:spcPct val="140000"/>
              </a:lnSpc>
              <a:spcBef>
                <a:spcPct val="0"/>
              </a:spcBef>
              <a:buClr>
                <a:schemeClr val="tx2"/>
              </a:buClr>
              <a:buSzPct val="75000"/>
              <a:buFont typeface="Wingdings" pitchFamily="2" charset="2"/>
              <a:buNone/>
            </a:pPr>
            <a:r>
              <a:rPr lang="en-US"/>
              <a:t>or  …  Use </a:t>
            </a:r>
            <a:r>
              <a:rPr lang="en-US">
                <a:solidFill>
                  <a:schemeClr val="tx2"/>
                </a:solidFill>
              </a:rPr>
              <a:t>Cache</a:t>
            </a:r>
            <a:r>
              <a:rPr lang="en-US"/>
              <a:t>:</a:t>
            </a:r>
          </a:p>
          <a:p>
            <a:pPr marL="342900" indent="-342900">
              <a:lnSpc>
                <a:spcPct val="110000"/>
              </a:lnSpc>
              <a:spcBef>
                <a:spcPct val="0"/>
              </a:spcBef>
              <a:buClr>
                <a:schemeClr val="tx2"/>
              </a:buClr>
              <a:buSzPct val="75000"/>
              <a:buFont typeface="Wingdings" pitchFamily="2" charset="2"/>
              <a:buChar char=""/>
            </a:pPr>
            <a:r>
              <a:rPr lang="en-US"/>
              <a:t>Combines advantages of both</a:t>
            </a:r>
          </a:p>
          <a:p>
            <a:pPr marL="342900" indent="-342900">
              <a:lnSpc>
                <a:spcPct val="90000"/>
              </a:lnSpc>
              <a:spcBef>
                <a:spcPct val="0"/>
              </a:spcBef>
              <a:buClr>
                <a:schemeClr val="tx2"/>
              </a:buClr>
              <a:buSzPct val="75000"/>
              <a:buFont typeface="Wingdings" pitchFamily="2" charset="2"/>
              <a:buChar char=""/>
            </a:pPr>
            <a:r>
              <a:rPr lang="en-US"/>
              <a:t>Like valet, data movement is automatic</a:t>
            </a:r>
          </a:p>
        </p:txBody>
      </p:sp>
      <p:sp>
        <p:nvSpPr>
          <p:cNvPr id="9226" name="Rectangle 10"/>
          <p:cNvSpPr>
            <a:spLocks noChangeArrowheads="1"/>
          </p:cNvSpPr>
          <p:nvPr/>
        </p:nvSpPr>
        <p:spPr bwMode="auto">
          <a:xfrm>
            <a:off x="2833688" y="2085975"/>
            <a:ext cx="1274762" cy="1218795"/>
          </a:xfrm>
          <a:prstGeom prst="rect">
            <a:avLst/>
          </a:prstGeom>
          <a:noFill/>
          <a:ln w="12700">
            <a:noFill/>
            <a:miter lim="800000"/>
            <a:headEnd type="none" w="sm" len="sm"/>
            <a:tailEnd/>
          </a:ln>
        </p:spPr>
        <p:txBody>
          <a:bodyPr lIns="0" tIns="0" rIns="0" bIns="0">
            <a:spAutoFit/>
          </a:bodyPr>
          <a:lstStyle/>
          <a:p>
            <a:pPr marL="234950" indent="-234950">
              <a:buClr>
                <a:schemeClr val="tx2"/>
              </a:buClr>
              <a:buSzPct val="75000"/>
              <a:buFont typeface="Wingdings" pitchFamily="2" charset="2"/>
              <a:buChar char=""/>
              <a:tabLst>
                <a:tab pos="1204913" algn="ctr"/>
              </a:tabLst>
            </a:pPr>
            <a:r>
              <a:rPr lang="en-US" sz="1800">
                <a:latin typeface="Arial Narrow" pitchFamily="34" charset="0"/>
              </a:rPr>
              <a:t>Fast</a:t>
            </a:r>
          </a:p>
          <a:p>
            <a:pPr marL="234950" indent="-234950">
              <a:spcBef>
                <a:spcPct val="20000"/>
              </a:spcBef>
              <a:buClr>
                <a:schemeClr val="tx2"/>
              </a:buClr>
              <a:buSzPct val="75000"/>
              <a:buFont typeface="Wingdings" pitchFamily="2" charset="2"/>
              <a:buChar char=""/>
              <a:tabLst>
                <a:tab pos="1204913" algn="ctr"/>
              </a:tabLst>
            </a:pPr>
            <a:r>
              <a:rPr lang="en-US" sz="1800">
                <a:latin typeface="Arial Narrow" pitchFamily="34" charset="0"/>
              </a:rPr>
              <a:t>Small</a:t>
            </a:r>
          </a:p>
          <a:p>
            <a:pPr marL="234950" indent="-234950">
              <a:spcBef>
                <a:spcPct val="20000"/>
              </a:spcBef>
              <a:buClr>
                <a:schemeClr val="tx2"/>
              </a:buClr>
              <a:buSzPct val="75000"/>
              <a:buFont typeface="Wingdings" pitchFamily="2" charset="2"/>
              <a:buChar char=""/>
              <a:tabLst>
                <a:tab pos="1204913" algn="ctr"/>
              </a:tabLst>
            </a:pPr>
            <a:r>
              <a:rPr lang="en-US" sz="1800">
                <a:latin typeface="Arial Narrow" pitchFamily="34" charset="0"/>
              </a:rPr>
              <a:t>Works like Big, Fast Memory</a:t>
            </a:r>
          </a:p>
        </p:txBody>
      </p:sp>
      <p:pic>
        <p:nvPicPr>
          <p:cNvPr id="15"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TW" altLang="zh-TW" smtClean="0">
                <a:ea typeface="PMingLiU" pitchFamily="18" charset="-120"/>
              </a:rPr>
              <a:t>Cache </a:t>
            </a:r>
            <a:r>
              <a:rPr lang="en-US" altLang="zh-TW" smtClean="0">
                <a:latin typeface="Times New Roman" pitchFamily="18" charset="0"/>
                <a:ea typeface="PMingLiU" pitchFamily="18" charset="-120"/>
              </a:rPr>
              <a:t>–</a:t>
            </a:r>
            <a:r>
              <a:rPr lang="en-US" altLang="zh-TW" smtClean="0">
                <a:ea typeface="PMingLiU" pitchFamily="18" charset="-120"/>
              </a:rPr>
              <a:t> General Terminology</a:t>
            </a:r>
          </a:p>
        </p:txBody>
      </p:sp>
      <p:sp>
        <p:nvSpPr>
          <p:cNvPr id="83971" name="Text Box 3"/>
          <p:cNvSpPr txBox="1">
            <a:spLocks noChangeArrowheads="1"/>
          </p:cNvSpPr>
          <p:nvPr/>
        </p:nvSpPr>
        <p:spPr bwMode="auto">
          <a:xfrm>
            <a:off x="381000" y="685800"/>
            <a:ext cx="8382000" cy="5613400"/>
          </a:xfrm>
          <a:prstGeom prst="rect">
            <a:avLst/>
          </a:prstGeom>
          <a:solidFill>
            <a:schemeClr val="accent4">
              <a:lumMod val="20000"/>
              <a:lumOff val="80000"/>
            </a:schemeClr>
          </a:solidFill>
          <a:ln w="12700">
            <a:noFill/>
            <a:miter lim="800000"/>
            <a:headEnd type="none" w="sm" len="sm"/>
            <a:tailEnd type="none" w="sm" len="sm"/>
          </a:ln>
        </p:spPr>
        <p:txBody>
          <a:bodyPr>
            <a:spAutoFit/>
          </a:bodyPr>
          <a:lstStyle/>
          <a:p>
            <a:pPr marL="342900" indent="-342900">
              <a:lnSpc>
                <a:spcPct val="100000"/>
              </a:lnSpc>
              <a:spcBef>
                <a:spcPct val="0"/>
              </a:spcBef>
              <a:spcAft>
                <a:spcPct val="30000"/>
              </a:spcAft>
              <a:buClr>
                <a:schemeClr val="tx2"/>
              </a:buClr>
              <a:buSzPct val="75000"/>
              <a:buFont typeface="Wingdings" pitchFamily="2" charset="2"/>
              <a:buChar char=""/>
            </a:pPr>
            <a:r>
              <a:rPr lang="en-US" sz="2000" i="1" u="sng">
                <a:solidFill>
                  <a:schemeClr val="tx2"/>
                </a:solidFill>
                <a:latin typeface="Arial Narrow" pitchFamily="34" charset="0"/>
              </a:rPr>
              <a:t>Associativity</a:t>
            </a:r>
            <a:r>
              <a:rPr lang="en-US" sz="2000">
                <a:latin typeface="Arial Narrow" pitchFamily="34" charset="0"/>
              </a:rPr>
              <a:t>: The # of places a piece of data can map to inside the cache.</a:t>
            </a:r>
          </a:p>
          <a:p>
            <a:pPr marL="342900" indent="-342900">
              <a:lnSpc>
                <a:spcPct val="100000"/>
              </a:lnSpc>
              <a:spcBef>
                <a:spcPct val="0"/>
              </a:spcBef>
              <a:spcAft>
                <a:spcPct val="30000"/>
              </a:spcAft>
              <a:buClr>
                <a:schemeClr val="tx2"/>
              </a:buClr>
              <a:buSzPct val="75000"/>
              <a:buFont typeface="Wingdings" pitchFamily="2" charset="2"/>
              <a:buChar char=""/>
            </a:pPr>
            <a:r>
              <a:rPr lang="en-US" sz="2000" i="1" u="sng">
                <a:solidFill>
                  <a:schemeClr val="tx2"/>
                </a:solidFill>
                <a:latin typeface="Arial Narrow" pitchFamily="34" charset="0"/>
              </a:rPr>
              <a:t>Coherence</a:t>
            </a:r>
            <a:r>
              <a:rPr lang="en-US" sz="2000">
                <a:latin typeface="Arial Narrow" pitchFamily="34" charset="0"/>
              </a:rPr>
              <a:t>: assuring that the most recent data gets written back from a cache when there is different data in the levels of memory</a:t>
            </a:r>
          </a:p>
          <a:p>
            <a:pPr marL="342900" indent="-342900">
              <a:lnSpc>
                <a:spcPct val="100000"/>
              </a:lnSpc>
              <a:spcBef>
                <a:spcPct val="0"/>
              </a:spcBef>
              <a:spcAft>
                <a:spcPct val="30000"/>
              </a:spcAft>
              <a:buClr>
                <a:schemeClr val="tx2"/>
              </a:buClr>
              <a:buSzPct val="75000"/>
              <a:buFont typeface="Wingdings" pitchFamily="2" charset="2"/>
              <a:buChar char=""/>
            </a:pPr>
            <a:r>
              <a:rPr lang="en-US" sz="2000" i="1" u="sng">
                <a:solidFill>
                  <a:schemeClr val="tx2"/>
                </a:solidFill>
                <a:latin typeface="Arial Narrow" pitchFamily="34" charset="0"/>
              </a:rPr>
              <a:t>“Dirty”</a:t>
            </a:r>
            <a:r>
              <a:rPr lang="en-US" sz="2000">
                <a:latin typeface="Arial Narrow" pitchFamily="34" charset="0"/>
              </a:rPr>
              <a:t>: When an allocated cache line gets changed/updated by the CPU (*file)</a:t>
            </a:r>
            <a:br>
              <a:rPr lang="en-US" sz="2000">
                <a:latin typeface="Arial Narrow" pitchFamily="34" charset="0"/>
              </a:rPr>
            </a:br>
            <a:endParaRPr lang="en-US" sz="2000">
              <a:latin typeface="Arial Narrow" pitchFamily="34" charset="0"/>
            </a:endParaRPr>
          </a:p>
          <a:p>
            <a:pPr marL="342900" indent="-342900">
              <a:lnSpc>
                <a:spcPct val="100000"/>
              </a:lnSpc>
              <a:spcBef>
                <a:spcPct val="0"/>
              </a:spcBef>
              <a:spcAft>
                <a:spcPct val="30000"/>
              </a:spcAft>
              <a:buClr>
                <a:schemeClr val="tx2"/>
              </a:buClr>
              <a:buSzPct val="75000"/>
              <a:buFont typeface="Wingdings" pitchFamily="2" charset="2"/>
              <a:buChar char=""/>
            </a:pPr>
            <a:r>
              <a:rPr lang="en-US" sz="2000" i="1" u="sng">
                <a:solidFill>
                  <a:schemeClr val="tx2"/>
                </a:solidFill>
                <a:latin typeface="Arial Narrow" pitchFamily="34" charset="0"/>
              </a:rPr>
              <a:t>Read-allocate cache</a:t>
            </a:r>
            <a:r>
              <a:rPr lang="en-US" sz="2000">
                <a:latin typeface="Arial Narrow" pitchFamily="34" charset="0"/>
              </a:rPr>
              <a:t>: only allocates space in the cache during a </a:t>
            </a:r>
            <a:r>
              <a:rPr lang="en-US" sz="2000" b="0" i="1">
                <a:latin typeface="Arial Narrow" pitchFamily="34" charset="0"/>
              </a:rPr>
              <a:t>read miss</a:t>
            </a:r>
            <a:r>
              <a:rPr lang="en-US" sz="2000">
                <a:latin typeface="Arial Narrow" pitchFamily="34" charset="0"/>
              </a:rPr>
              <a:t>. </a:t>
            </a:r>
            <a:br>
              <a:rPr lang="en-US" sz="2000">
                <a:latin typeface="Arial Narrow" pitchFamily="34" charset="0"/>
              </a:rPr>
            </a:br>
            <a:r>
              <a:rPr lang="en-US" sz="2000">
                <a:solidFill>
                  <a:srgbClr val="FF0000"/>
                </a:solidFill>
                <a:latin typeface="Arial Narrow" pitchFamily="34" charset="0"/>
              </a:rPr>
              <a:t>C64x+ L1 cache is read-allocate only</a:t>
            </a:r>
            <a:r>
              <a:rPr lang="en-US" sz="2000">
                <a:latin typeface="Arial Narrow" pitchFamily="34" charset="0"/>
              </a:rPr>
              <a:t>.</a:t>
            </a:r>
          </a:p>
          <a:p>
            <a:pPr marL="342900" indent="-342900">
              <a:lnSpc>
                <a:spcPct val="100000"/>
              </a:lnSpc>
              <a:spcBef>
                <a:spcPct val="0"/>
              </a:spcBef>
              <a:spcAft>
                <a:spcPct val="30000"/>
              </a:spcAft>
              <a:buClr>
                <a:schemeClr val="tx2"/>
              </a:buClr>
              <a:buSzPct val="75000"/>
              <a:buFont typeface="Wingdings" pitchFamily="2" charset="2"/>
              <a:buChar char=""/>
            </a:pPr>
            <a:r>
              <a:rPr lang="en-US" sz="2000" i="1" u="sng">
                <a:solidFill>
                  <a:schemeClr val="tx2"/>
                </a:solidFill>
                <a:latin typeface="Arial Narrow" pitchFamily="34" charset="0"/>
              </a:rPr>
              <a:t>Write-allocate cache</a:t>
            </a:r>
            <a:r>
              <a:rPr lang="en-US" sz="2000">
                <a:latin typeface="Arial Narrow" pitchFamily="34" charset="0"/>
              </a:rPr>
              <a:t>: only allocates space in the cache during a </a:t>
            </a:r>
            <a:r>
              <a:rPr lang="en-US" sz="2000" b="0" i="1">
                <a:latin typeface="Arial Narrow" pitchFamily="34" charset="0"/>
              </a:rPr>
              <a:t>write miss</a:t>
            </a:r>
            <a:r>
              <a:rPr lang="en-US" sz="2000">
                <a:latin typeface="Arial Narrow" pitchFamily="34" charset="0"/>
              </a:rPr>
              <a:t>.</a:t>
            </a:r>
          </a:p>
          <a:p>
            <a:pPr marL="342900" indent="-342900">
              <a:lnSpc>
                <a:spcPct val="100000"/>
              </a:lnSpc>
              <a:spcBef>
                <a:spcPct val="0"/>
              </a:spcBef>
              <a:spcAft>
                <a:spcPct val="30000"/>
              </a:spcAft>
              <a:buClr>
                <a:schemeClr val="tx2"/>
              </a:buClr>
              <a:buSzPct val="75000"/>
              <a:buFont typeface="Wingdings" pitchFamily="2" charset="2"/>
              <a:buChar char=""/>
            </a:pPr>
            <a:r>
              <a:rPr lang="en-US" sz="2000" i="1" u="sng">
                <a:solidFill>
                  <a:schemeClr val="tx2"/>
                </a:solidFill>
                <a:latin typeface="Arial Narrow" pitchFamily="34" charset="0"/>
              </a:rPr>
              <a:t>Read-write-allocate cache</a:t>
            </a:r>
            <a:r>
              <a:rPr lang="en-US" sz="2000">
                <a:latin typeface="Arial Narrow" pitchFamily="34" charset="0"/>
              </a:rPr>
              <a:t>: allocates space in the cache for a </a:t>
            </a:r>
            <a:r>
              <a:rPr lang="en-US" sz="2000" b="0" i="1">
                <a:latin typeface="Arial Narrow" pitchFamily="34" charset="0"/>
              </a:rPr>
              <a:t>read miss</a:t>
            </a:r>
            <a:r>
              <a:rPr lang="en-US" sz="2000">
                <a:latin typeface="Arial Narrow" pitchFamily="34" charset="0"/>
              </a:rPr>
              <a:t> or a </a:t>
            </a:r>
            <a:r>
              <a:rPr lang="en-US" sz="2000" b="0" i="1">
                <a:latin typeface="Arial Narrow" pitchFamily="34" charset="0"/>
              </a:rPr>
              <a:t>write miss</a:t>
            </a:r>
            <a:r>
              <a:rPr lang="en-US" sz="2000">
                <a:latin typeface="Arial Narrow" pitchFamily="34" charset="0"/>
              </a:rPr>
              <a:t>. </a:t>
            </a:r>
            <a:r>
              <a:rPr lang="en-US" sz="2000">
                <a:solidFill>
                  <a:srgbClr val="FF0000"/>
                </a:solidFill>
                <a:latin typeface="Arial Narrow" pitchFamily="34" charset="0"/>
              </a:rPr>
              <a:t>C64x+ L2 cache is read-write allocate</a:t>
            </a:r>
            <a:r>
              <a:rPr lang="en-US" sz="2000">
                <a:latin typeface="Arial Narrow" pitchFamily="34" charset="0"/>
              </a:rPr>
              <a:t>.</a:t>
            </a:r>
            <a:br>
              <a:rPr lang="en-US" sz="2000">
                <a:latin typeface="Arial Narrow" pitchFamily="34" charset="0"/>
              </a:rPr>
            </a:br>
            <a:endParaRPr lang="en-US" sz="2000">
              <a:latin typeface="Arial Narrow" pitchFamily="34" charset="0"/>
            </a:endParaRPr>
          </a:p>
          <a:p>
            <a:pPr marL="342900" indent="-342900">
              <a:lnSpc>
                <a:spcPct val="100000"/>
              </a:lnSpc>
              <a:spcBef>
                <a:spcPct val="0"/>
              </a:spcBef>
              <a:spcAft>
                <a:spcPct val="30000"/>
              </a:spcAft>
              <a:buClr>
                <a:schemeClr val="tx2"/>
              </a:buClr>
              <a:buSzPct val="75000"/>
              <a:buFont typeface="Wingdings" pitchFamily="2" charset="2"/>
              <a:buChar char=""/>
            </a:pPr>
            <a:r>
              <a:rPr lang="en-US" sz="2000" i="1" u="sng">
                <a:solidFill>
                  <a:schemeClr val="tx2"/>
                </a:solidFill>
                <a:latin typeface="Arial Narrow" pitchFamily="34" charset="0"/>
              </a:rPr>
              <a:t>Write-through cache</a:t>
            </a:r>
            <a:r>
              <a:rPr lang="en-US" sz="2000">
                <a:latin typeface="Arial Narrow" pitchFamily="34" charset="0"/>
              </a:rPr>
              <a:t>: updates to cache lines will go to ALL levels of memory such that a line is never “dirty” (less efficient than WB cache – more DDR xfrs).</a:t>
            </a:r>
          </a:p>
          <a:p>
            <a:pPr marL="342900" indent="-342900">
              <a:lnSpc>
                <a:spcPct val="100000"/>
              </a:lnSpc>
              <a:spcBef>
                <a:spcPct val="0"/>
              </a:spcBef>
              <a:spcAft>
                <a:spcPct val="30000"/>
              </a:spcAft>
              <a:buClr>
                <a:schemeClr val="tx2"/>
              </a:buClr>
              <a:buSzPct val="75000"/>
              <a:buFont typeface="Wingdings" pitchFamily="2" charset="2"/>
              <a:buChar char=""/>
            </a:pPr>
            <a:r>
              <a:rPr lang="en-US" sz="2000" i="1" u="sng">
                <a:solidFill>
                  <a:schemeClr val="tx2"/>
                </a:solidFill>
                <a:latin typeface="Arial Narrow" pitchFamily="34" charset="0"/>
              </a:rPr>
              <a:t>Write-back cache</a:t>
            </a:r>
            <a:r>
              <a:rPr lang="en-US" sz="2000">
                <a:latin typeface="Arial Narrow" pitchFamily="34" charset="0"/>
              </a:rPr>
              <a:t>: updates occur only in the cache. The line is marked as “dirty” and if it is evicted, updates are pushed out to lower levels of memory. </a:t>
            </a:r>
            <a:r>
              <a:rPr lang="en-US" sz="2000">
                <a:solidFill>
                  <a:srgbClr val="FF0000"/>
                </a:solidFill>
                <a:latin typeface="Arial Narrow" pitchFamily="34" charset="0"/>
              </a:rPr>
              <a:t>All C64x+ cache is write-back</a:t>
            </a:r>
            <a:r>
              <a:rPr lang="en-US" sz="2000" baseline="30000">
                <a:solidFill>
                  <a:srgbClr val="FF0000"/>
                </a:solidFill>
                <a:latin typeface="Arial Narrow" pitchFamily="34" charset="0"/>
              </a:rPr>
              <a:t>*</a:t>
            </a:r>
            <a:r>
              <a:rPr lang="en-US" sz="2000">
                <a:latin typeface="Arial Narrow" pitchFamily="34" charset="0"/>
              </a:rPr>
              <a:t>.</a:t>
            </a:r>
          </a:p>
        </p:txBody>
      </p:sp>
      <p:pic>
        <p:nvPicPr>
          <p:cNvPr id="8"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867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3"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4" action="ppaction://hlinksldjump"/>
          </p:cNvPr>
          <p:cNvSpPr txBox="1">
            <a:spLocks noChangeArrowheads="1"/>
          </p:cNvSpPr>
          <p:nvPr>
            <p:custDataLst>
              <p:tags r:id="rId2"/>
            </p:custDataLst>
          </p:nvPr>
        </p:nvSpPr>
        <p:spPr bwMode="auto">
          <a:xfrm>
            <a:off x="301576" y="78978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Why Cache?</a:t>
            </a:r>
            <a:endParaRPr lang="en-US" sz="2800" dirty="0">
              <a:solidFill>
                <a:srgbClr val="000000"/>
              </a:solidFill>
            </a:endParaRPr>
          </a:p>
        </p:txBody>
      </p:sp>
      <p:sp>
        <p:nvSpPr>
          <p:cNvPr id="10" name="Text Box 4">
            <a:hlinkClick r:id="rId15" action="ppaction://hlinksldjump"/>
          </p:cNvPr>
          <p:cNvSpPr txBox="1">
            <a:spLocks noChangeArrowheads="1"/>
          </p:cNvSpPr>
          <p:nvPr>
            <p:custDataLst>
              <p:tags r:id="rId3"/>
            </p:custDataLst>
          </p:nvPr>
        </p:nvSpPr>
        <p:spPr bwMode="auto">
          <a:xfrm>
            <a:off x="301576" y="136458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Basics</a:t>
            </a:r>
            <a:endParaRPr lang="en-US" sz="2800" dirty="0">
              <a:solidFill>
                <a:srgbClr val="000000"/>
              </a:solidFill>
            </a:endParaRPr>
          </a:p>
        </p:txBody>
      </p:sp>
      <p:sp>
        <p:nvSpPr>
          <p:cNvPr id="11" name="Text Box 4">
            <a:hlinkClick r:id="rId16" action="ppaction://hlinksldjump"/>
          </p:cNvPr>
          <p:cNvSpPr txBox="1">
            <a:spLocks noChangeArrowheads="1"/>
          </p:cNvSpPr>
          <p:nvPr>
            <p:custDataLst>
              <p:tags r:id="rId4"/>
            </p:custDataLst>
          </p:nvPr>
        </p:nvSpPr>
        <p:spPr bwMode="auto">
          <a:xfrm>
            <a:off x="301576" y="1939387"/>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Example</a:t>
            </a:r>
            <a:endParaRPr lang="en-US" sz="2800" dirty="0">
              <a:solidFill>
                <a:srgbClr val="000000"/>
              </a:solidFill>
            </a:endParaRPr>
          </a:p>
        </p:txBody>
      </p:sp>
      <p:sp>
        <p:nvSpPr>
          <p:cNvPr id="12" name="Text Box 4">
            <a:hlinkClick r:id="rId17" action="ppaction://hlinksldjump"/>
          </p:cNvPr>
          <p:cNvSpPr txBox="1">
            <a:spLocks noChangeArrowheads="1"/>
          </p:cNvSpPr>
          <p:nvPr>
            <p:custDataLst>
              <p:tags r:id="rId5"/>
            </p:custDataLst>
          </p:nvPr>
        </p:nvSpPr>
        <p:spPr bwMode="auto">
          <a:xfrm>
            <a:off x="301576" y="2514189"/>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Program</a:t>
            </a:r>
            <a:endParaRPr lang="en-US" sz="2800" dirty="0">
              <a:solidFill>
                <a:srgbClr val="000000"/>
              </a:solidFill>
            </a:endParaRPr>
          </a:p>
        </p:txBody>
      </p:sp>
      <p:sp>
        <p:nvSpPr>
          <p:cNvPr id="13" name="Text Box 4">
            <a:hlinkClick r:id="rId18" action="ppaction://hlinksldjump"/>
          </p:cNvPr>
          <p:cNvSpPr txBox="1">
            <a:spLocks noChangeArrowheads="1"/>
          </p:cNvSpPr>
          <p:nvPr>
            <p:custDataLst>
              <p:tags r:id="rId6"/>
            </p:custDataLst>
          </p:nvPr>
        </p:nvSpPr>
        <p:spPr bwMode="auto">
          <a:xfrm>
            <a:off x="301576" y="3088991"/>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Data</a:t>
            </a:r>
            <a:endParaRPr lang="en-US" sz="2800" dirty="0">
              <a:solidFill>
                <a:srgbClr val="000000"/>
              </a:solidFill>
            </a:endParaRPr>
          </a:p>
        </p:txBody>
      </p:sp>
      <p:sp>
        <p:nvSpPr>
          <p:cNvPr id="14" name="Text Box 4">
            <a:hlinkClick r:id="rId19" action="ppaction://hlinksldjump"/>
          </p:cNvPr>
          <p:cNvSpPr txBox="1">
            <a:spLocks noChangeArrowheads="1"/>
          </p:cNvSpPr>
          <p:nvPr>
            <p:custDataLst>
              <p:tags r:id="rId7"/>
            </p:custDataLst>
          </p:nvPr>
        </p:nvSpPr>
        <p:spPr bwMode="auto">
          <a:xfrm>
            <a:off x="301576" y="366379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L2 Memory</a:t>
            </a:r>
            <a:endParaRPr lang="en-US" sz="2800" dirty="0">
              <a:solidFill>
                <a:srgbClr val="000000"/>
              </a:solidFill>
            </a:endParaRPr>
          </a:p>
        </p:txBody>
      </p:sp>
      <p:sp>
        <p:nvSpPr>
          <p:cNvPr id="15" name="Text Box 4">
            <a:hlinkClick r:id="rId20" action="ppaction://hlinksldjump"/>
          </p:cNvPr>
          <p:cNvSpPr txBox="1">
            <a:spLocks noChangeArrowheads="1"/>
          </p:cNvSpPr>
          <p:nvPr>
            <p:custDataLst>
              <p:tags r:id="rId8"/>
            </p:custDataLst>
          </p:nvPr>
        </p:nvSpPr>
        <p:spPr bwMode="auto">
          <a:xfrm>
            <a:off x="301576" y="423859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Coherency</a:t>
            </a:r>
            <a:endParaRPr lang="en-US" sz="2800" dirty="0">
              <a:solidFill>
                <a:srgbClr val="000000"/>
              </a:solidFill>
            </a:endParaRPr>
          </a:p>
        </p:txBody>
      </p:sp>
      <p:sp>
        <p:nvSpPr>
          <p:cNvPr id="16" name="Text Box 4">
            <a:hlinkClick r:id="rId21" action="ppaction://hlinksldjump"/>
          </p:cNvPr>
          <p:cNvSpPr txBox="1">
            <a:spLocks noChangeArrowheads="1"/>
          </p:cNvSpPr>
          <p:nvPr>
            <p:custDataLst>
              <p:tags r:id="rId9"/>
            </p:custDataLst>
          </p:nvPr>
        </p:nvSpPr>
        <p:spPr bwMode="auto">
          <a:xfrm>
            <a:off x="301576" y="4813398"/>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MAR Registers</a:t>
            </a:r>
            <a:endParaRPr lang="en-US" sz="2800" dirty="0">
              <a:solidFill>
                <a:srgbClr val="000000"/>
              </a:solidFill>
            </a:endParaRPr>
          </a:p>
        </p:txBody>
      </p:sp>
      <p:sp>
        <p:nvSpPr>
          <p:cNvPr id="17" name="Text Box 4">
            <a:hlinkClick r:id="rId22" action="ppaction://hlinksldjump"/>
          </p:cNvPr>
          <p:cNvSpPr txBox="1">
            <a:spLocks noChangeArrowheads="1"/>
          </p:cNvSpPr>
          <p:nvPr>
            <p:custDataLst>
              <p:tags r:id="rId10"/>
            </p:custDataLst>
          </p:nvPr>
        </p:nvSpPr>
        <p:spPr bwMode="auto">
          <a:xfrm>
            <a:off x="301576" y="5388200"/>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Add’l Topics</a:t>
            </a:r>
            <a:endParaRPr lang="en-US" sz="2800" dirty="0">
              <a:solidFill>
                <a:srgbClr val="000000"/>
              </a:solidFill>
            </a:endParaRPr>
          </a:p>
        </p:txBody>
      </p:sp>
      <p:sp>
        <p:nvSpPr>
          <p:cNvPr id="18" name="Text Box 3">
            <a:hlinkClick r:id="rId23" action="ppaction://hlinksldjump"/>
          </p:cNvPr>
          <p:cNvSpPr txBox="1">
            <a:spLocks noChangeArrowheads="1"/>
          </p:cNvSpPr>
          <p:nvPr>
            <p:custDataLst>
              <p:tags r:id="rId11"/>
            </p:custDataLst>
          </p:nvPr>
        </p:nvSpPr>
        <p:spPr bwMode="auto">
          <a:xfrm>
            <a:off x="304800" y="5963002"/>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Quiz + Lab</a:t>
            </a:r>
            <a:endParaRPr lang="en-US" sz="280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Autofit/>
          </a:bodyPr>
          <a:lstStyle/>
          <a:p>
            <a:r>
              <a:rPr lang="en-US" sz="4000" dirty="0" smtClean="0"/>
              <a:t>Chapter Quiz</a:t>
            </a:r>
          </a:p>
        </p:txBody>
      </p:sp>
      <p:sp>
        <p:nvSpPr>
          <p:cNvPr id="4" name="TextBox 3"/>
          <p:cNvSpPr txBox="1"/>
          <p:nvPr/>
        </p:nvSpPr>
        <p:spPr>
          <a:xfrm>
            <a:off x="109821" y="796275"/>
            <a:ext cx="9045168" cy="5496889"/>
          </a:xfrm>
          <a:prstGeom prst="rect">
            <a:avLst/>
          </a:prstGeom>
          <a:noFill/>
        </p:spPr>
        <p:txBody>
          <a:bodyPr wrap="none" rtlCol="0" anchor="ctr" anchorCtr="0">
            <a:spAutoFit/>
          </a:bodyPr>
          <a:lstStyle/>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How do you turn ON the cache ?</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Name the three types of caches &amp; their associated memories:</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All cache operations affect an aligned cache line. How big is a line?</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Which bit(s) turn on/off “</a:t>
            </a:r>
            <a:r>
              <a:rPr lang="en-US" b="0" dirty="0" err="1" smtClean="0">
                <a:solidFill>
                  <a:srgbClr val="000000"/>
                </a:solidFill>
                <a:latin typeface="Calibri" pitchFamily="34" charset="0"/>
              </a:rPr>
              <a:t>cacheability</a:t>
            </a:r>
            <a:r>
              <a:rPr lang="en-US" b="0" dirty="0" smtClean="0">
                <a:solidFill>
                  <a:srgbClr val="000000"/>
                </a:solidFill>
                <a:latin typeface="Calibri" pitchFamily="34" charset="0"/>
              </a:rPr>
              <a:t>” and where do you set these?</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How do you fix coherency when two bus masters access </a:t>
            </a:r>
            <a:r>
              <a:rPr lang="en-US" b="0" dirty="0" err="1" smtClean="0">
                <a:solidFill>
                  <a:srgbClr val="000000"/>
                </a:solidFill>
                <a:latin typeface="Calibri" pitchFamily="34" charset="0"/>
              </a:rPr>
              <a:t>ext’l</a:t>
            </a:r>
            <a:r>
              <a:rPr lang="en-US" b="0" dirty="0" smtClean="0">
                <a:solidFill>
                  <a:srgbClr val="000000"/>
                </a:solidFill>
                <a:latin typeface="Calibri" pitchFamily="34" charset="0"/>
              </a:rPr>
              <a:t> </a:t>
            </a:r>
            <a:r>
              <a:rPr lang="en-US" b="0" dirty="0" err="1" smtClean="0">
                <a:solidFill>
                  <a:srgbClr val="000000"/>
                </a:solidFill>
                <a:latin typeface="Calibri" pitchFamily="34" charset="0"/>
              </a:rPr>
              <a:t>mem</a:t>
            </a:r>
            <a:r>
              <a:rPr lang="en-US" b="0" dirty="0" smtClean="0">
                <a:solidFill>
                  <a:srgbClr val="000000"/>
                </a:solidFill>
                <a:latin typeface="Calibri" pitchFamily="34" charset="0"/>
              </a:rPr>
              <a:t>?</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If a dirty (newly written) cache line needs to be evicted, how does </a:t>
            </a:r>
            <a:br>
              <a:rPr lang="en-US" b="0" dirty="0" smtClean="0">
                <a:solidFill>
                  <a:srgbClr val="000000"/>
                </a:solidFill>
                <a:latin typeface="Calibri" pitchFamily="34" charset="0"/>
              </a:rPr>
            </a:br>
            <a:r>
              <a:rPr lang="en-US" b="0" dirty="0" smtClean="0">
                <a:solidFill>
                  <a:srgbClr val="000000"/>
                </a:solidFill>
                <a:latin typeface="Calibri" pitchFamily="34" charset="0"/>
              </a:rPr>
              <a:t>that dirty line get written out to external memory?</a:t>
            </a:r>
          </a:p>
        </p:txBody>
      </p:sp>
    </p:spTree>
    <p:custDataLst>
      <p:tags r:id="rId1"/>
    </p:custData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Autofit/>
          </a:bodyPr>
          <a:lstStyle/>
          <a:p>
            <a:r>
              <a:rPr lang="en-US" sz="4000" dirty="0" smtClean="0"/>
              <a:t>Chapter Quiz</a:t>
            </a:r>
          </a:p>
        </p:txBody>
      </p:sp>
      <p:sp>
        <p:nvSpPr>
          <p:cNvPr id="122" name="TextBox 121"/>
          <p:cNvSpPr txBox="1"/>
          <p:nvPr/>
        </p:nvSpPr>
        <p:spPr>
          <a:xfrm>
            <a:off x="109821" y="796275"/>
            <a:ext cx="9045168" cy="5496889"/>
          </a:xfrm>
          <a:prstGeom prst="rect">
            <a:avLst/>
          </a:prstGeom>
          <a:noFill/>
        </p:spPr>
        <p:txBody>
          <a:bodyPr wrap="none" rtlCol="0" anchor="ctr" anchorCtr="0">
            <a:spAutoFit/>
          </a:bodyPr>
          <a:lstStyle/>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How do you turn ON the cache ?</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Name the three types of caches &amp; their associated memories:</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All cache operations affect an aligned cache line. How big is a line?</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Which bit(s) turn on/off “</a:t>
            </a:r>
            <a:r>
              <a:rPr lang="en-US" b="0" dirty="0" err="1" smtClean="0">
                <a:solidFill>
                  <a:srgbClr val="000000"/>
                </a:solidFill>
                <a:latin typeface="Calibri" pitchFamily="34" charset="0"/>
              </a:rPr>
              <a:t>cacheability</a:t>
            </a:r>
            <a:r>
              <a:rPr lang="en-US" b="0" dirty="0" smtClean="0">
                <a:solidFill>
                  <a:srgbClr val="000000"/>
                </a:solidFill>
                <a:latin typeface="Calibri" pitchFamily="34" charset="0"/>
              </a:rPr>
              <a:t>” and where do you set these?</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How do you fix coherency when two bus masters access </a:t>
            </a:r>
            <a:r>
              <a:rPr lang="en-US" b="0" dirty="0" err="1" smtClean="0">
                <a:solidFill>
                  <a:srgbClr val="000000"/>
                </a:solidFill>
                <a:latin typeface="Calibri" pitchFamily="34" charset="0"/>
              </a:rPr>
              <a:t>ext’l</a:t>
            </a:r>
            <a:r>
              <a:rPr lang="en-US" b="0" dirty="0" smtClean="0">
                <a:solidFill>
                  <a:srgbClr val="000000"/>
                </a:solidFill>
                <a:latin typeface="Calibri" pitchFamily="34" charset="0"/>
              </a:rPr>
              <a:t> </a:t>
            </a:r>
            <a:r>
              <a:rPr lang="en-US" b="0" dirty="0" err="1" smtClean="0">
                <a:solidFill>
                  <a:srgbClr val="000000"/>
                </a:solidFill>
                <a:latin typeface="Calibri" pitchFamily="34" charset="0"/>
              </a:rPr>
              <a:t>mem</a:t>
            </a:r>
            <a:r>
              <a:rPr lang="en-US" b="0" dirty="0" smtClean="0">
                <a:solidFill>
                  <a:srgbClr val="000000"/>
                </a:solidFill>
                <a:latin typeface="Calibri" pitchFamily="34" charset="0"/>
              </a:rPr>
              <a:t>?</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If a dirty (newly written) cache line needs to be evicted, how does </a:t>
            </a:r>
            <a:br>
              <a:rPr lang="en-US" b="0" dirty="0" smtClean="0">
                <a:solidFill>
                  <a:srgbClr val="000000"/>
                </a:solidFill>
                <a:latin typeface="Calibri" pitchFamily="34" charset="0"/>
              </a:rPr>
            </a:br>
            <a:r>
              <a:rPr lang="en-US" b="0" dirty="0" smtClean="0">
                <a:solidFill>
                  <a:srgbClr val="000000"/>
                </a:solidFill>
                <a:latin typeface="Calibri" pitchFamily="34" charset="0"/>
              </a:rPr>
              <a:t>that dirty line get written out to external memory?</a:t>
            </a:r>
          </a:p>
        </p:txBody>
      </p:sp>
      <p:sp>
        <p:nvSpPr>
          <p:cNvPr id="125" name="TextBox 124"/>
          <p:cNvSpPr txBox="1"/>
          <p:nvPr/>
        </p:nvSpPr>
        <p:spPr>
          <a:xfrm>
            <a:off x="482361" y="1163624"/>
            <a:ext cx="7437742" cy="400110"/>
          </a:xfrm>
          <a:prstGeom prst="rect">
            <a:avLst/>
          </a:prstGeom>
          <a:noFill/>
        </p:spPr>
        <p:txBody>
          <a:bodyPr wrap="none" rtlCol="0" anchor="ctr" anchorCtr="0">
            <a:spAutoFit/>
          </a:bodyPr>
          <a:lstStyle/>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rPr>
              <a:t>Set size &gt; 0 in platform package </a:t>
            </a:r>
            <a:r>
              <a:rPr lang="en-US" sz="1800" b="0" i="1" dirty="0" smtClean="0">
                <a:solidFill>
                  <a:srgbClr val="0066FF"/>
                </a:solidFill>
                <a:latin typeface="Calibri" pitchFamily="34" charset="0"/>
              </a:rPr>
              <a:t>(or via </a:t>
            </a:r>
            <a:r>
              <a:rPr lang="en-US" sz="1800" b="0" i="1" dirty="0" err="1" smtClean="0">
                <a:solidFill>
                  <a:srgbClr val="0066FF"/>
                </a:solidFill>
                <a:latin typeface="Calibri" pitchFamily="34" charset="0"/>
              </a:rPr>
              <a:t>Cache_setSize</a:t>
            </a:r>
            <a:r>
              <a:rPr lang="en-US" sz="1800" b="0" i="1" dirty="0" smtClean="0">
                <a:solidFill>
                  <a:srgbClr val="0066FF"/>
                </a:solidFill>
                <a:latin typeface="Calibri" pitchFamily="34" charset="0"/>
              </a:rPr>
              <a:t>() during runtime)</a:t>
            </a:r>
            <a:endParaRPr lang="en-US" sz="2000" b="0" i="1" dirty="0" smtClean="0">
              <a:solidFill>
                <a:srgbClr val="0066FF"/>
              </a:solidFill>
              <a:latin typeface="Calibri" pitchFamily="34" charset="0"/>
            </a:endParaRPr>
          </a:p>
        </p:txBody>
      </p:sp>
      <p:sp>
        <p:nvSpPr>
          <p:cNvPr id="126" name="TextBox 125"/>
          <p:cNvSpPr txBox="1"/>
          <p:nvPr/>
        </p:nvSpPr>
        <p:spPr>
          <a:xfrm>
            <a:off x="475455" y="2109785"/>
            <a:ext cx="5224507" cy="400110"/>
          </a:xfrm>
          <a:prstGeom prst="rect">
            <a:avLst/>
          </a:prstGeom>
          <a:noFill/>
        </p:spPr>
        <p:txBody>
          <a:bodyPr wrap="none" rtlCol="0" anchor="ctr" anchorCtr="0">
            <a:spAutoFit/>
          </a:bodyPr>
          <a:lstStyle/>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rPr>
              <a:t>Direct Mapped (L1P), 2-way (L1D), 4-way (L2)</a:t>
            </a:r>
          </a:p>
        </p:txBody>
      </p:sp>
      <p:sp>
        <p:nvSpPr>
          <p:cNvPr id="127" name="TextBox 126"/>
          <p:cNvSpPr txBox="1"/>
          <p:nvPr/>
        </p:nvSpPr>
        <p:spPr>
          <a:xfrm>
            <a:off x="477829" y="3086737"/>
            <a:ext cx="6249916" cy="400110"/>
          </a:xfrm>
          <a:prstGeom prst="rect">
            <a:avLst/>
          </a:prstGeom>
          <a:noFill/>
        </p:spPr>
        <p:txBody>
          <a:bodyPr wrap="none" rtlCol="0" anchor="ctr" anchorCtr="0">
            <a:spAutoFit/>
          </a:bodyPr>
          <a:lstStyle/>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cs typeface="Courier New" pitchFamily="49" charset="0"/>
              </a:rPr>
              <a:t>L1P – 32 bytes (256 bits), L1D – 64 bytes, L2 – 128 bytes</a:t>
            </a:r>
          </a:p>
        </p:txBody>
      </p:sp>
      <p:sp>
        <p:nvSpPr>
          <p:cNvPr id="128" name="TextBox 127"/>
          <p:cNvSpPr txBox="1"/>
          <p:nvPr/>
        </p:nvSpPr>
        <p:spPr>
          <a:xfrm>
            <a:off x="481143" y="4961451"/>
            <a:ext cx="7281930" cy="400110"/>
          </a:xfrm>
          <a:prstGeom prst="rect">
            <a:avLst/>
          </a:prstGeom>
          <a:noFill/>
        </p:spPr>
        <p:txBody>
          <a:bodyPr wrap="none" rtlCol="0" anchor="ctr" anchorCtr="0">
            <a:spAutoFit/>
          </a:bodyPr>
          <a:lstStyle/>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rPr>
              <a:t>Invalidate before a read, </a:t>
            </a:r>
            <a:r>
              <a:rPr lang="en-US" sz="2000" i="1" dirty="0" err="1" smtClean="0">
                <a:solidFill>
                  <a:srgbClr val="0066FF"/>
                </a:solidFill>
                <a:latin typeface="Calibri" pitchFamily="34" charset="0"/>
              </a:rPr>
              <a:t>writeback</a:t>
            </a:r>
            <a:r>
              <a:rPr lang="en-US" sz="2000" i="1" dirty="0" smtClean="0">
                <a:solidFill>
                  <a:srgbClr val="0066FF"/>
                </a:solidFill>
                <a:latin typeface="Calibri" pitchFamily="34" charset="0"/>
              </a:rPr>
              <a:t> after a write (or use L2 </a:t>
            </a:r>
            <a:r>
              <a:rPr lang="en-US" sz="2000" i="1" dirty="0" err="1" smtClean="0">
                <a:solidFill>
                  <a:srgbClr val="0066FF"/>
                </a:solidFill>
                <a:latin typeface="Calibri" pitchFamily="34" charset="0"/>
              </a:rPr>
              <a:t>mem</a:t>
            </a:r>
            <a:r>
              <a:rPr lang="en-US" sz="2000" i="1" dirty="0" smtClean="0">
                <a:solidFill>
                  <a:srgbClr val="0066FF"/>
                </a:solidFill>
                <a:latin typeface="Calibri" pitchFamily="34" charset="0"/>
              </a:rPr>
              <a:t>)</a:t>
            </a:r>
          </a:p>
        </p:txBody>
      </p:sp>
      <p:sp>
        <p:nvSpPr>
          <p:cNvPr id="11" name="TextBox 10"/>
          <p:cNvSpPr txBox="1"/>
          <p:nvPr/>
        </p:nvSpPr>
        <p:spPr>
          <a:xfrm>
            <a:off x="476027" y="4006825"/>
            <a:ext cx="7426072" cy="400110"/>
          </a:xfrm>
          <a:prstGeom prst="rect">
            <a:avLst/>
          </a:prstGeom>
          <a:noFill/>
        </p:spPr>
        <p:txBody>
          <a:bodyPr wrap="none" rtlCol="0" anchor="ctr" anchorCtr="0">
            <a:spAutoFit/>
          </a:bodyPr>
          <a:lstStyle/>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rPr>
              <a:t>MAR (</a:t>
            </a:r>
            <a:r>
              <a:rPr lang="en-US" sz="2000" i="1" dirty="0" err="1" smtClean="0">
                <a:solidFill>
                  <a:srgbClr val="0066FF"/>
                </a:solidFill>
                <a:latin typeface="Calibri" pitchFamily="34" charset="0"/>
              </a:rPr>
              <a:t>Mem</a:t>
            </a:r>
            <a:r>
              <a:rPr lang="en-US" sz="2000" i="1" dirty="0" smtClean="0">
                <a:solidFill>
                  <a:srgbClr val="0066FF"/>
                </a:solidFill>
                <a:latin typeface="Calibri" pitchFamily="34" charset="0"/>
              </a:rPr>
              <a:t> Attribute Register), affects 16MB </a:t>
            </a:r>
            <a:r>
              <a:rPr lang="en-US" sz="2000" i="1" dirty="0" err="1" smtClean="0">
                <a:solidFill>
                  <a:srgbClr val="0066FF"/>
                </a:solidFill>
                <a:latin typeface="Calibri" pitchFamily="34" charset="0"/>
              </a:rPr>
              <a:t>Ext’l</a:t>
            </a:r>
            <a:r>
              <a:rPr lang="en-US" sz="2000" i="1" dirty="0" smtClean="0">
                <a:solidFill>
                  <a:srgbClr val="0066FF"/>
                </a:solidFill>
                <a:latin typeface="Calibri" pitchFamily="34" charset="0"/>
              </a:rPr>
              <a:t> data space, .</a:t>
            </a:r>
            <a:r>
              <a:rPr lang="en-US" sz="2000" i="1" dirty="0" err="1" smtClean="0">
                <a:solidFill>
                  <a:srgbClr val="0066FF"/>
                </a:solidFill>
                <a:latin typeface="Calibri" pitchFamily="34" charset="0"/>
              </a:rPr>
              <a:t>cfg</a:t>
            </a:r>
            <a:endParaRPr lang="en-US" sz="2000" i="1" dirty="0" smtClean="0">
              <a:solidFill>
                <a:srgbClr val="0066FF"/>
              </a:solidFill>
              <a:latin typeface="Courier New" pitchFamily="49" charset="0"/>
              <a:cs typeface="Courier New" pitchFamily="49" charset="0"/>
            </a:endParaRPr>
          </a:p>
        </p:txBody>
      </p:sp>
      <p:sp>
        <p:nvSpPr>
          <p:cNvPr id="10" name="TextBox 9"/>
          <p:cNvSpPr txBox="1"/>
          <p:nvPr/>
        </p:nvSpPr>
        <p:spPr>
          <a:xfrm>
            <a:off x="481143" y="6198512"/>
            <a:ext cx="3987630" cy="400110"/>
          </a:xfrm>
          <a:prstGeom prst="rect">
            <a:avLst/>
          </a:prstGeom>
          <a:noFill/>
        </p:spPr>
        <p:txBody>
          <a:bodyPr wrap="none" rtlCol="0" anchor="ctr" anchorCtr="0">
            <a:spAutoFit/>
          </a:bodyPr>
          <a:lstStyle/>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rPr>
              <a:t>Cache controller takes care of this</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dissolve">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dissolve">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dissolve">
                                      <p:cBhvr>
                                        <p:cTn id="17" dur="500"/>
                                        <p:tgtEl>
                                          <p:spTgt spid="1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8"/>
                                        </p:tgtEl>
                                        <p:attrNameLst>
                                          <p:attrName>style.visibility</p:attrName>
                                        </p:attrNameLst>
                                      </p:cBhvr>
                                      <p:to>
                                        <p:strVal val="visible"/>
                                      </p:to>
                                    </p:set>
                                    <p:animEffect transition="in" filter="dissolve">
                                      <p:cBhvr>
                                        <p:cTn id="27" dur="500"/>
                                        <p:tgtEl>
                                          <p:spTgt spid="12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126" grpId="0"/>
      <p:bldP spid="127" grpId="0"/>
      <p:bldP spid="128" grpId="0"/>
      <p:bldP spid="11" grpId="0"/>
      <p:bldP spid="1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1"/>
          <p:cNvSpPr>
            <a:spLocks noGrp="1" noChangeArrowheads="1"/>
          </p:cNvSpPr>
          <p:nvPr>
            <p:ph type="title"/>
          </p:nvPr>
        </p:nvSpPr>
        <p:spPr/>
        <p:txBody>
          <a:bodyPr/>
          <a:lstStyle/>
          <a:p>
            <a:r>
              <a:rPr lang="en-US" smtClean="0"/>
              <a:t>Lab </a:t>
            </a:r>
            <a:r>
              <a:rPr lang="en-US" smtClean="0"/>
              <a:t>14 </a:t>
            </a:r>
            <a:r>
              <a:rPr lang="en-US" dirty="0" smtClean="0"/>
              <a:t>– Using Cache</a:t>
            </a:r>
          </a:p>
        </p:txBody>
      </p:sp>
      <p:sp>
        <p:nvSpPr>
          <p:cNvPr id="86020" name="Text Box 23"/>
          <p:cNvSpPr txBox="1">
            <a:spLocks noChangeArrowheads="1"/>
          </p:cNvSpPr>
          <p:nvPr/>
        </p:nvSpPr>
        <p:spPr bwMode="auto">
          <a:xfrm>
            <a:off x="152400" y="706625"/>
            <a:ext cx="8969122" cy="2308324"/>
          </a:xfrm>
          <a:prstGeom prst="rect">
            <a:avLst/>
          </a:prstGeom>
          <a:noFill/>
          <a:ln w="12700">
            <a:noFill/>
            <a:miter lim="800000"/>
            <a:headEnd type="none" w="sm" len="sm"/>
            <a:tailEnd type="none" w="sm" len="sm"/>
          </a:ln>
        </p:spPr>
        <p:txBody>
          <a:bodyPr wrap="none">
            <a:spAutoFit/>
          </a:bodyPr>
          <a:lstStyle/>
          <a:p>
            <a:pPr marL="342900" indent="-342900">
              <a:lnSpc>
                <a:spcPct val="100000"/>
              </a:lnSpc>
              <a:buClr>
                <a:schemeClr val="tx2"/>
              </a:buClr>
              <a:buSzPct val="75000"/>
              <a:buFont typeface="Wingdings" pitchFamily="2" charset="2"/>
              <a:buChar char=""/>
            </a:pPr>
            <a:r>
              <a:rPr lang="en-US" dirty="0"/>
              <a:t>In this lab, we’ll </a:t>
            </a:r>
            <a:r>
              <a:rPr lang="en-US" i="1" u="sng" dirty="0"/>
              <a:t>benchmark</a:t>
            </a:r>
            <a:r>
              <a:rPr lang="en-US" dirty="0"/>
              <a:t> different systems to compare</a:t>
            </a:r>
            <a:br>
              <a:rPr lang="en-US" dirty="0"/>
            </a:br>
            <a:r>
              <a:rPr lang="en-US" dirty="0"/>
              <a:t>results of turning the cache ON vs. </a:t>
            </a:r>
            <a:r>
              <a:rPr lang="en-US" dirty="0" smtClean="0"/>
              <a:t>OFF</a:t>
            </a:r>
          </a:p>
          <a:p>
            <a:pPr marL="342900" indent="-342900">
              <a:lnSpc>
                <a:spcPct val="100000"/>
              </a:lnSpc>
              <a:buClr>
                <a:schemeClr val="tx2"/>
              </a:buClr>
              <a:buSzPct val="75000"/>
              <a:buFont typeface="Wingdings" pitchFamily="2" charset="2"/>
              <a:buChar char=""/>
            </a:pPr>
            <a:r>
              <a:rPr lang="en-US" dirty="0" smtClean="0"/>
              <a:t>This project is the SOLUTION from the previous lab (OPT)</a:t>
            </a:r>
          </a:p>
          <a:p>
            <a:pPr marL="342900" indent="-342900">
              <a:lnSpc>
                <a:spcPct val="100000"/>
              </a:lnSpc>
              <a:buClr>
                <a:schemeClr val="tx2"/>
              </a:buClr>
              <a:buSzPct val="75000"/>
              <a:buFont typeface="Wingdings" pitchFamily="2" charset="2"/>
              <a:buChar char=""/>
            </a:pPr>
            <a:r>
              <a:rPr lang="en-US" dirty="0" smtClean="0"/>
              <a:t>We will take the OPT lab and apply different system </a:t>
            </a:r>
            <a:br>
              <a:rPr lang="en-US" dirty="0" smtClean="0"/>
            </a:br>
            <a:r>
              <a:rPr lang="en-US" dirty="0" smtClean="0"/>
              <a:t>settings as noted below: </a:t>
            </a:r>
            <a:endParaRPr lang="en-US" dirty="0"/>
          </a:p>
        </p:txBody>
      </p:sp>
      <p:sp>
        <p:nvSpPr>
          <p:cNvPr id="86021" name="Text Box 25"/>
          <p:cNvSpPr txBox="1">
            <a:spLocks noChangeArrowheads="1"/>
          </p:cNvSpPr>
          <p:nvPr/>
        </p:nvSpPr>
        <p:spPr bwMode="auto">
          <a:xfrm>
            <a:off x="933450" y="3202622"/>
            <a:ext cx="7281160" cy="2055178"/>
          </a:xfrm>
          <a:prstGeom prst="rect">
            <a:avLst/>
          </a:prstGeom>
          <a:solidFill>
            <a:schemeClr val="accent4">
              <a:lumMod val="20000"/>
              <a:lumOff val="80000"/>
            </a:schemeClr>
          </a:solidFill>
          <a:ln w="12700">
            <a:solidFill>
              <a:schemeClr val="tx1"/>
            </a:solidFill>
            <a:miter lim="800000"/>
            <a:headEnd type="none" w="sm" len="sm"/>
            <a:tailEnd type="none" w="sm" len="sm"/>
          </a:ln>
          <a:effectLst>
            <a:outerShdw blurRad="50800" dist="88900" dir="2700000" algn="tl" rotWithShape="0">
              <a:prstClr val="black">
                <a:alpha val="40000"/>
              </a:prstClr>
            </a:outerShdw>
          </a:effectLst>
        </p:spPr>
        <p:txBody>
          <a:bodyPr wrap="none">
            <a:spAutoFit/>
          </a:bodyPr>
          <a:lstStyle/>
          <a:p>
            <a:pPr marL="457200" indent="-457200">
              <a:lnSpc>
                <a:spcPct val="150000"/>
              </a:lnSpc>
              <a:buFontTx/>
              <a:buAutoNum type="alphaUcPeriod"/>
            </a:pPr>
            <a:r>
              <a:rPr lang="en-US" dirty="0" smtClean="0">
                <a:solidFill>
                  <a:schemeClr val="tx2"/>
                </a:solidFill>
              </a:rPr>
              <a:t>Buffers </a:t>
            </a:r>
            <a:r>
              <a:rPr lang="en-US" dirty="0">
                <a:solidFill>
                  <a:schemeClr val="tx2"/>
                </a:solidFill>
              </a:rPr>
              <a:t>in L2 – L1 Cache ON (default)</a:t>
            </a:r>
          </a:p>
          <a:p>
            <a:pPr marL="457200" indent="-457200">
              <a:lnSpc>
                <a:spcPct val="150000"/>
              </a:lnSpc>
              <a:buFontTx/>
              <a:buAutoNum type="alphaUcPeriod"/>
            </a:pPr>
            <a:r>
              <a:rPr lang="en-US" dirty="0">
                <a:solidFill>
                  <a:schemeClr val="tx2"/>
                </a:solidFill>
              </a:rPr>
              <a:t> Everything </a:t>
            </a:r>
            <a:r>
              <a:rPr lang="en-US" dirty="0" err="1">
                <a:solidFill>
                  <a:schemeClr val="tx2"/>
                </a:solidFill>
              </a:rPr>
              <a:t>Ext’l</a:t>
            </a:r>
            <a:r>
              <a:rPr lang="en-US" dirty="0">
                <a:solidFill>
                  <a:schemeClr val="tx2"/>
                </a:solidFill>
              </a:rPr>
              <a:t> – Cache OFF (not real time)</a:t>
            </a:r>
          </a:p>
          <a:p>
            <a:pPr marL="457200" indent="-457200">
              <a:lnSpc>
                <a:spcPct val="150000"/>
              </a:lnSpc>
              <a:buFontTx/>
              <a:buAutoNum type="alphaUcPeriod"/>
            </a:pPr>
            <a:r>
              <a:rPr lang="en-US" dirty="0">
                <a:solidFill>
                  <a:schemeClr val="tx2"/>
                </a:solidFill>
              </a:rPr>
              <a:t> Everything </a:t>
            </a:r>
            <a:r>
              <a:rPr lang="en-US" dirty="0" err="1">
                <a:solidFill>
                  <a:schemeClr val="tx2"/>
                </a:solidFill>
              </a:rPr>
              <a:t>Ext’l</a:t>
            </a:r>
            <a:r>
              <a:rPr lang="en-US" dirty="0">
                <a:solidFill>
                  <a:schemeClr val="tx2"/>
                </a:solidFill>
              </a:rPr>
              <a:t> – Cache ON (typical system</a:t>
            </a:r>
            <a:r>
              <a:rPr lang="en-US" dirty="0" smtClean="0">
                <a:solidFill>
                  <a:schemeClr val="tx2"/>
                </a:solidFill>
              </a:rPr>
              <a:t>)</a:t>
            </a:r>
            <a:endParaRPr lang="en-US" dirty="0">
              <a:solidFill>
                <a:schemeClr val="tx2"/>
              </a:solidFill>
            </a:endParaRPr>
          </a:p>
        </p:txBody>
      </p:sp>
      <p:sp>
        <p:nvSpPr>
          <p:cNvPr id="86022" name="Text Box 27"/>
          <p:cNvSpPr txBox="1">
            <a:spLocks noChangeArrowheads="1"/>
          </p:cNvSpPr>
          <p:nvPr/>
        </p:nvSpPr>
        <p:spPr bwMode="auto">
          <a:xfrm>
            <a:off x="3276600" y="6167735"/>
            <a:ext cx="2472985" cy="461665"/>
          </a:xfrm>
          <a:prstGeom prst="rect">
            <a:avLst/>
          </a:prstGeom>
          <a:noFill/>
          <a:ln w="12700">
            <a:noFill/>
            <a:miter lim="800000"/>
            <a:headEnd type="none" w="sm" len="sm"/>
            <a:tailEnd type="none" w="sm" len="sm"/>
          </a:ln>
        </p:spPr>
        <p:txBody>
          <a:bodyPr wrap="none">
            <a:spAutoFit/>
          </a:bodyPr>
          <a:lstStyle/>
          <a:p>
            <a:pPr marL="342900" indent="-342900">
              <a:lnSpc>
                <a:spcPct val="100000"/>
              </a:lnSpc>
              <a:buClr>
                <a:schemeClr val="tx2"/>
              </a:buClr>
              <a:buSzPct val="75000"/>
              <a:buFont typeface="Wingdings" pitchFamily="2" charset="2"/>
              <a:buChar char=""/>
            </a:pPr>
            <a:r>
              <a:rPr lang="en-US" dirty="0">
                <a:solidFill>
                  <a:schemeClr val="tx2"/>
                </a:solidFill>
              </a:rPr>
              <a:t>Time</a:t>
            </a:r>
            <a:r>
              <a:rPr lang="en-US">
                <a:solidFill>
                  <a:schemeClr val="tx2"/>
                </a:solidFill>
              </a:rPr>
              <a:t>:  </a:t>
            </a:r>
            <a:r>
              <a:rPr lang="en-US" smtClean="0">
                <a:solidFill>
                  <a:schemeClr val="tx2"/>
                </a:solidFill>
              </a:rPr>
              <a:t>30 </a:t>
            </a:r>
            <a:r>
              <a:rPr lang="en-US" dirty="0">
                <a:solidFill>
                  <a:schemeClr val="tx2"/>
                </a:solidFill>
              </a:rPr>
              <a:t>Min</a:t>
            </a:r>
          </a:p>
        </p:txBody>
      </p:sp>
      <p:pic>
        <p:nvPicPr>
          <p:cNvPr id="10"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9" name="TextBox 8"/>
          <p:cNvSpPr txBox="1"/>
          <p:nvPr/>
        </p:nvSpPr>
        <p:spPr>
          <a:xfrm>
            <a:off x="1143000" y="5605046"/>
            <a:ext cx="6936514" cy="338554"/>
          </a:xfrm>
          <a:prstGeom prst="rect">
            <a:avLst/>
          </a:prstGeom>
          <a:noFill/>
        </p:spPr>
        <p:txBody>
          <a:bodyPr wrap="none" rtlCol="0" anchor="ctr" anchorCtr="0">
            <a:spAutoFit/>
          </a:bodyPr>
          <a:lstStyle/>
          <a:p>
            <a:r>
              <a:rPr lang="en-US" sz="2000" b="0" dirty="0" smtClean="0">
                <a:solidFill>
                  <a:schemeClr val="tx2"/>
                </a:solidFill>
                <a:effectLst/>
                <a:latin typeface="Arial Narrow" pitchFamily="34" charset="0"/>
              </a:rPr>
              <a:t>Note: this lab uses NEW i2c code for </a:t>
            </a:r>
            <a:r>
              <a:rPr lang="en-US" sz="2000" b="0" dirty="0" err="1" smtClean="0">
                <a:solidFill>
                  <a:schemeClr val="tx2"/>
                </a:solidFill>
                <a:effectLst/>
                <a:latin typeface="Arial Narrow" pitchFamily="34" charset="0"/>
              </a:rPr>
              <a:t>LED_toggle</a:t>
            </a:r>
            <a:r>
              <a:rPr lang="en-US" sz="2000" b="0" dirty="0" smtClean="0">
                <a:solidFill>
                  <a:schemeClr val="tx2"/>
                </a:solidFill>
                <a:effectLst/>
                <a:latin typeface="Arial Narrow" pitchFamily="34" charset="0"/>
              </a:rPr>
              <a:t>() – 4 new files (i2c/led)</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ChangeArrowheads="1"/>
          </p:cNvSpPr>
          <p:nvPr/>
        </p:nvSpPr>
        <p:spPr bwMode="auto">
          <a:xfrm>
            <a:off x="0" y="0"/>
            <a:ext cx="9144000" cy="6858000"/>
          </a:xfrm>
          <a:prstGeom prst="rect">
            <a:avLst/>
          </a:prstGeom>
          <a:solidFill>
            <a:srgbClr val="FFFFFF">
              <a:alpha val="50000"/>
            </a:srgbClr>
          </a:solidFill>
          <a:ln w="12700">
            <a:solidFill>
              <a:schemeClr val="tx1"/>
            </a:solidFill>
            <a:miter lim="800000"/>
            <a:headEnd type="none" w="sm" len="sm"/>
            <a:tailEnd type="none" w="sm" len="sm"/>
          </a:ln>
          <a:effectLst/>
        </p:spPr>
        <p:txBody>
          <a:bodyPr wrap="none" anchor="ctr"/>
          <a:lstStyle/>
          <a:p>
            <a:pPr eaLnBrk="1" hangingPunct="1">
              <a:lnSpc>
                <a:spcPct val="100000"/>
              </a:lnSpc>
              <a:spcBef>
                <a:spcPct val="0"/>
              </a:spcBef>
              <a:defRPr/>
            </a:pPr>
            <a:endParaRPr lang="en-US">
              <a:solidFill>
                <a:srgbClr val="000000"/>
              </a:solidFill>
              <a:effectLst>
                <a:outerShdw blurRad="38100" dist="38100" dir="2700000" algn="tl">
                  <a:srgbClr val="000000">
                    <a:alpha val="43137"/>
                  </a:srgbClr>
                </a:outerShdw>
              </a:effectLst>
              <a:latin typeface="Arial" pitchFamily="34" charset="0"/>
            </a:endParaRPr>
          </a:p>
        </p:txBody>
      </p:sp>
      <p:pic>
        <p:nvPicPr>
          <p:cNvPr id="4" name="Picture 2" descr="ti_stk_2c_pos_rgb_jpg"/>
          <p:cNvPicPr>
            <a:picLocks noChangeAspect="1" noChangeArrowheads="1"/>
          </p:cNvPicPr>
          <p:nvPr/>
        </p:nvPicPr>
        <p:blipFill>
          <a:blip r:embed="rId4" cstate="print"/>
          <a:srcRect/>
          <a:stretch>
            <a:fillRect/>
          </a:stretch>
        </p:blipFill>
        <p:spPr bwMode="auto">
          <a:xfrm>
            <a:off x="76200" y="1752600"/>
            <a:ext cx="8839200" cy="31019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570266746"/>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867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41988" name="Text Box 3"/>
          <p:cNvSpPr txBox="1">
            <a:spLocks noChangeArrowheads="1"/>
          </p:cNvSpPr>
          <p:nvPr>
            <p:custDataLst>
              <p:tags r:id="rId2"/>
            </p:custDataLst>
          </p:nvPr>
        </p:nvSpPr>
        <p:spPr bwMode="auto">
          <a:xfrm>
            <a:off x="304800" y="762796"/>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a:solidFill>
                  <a:srgbClr val="000000"/>
                </a:solidFill>
              </a:rPr>
              <a:t>MainHighlight</a:t>
            </a:r>
          </a:p>
        </p:txBody>
      </p:sp>
      <p:sp>
        <p:nvSpPr>
          <p:cNvPr id="41989" name="Text Box 4"/>
          <p:cNvSpPr txBox="1">
            <a:spLocks noChangeArrowheads="1"/>
          </p:cNvSpPr>
          <p:nvPr>
            <p:custDataLst>
              <p:tags r:id="rId3"/>
            </p:custDataLst>
          </p:nvPr>
        </p:nvSpPr>
        <p:spPr bwMode="auto">
          <a:xfrm>
            <a:off x="301576" y="1285084"/>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dirty="0" err="1">
                <a:solidFill>
                  <a:srgbClr val="000000"/>
                </a:solidFill>
              </a:rPr>
              <a:t>MainNormal</a:t>
            </a:r>
            <a:endParaRPr lang="en-US" sz="2800" dirty="0">
              <a:solidFill>
                <a:srgbClr val="000000"/>
              </a:solidFill>
            </a:endParaRPr>
          </a:p>
        </p:txBody>
      </p:sp>
      <p:sp>
        <p:nvSpPr>
          <p:cNvPr id="41990" name="Text Box 5"/>
          <p:cNvSpPr txBox="1">
            <a:spLocks noChangeArrowheads="1"/>
          </p:cNvSpPr>
          <p:nvPr>
            <p:custDataLst>
              <p:tags r:id="rId4"/>
            </p:custDataLst>
          </p:nvPr>
        </p:nvSpPr>
        <p:spPr bwMode="auto">
          <a:xfrm>
            <a:off x="774000" y="1731171"/>
            <a:ext cx="4864800" cy="439738"/>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dirty="0" err="1">
                <a:solidFill>
                  <a:srgbClr val="000000"/>
                </a:solidFill>
              </a:rPr>
              <a:t>SubHighlight</a:t>
            </a:r>
            <a:endParaRPr lang="en-US" dirty="0">
              <a:solidFill>
                <a:srgbClr val="000000"/>
              </a:solidFill>
            </a:endParaRPr>
          </a:p>
        </p:txBody>
      </p:sp>
      <p:sp>
        <p:nvSpPr>
          <p:cNvPr id="41991" name="Text Box 6"/>
          <p:cNvSpPr txBox="1">
            <a:spLocks noChangeArrowheads="1"/>
          </p:cNvSpPr>
          <p:nvPr>
            <p:custDataLst>
              <p:tags r:id="rId5"/>
            </p:custDataLst>
          </p:nvPr>
        </p:nvSpPr>
        <p:spPr bwMode="auto">
          <a:xfrm>
            <a:off x="769877" y="2164559"/>
            <a:ext cx="4868924" cy="366712"/>
          </a:xfrm>
          <a:prstGeom prst="rect">
            <a:avLst/>
          </a:prstGeom>
          <a:noFill/>
          <a:ln w="12700">
            <a:noFill/>
            <a:miter lim="800000"/>
            <a:headEnd type="none" w="sm" len="sm"/>
            <a:tailEnd type="none" w="sm" len="sm"/>
          </a:ln>
        </p:spPr>
        <p:txBody>
          <a:bodyPr wrap="square" tIns="18288" bIns="18288">
            <a:spAutoFit/>
          </a:bodyPr>
          <a:lstStyle/>
          <a:p>
            <a:pPr marL="342900" indent="-342900">
              <a:lnSpc>
                <a:spcPct val="90000"/>
              </a:lnSpc>
              <a:spcBef>
                <a:spcPct val="0"/>
              </a:spcBef>
              <a:buClr>
                <a:srgbClr val="0066FF"/>
              </a:buClr>
              <a:buSzPct val="75000"/>
              <a:buFont typeface="Wingdings" pitchFamily="2" charset="2"/>
              <a:buChar char=""/>
            </a:pPr>
            <a:r>
              <a:rPr lang="en-US" dirty="0" err="1">
                <a:solidFill>
                  <a:srgbClr val="000000"/>
                </a:solidFill>
              </a:rPr>
              <a:t>SubNormal</a:t>
            </a:r>
            <a:endParaRPr lang="en-US" dirty="0">
              <a:solidFill>
                <a:srgbClr val="000000"/>
              </a:solidFill>
            </a:endParaRPr>
          </a:p>
        </p:txBody>
      </p:sp>
      <p:pic>
        <p:nvPicPr>
          <p:cNvPr id="72706" name="Picture 2" descr="C:\Documents and Settings\a0159877\Desktop\250px-Operating_system_placement.svg.png"/>
          <p:cNvPicPr>
            <a:picLocks noChangeAspect="1" noChangeArrowheads="1"/>
          </p:cNvPicPr>
          <p:nvPr/>
        </p:nvPicPr>
        <p:blipFill>
          <a:blip r:embed="rId7" cstate="print"/>
          <a:srcRect/>
          <a:stretch>
            <a:fillRect/>
          </a:stretch>
        </p:blipFill>
        <p:spPr bwMode="auto">
          <a:xfrm>
            <a:off x="6160824" y="1153041"/>
            <a:ext cx="2819400" cy="4172713"/>
          </a:xfrm>
          <a:prstGeom prst="rect">
            <a:avLst/>
          </a:prstGeom>
          <a:noFill/>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867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3"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4" action="ppaction://hlinksldjump"/>
          </p:cNvPr>
          <p:cNvSpPr txBox="1">
            <a:spLocks noChangeArrowheads="1"/>
          </p:cNvSpPr>
          <p:nvPr>
            <p:custDataLst>
              <p:tags r:id="rId2"/>
            </p:custDataLst>
          </p:nvPr>
        </p:nvSpPr>
        <p:spPr bwMode="auto">
          <a:xfrm>
            <a:off x="301576" y="78978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Why Cache?</a:t>
            </a:r>
            <a:endParaRPr lang="en-US" sz="2800" dirty="0">
              <a:solidFill>
                <a:srgbClr val="000000"/>
              </a:solidFill>
            </a:endParaRPr>
          </a:p>
        </p:txBody>
      </p:sp>
      <p:sp>
        <p:nvSpPr>
          <p:cNvPr id="10" name="Text Box 3">
            <a:hlinkClick r:id="rId15" action="ppaction://hlinksldjump"/>
          </p:cNvPr>
          <p:cNvSpPr txBox="1">
            <a:spLocks noChangeArrowheads="1"/>
          </p:cNvSpPr>
          <p:nvPr>
            <p:custDataLst>
              <p:tags r:id="rId3"/>
            </p:custDataLst>
          </p:nvPr>
        </p:nvSpPr>
        <p:spPr bwMode="auto">
          <a:xfrm>
            <a:off x="304800" y="1364585"/>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Basics</a:t>
            </a:r>
            <a:endParaRPr lang="en-US" sz="2800">
              <a:solidFill>
                <a:srgbClr val="000000"/>
              </a:solidFill>
            </a:endParaRPr>
          </a:p>
        </p:txBody>
      </p:sp>
      <p:sp>
        <p:nvSpPr>
          <p:cNvPr id="11" name="Text Box 4">
            <a:hlinkClick r:id="rId16" action="ppaction://hlinksldjump"/>
          </p:cNvPr>
          <p:cNvSpPr txBox="1">
            <a:spLocks noChangeArrowheads="1"/>
          </p:cNvSpPr>
          <p:nvPr>
            <p:custDataLst>
              <p:tags r:id="rId4"/>
            </p:custDataLst>
          </p:nvPr>
        </p:nvSpPr>
        <p:spPr bwMode="auto">
          <a:xfrm>
            <a:off x="301576" y="1971137"/>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Example</a:t>
            </a:r>
            <a:endParaRPr lang="en-US" sz="2800" dirty="0">
              <a:solidFill>
                <a:srgbClr val="000000"/>
              </a:solidFill>
            </a:endParaRPr>
          </a:p>
        </p:txBody>
      </p:sp>
      <p:sp>
        <p:nvSpPr>
          <p:cNvPr id="12" name="Text Box 4">
            <a:hlinkClick r:id="rId17" action="ppaction://hlinksldjump"/>
          </p:cNvPr>
          <p:cNvSpPr txBox="1">
            <a:spLocks noChangeArrowheads="1"/>
          </p:cNvSpPr>
          <p:nvPr>
            <p:custDataLst>
              <p:tags r:id="rId5"/>
            </p:custDataLst>
          </p:nvPr>
        </p:nvSpPr>
        <p:spPr bwMode="auto">
          <a:xfrm>
            <a:off x="301576" y="2545939"/>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Program</a:t>
            </a:r>
            <a:endParaRPr lang="en-US" sz="2800" dirty="0">
              <a:solidFill>
                <a:srgbClr val="000000"/>
              </a:solidFill>
            </a:endParaRPr>
          </a:p>
        </p:txBody>
      </p:sp>
      <p:sp>
        <p:nvSpPr>
          <p:cNvPr id="13" name="Text Box 4">
            <a:hlinkClick r:id="rId18" action="ppaction://hlinksldjump"/>
          </p:cNvPr>
          <p:cNvSpPr txBox="1">
            <a:spLocks noChangeArrowheads="1"/>
          </p:cNvSpPr>
          <p:nvPr>
            <p:custDataLst>
              <p:tags r:id="rId6"/>
            </p:custDataLst>
          </p:nvPr>
        </p:nvSpPr>
        <p:spPr bwMode="auto">
          <a:xfrm>
            <a:off x="301576" y="3120741"/>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L1 Data</a:t>
            </a:r>
            <a:endParaRPr lang="en-US" sz="2800" dirty="0">
              <a:solidFill>
                <a:srgbClr val="000000"/>
              </a:solidFill>
            </a:endParaRPr>
          </a:p>
        </p:txBody>
      </p:sp>
      <p:sp>
        <p:nvSpPr>
          <p:cNvPr id="14" name="Text Box 4">
            <a:hlinkClick r:id="rId19" action="ppaction://hlinksldjump"/>
          </p:cNvPr>
          <p:cNvSpPr txBox="1">
            <a:spLocks noChangeArrowheads="1"/>
          </p:cNvSpPr>
          <p:nvPr>
            <p:custDataLst>
              <p:tags r:id="rId7"/>
            </p:custDataLst>
          </p:nvPr>
        </p:nvSpPr>
        <p:spPr bwMode="auto">
          <a:xfrm>
            <a:off x="301576" y="369554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L2 Memory</a:t>
            </a:r>
            <a:endParaRPr lang="en-US" sz="2800" dirty="0">
              <a:solidFill>
                <a:srgbClr val="000000"/>
              </a:solidFill>
            </a:endParaRPr>
          </a:p>
        </p:txBody>
      </p:sp>
      <p:sp>
        <p:nvSpPr>
          <p:cNvPr id="15" name="Text Box 4">
            <a:hlinkClick r:id="rId20" action="ppaction://hlinksldjump"/>
          </p:cNvPr>
          <p:cNvSpPr txBox="1">
            <a:spLocks noChangeArrowheads="1"/>
          </p:cNvSpPr>
          <p:nvPr>
            <p:custDataLst>
              <p:tags r:id="rId8"/>
            </p:custDataLst>
          </p:nvPr>
        </p:nvSpPr>
        <p:spPr bwMode="auto">
          <a:xfrm>
            <a:off x="301576" y="427034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Cache Coherency</a:t>
            </a:r>
            <a:endParaRPr lang="en-US" sz="2800" dirty="0">
              <a:solidFill>
                <a:srgbClr val="000000"/>
              </a:solidFill>
            </a:endParaRPr>
          </a:p>
        </p:txBody>
      </p:sp>
      <p:sp>
        <p:nvSpPr>
          <p:cNvPr id="16" name="Text Box 4">
            <a:hlinkClick r:id="rId21" action="ppaction://hlinksldjump"/>
          </p:cNvPr>
          <p:cNvSpPr txBox="1">
            <a:spLocks noChangeArrowheads="1"/>
          </p:cNvSpPr>
          <p:nvPr>
            <p:custDataLst>
              <p:tags r:id="rId9"/>
            </p:custDataLst>
          </p:nvPr>
        </p:nvSpPr>
        <p:spPr bwMode="auto">
          <a:xfrm>
            <a:off x="301576" y="4845148"/>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MAR Registers</a:t>
            </a:r>
            <a:endParaRPr lang="en-US" sz="2800" dirty="0">
              <a:solidFill>
                <a:srgbClr val="000000"/>
              </a:solidFill>
            </a:endParaRPr>
          </a:p>
        </p:txBody>
      </p:sp>
      <p:sp>
        <p:nvSpPr>
          <p:cNvPr id="17" name="Text Box 4">
            <a:hlinkClick r:id="rId22" action="ppaction://hlinksldjump"/>
          </p:cNvPr>
          <p:cNvSpPr txBox="1">
            <a:spLocks noChangeArrowheads="1"/>
          </p:cNvSpPr>
          <p:nvPr>
            <p:custDataLst>
              <p:tags r:id="rId10"/>
            </p:custDataLst>
          </p:nvPr>
        </p:nvSpPr>
        <p:spPr bwMode="auto">
          <a:xfrm>
            <a:off x="301576" y="5419950"/>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Add’l Topics</a:t>
            </a:r>
            <a:endParaRPr lang="en-US" sz="2800" dirty="0">
              <a:solidFill>
                <a:srgbClr val="000000"/>
              </a:solidFill>
            </a:endParaRPr>
          </a:p>
        </p:txBody>
      </p:sp>
      <p:sp>
        <p:nvSpPr>
          <p:cNvPr id="18" name="Text Box 4">
            <a:hlinkClick r:id="rId23" action="ppaction://hlinksldjump"/>
          </p:cNvPr>
          <p:cNvSpPr txBox="1">
            <a:spLocks noChangeArrowheads="1"/>
          </p:cNvSpPr>
          <p:nvPr>
            <p:custDataLst>
              <p:tags r:id="rId11"/>
            </p:custDataLst>
          </p:nvPr>
        </p:nvSpPr>
        <p:spPr bwMode="auto">
          <a:xfrm>
            <a:off x="301576" y="5994752"/>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Quiz + Lab</a:t>
            </a:r>
            <a:endParaRPr lang="en-US" sz="28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CHEMEINDEX" val="4"/>
  <p:tag name="NO LOGOS" val="true"/>
</p:tagLst>
</file>

<file path=ppt/tags/tag10.xml><?xml version="1.0" encoding="utf-8"?>
<p:tagLst xmlns:a="http://schemas.openxmlformats.org/drawingml/2006/main" xmlns:r="http://schemas.openxmlformats.org/officeDocument/2006/relationships" xmlns:p="http://schemas.openxmlformats.org/presentationml/2006/main">
  <p:tag name="MILELISTITEM" val=""/>
</p:tagLst>
</file>

<file path=ppt/tags/tag100.xml><?xml version="1.0" encoding="utf-8"?>
<p:tagLst xmlns:a="http://schemas.openxmlformats.org/drawingml/2006/main" xmlns:r="http://schemas.openxmlformats.org/officeDocument/2006/relationships" xmlns:p="http://schemas.openxmlformats.org/presentationml/2006/main">
  <p:tag name="COLORSCHEMEINDEX" val="4"/>
</p:tagLst>
</file>

<file path=ppt/tags/tag101.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102.xml><?xml version="1.0" encoding="utf-8"?>
<p:tagLst xmlns:a="http://schemas.openxmlformats.org/drawingml/2006/main" xmlns:r="http://schemas.openxmlformats.org/officeDocument/2006/relationships" xmlns:p="http://schemas.openxmlformats.org/presentationml/2006/main">
  <p:tag name="MILELISTITEM" val=""/>
</p:tagLst>
</file>

<file path=ppt/tags/tag103.xml><?xml version="1.0" encoding="utf-8"?>
<p:tagLst xmlns:a="http://schemas.openxmlformats.org/drawingml/2006/main" xmlns:r="http://schemas.openxmlformats.org/officeDocument/2006/relationships" xmlns:p="http://schemas.openxmlformats.org/presentationml/2006/main">
  <p:tag name="MILELISTITEM" val=""/>
</p:tagLst>
</file>

<file path=ppt/tags/tag104.xml><?xml version="1.0" encoding="utf-8"?>
<p:tagLst xmlns:a="http://schemas.openxmlformats.org/drawingml/2006/main" xmlns:r="http://schemas.openxmlformats.org/officeDocument/2006/relationships" xmlns:p="http://schemas.openxmlformats.org/presentationml/2006/main">
  <p:tag name="MILELISTITEM" val=""/>
</p:tagLst>
</file>

<file path=ppt/tags/tag105.xml><?xml version="1.0" encoding="utf-8"?>
<p:tagLst xmlns:a="http://schemas.openxmlformats.org/drawingml/2006/main" xmlns:r="http://schemas.openxmlformats.org/officeDocument/2006/relationships" xmlns:p="http://schemas.openxmlformats.org/presentationml/2006/main">
  <p:tag name="MILELISTITEM" val=""/>
</p:tagLst>
</file>

<file path=ppt/tags/tag106.xml><?xml version="1.0" encoding="utf-8"?>
<p:tagLst xmlns:a="http://schemas.openxmlformats.org/drawingml/2006/main" xmlns:r="http://schemas.openxmlformats.org/officeDocument/2006/relationships" xmlns:p="http://schemas.openxmlformats.org/presentationml/2006/main">
  <p:tag name="MILELISTITEM" val=""/>
</p:tagLst>
</file>

<file path=ppt/tags/tag107.xml><?xml version="1.0" encoding="utf-8"?>
<p:tagLst xmlns:a="http://schemas.openxmlformats.org/drawingml/2006/main" xmlns:r="http://schemas.openxmlformats.org/officeDocument/2006/relationships" xmlns:p="http://schemas.openxmlformats.org/presentationml/2006/main">
  <p:tag name="MILELISTITEM" val=""/>
</p:tagLst>
</file>

<file path=ppt/tags/tag108.xml><?xml version="1.0" encoding="utf-8"?>
<p:tagLst xmlns:a="http://schemas.openxmlformats.org/drawingml/2006/main" xmlns:r="http://schemas.openxmlformats.org/officeDocument/2006/relationships" xmlns:p="http://schemas.openxmlformats.org/presentationml/2006/main">
  <p:tag name="MILELISTITEM" val=""/>
</p:tagLst>
</file>

<file path=ppt/tags/tag109.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1.xml><?xml version="1.0" encoding="utf-8"?>
<p:tagLst xmlns:a="http://schemas.openxmlformats.org/drawingml/2006/main" xmlns:r="http://schemas.openxmlformats.org/officeDocument/2006/relationships" xmlns:p="http://schemas.openxmlformats.org/presentationml/2006/main">
  <p:tag name="MILELISTITEM" val=""/>
</p:tagLst>
</file>

<file path=ppt/tags/tag110.xml><?xml version="1.0" encoding="utf-8"?>
<p:tagLst xmlns:a="http://schemas.openxmlformats.org/drawingml/2006/main" xmlns:r="http://schemas.openxmlformats.org/officeDocument/2006/relationships" xmlns:p="http://schemas.openxmlformats.org/presentationml/2006/main">
  <p:tag name="MILELISTITEM" val=""/>
</p:tagLst>
</file>

<file path=ppt/tags/tag111.xml><?xml version="1.0" encoding="utf-8"?>
<p:tagLst xmlns:a="http://schemas.openxmlformats.org/drawingml/2006/main" xmlns:r="http://schemas.openxmlformats.org/officeDocument/2006/relationships" xmlns:p="http://schemas.openxmlformats.org/presentationml/2006/main">
  <p:tag name="MILELISTITEM" val=""/>
</p:tagLst>
</file>

<file path=ppt/tags/tag112.xml><?xml version="1.0" encoding="utf-8"?>
<p:tagLst xmlns:a="http://schemas.openxmlformats.org/drawingml/2006/main" xmlns:r="http://schemas.openxmlformats.org/officeDocument/2006/relationships" xmlns:p="http://schemas.openxmlformats.org/presentationml/2006/main">
  <p:tag name="NO LOGOS" val="true"/>
</p:tagLst>
</file>

<file path=ppt/tags/tag113.xml><?xml version="1.0" encoding="utf-8"?>
<p:tagLst xmlns:a="http://schemas.openxmlformats.org/drawingml/2006/main" xmlns:r="http://schemas.openxmlformats.org/officeDocument/2006/relationships" xmlns:p="http://schemas.openxmlformats.org/presentationml/2006/main">
  <p:tag name="COLORSCHEMEINDEX" val="4"/>
</p:tagLst>
</file>

<file path=ppt/tags/tag114.xml><?xml version="1.0" encoding="utf-8"?>
<p:tagLst xmlns:a="http://schemas.openxmlformats.org/drawingml/2006/main" xmlns:r="http://schemas.openxmlformats.org/officeDocument/2006/relationships" xmlns:p="http://schemas.openxmlformats.org/presentationml/2006/main">
  <p:tag name="COLORSCHEMEINDEX" val="4"/>
</p:tagLst>
</file>

<file path=ppt/tags/tag115.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116.xml><?xml version="1.0" encoding="utf-8"?>
<p:tagLst xmlns:a="http://schemas.openxmlformats.org/drawingml/2006/main" xmlns:r="http://schemas.openxmlformats.org/officeDocument/2006/relationships" xmlns:p="http://schemas.openxmlformats.org/presentationml/2006/main">
  <p:tag name="MILELISTITEM" val=""/>
</p:tagLst>
</file>

<file path=ppt/tags/tag117.xml><?xml version="1.0" encoding="utf-8"?>
<p:tagLst xmlns:a="http://schemas.openxmlformats.org/drawingml/2006/main" xmlns:r="http://schemas.openxmlformats.org/officeDocument/2006/relationships" xmlns:p="http://schemas.openxmlformats.org/presentationml/2006/main">
  <p:tag name="MILELISTITEM" val=""/>
</p:tagLst>
</file>

<file path=ppt/tags/tag118.xml><?xml version="1.0" encoding="utf-8"?>
<p:tagLst xmlns:a="http://schemas.openxmlformats.org/drawingml/2006/main" xmlns:r="http://schemas.openxmlformats.org/officeDocument/2006/relationships" xmlns:p="http://schemas.openxmlformats.org/presentationml/2006/main">
  <p:tag name="MILELISTITEM" val=""/>
</p:tagLst>
</file>

<file path=ppt/tags/tag119.xml><?xml version="1.0" encoding="utf-8"?>
<p:tagLst xmlns:a="http://schemas.openxmlformats.org/drawingml/2006/main" xmlns:r="http://schemas.openxmlformats.org/officeDocument/2006/relationships" xmlns:p="http://schemas.openxmlformats.org/presentationml/2006/main">
  <p:tag name="MILELISTITEM" val=""/>
</p:tagLst>
</file>

<file path=ppt/tags/tag12.xml><?xml version="1.0" encoding="utf-8"?>
<p:tagLst xmlns:a="http://schemas.openxmlformats.org/drawingml/2006/main" xmlns:r="http://schemas.openxmlformats.org/officeDocument/2006/relationships" xmlns:p="http://schemas.openxmlformats.org/presentationml/2006/main">
  <p:tag name="MILELISTITEM" val=""/>
</p:tagLst>
</file>

<file path=ppt/tags/tag120.xml><?xml version="1.0" encoding="utf-8"?>
<p:tagLst xmlns:a="http://schemas.openxmlformats.org/drawingml/2006/main" xmlns:r="http://schemas.openxmlformats.org/officeDocument/2006/relationships" xmlns:p="http://schemas.openxmlformats.org/presentationml/2006/main">
  <p:tag name="MILELISTITEM" val=""/>
</p:tagLst>
</file>

<file path=ppt/tags/tag121.xml><?xml version="1.0" encoding="utf-8"?>
<p:tagLst xmlns:a="http://schemas.openxmlformats.org/drawingml/2006/main" xmlns:r="http://schemas.openxmlformats.org/officeDocument/2006/relationships" xmlns:p="http://schemas.openxmlformats.org/presentationml/2006/main">
  <p:tag name="MILELISTITEM" val=""/>
</p:tagLst>
</file>

<file path=ppt/tags/tag122.xml><?xml version="1.0" encoding="utf-8"?>
<p:tagLst xmlns:a="http://schemas.openxmlformats.org/drawingml/2006/main" xmlns:r="http://schemas.openxmlformats.org/officeDocument/2006/relationships" xmlns:p="http://schemas.openxmlformats.org/presentationml/2006/main">
  <p:tag name="MILELISTITEM" val=""/>
</p:tagLst>
</file>

<file path=ppt/tags/tag123.xml><?xml version="1.0" encoding="utf-8"?>
<p:tagLst xmlns:a="http://schemas.openxmlformats.org/drawingml/2006/main" xmlns:r="http://schemas.openxmlformats.org/officeDocument/2006/relationships" xmlns:p="http://schemas.openxmlformats.org/presentationml/2006/main">
  <p:tag name="MILELISTITEM" val=""/>
</p:tagLst>
</file>

<file path=ppt/tags/tag124.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25.xml><?xml version="1.0" encoding="utf-8"?>
<p:tagLst xmlns:a="http://schemas.openxmlformats.org/drawingml/2006/main" xmlns:r="http://schemas.openxmlformats.org/officeDocument/2006/relationships" xmlns:p="http://schemas.openxmlformats.org/presentationml/2006/main">
  <p:tag name="MILELISTITEM" val=""/>
</p:tagLst>
</file>

<file path=ppt/tags/tag126.xml><?xml version="1.0" encoding="utf-8"?>
<p:tagLst xmlns:a="http://schemas.openxmlformats.org/drawingml/2006/main" xmlns:r="http://schemas.openxmlformats.org/officeDocument/2006/relationships" xmlns:p="http://schemas.openxmlformats.org/presentationml/2006/main">
  <p:tag name="COLORSCHEMEINDEX" val="4"/>
</p:tagLst>
</file>

<file path=ppt/tags/tag127.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128.xml><?xml version="1.0" encoding="utf-8"?>
<p:tagLst xmlns:a="http://schemas.openxmlformats.org/drawingml/2006/main" xmlns:r="http://schemas.openxmlformats.org/officeDocument/2006/relationships" xmlns:p="http://schemas.openxmlformats.org/presentationml/2006/main">
  <p:tag name="MILELISTITEM" val=""/>
</p:tagLst>
</file>

<file path=ppt/tags/tag129.xml><?xml version="1.0" encoding="utf-8"?>
<p:tagLst xmlns:a="http://schemas.openxmlformats.org/drawingml/2006/main" xmlns:r="http://schemas.openxmlformats.org/officeDocument/2006/relationships" xmlns:p="http://schemas.openxmlformats.org/presentationml/2006/main">
  <p:tag name="MILELISTITEM" val=""/>
</p:tagLst>
</file>

<file path=ppt/tags/tag13.xml><?xml version="1.0" encoding="utf-8"?>
<p:tagLst xmlns:a="http://schemas.openxmlformats.org/drawingml/2006/main" xmlns:r="http://schemas.openxmlformats.org/officeDocument/2006/relationships" xmlns:p="http://schemas.openxmlformats.org/presentationml/2006/main">
  <p:tag name="MILELISTITEM" val=""/>
</p:tagLst>
</file>

<file path=ppt/tags/tag130.xml><?xml version="1.0" encoding="utf-8"?>
<p:tagLst xmlns:a="http://schemas.openxmlformats.org/drawingml/2006/main" xmlns:r="http://schemas.openxmlformats.org/officeDocument/2006/relationships" xmlns:p="http://schemas.openxmlformats.org/presentationml/2006/main">
  <p:tag name="MILELISTITEM" val=""/>
</p:tagLst>
</file>

<file path=ppt/tags/tag131.xml><?xml version="1.0" encoding="utf-8"?>
<p:tagLst xmlns:a="http://schemas.openxmlformats.org/drawingml/2006/main" xmlns:r="http://schemas.openxmlformats.org/officeDocument/2006/relationships" xmlns:p="http://schemas.openxmlformats.org/presentationml/2006/main">
  <p:tag name="MILELISTITEM" val=""/>
</p:tagLst>
</file>

<file path=ppt/tags/tag132.xml><?xml version="1.0" encoding="utf-8"?>
<p:tagLst xmlns:a="http://schemas.openxmlformats.org/drawingml/2006/main" xmlns:r="http://schemas.openxmlformats.org/officeDocument/2006/relationships" xmlns:p="http://schemas.openxmlformats.org/presentationml/2006/main">
  <p:tag name="MILELISTITEM" val=""/>
</p:tagLst>
</file>

<file path=ppt/tags/tag133.xml><?xml version="1.0" encoding="utf-8"?>
<p:tagLst xmlns:a="http://schemas.openxmlformats.org/drawingml/2006/main" xmlns:r="http://schemas.openxmlformats.org/officeDocument/2006/relationships" xmlns:p="http://schemas.openxmlformats.org/presentationml/2006/main">
  <p:tag name="MILELISTITEM" val=""/>
</p:tagLst>
</file>

<file path=ppt/tags/tag134.xml><?xml version="1.0" encoding="utf-8"?>
<p:tagLst xmlns:a="http://schemas.openxmlformats.org/drawingml/2006/main" xmlns:r="http://schemas.openxmlformats.org/officeDocument/2006/relationships" xmlns:p="http://schemas.openxmlformats.org/presentationml/2006/main">
  <p:tag name="MILELISTITEM" val=""/>
</p:tagLst>
</file>

<file path=ppt/tags/tag135.xml><?xml version="1.0" encoding="utf-8"?>
<p:tagLst xmlns:a="http://schemas.openxmlformats.org/drawingml/2006/main" xmlns:r="http://schemas.openxmlformats.org/officeDocument/2006/relationships" xmlns:p="http://schemas.openxmlformats.org/presentationml/2006/main">
  <p:tag name="MILELISTITEM" val=""/>
</p:tagLst>
</file>

<file path=ppt/tags/tag136.xml><?xml version="1.0" encoding="utf-8"?>
<p:tagLst xmlns:a="http://schemas.openxmlformats.org/drawingml/2006/main" xmlns:r="http://schemas.openxmlformats.org/officeDocument/2006/relationships" xmlns:p="http://schemas.openxmlformats.org/presentationml/2006/main">
  <p:tag name="MILELISTITEM" val=""/>
</p:tagLst>
</file>

<file path=ppt/tags/tag137.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38.xml><?xml version="1.0" encoding="utf-8"?>
<p:tagLst xmlns:a="http://schemas.openxmlformats.org/drawingml/2006/main" xmlns:r="http://schemas.openxmlformats.org/officeDocument/2006/relationships" xmlns:p="http://schemas.openxmlformats.org/presentationml/2006/main">
  <p:tag name="COLORSCHEMEINDEX" val="4"/>
</p:tagLst>
</file>

<file path=ppt/tags/tag139.xml><?xml version="1.0" encoding="utf-8"?>
<p:tagLst xmlns:a="http://schemas.openxmlformats.org/drawingml/2006/main" xmlns:r="http://schemas.openxmlformats.org/officeDocument/2006/relationships" xmlns:p="http://schemas.openxmlformats.org/presentationml/2006/main">
  <p:tag name="COLORSCHEMEINDEX" val="4"/>
</p:tagLst>
</file>

<file path=ppt/tags/tag14.xml><?xml version="1.0" encoding="utf-8"?>
<p:tagLst xmlns:a="http://schemas.openxmlformats.org/drawingml/2006/main" xmlns:r="http://schemas.openxmlformats.org/officeDocument/2006/relationships" xmlns:p="http://schemas.openxmlformats.org/presentationml/2006/main">
  <p:tag name="MILELISTITEM" val=""/>
</p:tagLst>
</file>

<file path=ppt/tags/tag140.xml><?xml version="1.0" encoding="utf-8"?>
<p:tagLst xmlns:a="http://schemas.openxmlformats.org/drawingml/2006/main" xmlns:r="http://schemas.openxmlformats.org/officeDocument/2006/relationships" xmlns:p="http://schemas.openxmlformats.org/presentationml/2006/main">
  <p:tag name="COLORSCHEMEINDEX" val="4"/>
</p:tagLst>
</file>

<file path=ppt/tags/tag141.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142.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Lst>
</file>

<file path=ppt/tags/tag143.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44.xml><?xml version="1.0" encoding="utf-8"?>
<p:tagLst xmlns:a="http://schemas.openxmlformats.org/drawingml/2006/main" xmlns:r="http://schemas.openxmlformats.org/officeDocument/2006/relationships" xmlns:p="http://schemas.openxmlformats.org/presentationml/2006/main">
  <p:tag name="MILELISTITEM" val="Level_1_Normal"/>
</p:tagLst>
</file>

<file path=ppt/tags/tag145.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146.xml><?xml version="1.0" encoding="utf-8"?>
<p:tagLst xmlns:a="http://schemas.openxmlformats.org/drawingml/2006/main" xmlns:r="http://schemas.openxmlformats.org/officeDocument/2006/relationships" xmlns:p="http://schemas.openxmlformats.org/presentationml/2006/main">
  <p:tag name="MILELISTITEM" val="Level_2_Normal"/>
</p:tagLst>
</file>

<file path=ppt/tags/tag15.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16.xml><?xml version="1.0" encoding="utf-8"?>
<p:tagLst xmlns:a="http://schemas.openxmlformats.org/drawingml/2006/main" xmlns:r="http://schemas.openxmlformats.org/officeDocument/2006/relationships" xmlns:p="http://schemas.openxmlformats.org/presentationml/2006/main">
  <p:tag name="MILELISTITEM" val=""/>
</p:tagLst>
</file>

<file path=ppt/tags/tag17.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8.xml><?xml version="1.0" encoding="utf-8"?>
<p:tagLst xmlns:a="http://schemas.openxmlformats.org/drawingml/2006/main" xmlns:r="http://schemas.openxmlformats.org/officeDocument/2006/relationships" xmlns:p="http://schemas.openxmlformats.org/presentationml/2006/main">
  <p:tag name="MILELISTITEM" val=""/>
</p:tagLst>
</file>

<file path=ppt/tags/tag19.xml><?xml version="1.0" encoding="utf-8"?>
<p:tagLst xmlns:a="http://schemas.openxmlformats.org/drawingml/2006/main" xmlns:r="http://schemas.openxmlformats.org/officeDocument/2006/relationships" xmlns:p="http://schemas.openxmlformats.org/presentationml/2006/main">
  <p:tag name="MILELISTITEM" val=""/>
</p:tagLst>
</file>

<file path=ppt/tags/tag2.xml><?xml version="1.0" encoding="utf-8"?>
<p:tagLst xmlns:a="http://schemas.openxmlformats.org/drawingml/2006/main" xmlns:r="http://schemas.openxmlformats.org/officeDocument/2006/relationships" xmlns:p="http://schemas.openxmlformats.org/presentationml/2006/main">
  <p:tag name="COLORSCHEMEINDEX" val="4"/>
  <p:tag name="NO LOGOS" val="true"/>
</p:tagLst>
</file>

<file path=ppt/tags/tag20.xml><?xml version="1.0" encoding="utf-8"?>
<p:tagLst xmlns:a="http://schemas.openxmlformats.org/drawingml/2006/main" xmlns:r="http://schemas.openxmlformats.org/officeDocument/2006/relationships" xmlns:p="http://schemas.openxmlformats.org/presentationml/2006/main">
  <p:tag name="MILELISTITEM" val=""/>
</p:tagLst>
</file>

<file path=ppt/tags/tag21.xml><?xml version="1.0" encoding="utf-8"?>
<p:tagLst xmlns:a="http://schemas.openxmlformats.org/drawingml/2006/main" xmlns:r="http://schemas.openxmlformats.org/officeDocument/2006/relationships" xmlns:p="http://schemas.openxmlformats.org/presentationml/2006/main">
  <p:tag name="MILELISTITEM" val=""/>
</p:tagLst>
</file>

<file path=ppt/tags/tag22.xml><?xml version="1.0" encoding="utf-8"?>
<p:tagLst xmlns:a="http://schemas.openxmlformats.org/drawingml/2006/main" xmlns:r="http://schemas.openxmlformats.org/officeDocument/2006/relationships" xmlns:p="http://schemas.openxmlformats.org/presentationml/2006/main">
  <p:tag name="MILELISTITEM" val=""/>
</p:tagLst>
</file>

<file path=ppt/tags/tag23.xml><?xml version="1.0" encoding="utf-8"?>
<p:tagLst xmlns:a="http://schemas.openxmlformats.org/drawingml/2006/main" xmlns:r="http://schemas.openxmlformats.org/officeDocument/2006/relationships" xmlns:p="http://schemas.openxmlformats.org/presentationml/2006/main">
  <p:tag name="MILELISTITEM" val=""/>
</p:tagLst>
</file>

<file path=ppt/tags/tag24.xml><?xml version="1.0" encoding="utf-8"?>
<p:tagLst xmlns:a="http://schemas.openxmlformats.org/drawingml/2006/main" xmlns:r="http://schemas.openxmlformats.org/officeDocument/2006/relationships" xmlns:p="http://schemas.openxmlformats.org/presentationml/2006/main">
  <p:tag name="MILELISTITEM" val=""/>
</p:tagLst>
</file>

<file path=ppt/tags/tag25.xml><?xml version="1.0" encoding="utf-8"?>
<p:tagLst xmlns:a="http://schemas.openxmlformats.org/drawingml/2006/main" xmlns:r="http://schemas.openxmlformats.org/officeDocument/2006/relationships" xmlns:p="http://schemas.openxmlformats.org/presentationml/2006/main">
  <p:tag name="MILELISTITEM" val=""/>
</p:tagLst>
</file>

<file path=ppt/tags/tag26.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27.xml><?xml version="1.0" encoding="utf-8"?>
<p:tagLst xmlns:a="http://schemas.openxmlformats.org/drawingml/2006/main" xmlns:r="http://schemas.openxmlformats.org/officeDocument/2006/relationships" xmlns:p="http://schemas.openxmlformats.org/presentationml/2006/main">
  <p:tag name="MILELISTITEM" val=""/>
</p:tagLst>
</file>

<file path=ppt/tags/tag28.xml><?xml version="1.0" encoding="utf-8"?>
<p:tagLst xmlns:a="http://schemas.openxmlformats.org/drawingml/2006/main" xmlns:r="http://schemas.openxmlformats.org/officeDocument/2006/relationships" xmlns:p="http://schemas.openxmlformats.org/presentationml/2006/main">
  <p:tag name="MILELISTITEM" val=""/>
</p:tagLst>
</file>

<file path=ppt/tags/tag29.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3.xml><?xml version="1.0" encoding="utf-8"?>
<p:tagLst xmlns:a="http://schemas.openxmlformats.org/drawingml/2006/main" xmlns:r="http://schemas.openxmlformats.org/officeDocument/2006/relationships" xmlns:p="http://schemas.openxmlformats.org/presentationml/2006/main">
  <p:tag name="NO LOGOS" val="true"/>
</p:tagLst>
</file>

<file path=ppt/tags/tag30.xml><?xml version="1.0" encoding="utf-8"?>
<p:tagLst xmlns:a="http://schemas.openxmlformats.org/drawingml/2006/main" xmlns:r="http://schemas.openxmlformats.org/officeDocument/2006/relationships" xmlns:p="http://schemas.openxmlformats.org/presentationml/2006/main">
  <p:tag name="MILELISTITEM" val=""/>
</p:tagLst>
</file>

<file path=ppt/tags/tag31.xml><?xml version="1.0" encoding="utf-8"?>
<p:tagLst xmlns:a="http://schemas.openxmlformats.org/drawingml/2006/main" xmlns:r="http://schemas.openxmlformats.org/officeDocument/2006/relationships" xmlns:p="http://schemas.openxmlformats.org/presentationml/2006/main">
  <p:tag name="MILELISTITEM" val=""/>
</p:tagLst>
</file>

<file path=ppt/tags/tag32.xml><?xml version="1.0" encoding="utf-8"?>
<p:tagLst xmlns:a="http://schemas.openxmlformats.org/drawingml/2006/main" xmlns:r="http://schemas.openxmlformats.org/officeDocument/2006/relationships" xmlns:p="http://schemas.openxmlformats.org/presentationml/2006/main">
  <p:tag name="MILELISTITEM" val=""/>
</p:tagLst>
</file>

<file path=ppt/tags/tag33.xml><?xml version="1.0" encoding="utf-8"?>
<p:tagLst xmlns:a="http://schemas.openxmlformats.org/drawingml/2006/main" xmlns:r="http://schemas.openxmlformats.org/officeDocument/2006/relationships" xmlns:p="http://schemas.openxmlformats.org/presentationml/2006/main">
  <p:tag name="MILELISTITEM" val=""/>
</p:tagLst>
</file>

<file path=ppt/tags/tag34.xml><?xml version="1.0" encoding="utf-8"?>
<p:tagLst xmlns:a="http://schemas.openxmlformats.org/drawingml/2006/main" xmlns:r="http://schemas.openxmlformats.org/officeDocument/2006/relationships" xmlns:p="http://schemas.openxmlformats.org/presentationml/2006/main">
  <p:tag name="MILELISTITEM" val=""/>
</p:tagLst>
</file>

<file path=ppt/tags/tag35.xml><?xml version="1.0" encoding="utf-8"?>
<p:tagLst xmlns:a="http://schemas.openxmlformats.org/drawingml/2006/main" xmlns:r="http://schemas.openxmlformats.org/officeDocument/2006/relationships" xmlns:p="http://schemas.openxmlformats.org/presentationml/2006/main">
  <p:tag name="MILELISTITEM" val=""/>
</p:tagLst>
</file>

<file path=ppt/tags/tag36.xml><?xml version="1.0" encoding="utf-8"?>
<p:tagLst xmlns:a="http://schemas.openxmlformats.org/drawingml/2006/main" xmlns:r="http://schemas.openxmlformats.org/officeDocument/2006/relationships" xmlns:p="http://schemas.openxmlformats.org/presentationml/2006/main">
  <p:tag name="MILELISTITEM" val=""/>
</p:tagLst>
</file>

<file path=ppt/tags/tag37.xml><?xml version="1.0" encoding="utf-8"?>
<p:tagLst xmlns:a="http://schemas.openxmlformats.org/drawingml/2006/main" xmlns:r="http://schemas.openxmlformats.org/officeDocument/2006/relationships" xmlns:p="http://schemas.openxmlformats.org/presentationml/2006/main">
  <p:tag name="NO LOGOS" val="true"/>
</p:tagLst>
</file>

<file path=ppt/tags/tag38.xml><?xml version="1.0" encoding="utf-8"?>
<p:tagLst xmlns:a="http://schemas.openxmlformats.org/drawingml/2006/main" xmlns:r="http://schemas.openxmlformats.org/officeDocument/2006/relationships" xmlns:p="http://schemas.openxmlformats.org/presentationml/2006/main">
  <p:tag name="NO LOGOS" val="true"/>
</p:tagLst>
</file>

<file path=ppt/tags/tag39.xml><?xml version="1.0" encoding="utf-8"?>
<p:tagLst xmlns:a="http://schemas.openxmlformats.org/drawingml/2006/main" xmlns:r="http://schemas.openxmlformats.org/officeDocument/2006/relationships" xmlns:p="http://schemas.openxmlformats.org/presentationml/2006/main">
  <p:tag name="NO LOGOS" val="true"/>
</p:tagLst>
</file>

<file path=ppt/tags/tag4.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40.xml><?xml version="1.0" encoding="utf-8"?>
<p:tagLst xmlns:a="http://schemas.openxmlformats.org/drawingml/2006/main" xmlns:r="http://schemas.openxmlformats.org/officeDocument/2006/relationships" xmlns:p="http://schemas.openxmlformats.org/presentationml/2006/main">
  <p:tag name="NO LOGOS" val="true"/>
</p:tagLst>
</file>

<file path=ppt/tags/tag41.xml><?xml version="1.0" encoding="utf-8"?>
<p:tagLst xmlns:a="http://schemas.openxmlformats.org/drawingml/2006/main" xmlns:r="http://schemas.openxmlformats.org/officeDocument/2006/relationships" xmlns:p="http://schemas.openxmlformats.org/presentationml/2006/main">
  <p:tag name="NO LOGOS" val="true"/>
</p:tagLst>
</file>

<file path=ppt/tags/tag42.xml><?xml version="1.0" encoding="utf-8"?>
<p:tagLst xmlns:a="http://schemas.openxmlformats.org/drawingml/2006/main" xmlns:r="http://schemas.openxmlformats.org/officeDocument/2006/relationships" xmlns:p="http://schemas.openxmlformats.org/presentationml/2006/main">
  <p:tag name="NO LOGOS" val="true"/>
</p:tagLst>
</file>

<file path=ppt/tags/tag43.xml><?xml version="1.0" encoding="utf-8"?>
<p:tagLst xmlns:a="http://schemas.openxmlformats.org/drawingml/2006/main" xmlns:r="http://schemas.openxmlformats.org/officeDocument/2006/relationships" xmlns:p="http://schemas.openxmlformats.org/presentationml/2006/main">
  <p:tag name="NO LOGOS" val="true"/>
</p:tagLst>
</file>

<file path=ppt/tags/tag44.xml><?xml version="1.0" encoding="utf-8"?>
<p:tagLst xmlns:a="http://schemas.openxmlformats.org/drawingml/2006/main" xmlns:r="http://schemas.openxmlformats.org/officeDocument/2006/relationships" xmlns:p="http://schemas.openxmlformats.org/presentationml/2006/main">
  <p:tag name="NO LOGOS" val="true"/>
</p:tagLst>
</file>

<file path=ppt/tags/tag45.xml><?xml version="1.0" encoding="utf-8"?>
<p:tagLst xmlns:a="http://schemas.openxmlformats.org/drawingml/2006/main" xmlns:r="http://schemas.openxmlformats.org/officeDocument/2006/relationships" xmlns:p="http://schemas.openxmlformats.org/presentationml/2006/main">
  <p:tag name="NO LOGOS" val="true"/>
</p:tagLst>
</file>

<file path=ppt/tags/tag46.xml><?xml version="1.0" encoding="utf-8"?>
<p:tagLst xmlns:a="http://schemas.openxmlformats.org/drawingml/2006/main" xmlns:r="http://schemas.openxmlformats.org/officeDocument/2006/relationships" xmlns:p="http://schemas.openxmlformats.org/presentationml/2006/main">
  <p:tag name="NO LOGOS" val="true"/>
</p:tagLst>
</file>

<file path=ppt/tags/tag47.xml><?xml version="1.0" encoding="utf-8"?>
<p:tagLst xmlns:a="http://schemas.openxmlformats.org/drawingml/2006/main" xmlns:r="http://schemas.openxmlformats.org/officeDocument/2006/relationships" xmlns:p="http://schemas.openxmlformats.org/presentationml/2006/main">
  <p:tag name="NO LOGOS" val="true"/>
</p:tagLst>
</file>

<file path=ppt/tags/tag48.xml><?xml version="1.0" encoding="utf-8"?>
<p:tagLst xmlns:a="http://schemas.openxmlformats.org/drawingml/2006/main" xmlns:r="http://schemas.openxmlformats.org/officeDocument/2006/relationships" xmlns:p="http://schemas.openxmlformats.org/presentationml/2006/main">
  <p:tag name="NO LOGOS" val="true"/>
</p:tagLst>
</file>

<file path=ppt/tags/tag49.xml><?xml version="1.0" encoding="utf-8"?>
<p:tagLst xmlns:a="http://schemas.openxmlformats.org/drawingml/2006/main" xmlns:r="http://schemas.openxmlformats.org/officeDocument/2006/relationships" xmlns:p="http://schemas.openxmlformats.org/presentationml/2006/main">
  <p:tag name="NO LOGOS" val="true"/>
</p:tagLst>
</file>

<file path=ppt/tags/tag5.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50.xml><?xml version="1.0" encoding="utf-8"?>
<p:tagLst xmlns:a="http://schemas.openxmlformats.org/drawingml/2006/main" xmlns:r="http://schemas.openxmlformats.org/officeDocument/2006/relationships" xmlns:p="http://schemas.openxmlformats.org/presentationml/2006/main">
  <p:tag name="NO LOGOS" val="true"/>
</p:tagLst>
</file>

<file path=ppt/tags/tag51.xml><?xml version="1.0" encoding="utf-8"?>
<p:tagLst xmlns:a="http://schemas.openxmlformats.org/drawingml/2006/main" xmlns:r="http://schemas.openxmlformats.org/officeDocument/2006/relationships" xmlns:p="http://schemas.openxmlformats.org/presentationml/2006/main">
  <p:tag name="NO LOGOS" val="true"/>
</p:tagLst>
</file>

<file path=ppt/tags/tag52.xml><?xml version="1.0" encoding="utf-8"?>
<p:tagLst xmlns:a="http://schemas.openxmlformats.org/drawingml/2006/main" xmlns:r="http://schemas.openxmlformats.org/officeDocument/2006/relationships" xmlns:p="http://schemas.openxmlformats.org/presentationml/2006/main">
  <p:tag name="NO LOGOS" val="true"/>
</p:tagLst>
</file>

<file path=ppt/tags/tag53.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54.xml><?xml version="1.0" encoding="utf-8"?>
<p:tagLst xmlns:a="http://schemas.openxmlformats.org/drawingml/2006/main" xmlns:r="http://schemas.openxmlformats.org/officeDocument/2006/relationships" xmlns:p="http://schemas.openxmlformats.org/presentationml/2006/main">
  <p:tag name="MILELISTITEM" val=""/>
</p:tagLst>
</file>

<file path=ppt/tags/tag55.xml><?xml version="1.0" encoding="utf-8"?>
<p:tagLst xmlns:a="http://schemas.openxmlformats.org/drawingml/2006/main" xmlns:r="http://schemas.openxmlformats.org/officeDocument/2006/relationships" xmlns:p="http://schemas.openxmlformats.org/presentationml/2006/main">
  <p:tag name="MILELISTITEM" val=""/>
</p:tagLst>
</file>

<file path=ppt/tags/tag56.xml><?xml version="1.0" encoding="utf-8"?>
<p:tagLst xmlns:a="http://schemas.openxmlformats.org/drawingml/2006/main" xmlns:r="http://schemas.openxmlformats.org/officeDocument/2006/relationships" xmlns:p="http://schemas.openxmlformats.org/presentationml/2006/main">
  <p:tag name="MILELISTITEM" val=""/>
</p:tagLst>
</file>

<file path=ppt/tags/tag57.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58.xml><?xml version="1.0" encoding="utf-8"?>
<p:tagLst xmlns:a="http://schemas.openxmlformats.org/drawingml/2006/main" xmlns:r="http://schemas.openxmlformats.org/officeDocument/2006/relationships" xmlns:p="http://schemas.openxmlformats.org/presentationml/2006/main">
  <p:tag name="MILELISTITEM" val=""/>
</p:tagLst>
</file>

<file path=ppt/tags/tag59.xml><?xml version="1.0" encoding="utf-8"?>
<p:tagLst xmlns:a="http://schemas.openxmlformats.org/drawingml/2006/main" xmlns:r="http://schemas.openxmlformats.org/officeDocument/2006/relationships" xmlns:p="http://schemas.openxmlformats.org/presentationml/2006/main">
  <p:tag name="MILELISTITEM" val=""/>
</p:tagLst>
</file>

<file path=ppt/tags/tag6.xml><?xml version="1.0" encoding="utf-8"?>
<p:tagLst xmlns:a="http://schemas.openxmlformats.org/drawingml/2006/main" xmlns:r="http://schemas.openxmlformats.org/officeDocument/2006/relationships" xmlns:p="http://schemas.openxmlformats.org/presentationml/2006/main">
  <p:tag name="MILELISTITEM" val=""/>
</p:tagLst>
</file>

<file path=ppt/tags/tag60.xml><?xml version="1.0" encoding="utf-8"?>
<p:tagLst xmlns:a="http://schemas.openxmlformats.org/drawingml/2006/main" xmlns:r="http://schemas.openxmlformats.org/officeDocument/2006/relationships" xmlns:p="http://schemas.openxmlformats.org/presentationml/2006/main">
  <p:tag name="MILELISTITEM" val=""/>
</p:tagLst>
</file>

<file path=ppt/tags/tag61.xml><?xml version="1.0" encoding="utf-8"?>
<p:tagLst xmlns:a="http://schemas.openxmlformats.org/drawingml/2006/main" xmlns:r="http://schemas.openxmlformats.org/officeDocument/2006/relationships" xmlns:p="http://schemas.openxmlformats.org/presentationml/2006/main">
  <p:tag name="MILELISTITEM" val=""/>
</p:tagLst>
</file>

<file path=ppt/tags/tag62.xml><?xml version="1.0" encoding="utf-8"?>
<p:tagLst xmlns:a="http://schemas.openxmlformats.org/drawingml/2006/main" xmlns:r="http://schemas.openxmlformats.org/officeDocument/2006/relationships" xmlns:p="http://schemas.openxmlformats.org/presentationml/2006/main">
  <p:tag name="MILELISTITEM" val=""/>
</p:tagLst>
</file>

<file path=ppt/tags/tag63.xml><?xml version="1.0" encoding="utf-8"?>
<p:tagLst xmlns:a="http://schemas.openxmlformats.org/drawingml/2006/main" xmlns:r="http://schemas.openxmlformats.org/officeDocument/2006/relationships" xmlns:p="http://schemas.openxmlformats.org/presentationml/2006/main">
  <p:tag name="MILELISTITEM" val=""/>
</p:tagLst>
</file>

<file path=ppt/tags/tag64.xml><?xml version="1.0" encoding="utf-8"?>
<p:tagLst xmlns:a="http://schemas.openxmlformats.org/drawingml/2006/main" xmlns:r="http://schemas.openxmlformats.org/officeDocument/2006/relationships" xmlns:p="http://schemas.openxmlformats.org/presentationml/2006/main">
  <p:tag name="NO LOGOS" val="true"/>
</p:tagLst>
</file>

<file path=ppt/tags/tag65.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66.xml><?xml version="1.0" encoding="utf-8"?>
<p:tagLst xmlns:a="http://schemas.openxmlformats.org/drawingml/2006/main" xmlns:r="http://schemas.openxmlformats.org/officeDocument/2006/relationships" xmlns:p="http://schemas.openxmlformats.org/presentationml/2006/main">
  <p:tag name="MILELISTITEM" val=""/>
</p:tagLst>
</file>

<file path=ppt/tags/tag67.xml><?xml version="1.0" encoding="utf-8"?>
<p:tagLst xmlns:a="http://schemas.openxmlformats.org/drawingml/2006/main" xmlns:r="http://schemas.openxmlformats.org/officeDocument/2006/relationships" xmlns:p="http://schemas.openxmlformats.org/presentationml/2006/main">
  <p:tag name="MILELISTITEM" val=""/>
</p:tagLst>
</file>

<file path=ppt/tags/tag68.xml><?xml version="1.0" encoding="utf-8"?>
<p:tagLst xmlns:a="http://schemas.openxmlformats.org/drawingml/2006/main" xmlns:r="http://schemas.openxmlformats.org/officeDocument/2006/relationships" xmlns:p="http://schemas.openxmlformats.org/presentationml/2006/main">
  <p:tag name="MILELISTITEM" val=""/>
</p:tagLst>
</file>

<file path=ppt/tags/tag69.xml><?xml version="1.0" encoding="utf-8"?>
<p:tagLst xmlns:a="http://schemas.openxmlformats.org/drawingml/2006/main" xmlns:r="http://schemas.openxmlformats.org/officeDocument/2006/relationships" xmlns:p="http://schemas.openxmlformats.org/presentationml/2006/main">
  <p:tag name="MILELISTITEM" val=""/>
</p:tagLst>
</file>

<file path=ppt/tags/tag7.xml><?xml version="1.0" encoding="utf-8"?>
<p:tagLst xmlns:a="http://schemas.openxmlformats.org/drawingml/2006/main" xmlns:r="http://schemas.openxmlformats.org/officeDocument/2006/relationships" xmlns:p="http://schemas.openxmlformats.org/presentationml/2006/main">
  <p:tag name="MILELISTITEM" val=""/>
</p:tagLst>
</file>

<file path=ppt/tags/tag70.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71.xml><?xml version="1.0" encoding="utf-8"?>
<p:tagLst xmlns:a="http://schemas.openxmlformats.org/drawingml/2006/main" xmlns:r="http://schemas.openxmlformats.org/officeDocument/2006/relationships" xmlns:p="http://schemas.openxmlformats.org/presentationml/2006/main">
  <p:tag name="MILELISTITEM" val=""/>
</p:tagLst>
</file>

<file path=ppt/tags/tag72.xml><?xml version="1.0" encoding="utf-8"?>
<p:tagLst xmlns:a="http://schemas.openxmlformats.org/drawingml/2006/main" xmlns:r="http://schemas.openxmlformats.org/officeDocument/2006/relationships" xmlns:p="http://schemas.openxmlformats.org/presentationml/2006/main">
  <p:tag name="MILELISTITEM" val=""/>
</p:tagLst>
</file>

<file path=ppt/tags/tag73.xml><?xml version="1.0" encoding="utf-8"?>
<p:tagLst xmlns:a="http://schemas.openxmlformats.org/drawingml/2006/main" xmlns:r="http://schemas.openxmlformats.org/officeDocument/2006/relationships" xmlns:p="http://schemas.openxmlformats.org/presentationml/2006/main">
  <p:tag name="MILELISTITEM" val=""/>
</p:tagLst>
</file>

<file path=ppt/tags/tag74.xml><?xml version="1.0" encoding="utf-8"?>
<p:tagLst xmlns:a="http://schemas.openxmlformats.org/drawingml/2006/main" xmlns:r="http://schemas.openxmlformats.org/officeDocument/2006/relationships" xmlns:p="http://schemas.openxmlformats.org/presentationml/2006/main">
  <p:tag name="MILELISTITEM" val=""/>
</p:tagLst>
</file>

<file path=ppt/tags/tag75.xml><?xml version="1.0" encoding="utf-8"?>
<p:tagLst xmlns:a="http://schemas.openxmlformats.org/drawingml/2006/main" xmlns:r="http://schemas.openxmlformats.org/officeDocument/2006/relationships" xmlns:p="http://schemas.openxmlformats.org/presentationml/2006/main">
  <p:tag name="MILELISTITEM" val=""/>
</p:tagLst>
</file>

<file path=ppt/tags/tag76.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77.xml><?xml version="1.0" encoding="utf-8"?>
<p:tagLst xmlns:a="http://schemas.openxmlformats.org/drawingml/2006/main" xmlns:r="http://schemas.openxmlformats.org/officeDocument/2006/relationships" xmlns:p="http://schemas.openxmlformats.org/presentationml/2006/main">
  <p:tag name="MILELISTITEM" val=""/>
</p:tagLst>
</file>

<file path=ppt/tags/tag78.xml><?xml version="1.0" encoding="utf-8"?>
<p:tagLst xmlns:a="http://schemas.openxmlformats.org/drawingml/2006/main" xmlns:r="http://schemas.openxmlformats.org/officeDocument/2006/relationships" xmlns:p="http://schemas.openxmlformats.org/presentationml/2006/main">
  <p:tag name="MILELISTITEM" val=""/>
</p:tagLst>
</file>

<file path=ppt/tags/tag79.xml><?xml version="1.0" encoding="utf-8"?>
<p:tagLst xmlns:a="http://schemas.openxmlformats.org/drawingml/2006/main" xmlns:r="http://schemas.openxmlformats.org/officeDocument/2006/relationships" xmlns:p="http://schemas.openxmlformats.org/presentationml/2006/main">
  <p:tag name="MILELISTITEM" val=""/>
</p:tagLst>
</file>

<file path=ppt/tags/tag8.xml><?xml version="1.0" encoding="utf-8"?>
<p:tagLst xmlns:a="http://schemas.openxmlformats.org/drawingml/2006/main" xmlns:r="http://schemas.openxmlformats.org/officeDocument/2006/relationships" xmlns:p="http://schemas.openxmlformats.org/presentationml/2006/main">
  <p:tag name="MILELISTITEM" val=""/>
</p:tagLst>
</file>

<file path=ppt/tags/tag80.xml><?xml version="1.0" encoding="utf-8"?>
<p:tagLst xmlns:a="http://schemas.openxmlformats.org/drawingml/2006/main" xmlns:r="http://schemas.openxmlformats.org/officeDocument/2006/relationships" xmlns:p="http://schemas.openxmlformats.org/presentationml/2006/main">
  <p:tag name="MILELISTITEM" val=""/>
</p:tagLst>
</file>

<file path=ppt/tags/tag81.xml><?xml version="1.0" encoding="utf-8"?>
<p:tagLst xmlns:a="http://schemas.openxmlformats.org/drawingml/2006/main" xmlns:r="http://schemas.openxmlformats.org/officeDocument/2006/relationships" xmlns:p="http://schemas.openxmlformats.org/presentationml/2006/main">
  <p:tag name="MILELISTITEM" val=""/>
</p:tagLst>
</file>

<file path=ppt/tags/tag82.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83.xml><?xml version="1.0" encoding="utf-8"?>
<p:tagLst xmlns:a="http://schemas.openxmlformats.org/drawingml/2006/main" xmlns:r="http://schemas.openxmlformats.org/officeDocument/2006/relationships" xmlns:p="http://schemas.openxmlformats.org/presentationml/2006/main">
  <p:tag name="MILELISTITEM" val=""/>
</p:tagLst>
</file>

<file path=ppt/tags/tag84.xml><?xml version="1.0" encoding="utf-8"?>
<p:tagLst xmlns:a="http://schemas.openxmlformats.org/drawingml/2006/main" xmlns:r="http://schemas.openxmlformats.org/officeDocument/2006/relationships" xmlns:p="http://schemas.openxmlformats.org/presentationml/2006/main">
  <p:tag name="MILELISTITEM" val=""/>
</p:tagLst>
</file>

<file path=ppt/tags/tag85.xml><?xml version="1.0" encoding="utf-8"?>
<p:tagLst xmlns:a="http://schemas.openxmlformats.org/drawingml/2006/main" xmlns:r="http://schemas.openxmlformats.org/officeDocument/2006/relationships" xmlns:p="http://schemas.openxmlformats.org/presentationml/2006/main">
  <p:tag name="MILELISTITEM" val=""/>
</p:tagLst>
</file>

<file path=ppt/tags/tag86.xml><?xml version="1.0" encoding="utf-8"?>
<p:tagLst xmlns:a="http://schemas.openxmlformats.org/drawingml/2006/main" xmlns:r="http://schemas.openxmlformats.org/officeDocument/2006/relationships" xmlns:p="http://schemas.openxmlformats.org/presentationml/2006/main">
  <p:tag name="MILELISTITEM" val=""/>
</p:tagLst>
</file>

<file path=ppt/tags/tag87.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88.xml><?xml version="1.0" encoding="utf-8"?>
<p:tagLst xmlns:a="http://schemas.openxmlformats.org/drawingml/2006/main" xmlns:r="http://schemas.openxmlformats.org/officeDocument/2006/relationships" xmlns:p="http://schemas.openxmlformats.org/presentationml/2006/main">
  <p:tag name="MILELISTITEM" val=""/>
</p:tagLst>
</file>

<file path=ppt/tags/tag89.xml><?xml version="1.0" encoding="utf-8"?>
<p:tagLst xmlns:a="http://schemas.openxmlformats.org/drawingml/2006/main" xmlns:r="http://schemas.openxmlformats.org/officeDocument/2006/relationships" xmlns:p="http://schemas.openxmlformats.org/presentationml/2006/main">
  <p:tag name="MILELISTITEM" val=""/>
</p:tagLst>
</file>

<file path=ppt/tags/tag9.xml><?xml version="1.0" encoding="utf-8"?>
<p:tagLst xmlns:a="http://schemas.openxmlformats.org/drawingml/2006/main" xmlns:r="http://schemas.openxmlformats.org/officeDocument/2006/relationships" xmlns:p="http://schemas.openxmlformats.org/presentationml/2006/main">
  <p:tag name="MILELISTITEM" val=""/>
</p:tagLst>
</file>

<file path=ppt/tags/tag90.xml><?xml version="1.0" encoding="utf-8"?>
<p:tagLst xmlns:a="http://schemas.openxmlformats.org/drawingml/2006/main" xmlns:r="http://schemas.openxmlformats.org/officeDocument/2006/relationships" xmlns:p="http://schemas.openxmlformats.org/presentationml/2006/main">
  <p:tag name="MILELISTITEM" val=""/>
</p:tagLst>
</file>

<file path=ppt/tags/tag91.xml><?xml version="1.0" encoding="utf-8"?>
<p:tagLst xmlns:a="http://schemas.openxmlformats.org/drawingml/2006/main" xmlns:r="http://schemas.openxmlformats.org/officeDocument/2006/relationships" xmlns:p="http://schemas.openxmlformats.org/presentationml/2006/main">
  <p:tag name="MILELISTITEM" val=""/>
</p:tagLst>
</file>

<file path=ppt/tags/tag92.xml><?xml version="1.0" encoding="utf-8"?>
<p:tagLst xmlns:a="http://schemas.openxmlformats.org/drawingml/2006/main" xmlns:r="http://schemas.openxmlformats.org/officeDocument/2006/relationships" xmlns:p="http://schemas.openxmlformats.org/presentationml/2006/main">
  <p:tag name="MILELISTITEM" val=""/>
</p:tagLst>
</file>

<file path=ppt/tags/tag93.xml><?xml version="1.0" encoding="utf-8"?>
<p:tagLst xmlns:a="http://schemas.openxmlformats.org/drawingml/2006/main" xmlns:r="http://schemas.openxmlformats.org/officeDocument/2006/relationships" xmlns:p="http://schemas.openxmlformats.org/presentationml/2006/main">
  <p:tag name="MILELISTITEM" val=""/>
</p:tagLst>
</file>

<file path=ppt/tags/tag94.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95.xml><?xml version="1.0" encoding="utf-8"?>
<p:tagLst xmlns:a="http://schemas.openxmlformats.org/drawingml/2006/main" xmlns:r="http://schemas.openxmlformats.org/officeDocument/2006/relationships" xmlns:p="http://schemas.openxmlformats.org/presentationml/2006/main">
  <p:tag name="MILELISTITEM" val=""/>
</p:tagLst>
</file>

<file path=ppt/tags/tag96.xml><?xml version="1.0" encoding="utf-8"?>
<p:tagLst xmlns:a="http://schemas.openxmlformats.org/drawingml/2006/main" xmlns:r="http://schemas.openxmlformats.org/officeDocument/2006/relationships" xmlns:p="http://schemas.openxmlformats.org/presentationml/2006/main">
  <p:tag name="MILELISTITEM" val=""/>
</p:tagLst>
</file>

<file path=ppt/tags/tag97.xml><?xml version="1.0" encoding="utf-8"?>
<p:tagLst xmlns:a="http://schemas.openxmlformats.org/drawingml/2006/main" xmlns:r="http://schemas.openxmlformats.org/officeDocument/2006/relationships" xmlns:p="http://schemas.openxmlformats.org/presentationml/2006/main">
  <p:tag name="MILELISTITEM" val=""/>
</p:tagLst>
</file>

<file path=ppt/tags/tag98.xml><?xml version="1.0" encoding="utf-8"?>
<p:tagLst xmlns:a="http://schemas.openxmlformats.org/drawingml/2006/main" xmlns:r="http://schemas.openxmlformats.org/officeDocument/2006/relationships" xmlns:p="http://schemas.openxmlformats.org/presentationml/2006/main">
  <p:tag name="NO LOGOS" val="true"/>
</p:tagLst>
</file>

<file path=ppt/tags/tag99.xml><?xml version="1.0" encoding="utf-8"?>
<p:tagLst xmlns:a="http://schemas.openxmlformats.org/drawingml/2006/main" xmlns:r="http://schemas.openxmlformats.org/officeDocument/2006/relationships" xmlns:p="http://schemas.openxmlformats.org/presentationml/2006/main">
  <p:tag name="COLORSCHEMEINDEX" val="4"/>
</p:tagLst>
</file>

<file path=ppt/theme/theme1.xml><?xml version="1.0" encoding="utf-8"?>
<a:theme xmlns:a="http://schemas.openxmlformats.org/drawingml/2006/main" name="ttoTheme">
  <a:themeElements>
    <a:clrScheme name="TTO standard">
      <a:dk1>
        <a:srgbClr val="000000"/>
      </a:dk1>
      <a:lt1>
        <a:srgbClr val="FFFFFF"/>
      </a:lt1>
      <a:dk2>
        <a:srgbClr val="FF0000"/>
      </a:dk2>
      <a:lt2>
        <a:srgbClr val="FFFFFF"/>
      </a:lt2>
      <a:accent1>
        <a:srgbClr val="F9F9F9"/>
      </a:accent1>
      <a:accent2>
        <a:srgbClr val="DEDEDE"/>
      </a:accent2>
      <a:accent3>
        <a:srgbClr val="C7C7C7"/>
      </a:accent3>
      <a:accent4>
        <a:srgbClr val="6699FF"/>
      </a:accent4>
      <a:accent5>
        <a:srgbClr val="FF0000"/>
      </a:accent5>
      <a:accent6>
        <a:srgbClr val="FFFFFF"/>
      </a:accent6>
      <a:hlink>
        <a:srgbClr val="C7C7C7"/>
      </a:hlink>
      <a:folHlink>
        <a:srgbClr val="6699FF"/>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standard">
        <a:dk1>
          <a:srgbClr val="000000"/>
        </a:dk1>
        <a:lt1>
          <a:srgbClr val="FFFFFF"/>
        </a:lt1>
        <a:dk2>
          <a:srgbClr val="FF0000"/>
        </a:dk2>
        <a:lt2>
          <a:srgbClr val="FFFFFF"/>
        </a:lt2>
        <a:accent1>
          <a:srgbClr val="F9F9F9"/>
        </a:accent1>
        <a:accent2>
          <a:srgbClr val="DEDEDE"/>
        </a:accent2>
        <a:accent3>
          <a:srgbClr val="C7C7C7"/>
        </a:accent3>
        <a:accent4>
          <a:srgbClr val="6699FF"/>
        </a:accent4>
        <a:accent5>
          <a:srgbClr val="FF0000"/>
        </a:accent5>
        <a:accent6>
          <a:srgbClr val="FFFFFF"/>
        </a:accent6>
        <a:hlink>
          <a:srgbClr val="C7C7C7"/>
        </a:hlink>
        <a:folHlink>
          <a:srgbClr val="6699FF"/>
        </a:folHlink>
      </a:clrScheme>
      <a:clrMap bg1="lt1" tx1="dk1" bg2="lt2" tx2="dk2" accent1="accent1" accent2="accent2" accent3="accent3" accent4="accent4" accent5="accent5" accent6="accent6" hlink="hlink" folHlink="folHlink"/>
    </a:extraClrScheme>
    <a:extraClrScheme>
      <a:clrScheme name="TI standard">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clrMap bg1="lt1" tx1="dk1" bg2="lt2" tx2="dk2" accent1="accent1" accent2="accent2" accent3="accent3" accent4="accent4" accent5="accent5" accent6="accent6" hlink="hlink" folHlink="folHlink"/>
    </a:extraClrScheme>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
      <a:clrScheme name="tto 8">
        <a:dk1>
          <a:srgbClr val="FFFFFF"/>
        </a:dk1>
        <a:lt1>
          <a:srgbClr val="000000"/>
        </a:lt1>
        <a:dk2>
          <a:srgbClr val="FFFFFF"/>
        </a:dk2>
        <a:lt2>
          <a:srgbClr val="FF0000"/>
        </a:lt2>
        <a:accent1>
          <a:srgbClr val="00CCFF"/>
        </a:accent1>
        <a:accent2>
          <a:srgbClr val="CC9900"/>
        </a:accent2>
        <a:accent3>
          <a:srgbClr val="00CC66"/>
        </a:accent3>
        <a:accent4>
          <a:srgbClr val="FFFF99"/>
        </a:accent4>
        <a:accent5>
          <a:srgbClr val="FF99CC"/>
        </a:accent5>
        <a:accent6>
          <a:srgbClr val="000000"/>
        </a:accent6>
        <a:hlink>
          <a:srgbClr val="00CC66"/>
        </a:hlink>
        <a:folHlink>
          <a:srgbClr val="FFFF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ttoTheme</Template>
  <TotalTime>14873</TotalTime>
  <Pages>3</Pages>
  <Words>5608</Words>
  <Application>Microsoft Office PowerPoint</Application>
  <PresentationFormat>On-screen Show (4:3)</PresentationFormat>
  <Paragraphs>1930</Paragraphs>
  <Slides>86</Slides>
  <Notes>41</Notes>
  <HiddenSlides>6</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ttoTheme</vt:lpstr>
      <vt:lpstr>PowerPoint Presentation</vt:lpstr>
      <vt:lpstr>PowerPoint Presentation</vt:lpstr>
      <vt:lpstr>Objectives</vt:lpstr>
      <vt:lpstr>Outline</vt:lpstr>
      <vt:lpstr>Parking Dilemma</vt:lpstr>
      <vt:lpstr>Parking Dilemma</vt:lpstr>
      <vt:lpstr>Why Cache?</vt:lpstr>
      <vt:lpstr>Why Cache?</vt:lpstr>
      <vt:lpstr>Outline</vt:lpstr>
      <vt:lpstr>Using Cache Memory</vt:lpstr>
      <vt:lpstr>Cache:  Block, Line, Index</vt:lpstr>
      <vt:lpstr>Cache Tags</vt:lpstr>
      <vt:lpstr>Valid Bits</vt:lpstr>
      <vt:lpstr>Direct-Mapped Cache</vt:lpstr>
      <vt:lpstr>Outline</vt:lpstr>
      <vt:lpstr>Direct-Mapped Cache Example</vt:lpstr>
      <vt:lpstr>Arbitrary Direct-Mapped  Cache Example</vt:lpstr>
      <vt:lpstr>Conceptual Example Code</vt:lpstr>
      <vt:lpstr>Direct Mapped Cache Example</vt:lpstr>
      <vt:lpstr>Direct Mapped Cache Example</vt:lpstr>
      <vt:lpstr>Direct Mapped Cache Example</vt:lpstr>
      <vt:lpstr>Direct Mapped Cache Example</vt:lpstr>
      <vt:lpstr>Direct Mapped Cache Example</vt:lpstr>
      <vt:lpstr>Direct Mapped Cache Example</vt:lpstr>
      <vt:lpstr>Direct Mapped Cache Example</vt:lpstr>
      <vt:lpstr>Direct Mapped Cache Example</vt:lpstr>
      <vt:lpstr>Direct Mapped Cache Example</vt:lpstr>
      <vt:lpstr>Direct-Mapped Cache Example</vt:lpstr>
      <vt:lpstr>Direct-Mapped Cache Example</vt:lpstr>
      <vt:lpstr>Direct-Mapped Cache Example</vt:lpstr>
      <vt:lpstr>Direct-Mapped Cache Example</vt:lpstr>
      <vt:lpstr>Direct-Mapped Cache Example</vt:lpstr>
      <vt:lpstr>Direct-Mapped Cache Example</vt:lpstr>
      <vt:lpstr>Direct-Mapped Cache Example</vt:lpstr>
      <vt:lpstr>Types of Misses</vt:lpstr>
      <vt:lpstr>Outline</vt:lpstr>
      <vt:lpstr>Internal Memory Hierarchy </vt:lpstr>
      <vt:lpstr>L1P Cache</vt:lpstr>
      <vt:lpstr>L1P Size</vt:lpstr>
      <vt:lpstr>New Term:  Linesize</vt:lpstr>
      <vt:lpstr>New Term:  Linesize</vt:lpstr>
      <vt:lpstr>L1P Cache Comparison</vt:lpstr>
      <vt:lpstr>C64x+ L1P – Cache vs. Addressable RAM</vt:lpstr>
      <vt:lpstr>Cache Freeze (C64x+)</vt:lpstr>
      <vt:lpstr>Outline</vt:lpstr>
      <vt:lpstr>Caching Data</vt:lpstr>
      <vt:lpstr>Increased Associativity</vt:lpstr>
      <vt:lpstr>What is a Set?</vt:lpstr>
      <vt:lpstr>What is a Set?</vt:lpstr>
      <vt:lpstr>L1D Summary</vt:lpstr>
      <vt:lpstr>Outline</vt:lpstr>
      <vt:lpstr>Internal Memory (L2)</vt:lpstr>
      <vt:lpstr>C64x+/C674x – L2 Memory Configuration</vt:lpstr>
      <vt:lpstr>Configuring L1/L2 Cache with the Config Tool</vt:lpstr>
      <vt:lpstr>Cache Performance Summary</vt:lpstr>
      <vt:lpstr>Outline</vt:lpstr>
      <vt:lpstr>Coherency Example:  Description</vt:lpstr>
      <vt:lpstr>EDMA Writes Buffer - RCV</vt:lpstr>
      <vt:lpstr>CPU Reading Buffers - RCV</vt:lpstr>
      <vt:lpstr>CPU Reading Buffers - RCV</vt:lpstr>
      <vt:lpstr>Where Does the CPU Write To?</vt:lpstr>
      <vt:lpstr>Coherency Issue – Write</vt:lpstr>
      <vt:lpstr>Coherency Solution – Write (Flush/Writeback)</vt:lpstr>
      <vt:lpstr>Coherency Issue – Read</vt:lpstr>
      <vt:lpstr>Coherency Solution – Read</vt:lpstr>
      <vt:lpstr>BIOS Cache Functions Summary</vt:lpstr>
      <vt:lpstr>Another Solution:  Place Buffers in L2</vt:lpstr>
      <vt:lpstr>Coherence Summary</vt:lpstr>
      <vt:lpstr>Cache Alignment</vt:lpstr>
      <vt:lpstr>Outline</vt:lpstr>
      <vt:lpstr>"Turn Off" the DATA Cache (MAR)</vt:lpstr>
      <vt:lpstr>Memory Attribute Regs (MAR) – DATA </vt:lpstr>
      <vt:lpstr>Memory Attribute Registers : MARs</vt:lpstr>
      <vt:lpstr>Configure MAR via GCONF (C6748)</vt:lpstr>
      <vt:lpstr>Outline</vt:lpstr>
      <vt:lpstr>L1D:  DATA_MEM_BANK Example</vt:lpstr>
      <vt:lpstr>Cache Optimization</vt:lpstr>
      <vt:lpstr>Updated Cache Documentation</vt:lpstr>
      <vt:lpstr>Cache Aware Linking</vt:lpstr>
      <vt:lpstr>Cache – General Terminology</vt:lpstr>
      <vt:lpstr>Outline</vt:lpstr>
      <vt:lpstr>Chapter Quiz</vt:lpstr>
      <vt:lpstr>Chapter Quiz</vt:lpstr>
      <vt:lpstr>Lab 14 – Using Cache</vt:lpstr>
      <vt:lpstr>PowerPoint Presentation</vt:lpstr>
      <vt:lpstr>Outline</vt:lpstr>
    </vt:vector>
  </TitlesOfParts>
  <Company>SC Sales &amp; Marketing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Integration Workshop</dc:title>
  <dc:subject/>
  <dc:creator>Scott Specker</dc:creator>
  <cp:keywords/>
  <dc:description/>
  <cp:lastModifiedBy>Eric Wilbur</cp:lastModifiedBy>
  <cp:revision>292</cp:revision>
  <cp:lastPrinted>1601-01-01T00:00:00Z</cp:lastPrinted>
  <dcterms:created xsi:type="dcterms:W3CDTF">2001-09-20T20:19:44Z</dcterms:created>
  <dcterms:modified xsi:type="dcterms:W3CDTF">2013-09-08T03:50:07Z</dcterms:modified>
</cp:coreProperties>
</file>