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1.xml" ContentType="application/vnd.openxmlformats-officedocument.presentationml.notesSlide+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4.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6.xml" ContentType="application/vnd.openxmlformats-officedocument.presentationml.notesSlide+xml"/>
  <Override PartName="/ppt/tags/tag73.xml" ContentType="application/vnd.openxmlformats-officedocument.presentationml.tags+xml"/>
  <Override PartName="/ppt/notesSlides/notesSlide27.xml" ContentType="application/vnd.openxmlformats-officedocument.presentationml.notesSlide+xml"/>
  <Override PartName="/ppt/tags/tag74.xml" ContentType="application/vnd.openxmlformats-officedocument.presentationml.tags+xml"/>
  <Override PartName="/ppt/notesSlides/notesSlide2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3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31.xml" ContentType="application/vnd.openxmlformats-officedocument.presentationml.notesSlide+xml"/>
  <Override PartName="/ppt/tags/tag98.xml" ContentType="application/vnd.openxmlformats-officedocument.presentationml.tags+xml"/>
  <Override PartName="/ppt/notesSlides/notesSlide32.xml" ContentType="application/vnd.openxmlformats-officedocument.presentationml.notesSlide+xml"/>
  <Override PartName="/ppt/tags/tag99.xml" ContentType="application/vnd.openxmlformats-officedocument.presentationml.tags+xml"/>
  <Override PartName="/ppt/notesSlides/notesSlide3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7" r:id="rId1"/>
    <p:sldMasterId id="2147483703" r:id="rId2"/>
    <p:sldMasterId id="2147483718" r:id="rId3"/>
    <p:sldMasterId id="2147483724" r:id="rId4"/>
    <p:sldMasterId id="2147483730" r:id="rId5"/>
  </p:sldMasterIdLst>
  <p:notesMasterIdLst>
    <p:notesMasterId r:id="rId53"/>
  </p:notesMasterIdLst>
  <p:handoutMasterIdLst>
    <p:handoutMasterId r:id="rId54"/>
  </p:handoutMasterIdLst>
  <p:sldIdLst>
    <p:sldId id="748" r:id="rId6"/>
    <p:sldId id="601" r:id="rId7"/>
    <p:sldId id="991" r:id="rId8"/>
    <p:sldId id="992" r:id="rId9"/>
    <p:sldId id="811" r:id="rId10"/>
    <p:sldId id="993" r:id="rId11"/>
    <p:sldId id="966" r:id="rId12"/>
    <p:sldId id="967" r:id="rId13"/>
    <p:sldId id="968" r:id="rId14"/>
    <p:sldId id="816" r:id="rId15"/>
    <p:sldId id="969" r:id="rId16"/>
    <p:sldId id="970" r:id="rId17"/>
    <p:sldId id="971" r:id="rId18"/>
    <p:sldId id="820" r:id="rId19"/>
    <p:sldId id="972" r:id="rId20"/>
    <p:sldId id="974" r:id="rId21"/>
    <p:sldId id="975" r:id="rId22"/>
    <p:sldId id="976" r:id="rId23"/>
    <p:sldId id="978" r:id="rId24"/>
    <p:sldId id="979" r:id="rId25"/>
    <p:sldId id="994" r:id="rId26"/>
    <p:sldId id="980" r:id="rId27"/>
    <p:sldId id="981" r:id="rId28"/>
    <p:sldId id="982" r:id="rId29"/>
    <p:sldId id="830" r:id="rId30"/>
    <p:sldId id="995" r:id="rId31"/>
    <p:sldId id="996" r:id="rId32"/>
    <p:sldId id="831" r:id="rId33"/>
    <p:sldId id="832" r:id="rId34"/>
    <p:sldId id="833" r:id="rId35"/>
    <p:sldId id="997" r:id="rId36"/>
    <p:sldId id="835" r:id="rId37"/>
    <p:sldId id="836" r:id="rId38"/>
    <p:sldId id="837" r:id="rId39"/>
    <p:sldId id="999" r:id="rId40"/>
    <p:sldId id="1000" r:id="rId41"/>
    <p:sldId id="1001" r:id="rId42"/>
    <p:sldId id="1002" r:id="rId43"/>
    <p:sldId id="1003" r:id="rId44"/>
    <p:sldId id="1004" r:id="rId45"/>
    <p:sldId id="838" r:id="rId46"/>
    <p:sldId id="998" r:id="rId47"/>
    <p:sldId id="840" r:id="rId48"/>
    <p:sldId id="841" r:id="rId49"/>
    <p:sldId id="1005" r:id="rId50"/>
    <p:sldId id="977" r:id="rId51"/>
    <p:sldId id="755" r:id="rId52"/>
  </p:sldIdLst>
  <p:sldSz cx="9144000" cy="6858000" type="screen4x3"/>
  <p:notesSz cx="7315200" cy="96012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CCFFFF"/>
    <a:srgbClr val="969696"/>
    <a:srgbClr val="808080"/>
    <a:srgbClr val="B2B2B2"/>
    <a:srgbClr val="33CC33"/>
    <a:srgbClr val="DDDDDD"/>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586" autoAdjust="0"/>
    <p:restoredTop sz="89894" autoAdjust="0"/>
  </p:normalViewPr>
  <p:slideViewPr>
    <p:cSldViewPr>
      <p:cViewPr>
        <p:scale>
          <a:sx n="70" d="100"/>
          <a:sy n="70" d="100"/>
        </p:scale>
        <p:origin x="-2010" y="-61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08"/>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lnSpc>
                <a:spcPct val="80000"/>
              </a:lnSpc>
              <a:spcBef>
                <a:spcPct val="50000"/>
              </a:spcBef>
              <a:defRPr sz="1100" b="0" i="1">
                <a:effectLst/>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lnSpc>
                <a:spcPct val="80000"/>
              </a:lnSpc>
              <a:spcBef>
                <a:spcPct val="50000"/>
              </a:spcBef>
              <a:defRPr sz="1100" b="0" i="1">
                <a:effectLst/>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lnSpc>
                <a:spcPct val="80000"/>
              </a:lnSpc>
              <a:spcBef>
                <a:spcPct val="50000"/>
              </a:spcBef>
              <a:defRPr sz="1100" b="0" i="1">
                <a:effectLst/>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lnSpc>
                <a:spcPct val="80000"/>
              </a:lnSpc>
              <a:spcBef>
                <a:spcPct val="50000"/>
              </a:spcBef>
              <a:defRPr sz="1100" b="0" i="1">
                <a:effectLst/>
                <a:latin typeface="Times New Roman" pitchFamily="18" charset="0"/>
              </a:defRPr>
            </a:lvl1pPr>
          </a:lstStyle>
          <a:p>
            <a:pPr>
              <a:defRPr/>
            </a:pPr>
            <a:fld id="{D5813292-6C81-49FF-A99D-30CF8A543DF9}" type="slidenum">
              <a:rPr lang="en-US"/>
              <a:pPr>
                <a:defRPr/>
              </a:pPr>
              <a:t>‹#›</a:t>
            </a:fld>
            <a:endParaRPr lang="en-US"/>
          </a:p>
        </p:txBody>
      </p:sp>
    </p:spTree>
    <p:extLst>
      <p:ext uri="{BB962C8B-B14F-4D97-AF65-F5344CB8AC3E}">
        <p14:creationId xmlns:p14="http://schemas.microsoft.com/office/powerpoint/2010/main" val="362861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lnSpc>
                <a:spcPct val="100000"/>
              </a:lnSpc>
              <a:spcBef>
                <a:spcPct val="0"/>
              </a:spcBef>
              <a:defRPr sz="1100" b="0" i="1">
                <a:effectLst/>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lnSpc>
                <a:spcPct val="100000"/>
              </a:lnSpc>
              <a:spcBef>
                <a:spcPct val="0"/>
              </a:spcBef>
              <a:defRPr sz="1100" b="0" i="1">
                <a:effectLst/>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lnSpc>
                <a:spcPct val="100000"/>
              </a:lnSpc>
              <a:spcBef>
                <a:spcPct val="0"/>
              </a:spcBef>
              <a:defRPr sz="1100" b="0" i="1">
                <a:effectLst/>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lnSpc>
                <a:spcPct val="100000"/>
              </a:lnSpc>
              <a:spcBef>
                <a:spcPct val="0"/>
              </a:spcBef>
              <a:defRPr sz="1100" b="0" i="1">
                <a:effectLst/>
                <a:latin typeface="Times New Roman" pitchFamily="18" charset="0"/>
              </a:defRPr>
            </a:lvl1pPr>
          </a:lstStyle>
          <a:p>
            <a:pPr>
              <a:defRPr/>
            </a:pPr>
            <a:fld id="{65A5E67C-5A13-4DBF-AD68-C3E74BB433F6}" type="slidenum">
              <a:rPr lang="en-US"/>
              <a:pPr>
                <a:defRPr/>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332" tIns="48667" rIns="97332" bIns="486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7"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031706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p:spPr>
        <p:txBody>
          <a:bodyPr/>
          <a:lstStyle/>
          <a:p>
            <a:fld id="{A00D33F6-C17D-47E6-A9DB-EE560B548776}" type="slidenum">
              <a:rPr lang="en-US">
                <a:solidFill>
                  <a:prstClr val="black"/>
                </a:solidFill>
              </a:rPr>
              <a:pPr/>
              <a:t>1</a:t>
            </a:fld>
            <a:endParaRPr lang="en-US">
              <a:solidFill>
                <a:prstClr val="black"/>
              </a:solidFill>
            </a:endParaRPr>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5368" tIns="47684" rIns="95368" bIns="47684"/>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15</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16</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17</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18</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19</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20</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22</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23</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24</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6F72E106-6997-48D3-AB43-0E5A85C6A84E}" type="slidenum">
              <a:rPr lang="en-US" smtClean="0"/>
              <a:pPr/>
              <a:t>2</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rPr>
              <a:pPr defTabSz="943567"/>
              <a:t>25</a:t>
            </a:fld>
            <a:endParaRPr lang="en-US" dirty="0" smtClean="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17411" name="Slide Number Placeholder 3"/>
          <p:cNvSpPr>
            <a:spLocks noGrp="1"/>
          </p:cNvSpPr>
          <p:nvPr>
            <p:ph type="sldNum" sz="quarter" idx="5"/>
          </p:nvPr>
        </p:nvSpPr>
        <p:spPr>
          <a:noFill/>
        </p:spPr>
        <p:txBody>
          <a:bodyPr/>
          <a:lstStyle/>
          <a:p>
            <a:fld id="{30A51E4B-8619-46DB-B119-9BD26BB2F536}" type="slidenum">
              <a:rPr lang="en-US" smtClean="0">
                <a:solidFill>
                  <a:srgbClr val="000000"/>
                </a:solidFill>
              </a:rPr>
              <a:pPr/>
              <a:t>29</a:t>
            </a:fld>
            <a:endParaRPr lang="en-US" smtClean="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8F306DA1-6D26-46FD-96DE-0CE6B63BAE15}" type="slidenum">
              <a:rPr lang="en-US" smtClean="0"/>
              <a:pPr/>
              <a:t>32</a:t>
            </a:fld>
            <a:endParaRPr lang="en-US" smtClean="0"/>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7" name="Rectangle 3"/>
          <p:cNvSpPr>
            <a:spLocks noGrp="1" noChangeArrowheads="1"/>
          </p:cNvSpPr>
          <p:nvPr>
            <p:ph type="body" idx="1"/>
          </p:nvPr>
        </p:nvSpPr>
        <p:spPr>
          <a:noFill/>
          <a:ln/>
        </p:spPr>
        <p:txBody>
          <a:bodyPr/>
          <a:lstStyle/>
          <a:p>
            <a:pPr marL="228600" indent="-228600"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pPr/>
              <a:t>33</a:t>
            </a:fld>
            <a:endParaRPr lang="en-US" smtClean="0"/>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p:spPr>
      </p:sp>
      <p:sp>
        <p:nvSpPr>
          <p:cNvPr id="179203"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D1D926DE-209E-4D4E-AF17-40BC2A9CC799}" type="slidenum">
              <a:rPr lang="en-US" smtClean="0">
                <a:solidFill>
                  <a:prstClr val="black"/>
                </a:solidFill>
              </a:rPr>
              <a:pPr/>
              <a:t>35</a:t>
            </a:fld>
            <a:endParaRPr lang="en-US" smtClean="0">
              <a:solidFill>
                <a:prstClr val="black"/>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mtClean="0"/>
              <a:t>MSGQ_get cannot be done in an HWI. Instructor – going from SEM and QUE to MBX, then SCOM, then MSGQ is an evolutionary process. MBX, because it makes copies of the messages is slower and more cumbersome (but ok for short msgs – not that much overhead). For video systems, SCOM (an RF5 module) is preferred due to its higher performance and being able to pass ptrs to data buffers. MSGQ is the latest and “greatest” QUE/SEM API providing the user with lots of flexibility (esp the capability of talking between a DSP and GPP, e.g. OMAP). So, for many video systems, SCOM is the right choice. For others, that need the flexibility of MSGQ – then use it.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C6E89415-ADA8-4D7F-8377-0BFE59BABAA7}" type="slidenum">
              <a:rPr lang="en-US" smtClean="0">
                <a:solidFill>
                  <a:prstClr val="black"/>
                </a:solidFill>
              </a:rPr>
              <a:pPr/>
              <a:t>36</a:t>
            </a:fld>
            <a:endParaRPr lang="en-US" smtClean="0">
              <a:solidFill>
                <a:prstClr val="black"/>
              </a:solidFill>
            </a:endParaRPr>
          </a:p>
        </p:txBody>
      </p:sp>
      <p:sp>
        <p:nvSpPr>
          <p:cNvPr id="55299" name="Rectangle 2"/>
          <p:cNvSpPr>
            <a:spLocks noGrp="1" noRot="1" noChangeAspect="1" noChangeArrowheads="1" noTextEdit="1"/>
          </p:cNvSpPr>
          <p:nvPr>
            <p:ph type="sldImg"/>
          </p:nvPr>
        </p:nvSpPr>
        <p:spPr>
          <a:xfrm>
            <a:off x="1266825" y="715963"/>
            <a:ext cx="4783138" cy="3586162"/>
          </a:xfrm>
          <a:ln/>
        </p:spPr>
      </p:sp>
      <p:sp>
        <p:nvSpPr>
          <p:cNvPr id="55300" name="Rectangle 3"/>
          <p:cNvSpPr>
            <a:spLocks noGrp="1" noChangeArrowheads="1"/>
          </p:cNvSpPr>
          <p:nvPr>
            <p:ph type="body" idx="1"/>
          </p:nvPr>
        </p:nvSpPr>
        <p:spPr>
          <a:xfrm>
            <a:off x="965200" y="4541838"/>
            <a:ext cx="5384800" cy="4303712"/>
          </a:xfrm>
          <a:noFill/>
          <a:ln/>
        </p:spPr>
        <p:txBody>
          <a:bodyPr/>
          <a:lstStyle/>
          <a:p>
            <a:r>
              <a:rPr lang="en-US" smtClean="0"/>
              <a:t>Multiple writer, Single reader</a:t>
            </a:r>
          </a:p>
          <a:p>
            <a:r>
              <a:rPr lang="en-US" smtClean="0"/>
              <a:t>MSGQ_get is blocking APIs – useful for synchronization</a:t>
            </a:r>
          </a:p>
          <a:p>
            <a:endParaRPr lang="en-US" smtClean="0"/>
          </a:p>
          <a:p>
            <a:r>
              <a:rPr lang="en-US" smtClean="0"/>
              <a:t>Check Programmer Guide -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10859D0C-0EEB-4EDE-A8B8-7A1A456A6F20}" type="slidenum">
              <a:rPr lang="en-US" smtClean="0"/>
              <a:pPr/>
              <a:t>41</a:t>
            </a:fld>
            <a:endParaRPr lang="en-US" smtClean="0"/>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68" tIns="47684" rIns="95368" bIns="47684" anchor="b"/>
          <a:lstStyle/>
          <a:p>
            <a:pPr algn="r" defTabSz="951801"/>
            <a:fld id="{C3759880-0824-4D46-8D61-1E24A12BF5F0}" type="slidenum">
              <a:rPr lang="en-US" sz="1200" b="0">
                <a:solidFill>
                  <a:prstClr val="black"/>
                </a:solidFill>
                <a:latin typeface="Arial" pitchFamily="34" charset="0"/>
              </a:rPr>
              <a:pPr algn="r" defTabSz="951801"/>
              <a:t>5</a:t>
            </a:fld>
            <a:endParaRPr lang="en-US" sz="1200" b="0" dirty="0">
              <a:solidFill>
                <a:prstClr val="black"/>
              </a:solidFill>
              <a:latin typeface="Arial"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5368" tIns="47684" rIns="95368" bIns="47684"/>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4146550" y="9120188"/>
            <a:ext cx="3167063" cy="479425"/>
          </a:xfrm>
          <a:prstGeom prst="rect">
            <a:avLst/>
          </a:prstGeom>
          <a:noFill/>
          <a:ln w="9525">
            <a:noFill/>
            <a:miter lim="800000"/>
            <a:headEnd/>
            <a:tailEnd/>
          </a:ln>
        </p:spPr>
        <p:txBody>
          <a:bodyPr lIns="96209" tIns="48105" rIns="96209" bIns="48105" anchor="b"/>
          <a:lstStyle/>
          <a:p>
            <a:pPr defTabSz="958850"/>
            <a:fld id="{2F7974BA-0D0A-4128-912E-4112D91E8D3A}" type="slidenum">
              <a:rPr lang="en-US" sz="1200"/>
              <a:pPr defTabSz="958850"/>
              <a:t>43</a:t>
            </a:fld>
            <a:endParaRPr lang="en-US" sz="1200"/>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6209" tIns="48105" rIns="96209" bIns="48105"/>
          <a:lstStyle/>
          <a:p>
            <a:pPr eaLnBrk="1" hangingPunct="1">
              <a:spcBef>
                <a:spcPct val="0"/>
              </a:spcBef>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A6CF76D9-8C4F-404E-B421-838159FF4993}" type="slidenum">
              <a:rPr lang="en-US" smtClean="0">
                <a:solidFill>
                  <a:prstClr val="black"/>
                </a:solidFill>
              </a:rPr>
              <a:pPr/>
              <a:t>45</a:t>
            </a:fld>
            <a:endParaRPr lang="en-US" smtClean="0">
              <a:solidFill>
                <a:prstClr val="black"/>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779F320C-606C-40F3-A1EF-6D481AF7C396}" type="slidenum">
              <a:rPr lang="en-US" smtClean="0"/>
              <a:pPr/>
              <a:t>46</a:t>
            </a:fld>
            <a:endParaRPr lang="en-US" smtClean="0"/>
          </a:p>
        </p:txBody>
      </p:sp>
      <p:sp>
        <p:nvSpPr>
          <p:cNvPr id="54275" name="Rectangle 2"/>
          <p:cNvSpPr>
            <a:spLocks noGrp="1" noRot="1" noChangeAspect="1" noChangeArrowheads="1" noTextEdit="1"/>
          </p:cNvSpPr>
          <p:nvPr>
            <p:ph type="sldImg"/>
          </p:nvPr>
        </p:nvSpPr>
        <p:spPr>
          <a:xfrm>
            <a:off x="1258888" y="720725"/>
            <a:ext cx="4800600" cy="3600450"/>
          </a:xfrm>
          <a:ln/>
        </p:spPr>
      </p:sp>
      <p:sp>
        <p:nvSpPr>
          <p:cNvPr id="54276" name="Rectangle 3"/>
          <p:cNvSpPr>
            <a:spLocks noGrp="1" noChangeArrowheads="1"/>
          </p:cNvSpPr>
          <p:nvPr>
            <p:ph type="body" idx="1"/>
          </p:nvPr>
        </p:nvSpPr>
        <p:spPr>
          <a:xfrm>
            <a:off x="731838" y="4559300"/>
            <a:ext cx="5851525" cy="4321175"/>
          </a:xfrm>
          <a:noFill/>
          <a:ln/>
        </p:spPr>
        <p:txBody>
          <a:bodyPr/>
          <a:lstStyle/>
          <a:p>
            <a:r>
              <a:rPr lang="en-US" smtClean="0"/>
              <a:t>mDDR </a:t>
            </a:r>
            <a:r>
              <a:rPr lang="en-US" smtClean="0">
                <a:latin typeface="Times New Roman" pitchFamily="18" charset="0"/>
              </a:rPr>
              <a:t>–</a:t>
            </a:r>
            <a:r>
              <a:rPr lang="en-US" smtClean="0"/>
              <a:t> mobile DDR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7</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8</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9</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11</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12</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13</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pPr/>
              <a:t>9/8/2013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914400"/>
            <a:ext cx="7772400" cy="2166938"/>
          </a:xfrm>
        </p:spPr>
        <p:txBody>
          <a:bodyPr/>
          <a:lstStyle/>
          <a:p>
            <a:pPr lvl="0"/>
            <a:endParaRPr lang="en-US" noProof="0" smtClean="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pPr/>
              <a:t>9/8/2013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9/8/2013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image" Target="../media/image4.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1.xml"/><Relationship Id="rId7"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5.jpeg"/><Relationship Id="rId4" Type="http://schemas.openxmlformats.org/officeDocument/2006/relationships/slideLayout" Target="../slideLayouts/slideLayout32.xml"/><Relationship Id="rId9" Type="http://schemas.openxmlformats.org/officeDocument/2006/relationships/tags" Target="../tags/tag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image" Target="../media/image5.jpeg"/><Relationship Id="rId5" Type="http://schemas.openxmlformats.org/officeDocument/2006/relationships/tags" Target="../tags/tag4.xml"/><Relationship Id="rId4" Type="http://schemas.openxmlformats.org/officeDocument/2006/relationships/tags" Target="../tags/tag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2.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1.png"/><Relationship Id="rId2" Type="http://schemas.openxmlformats.org/officeDocument/2006/relationships/slideLayout" Target="../slideLayouts/slideLayout38.xml"/><Relationship Id="rId16" Type="http://schemas.openxmlformats.org/officeDocument/2006/relationships/theme" Target="../theme/theme5.xml"/><Relationship Id="rId20" Type="http://schemas.openxmlformats.org/officeDocument/2006/relationships/image" Target="../media/image4.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image" Target="../media/image3.pn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hangingPunct="0">
              <a:lnSpc>
                <a:spcPct val="80000"/>
              </a:lnSpc>
              <a:spcBef>
                <a:spcPct val="50000"/>
              </a:spcBef>
            </a:pPr>
            <a:fld id="{AEF89BD6-E300-4C67-B175-76E5828D27B4}" type="datetimeFigureOut">
              <a:rPr lang="en-US" smtClean="0">
                <a:solidFill>
                  <a:srgbClr val="000000">
                    <a:tint val="75000"/>
                  </a:srgbClr>
                </a:solidFill>
              </a:rPr>
              <a:pPr eaLnBrk="0" hangingPunct="0">
                <a:lnSpc>
                  <a:spcPct val="80000"/>
                </a:lnSpc>
                <a:spcBef>
                  <a:spcPct val="50000"/>
                </a:spcBef>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hangingPunct="0">
              <a:lnSpc>
                <a:spcPct val="80000"/>
              </a:lnSpc>
              <a:spcBef>
                <a:spcPct val="50000"/>
              </a:spcBef>
            </a:pPr>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hangingPunct="0">
              <a:lnSpc>
                <a:spcPct val="80000"/>
              </a:lnSpc>
              <a:spcBef>
                <a:spcPct val="50000"/>
              </a:spcBef>
            </a:pPr>
            <a:fld id="{4E582210-5FCA-4178-AB04-4337EADA3D81}" type="slidenum">
              <a:rPr lang="en-US" smtClean="0">
                <a:solidFill>
                  <a:srgbClr val="000000">
                    <a:tint val="75000"/>
                  </a:srgbClr>
                </a:solidFill>
              </a:rPr>
              <a:pPr eaLnBrk="0" hangingPunct="0">
                <a:lnSpc>
                  <a:spcPct val="80000"/>
                </a:lnSpc>
                <a:spcBef>
                  <a:spcPct val="50000"/>
                </a:spcBef>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sz="1800" b="0">
              <a:solidFill>
                <a:srgbClr val="000000"/>
              </a:solidFill>
              <a:latin typeface="Calibri"/>
            </a:endParaRPr>
          </a:p>
        </p:txBody>
      </p:sp>
      <p:pic>
        <p:nvPicPr>
          <p:cNvPr id="10245" name="Picture 8" descr="ti_hz_1c_pos_rgb_jpg.jpg"/>
          <p:cNvPicPr>
            <a:picLocks noChangeAspect="1"/>
          </p:cNvPicPr>
          <p:nvPr>
            <p:custDataLst>
              <p:tags r:id="rId8"/>
            </p:custDataLst>
          </p:nvPr>
        </p:nvPicPr>
        <p:blipFill>
          <a:blip r:embed="rId10"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9"/>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rPr>
              <a:t>Multicore </a:t>
            </a:r>
            <a:r>
              <a:rPr lang="en-US" sz="1200"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9" r:id="rId6"/>
  </p:sldLayoutIdLst>
  <p:transition>
    <p:fade/>
  </p:transition>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sz="1800" b="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rPr>
              <a:t>Multicore </a:t>
            </a:r>
            <a:r>
              <a:rPr lang="en-US" sz="1200"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3726" r:id="rId1"/>
    <p:sldLayoutId id="2147483728" r:id="rId2"/>
  </p:sldLayoutIdLst>
  <p:transition>
    <p:fade/>
  </p:transition>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ffectLst/>
              </a:defRPr>
            </a:lvl1p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7"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8"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9"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20"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Lst>
  <p:transition>
    <p:fade/>
  </p:transition>
  <p:txStyles>
    <p:titleStyle>
      <a:lvl1pPr algn="ctr" defTabSz="914400" rtl="0" eaLnBrk="1" latinLnBrk="0" hangingPunct="1">
        <a:spcBef>
          <a:spcPct val="0"/>
        </a:spcBef>
        <a:buNone/>
        <a:defRPr sz="3600" b="1" kern="1200" baseline="0">
          <a:solidFill>
            <a:schemeClr val="tx2"/>
          </a:solidFill>
          <a:effectLst/>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effectLst/>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effectLst/>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effectLst/>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effectLst/>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25.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21.xml"/><Relationship Id="rId3" Type="http://schemas.openxmlformats.org/officeDocument/2006/relationships/tags" Target="../tags/tag28.xml"/><Relationship Id="rId7" Type="http://schemas.openxmlformats.org/officeDocument/2006/relationships/slideLayout" Target="../slideLayouts/slideLayout20.xml"/><Relationship Id="rId12" Type="http://schemas.openxmlformats.org/officeDocument/2006/relationships/slide" Target="slide6.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 Target="slide4.xml"/><Relationship Id="rId5" Type="http://schemas.openxmlformats.org/officeDocument/2006/relationships/tags" Target="../tags/tag30.xml"/><Relationship Id="rId10" Type="http://schemas.openxmlformats.org/officeDocument/2006/relationships/slide" Target="slide3.xml"/><Relationship Id="rId4" Type="http://schemas.openxmlformats.org/officeDocument/2006/relationships/tags" Target="../tags/tag29.xml"/><Relationship Id="rId9" Type="http://schemas.openxmlformats.org/officeDocument/2006/relationships/image" Target="../media/image4.png"/><Relationship Id="rId14" Type="http://schemas.openxmlformats.org/officeDocument/2006/relationships/slide" Target="slide2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5.xml"/><Relationship Id="rId1" Type="http://schemas.openxmlformats.org/officeDocument/2006/relationships/tags" Target="../tags/tag32.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31.xml"/><Relationship Id="rId3" Type="http://schemas.openxmlformats.org/officeDocument/2006/relationships/tags" Target="../tags/tag35.xml"/><Relationship Id="rId7" Type="http://schemas.openxmlformats.org/officeDocument/2006/relationships/slideLayout" Target="../slideLayouts/slideLayout20.xml"/><Relationship Id="rId12" Type="http://schemas.openxmlformats.org/officeDocument/2006/relationships/slide" Target="slide27.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slide" Target="slide26.xml"/><Relationship Id="rId5" Type="http://schemas.openxmlformats.org/officeDocument/2006/relationships/tags" Target="../tags/tag37.xml"/><Relationship Id="rId10" Type="http://schemas.openxmlformats.org/officeDocument/2006/relationships/slide" Target="slide3.xml"/><Relationship Id="rId4" Type="http://schemas.openxmlformats.org/officeDocument/2006/relationships/tags" Target="../tags/tag36.xml"/><Relationship Id="rId9" Type="http://schemas.openxmlformats.org/officeDocument/2006/relationships/image" Target="../media/image4.png"/><Relationship Id="rId14" Type="http://schemas.openxmlformats.org/officeDocument/2006/relationships/slide" Target="slide42.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31.xml"/><Relationship Id="rId3" Type="http://schemas.openxmlformats.org/officeDocument/2006/relationships/tags" Target="../tags/tag41.xml"/><Relationship Id="rId7" Type="http://schemas.openxmlformats.org/officeDocument/2006/relationships/slideLayout" Target="../slideLayouts/slideLayout20.xml"/><Relationship Id="rId12" Type="http://schemas.openxmlformats.org/officeDocument/2006/relationships/slide" Target="slide27.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slide" Target="slide26.xml"/><Relationship Id="rId5" Type="http://schemas.openxmlformats.org/officeDocument/2006/relationships/tags" Target="../tags/tag43.xml"/><Relationship Id="rId10" Type="http://schemas.openxmlformats.org/officeDocument/2006/relationships/slide" Target="slide3.xml"/><Relationship Id="rId4" Type="http://schemas.openxmlformats.org/officeDocument/2006/relationships/tags" Target="../tags/tag42.xml"/><Relationship Id="rId9" Type="http://schemas.openxmlformats.org/officeDocument/2006/relationships/image" Target="../media/image4.png"/><Relationship Id="rId14" Type="http://schemas.openxmlformats.org/officeDocument/2006/relationships/slide" Target="slide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4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21.xml"/><Relationship Id="rId3" Type="http://schemas.openxmlformats.org/officeDocument/2006/relationships/tags" Target="../tags/tag9.xml"/><Relationship Id="rId7" Type="http://schemas.openxmlformats.org/officeDocument/2006/relationships/slideLayout" Target="../slideLayouts/slideLayout20.xml"/><Relationship Id="rId12" Type="http://schemas.openxmlformats.org/officeDocument/2006/relationships/slide" Target="slide6.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 Target="slide4.xml"/><Relationship Id="rId5" Type="http://schemas.openxmlformats.org/officeDocument/2006/relationships/tags" Target="../tags/tag11.xml"/><Relationship Id="rId10" Type="http://schemas.openxmlformats.org/officeDocument/2006/relationships/slide" Target="slide3.xml"/><Relationship Id="rId4" Type="http://schemas.openxmlformats.org/officeDocument/2006/relationships/tags" Target="../tags/tag10.xml"/><Relationship Id="rId9" Type="http://schemas.openxmlformats.org/officeDocument/2006/relationships/image" Target="../media/image4.png"/><Relationship Id="rId14" Type="http://schemas.openxmlformats.org/officeDocument/2006/relationships/slide" Target="slide2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47.xml"/></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31.xml"/><Relationship Id="rId3" Type="http://schemas.openxmlformats.org/officeDocument/2006/relationships/tags" Target="../tags/tag50.xml"/><Relationship Id="rId7" Type="http://schemas.openxmlformats.org/officeDocument/2006/relationships/slideLayout" Target="../slideLayouts/slideLayout20.xml"/><Relationship Id="rId12" Type="http://schemas.openxmlformats.org/officeDocument/2006/relationships/slide" Target="slide27.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 Target="slide26.xml"/><Relationship Id="rId5" Type="http://schemas.openxmlformats.org/officeDocument/2006/relationships/tags" Target="../tags/tag52.xml"/><Relationship Id="rId10" Type="http://schemas.openxmlformats.org/officeDocument/2006/relationships/slide" Target="slide3.xml"/><Relationship Id="rId4" Type="http://schemas.openxmlformats.org/officeDocument/2006/relationships/tags" Target="../tags/tag51.xml"/><Relationship Id="rId9" Type="http://schemas.openxmlformats.org/officeDocument/2006/relationships/image" Target="../media/image4.png"/><Relationship Id="rId14" Type="http://schemas.openxmlformats.org/officeDocument/2006/relationships/slide" Target="slide4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56.xml"/><Relationship Id="rId7" Type="http://schemas.openxmlformats.org/officeDocument/2006/relationships/slideLayout" Target="../slideLayouts/slideLayout1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image" Target="../media/image10.jpe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69.xml"/><Relationship Id="rId7" Type="http://schemas.openxmlformats.org/officeDocument/2006/relationships/slideLayout" Target="../slideLayouts/slideLayout20.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73.xml"/><Relationship Id="rId5" Type="http://schemas.openxmlformats.org/officeDocument/2006/relationships/image" Target="../media/image4.png"/><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75.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76.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21.xml"/><Relationship Id="rId3" Type="http://schemas.openxmlformats.org/officeDocument/2006/relationships/tags" Target="../tags/tag15.xml"/><Relationship Id="rId7" Type="http://schemas.openxmlformats.org/officeDocument/2006/relationships/slideLayout" Target="../slideLayouts/slideLayout20.xml"/><Relationship Id="rId12" Type="http://schemas.openxmlformats.org/officeDocument/2006/relationships/slide" Target="slide6.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 Target="slide4.xml"/><Relationship Id="rId5" Type="http://schemas.openxmlformats.org/officeDocument/2006/relationships/tags" Target="../tags/tag17.xml"/><Relationship Id="rId10" Type="http://schemas.openxmlformats.org/officeDocument/2006/relationships/slide" Target="slide3.xml"/><Relationship Id="rId4" Type="http://schemas.openxmlformats.org/officeDocument/2006/relationships/tags" Target="../tags/tag16.xml"/><Relationship Id="rId9" Type="http://schemas.openxmlformats.org/officeDocument/2006/relationships/image" Target="../media/image4.png"/><Relationship Id="rId14" Type="http://schemas.openxmlformats.org/officeDocument/2006/relationships/slide" Target="slide2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4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81.xml"/><Relationship Id="rId7" Type="http://schemas.openxmlformats.org/officeDocument/2006/relationships/image" Target="../media/image12.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notesSlide" Target="../notesSlides/notesSlide29.xml"/><Relationship Id="rId5" Type="http://schemas.openxmlformats.org/officeDocument/2006/relationships/slideLayout" Target="../slideLayouts/slideLayout20.xml"/><Relationship Id="rId4" Type="http://schemas.openxmlformats.org/officeDocument/2006/relationships/tags" Target="../tags/tag82.xml"/><Relationship Id="rId9" Type="http://schemas.openxmlformats.org/officeDocument/2006/relationships/image" Target="../media/image14.png"/></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31.xml"/><Relationship Id="rId3" Type="http://schemas.openxmlformats.org/officeDocument/2006/relationships/tags" Target="../tags/tag85.xml"/><Relationship Id="rId7" Type="http://schemas.openxmlformats.org/officeDocument/2006/relationships/slideLayout" Target="../slideLayouts/slideLayout20.xml"/><Relationship Id="rId12" Type="http://schemas.openxmlformats.org/officeDocument/2006/relationships/slide" Target="slide27.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slide" Target="slide26.xml"/><Relationship Id="rId5" Type="http://schemas.openxmlformats.org/officeDocument/2006/relationships/tags" Target="../tags/tag87.xml"/><Relationship Id="rId10" Type="http://schemas.openxmlformats.org/officeDocument/2006/relationships/slide" Target="slide3.xml"/><Relationship Id="rId4" Type="http://schemas.openxmlformats.org/officeDocument/2006/relationships/tags" Target="../tags/tag86.xml"/><Relationship Id="rId9" Type="http://schemas.openxmlformats.org/officeDocument/2006/relationships/image" Target="../media/image4.png"/><Relationship Id="rId14" Type="http://schemas.openxmlformats.org/officeDocument/2006/relationships/slide" Target="slide42.xml"/></Relationships>
</file>

<file path=ppt/slides/_rels/slide43.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91.xml"/><Relationship Id="rId7" Type="http://schemas.openxmlformats.org/officeDocument/2006/relationships/hyperlink" Target="http://focus.ti.com/docs/prod/folders/print/tms320c6670.html" TargetMode="Externa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30.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21.xml"/><Relationship Id="rId10" Type="http://schemas.openxmlformats.org/officeDocument/2006/relationships/hyperlink" Target="http://linux-c6x.org/" TargetMode="External"/><Relationship Id="rId4" Type="http://schemas.openxmlformats.org/officeDocument/2006/relationships/tags" Target="../tags/tag92.xml"/><Relationship Id="rId9" Type="http://schemas.openxmlformats.org/officeDocument/2006/relationships/hyperlink" Target="http://processors.wiki.ti.com/index.php/Category:Code_Composer_Studio_v5"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13" Type="http://schemas.openxmlformats.org/officeDocument/2006/relationships/image" Target="../media/image17.png"/><Relationship Id="rId3" Type="http://schemas.openxmlformats.org/officeDocument/2006/relationships/tags" Target="../tags/tag95.xml"/><Relationship Id="rId7" Type="http://schemas.openxmlformats.org/officeDocument/2006/relationships/notesSlide" Target="../notesSlides/notesSlide31.xml"/><Relationship Id="rId12" Type="http://schemas.openxmlformats.org/officeDocument/2006/relationships/hyperlink" Target="http://e2e.ti.com/support/dsp/c6000_multi-core_dsps/f/639.aspx" TargetMode="Externa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Layout" Target="../slideLayouts/slideLayout16.xml"/><Relationship Id="rId11" Type="http://schemas.openxmlformats.org/officeDocument/2006/relationships/image" Target="../media/image16.png"/><Relationship Id="rId5" Type="http://schemas.openxmlformats.org/officeDocument/2006/relationships/tags" Target="../tags/tag97.xml"/><Relationship Id="rId15" Type="http://schemas.openxmlformats.org/officeDocument/2006/relationships/image" Target="../media/image18.png"/><Relationship Id="rId10" Type="http://schemas.openxmlformats.org/officeDocument/2006/relationships/hyperlink" Target="http://processors.wiki.ti.com/index.php/BIOS_MCSDK_2.0_User_Guide" TargetMode="External"/><Relationship Id="rId4" Type="http://schemas.openxmlformats.org/officeDocument/2006/relationships/tags" Target="../tags/tag96.xml"/><Relationship Id="rId9" Type="http://schemas.openxmlformats.org/officeDocument/2006/relationships/image" Target="../media/image15.png"/><Relationship Id="rId14" Type="http://schemas.openxmlformats.org/officeDocument/2006/relationships/hyperlink" Target="http://e2e.ti.com/support/embedded/f/355.aspx"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1.xml"/><Relationship Id="rId1" Type="http://schemas.openxmlformats.org/officeDocument/2006/relationships/tags" Target="../tags/tag98.xml"/><Relationship Id="rId4" Type="http://schemas.openxmlformats.org/officeDocument/2006/relationships/image" Target="../media/image19.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tags" Target="../tags/tag99.xml"/></Relationships>
</file>

<file path=ppt/slides/_rels/slide4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2.xml"/><Relationship Id="rId7" Type="http://schemas.openxmlformats.org/officeDocument/2006/relationships/image" Target="../media/image8.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slideLayout" Target="../slideLayouts/slideLayout20.xml"/><Relationship Id="rId5" Type="http://schemas.openxmlformats.org/officeDocument/2006/relationships/tags" Target="../tags/tag104.xml"/><Relationship Id="rId4" Type="http://schemas.openxmlformats.org/officeDocument/2006/relationships/tags" Target="../tags/tag10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21.xml"/><Relationship Id="rId3" Type="http://schemas.openxmlformats.org/officeDocument/2006/relationships/tags" Target="../tags/tag21.xml"/><Relationship Id="rId7" Type="http://schemas.openxmlformats.org/officeDocument/2006/relationships/slideLayout" Target="../slideLayouts/slideLayout20.xml"/><Relationship Id="rId12" Type="http://schemas.openxmlformats.org/officeDocument/2006/relationships/slide" Target="slide6.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 Target="slide4.xml"/><Relationship Id="rId5" Type="http://schemas.openxmlformats.org/officeDocument/2006/relationships/tags" Target="../tags/tag23.xml"/><Relationship Id="rId10" Type="http://schemas.openxmlformats.org/officeDocument/2006/relationships/slide" Target="slide3.xml"/><Relationship Id="rId4" Type="http://schemas.openxmlformats.org/officeDocument/2006/relationships/tags" Target="../tags/tag22.xml"/><Relationship Id="rId9" Type="http://schemas.openxmlformats.org/officeDocument/2006/relationships/image" Target="../media/image4.png"/><Relationship Id="rId14" Type="http://schemas.openxmlformats.org/officeDocument/2006/relationships/slide" Target="slide2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22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Multicore Navigator Architecture</a:t>
            </a:r>
          </a:p>
        </p:txBody>
      </p:sp>
      <p:graphicFrame>
        <p:nvGraphicFramePr>
          <p:cNvPr id="1026" name="Object 9"/>
          <p:cNvGraphicFramePr>
            <a:graphicFrameLocks noGrp="1" noChangeAspect="1"/>
          </p:cNvGraphicFramePr>
          <p:nvPr>
            <p:ph idx="1"/>
          </p:nvPr>
        </p:nvGraphicFramePr>
        <p:xfrm>
          <a:off x="609600" y="846138"/>
          <a:ext cx="7845425" cy="5502275"/>
        </p:xfrm>
        <a:graphic>
          <a:graphicData uri="http://schemas.openxmlformats.org/presentationml/2006/ole">
            <mc:AlternateContent xmlns:mc="http://schemas.openxmlformats.org/markup-compatibility/2006">
              <mc:Choice xmlns:v="urn:schemas-microsoft-com:vml" Requires="v">
                <p:oleObj spid="_x0000_s2054" name="Visio" r:id="rId4" imgW="7349777" imgH="5155389" progId="">
                  <p:embed/>
                </p:oleObj>
              </mc:Choice>
              <mc:Fallback>
                <p:oleObj name="Visio" r:id="rId4" imgW="7349777" imgH="5155389" progId="">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846138"/>
                        <a:ext cx="7845425" cy="550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Network Coprocessor</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solidFill>
            <a:srgbClr val="FFFF00"/>
          </a:solidFill>
          <a:ln w="6350">
            <a:solidFill>
              <a:schemeClr val="tx1"/>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solidFill>
            <a:srgbClr val="FFFF00"/>
          </a:solid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61348" y="1076686"/>
            <a:ext cx="445698"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b="0" dirty="0" smtClean="0">
                <a:solidFill>
                  <a:srgbClr val="000000"/>
                </a:solidFill>
                <a:latin typeface="Arial" pitchFamily="34" charset="0"/>
              </a:rPr>
              <a:t>MSM</a:t>
            </a:r>
            <a:br>
              <a:rPr lang="en-US" sz="1100" b="0" dirty="0" smtClean="0">
                <a:solidFill>
                  <a:srgbClr val="000000"/>
                </a:solidFill>
                <a:latin typeface="Arial" pitchFamily="34" charset="0"/>
              </a:rPr>
            </a:br>
            <a:r>
              <a:rPr lang="en-US" sz="1100" b="0" dirty="0" smtClean="0">
                <a:solidFill>
                  <a:srgbClr val="000000"/>
                </a:solidFill>
                <a:latin typeface="Arial" pitchFamily="34" charset="0"/>
              </a:rPr>
              <a:t>SRAM</a:t>
            </a:r>
            <a:endParaRPr lang="en-US" sz="3200" b="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886201"/>
            <a:ext cx="1424008" cy="683300"/>
          </a:xfrm>
          <a:prstGeom prst="rect">
            <a:avLst/>
          </a:prstGeom>
          <a:solidFill>
            <a:schemeClr val="bg1">
              <a:lumMod val="85000"/>
            </a:schemeClr>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chemeClr val="bg1">
              <a:lumMod val="85000"/>
            </a:schemeClr>
          </a:solidFill>
          <a:ln w="6350">
            <a:solidFill>
              <a:schemeClr val="tx1"/>
            </a:solidFill>
            <a:miter lim="800000"/>
            <a:headEnd/>
            <a:tailEnd/>
          </a:ln>
        </p:spPr>
        <p:txBody>
          <a:bodyPr lIns="45720" rIns="45720" anchor="ctr" anchorCtr="1"/>
          <a:lstStyle/>
          <a:p>
            <a:pPr algn="ctr" eaLnBrk="0" hangingPunct="0">
              <a:lnSpc>
                <a:spcPct val="90000"/>
              </a:lnSpc>
            </a:pPr>
            <a:endParaRPr lang="en-US" sz="1100" dirty="0">
              <a:solidFill>
                <a:srgbClr val="000000"/>
              </a:solidFill>
              <a:latin typeface="Arial" pitchFamily="34" charset="0"/>
            </a:endParaRPr>
          </a:p>
        </p:txBody>
      </p:sp>
      <p:sp>
        <p:nvSpPr>
          <p:cNvPr id="155" name="Rectangle 627"/>
          <p:cNvSpPr>
            <a:spLocks noChangeArrowheads="1"/>
          </p:cNvSpPr>
          <p:nvPr/>
        </p:nvSpPr>
        <p:spPr bwMode="auto">
          <a:xfrm>
            <a:off x="3924300" y="3924300"/>
            <a:ext cx="1378583"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Narrow" pitchFamily="34" charset="0"/>
              </a:rPr>
              <a:t>Multicore</a:t>
            </a:r>
            <a:r>
              <a:rPr lang="en-US" sz="1400" dirty="0">
                <a:solidFill>
                  <a:srgbClr val="24211D"/>
                </a:solidFill>
                <a:latin typeface="Arial Narrow" pitchFamily="34" charset="0"/>
              </a:rPr>
              <a:t> Navigator</a:t>
            </a:r>
            <a:endParaRPr lang="en-US" sz="3600" b="0" dirty="0">
              <a:solidFill>
                <a:srgbClr val="000000"/>
              </a:solidFill>
              <a:latin typeface="Arial Narrow" pitchFamily="34" charset="0"/>
            </a:endParaRPr>
          </a:p>
        </p:txBody>
      </p:sp>
      <p:sp>
        <p:nvSpPr>
          <p:cNvPr id="156" name="Rectangle 628"/>
          <p:cNvSpPr>
            <a:spLocks noChangeArrowheads="1"/>
          </p:cNvSpPr>
          <p:nvPr/>
        </p:nvSpPr>
        <p:spPr bwMode="auto">
          <a:xfrm>
            <a:off x="3950622" y="4191000"/>
            <a:ext cx="695088" cy="320068"/>
          </a:xfrm>
          <a:prstGeom prst="rect">
            <a:avLst/>
          </a:prstGeom>
          <a:solidFill>
            <a:schemeClr val="bg1">
              <a:lumMod val="85000"/>
            </a:schemeClr>
          </a:solidFill>
          <a:ln w="6350">
            <a:solidFill>
              <a:schemeClr val="tx1"/>
            </a:solidFill>
            <a:miter lim="800000"/>
            <a:headEnd/>
            <a:tailEnd/>
          </a:ln>
        </p:spPr>
        <p:txBody>
          <a:bodyPr lIns="45720" tIns="18288" rIns="45720" bIns="18288" anchor="ctr" anchorCtr="1"/>
          <a:lstStyle/>
          <a:p>
            <a:pPr eaLnBrk="0" hangingPunct="0">
              <a:lnSpc>
                <a:spcPct val="90000"/>
              </a:lnSpc>
            </a:pPr>
            <a:endParaRPr lang="en-US" sz="1100" dirty="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0" cy="26614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10000"/>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9" name="Rectangle 809"/>
          <p:cNvSpPr>
            <a:spLocks noChangeArrowheads="1"/>
          </p:cNvSpPr>
          <p:nvPr/>
        </p:nvSpPr>
        <p:spPr bwMode="auto">
          <a:xfrm>
            <a:off x="143762" y="3699803"/>
            <a:ext cx="690895"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HyperLink</a:t>
            </a:r>
            <a:endParaRPr lang="en-US" b="0" dirty="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sp>
        <p:nvSpPr>
          <p:cNvPr id="305"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latin typeface="Calibri" pitchFamily="34" charset="0"/>
              </a:rPr>
              <a:t>Memory </a:t>
            </a:r>
            <a:r>
              <a:rPr lang="en-US" sz="1600" b="0" dirty="0" smtClean="0">
                <a:latin typeface="Calibri" pitchFamily="34" charset="0"/>
              </a:rPr>
              <a:t>Subsystem</a:t>
            </a:r>
            <a:endParaRPr lang="en-US" sz="1600" b="0" dirty="0">
              <a:latin typeface="Calibri" pitchFamily="34" charset="0"/>
            </a:endParaRPr>
          </a:p>
        </p:txBody>
      </p:sp>
      <p:sp>
        <p:nvSpPr>
          <p:cNvPr id="306"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b="0" dirty="0" smtClean="0">
                <a:solidFill>
                  <a:srgbClr val="000000"/>
                </a:solidFill>
                <a:latin typeface="Arial" pitchFamily="34" charset="0"/>
              </a:rPr>
              <a:t>64-bit</a:t>
            </a:r>
          </a:p>
          <a:p>
            <a:pPr algn="ctr" eaLnBrk="0" hangingPunct="0"/>
            <a:r>
              <a:rPr lang="en-US" sz="1100" b="0" dirty="0" smtClean="0">
                <a:solidFill>
                  <a:srgbClr val="000000"/>
                </a:solidFill>
                <a:latin typeface="Arial" pitchFamily="34" charset="0"/>
              </a:rPr>
              <a:t>DDR3 EMIF</a:t>
            </a:r>
            <a:endParaRPr lang="en-US" sz="1100" b="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0" name="AutoShape 6"/>
          <p:cNvSpPr>
            <a:spLocks noChangeArrowheads="1"/>
          </p:cNvSpPr>
          <p:nvPr/>
        </p:nvSpPr>
        <p:spPr bwMode="auto">
          <a:xfrm>
            <a:off x="5410200" y="2034891"/>
            <a:ext cx="3630613" cy="4518309"/>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Calibri" pitchFamily="34" charset="0"/>
            </a:endParaRPr>
          </a:p>
        </p:txBody>
      </p:sp>
      <p:sp>
        <p:nvSpPr>
          <p:cNvPr id="312" name="PPTShape_1"/>
          <p:cNvSpPr>
            <a:spLocks noChangeArrowheads="1"/>
          </p:cNvSpPr>
          <p:nvPr/>
        </p:nvSpPr>
        <p:spPr bwMode="auto">
          <a:xfrm>
            <a:off x="5402263" y="1470025"/>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err="1">
                <a:latin typeface="Calibri" pitchFamily="34" charset="0"/>
              </a:rPr>
              <a:t>Multicore</a:t>
            </a:r>
            <a:r>
              <a:rPr lang="en-US" sz="1600" b="0" dirty="0">
                <a:latin typeface="Calibri" pitchFamily="34" charset="0"/>
              </a:rPr>
              <a:t> Navigator</a:t>
            </a:r>
          </a:p>
        </p:txBody>
      </p:sp>
      <p:sp>
        <p:nvSpPr>
          <p:cNvPr id="304" name="PPTShape_4"/>
          <p:cNvSpPr>
            <a:spLocks noChangeArrowheads="1"/>
          </p:cNvSpPr>
          <p:nvPr/>
        </p:nvSpPr>
        <p:spPr bwMode="auto">
          <a:xfrm>
            <a:off x="5402263" y="1752600"/>
            <a:ext cx="3629025" cy="274638"/>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a:solidFill>
                  <a:schemeClr val="tx2"/>
                </a:solidFill>
                <a:latin typeface="Calibri" pitchFamily="34" charset="0"/>
              </a:rPr>
              <a:t>Network Coprocessor</a:t>
            </a:r>
          </a:p>
        </p:txBody>
      </p:sp>
      <p:sp>
        <p:nvSpPr>
          <p:cNvPr id="314" name="Rectangle 171"/>
          <p:cNvSpPr txBox="1">
            <a:spLocks noChangeArrowheads="1"/>
          </p:cNvSpPr>
          <p:nvPr/>
        </p:nvSpPr>
        <p:spPr>
          <a:xfrm>
            <a:off x="5410200" y="2125354"/>
            <a:ext cx="3527425" cy="473264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lang="en-US" sz="1800" dirty="0" smtClean="0">
                <a:latin typeface="Calibri" pitchFamily="34" charset="0"/>
              </a:rPr>
              <a:t>Provides H/W accelerators to</a:t>
            </a:r>
            <a:br>
              <a:rPr lang="en-US" sz="1800" dirty="0" smtClean="0">
                <a:latin typeface="Calibri" pitchFamily="34" charset="0"/>
              </a:rPr>
            </a:br>
            <a:r>
              <a:rPr lang="en-US" sz="1800" dirty="0" smtClean="0">
                <a:latin typeface="Calibri" pitchFamily="34" charset="0"/>
              </a:rPr>
              <a:t>perform L2, L3, L4 processing and encryption (often done in S/W)</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Packet Accelerator (PA)</a:t>
            </a: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8K multi-in/out</a:t>
            </a:r>
            <a:r>
              <a:rPr kumimoji="0" lang="en-US" sz="1800" b="0" i="0" u="none" strike="noStrike" kern="1200" cap="none" spc="0" normalizeH="0" noProof="0" dirty="0" smtClean="0">
                <a:ln>
                  <a:noFill/>
                </a:ln>
                <a:solidFill>
                  <a:schemeClr val="tx1"/>
                </a:solidFill>
                <a:effectLst/>
                <a:uLnTx/>
                <a:uFillTx/>
                <a:latin typeface="Calibri" pitchFamily="34" charset="0"/>
              </a:rPr>
              <a:t> HW queues</a:t>
            </a: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lang="en-US" sz="1800" b="0" baseline="0" dirty="0" smtClean="0">
                <a:latin typeface="Calibri" pitchFamily="34" charset="0"/>
              </a:rPr>
              <a:t>Single</a:t>
            </a:r>
            <a:r>
              <a:rPr lang="en-US" sz="1800" b="0" dirty="0" smtClean="0">
                <a:latin typeface="Calibri" pitchFamily="34" charset="0"/>
              </a:rPr>
              <a:t> IP address option</a:t>
            </a: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UDP/TCP</a:t>
            </a:r>
            <a:r>
              <a:rPr kumimoji="0" lang="en-US" sz="1800" b="0" i="0" u="none" strike="noStrike" kern="1200" cap="none" spc="0" normalizeH="0" noProof="0" dirty="0" smtClean="0">
                <a:ln>
                  <a:noFill/>
                </a:ln>
                <a:solidFill>
                  <a:schemeClr val="tx1"/>
                </a:solidFill>
                <a:effectLst/>
                <a:uLnTx/>
                <a:uFillTx/>
                <a:latin typeface="Calibri" pitchFamily="34" charset="0"/>
              </a:rPr>
              <a:t> checksum and CRCs</a:t>
            </a:r>
            <a:endParaRPr kumimoji="0" lang="en-US" sz="1800" b="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Quality of Service (</a:t>
            </a:r>
            <a:r>
              <a:rPr kumimoji="0" lang="en-US" sz="1800" b="0" i="0" u="none" strike="noStrike" kern="1200" cap="none" spc="0" normalizeH="0" baseline="0" noProof="0" dirty="0" err="1" smtClean="0">
                <a:ln>
                  <a:noFill/>
                </a:ln>
                <a:solidFill>
                  <a:schemeClr val="tx1"/>
                </a:solidFill>
                <a:effectLst/>
                <a:uLnTx/>
                <a:uFillTx/>
                <a:latin typeface="Calibri" pitchFamily="34" charset="0"/>
              </a:rPr>
              <a:t>QoS</a:t>
            </a:r>
            <a:r>
              <a:rPr kumimoji="0" lang="en-US" sz="1800" b="0" i="0" u="none" strike="noStrike" kern="1200" cap="none" spc="0" normalizeH="0" baseline="0" noProof="0" dirty="0" smtClean="0">
                <a:ln>
                  <a:noFill/>
                </a:ln>
                <a:solidFill>
                  <a:schemeClr val="tx1"/>
                </a:solidFill>
                <a:effectLst/>
                <a:uLnTx/>
                <a:uFillTx/>
                <a:latin typeface="Calibri" pitchFamily="34" charset="0"/>
              </a:rPr>
              <a:t>) support </a:t>
            </a: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lang="en-US" sz="1800" b="0" dirty="0" smtClean="0">
                <a:latin typeface="Calibri" pitchFamily="34" charset="0"/>
              </a:rPr>
              <a:t>Multi-cast to multiple queues</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Security</a:t>
            </a:r>
            <a:r>
              <a:rPr kumimoji="0" lang="en-US" sz="1800" i="0" u="none" strike="noStrike" kern="1200" cap="none" spc="0" normalizeH="0" noProof="0" dirty="0" smtClean="0">
                <a:ln>
                  <a:noFill/>
                </a:ln>
                <a:solidFill>
                  <a:schemeClr val="tx1"/>
                </a:solidFill>
                <a:effectLst/>
                <a:uLnTx/>
                <a:uFillTx/>
                <a:latin typeface="Calibri" pitchFamily="34" charset="0"/>
              </a:rPr>
              <a:t> Accelerator (SA)</a:t>
            </a: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HW encryption,</a:t>
            </a:r>
            <a:r>
              <a:rPr kumimoji="0" lang="en-US" sz="1800" b="0" i="0" u="none" strike="noStrike" kern="1200" cap="none" spc="0" normalizeH="0" noProof="0" dirty="0" smtClean="0">
                <a:ln>
                  <a:noFill/>
                </a:ln>
                <a:solidFill>
                  <a:schemeClr val="tx1"/>
                </a:solidFill>
                <a:effectLst/>
                <a:uLnTx/>
                <a:uFillTx/>
                <a:latin typeface="Calibri" pitchFamily="34" charset="0"/>
              </a:rPr>
              <a:t> decryption and authentication</a:t>
            </a:r>
            <a:endParaRPr kumimoji="0" lang="en-US" sz="1800" b="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Supports protocols: </a:t>
            </a:r>
            <a:r>
              <a:rPr kumimoji="0" lang="en-US" sz="1800" b="0" i="0" u="none" strike="noStrike" kern="1200" cap="none" spc="0" normalizeH="0" baseline="0" noProof="0" dirty="0" err="1" smtClean="0">
                <a:ln>
                  <a:noFill/>
                </a:ln>
                <a:solidFill>
                  <a:schemeClr val="tx1"/>
                </a:solidFill>
                <a:effectLst/>
                <a:uLnTx/>
                <a:uFillTx/>
                <a:latin typeface="Calibri" pitchFamily="34" charset="0"/>
              </a:rPr>
              <a:t>IPsec</a:t>
            </a:r>
            <a:r>
              <a:rPr kumimoji="0" lang="en-US" sz="1800" b="0" i="0" u="none" strike="noStrike" kern="1200" cap="none" spc="0" normalizeH="0" baseline="0" noProof="0" dirty="0" smtClean="0">
                <a:ln>
                  <a:noFill/>
                </a:ln>
                <a:solidFill>
                  <a:schemeClr val="tx1"/>
                </a:solidFill>
                <a:effectLst/>
                <a:uLnTx/>
                <a:uFillTx/>
                <a:latin typeface="Calibri" pitchFamily="34" charset="0"/>
              </a:rPr>
              <a:t> ESP,</a:t>
            </a:r>
            <a:br>
              <a:rPr kumimoji="0" lang="en-US" sz="1800" b="0" i="0" u="none" strike="noStrike" kern="1200" cap="none" spc="0" normalizeH="0" baseline="0" noProof="0" dirty="0" smtClean="0">
                <a:ln>
                  <a:noFill/>
                </a:ln>
                <a:solidFill>
                  <a:schemeClr val="tx1"/>
                </a:solidFill>
                <a:effectLst/>
                <a:uLnTx/>
                <a:uFillTx/>
                <a:latin typeface="Calibri" pitchFamily="34" charset="0"/>
              </a:rPr>
            </a:br>
            <a:r>
              <a:rPr kumimoji="0" lang="en-US" sz="1800" b="0" i="0" u="none" strike="noStrike" kern="1200" cap="none" spc="0" normalizeH="0" baseline="0" noProof="0" dirty="0" err="1" smtClean="0">
                <a:ln>
                  <a:noFill/>
                </a:ln>
                <a:solidFill>
                  <a:schemeClr val="tx1"/>
                </a:solidFill>
                <a:effectLst/>
                <a:uLnTx/>
                <a:uFillTx/>
                <a:latin typeface="Calibri" pitchFamily="34" charset="0"/>
              </a:rPr>
              <a:t>IPsec</a:t>
            </a:r>
            <a:r>
              <a:rPr kumimoji="0" lang="en-US" sz="1800" b="0" i="0" u="none" strike="noStrike" kern="1200" cap="none" spc="0" normalizeH="0" baseline="0" noProof="0" dirty="0" smtClean="0">
                <a:ln>
                  <a:noFill/>
                </a:ln>
                <a:solidFill>
                  <a:schemeClr val="tx1"/>
                </a:solidFill>
                <a:effectLst/>
                <a:uLnTx/>
                <a:uFillTx/>
                <a:latin typeface="Calibri" pitchFamily="34" charset="0"/>
              </a:rPr>
              <a:t> AH, SRTP, 3GPP</a:t>
            </a:r>
          </a:p>
        </p:txBody>
      </p:sp>
      <p:sp>
        <p:nvSpPr>
          <p:cNvPr id="31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1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2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2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32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S</a:t>
            </a:r>
            <a:endParaRPr lang="en-US" sz="1800" b="0">
              <a:solidFill>
                <a:srgbClr val="000000"/>
              </a:solidFill>
              <a:latin typeface="Arial" pitchFamily="34" charset="0"/>
            </a:endParaRPr>
          </a:p>
        </p:txBody>
      </p:sp>
      <p:sp>
        <p:nvSpPr>
          <p:cNvPr id="32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w</a:t>
            </a:r>
            <a:endParaRPr lang="en-US" sz="1800" b="0">
              <a:solidFill>
                <a:srgbClr val="000000"/>
              </a:solidFill>
              <a:latin typeface="Arial" pitchFamily="34" charset="0"/>
            </a:endParaRPr>
          </a:p>
        </p:txBody>
      </p:sp>
      <p:sp>
        <p:nvSpPr>
          <p:cNvPr id="32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i</a:t>
            </a:r>
            <a:endParaRPr lang="en-US" sz="1800" b="0">
              <a:solidFill>
                <a:srgbClr val="000000"/>
              </a:solidFill>
              <a:latin typeface="Arial" pitchFamily="34" charset="0"/>
            </a:endParaRPr>
          </a:p>
        </p:txBody>
      </p:sp>
      <p:sp>
        <p:nvSpPr>
          <p:cNvPr id="32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32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c</a:t>
            </a:r>
            <a:endParaRPr lang="en-US" sz="1800" b="0">
              <a:solidFill>
                <a:srgbClr val="000000"/>
              </a:solidFill>
              <a:latin typeface="Arial" pitchFamily="34" charset="0"/>
            </a:endParaRPr>
          </a:p>
        </p:txBody>
      </p:sp>
      <p:sp>
        <p:nvSpPr>
          <p:cNvPr id="32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h</a:t>
            </a:r>
            <a:endParaRPr lang="en-US" sz="1800" b="0">
              <a:solidFill>
                <a:srgbClr val="000000"/>
              </a:solidFill>
              <a:latin typeface="Arial" pitchFamily="34" charset="0"/>
            </a:endParaRPr>
          </a:p>
        </p:txBody>
      </p:sp>
      <p:sp>
        <p:nvSpPr>
          <p:cNvPr id="32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33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33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h</a:t>
            </a:r>
            <a:endParaRPr lang="en-US" sz="1800" b="0">
              <a:solidFill>
                <a:srgbClr val="000000"/>
              </a:solidFill>
              <a:latin typeface="Arial" pitchFamily="34" charset="0"/>
            </a:endParaRPr>
          </a:p>
        </p:txBody>
      </p:sp>
      <p:sp>
        <p:nvSpPr>
          <p:cNvPr id="33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33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r</a:t>
            </a:r>
            <a:endParaRPr lang="en-US" sz="1800" b="0">
              <a:solidFill>
                <a:srgbClr val="000000"/>
              </a:solidFill>
              <a:latin typeface="Arial" pitchFamily="34" charset="0"/>
            </a:endParaRPr>
          </a:p>
        </p:txBody>
      </p:sp>
      <p:sp>
        <p:nvSpPr>
          <p:cNvPr id="33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n</a:t>
            </a:r>
            <a:endParaRPr lang="en-US" sz="1800" b="0">
              <a:solidFill>
                <a:srgbClr val="000000"/>
              </a:solidFill>
              <a:latin typeface="Arial" pitchFamily="34" charset="0"/>
            </a:endParaRPr>
          </a:p>
        </p:txBody>
      </p:sp>
      <p:sp>
        <p:nvSpPr>
          <p:cNvPr id="33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33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33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S</a:t>
            </a:r>
            <a:endParaRPr lang="en-US" sz="1800" b="0">
              <a:solidFill>
                <a:srgbClr val="000000"/>
              </a:solidFill>
              <a:latin typeface="Arial" pitchFamily="34" charset="0"/>
            </a:endParaRPr>
          </a:p>
        </p:txBody>
      </p:sp>
      <p:sp>
        <p:nvSpPr>
          <p:cNvPr id="33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w</a:t>
            </a:r>
            <a:endParaRPr lang="en-US" sz="1800" b="0">
              <a:solidFill>
                <a:srgbClr val="000000"/>
              </a:solidFill>
              <a:latin typeface="Arial" pitchFamily="34" charset="0"/>
            </a:endParaRPr>
          </a:p>
        </p:txBody>
      </p:sp>
      <p:sp>
        <p:nvSpPr>
          <p:cNvPr id="33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i</a:t>
            </a:r>
            <a:endParaRPr lang="en-US" sz="1800" b="0">
              <a:solidFill>
                <a:srgbClr val="000000"/>
              </a:solidFill>
              <a:latin typeface="Arial" pitchFamily="34" charset="0"/>
            </a:endParaRPr>
          </a:p>
        </p:txBody>
      </p:sp>
      <p:sp>
        <p:nvSpPr>
          <p:cNvPr id="34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34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c</a:t>
            </a:r>
            <a:endParaRPr lang="en-US" sz="1800" b="0">
              <a:solidFill>
                <a:srgbClr val="000000"/>
              </a:solidFill>
              <a:latin typeface="Arial" pitchFamily="34" charset="0"/>
            </a:endParaRPr>
          </a:p>
        </p:txBody>
      </p:sp>
      <p:sp>
        <p:nvSpPr>
          <p:cNvPr id="34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h</a:t>
            </a:r>
            <a:endParaRPr lang="en-US" sz="1800" b="0">
              <a:solidFill>
                <a:srgbClr val="000000"/>
              </a:solidFill>
              <a:latin typeface="Arial" pitchFamily="34" charset="0"/>
            </a:endParaRPr>
          </a:p>
        </p:txBody>
      </p:sp>
      <p:sp>
        <p:nvSpPr>
          <p:cNvPr id="34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4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34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S</a:t>
            </a:r>
            <a:endParaRPr lang="en-US" sz="1800" b="0">
              <a:solidFill>
                <a:srgbClr val="000000"/>
              </a:solidFill>
              <a:latin typeface="Arial" pitchFamily="34" charset="0"/>
            </a:endParaRPr>
          </a:p>
        </p:txBody>
      </p:sp>
      <p:sp>
        <p:nvSpPr>
          <p:cNvPr id="34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G</a:t>
            </a:r>
            <a:endParaRPr lang="en-US" sz="1800" b="0">
              <a:solidFill>
                <a:srgbClr val="000000"/>
              </a:solidFill>
              <a:latin typeface="Arial" pitchFamily="34" charset="0"/>
            </a:endParaRPr>
          </a:p>
        </p:txBody>
      </p:sp>
      <p:sp>
        <p:nvSpPr>
          <p:cNvPr id="34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M</a:t>
            </a:r>
            <a:endParaRPr lang="en-US" sz="1800" b="0">
              <a:solidFill>
                <a:srgbClr val="000000"/>
              </a:solidFill>
              <a:latin typeface="Arial" pitchFamily="34" charset="0"/>
            </a:endParaRPr>
          </a:p>
        </p:txBody>
      </p:sp>
      <p:sp>
        <p:nvSpPr>
          <p:cNvPr id="34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I</a:t>
            </a:r>
            <a:endParaRPr lang="en-US" sz="1800" b="0">
              <a:solidFill>
                <a:srgbClr val="000000"/>
              </a:solidFill>
              <a:latin typeface="Arial" pitchFamily="34" charset="0"/>
            </a:endParaRPr>
          </a:p>
        </p:txBody>
      </p:sp>
      <p:sp>
        <p:nvSpPr>
          <p:cNvPr id="34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I</a:t>
            </a:r>
            <a:endParaRPr lang="en-US" sz="1800" b="0">
              <a:solidFill>
                <a:srgbClr val="000000"/>
              </a:solidFill>
              <a:latin typeface="Arial" pitchFamily="34" charset="0"/>
            </a:endParaRPr>
          </a:p>
        </p:txBody>
      </p:sp>
      <p:sp>
        <p:nvSpPr>
          <p:cNvPr id="35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x2</a:t>
            </a:r>
            <a:endParaRPr lang="en-US" sz="1800" b="0">
              <a:solidFill>
                <a:srgbClr val="000000"/>
              </a:solidFill>
              <a:latin typeface="Arial" pitchFamily="34" charset="0"/>
            </a:endParaRPr>
          </a:p>
        </p:txBody>
      </p:sp>
      <p:sp>
        <p:nvSpPr>
          <p:cNvPr id="35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35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5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nchor="ctr" anchorCtr="1"/>
          <a:lstStyle/>
          <a:p>
            <a:pPr eaLnBrk="0" hangingPunct="0"/>
            <a:r>
              <a:rPr lang="en-US" sz="1800" dirty="0" smtClean="0">
                <a:solidFill>
                  <a:srgbClr val="000000"/>
                </a:solidFill>
                <a:latin typeface="Calibri" pitchFamily="34" charset="0"/>
              </a:rPr>
              <a:t>PA</a:t>
            </a:r>
            <a:endParaRPr lang="en-US" sz="1800" dirty="0">
              <a:solidFill>
                <a:srgbClr val="000000"/>
              </a:solidFill>
              <a:latin typeface="Calibri" pitchFamily="34" charset="0"/>
            </a:endParaRPr>
          </a:p>
        </p:txBody>
      </p:sp>
      <p:sp>
        <p:nvSpPr>
          <p:cNvPr id="35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5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6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6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7"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nchor="ctr" anchorCtr="1"/>
          <a:lstStyle/>
          <a:p>
            <a:pPr algn="ctr" eaLnBrk="0" hangingPunct="0"/>
            <a:r>
              <a:rPr lang="en-US" sz="1800" dirty="0" smtClean="0">
                <a:solidFill>
                  <a:srgbClr val="000000"/>
                </a:solidFill>
                <a:latin typeface="Calibri" pitchFamily="34" charset="0"/>
              </a:rPr>
              <a:t>SA</a:t>
            </a:r>
            <a:endParaRPr lang="en-US" sz="1800" dirty="0">
              <a:solidFill>
                <a:srgbClr val="000000"/>
              </a:solidFill>
              <a:latin typeface="Calibri" pitchFamily="34" charset="0"/>
            </a:endParaRPr>
          </a:p>
        </p:txBody>
      </p:sp>
      <p:sp>
        <p:nvSpPr>
          <p:cNvPr id="370"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
        <p:nvSpPr>
          <p:cNvPr id="371"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dirty="0" smtClean="0">
                <a:solidFill>
                  <a:srgbClr val="24211D"/>
                </a:solidFill>
                <a:latin typeface="Calibri" pitchFamily="34" charset="0"/>
              </a:rPr>
              <a:t>Network</a:t>
            </a:r>
            <a:br>
              <a:rPr lang="en-US" sz="1600" dirty="0" smtClean="0">
                <a:solidFill>
                  <a:srgbClr val="24211D"/>
                </a:solidFill>
                <a:latin typeface="Calibri" pitchFamily="34" charset="0"/>
              </a:rPr>
            </a:br>
            <a:r>
              <a:rPr lang="en-US" sz="1600" dirty="0" smtClean="0">
                <a:solidFill>
                  <a:srgbClr val="24211D"/>
                </a:solidFill>
                <a:latin typeface="Calibri" pitchFamily="34" charset="0"/>
              </a:rPr>
              <a:t>Coprocessor</a:t>
            </a:r>
            <a:endParaRPr lang="en-US" sz="4000" dirty="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External Interfaces</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solidFill>
            <a:srgbClr val="FFFF00"/>
          </a:solidFill>
          <a:ln w="6350">
            <a:solidFill>
              <a:schemeClr val="tx1"/>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solidFill>
            <a:srgbClr val="FFFF00"/>
          </a:solid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61348" y="1076686"/>
            <a:ext cx="445698"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b="0" dirty="0" smtClean="0">
                <a:solidFill>
                  <a:srgbClr val="000000"/>
                </a:solidFill>
                <a:latin typeface="Arial" pitchFamily="34" charset="0"/>
              </a:rPr>
              <a:t>MSM</a:t>
            </a:r>
            <a:br>
              <a:rPr lang="en-US" sz="1100" b="0" dirty="0" smtClean="0">
                <a:solidFill>
                  <a:srgbClr val="000000"/>
                </a:solidFill>
                <a:latin typeface="Arial" pitchFamily="34" charset="0"/>
              </a:rPr>
            </a:br>
            <a:r>
              <a:rPr lang="en-US" sz="1100" b="0" dirty="0" smtClean="0">
                <a:solidFill>
                  <a:srgbClr val="000000"/>
                </a:solidFill>
                <a:latin typeface="Arial" pitchFamily="34" charset="0"/>
              </a:rPr>
              <a:t>SRAM</a:t>
            </a:r>
            <a:endParaRPr lang="en-US" sz="3200" b="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886201"/>
            <a:ext cx="1424008" cy="683300"/>
          </a:xfrm>
          <a:prstGeom prst="rect">
            <a:avLst/>
          </a:prstGeom>
          <a:solidFill>
            <a:schemeClr val="bg1">
              <a:lumMod val="85000"/>
            </a:schemeClr>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chemeClr val="bg1">
              <a:lumMod val="85000"/>
            </a:schemeClr>
          </a:solidFill>
          <a:ln w="6350">
            <a:solidFill>
              <a:schemeClr val="tx1"/>
            </a:solidFill>
            <a:miter lim="800000"/>
            <a:headEnd/>
            <a:tailEnd/>
          </a:ln>
        </p:spPr>
        <p:txBody>
          <a:bodyPr lIns="45720" rIns="45720" anchor="ctr" anchorCtr="1"/>
          <a:lstStyle/>
          <a:p>
            <a:pPr algn="ctr" eaLnBrk="0" hangingPunct="0">
              <a:lnSpc>
                <a:spcPct val="90000"/>
              </a:lnSpc>
            </a:pPr>
            <a:endParaRPr lang="en-US" sz="1100" dirty="0">
              <a:solidFill>
                <a:srgbClr val="000000"/>
              </a:solidFill>
              <a:latin typeface="Arial" pitchFamily="34" charset="0"/>
            </a:endParaRPr>
          </a:p>
        </p:txBody>
      </p:sp>
      <p:sp>
        <p:nvSpPr>
          <p:cNvPr id="155" name="Rectangle 627"/>
          <p:cNvSpPr>
            <a:spLocks noChangeArrowheads="1"/>
          </p:cNvSpPr>
          <p:nvPr/>
        </p:nvSpPr>
        <p:spPr bwMode="auto">
          <a:xfrm>
            <a:off x="3924300" y="3924300"/>
            <a:ext cx="1378583"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Narrow" pitchFamily="34" charset="0"/>
              </a:rPr>
              <a:t>Multicore</a:t>
            </a:r>
            <a:r>
              <a:rPr lang="en-US" sz="1400" dirty="0">
                <a:solidFill>
                  <a:srgbClr val="24211D"/>
                </a:solidFill>
                <a:latin typeface="Arial Narrow" pitchFamily="34" charset="0"/>
              </a:rPr>
              <a:t> Navigator</a:t>
            </a:r>
            <a:endParaRPr lang="en-US" sz="3600" b="0" dirty="0">
              <a:solidFill>
                <a:srgbClr val="000000"/>
              </a:solidFill>
              <a:latin typeface="Arial Narrow" pitchFamily="34" charset="0"/>
            </a:endParaRPr>
          </a:p>
        </p:txBody>
      </p:sp>
      <p:sp>
        <p:nvSpPr>
          <p:cNvPr id="156" name="Rectangle 628"/>
          <p:cNvSpPr>
            <a:spLocks noChangeArrowheads="1"/>
          </p:cNvSpPr>
          <p:nvPr/>
        </p:nvSpPr>
        <p:spPr bwMode="auto">
          <a:xfrm>
            <a:off x="3950622" y="4191000"/>
            <a:ext cx="695088" cy="320068"/>
          </a:xfrm>
          <a:prstGeom prst="rect">
            <a:avLst/>
          </a:prstGeom>
          <a:solidFill>
            <a:schemeClr val="bg1">
              <a:lumMod val="85000"/>
            </a:schemeClr>
          </a:solidFill>
          <a:ln w="6350">
            <a:solidFill>
              <a:schemeClr val="tx1"/>
            </a:solidFill>
            <a:miter lim="800000"/>
            <a:headEnd/>
            <a:tailEnd/>
          </a:ln>
        </p:spPr>
        <p:txBody>
          <a:bodyPr lIns="45720" tIns="18288" rIns="45720" bIns="18288" anchor="ctr" anchorCtr="1"/>
          <a:lstStyle/>
          <a:p>
            <a:pPr eaLnBrk="0" hangingPunct="0">
              <a:lnSpc>
                <a:spcPct val="90000"/>
              </a:lnSpc>
            </a:pPr>
            <a:endParaRPr lang="en-US" sz="1100" dirty="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0" cy="26614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10000"/>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9" name="Rectangle 809"/>
          <p:cNvSpPr>
            <a:spLocks noChangeArrowheads="1"/>
          </p:cNvSpPr>
          <p:nvPr/>
        </p:nvSpPr>
        <p:spPr bwMode="auto">
          <a:xfrm>
            <a:off x="143762" y="3699803"/>
            <a:ext cx="690895"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HyperLink</a:t>
            </a:r>
            <a:endParaRPr lang="en-US" b="0" dirty="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sp>
        <p:nvSpPr>
          <p:cNvPr id="305"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latin typeface="Calibri" pitchFamily="34" charset="0"/>
              </a:rPr>
              <a:t>Memory </a:t>
            </a:r>
            <a:r>
              <a:rPr lang="en-US" sz="1600" b="0" dirty="0" smtClean="0">
                <a:latin typeface="Calibri" pitchFamily="34" charset="0"/>
              </a:rPr>
              <a:t>Subsystem</a:t>
            </a:r>
            <a:endParaRPr lang="en-US" sz="1600" b="0" dirty="0">
              <a:latin typeface="Calibri" pitchFamily="34" charset="0"/>
            </a:endParaRPr>
          </a:p>
        </p:txBody>
      </p:sp>
      <p:sp>
        <p:nvSpPr>
          <p:cNvPr id="306"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b="0" dirty="0" smtClean="0">
                <a:solidFill>
                  <a:srgbClr val="000000"/>
                </a:solidFill>
                <a:latin typeface="Arial" pitchFamily="34" charset="0"/>
              </a:rPr>
              <a:t>64-bit</a:t>
            </a:r>
          </a:p>
          <a:p>
            <a:pPr algn="ctr" eaLnBrk="0" hangingPunct="0"/>
            <a:r>
              <a:rPr lang="en-US" sz="1100" b="0" dirty="0" smtClean="0">
                <a:solidFill>
                  <a:srgbClr val="000000"/>
                </a:solidFill>
                <a:latin typeface="Arial" pitchFamily="34" charset="0"/>
              </a:rPr>
              <a:t>DDR3 EMIF</a:t>
            </a:r>
            <a:endParaRPr lang="en-US" sz="1100" b="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0" name="AutoShape 6"/>
          <p:cNvSpPr>
            <a:spLocks noChangeArrowheads="1"/>
          </p:cNvSpPr>
          <p:nvPr/>
        </p:nvSpPr>
        <p:spPr bwMode="auto">
          <a:xfrm>
            <a:off x="5410200" y="2302826"/>
            <a:ext cx="3630613" cy="3335974"/>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Calibri" pitchFamily="34" charset="0"/>
            </a:endParaRPr>
          </a:p>
        </p:txBody>
      </p:sp>
      <p:sp>
        <p:nvSpPr>
          <p:cNvPr id="312" name="PPTShape_1"/>
          <p:cNvSpPr>
            <a:spLocks noChangeArrowheads="1"/>
          </p:cNvSpPr>
          <p:nvPr/>
        </p:nvSpPr>
        <p:spPr bwMode="auto">
          <a:xfrm>
            <a:off x="5402263" y="1470025"/>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err="1">
                <a:latin typeface="Calibri" pitchFamily="34" charset="0"/>
              </a:rPr>
              <a:t>Multicore</a:t>
            </a:r>
            <a:r>
              <a:rPr lang="en-US" sz="1600" b="0" dirty="0">
                <a:latin typeface="Calibri" pitchFamily="34" charset="0"/>
              </a:rPr>
              <a:t> Navigator</a:t>
            </a:r>
          </a:p>
        </p:txBody>
      </p:sp>
      <p:sp>
        <p:nvSpPr>
          <p:cNvPr id="304" name="PPTShape_4"/>
          <p:cNvSpPr>
            <a:spLocks noChangeArrowheads="1"/>
          </p:cNvSpPr>
          <p:nvPr/>
        </p:nvSpPr>
        <p:spPr bwMode="auto">
          <a:xfrm>
            <a:off x="5402263" y="17526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a:solidFill>
                  <a:srgbClr val="000000"/>
                </a:solidFill>
                <a:latin typeface="Calibri" pitchFamily="34" charset="0"/>
              </a:rPr>
              <a:t>Network Coprocessor</a:t>
            </a:r>
          </a:p>
        </p:txBody>
      </p:sp>
      <p:sp>
        <p:nvSpPr>
          <p:cNvPr id="314" name="Rectangle 171"/>
          <p:cNvSpPr txBox="1">
            <a:spLocks noChangeArrowheads="1"/>
          </p:cNvSpPr>
          <p:nvPr/>
        </p:nvSpPr>
        <p:spPr>
          <a:xfrm>
            <a:off x="5410200" y="2375730"/>
            <a:ext cx="3733800" cy="321062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2x SGMII ports – support</a:t>
            </a:r>
            <a:r>
              <a:rPr kumimoji="0" lang="en-US" sz="1800" i="0" u="none" strike="noStrike" kern="1200" cap="none" spc="0" normalizeH="0" noProof="0" dirty="0" smtClean="0">
                <a:ln>
                  <a:noFill/>
                </a:ln>
                <a:solidFill>
                  <a:schemeClr val="tx1"/>
                </a:solidFill>
                <a:effectLst/>
                <a:uLnTx/>
                <a:uFillTx/>
                <a:latin typeface="Calibri" pitchFamily="34" charset="0"/>
              </a:rPr>
              <a:t> </a:t>
            </a:r>
            <a:r>
              <a:rPr kumimoji="0" lang="en-US" sz="1800" i="0" u="none" strike="noStrike" kern="1200" cap="none" spc="0" normalizeH="0" baseline="0" noProof="0" dirty="0" smtClean="0">
                <a:ln>
                  <a:noFill/>
                </a:ln>
                <a:solidFill>
                  <a:schemeClr val="tx1"/>
                </a:solidFill>
                <a:effectLst/>
                <a:uLnTx/>
                <a:uFillTx/>
                <a:latin typeface="Calibri" pitchFamily="34" charset="0"/>
              </a:rPr>
              <a:t>10/100/1000</a:t>
            </a:r>
            <a:r>
              <a:rPr lang="en-US" sz="1800" dirty="0" smtClean="0">
                <a:latin typeface="Calibri" pitchFamily="34" charset="0"/>
              </a:rPr>
              <a:t> Ethernet</a:t>
            </a:r>
            <a:endParaRPr kumimoji="0" lang="en-US" sz="1800" i="0" u="none" strike="noStrike" kern="1200" cap="none" spc="0" normalizeH="0" baseline="0" noProof="0" dirty="0" smtClean="0">
              <a:ln>
                <a:noFill/>
              </a:ln>
              <a:solidFill>
                <a:schemeClr val="tx1"/>
              </a:solidFill>
              <a:effectLst/>
              <a:uLnTx/>
              <a:uFillTx/>
              <a:latin typeface="Calibri" pitchFamily="34" charset="0"/>
            </a:endParaRPr>
          </a:p>
          <a:p>
            <a:pPr marL="342900" marR="0" lvl="0" indent="-342900" algn="l" defTabSz="914400" rtl="0" eaLnBrk="1" fontAlgn="auto" latinLnBrk="0" hangingPunct="1">
              <a:spcBef>
                <a:spcPct val="0"/>
              </a:spcBef>
              <a:spcAft>
                <a:spcPts val="600"/>
              </a:spcAft>
              <a:buClr>
                <a:schemeClr val="tx2"/>
              </a:buClr>
              <a:buSzPct val="75000"/>
              <a:buFont typeface="Wingdings"/>
              <a:buChar char=""/>
              <a:tabLst/>
              <a:defRPr/>
            </a:pPr>
            <a:r>
              <a:rPr lang="en-US" sz="1800" dirty="0" smtClean="0">
                <a:latin typeface="Calibri" pitchFamily="34" charset="0"/>
              </a:rPr>
              <a:t>4x SRIO lanes for inter-DSP </a:t>
            </a:r>
            <a:r>
              <a:rPr lang="en-US" sz="1800" dirty="0" err="1" smtClean="0">
                <a:latin typeface="Calibri" pitchFamily="34" charset="0"/>
              </a:rPr>
              <a:t>xfrs</a:t>
            </a:r>
            <a:endParaRPr lang="en-US" sz="1800" dirty="0" smtClean="0">
              <a:latin typeface="Calibri" pitchFamily="34" charset="0"/>
            </a:endParaRPr>
          </a:p>
          <a:p>
            <a:pPr marL="342900" marR="0" lvl="0" indent="-342900" algn="l" defTabSz="914400" rtl="0" eaLnBrk="1" fontAlgn="auto" latinLnBrk="0" hangingPunct="1">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SPI for boot operations</a:t>
            </a:r>
          </a:p>
          <a:p>
            <a:pPr marL="342900" marR="0" lvl="0" indent="-342900" algn="l" defTabSz="914400" rtl="0" eaLnBrk="1" fontAlgn="auto" latinLnBrk="0" hangingPunct="1">
              <a:spcBef>
                <a:spcPct val="0"/>
              </a:spcBef>
              <a:spcAft>
                <a:spcPts val="600"/>
              </a:spcAft>
              <a:buClr>
                <a:schemeClr val="tx2"/>
              </a:buClr>
              <a:buSzPct val="75000"/>
              <a:buFont typeface="Wingdings"/>
              <a:buChar char=""/>
              <a:tabLst/>
              <a:defRPr/>
            </a:pPr>
            <a:r>
              <a:rPr lang="en-US" sz="1800" dirty="0" smtClean="0">
                <a:latin typeface="Calibri" pitchFamily="34" charset="0"/>
              </a:rPr>
              <a:t>UART for development/test</a:t>
            </a:r>
          </a:p>
          <a:p>
            <a:pPr marL="342900" marR="0" lvl="0" indent="-342900" algn="l" defTabSz="914400" rtl="0" eaLnBrk="1" fontAlgn="auto" latinLnBrk="0" hangingPunct="1">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2x </a:t>
            </a:r>
            <a:r>
              <a:rPr kumimoji="0" lang="en-US" sz="1800" i="0" u="none" strike="noStrike" kern="1200" cap="none" spc="0" normalizeH="0" baseline="0" noProof="0" dirty="0" err="1" smtClean="0">
                <a:ln>
                  <a:noFill/>
                </a:ln>
                <a:solidFill>
                  <a:schemeClr val="tx1"/>
                </a:solidFill>
                <a:effectLst/>
                <a:uLnTx/>
                <a:uFillTx/>
                <a:latin typeface="Calibri" pitchFamily="34" charset="0"/>
              </a:rPr>
              <a:t>PCIe</a:t>
            </a:r>
            <a:r>
              <a:rPr kumimoji="0" lang="en-US" sz="1800" i="0" u="none" strike="noStrike" kern="1200" cap="none" spc="0" normalizeH="0" baseline="0" noProof="0" dirty="0" smtClean="0">
                <a:ln>
                  <a:noFill/>
                </a:ln>
                <a:solidFill>
                  <a:schemeClr val="tx1"/>
                </a:solidFill>
                <a:effectLst/>
                <a:uLnTx/>
                <a:uFillTx/>
                <a:latin typeface="Calibri" pitchFamily="34" charset="0"/>
              </a:rPr>
              <a:t> at 5Gbps</a:t>
            </a:r>
          </a:p>
          <a:p>
            <a:pPr marL="342900" marR="0" lvl="0" indent="-342900" algn="l" defTabSz="914400" rtl="0" eaLnBrk="1" fontAlgn="auto" latinLnBrk="0" hangingPunct="1">
              <a:spcBef>
                <a:spcPct val="0"/>
              </a:spcBef>
              <a:spcAft>
                <a:spcPts val="600"/>
              </a:spcAft>
              <a:buClr>
                <a:schemeClr val="tx2"/>
              </a:buClr>
              <a:buSzPct val="75000"/>
              <a:buFont typeface="Wingdings"/>
              <a:buChar char=""/>
              <a:tabLst/>
              <a:defRPr/>
            </a:pPr>
            <a:r>
              <a:rPr lang="en-US" sz="1800" dirty="0" smtClean="0">
                <a:latin typeface="Calibri" pitchFamily="34" charset="0"/>
              </a:rPr>
              <a:t>I2C for EPROM at 400 Kbps</a:t>
            </a:r>
          </a:p>
          <a:p>
            <a:pPr marL="342900" marR="0" lvl="0" indent="-342900" algn="l" defTabSz="914400" rtl="0" eaLnBrk="1" fontAlgn="auto" latinLnBrk="0" hangingPunct="1">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GPIO</a:t>
            </a:r>
          </a:p>
          <a:p>
            <a:pPr marL="342900" marR="0" lvl="0" indent="-342900" algn="l" defTabSz="914400" rtl="0" eaLnBrk="1" fontAlgn="auto" latinLnBrk="0" hangingPunct="1">
              <a:spcBef>
                <a:spcPct val="0"/>
              </a:spcBef>
              <a:spcAft>
                <a:spcPts val="600"/>
              </a:spcAft>
              <a:buClr>
                <a:schemeClr val="tx2"/>
              </a:buClr>
              <a:buSzPct val="75000"/>
              <a:buFont typeface="Wingdings"/>
              <a:buChar char=""/>
              <a:tabLst/>
              <a:defRPr/>
            </a:pPr>
            <a:r>
              <a:rPr lang="en-US" sz="1800" dirty="0" smtClean="0">
                <a:latin typeface="Calibri" pitchFamily="34" charset="0"/>
              </a:rPr>
              <a:t>App-specific interfaces</a:t>
            </a:r>
            <a:endParaRPr kumimoji="0" lang="en-US" sz="1800" i="0" u="none" strike="noStrike" kern="1200" cap="none" spc="0" normalizeH="0" baseline="0" noProof="0" dirty="0" smtClean="0">
              <a:ln>
                <a:noFill/>
              </a:ln>
              <a:solidFill>
                <a:schemeClr val="tx1"/>
              </a:solidFill>
              <a:effectLst/>
              <a:uLnTx/>
              <a:uFillTx/>
              <a:latin typeface="Calibri" pitchFamily="34" charset="0"/>
            </a:endParaRPr>
          </a:p>
        </p:txBody>
      </p:sp>
      <p:sp>
        <p:nvSpPr>
          <p:cNvPr id="30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1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6"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
        <p:nvSpPr>
          <p:cNvPr id="35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6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369"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373"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374"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37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38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2"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83"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84"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85"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86"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87"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9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393" name="PPTShape_3"/>
          <p:cNvSpPr>
            <a:spLocks noChangeArrowheads="1"/>
          </p:cNvSpPr>
          <p:nvPr/>
        </p:nvSpPr>
        <p:spPr bwMode="auto">
          <a:xfrm>
            <a:off x="5400675" y="2027238"/>
            <a:ext cx="3629025" cy="274637"/>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a:solidFill>
                  <a:schemeClr val="tx2"/>
                </a:solidFill>
                <a:latin typeface="Calibri" pitchFamily="34" charset="0"/>
              </a:rPr>
              <a:t>External Interfaces</a:t>
            </a:r>
          </a:p>
        </p:txBody>
      </p:sp>
      <p:sp>
        <p:nvSpPr>
          <p:cNvPr id="395"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eaLnBrk="0" hangingPunct="0"/>
            <a:endParaRPr lang="en-US" sz="2800" b="0">
              <a:solidFill>
                <a:srgbClr val="000000"/>
              </a:solidFill>
              <a:latin typeface="Arial" pitchFamily="34" charset="0"/>
            </a:endParaRPr>
          </a:p>
        </p:txBody>
      </p:sp>
      <p:sp>
        <p:nvSpPr>
          <p:cNvPr id="396"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2800" b="0">
              <a:solidFill>
                <a:srgbClr val="000000"/>
              </a:solidFill>
              <a:latin typeface="Arial" pitchFamily="34" charset="0"/>
            </a:endParaRPr>
          </a:p>
        </p:txBody>
      </p:sp>
      <p:sp>
        <p:nvSpPr>
          <p:cNvPr id="397" name="Rectangle 496"/>
          <p:cNvSpPr>
            <a:spLocks noChangeArrowheads="1"/>
          </p:cNvSpPr>
          <p:nvPr/>
        </p:nvSpPr>
        <p:spPr bwMode="auto">
          <a:xfrm rot="16200000">
            <a:off x="3043887" y="5222180"/>
            <a:ext cx="10259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S</a:t>
            </a:r>
            <a:endParaRPr lang="en-US" sz="2800" b="0">
              <a:solidFill>
                <a:srgbClr val="000000"/>
              </a:solidFill>
              <a:latin typeface="Arial" pitchFamily="34" charset="0"/>
            </a:endParaRPr>
          </a:p>
        </p:txBody>
      </p:sp>
      <p:sp>
        <p:nvSpPr>
          <p:cNvPr id="398" name="Rectangle 497"/>
          <p:cNvSpPr>
            <a:spLocks noChangeArrowheads="1"/>
          </p:cNvSpPr>
          <p:nvPr/>
        </p:nvSpPr>
        <p:spPr bwMode="auto">
          <a:xfrm rot="16200000">
            <a:off x="3040648" y="5136069"/>
            <a:ext cx="110608"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R</a:t>
            </a:r>
            <a:endParaRPr lang="en-US" sz="2800" b="0">
              <a:solidFill>
                <a:srgbClr val="000000"/>
              </a:solidFill>
              <a:latin typeface="Arial" pitchFamily="34" charset="0"/>
            </a:endParaRPr>
          </a:p>
        </p:txBody>
      </p:sp>
      <p:sp>
        <p:nvSpPr>
          <p:cNvPr id="399" name="Rectangle 498"/>
          <p:cNvSpPr>
            <a:spLocks noChangeArrowheads="1"/>
          </p:cNvSpPr>
          <p:nvPr/>
        </p:nvSpPr>
        <p:spPr bwMode="auto">
          <a:xfrm rot="16200000">
            <a:off x="3073542" y="5077636"/>
            <a:ext cx="4328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I</a:t>
            </a:r>
            <a:endParaRPr lang="en-US" sz="2800" b="0">
              <a:solidFill>
                <a:srgbClr val="000000"/>
              </a:solidFill>
              <a:latin typeface="Arial" pitchFamily="34" charset="0"/>
            </a:endParaRPr>
          </a:p>
        </p:txBody>
      </p:sp>
      <p:sp>
        <p:nvSpPr>
          <p:cNvPr id="400" name="Rectangle 499"/>
          <p:cNvSpPr>
            <a:spLocks noChangeArrowheads="1"/>
          </p:cNvSpPr>
          <p:nvPr/>
        </p:nvSpPr>
        <p:spPr bwMode="auto">
          <a:xfrm rot="16200000">
            <a:off x="3035839" y="5003827"/>
            <a:ext cx="120226"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O</a:t>
            </a:r>
            <a:endParaRPr lang="en-US" sz="2800" b="0">
              <a:solidFill>
                <a:srgbClr val="000000"/>
              </a:solidFill>
              <a:latin typeface="Arial" pitchFamily="34" charset="0"/>
            </a:endParaRPr>
          </a:p>
        </p:txBody>
      </p:sp>
      <p:sp>
        <p:nvSpPr>
          <p:cNvPr id="401" name="Rectangle 500"/>
          <p:cNvSpPr>
            <a:spLocks noChangeArrowheads="1"/>
          </p:cNvSpPr>
          <p:nvPr/>
        </p:nvSpPr>
        <p:spPr bwMode="auto">
          <a:xfrm rot="16200000">
            <a:off x="3073542" y="4937706"/>
            <a:ext cx="4328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 </a:t>
            </a:r>
            <a:endParaRPr lang="en-US" sz="2800" b="0">
              <a:solidFill>
                <a:srgbClr val="000000"/>
              </a:solidFill>
              <a:latin typeface="Arial" pitchFamily="34" charset="0"/>
            </a:endParaRPr>
          </a:p>
        </p:txBody>
      </p:sp>
      <p:sp>
        <p:nvSpPr>
          <p:cNvPr id="402" name="Rectangle 501"/>
          <p:cNvSpPr>
            <a:spLocks noChangeArrowheads="1"/>
          </p:cNvSpPr>
          <p:nvPr/>
        </p:nvSpPr>
        <p:spPr bwMode="auto">
          <a:xfrm rot="16200000">
            <a:off x="3073542" y="4903877"/>
            <a:ext cx="4328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 </a:t>
            </a:r>
            <a:endParaRPr lang="en-US" sz="2800" b="0">
              <a:solidFill>
                <a:srgbClr val="000000"/>
              </a:solidFill>
              <a:latin typeface="Arial" pitchFamily="34" charset="0"/>
            </a:endParaRPr>
          </a:p>
        </p:txBody>
      </p:sp>
      <p:sp>
        <p:nvSpPr>
          <p:cNvPr id="403" name="Rectangle 502"/>
          <p:cNvSpPr>
            <a:spLocks noChangeArrowheads="1"/>
          </p:cNvSpPr>
          <p:nvPr/>
        </p:nvSpPr>
        <p:spPr bwMode="auto">
          <a:xfrm rot="16200000">
            <a:off x="3011763" y="4760872"/>
            <a:ext cx="169918"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x4</a:t>
            </a:r>
            <a:endParaRPr lang="en-US" sz="2800" b="0">
              <a:solidFill>
                <a:srgbClr val="000000"/>
              </a:solidFill>
              <a:latin typeface="Arial" pitchFamily="34" charset="0"/>
            </a:endParaRPr>
          </a:p>
        </p:txBody>
      </p:sp>
      <p:sp>
        <p:nvSpPr>
          <p:cNvPr id="404"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eaLnBrk="0" hangingPunct="0"/>
            <a:endParaRPr lang="en-US" sz="2800" b="0">
              <a:solidFill>
                <a:srgbClr val="000000"/>
              </a:solidFill>
              <a:latin typeface="Arial" pitchFamily="34" charset="0"/>
            </a:endParaRPr>
          </a:p>
        </p:txBody>
      </p:sp>
      <p:sp>
        <p:nvSpPr>
          <p:cNvPr id="4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2800" b="0">
              <a:solidFill>
                <a:srgbClr val="000000"/>
              </a:solidFill>
              <a:latin typeface="Arial" pitchFamily="34" charset="0"/>
            </a:endParaRPr>
          </a:p>
        </p:txBody>
      </p:sp>
      <p:sp>
        <p:nvSpPr>
          <p:cNvPr id="406" name="Rectangle 506"/>
          <p:cNvSpPr>
            <a:spLocks noChangeArrowheads="1"/>
          </p:cNvSpPr>
          <p:nvPr/>
        </p:nvSpPr>
        <p:spPr bwMode="auto">
          <a:xfrm rot="16200000">
            <a:off x="1807492" y="5205265"/>
            <a:ext cx="10259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P</a:t>
            </a:r>
            <a:endParaRPr lang="en-US" sz="2800" b="0">
              <a:solidFill>
                <a:srgbClr val="000000"/>
              </a:solidFill>
              <a:latin typeface="Arial" pitchFamily="34" charset="0"/>
            </a:endParaRPr>
          </a:p>
        </p:txBody>
      </p:sp>
      <p:sp>
        <p:nvSpPr>
          <p:cNvPr id="407" name="Rectangle 507"/>
          <p:cNvSpPr>
            <a:spLocks noChangeArrowheads="1"/>
          </p:cNvSpPr>
          <p:nvPr/>
        </p:nvSpPr>
        <p:spPr bwMode="auto">
          <a:xfrm rot="16200000">
            <a:off x="1804252" y="5120692"/>
            <a:ext cx="110608"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C</a:t>
            </a:r>
            <a:endParaRPr lang="en-US" sz="2800" b="0">
              <a:solidFill>
                <a:srgbClr val="000000"/>
              </a:solidFill>
              <a:latin typeface="Arial" pitchFamily="34" charset="0"/>
            </a:endParaRPr>
          </a:p>
        </p:txBody>
      </p:sp>
      <p:sp>
        <p:nvSpPr>
          <p:cNvPr id="408" name="Rectangle 508"/>
          <p:cNvSpPr>
            <a:spLocks noChangeArrowheads="1"/>
          </p:cNvSpPr>
          <p:nvPr/>
        </p:nvSpPr>
        <p:spPr bwMode="auto">
          <a:xfrm rot="16200000">
            <a:off x="1837147" y="5062259"/>
            <a:ext cx="4328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I</a:t>
            </a:r>
            <a:endParaRPr lang="en-US" sz="2800" b="0">
              <a:solidFill>
                <a:srgbClr val="000000"/>
              </a:solidFill>
              <a:latin typeface="Arial" pitchFamily="34" charset="0"/>
            </a:endParaRPr>
          </a:p>
        </p:txBody>
      </p:sp>
      <p:sp>
        <p:nvSpPr>
          <p:cNvPr id="409" name="Rectangle 509"/>
          <p:cNvSpPr>
            <a:spLocks noChangeArrowheads="1"/>
          </p:cNvSpPr>
          <p:nvPr/>
        </p:nvSpPr>
        <p:spPr bwMode="auto">
          <a:xfrm rot="16200000">
            <a:off x="1817077" y="5000752"/>
            <a:ext cx="84960"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e</a:t>
            </a:r>
            <a:endParaRPr lang="en-US" sz="2800" b="0">
              <a:solidFill>
                <a:srgbClr val="000000"/>
              </a:solidFill>
              <a:latin typeface="Arial" pitchFamily="34" charset="0"/>
            </a:endParaRPr>
          </a:p>
        </p:txBody>
      </p:sp>
      <p:sp>
        <p:nvSpPr>
          <p:cNvPr id="410" name="Rectangle 510"/>
          <p:cNvSpPr>
            <a:spLocks noChangeArrowheads="1"/>
          </p:cNvSpPr>
          <p:nvPr/>
        </p:nvSpPr>
        <p:spPr bwMode="auto">
          <a:xfrm rot="16200000">
            <a:off x="1837147" y="4954621"/>
            <a:ext cx="4328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 </a:t>
            </a:r>
            <a:endParaRPr lang="en-US" sz="2800" b="0">
              <a:solidFill>
                <a:srgbClr val="000000"/>
              </a:solidFill>
              <a:latin typeface="Arial" pitchFamily="34" charset="0"/>
            </a:endParaRPr>
          </a:p>
        </p:txBody>
      </p:sp>
      <p:sp>
        <p:nvSpPr>
          <p:cNvPr id="411" name="Rectangle 511"/>
          <p:cNvSpPr>
            <a:spLocks noChangeArrowheads="1"/>
          </p:cNvSpPr>
          <p:nvPr/>
        </p:nvSpPr>
        <p:spPr bwMode="auto">
          <a:xfrm rot="16200000">
            <a:off x="1837147" y="4920792"/>
            <a:ext cx="4328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 </a:t>
            </a:r>
            <a:endParaRPr lang="en-US" sz="2800" b="0">
              <a:solidFill>
                <a:srgbClr val="000000"/>
              </a:solidFill>
              <a:latin typeface="Arial" pitchFamily="34" charset="0"/>
            </a:endParaRPr>
          </a:p>
        </p:txBody>
      </p:sp>
      <p:sp>
        <p:nvSpPr>
          <p:cNvPr id="412" name="Rectangle 512"/>
          <p:cNvSpPr>
            <a:spLocks noChangeArrowheads="1"/>
          </p:cNvSpPr>
          <p:nvPr/>
        </p:nvSpPr>
        <p:spPr bwMode="auto">
          <a:xfrm rot="16200000">
            <a:off x="1775367" y="4777786"/>
            <a:ext cx="169918"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x2</a:t>
            </a:r>
            <a:endParaRPr lang="en-US" sz="2800" b="0">
              <a:solidFill>
                <a:srgbClr val="000000"/>
              </a:solidFill>
              <a:latin typeface="Arial" pitchFamily="34" charset="0"/>
            </a:endParaRPr>
          </a:p>
        </p:txBody>
      </p:sp>
      <p:sp>
        <p:nvSpPr>
          <p:cNvPr id="413"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eaLnBrk="0" hangingPunct="0"/>
            <a:endParaRPr lang="en-US" sz="2800" b="0">
              <a:solidFill>
                <a:srgbClr val="000000"/>
              </a:solidFill>
              <a:latin typeface="Arial" pitchFamily="34" charset="0"/>
            </a:endParaRPr>
          </a:p>
        </p:txBody>
      </p:sp>
      <p:sp>
        <p:nvSpPr>
          <p:cNvPr id="414" name="Rectangle 515"/>
          <p:cNvSpPr>
            <a:spLocks noChangeArrowheads="1"/>
          </p:cNvSpPr>
          <p:nvPr/>
        </p:nvSpPr>
        <p:spPr bwMode="auto">
          <a:xfrm rot="16200000">
            <a:off x="2104124" y="5128380"/>
            <a:ext cx="110608"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U</a:t>
            </a:r>
            <a:endParaRPr lang="en-US" sz="2800" b="0">
              <a:solidFill>
                <a:srgbClr val="000000"/>
              </a:solidFill>
              <a:latin typeface="Arial" pitchFamily="34" charset="0"/>
            </a:endParaRPr>
          </a:p>
        </p:txBody>
      </p:sp>
      <p:sp>
        <p:nvSpPr>
          <p:cNvPr id="415" name="Rectangle 516"/>
          <p:cNvSpPr>
            <a:spLocks noChangeArrowheads="1"/>
          </p:cNvSpPr>
          <p:nvPr/>
        </p:nvSpPr>
        <p:spPr bwMode="auto">
          <a:xfrm rot="16200000">
            <a:off x="2103356" y="5040732"/>
            <a:ext cx="110608"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A</a:t>
            </a:r>
            <a:endParaRPr lang="en-US" sz="2800" b="0">
              <a:solidFill>
                <a:srgbClr val="000000"/>
              </a:solidFill>
              <a:latin typeface="Arial" pitchFamily="34" charset="0"/>
            </a:endParaRPr>
          </a:p>
        </p:txBody>
      </p:sp>
      <p:sp>
        <p:nvSpPr>
          <p:cNvPr id="416" name="Rectangle 517"/>
          <p:cNvSpPr>
            <a:spLocks noChangeArrowheads="1"/>
          </p:cNvSpPr>
          <p:nvPr/>
        </p:nvSpPr>
        <p:spPr bwMode="auto">
          <a:xfrm rot="16200000">
            <a:off x="2104124" y="4946932"/>
            <a:ext cx="110608"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R</a:t>
            </a:r>
            <a:endParaRPr lang="en-US" sz="2800" b="0">
              <a:solidFill>
                <a:srgbClr val="000000"/>
              </a:solidFill>
              <a:latin typeface="Arial" pitchFamily="34" charset="0"/>
            </a:endParaRPr>
          </a:p>
        </p:txBody>
      </p:sp>
      <p:sp>
        <p:nvSpPr>
          <p:cNvPr id="417" name="Rectangle 518"/>
          <p:cNvSpPr>
            <a:spLocks noChangeArrowheads="1"/>
          </p:cNvSpPr>
          <p:nvPr/>
        </p:nvSpPr>
        <p:spPr bwMode="auto">
          <a:xfrm rot="16200000">
            <a:off x="2111371" y="4854671"/>
            <a:ext cx="94578"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T</a:t>
            </a:r>
            <a:endParaRPr lang="en-US" sz="2800" b="0">
              <a:solidFill>
                <a:srgbClr val="000000"/>
              </a:solidFill>
              <a:latin typeface="Arial" pitchFamily="34" charset="0"/>
            </a:endParaRPr>
          </a:p>
        </p:txBody>
      </p:sp>
      <p:sp>
        <p:nvSpPr>
          <p:cNvPr id="418"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eaLnBrk="0" hangingPunct="0"/>
            <a:endParaRPr lang="en-US" sz="2800" b="0">
              <a:solidFill>
                <a:srgbClr val="000000"/>
              </a:solidFill>
              <a:latin typeface="Arial" pitchFamily="34" charset="0"/>
            </a:endParaRPr>
          </a:p>
        </p:txBody>
      </p:sp>
      <p:sp>
        <p:nvSpPr>
          <p:cNvPr id="419"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2800" b="0">
              <a:solidFill>
                <a:srgbClr val="000000"/>
              </a:solidFill>
              <a:latin typeface="Arial" pitchFamily="34" charset="0"/>
            </a:endParaRPr>
          </a:p>
        </p:txBody>
      </p:sp>
      <p:sp>
        <p:nvSpPr>
          <p:cNvPr id="420" name="Rectangle 528"/>
          <p:cNvSpPr>
            <a:spLocks noChangeArrowheads="1"/>
          </p:cNvSpPr>
          <p:nvPr/>
        </p:nvSpPr>
        <p:spPr bwMode="auto">
          <a:xfrm rot="16200000">
            <a:off x="2726846" y="4799220"/>
            <a:ext cx="65" cy="430887"/>
          </a:xfrm>
          <a:prstGeom prst="rect">
            <a:avLst/>
          </a:prstGeom>
          <a:noFill/>
          <a:ln w="9525">
            <a:noFill/>
            <a:miter lim="800000"/>
            <a:headEnd/>
            <a:tailEnd/>
          </a:ln>
        </p:spPr>
        <p:txBody>
          <a:bodyPr wrap="none" lIns="0" tIns="0" rIns="0" bIns="0">
            <a:spAutoFit/>
          </a:bodyPr>
          <a:lstStyle/>
          <a:p>
            <a:pPr eaLnBrk="0" hangingPunct="0"/>
            <a:endParaRPr lang="en-US" sz="2800" b="0" dirty="0">
              <a:solidFill>
                <a:srgbClr val="000000"/>
              </a:solidFill>
              <a:latin typeface="Arial" pitchFamily="34" charset="0"/>
            </a:endParaRPr>
          </a:p>
        </p:txBody>
      </p:sp>
      <p:sp>
        <p:nvSpPr>
          <p:cNvPr id="421" name="Rectangle 535"/>
          <p:cNvSpPr>
            <a:spLocks noChangeArrowheads="1"/>
          </p:cNvSpPr>
          <p:nvPr/>
        </p:nvSpPr>
        <p:spPr bwMode="auto">
          <a:xfrm rot="16200000">
            <a:off x="2834493" y="5002195"/>
            <a:ext cx="65" cy="430887"/>
          </a:xfrm>
          <a:prstGeom prst="rect">
            <a:avLst/>
          </a:prstGeom>
          <a:noFill/>
          <a:ln w="9525">
            <a:noFill/>
            <a:miter lim="800000"/>
            <a:headEnd/>
            <a:tailEnd/>
          </a:ln>
        </p:spPr>
        <p:txBody>
          <a:bodyPr wrap="none" lIns="0" tIns="0" rIns="0" bIns="0">
            <a:spAutoFit/>
          </a:bodyPr>
          <a:lstStyle/>
          <a:p>
            <a:pPr eaLnBrk="0" hangingPunct="0"/>
            <a:endParaRPr lang="en-US" sz="2800" b="0" dirty="0">
              <a:solidFill>
                <a:srgbClr val="000000"/>
              </a:solidFill>
              <a:latin typeface="Arial" pitchFamily="34" charset="0"/>
            </a:endParaRPr>
          </a:p>
        </p:txBody>
      </p:sp>
      <p:sp>
        <p:nvSpPr>
          <p:cNvPr id="422"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eaLnBrk="0" hangingPunct="0"/>
            <a:endParaRPr lang="en-US" sz="2800" b="0">
              <a:solidFill>
                <a:srgbClr val="000000"/>
              </a:solidFill>
              <a:latin typeface="Arial" pitchFamily="34" charset="0"/>
            </a:endParaRPr>
          </a:p>
        </p:txBody>
      </p:sp>
      <p:sp>
        <p:nvSpPr>
          <p:cNvPr id="423"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2800" b="0">
              <a:solidFill>
                <a:srgbClr val="000000"/>
              </a:solidFill>
              <a:latin typeface="Arial" pitchFamily="34" charset="0"/>
            </a:endParaRPr>
          </a:p>
        </p:txBody>
      </p:sp>
      <p:sp>
        <p:nvSpPr>
          <p:cNvPr id="424" name="Rectangle 547"/>
          <p:cNvSpPr>
            <a:spLocks noChangeArrowheads="1"/>
          </p:cNvSpPr>
          <p:nvPr/>
        </p:nvSpPr>
        <p:spPr bwMode="auto">
          <a:xfrm rot="16200000">
            <a:off x="2422614" y="5057646"/>
            <a:ext cx="10259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S</a:t>
            </a:r>
            <a:endParaRPr lang="en-US" sz="2800" b="0">
              <a:solidFill>
                <a:srgbClr val="000000"/>
              </a:solidFill>
              <a:latin typeface="Arial" pitchFamily="34" charset="0"/>
            </a:endParaRPr>
          </a:p>
        </p:txBody>
      </p:sp>
      <p:sp>
        <p:nvSpPr>
          <p:cNvPr id="425" name="Rectangle 548"/>
          <p:cNvSpPr>
            <a:spLocks noChangeArrowheads="1"/>
          </p:cNvSpPr>
          <p:nvPr/>
        </p:nvSpPr>
        <p:spPr bwMode="auto">
          <a:xfrm rot="16200000">
            <a:off x="2422614" y="4966922"/>
            <a:ext cx="10259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P</a:t>
            </a:r>
            <a:endParaRPr lang="en-US" sz="2800" b="0">
              <a:solidFill>
                <a:srgbClr val="000000"/>
              </a:solidFill>
              <a:latin typeface="Arial" pitchFamily="34" charset="0"/>
            </a:endParaRPr>
          </a:p>
        </p:txBody>
      </p:sp>
      <p:sp>
        <p:nvSpPr>
          <p:cNvPr id="426" name="Rectangle 549"/>
          <p:cNvSpPr>
            <a:spLocks noChangeArrowheads="1"/>
          </p:cNvSpPr>
          <p:nvPr/>
        </p:nvSpPr>
        <p:spPr bwMode="auto">
          <a:xfrm rot="16200000">
            <a:off x="2452269" y="4913103"/>
            <a:ext cx="43282"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I</a:t>
            </a:r>
            <a:endParaRPr lang="en-US" sz="2800" b="0">
              <a:solidFill>
                <a:srgbClr val="000000"/>
              </a:solidFill>
              <a:latin typeface="Arial" pitchFamily="34" charset="0"/>
            </a:endParaRPr>
          </a:p>
        </p:txBody>
      </p:sp>
      <p:sp>
        <p:nvSpPr>
          <p:cNvPr id="427"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eaLnBrk="0" hangingPunct="0"/>
            <a:endParaRPr lang="en-US" sz="2800" b="0">
              <a:solidFill>
                <a:srgbClr val="000000"/>
              </a:solidFill>
              <a:latin typeface="Arial" pitchFamily="34" charset="0"/>
            </a:endParaRPr>
          </a:p>
        </p:txBody>
      </p:sp>
      <p:sp>
        <p:nvSpPr>
          <p:cNvPr id="428"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2800" b="0">
              <a:solidFill>
                <a:srgbClr val="000000"/>
              </a:solidFill>
              <a:latin typeface="Arial" pitchFamily="34" charset="0"/>
            </a:endParaRPr>
          </a:p>
        </p:txBody>
      </p:sp>
      <p:sp>
        <p:nvSpPr>
          <p:cNvPr id="429" name="Rectangle 552"/>
          <p:cNvSpPr>
            <a:spLocks noChangeArrowheads="1"/>
          </p:cNvSpPr>
          <p:nvPr/>
        </p:nvSpPr>
        <p:spPr bwMode="auto">
          <a:xfrm rot="16200000">
            <a:off x="1514208" y="5117573"/>
            <a:ext cx="43282"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I</a:t>
            </a:r>
            <a:endParaRPr lang="en-US" sz="2800" b="0" dirty="0">
              <a:solidFill>
                <a:srgbClr val="000000"/>
              </a:solidFill>
              <a:latin typeface="Arial" pitchFamily="34" charset="0"/>
            </a:endParaRPr>
          </a:p>
        </p:txBody>
      </p:sp>
      <p:sp>
        <p:nvSpPr>
          <p:cNvPr id="430" name="Rectangle 553"/>
          <p:cNvSpPr>
            <a:spLocks noChangeArrowheads="1"/>
          </p:cNvSpPr>
          <p:nvPr/>
        </p:nvSpPr>
        <p:spPr bwMode="auto">
          <a:xfrm rot="16200000">
            <a:off x="1481313" y="4954621"/>
            <a:ext cx="110608" cy="18466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Arial" pitchFamily="34" charset="0"/>
              </a:rPr>
              <a:t>C</a:t>
            </a:r>
            <a:endParaRPr lang="en-US" sz="2800" b="0">
              <a:solidFill>
                <a:srgbClr val="000000"/>
              </a:solidFill>
              <a:latin typeface="Arial" pitchFamily="34" charset="0"/>
            </a:endParaRPr>
          </a:p>
        </p:txBody>
      </p:sp>
      <p:sp>
        <p:nvSpPr>
          <p:cNvPr id="431" name="Rectangle 554"/>
          <p:cNvSpPr>
            <a:spLocks noChangeArrowheads="1"/>
          </p:cNvSpPr>
          <p:nvPr/>
        </p:nvSpPr>
        <p:spPr bwMode="auto">
          <a:xfrm rot="16200000">
            <a:off x="1461369" y="5056121"/>
            <a:ext cx="70532" cy="153888"/>
          </a:xfrm>
          <a:prstGeom prst="rect">
            <a:avLst/>
          </a:prstGeom>
          <a:noFill/>
          <a:ln w="9525">
            <a:noFill/>
            <a:miter lim="800000"/>
            <a:headEnd/>
            <a:tailEnd/>
          </a:ln>
        </p:spPr>
        <p:txBody>
          <a:bodyPr wrap="none" lIns="0" tIns="0" rIns="0" bIns="0">
            <a:spAutoFit/>
          </a:bodyPr>
          <a:lstStyle/>
          <a:p>
            <a:pPr eaLnBrk="0" hangingPunct="0"/>
            <a:r>
              <a:rPr lang="en-US" sz="1000" dirty="0">
                <a:solidFill>
                  <a:srgbClr val="000000"/>
                </a:solidFill>
                <a:latin typeface="Arial" pitchFamily="34" charset="0"/>
              </a:rPr>
              <a:t>2</a:t>
            </a:r>
            <a:endParaRPr lang="en-US" sz="2800" b="0" dirty="0">
              <a:solidFill>
                <a:srgbClr val="000000"/>
              </a:solidFill>
              <a:latin typeface="Arial" pitchFamily="34" charset="0"/>
            </a:endParaRPr>
          </a:p>
        </p:txBody>
      </p:sp>
      <p:sp>
        <p:nvSpPr>
          <p:cNvPr id="432"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eaLnBrk="0" hangingPunct="0"/>
            <a:endParaRPr lang="en-US" sz="2800" b="0">
              <a:solidFill>
                <a:srgbClr val="000000"/>
              </a:solidFill>
              <a:latin typeface="Arial" pitchFamily="34" charset="0"/>
            </a:endParaRPr>
          </a:p>
        </p:txBody>
      </p:sp>
      <p:sp>
        <p:nvSpPr>
          <p:cNvPr id="433"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2800" b="0">
              <a:solidFill>
                <a:srgbClr val="000000"/>
              </a:solidFill>
              <a:latin typeface="Arial" pitchFamily="34" charset="0"/>
            </a:endParaRPr>
          </a:p>
        </p:txBody>
      </p:sp>
      <p:sp>
        <p:nvSpPr>
          <p:cNvPr id="434" name="Rectangle 642"/>
          <p:cNvSpPr>
            <a:spLocks noChangeArrowheads="1"/>
          </p:cNvSpPr>
          <p:nvPr/>
        </p:nvSpPr>
        <p:spPr bwMode="auto">
          <a:xfrm rot="16200000">
            <a:off x="1015456" y="5040763"/>
            <a:ext cx="386324" cy="184666"/>
          </a:xfrm>
          <a:prstGeom prst="rect">
            <a:avLst/>
          </a:prstGeom>
          <a:noFill/>
          <a:ln w="9525">
            <a:noFill/>
            <a:miter lim="800000"/>
            <a:headEnd/>
            <a:tailEnd/>
          </a:ln>
        </p:spPr>
        <p:txBody>
          <a:bodyPr wrap="none" lIns="0" tIns="0" rIns="0" bIns="0">
            <a:spAutoFit/>
          </a:bodyPr>
          <a:lstStyle/>
          <a:p>
            <a:pPr eaLnBrk="0" hangingPunct="0"/>
            <a:r>
              <a:rPr lang="en-US" sz="1200" dirty="0" smtClean="0">
                <a:solidFill>
                  <a:srgbClr val="000000"/>
                </a:solidFill>
                <a:latin typeface="Arial" pitchFamily="34" charset="0"/>
              </a:rPr>
              <a:t>GPIO</a:t>
            </a:r>
          </a:p>
        </p:txBody>
      </p:sp>
      <p:sp>
        <p:nvSpPr>
          <p:cNvPr id="435" name="Rectangle 521"/>
          <p:cNvSpPr>
            <a:spLocks noChangeArrowheads="1"/>
          </p:cNvSpPr>
          <p:nvPr/>
        </p:nvSpPr>
        <p:spPr bwMode="auto">
          <a:xfrm rot="16200000">
            <a:off x="2403416" y="4972439"/>
            <a:ext cx="730969" cy="323165"/>
          </a:xfrm>
          <a:prstGeom prst="rect">
            <a:avLst/>
          </a:prstGeom>
          <a:noFill/>
          <a:ln w="9525">
            <a:noFill/>
            <a:miter lim="800000"/>
            <a:headEnd/>
            <a:tailEnd/>
          </a:ln>
        </p:spPr>
        <p:txBody>
          <a:bodyPr wrap="none" lIns="0" tIns="0" rIns="0" bIns="0">
            <a:spAutoFit/>
          </a:bodyPr>
          <a:lstStyle/>
          <a:p>
            <a:pPr eaLnBrk="0" hangingPunct="0"/>
            <a:r>
              <a:rPr lang="en-US" sz="1050" dirty="0" smtClean="0">
                <a:solidFill>
                  <a:srgbClr val="000000"/>
                </a:solidFill>
                <a:latin typeface="Arial" pitchFamily="34" charset="0"/>
              </a:rPr>
              <a:t>Application</a:t>
            </a:r>
          </a:p>
          <a:p>
            <a:pPr eaLnBrk="0" hangingPunct="0"/>
            <a:r>
              <a:rPr lang="en-US" sz="1050" dirty="0" smtClean="0">
                <a:solidFill>
                  <a:srgbClr val="000000"/>
                </a:solidFill>
                <a:latin typeface="Arial" pitchFamily="34" charset="0"/>
              </a:rPr>
              <a:t>Specific I/O</a:t>
            </a:r>
            <a:endParaRPr lang="en-US" sz="2800" b="0" dirty="0">
              <a:solidFill>
                <a:srgbClr val="000000"/>
              </a:solidFill>
              <a:latin typeface="Arial" pitchFamily="34" charset="0"/>
            </a:endParaRPr>
          </a:p>
        </p:txBody>
      </p:sp>
      <p:sp>
        <p:nvSpPr>
          <p:cNvPr id="43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3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438" name="Rectangle 521"/>
          <p:cNvSpPr>
            <a:spLocks noChangeArrowheads="1"/>
          </p:cNvSpPr>
          <p:nvPr/>
        </p:nvSpPr>
        <p:spPr bwMode="auto">
          <a:xfrm rot="16200000">
            <a:off x="541208" y="4996247"/>
            <a:ext cx="730969" cy="323165"/>
          </a:xfrm>
          <a:prstGeom prst="rect">
            <a:avLst/>
          </a:prstGeom>
          <a:noFill/>
          <a:ln w="9525">
            <a:noFill/>
            <a:miter lim="800000"/>
            <a:headEnd/>
            <a:tailEnd/>
          </a:ln>
        </p:spPr>
        <p:txBody>
          <a:bodyPr wrap="none" lIns="0" tIns="0" rIns="0" bIns="0">
            <a:spAutoFit/>
          </a:bodyPr>
          <a:lstStyle/>
          <a:p>
            <a:pPr eaLnBrk="0" hangingPunct="0"/>
            <a:r>
              <a:rPr lang="en-US" sz="1050" dirty="0" smtClean="0">
                <a:solidFill>
                  <a:srgbClr val="000000"/>
                </a:solidFill>
                <a:latin typeface="Arial" pitchFamily="34" charset="0"/>
              </a:rPr>
              <a:t>Application</a:t>
            </a:r>
          </a:p>
          <a:p>
            <a:pPr eaLnBrk="0" hangingPunct="0"/>
            <a:r>
              <a:rPr lang="en-US" sz="1050" dirty="0" smtClean="0">
                <a:solidFill>
                  <a:srgbClr val="000000"/>
                </a:solidFill>
                <a:latin typeface="Arial" pitchFamily="34" charset="0"/>
              </a:rPr>
              <a:t>Specific I/O</a:t>
            </a:r>
            <a:endParaRPr lang="en-US" sz="2800" b="0" dirty="0">
              <a:solidFill>
                <a:srgbClr val="000000"/>
              </a:solidFill>
              <a:latin typeface="Arial" pitchFamily="34" charset="0"/>
            </a:endParaRPr>
          </a:p>
        </p:txBody>
      </p:sp>
      <p:sp>
        <p:nvSpPr>
          <p:cNvPr id="439"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40"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1"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2"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43"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4"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5"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46"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7"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8"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49"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50"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51"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52"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53"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54"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55"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56"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57"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58"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59"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60"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6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6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1"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9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49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49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h</a:t>
            </a:r>
            <a:endParaRPr lang="en-US" sz="1800" b="0">
              <a:solidFill>
                <a:srgbClr val="000000"/>
              </a:solidFill>
              <a:latin typeface="Arial" pitchFamily="34" charset="0"/>
            </a:endParaRPr>
          </a:p>
        </p:txBody>
      </p:sp>
      <p:sp>
        <p:nvSpPr>
          <p:cNvPr id="49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49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r</a:t>
            </a:r>
            <a:endParaRPr lang="en-US" sz="1800" b="0">
              <a:solidFill>
                <a:srgbClr val="000000"/>
              </a:solidFill>
              <a:latin typeface="Arial" pitchFamily="34" charset="0"/>
            </a:endParaRPr>
          </a:p>
        </p:txBody>
      </p:sp>
      <p:sp>
        <p:nvSpPr>
          <p:cNvPr id="49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n</a:t>
            </a:r>
            <a:endParaRPr lang="en-US" sz="1800" b="0">
              <a:solidFill>
                <a:srgbClr val="000000"/>
              </a:solidFill>
              <a:latin typeface="Arial" pitchFamily="34" charset="0"/>
            </a:endParaRPr>
          </a:p>
        </p:txBody>
      </p:sp>
      <p:sp>
        <p:nvSpPr>
          <p:cNvPr id="49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49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50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S</a:t>
            </a:r>
            <a:endParaRPr lang="en-US" sz="1800" b="0">
              <a:solidFill>
                <a:srgbClr val="000000"/>
              </a:solidFill>
              <a:latin typeface="Arial" pitchFamily="34" charset="0"/>
            </a:endParaRPr>
          </a:p>
        </p:txBody>
      </p:sp>
      <p:sp>
        <p:nvSpPr>
          <p:cNvPr id="50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w</a:t>
            </a:r>
            <a:endParaRPr lang="en-US" sz="1800" b="0">
              <a:solidFill>
                <a:srgbClr val="000000"/>
              </a:solidFill>
              <a:latin typeface="Arial" pitchFamily="34" charset="0"/>
            </a:endParaRPr>
          </a:p>
        </p:txBody>
      </p:sp>
      <p:sp>
        <p:nvSpPr>
          <p:cNvPr id="50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i</a:t>
            </a:r>
            <a:endParaRPr lang="en-US" sz="1800" b="0">
              <a:solidFill>
                <a:srgbClr val="000000"/>
              </a:solidFill>
              <a:latin typeface="Arial" pitchFamily="34" charset="0"/>
            </a:endParaRPr>
          </a:p>
        </p:txBody>
      </p:sp>
      <p:sp>
        <p:nvSpPr>
          <p:cNvPr id="50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50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c</a:t>
            </a:r>
            <a:endParaRPr lang="en-US" sz="1800" b="0">
              <a:solidFill>
                <a:srgbClr val="000000"/>
              </a:solidFill>
              <a:latin typeface="Arial" pitchFamily="34" charset="0"/>
            </a:endParaRPr>
          </a:p>
        </p:txBody>
      </p:sp>
      <p:sp>
        <p:nvSpPr>
          <p:cNvPr id="50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h</a:t>
            </a:r>
            <a:endParaRPr lang="en-US" sz="1800" b="0">
              <a:solidFill>
                <a:srgbClr val="000000"/>
              </a:solidFill>
              <a:latin typeface="Arial" pitchFamily="34" charset="0"/>
            </a:endParaRPr>
          </a:p>
        </p:txBody>
      </p:sp>
      <p:sp>
        <p:nvSpPr>
          <p:cNvPr id="50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7"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50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S</a:t>
            </a:r>
            <a:endParaRPr lang="en-US" sz="1800" b="0">
              <a:solidFill>
                <a:srgbClr val="000000"/>
              </a:solidFill>
              <a:latin typeface="Arial" pitchFamily="34" charset="0"/>
            </a:endParaRPr>
          </a:p>
        </p:txBody>
      </p:sp>
      <p:sp>
        <p:nvSpPr>
          <p:cNvPr id="50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G</a:t>
            </a:r>
            <a:endParaRPr lang="en-US" sz="1800" b="0">
              <a:solidFill>
                <a:srgbClr val="000000"/>
              </a:solidFill>
              <a:latin typeface="Arial" pitchFamily="34" charset="0"/>
            </a:endParaRPr>
          </a:p>
        </p:txBody>
      </p:sp>
      <p:sp>
        <p:nvSpPr>
          <p:cNvPr id="51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M</a:t>
            </a:r>
            <a:endParaRPr lang="en-US" sz="1800" b="0">
              <a:solidFill>
                <a:srgbClr val="000000"/>
              </a:solidFill>
              <a:latin typeface="Arial" pitchFamily="34" charset="0"/>
            </a:endParaRPr>
          </a:p>
        </p:txBody>
      </p:sp>
      <p:sp>
        <p:nvSpPr>
          <p:cNvPr id="51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I</a:t>
            </a:r>
            <a:endParaRPr lang="en-US" sz="1800" b="0">
              <a:solidFill>
                <a:srgbClr val="000000"/>
              </a:solidFill>
              <a:latin typeface="Arial" pitchFamily="34" charset="0"/>
            </a:endParaRPr>
          </a:p>
        </p:txBody>
      </p:sp>
      <p:sp>
        <p:nvSpPr>
          <p:cNvPr id="51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I</a:t>
            </a:r>
            <a:endParaRPr lang="en-US" sz="1800" b="0">
              <a:solidFill>
                <a:srgbClr val="000000"/>
              </a:solidFill>
              <a:latin typeface="Arial" pitchFamily="34" charset="0"/>
            </a:endParaRPr>
          </a:p>
        </p:txBody>
      </p:sp>
      <p:sp>
        <p:nvSpPr>
          <p:cNvPr id="51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x2</a:t>
            </a:r>
            <a:endParaRPr lang="en-US" sz="1800" b="0">
              <a:solidFill>
                <a:srgbClr val="000000"/>
              </a:solidFill>
              <a:latin typeface="Arial" pitchFamily="34" charset="0"/>
            </a:endParaRPr>
          </a:p>
        </p:txBody>
      </p:sp>
      <p:sp>
        <p:nvSpPr>
          <p:cNvPr id="51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1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20" name="Rectangle 689"/>
          <p:cNvSpPr>
            <a:spLocks noChangeArrowheads="1"/>
          </p:cNvSpPr>
          <p:nvPr/>
        </p:nvSpPr>
        <p:spPr bwMode="auto">
          <a:xfrm>
            <a:off x="780807" y="5725882"/>
            <a:ext cx="2372093" cy="215444"/>
          </a:xfrm>
          <a:prstGeom prst="rect">
            <a:avLst/>
          </a:prstGeom>
          <a:solidFill>
            <a:schemeClr val="bg1"/>
          </a:solidFill>
          <a:ln w="9525">
            <a:solidFill>
              <a:schemeClr val="tx1"/>
            </a:solidFill>
            <a:miter lim="800000"/>
            <a:headEnd/>
            <a:tailEnd/>
          </a:ln>
        </p:spPr>
        <p:txBody>
          <a:bodyPr wrap="square" lIns="0" tIns="0" rIns="0" bIns="0">
            <a:spAutoFit/>
          </a:bodyPr>
          <a:lstStyle/>
          <a:p>
            <a:pPr algn="ctr" eaLnBrk="0" hangingPunct="0"/>
            <a:r>
              <a:rPr lang="en-US" sz="1400" b="0" dirty="0" smtClean="0">
                <a:solidFill>
                  <a:srgbClr val="24211D"/>
                </a:solidFill>
                <a:latin typeface="Calibri" pitchFamily="34" charset="0"/>
              </a:rPr>
              <a:t>Common and App-specific I/O</a:t>
            </a:r>
            <a:endParaRPr lang="en-US" sz="3600" b="0" dirty="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AutoShape 7"/>
          <p:cNvSpPr>
            <a:spLocks noChangeArrowheads="1"/>
          </p:cNvSpPr>
          <p:nvPr/>
        </p:nvSpPr>
        <p:spPr bwMode="auto">
          <a:xfrm>
            <a:off x="5410200" y="2578983"/>
            <a:ext cx="3619500" cy="3136017"/>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Arial" pitchFamily="34" charset="0"/>
            </a:endParaRPr>
          </a:p>
        </p:txBody>
      </p:sp>
      <p:sp>
        <p:nvSpPr>
          <p:cNvPr id="6146" name="Rectangle 6"/>
          <p:cNvSpPr>
            <a:spLocks noGrp="1" noChangeArrowheads="1"/>
          </p:cNvSpPr>
          <p:nvPr>
            <p:ph type="title"/>
          </p:nvPr>
        </p:nvSpPr>
        <p:spPr/>
        <p:txBody>
          <a:bodyPr wrap="none" anchorCtr="1">
            <a:noAutofit/>
          </a:bodyPr>
          <a:lstStyle/>
          <a:p>
            <a:r>
              <a:rPr lang="en-US" sz="4400" dirty="0" err="1" smtClean="0">
                <a:latin typeface="Calibri" pitchFamily="34" charset="0"/>
              </a:rPr>
              <a:t>TeraNet</a:t>
            </a:r>
            <a:r>
              <a:rPr lang="en-US" sz="4400" dirty="0" smtClean="0">
                <a:latin typeface="Calibri" pitchFamily="34" charset="0"/>
              </a:rPr>
              <a:t> Switch Fabric</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solidFill>
            <a:schemeClr val="bg1"/>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2" name="Group 416"/>
          <p:cNvGrpSpPr/>
          <p:nvPr/>
        </p:nvGrpSpPr>
        <p:grpSpPr>
          <a:xfrm>
            <a:off x="0" y="914400"/>
            <a:ext cx="5350025" cy="5440363"/>
            <a:chOff x="0" y="914400"/>
            <a:chExt cx="5350025" cy="5440363"/>
          </a:xfrm>
        </p:grpSpPr>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57340" y="1076686"/>
              <a:ext cx="453715"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dirty="0" smtClean="0">
                  <a:solidFill>
                    <a:srgbClr val="000000"/>
                  </a:solidFill>
                  <a:latin typeface="Arial" pitchFamily="34" charset="0"/>
                </a:rPr>
                <a:t>MSM</a:t>
              </a:r>
              <a:br>
                <a:rPr lang="en-US" sz="1100" dirty="0" smtClean="0">
                  <a:solidFill>
                    <a:srgbClr val="000000"/>
                  </a:solidFill>
                  <a:latin typeface="Arial" pitchFamily="34" charset="0"/>
                </a:rPr>
              </a:br>
              <a:r>
                <a:rPr lang="en-US" sz="1100" dirty="0" smtClean="0">
                  <a:solidFill>
                    <a:srgbClr val="000000"/>
                  </a:solidFill>
                  <a:latin typeface="Arial" pitchFamily="34" charset="0"/>
                </a:rPr>
                <a:t>SRAM</a:t>
              </a:r>
              <a:endParaRPr lang="en-US" sz="320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5" name="Rectangle 627"/>
            <p:cNvSpPr>
              <a:spLocks noChangeArrowheads="1"/>
            </p:cNvSpPr>
            <p:nvPr/>
          </p:nvSpPr>
          <p:spPr bwMode="auto">
            <a:xfrm>
              <a:off x="3990062" y="4004267"/>
              <a:ext cx="1278620" cy="184666"/>
            </a:xfrm>
            <a:prstGeom prst="rect">
              <a:avLst/>
            </a:prstGeom>
            <a:noFill/>
            <a:ln w="9525">
              <a:noFill/>
              <a:miter lim="800000"/>
              <a:headEnd/>
              <a:tailEnd/>
            </a:ln>
          </p:spPr>
          <p:txBody>
            <a:bodyPr wrap="none" lIns="0" tIns="0" rIns="0" bIns="0">
              <a:spAutoFit/>
            </a:bodyPr>
            <a:lstStyle/>
            <a:p>
              <a:pPr eaLnBrk="0" hangingPunct="0"/>
              <a:r>
                <a:rPr lang="en-US" sz="1200" dirty="0" err="1">
                  <a:solidFill>
                    <a:srgbClr val="24211D"/>
                  </a:solidFill>
                  <a:latin typeface="Calibri" pitchFamily="34" charset="0"/>
                </a:rPr>
                <a:t>Multicore</a:t>
              </a:r>
              <a:r>
                <a:rPr lang="en-US" sz="1200" dirty="0">
                  <a:solidFill>
                    <a:srgbClr val="24211D"/>
                  </a:solidFill>
                  <a:latin typeface="Calibri" pitchFamily="34" charset="0"/>
                </a:rPr>
                <a:t> Navigator</a:t>
              </a:r>
              <a:endParaRPr lang="en-US" sz="3200" b="0" dirty="0">
                <a:solidFill>
                  <a:srgbClr val="000000"/>
                </a:solidFill>
                <a:latin typeface="Calibri" pitchFamily="34" charset="0"/>
              </a:endParaRPr>
            </a:p>
          </p:txBody>
        </p:sp>
        <p:sp>
          <p:nvSpPr>
            <p:cNvPr id="15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84"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5"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6"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8"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9"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0"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92"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3"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4"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9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9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9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9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0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9" name="Rectangle 809"/>
            <p:cNvSpPr>
              <a:spLocks noChangeArrowheads="1"/>
            </p:cNvSpPr>
            <p:nvPr/>
          </p:nvSpPr>
          <p:spPr bwMode="auto">
            <a:xfrm>
              <a:off x="143762" y="3699803"/>
              <a:ext cx="690895"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HyperLink</a:t>
              </a:r>
              <a:endParaRPr lang="en-US" b="0" dirty="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gr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dirty="0" smtClean="0">
                <a:solidFill>
                  <a:srgbClr val="000000"/>
                </a:solidFill>
                <a:latin typeface="Arial" pitchFamily="34" charset="0"/>
              </a:rPr>
              <a:t>64-bit</a:t>
            </a:r>
          </a:p>
          <a:p>
            <a:pPr algn="ctr" eaLnBrk="0" hangingPunct="0"/>
            <a:r>
              <a:rPr lang="en-US" sz="1100" dirty="0" smtClean="0">
                <a:solidFill>
                  <a:srgbClr val="000000"/>
                </a:solidFill>
                <a:latin typeface="Arial" pitchFamily="34" charset="0"/>
              </a:rPr>
              <a:t>DDR3 EMIF</a:t>
            </a:r>
            <a:endParaRPr lang="en-US" sz="110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0" name="Rectangle 171"/>
          <p:cNvSpPr txBox="1">
            <a:spLocks noChangeArrowheads="1"/>
          </p:cNvSpPr>
          <p:nvPr/>
        </p:nvSpPr>
        <p:spPr>
          <a:xfrm>
            <a:off x="5459407" y="2676900"/>
            <a:ext cx="3684593" cy="30381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Non-blocking switch fabric that enables fast and contention-free data movement</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Can configure/manage</a:t>
            </a:r>
            <a:r>
              <a:rPr kumimoji="0" lang="en-US" sz="1800" i="0" u="none" strike="noStrike" kern="1200" cap="none" spc="0" normalizeH="0" noProof="0" dirty="0" smtClean="0">
                <a:ln>
                  <a:noFill/>
                </a:ln>
                <a:solidFill>
                  <a:schemeClr val="tx1"/>
                </a:solidFill>
                <a:effectLst/>
                <a:uLnTx/>
                <a:uFillTx/>
                <a:latin typeface="Calibri" pitchFamily="34" charset="0"/>
              </a:rPr>
              <a:t> traffic queues and priorities of </a:t>
            </a:r>
            <a:r>
              <a:rPr kumimoji="0" lang="en-US" sz="1800" i="0" u="none" strike="noStrike" kern="1200" cap="none" spc="0" normalizeH="0" noProof="0" dirty="0" err="1" smtClean="0">
                <a:ln>
                  <a:noFill/>
                </a:ln>
                <a:solidFill>
                  <a:schemeClr val="tx1"/>
                </a:solidFill>
                <a:effectLst/>
                <a:uLnTx/>
                <a:uFillTx/>
                <a:latin typeface="Calibri" pitchFamily="34" charset="0"/>
              </a:rPr>
              <a:t>xfrs</a:t>
            </a:r>
            <a:r>
              <a:rPr lang="en-US" sz="1800" dirty="0" smtClean="0">
                <a:latin typeface="Calibri" pitchFamily="34" charset="0"/>
              </a:rPr>
              <a:t> while minimizing core involvement</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High-bandwidth</a:t>
            </a:r>
            <a:r>
              <a:rPr kumimoji="0" lang="en-US" sz="1800" i="0" u="none" strike="noStrike" kern="1200" cap="none" spc="0" normalizeH="0" noProof="0" dirty="0" smtClean="0">
                <a:ln>
                  <a:noFill/>
                </a:ln>
                <a:solidFill>
                  <a:schemeClr val="tx1"/>
                </a:solidFill>
                <a:effectLst/>
                <a:uLnTx/>
                <a:uFillTx/>
                <a:latin typeface="Calibri" pitchFamily="34" charset="0"/>
              </a:rPr>
              <a:t> transfers between cores, subsystems, peripherals and memory</a:t>
            </a:r>
          </a:p>
        </p:txBody>
      </p:sp>
      <p:sp>
        <p:nvSpPr>
          <p:cNvPr id="311"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
        <p:nvSpPr>
          <p:cNvPr id="312"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
        <p:nvSpPr>
          <p:cNvPr id="304" name="Rectangle 19"/>
          <p:cNvSpPr>
            <a:spLocks noChangeArrowheads="1"/>
          </p:cNvSpPr>
          <p:nvPr/>
        </p:nvSpPr>
        <p:spPr bwMode="auto">
          <a:xfrm>
            <a:off x="5402263" y="2301875"/>
            <a:ext cx="3629025" cy="273050"/>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err="1">
                <a:solidFill>
                  <a:schemeClr val="tx2"/>
                </a:solidFill>
                <a:latin typeface="Calibri" pitchFamily="34" charset="0"/>
              </a:rPr>
              <a:t>TeraNet</a:t>
            </a:r>
            <a:r>
              <a:rPr lang="en-US" sz="2000" dirty="0">
                <a:solidFill>
                  <a:schemeClr val="tx2"/>
                </a:solidFill>
                <a:latin typeface="Calibri" pitchFamily="34" charset="0"/>
              </a:rPr>
              <a:t> Switch Fabric</a:t>
            </a:r>
          </a:p>
        </p:txBody>
      </p:sp>
      <p:sp>
        <p:nvSpPr>
          <p:cNvPr id="313"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solidFill>
                  <a:srgbClr val="000000"/>
                </a:solidFill>
                <a:latin typeface="Calibri" pitchFamily="34" charset="0"/>
              </a:rPr>
              <a:t>Memory </a:t>
            </a:r>
            <a:r>
              <a:rPr lang="en-US" sz="1600" b="0" dirty="0" smtClean="0">
                <a:solidFill>
                  <a:srgbClr val="000000"/>
                </a:solidFill>
                <a:latin typeface="Calibri" pitchFamily="34" charset="0"/>
              </a:rPr>
              <a:t>Subsystem</a:t>
            </a:r>
            <a:endParaRPr lang="en-US" sz="1600" b="0" dirty="0">
              <a:solidFill>
                <a:srgbClr val="000000"/>
              </a:solidFill>
              <a:latin typeface="Calibri" pitchFamily="34" charset="0"/>
            </a:endParaRPr>
          </a:p>
        </p:txBody>
      </p:sp>
      <p:sp>
        <p:nvSpPr>
          <p:cNvPr id="314" name="PPTShape_1"/>
          <p:cNvSpPr>
            <a:spLocks noChangeArrowheads="1"/>
          </p:cNvSpPr>
          <p:nvPr/>
        </p:nvSpPr>
        <p:spPr bwMode="auto">
          <a:xfrm>
            <a:off x="5402263" y="1470025"/>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Multicore Navigator</a:t>
            </a:r>
          </a:p>
        </p:txBody>
      </p:sp>
      <p:sp>
        <p:nvSpPr>
          <p:cNvPr id="315"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16" name="PPTShape_3"/>
          <p:cNvSpPr>
            <a:spLocks noChangeArrowheads="1"/>
          </p:cNvSpPr>
          <p:nvPr/>
        </p:nvSpPr>
        <p:spPr bwMode="auto">
          <a:xfrm>
            <a:off x="5400675" y="202723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External Interfaces</a:t>
            </a:r>
          </a:p>
        </p:txBody>
      </p:sp>
      <p:sp>
        <p:nvSpPr>
          <p:cNvPr id="317" name="PPTShape_4"/>
          <p:cNvSpPr>
            <a:spLocks noChangeArrowheads="1"/>
          </p:cNvSpPr>
          <p:nvPr/>
        </p:nvSpPr>
        <p:spPr bwMode="auto">
          <a:xfrm>
            <a:off x="5402263" y="17526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Network Coprocessor</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b="0">
                <a:solidFill>
                  <a:srgbClr val="000000"/>
                </a:solidFill>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b="0" dirty="0">
                <a:solidFill>
                  <a:srgbClr val="000000"/>
                </a:solidFill>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lgn="r">
              <a:defRPr/>
            </a:pPr>
            <a:r>
              <a:rPr lang="en-US" sz="1200" b="0" dirty="0">
                <a:solidFill>
                  <a:srgbClr val="000000"/>
                </a:solidFill>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b="0">
                <a:solidFill>
                  <a:srgbClr val="660066"/>
                </a:solidFill>
                <a:latin typeface="Calibri"/>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b="0">
                <a:solidFill>
                  <a:srgbClr val="660066"/>
                </a:solidFill>
                <a:latin typeface="Calibri"/>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000000"/>
                </a:solidFill>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660066"/>
                </a:solidFill>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dirty="0" smtClean="0">
                <a:solidFill>
                  <a:srgbClr val="000000"/>
                </a:solidFill>
              </a:rPr>
              <a:t>QMSS</a:t>
            </a:r>
            <a:endParaRPr lang="en-US" sz="800" b="0" dirty="0">
              <a:solidFill>
                <a:srgbClr val="000000"/>
              </a:solidFill>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b="0">
                <a:solidFill>
                  <a:srgbClr val="000000"/>
                </a:solidFill>
              </a:rPr>
              <a:t>TPCC</a:t>
            </a:r>
          </a:p>
          <a:p>
            <a:pPr algn="ctr">
              <a:defRPr/>
            </a:pPr>
            <a:r>
              <a:rPr lang="en-US" sz="900" b="0">
                <a:solidFill>
                  <a:srgbClr val="000000"/>
                </a:solidFill>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b="0">
                <a:solidFill>
                  <a:srgbClr val="660066"/>
                </a:solidFill>
                <a:latin typeface="Calibri"/>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pPr algn="r"/>
            <a:endParaRPr lang="en-US" b="0">
              <a:solidFill>
                <a:srgbClr val="000000"/>
              </a:solidFill>
              <a:latin typeface="Calibri"/>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b="0">
                <a:solidFill>
                  <a:srgbClr val="660066"/>
                </a:solidFill>
                <a:latin typeface="Calibri"/>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pPr algn="r"/>
            <a:r>
              <a:rPr lang="en-US" sz="1400" b="0">
                <a:solidFill>
                  <a:srgbClr val="000000"/>
                </a:solidFill>
                <a:latin typeface="Calibri"/>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b="0">
                <a:solidFill>
                  <a:srgbClr val="000000"/>
                </a:solidFill>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660066"/>
                </a:solidFill>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b="0">
                  <a:solidFill>
                    <a:srgbClr val="000000"/>
                  </a:solidFill>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b="0">
                  <a:solidFill>
                    <a:srgbClr val="660066"/>
                  </a:solidFill>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b="0">
                <a:solidFill>
                  <a:srgbClr val="000000"/>
                </a:solidFill>
              </a:rPr>
              <a:t>TPCC</a:t>
            </a:r>
          </a:p>
          <a:p>
            <a:pPr algn="ctr">
              <a:defRPr/>
            </a:pPr>
            <a:r>
              <a:rPr lang="en-US" sz="900" b="0">
                <a:solidFill>
                  <a:srgbClr val="000000"/>
                </a:solidFill>
              </a:rPr>
              <a:t>64ch</a:t>
            </a:r>
          </a:p>
          <a:p>
            <a:pPr algn="ctr">
              <a:defRPr/>
            </a:pPr>
            <a:r>
              <a:rPr lang="en-US" sz="900" b="0">
                <a:solidFill>
                  <a:srgbClr val="000000"/>
                </a:solidFill>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b="0" dirty="0">
                <a:solidFill>
                  <a:srgbClr val="000000"/>
                </a:solidFill>
              </a:rPr>
              <a:t>TPCC</a:t>
            </a:r>
          </a:p>
          <a:p>
            <a:pPr algn="ctr">
              <a:defRPr/>
            </a:pPr>
            <a:r>
              <a:rPr lang="en-US" sz="900" b="0" dirty="0">
                <a:solidFill>
                  <a:srgbClr val="000000"/>
                </a:solidFill>
              </a:rPr>
              <a:t>64ch</a:t>
            </a:r>
          </a:p>
          <a:p>
            <a:pPr algn="ctr">
              <a:defRPr/>
            </a:pPr>
            <a:r>
              <a:rPr lang="en-US" sz="900" b="0" dirty="0">
                <a:solidFill>
                  <a:srgbClr val="000000"/>
                </a:solidFill>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b="0">
                <a:solidFill>
                  <a:srgbClr val="000000"/>
                </a:solidFill>
              </a:rPr>
              <a:t>Network </a:t>
            </a:r>
          </a:p>
          <a:p>
            <a:pPr algn="ctr">
              <a:defRPr/>
            </a:pPr>
            <a:r>
              <a:rPr lang="en-US" sz="900" b="0">
                <a:solidFill>
                  <a:srgbClr val="000000"/>
                </a:solidFill>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b="0">
                <a:solidFill>
                  <a:srgbClr val="660066"/>
                </a:solidFill>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b="0">
                <a:solidFill>
                  <a:srgbClr val="000000"/>
                </a:solidFill>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b="0" dirty="0">
                <a:solidFill>
                  <a:srgbClr val="000000"/>
                </a:solidFill>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b="0">
                <a:solidFill>
                  <a:srgbClr val="660066"/>
                </a:solidFill>
                <a:latin typeface="Calibri"/>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r">
              <a:defRPr/>
            </a:pPr>
            <a:r>
              <a:rPr lang="en-US" sz="900" b="0">
                <a:solidFill>
                  <a:srgbClr val="000000"/>
                </a:solidFill>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r">
              <a:defRPr/>
            </a:pPr>
            <a:r>
              <a:rPr lang="en-US" sz="900" b="0">
                <a:solidFill>
                  <a:srgbClr val="000000"/>
                </a:solidFill>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000000"/>
                </a:solidFill>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660066"/>
                </a:solidFill>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660066"/>
                </a:solidFill>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000000"/>
                </a:solidFill>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660066"/>
                </a:solidFill>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660066"/>
                </a:solidFill>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000000"/>
                </a:solidFill>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660066"/>
                </a:solidFill>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b="0">
                <a:solidFill>
                  <a:srgbClr val="660066"/>
                </a:solidFill>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nSpc>
                <a:spcPct val="80000"/>
              </a:lnSpc>
              <a:spcAft>
                <a:spcPct val="10000"/>
              </a:spcAft>
              <a:buFont typeface="Arial" pitchFamily="34" charset="0"/>
              <a:buChar char="•"/>
            </a:pPr>
            <a:r>
              <a:rPr lang="en-US" sz="1800" b="0" dirty="0" smtClean="0">
                <a:solidFill>
                  <a:srgbClr val="000000"/>
                </a:solidFill>
                <a:latin typeface="Calibri"/>
              </a:rPr>
              <a:t>Facilitates high-bandwidth communication links between DSP cores, subsystems, peripherals, and memories.</a:t>
            </a:r>
          </a:p>
          <a:p>
            <a:pPr marL="227013" indent="-227013">
              <a:lnSpc>
                <a:spcPct val="80000"/>
              </a:lnSpc>
              <a:spcAft>
                <a:spcPct val="10000"/>
              </a:spcAft>
              <a:buFont typeface="Arial" pitchFamily="34" charset="0"/>
              <a:buChar char="•"/>
            </a:pPr>
            <a:r>
              <a:rPr lang="en-US" sz="1800" b="0" dirty="0" smtClean="0">
                <a:solidFill>
                  <a:srgbClr val="000000"/>
                </a:solidFill>
                <a:latin typeface="Calibri"/>
              </a:rPr>
              <a:t>Supports parallel orthogonal communication links</a:t>
            </a:r>
            <a:endParaRPr lang="en-US" sz="1600" b="0" dirty="0" smtClean="0">
              <a:solidFill>
                <a:srgbClr val="000000"/>
              </a:solidFill>
              <a:latin typeface="Arial" pitchFamily="34" charset="0"/>
            </a:endParaRPr>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b="0" dirty="0">
                <a:solidFill>
                  <a:srgbClr val="000000"/>
                </a:solidFill>
              </a:rPr>
              <a:t>CPUCLK/2</a:t>
            </a:r>
          </a:p>
          <a:p>
            <a:pPr algn="ctr">
              <a:lnSpc>
                <a:spcPct val="90000"/>
              </a:lnSpc>
              <a:defRPr/>
            </a:pPr>
            <a:r>
              <a:rPr lang="en-US" sz="1800" b="0" dirty="0">
                <a:solidFill>
                  <a:srgbClr val="000000"/>
                </a:solidFill>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pPr algn="r"/>
            <a:endParaRPr lang="en-US" b="0">
              <a:solidFill>
                <a:srgbClr val="000000"/>
              </a:solidFill>
              <a:latin typeface="Calibri"/>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000000"/>
                </a:solidFill>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b="0">
                <a:solidFill>
                  <a:srgbClr val="660066"/>
                </a:solidFill>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b="0">
                <a:solidFill>
                  <a:srgbClr val="000000"/>
                </a:solidFill>
              </a:rPr>
              <a:t>CPUCLK/3 </a:t>
            </a:r>
          </a:p>
          <a:p>
            <a:pPr algn="ctr">
              <a:lnSpc>
                <a:spcPct val="90000"/>
              </a:lnSpc>
              <a:defRPr/>
            </a:pPr>
            <a:r>
              <a:rPr lang="en-US" sz="2000" b="0">
                <a:solidFill>
                  <a:srgbClr val="000000"/>
                </a:solidFill>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b="0">
                <a:solidFill>
                  <a:srgbClr val="660066"/>
                </a:solidFill>
                <a:latin typeface="Calibri"/>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b="0">
                <a:solidFill>
                  <a:srgbClr val="660066"/>
                </a:solidFill>
                <a:latin typeface="Calibri"/>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b="0">
                <a:solidFill>
                  <a:srgbClr val="660066"/>
                </a:solidFill>
                <a:latin typeface="Calibri"/>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b="0">
                <a:solidFill>
                  <a:srgbClr val="660066"/>
                </a:solidFill>
                <a:latin typeface="Calibri"/>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Diagnostic Enhancements</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solidFill>
            <a:schemeClr val="bg1"/>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57340" y="1076686"/>
            <a:ext cx="453715"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dirty="0" smtClean="0">
                <a:solidFill>
                  <a:srgbClr val="000000"/>
                </a:solidFill>
                <a:latin typeface="Arial" pitchFamily="34" charset="0"/>
              </a:rPr>
              <a:t>MSM</a:t>
            </a:r>
            <a:br>
              <a:rPr lang="en-US" sz="1100" dirty="0" smtClean="0">
                <a:solidFill>
                  <a:srgbClr val="000000"/>
                </a:solidFill>
                <a:latin typeface="Arial" pitchFamily="34" charset="0"/>
              </a:rPr>
            </a:br>
            <a:r>
              <a:rPr lang="en-US" sz="1100" dirty="0" smtClean="0">
                <a:solidFill>
                  <a:srgbClr val="000000"/>
                </a:solidFill>
                <a:latin typeface="Arial" pitchFamily="34" charset="0"/>
              </a:rPr>
              <a:t>SRAM</a:t>
            </a:r>
            <a:endParaRPr lang="en-US" sz="320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5" name="Rectangle 627"/>
          <p:cNvSpPr>
            <a:spLocks noChangeArrowheads="1"/>
          </p:cNvSpPr>
          <p:nvPr/>
        </p:nvSpPr>
        <p:spPr bwMode="auto">
          <a:xfrm>
            <a:off x="3990062" y="4004267"/>
            <a:ext cx="1278620" cy="184666"/>
          </a:xfrm>
          <a:prstGeom prst="rect">
            <a:avLst/>
          </a:prstGeom>
          <a:noFill/>
          <a:ln w="9525">
            <a:noFill/>
            <a:miter lim="800000"/>
            <a:headEnd/>
            <a:tailEnd/>
          </a:ln>
        </p:spPr>
        <p:txBody>
          <a:bodyPr wrap="none" lIns="0" tIns="0" rIns="0" bIns="0">
            <a:spAutoFit/>
          </a:bodyPr>
          <a:lstStyle/>
          <a:p>
            <a:pPr eaLnBrk="0" hangingPunct="0"/>
            <a:r>
              <a:rPr lang="en-US" sz="1200" dirty="0" err="1">
                <a:solidFill>
                  <a:srgbClr val="24211D"/>
                </a:solidFill>
                <a:latin typeface="Calibri" pitchFamily="34" charset="0"/>
              </a:rPr>
              <a:t>Multicore</a:t>
            </a:r>
            <a:r>
              <a:rPr lang="en-US" sz="1200" dirty="0">
                <a:solidFill>
                  <a:srgbClr val="24211D"/>
                </a:solidFill>
                <a:latin typeface="Calibri" pitchFamily="34" charset="0"/>
              </a:rPr>
              <a:t> Navigator</a:t>
            </a:r>
            <a:endParaRPr lang="en-US" sz="3200" b="0" dirty="0">
              <a:solidFill>
                <a:srgbClr val="000000"/>
              </a:solidFill>
              <a:latin typeface="Calibri" pitchFamily="34" charset="0"/>
            </a:endParaRPr>
          </a:p>
        </p:txBody>
      </p:sp>
      <p:sp>
        <p:nvSpPr>
          <p:cNvPr id="15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84"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5"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6"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8"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9"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0"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92"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3"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4"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9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9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9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9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0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9" name="Rectangle 809"/>
          <p:cNvSpPr>
            <a:spLocks noChangeArrowheads="1"/>
          </p:cNvSpPr>
          <p:nvPr/>
        </p:nvSpPr>
        <p:spPr bwMode="auto">
          <a:xfrm>
            <a:off x="143762" y="3699803"/>
            <a:ext cx="690895"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HyperLink</a:t>
            </a:r>
            <a:endParaRPr lang="en-US" b="0" dirty="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dirty="0" smtClean="0">
                <a:solidFill>
                  <a:srgbClr val="000000"/>
                </a:solidFill>
                <a:latin typeface="Arial" pitchFamily="34" charset="0"/>
              </a:rPr>
              <a:t>64-bit</a:t>
            </a:r>
          </a:p>
          <a:p>
            <a:pPr algn="ctr" eaLnBrk="0" hangingPunct="0"/>
            <a:r>
              <a:rPr lang="en-US" sz="1100" dirty="0" smtClean="0">
                <a:solidFill>
                  <a:srgbClr val="000000"/>
                </a:solidFill>
                <a:latin typeface="Arial" pitchFamily="34" charset="0"/>
              </a:rPr>
              <a:t>DDR3 EMIF</a:t>
            </a:r>
            <a:endParaRPr lang="en-US" sz="110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1"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
        <p:nvSpPr>
          <p:cNvPr id="312"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
        <p:nvSpPr>
          <p:cNvPr id="305" name="AutoShape 6"/>
          <p:cNvSpPr>
            <a:spLocks noChangeArrowheads="1"/>
          </p:cNvSpPr>
          <p:nvPr/>
        </p:nvSpPr>
        <p:spPr bwMode="auto">
          <a:xfrm>
            <a:off x="5435601" y="2857500"/>
            <a:ext cx="3601244" cy="3564731"/>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Arial" pitchFamily="34" charset="0"/>
            </a:endParaRPr>
          </a:p>
        </p:txBody>
      </p:sp>
      <p:sp>
        <p:nvSpPr>
          <p:cNvPr id="306" name="Rectangle 11"/>
          <p:cNvSpPr>
            <a:spLocks noChangeArrowheads="1"/>
          </p:cNvSpPr>
          <p:nvPr/>
        </p:nvSpPr>
        <p:spPr bwMode="auto">
          <a:xfrm>
            <a:off x="5403850" y="2571750"/>
            <a:ext cx="3629025" cy="274638"/>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a:solidFill>
                  <a:schemeClr val="tx2"/>
                </a:solidFill>
                <a:latin typeface="Calibri" pitchFamily="34" charset="0"/>
              </a:rPr>
              <a:t>Diagnostic Enhancements</a:t>
            </a:r>
          </a:p>
        </p:txBody>
      </p:sp>
      <p:sp>
        <p:nvSpPr>
          <p:cNvPr id="318" name="Rectangle 19"/>
          <p:cNvSpPr>
            <a:spLocks noChangeArrowheads="1"/>
          </p:cNvSpPr>
          <p:nvPr/>
        </p:nvSpPr>
        <p:spPr bwMode="auto">
          <a:xfrm>
            <a:off x="5402263" y="2301875"/>
            <a:ext cx="3629025" cy="273050"/>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TeraNet Switch Fabric</a:t>
            </a:r>
          </a:p>
        </p:txBody>
      </p:sp>
      <p:sp>
        <p:nvSpPr>
          <p:cNvPr id="319"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solidFill>
                  <a:srgbClr val="000000"/>
                </a:solidFill>
                <a:latin typeface="Calibri" pitchFamily="34" charset="0"/>
              </a:rPr>
              <a:t>Memory </a:t>
            </a:r>
            <a:r>
              <a:rPr lang="en-US" sz="1600" b="0" dirty="0" smtClean="0">
                <a:solidFill>
                  <a:srgbClr val="000000"/>
                </a:solidFill>
                <a:latin typeface="Calibri" pitchFamily="34" charset="0"/>
              </a:rPr>
              <a:t>Subsystem</a:t>
            </a:r>
            <a:endParaRPr lang="en-US" sz="1600" b="0" dirty="0">
              <a:solidFill>
                <a:srgbClr val="000000"/>
              </a:solidFill>
              <a:latin typeface="Calibri" pitchFamily="34" charset="0"/>
            </a:endParaRPr>
          </a:p>
        </p:txBody>
      </p:sp>
      <p:sp>
        <p:nvSpPr>
          <p:cNvPr id="320" name="PPTShape_1"/>
          <p:cNvSpPr>
            <a:spLocks noChangeArrowheads="1"/>
          </p:cNvSpPr>
          <p:nvPr/>
        </p:nvSpPr>
        <p:spPr bwMode="auto">
          <a:xfrm>
            <a:off x="5402263" y="1470025"/>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Multicore Navigator</a:t>
            </a:r>
          </a:p>
        </p:txBody>
      </p:sp>
      <p:sp>
        <p:nvSpPr>
          <p:cNvPr id="321"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22" name="PPTShape_3"/>
          <p:cNvSpPr>
            <a:spLocks noChangeArrowheads="1"/>
          </p:cNvSpPr>
          <p:nvPr/>
        </p:nvSpPr>
        <p:spPr bwMode="auto">
          <a:xfrm>
            <a:off x="5400675" y="202723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External Interfaces</a:t>
            </a:r>
          </a:p>
        </p:txBody>
      </p:sp>
      <p:sp>
        <p:nvSpPr>
          <p:cNvPr id="323" name="PPTShape_4"/>
          <p:cNvSpPr>
            <a:spLocks noChangeArrowheads="1"/>
          </p:cNvSpPr>
          <p:nvPr/>
        </p:nvSpPr>
        <p:spPr bwMode="auto">
          <a:xfrm>
            <a:off x="5402263" y="17526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Network Coprocessor</a:t>
            </a:r>
          </a:p>
        </p:txBody>
      </p:sp>
      <p:sp>
        <p:nvSpPr>
          <p:cNvPr id="324" name="Rectangle 171"/>
          <p:cNvSpPr txBox="1">
            <a:spLocks noChangeArrowheads="1"/>
          </p:cNvSpPr>
          <p:nvPr/>
        </p:nvSpPr>
        <p:spPr>
          <a:xfrm>
            <a:off x="5459407" y="3057900"/>
            <a:ext cx="3684593" cy="32667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Embedded Trace Buffers (ETB) enhance</a:t>
            </a:r>
            <a:r>
              <a:rPr kumimoji="0" lang="en-US" sz="1800" i="0" u="none" strike="noStrike" kern="1200" cap="none" spc="0" normalizeH="0" noProof="0" dirty="0" smtClean="0">
                <a:ln>
                  <a:noFill/>
                </a:ln>
                <a:solidFill>
                  <a:schemeClr val="tx1"/>
                </a:solidFill>
                <a:effectLst/>
                <a:uLnTx/>
                <a:uFillTx/>
                <a:latin typeface="Calibri" pitchFamily="34" charset="0"/>
              </a:rPr>
              <a:t> </a:t>
            </a:r>
            <a:r>
              <a:rPr kumimoji="0" lang="en-US" sz="1800" i="0" u="none" strike="noStrike" kern="1200" cap="none" spc="0" normalizeH="0" noProof="0" dirty="0" err="1" smtClean="0">
                <a:ln>
                  <a:noFill/>
                </a:ln>
                <a:solidFill>
                  <a:schemeClr val="tx1"/>
                </a:solidFill>
                <a:effectLst/>
                <a:uLnTx/>
                <a:uFillTx/>
                <a:latin typeface="Calibri" pitchFamily="34" charset="0"/>
              </a:rPr>
              <a:t>CorePac’s</a:t>
            </a:r>
            <a:r>
              <a:rPr kumimoji="0" lang="en-US" sz="1800" i="0" u="none" strike="noStrike" kern="1200" cap="none" spc="0" normalizeH="0" noProof="0" dirty="0" smtClean="0">
                <a:ln>
                  <a:noFill/>
                </a:ln>
                <a:solidFill>
                  <a:schemeClr val="tx1"/>
                </a:solidFill>
                <a:effectLst/>
                <a:uLnTx/>
                <a:uFillTx/>
                <a:latin typeface="Calibri" pitchFamily="34" charset="0"/>
              </a:rPr>
              <a:t> diagnostic capabilities</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lang="en-US" sz="1800" baseline="0" dirty="0" smtClean="0">
                <a:latin typeface="Calibri" pitchFamily="34" charset="0"/>
              </a:rPr>
              <a:t>CP Monitor provides</a:t>
            </a:r>
            <a:r>
              <a:rPr lang="en-US" sz="1800" dirty="0" smtClean="0">
                <a:latin typeface="Calibri" pitchFamily="34" charset="0"/>
              </a:rPr>
              <a:t> diagnostics on </a:t>
            </a:r>
            <a:r>
              <a:rPr lang="en-US" sz="1800" dirty="0" err="1" smtClean="0">
                <a:latin typeface="Calibri" pitchFamily="34" charset="0"/>
              </a:rPr>
              <a:t>TeraNet</a:t>
            </a:r>
            <a:r>
              <a:rPr lang="en-US" sz="1800" dirty="0" smtClean="0">
                <a:latin typeface="Calibri" pitchFamily="34" charset="0"/>
              </a:rPr>
              <a:t> data traffic</a:t>
            </a:r>
            <a:endParaRPr kumimoji="0" lang="en-US" sz="1800" i="0" u="none" strike="noStrike" kern="1200" cap="none" spc="0" normalizeH="0" baseline="0" noProof="0" dirty="0" smtClean="0">
              <a:ln>
                <a:noFill/>
              </a:ln>
              <a:solidFill>
                <a:schemeClr val="tx1"/>
              </a:solidFill>
              <a:effectLst/>
              <a:uLnTx/>
              <a:uFillTx/>
              <a:latin typeface="Calibri" pitchFamily="34" charset="0"/>
            </a:endParaRP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Automatic statistics collection and exporting (non-intrusive)</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lang="en-US" sz="1800" dirty="0" smtClean="0">
                <a:latin typeface="Calibri" pitchFamily="34" charset="0"/>
              </a:rPr>
              <a:t>Can monitor individual events</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Monitor all memory transactions</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lang="en-US" sz="1800" noProof="0" dirty="0" smtClean="0">
                <a:latin typeface="Calibri" pitchFamily="34" charset="0"/>
              </a:rPr>
              <a:t>Configure triggers to determine when data is collected</a:t>
            </a:r>
            <a:endParaRPr kumimoji="0" lang="en-US" sz="1800" i="0" u="none" strike="noStrike" kern="1200" cap="none" spc="0" normalizeH="0" noProof="0" dirty="0" smtClean="0">
              <a:ln>
                <a:noFill/>
              </a:ln>
              <a:solidFill>
                <a:schemeClr val="tx1"/>
              </a:solidFill>
              <a:effectLst/>
              <a:uLnTx/>
              <a:uFillTx/>
              <a:latin typeface="Calibri" pitchFamily="34" charset="0"/>
            </a:endParaRPr>
          </a:p>
        </p:txBody>
      </p:sp>
      <p:sp>
        <p:nvSpPr>
          <p:cNvPr id="325" name="Rectangle 473"/>
          <p:cNvSpPr>
            <a:spLocks noChangeArrowheads="1"/>
          </p:cNvSpPr>
          <p:nvPr/>
        </p:nvSpPr>
        <p:spPr bwMode="auto">
          <a:xfrm>
            <a:off x="364459" y="1807801"/>
            <a:ext cx="653567" cy="401999"/>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6" name="Rectangle 474"/>
          <p:cNvSpPr>
            <a:spLocks noChangeArrowheads="1"/>
          </p:cNvSpPr>
          <p:nvPr/>
        </p:nvSpPr>
        <p:spPr bwMode="auto">
          <a:xfrm>
            <a:off x="409481" y="1823736"/>
            <a:ext cx="559448" cy="369332"/>
          </a:xfrm>
          <a:prstGeom prst="rect">
            <a:avLst/>
          </a:prstGeom>
          <a:noFill/>
          <a:ln w="9525">
            <a:noFill/>
            <a:miter lim="800000"/>
            <a:headEnd/>
            <a:tailEnd/>
          </a:ln>
        </p:spPr>
        <p:txBody>
          <a:bodyPr wrap="none" lIns="0" tIns="0" rIns="0" bIns="0">
            <a:spAutoFit/>
          </a:bodyPr>
          <a:lstStyle/>
          <a:p>
            <a:pPr algn="ctr" eaLnBrk="0" hangingPunct="0"/>
            <a:r>
              <a:rPr lang="en-US" sz="1200" dirty="0" smtClean="0">
                <a:solidFill>
                  <a:srgbClr val="000000"/>
                </a:solidFill>
                <a:latin typeface="Calibri" pitchFamily="34" charset="0"/>
              </a:rPr>
              <a:t>Debug &amp;</a:t>
            </a:r>
            <a:br>
              <a:rPr lang="en-US" sz="1200" dirty="0" smtClean="0">
                <a:solidFill>
                  <a:srgbClr val="000000"/>
                </a:solidFill>
                <a:latin typeface="Calibri" pitchFamily="34" charset="0"/>
              </a:rPr>
            </a:br>
            <a:r>
              <a:rPr lang="en-US" sz="1200" dirty="0" smtClean="0">
                <a:solidFill>
                  <a:srgbClr val="000000"/>
                </a:solidFill>
                <a:latin typeface="Calibri" pitchFamily="34" charset="0"/>
              </a:rPr>
              <a:t>Trace</a:t>
            </a:r>
          </a:p>
        </p:txBody>
      </p:sp>
      <p:sp>
        <p:nvSpPr>
          <p:cNvPr id="32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2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2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err="1" smtClean="0">
                <a:latin typeface="Calibri" pitchFamily="34" charset="0"/>
              </a:rPr>
              <a:t>HyperLink</a:t>
            </a:r>
            <a:r>
              <a:rPr lang="en-US" sz="4400" dirty="0" smtClean="0">
                <a:latin typeface="Calibri" pitchFamily="34" charset="0"/>
              </a:rPr>
              <a:t> Bus</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solidFill>
            <a:schemeClr val="bg1"/>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2" name="Group 416"/>
          <p:cNvGrpSpPr/>
          <p:nvPr/>
        </p:nvGrpSpPr>
        <p:grpSpPr>
          <a:xfrm>
            <a:off x="0" y="914400"/>
            <a:ext cx="5350025" cy="5440363"/>
            <a:chOff x="0" y="914400"/>
            <a:chExt cx="5350025" cy="5440363"/>
          </a:xfrm>
        </p:grpSpPr>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57340" y="1076686"/>
              <a:ext cx="453715"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dirty="0" smtClean="0">
                  <a:solidFill>
                    <a:srgbClr val="000000"/>
                  </a:solidFill>
                  <a:latin typeface="Arial" pitchFamily="34" charset="0"/>
                </a:rPr>
                <a:t>MSM</a:t>
              </a:r>
              <a:br>
                <a:rPr lang="en-US" sz="1100" dirty="0" smtClean="0">
                  <a:solidFill>
                    <a:srgbClr val="000000"/>
                  </a:solidFill>
                  <a:latin typeface="Arial" pitchFamily="34" charset="0"/>
                </a:rPr>
              </a:br>
              <a:r>
                <a:rPr lang="en-US" sz="1100" dirty="0" smtClean="0">
                  <a:solidFill>
                    <a:srgbClr val="000000"/>
                  </a:solidFill>
                  <a:latin typeface="Arial" pitchFamily="34" charset="0"/>
                </a:rPr>
                <a:t>SRAM</a:t>
              </a:r>
              <a:endParaRPr lang="en-US" sz="320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5" name="Rectangle 627"/>
            <p:cNvSpPr>
              <a:spLocks noChangeArrowheads="1"/>
            </p:cNvSpPr>
            <p:nvPr/>
          </p:nvSpPr>
          <p:spPr bwMode="auto">
            <a:xfrm>
              <a:off x="3990062" y="4004267"/>
              <a:ext cx="1278620" cy="184666"/>
            </a:xfrm>
            <a:prstGeom prst="rect">
              <a:avLst/>
            </a:prstGeom>
            <a:noFill/>
            <a:ln w="9525">
              <a:noFill/>
              <a:miter lim="800000"/>
              <a:headEnd/>
              <a:tailEnd/>
            </a:ln>
          </p:spPr>
          <p:txBody>
            <a:bodyPr wrap="none" lIns="0" tIns="0" rIns="0" bIns="0">
              <a:spAutoFit/>
            </a:bodyPr>
            <a:lstStyle/>
            <a:p>
              <a:pPr eaLnBrk="0" hangingPunct="0"/>
              <a:r>
                <a:rPr lang="en-US" sz="1200" dirty="0" err="1">
                  <a:solidFill>
                    <a:srgbClr val="24211D"/>
                  </a:solidFill>
                  <a:latin typeface="Calibri" pitchFamily="34" charset="0"/>
                </a:rPr>
                <a:t>Multicore</a:t>
              </a:r>
              <a:r>
                <a:rPr lang="en-US" sz="1200" dirty="0">
                  <a:solidFill>
                    <a:srgbClr val="24211D"/>
                  </a:solidFill>
                  <a:latin typeface="Calibri" pitchFamily="34" charset="0"/>
                </a:rPr>
                <a:t> Navigator</a:t>
              </a:r>
              <a:endParaRPr lang="en-US" sz="3200" b="0" dirty="0">
                <a:solidFill>
                  <a:srgbClr val="000000"/>
                </a:solidFill>
                <a:latin typeface="Calibri" pitchFamily="34" charset="0"/>
              </a:endParaRPr>
            </a:p>
          </p:txBody>
        </p:sp>
        <p:sp>
          <p:nvSpPr>
            <p:cNvPr id="15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84"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5"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6"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8"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9"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0"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92"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3"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4"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9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9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9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9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0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gr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dirty="0" smtClean="0">
                <a:solidFill>
                  <a:srgbClr val="000000"/>
                </a:solidFill>
                <a:latin typeface="Arial" pitchFamily="34" charset="0"/>
              </a:rPr>
              <a:t>64-bit</a:t>
            </a:r>
          </a:p>
          <a:p>
            <a:pPr algn="ctr" eaLnBrk="0" hangingPunct="0"/>
            <a:r>
              <a:rPr lang="en-US" sz="1100" dirty="0" smtClean="0">
                <a:solidFill>
                  <a:srgbClr val="000000"/>
                </a:solidFill>
                <a:latin typeface="Arial" pitchFamily="34" charset="0"/>
              </a:rPr>
              <a:t>DDR3 EMIF</a:t>
            </a:r>
            <a:endParaRPr lang="en-US" sz="110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1"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
        <p:nvSpPr>
          <p:cNvPr id="312"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
        <p:nvSpPr>
          <p:cNvPr id="318" name="Rectangle 19"/>
          <p:cNvSpPr>
            <a:spLocks noChangeArrowheads="1"/>
          </p:cNvSpPr>
          <p:nvPr/>
        </p:nvSpPr>
        <p:spPr bwMode="auto">
          <a:xfrm>
            <a:off x="5402263" y="2301875"/>
            <a:ext cx="3629025" cy="273050"/>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TeraNet Switch Fabric</a:t>
            </a:r>
          </a:p>
        </p:txBody>
      </p:sp>
      <p:sp>
        <p:nvSpPr>
          <p:cNvPr id="319"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solidFill>
                  <a:srgbClr val="000000"/>
                </a:solidFill>
                <a:latin typeface="Calibri" pitchFamily="34" charset="0"/>
              </a:rPr>
              <a:t>Memory </a:t>
            </a:r>
            <a:r>
              <a:rPr lang="en-US" sz="1600" b="0" dirty="0" smtClean="0">
                <a:solidFill>
                  <a:srgbClr val="000000"/>
                </a:solidFill>
                <a:latin typeface="Calibri" pitchFamily="34" charset="0"/>
              </a:rPr>
              <a:t>Subsystem</a:t>
            </a:r>
            <a:endParaRPr lang="en-US" sz="1600" b="0" dirty="0">
              <a:solidFill>
                <a:srgbClr val="000000"/>
              </a:solidFill>
              <a:latin typeface="Calibri" pitchFamily="34" charset="0"/>
            </a:endParaRPr>
          </a:p>
        </p:txBody>
      </p:sp>
      <p:sp>
        <p:nvSpPr>
          <p:cNvPr id="320" name="PPTShape_1"/>
          <p:cNvSpPr>
            <a:spLocks noChangeArrowheads="1"/>
          </p:cNvSpPr>
          <p:nvPr/>
        </p:nvSpPr>
        <p:spPr bwMode="auto">
          <a:xfrm>
            <a:off x="5402263" y="1470025"/>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err="1">
                <a:solidFill>
                  <a:srgbClr val="000000"/>
                </a:solidFill>
                <a:latin typeface="Calibri" pitchFamily="34" charset="0"/>
              </a:rPr>
              <a:t>Multicore</a:t>
            </a:r>
            <a:r>
              <a:rPr lang="en-US" sz="1600" b="0" dirty="0">
                <a:solidFill>
                  <a:srgbClr val="000000"/>
                </a:solidFill>
                <a:latin typeface="Calibri" pitchFamily="34" charset="0"/>
              </a:rPr>
              <a:t> Navigator</a:t>
            </a:r>
          </a:p>
        </p:txBody>
      </p:sp>
      <p:sp>
        <p:nvSpPr>
          <p:cNvPr id="321"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15" name="Left Arrow 839"/>
          <p:cNvSpPr>
            <a:spLocks noChangeArrowheads="1"/>
          </p:cNvSpPr>
          <p:nvPr/>
        </p:nvSpPr>
        <p:spPr bwMode="auto">
          <a:xfrm>
            <a:off x="16111" y="3597214"/>
            <a:ext cx="998537" cy="396875"/>
          </a:xfrm>
          <a:prstGeom prst="leftArrow">
            <a:avLst>
              <a:gd name="adj1" fmla="val 50000"/>
              <a:gd name="adj2" fmla="val 49924"/>
            </a:avLst>
          </a:prstGeom>
          <a:solidFill>
            <a:srgbClr val="FFFF00"/>
          </a:solidFill>
          <a:ln w="12700" algn="ctr">
            <a:solidFill>
              <a:schemeClr val="tx1"/>
            </a:solidFill>
            <a:round/>
            <a:headEnd/>
            <a:tailEnd/>
          </a:ln>
        </p:spPr>
        <p:txBody>
          <a:bodyPr/>
          <a:lstStyle/>
          <a:p>
            <a:pPr eaLnBrk="0" hangingPunct="0"/>
            <a:endParaRPr lang="en-US" sz="1800" b="0">
              <a:solidFill>
                <a:srgbClr val="000000"/>
              </a:solidFill>
              <a:latin typeface="Arial" pitchFamily="34" charset="0"/>
            </a:endParaRPr>
          </a:p>
        </p:txBody>
      </p:sp>
      <p:sp>
        <p:nvSpPr>
          <p:cNvPr id="322" name="PPTShape_3"/>
          <p:cNvSpPr>
            <a:spLocks noChangeArrowheads="1"/>
          </p:cNvSpPr>
          <p:nvPr/>
        </p:nvSpPr>
        <p:spPr bwMode="auto">
          <a:xfrm>
            <a:off x="5400675" y="202723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External Interfaces</a:t>
            </a:r>
          </a:p>
        </p:txBody>
      </p:sp>
      <p:sp>
        <p:nvSpPr>
          <p:cNvPr id="323" name="PPTShape_4"/>
          <p:cNvSpPr>
            <a:spLocks noChangeArrowheads="1"/>
          </p:cNvSpPr>
          <p:nvPr/>
        </p:nvSpPr>
        <p:spPr bwMode="auto">
          <a:xfrm>
            <a:off x="5402263" y="17526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Network Coprocessor</a:t>
            </a:r>
          </a:p>
        </p:txBody>
      </p:sp>
      <p:sp>
        <p:nvSpPr>
          <p:cNvPr id="299" name="AutoShape 6"/>
          <p:cNvSpPr>
            <a:spLocks noChangeArrowheads="1"/>
          </p:cNvSpPr>
          <p:nvPr/>
        </p:nvSpPr>
        <p:spPr bwMode="auto">
          <a:xfrm>
            <a:off x="5435601" y="3124200"/>
            <a:ext cx="3601244" cy="1447800"/>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Arial" pitchFamily="34" charset="0"/>
            </a:endParaRPr>
          </a:p>
        </p:txBody>
      </p:sp>
      <p:sp>
        <p:nvSpPr>
          <p:cNvPr id="303" name="Rectangle 171"/>
          <p:cNvSpPr txBox="1">
            <a:spLocks noChangeArrowheads="1"/>
          </p:cNvSpPr>
          <p:nvPr/>
        </p:nvSpPr>
        <p:spPr>
          <a:xfrm>
            <a:off x="5459407" y="3240975"/>
            <a:ext cx="3684593" cy="14379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Expands</a:t>
            </a:r>
            <a:r>
              <a:rPr kumimoji="0" lang="en-US" sz="1800" i="0" u="none" strike="noStrike" kern="1200" cap="none" spc="0" normalizeH="0" noProof="0" dirty="0" smtClean="0">
                <a:ln>
                  <a:noFill/>
                </a:ln>
                <a:solidFill>
                  <a:schemeClr val="tx1"/>
                </a:solidFill>
                <a:effectLst/>
                <a:uLnTx/>
                <a:uFillTx/>
                <a:latin typeface="Calibri" pitchFamily="34" charset="0"/>
              </a:rPr>
              <a:t> the </a:t>
            </a:r>
            <a:r>
              <a:rPr kumimoji="0" lang="en-US" sz="1800" i="0" u="none" strike="noStrike" kern="1200" cap="none" spc="0" normalizeH="0" noProof="0" dirty="0" err="1" smtClean="0">
                <a:ln>
                  <a:noFill/>
                </a:ln>
                <a:solidFill>
                  <a:schemeClr val="tx1"/>
                </a:solidFill>
                <a:effectLst/>
                <a:uLnTx/>
                <a:uFillTx/>
                <a:latin typeface="Calibri" pitchFamily="34" charset="0"/>
              </a:rPr>
              <a:t>TeraNet</a:t>
            </a:r>
            <a:r>
              <a:rPr lang="en-US" sz="1800" dirty="0" smtClean="0">
                <a:latin typeface="Calibri" pitchFamily="34" charset="0"/>
              </a:rPr>
              <a:t> Bus to external devices </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Supports</a:t>
            </a:r>
            <a:r>
              <a:rPr kumimoji="0" lang="en-US" sz="1800" i="0" u="none" strike="noStrike" kern="1200" cap="none" spc="0" normalizeH="0" noProof="0" dirty="0" smtClean="0">
                <a:ln>
                  <a:noFill/>
                </a:ln>
                <a:solidFill>
                  <a:schemeClr val="tx1"/>
                </a:solidFill>
                <a:effectLst/>
                <a:uLnTx/>
                <a:uFillTx/>
                <a:latin typeface="Calibri" pitchFamily="34" charset="0"/>
              </a:rPr>
              <a:t> 4 lanes with up to 12.5Gbaud per lane</a:t>
            </a:r>
            <a:endParaRPr kumimoji="0" lang="en-US" sz="1800" i="0" u="none" strike="noStrike" kern="1200" cap="none" spc="0" normalizeH="0" baseline="0" noProof="0" dirty="0" smtClean="0">
              <a:ln>
                <a:noFill/>
              </a:ln>
              <a:solidFill>
                <a:schemeClr val="tx1"/>
              </a:solidFill>
              <a:effectLst/>
              <a:uLnTx/>
              <a:uFillTx/>
              <a:latin typeface="Calibri" pitchFamily="34" charset="0"/>
            </a:endParaRPr>
          </a:p>
        </p:txBody>
      </p:sp>
      <p:sp>
        <p:nvSpPr>
          <p:cNvPr id="304" name="PPTShape_0"/>
          <p:cNvSpPr>
            <a:spLocks noChangeArrowheads="1"/>
          </p:cNvSpPr>
          <p:nvPr/>
        </p:nvSpPr>
        <p:spPr bwMode="auto">
          <a:xfrm>
            <a:off x="5400675" y="2849563"/>
            <a:ext cx="3629025" cy="274637"/>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err="1">
                <a:solidFill>
                  <a:schemeClr val="tx2"/>
                </a:solidFill>
                <a:latin typeface="Calibri" pitchFamily="34" charset="0"/>
              </a:rPr>
              <a:t>HyperLink</a:t>
            </a:r>
            <a:r>
              <a:rPr lang="en-US" sz="2000" dirty="0">
                <a:solidFill>
                  <a:schemeClr val="tx2"/>
                </a:solidFill>
                <a:latin typeface="Calibri" pitchFamily="34" charset="0"/>
              </a:rPr>
              <a:t> Bus</a:t>
            </a:r>
          </a:p>
        </p:txBody>
      </p:sp>
      <p:sp>
        <p:nvSpPr>
          <p:cNvPr id="310" name="Rectangle 11"/>
          <p:cNvSpPr>
            <a:spLocks noChangeArrowheads="1"/>
          </p:cNvSpPr>
          <p:nvPr/>
        </p:nvSpPr>
        <p:spPr bwMode="auto">
          <a:xfrm>
            <a:off x="5403850" y="2571750"/>
            <a:ext cx="3629025" cy="274638"/>
          </a:xfrm>
          <a:prstGeom prst="rect">
            <a:avLst/>
          </a:prstGeom>
          <a:solidFill>
            <a:schemeClr val="bg1"/>
          </a:solidFill>
          <a:ln w="9525">
            <a:solidFill>
              <a:schemeClr val="tx1"/>
            </a:solidFill>
            <a:miter lim="800000"/>
            <a:headEnd/>
            <a:tailEnd/>
          </a:ln>
        </p:spPr>
        <p:txBody>
          <a:bodyPr wrap="none" anchor="ctr"/>
          <a:lstStyle/>
          <a:p>
            <a:pPr algn="ctr"/>
            <a:r>
              <a:rPr lang="en-US" sz="1600" b="0" dirty="0">
                <a:latin typeface="Calibri" pitchFamily="34" charset="0"/>
              </a:rPr>
              <a:t>Diagnostic Enhancements</a:t>
            </a:r>
          </a:p>
        </p:txBody>
      </p:sp>
      <p:sp>
        <p:nvSpPr>
          <p:cNvPr id="313" name="Rectangle 809"/>
          <p:cNvSpPr>
            <a:spLocks noChangeArrowheads="1"/>
          </p:cNvSpPr>
          <p:nvPr/>
        </p:nvSpPr>
        <p:spPr bwMode="auto">
          <a:xfrm>
            <a:off x="108144" y="3681992"/>
            <a:ext cx="751809" cy="215444"/>
          </a:xfrm>
          <a:prstGeom prst="rect">
            <a:avLst/>
          </a:prstGeom>
          <a:noFill/>
          <a:ln w="9525">
            <a:noFill/>
            <a:miter lim="800000"/>
            <a:headEnd/>
            <a:tailEnd/>
          </a:ln>
        </p:spPr>
        <p:txBody>
          <a:bodyPr wrap="none" lIns="0" tIns="0" rIns="0" bIns="0">
            <a:spAutoFit/>
          </a:bodyPr>
          <a:lstStyle/>
          <a:p>
            <a:pPr eaLnBrk="0" hangingPunct="0"/>
            <a:r>
              <a:rPr lang="en-US" sz="1400" dirty="0">
                <a:solidFill>
                  <a:srgbClr val="24211D"/>
                </a:solidFill>
                <a:latin typeface="Calibri" pitchFamily="34" charset="0"/>
              </a:rPr>
              <a:t>HyperLink</a:t>
            </a:r>
            <a:endParaRPr lang="en-US" sz="3200" b="0" dirty="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Miscellaneous Elements</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solidFill>
            <a:schemeClr val="bg1"/>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57340" y="1076686"/>
            <a:ext cx="453715"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dirty="0" smtClean="0">
                <a:solidFill>
                  <a:srgbClr val="000000"/>
                </a:solidFill>
                <a:latin typeface="Arial" pitchFamily="34" charset="0"/>
              </a:rPr>
              <a:t>MSM</a:t>
            </a:r>
            <a:br>
              <a:rPr lang="en-US" sz="1100" dirty="0" smtClean="0">
                <a:solidFill>
                  <a:srgbClr val="000000"/>
                </a:solidFill>
                <a:latin typeface="Arial" pitchFamily="34" charset="0"/>
              </a:rPr>
            </a:br>
            <a:r>
              <a:rPr lang="en-US" sz="1100" dirty="0" smtClean="0">
                <a:solidFill>
                  <a:srgbClr val="000000"/>
                </a:solidFill>
                <a:latin typeface="Arial" pitchFamily="34" charset="0"/>
              </a:rPr>
              <a:t>SRAM</a:t>
            </a:r>
            <a:endParaRPr lang="en-US" sz="320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5" name="Rectangle 627"/>
          <p:cNvSpPr>
            <a:spLocks noChangeArrowheads="1"/>
          </p:cNvSpPr>
          <p:nvPr/>
        </p:nvSpPr>
        <p:spPr bwMode="auto">
          <a:xfrm>
            <a:off x="3990062" y="4004267"/>
            <a:ext cx="1278620" cy="184666"/>
          </a:xfrm>
          <a:prstGeom prst="rect">
            <a:avLst/>
          </a:prstGeom>
          <a:noFill/>
          <a:ln w="9525">
            <a:noFill/>
            <a:miter lim="800000"/>
            <a:headEnd/>
            <a:tailEnd/>
          </a:ln>
        </p:spPr>
        <p:txBody>
          <a:bodyPr wrap="none" lIns="0" tIns="0" rIns="0" bIns="0">
            <a:spAutoFit/>
          </a:bodyPr>
          <a:lstStyle/>
          <a:p>
            <a:pPr eaLnBrk="0" hangingPunct="0"/>
            <a:r>
              <a:rPr lang="en-US" sz="1200" dirty="0" err="1">
                <a:solidFill>
                  <a:srgbClr val="24211D"/>
                </a:solidFill>
                <a:latin typeface="Calibri" pitchFamily="34" charset="0"/>
              </a:rPr>
              <a:t>Multicore</a:t>
            </a:r>
            <a:r>
              <a:rPr lang="en-US" sz="1200" dirty="0">
                <a:solidFill>
                  <a:srgbClr val="24211D"/>
                </a:solidFill>
                <a:latin typeface="Calibri" pitchFamily="34" charset="0"/>
              </a:rPr>
              <a:t> Navigator</a:t>
            </a:r>
            <a:endParaRPr lang="en-US" sz="3200" b="0" dirty="0">
              <a:solidFill>
                <a:srgbClr val="000000"/>
              </a:solidFill>
              <a:latin typeface="Calibri" pitchFamily="34" charset="0"/>
            </a:endParaRPr>
          </a:p>
        </p:txBody>
      </p:sp>
      <p:sp>
        <p:nvSpPr>
          <p:cNvPr id="15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84"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5"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6"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8"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9"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0"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92"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3"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4"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9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9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9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9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0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dirty="0" smtClean="0">
                <a:solidFill>
                  <a:srgbClr val="000000"/>
                </a:solidFill>
                <a:latin typeface="Arial" pitchFamily="34" charset="0"/>
              </a:rPr>
              <a:t>64-bit</a:t>
            </a:r>
          </a:p>
          <a:p>
            <a:pPr algn="ctr" eaLnBrk="0" hangingPunct="0"/>
            <a:r>
              <a:rPr lang="en-US" sz="1100" dirty="0" smtClean="0">
                <a:solidFill>
                  <a:srgbClr val="000000"/>
                </a:solidFill>
                <a:latin typeface="Arial" pitchFamily="34" charset="0"/>
              </a:rPr>
              <a:t>DDR3 EMIF</a:t>
            </a:r>
            <a:endParaRPr lang="en-US" sz="110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1"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
        <p:nvSpPr>
          <p:cNvPr id="312"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
        <p:nvSpPr>
          <p:cNvPr id="318" name="Rectangle 19"/>
          <p:cNvSpPr>
            <a:spLocks noChangeArrowheads="1"/>
          </p:cNvSpPr>
          <p:nvPr/>
        </p:nvSpPr>
        <p:spPr bwMode="auto">
          <a:xfrm>
            <a:off x="5402263" y="2301875"/>
            <a:ext cx="3629025" cy="273050"/>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TeraNet Switch Fabric</a:t>
            </a:r>
          </a:p>
        </p:txBody>
      </p:sp>
      <p:sp>
        <p:nvSpPr>
          <p:cNvPr id="319"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solidFill>
                  <a:srgbClr val="000000"/>
                </a:solidFill>
                <a:latin typeface="Calibri" pitchFamily="34" charset="0"/>
              </a:rPr>
              <a:t>Memory </a:t>
            </a:r>
            <a:r>
              <a:rPr lang="en-US" sz="1600" b="0" dirty="0" smtClean="0">
                <a:solidFill>
                  <a:srgbClr val="000000"/>
                </a:solidFill>
                <a:latin typeface="Calibri" pitchFamily="34" charset="0"/>
              </a:rPr>
              <a:t>Subsystem</a:t>
            </a:r>
            <a:endParaRPr lang="en-US" sz="1600" b="0" dirty="0">
              <a:solidFill>
                <a:srgbClr val="000000"/>
              </a:solidFill>
              <a:latin typeface="Calibri" pitchFamily="34" charset="0"/>
            </a:endParaRPr>
          </a:p>
        </p:txBody>
      </p:sp>
      <p:sp>
        <p:nvSpPr>
          <p:cNvPr id="320" name="PPTShape_1"/>
          <p:cNvSpPr>
            <a:spLocks noChangeArrowheads="1"/>
          </p:cNvSpPr>
          <p:nvPr/>
        </p:nvSpPr>
        <p:spPr bwMode="auto">
          <a:xfrm>
            <a:off x="5402263" y="1470025"/>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err="1">
                <a:solidFill>
                  <a:srgbClr val="000000"/>
                </a:solidFill>
                <a:latin typeface="Calibri" pitchFamily="34" charset="0"/>
              </a:rPr>
              <a:t>Multicore</a:t>
            </a:r>
            <a:r>
              <a:rPr lang="en-US" sz="1600" b="0" dirty="0">
                <a:solidFill>
                  <a:srgbClr val="000000"/>
                </a:solidFill>
                <a:latin typeface="Calibri" pitchFamily="34" charset="0"/>
              </a:rPr>
              <a:t> Navigator</a:t>
            </a:r>
          </a:p>
        </p:txBody>
      </p:sp>
      <p:sp>
        <p:nvSpPr>
          <p:cNvPr id="321"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22" name="PPTShape_3"/>
          <p:cNvSpPr>
            <a:spLocks noChangeArrowheads="1"/>
          </p:cNvSpPr>
          <p:nvPr/>
        </p:nvSpPr>
        <p:spPr bwMode="auto">
          <a:xfrm>
            <a:off x="5400675" y="202723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External Interfaces</a:t>
            </a:r>
          </a:p>
        </p:txBody>
      </p:sp>
      <p:sp>
        <p:nvSpPr>
          <p:cNvPr id="323" name="PPTShape_4"/>
          <p:cNvSpPr>
            <a:spLocks noChangeArrowheads="1"/>
          </p:cNvSpPr>
          <p:nvPr/>
        </p:nvSpPr>
        <p:spPr bwMode="auto">
          <a:xfrm>
            <a:off x="5402263" y="17526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Network Coprocessor</a:t>
            </a:r>
          </a:p>
        </p:txBody>
      </p:sp>
      <p:sp>
        <p:nvSpPr>
          <p:cNvPr id="299" name="AutoShape 6"/>
          <p:cNvSpPr>
            <a:spLocks noChangeArrowheads="1"/>
          </p:cNvSpPr>
          <p:nvPr/>
        </p:nvSpPr>
        <p:spPr bwMode="auto">
          <a:xfrm>
            <a:off x="5435601" y="3381500"/>
            <a:ext cx="3601244" cy="3071750"/>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Arial" pitchFamily="34" charset="0"/>
            </a:endParaRPr>
          </a:p>
        </p:txBody>
      </p:sp>
      <p:sp>
        <p:nvSpPr>
          <p:cNvPr id="303" name="Rectangle 171"/>
          <p:cNvSpPr txBox="1">
            <a:spLocks noChangeArrowheads="1"/>
          </p:cNvSpPr>
          <p:nvPr/>
        </p:nvSpPr>
        <p:spPr>
          <a:xfrm>
            <a:off x="5459407" y="3415150"/>
            <a:ext cx="3684593" cy="3124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Boot ROM</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lang="en-US" sz="1800" dirty="0" smtClean="0">
                <a:latin typeface="Calibri" pitchFamily="34" charset="0"/>
              </a:rPr>
              <a:t>HW Semaphore provides atomic access to shared resources</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Power</a:t>
            </a:r>
            <a:r>
              <a:rPr kumimoji="0" lang="en-US" sz="1800" i="0" u="none" strike="noStrike" kern="1200" cap="none" spc="0" normalizeH="0" noProof="0" dirty="0" smtClean="0">
                <a:ln>
                  <a:noFill/>
                </a:ln>
                <a:solidFill>
                  <a:schemeClr val="tx1"/>
                </a:solidFill>
                <a:effectLst/>
                <a:uLnTx/>
                <a:uFillTx/>
                <a:latin typeface="Calibri" pitchFamily="34" charset="0"/>
              </a:rPr>
              <a:t> Management</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lang="en-US" sz="1800" noProof="0" dirty="0" smtClean="0">
                <a:latin typeface="Calibri" pitchFamily="34" charset="0"/>
              </a:rPr>
              <a:t>PLL1 (</a:t>
            </a:r>
            <a:r>
              <a:rPr lang="en-US" sz="1800" noProof="0" dirty="0" err="1" smtClean="0">
                <a:latin typeface="Calibri" pitchFamily="34" charset="0"/>
              </a:rPr>
              <a:t>Corepacs</a:t>
            </a:r>
            <a:r>
              <a:rPr lang="en-US" sz="1800" noProof="0" dirty="0" smtClean="0">
                <a:latin typeface="Calibri" pitchFamily="34" charset="0"/>
              </a:rPr>
              <a:t>), PLL2 (DDR3), PLL3 (Packet Acceleration)</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lang="en-US" sz="1800" dirty="0" smtClean="0">
                <a:latin typeface="Calibri" pitchFamily="34" charset="0"/>
              </a:rPr>
              <a:t>Three EDMA Controllers</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lang="en-US" sz="1800" noProof="0" smtClean="0">
                <a:latin typeface="Calibri" pitchFamily="34" charset="0"/>
              </a:rPr>
              <a:t>16 </a:t>
            </a:r>
            <a:r>
              <a:rPr lang="en-US" sz="1800" noProof="0" dirty="0" smtClean="0">
                <a:latin typeface="Calibri" pitchFamily="34" charset="0"/>
              </a:rPr>
              <a:t>64-bit Timers</a:t>
            </a: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r>
              <a:rPr lang="en-US" sz="1800" dirty="0" smtClean="0">
                <a:latin typeface="Calibri" pitchFamily="34" charset="0"/>
              </a:rPr>
              <a:t>Inter-Processor Communication</a:t>
            </a:r>
            <a:br>
              <a:rPr lang="en-US" sz="1800" dirty="0" smtClean="0">
                <a:latin typeface="Calibri" pitchFamily="34" charset="0"/>
              </a:rPr>
            </a:br>
            <a:r>
              <a:rPr lang="en-US" sz="1800" dirty="0" smtClean="0">
                <a:latin typeface="Calibri" pitchFamily="34" charset="0"/>
              </a:rPr>
              <a:t>(IPC) Registers</a:t>
            </a:r>
            <a:endParaRPr lang="en-US" sz="1800" noProof="0" dirty="0" smtClean="0">
              <a:latin typeface="Calibri" pitchFamily="34" charset="0"/>
            </a:endParaRPr>
          </a:p>
          <a:p>
            <a:pPr marL="342900" marR="0" lvl="0" indent="-342900" algn="l" defTabSz="914400" rtl="0" eaLnBrk="1" fontAlgn="auto" latinLnBrk="0" hangingPunct="1">
              <a:lnSpc>
                <a:spcPct val="90000"/>
              </a:lnSpc>
              <a:spcBef>
                <a:spcPct val="0"/>
              </a:spcBef>
              <a:spcAft>
                <a:spcPts val="600"/>
              </a:spcAft>
              <a:buClr>
                <a:schemeClr val="tx2"/>
              </a:buClr>
              <a:buSzPct val="75000"/>
              <a:buFont typeface="Wingdings"/>
              <a:buChar char=""/>
              <a:tabLst/>
              <a:defRPr/>
            </a:pPr>
            <a:endParaRPr kumimoji="0" lang="en-US" sz="1800" i="0" u="none" strike="noStrike" kern="1200" cap="none" spc="0" normalizeH="0" baseline="0" noProof="0" dirty="0" smtClean="0">
              <a:ln>
                <a:noFill/>
              </a:ln>
              <a:solidFill>
                <a:schemeClr val="tx1"/>
              </a:solidFill>
              <a:effectLst/>
              <a:uLnTx/>
              <a:uFillTx/>
              <a:latin typeface="Calibri" pitchFamily="34" charset="0"/>
            </a:endParaRPr>
          </a:p>
        </p:txBody>
      </p:sp>
      <p:sp>
        <p:nvSpPr>
          <p:cNvPr id="310" name="Rectangle 11"/>
          <p:cNvSpPr>
            <a:spLocks noChangeArrowheads="1"/>
          </p:cNvSpPr>
          <p:nvPr/>
        </p:nvSpPr>
        <p:spPr bwMode="auto">
          <a:xfrm>
            <a:off x="5403850" y="2571750"/>
            <a:ext cx="3629025" cy="274638"/>
          </a:xfrm>
          <a:prstGeom prst="rect">
            <a:avLst/>
          </a:prstGeom>
          <a:solidFill>
            <a:schemeClr val="bg1"/>
          </a:solidFill>
          <a:ln w="9525">
            <a:solidFill>
              <a:schemeClr val="tx1"/>
            </a:solidFill>
            <a:miter lim="800000"/>
            <a:headEnd/>
            <a:tailEnd/>
          </a:ln>
        </p:spPr>
        <p:txBody>
          <a:bodyPr wrap="none" anchor="ctr"/>
          <a:lstStyle/>
          <a:p>
            <a:pPr algn="ctr"/>
            <a:r>
              <a:rPr lang="en-US" sz="1600" b="0" dirty="0">
                <a:latin typeface="Calibri" pitchFamily="34" charset="0"/>
              </a:rPr>
              <a:t>Diagnostic Enhancements</a:t>
            </a:r>
          </a:p>
        </p:txBody>
      </p:sp>
      <p:sp>
        <p:nvSpPr>
          <p:cNvPr id="313" name="Rectangle 809"/>
          <p:cNvSpPr>
            <a:spLocks noChangeArrowheads="1"/>
          </p:cNvSpPr>
          <p:nvPr/>
        </p:nvSpPr>
        <p:spPr bwMode="auto">
          <a:xfrm>
            <a:off x="108144" y="3681992"/>
            <a:ext cx="751809" cy="215444"/>
          </a:xfrm>
          <a:prstGeom prst="rect">
            <a:avLst/>
          </a:prstGeom>
          <a:noFill/>
          <a:ln w="9525">
            <a:noFill/>
            <a:miter lim="800000"/>
            <a:headEnd/>
            <a:tailEnd/>
          </a:ln>
        </p:spPr>
        <p:txBody>
          <a:bodyPr wrap="none" lIns="0" tIns="0" rIns="0" bIns="0">
            <a:spAutoFit/>
          </a:bodyPr>
          <a:lstStyle/>
          <a:p>
            <a:pPr eaLnBrk="0" hangingPunct="0"/>
            <a:r>
              <a:rPr lang="en-US" sz="1400" b="0" dirty="0">
                <a:solidFill>
                  <a:srgbClr val="24211D"/>
                </a:solidFill>
                <a:latin typeface="Calibri" pitchFamily="34" charset="0"/>
              </a:rPr>
              <a:t>HyperLink</a:t>
            </a:r>
            <a:endParaRPr lang="en-US" sz="3200" b="0" dirty="0">
              <a:solidFill>
                <a:srgbClr val="000000"/>
              </a:solidFill>
              <a:latin typeface="Calibri" pitchFamily="34" charset="0"/>
            </a:endParaRPr>
          </a:p>
        </p:txBody>
      </p:sp>
      <p:sp>
        <p:nvSpPr>
          <p:cNvPr id="305" name="Rectangle 14"/>
          <p:cNvSpPr>
            <a:spLocks noChangeArrowheads="1"/>
          </p:cNvSpPr>
          <p:nvPr/>
        </p:nvSpPr>
        <p:spPr bwMode="auto">
          <a:xfrm>
            <a:off x="5403850" y="3124200"/>
            <a:ext cx="3629025" cy="274638"/>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a:solidFill>
                  <a:schemeClr val="tx2"/>
                </a:solidFill>
                <a:latin typeface="Calibri" pitchFamily="34" charset="0"/>
              </a:rPr>
              <a:t>Miscellaneous</a:t>
            </a:r>
          </a:p>
        </p:txBody>
      </p:sp>
      <p:sp>
        <p:nvSpPr>
          <p:cNvPr id="30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HyperLink Bus</a:t>
            </a:r>
          </a:p>
        </p:txBody>
      </p:sp>
      <p:sp>
        <p:nvSpPr>
          <p:cNvPr id="316"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17" name="Rectangle 471"/>
          <p:cNvSpPr>
            <a:spLocks noChangeArrowheads="1"/>
          </p:cNvSpPr>
          <p:nvPr/>
        </p:nvSpPr>
        <p:spPr bwMode="auto">
          <a:xfrm>
            <a:off x="490656" y="2538100"/>
            <a:ext cx="403957" cy="161583"/>
          </a:xfrm>
          <a:prstGeom prst="rect">
            <a:avLst/>
          </a:prstGeom>
          <a:noFill/>
          <a:ln w="9525">
            <a:noFill/>
            <a:miter lim="800000"/>
            <a:headEnd/>
            <a:tailEnd/>
          </a:ln>
        </p:spPr>
        <p:txBody>
          <a:bodyPr wrap="none" lIns="0" tIns="0" rIns="0" bIns="0">
            <a:spAutoFit/>
          </a:bodyPr>
          <a:lstStyle/>
          <a:p>
            <a:pPr eaLnBrk="0" hangingPunct="0"/>
            <a:r>
              <a:rPr lang="en-US" sz="1050" dirty="0" smtClean="0">
                <a:solidFill>
                  <a:srgbClr val="000000"/>
                </a:solidFill>
                <a:latin typeface="Arial" pitchFamily="34" charset="0"/>
              </a:rPr>
              <a:t>Power</a:t>
            </a:r>
            <a:endParaRPr lang="en-US" sz="2800" b="0" dirty="0">
              <a:solidFill>
                <a:srgbClr val="000000"/>
              </a:solidFill>
              <a:latin typeface="Arial" pitchFamily="34" charset="0"/>
            </a:endParaRPr>
          </a:p>
        </p:txBody>
      </p:sp>
      <p:sp>
        <p:nvSpPr>
          <p:cNvPr id="324" name="Rectangle 472"/>
          <p:cNvSpPr>
            <a:spLocks noChangeArrowheads="1"/>
          </p:cNvSpPr>
          <p:nvPr/>
        </p:nvSpPr>
        <p:spPr bwMode="auto">
          <a:xfrm>
            <a:off x="522353" y="2655786"/>
            <a:ext cx="359073" cy="161583"/>
          </a:xfrm>
          <a:prstGeom prst="rect">
            <a:avLst/>
          </a:prstGeom>
          <a:noFill/>
          <a:ln w="9525">
            <a:noFill/>
            <a:miter lim="800000"/>
            <a:headEnd/>
            <a:tailEnd/>
          </a:ln>
        </p:spPr>
        <p:txBody>
          <a:bodyPr wrap="none" lIns="0" tIns="0" rIns="0" bIns="0">
            <a:spAutoFit/>
          </a:bodyPr>
          <a:lstStyle/>
          <a:p>
            <a:pPr eaLnBrk="0" hangingPunct="0"/>
            <a:r>
              <a:rPr lang="en-US" sz="1050" dirty="0" smtClean="0">
                <a:solidFill>
                  <a:srgbClr val="000000"/>
                </a:solidFill>
                <a:latin typeface="Arial" pitchFamily="34" charset="0"/>
              </a:rPr>
              <a:t>Mgmt</a:t>
            </a:r>
            <a:endParaRPr lang="en-US" sz="2800" b="0" dirty="0">
              <a:solidFill>
                <a:srgbClr val="000000"/>
              </a:solidFill>
              <a:latin typeface="Arial" pitchFamily="34" charset="0"/>
            </a:endParaRPr>
          </a:p>
        </p:txBody>
      </p:sp>
      <p:sp>
        <p:nvSpPr>
          <p:cNvPr id="325"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6" name="Rectangle 476"/>
          <p:cNvSpPr>
            <a:spLocks noChangeArrowheads="1"/>
          </p:cNvSpPr>
          <p:nvPr/>
        </p:nvSpPr>
        <p:spPr bwMode="auto">
          <a:xfrm>
            <a:off x="391048" y="2053315"/>
            <a:ext cx="610745"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000000"/>
                </a:solidFill>
                <a:latin typeface="Calibri" pitchFamily="34" charset="0"/>
              </a:rPr>
              <a:t>Boot ROM</a:t>
            </a:r>
            <a:endParaRPr lang="en-US" sz="3200" b="0" dirty="0">
              <a:solidFill>
                <a:srgbClr val="000000"/>
              </a:solidFill>
              <a:latin typeface="Calibri" pitchFamily="34" charset="0"/>
            </a:endParaRPr>
          </a:p>
        </p:txBody>
      </p:sp>
      <p:sp>
        <p:nvSpPr>
          <p:cNvPr id="327"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8" name="Rectangle 478"/>
          <p:cNvSpPr>
            <a:spLocks noChangeArrowheads="1"/>
          </p:cNvSpPr>
          <p:nvPr/>
        </p:nvSpPr>
        <p:spPr bwMode="auto">
          <a:xfrm>
            <a:off x="406249" y="2295555"/>
            <a:ext cx="572273" cy="169277"/>
          </a:xfrm>
          <a:prstGeom prst="rect">
            <a:avLst/>
          </a:prstGeom>
          <a:noFill/>
          <a:ln w="9525">
            <a:noFill/>
            <a:miter lim="800000"/>
            <a:headEnd/>
            <a:tailEnd/>
          </a:ln>
        </p:spPr>
        <p:txBody>
          <a:bodyPr wrap="none" lIns="0" tIns="0" rIns="0" bIns="0">
            <a:spAutoFit/>
          </a:bodyPr>
          <a:lstStyle/>
          <a:p>
            <a:pPr eaLnBrk="0" hangingPunct="0"/>
            <a:r>
              <a:rPr lang="en-US" sz="1100" dirty="0" smtClean="0">
                <a:solidFill>
                  <a:srgbClr val="000000"/>
                </a:solidFill>
                <a:latin typeface="Arial" pitchFamily="34" charset="0"/>
              </a:rPr>
              <a:t>HW </a:t>
            </a:r>
            <a:r>
              <a:rPr lang="en-US" sz="1100" dirty="0" err="1" smtClean="0">
                <a:solidFill>
                  <a:srgbClr val="000000"/>
                </a:solidFill>
                <a:latin typeface="Arial" pitchFamily="34" charset="0"/>
              </a:rPr>
              <a:t>Sem</a:t>
            </a:r>
            <a:endParaRPr lang="en-US" sz="3200" b="0" dirty="0">
              <a:solidFill>
                <a:srgbClr val="000000"/>
              </a:solidFill>
              <a:latin typeface="Arial" pitchFamily="34" charset="0"/>
            </a:endParaRPr>
          </a:p>
        </p:txBody>
      </p:sp>
      <p:sp>
        <p:nvSpPr>
          <p:cNvPr id="329"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30"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1"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2"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33"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4"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5"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36"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3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3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4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34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x3</a:t>
            </a:r>
            <a:endParaRPr lang="en-US" sz="1800" b="0">
              <a:solidFill>
                <a:srgbClr val="000000"/>
              </a:solidFill>
              <a:latin typeface="Arial" pitchFamily="34" charset="0"/>
            </a:endParaRPr>
          </a:p>
        </p:txBody>
      </p:sp>
      <p:sp>
        <p:nvSpPr>
          <p:cNvPr id="342"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43" name="Rectangle 744"/>
          <p:cNvSpPr>
            <a:spLocks noChangeArrowheads="1"/>
          </p:cNvSpPr>
          <p:nvPr/>
        </p:nvSpPr>
        <p:spPr bwMode="auto">
          <a:xfrm>
            <a:off x="578416" y="2902533"/>
            <a:ext cx="267702"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000000"/>
                </a:solidFill>
                <a:latin typeface="Arial" pitchFamily="34" charset="0"/>
              </a:rPr>
              <a:t>PLL</a:t>
            </a:r>
            <a:endParaRPr lang="en-US" sz="3200" b="0" dirty="0">
              <a:solidFill>
                <a:srgbClr val="000000"/>
              </a:solidFill>
              <a:latin typeface="Arial" pitchFamily="34" charset="0"/>
            </a:endParaRPr>
          </a:p>
        </p:txBody>
      </p:sp>
      <p:sp>
        <p:nvSpPr>
          <p:cNvPr id="344"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45"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46"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47" name="Rectangle 748"/>
          <p:cNvSpPr>
            <a:spLocks noChangeArrowheads="1"/>
          </p:cNvSpPr>
          <p:nvPr/>
        </p:nvSpPr>
        <p:spPr bwMode="auto">
          <a:xfrm>
            <a:off x="504908" y="3257740"/>
            <a:ext cx="416781"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000000"/>
                </a:solidFill>
                <a:latin typeface="Arial" pitchFamily="34" charset="0"/>
              </a:rPr>
              <a:t>EDMA</a:t>
            </a:r>
            <a:endParaRPr lang="en-US" sz="3200" b="0" dirty="0">
              <a:solidFill>
                <a:srgbClr val="000000"/>
              </a:solidFill>
              <a:latin typeface="Arial" pitchFamily="34" charset="0"/>
            </a:endParaRPr>
          </a:p>
        </p:txBody>
      </p:sp>
      <p:sp>
        <p:nvSpPr>
          <p:cNvPr id="34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4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5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x3</a:t>
            </a:r>
            <a:endParaRPr lang="en-US" sz="1800" b="0">
              <a:solidFill>
                <a:srgbClr val="000000"/>
              </a:solidFill>
              <a:latin typeface="Arial" pitchFamily="34" charset="0"/>
            </a:endParaRPr>
          </a:p>
        </p:txBody>
      </p:sp>
      <p:sp>
        <p:nvSpPr>
          <p:cNvPr id="35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5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AutoShape 6"/>
          <p:cNvSpPr>
            <a:spLocks noChangeArrowheads="1"/>
          </p:cNvSpPr>
          <p:nvPr/>
        </p:nvSpPr>
        <p:spPr bwMode="auto">
          <a:xfrm>
            <a:off x="5410200" y="3943350"/>
            <a:ext cx="3630613" cy="2590800"/>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Calibri" pitchFamily="34" charset="0"/>
            </a:endParaRPr>
          </a:p>
        </p:txBody>
      </p:sp>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App-Specific:  Wireless Applications</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solidFill>
            <a:schemeClr val="bg1"/>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57340" y="1076686"/>
            <a:ext cx="453715"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dirty="0" smtClean="0">
                <a:solidFill>
                  <a:srgbClr val="000000"/>
                </a:solidFill>
                <a:latin typeface="Arial" pitchFamily="34" charset="0"/>
              </a:rPr>
              <a:t>MSM</a:t>
            </a:r>
            <a:br>
              <a:rPr lang="en-US" sz="1100" dirty="0" smtClean="0">
                <a:solidFill>
                  <a:srgbClr val="000000"/>
                </a:solidFill>
                <a:latin typeface="Arial" pitchFamily="34" charset="0"/>
              </a:rPr>
            </a:br>
            <a:r>
              <a:rPr lang="en-US" sz="1100" dirty="0" smtClean="0">
                <a:solidFill>
                  <a:srgbClr val="000000"/>
                </a:solidFill>
                <a:latin typeface="Arial" pitchFamily="34" charset="0"/>
              </a:rPr>
              <a:t>SRAM</a:t>
            </a:r>
            <a:endParaRPr lang="en-US" sz="3200" dirty="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5" name="Rectangle 627"/>
          <p:cNvSpPr>
            <a:spLocks noChangeArrowheads="1"/>
          </p:cNvSpPr>
          <p:nvPr/>
        </p:nvSpPr>
        <p:spPr bwMode="auto">
          <a:xfrm>
            <a:off x="3990062" y="4004267"/>
            <a:ext cx="1278620" cy="184666"/>
          </a:xfrm>
          <a:prstGeom prst="rect">
            <a:avLst/>
          </a:prstGeom>
          <a:noFill/>
          <a:ln w="9525">
            <a:noFill/>
            <a:miter lim="800000"/>
            <a:headEnd/>
            <a:tailEnd/>
          </a:ln>
        </p:spPr>
        <p:txBody>
          <a:bodyPr wrap="none" lIns="0" tIns="0" rIns="0" bIns="0">
            <a:spAutoFit/>
          </a:bodyPr>
          <a:lstStyle/>
          <a:p>
            <a:pPr eaLnBrk="0" hangingPunct="0"/>
            <a:r>
              <a:rPr lang="en-US" sz="1200" dirty="0" err="1">
                <a:solidFill>
                  <a:srgbClr val="24211D"/>
                </a:solidFill>
                <a:latin typeface="Calibri" pitchFamily="34" charset="0"/>
              </a:rPr>
              <a:t>Multicore</a:t>
            </a:r>
            <a:r>
              <a:rPr lang="en-US" sz="1200" dirty="0">
                <a:solidFill>
                  <a:srgbClr val="24211D"/>
                </a:solidFill>
                <a:latin typeface="Calibri" pitchFamily="34" charset="0"/>
              </a:rPr>
              <a:t> Navigator</a:t>
            </a:r>
            <a:endParaRPr lang="en-US" sz="3200" b="0" dirty="0">
              <a:solidFill>
                <a:srgbClr val="000000"/>
              </a:solidFill>
              <a:latin typeface="Calibri" pitchFamily="34" charset="0"/>
            </a:endParaRPr>
          </a:p>
        </p:txBody>
      </p:sp>
      <p:sp>
        <p:nvSpPr>
          <p:cNvPr id="15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84"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5"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6"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8"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9"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0"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92"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3"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4"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9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9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9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9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0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83683" y="1320649"/>
            <a:ext cx="45719" cy="59387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917470"/>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9976"/>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dirty="0" smtClean="0">
                <a:solidFill>
                  <a:srgbClr val="000000"/>
                </a:solidFill>
                <a:latin typeface="Arial" pitchFamily="34" charset="0"/>
              </a:rPr>
              <a:t>64-bit</a:t>
            </a:r>
          </a:p>
          <a:p>
            <a:pPr algn="ctr" eaLnBrk="0" hangingPunct="0"/>
            <a:r>
              <a:rPr lang="en-US" sz="1100" dirty="0" smtClean="0">
                <a:solidFill>
                  <a:srgbClr val="000000"/>
                </a:solidFill>
                <a:latin typeface="Arial" pitchFamily="34" charset="0"/>
              </a:rPr>
              <a:t>DDR3 EMIF</a:t>
            </a:r>
            <a:endParaRPr lang="en-US" sz="110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1"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
        <p:nvSpPr>
          <p:cNvPr id="312"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
        <p:nvSpPr>
          <p:cNvPr id="318" name="Rectangle 19"/>
          <p:cNvSpPr>
            <a:spLocks noChangeArrowheads="1"/>
          </p:cNvSpPr>
          <p:nvPr/>
        </p:nvSpPr>
        <p:spPr bwMode="auto">
          <a:xfrm>
            <a:off x="5402263" y="2301875"/>
            <a:ext cx="3629025" cy="273050"/>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TeraNet Switch Fabric</a:t>
            </a:r>
          </a:p>
        </p:txBody>
      </p:sp>
      <p:sp>
        <p:nvSpPr>
          <p:cNvPr id="319"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solidFill>
                  <a:srgbClr val="000000"/>
                </a:solidFill>
                <a:latin typeface="Calibri" pitchFamily="34" charset="0"/>
              </a:rPr>
              <a:t>Memory </a:t>
            </a:r>
            <a:r>
              <a:rPr lang="en-US" sz="1600" b="0" dirty="0" smtClean="0">
                <a:solidFill>
                  <a:srgbClr val="000000"/>
                </a:solidFill>
                <a:latin typeface="Calibri" pitchFamily="34" charset="0"/>
              </a:rPr>
              <a:t>Subsystem</a:t>
            </a:r>
            <a:endParaRPr lang="en-US" sz="1600" b="0" dirty="0">
              <a:solidFill>
                <a:srgbClr val="000000"/>
              </a:solidFill>
              <a:latin typeface="Calibri" pitchFamily="34" charset="0"/>
            </a:endParaRPr>
          </a:p>
        </p:txBody>
      </p:sp>
      <p:sp>
        <p:nvSpPr>
          <p:cNvPr id="320" name="PPTShape_1"/>
          <p:cNvSpPr>
            <a:spLocks noChangeArrowheads="1"/>
          </p:cNvSpPr>
          <p:nvPr/>
        </p:nvSpPr>
        <p:spPr bwMode="auto">
          <a:xfrm>
            <a:off x="5402263" y="1470025"/>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err="1">
                <a:solidFill>
                  <a:srgbClr val="000000"/>
                </a:solidFill>
                <a:latin typeface="Calibri" pitchFamily="34" charset="0"/>
              </a:rPr>
              <a:t>Multicore</a:t>
            </a:r>
            <a:r>
              <a:rPr lang="en-US" sz="1600" b="0" dirty="0">
                <a:solidFill>
                  <a:srgbClr val="000000"/>
                </a:solidFill>
                <a:latin typeface="Calibri" pitchFamily="34" charset="0"/>
              </a:rPr>
              <a:t> Navigator</a:t>
            </a:r>
          </a:p>
        </p:txBody>
      </p:sp>
      <p:sp>
        <p:nvSpPr>
          <p:cNvPr id="321"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22" name="PPTShape_3"/>
          <p:cNvSpPr>
            <a:spLocks noChangeArrowheads="1"/>
          </p:cNvSpPr>
          <p:nvPr/>
        </p:nvSpPr>
        <p:spPr bwMode="auto">
          <a:xfrm>
            <a:off x="5400675" y="202723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External Interfaces</a:t>
            </a:r>
          </a:p>
        </p:txBody>
      </p:sp>
      <p:sp>
        <p:nvSpPr>
          <p:cNvPr id="323" name="PPTShape_4"/>
          <p:cNvSpPr>
            <a:spLocks noChangeArrowheads="1"/>
          </p:cNvSpPr>
          <p:nvPr/>
        </p:nvSpPr>
        <p:spPr bwMode="auto">
          <a:xfrm>
            <a:off x="5402263" y="17526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Network Coprocessor</a:t>
            </a:r>
          </a:p>
        </p:txBody>
      </p:sp>
      <p:sp>
        <p:nvSpPr>
          <p:cNvPr id="310" name="Rectangle 11"/>
          <p:cNvSpPr>
            <a:spLocks noChangeArrowheads="1"/>
          </p:cNvSpPr>
          <p:nvPr/>
        </p:nvSpPr>
        <p:spPr bwMode="auto">
          <a:xfrm>
            <a:off x="5403850" y="2571750"/>
            <a:ext cx="3629025" cy="274638"/>
          </a:xfrm>
          <a:prstGeom prst="rect">
            <a:avLst/>
          </a:prstGeom>
          <a:solidFill>
            <a:schemeClr val="bg1"/>
          </a:solidFill>
          <a:ln w="9525">
            <a:solidFill>
              <a:schemeClr val="tx1"/>
            </a:solidFill>
            <a:miter lim="800000"/>
            <a:headEnd/>
            <a:tailEnd/>
          </a:ln>
        </p:spPr>
        <p:txBody>
          <a:bodyPr wrap="none" anchor="ctr"/>
          <a:lstStyle/>
          <a:p>
            <a:pPr algn="ctr"/>
            <a:r>
              <a:rPr lang="en-US" sz="1600" b="0" dirty="0">
                <a:latin typeface="Calibri" pitchFamily="34" charset="0"/>
              </a:rPr>
              <a:t>Diagnostic Enhancements</a:t>
            </a:r>
          </a:p>
        </p:txBody>
      </p:sp>
      <p:sp>
        <p:nvSpPr>
          <p:cNvPr id="313" name="Rectangle 809"/>
          <p:cNvSpPr>
            <a:spLocks noChangeArrowheads="1"/>
          </p:cNvSpPr>
          <p:nvPr/>
        </p:nvSpPr>
        <p:spPr bwMode="auto">
          <a:xfrm>
            <a:off x="108144" y="3681992"/>
            <a:ext cx="751809" cy="215444"/>
          </a:xfrm>
          <a:prstGeom prst="rect">
            <a:avLst/>
          </a:prstGeom>
          <a:noFill/>
          <a:ln w="9525">
            <a:noFill/>
            <a:miter lim="800000"/>
            <a:headEnd/>
            <a:tailEnd/>
          </a:ln>
        </p:spPr>
        <p:txBody>
          <a:bodyPr wrap="none" lIns="0" tIns="0" rIns="0" bIns="0">
            <a:spAutoFit/>
          </a:bodyPr>
          <a:lstStyle/>
          <a:p>
            <a:pPr eaLnBrk="0" hangingPunct="0"/>
            <a:r>
              <a:rPr lang="en-US" sz="1400" dirty="0">
                <a:solidFill>
                  <a:srgbClr val="24211D"/>
                </a:solidFill>
                <a:latin typeface="Calibri" pitchFamily="34" charset="0"/>
              </a:rPr>
              <a:t>HyperLink</a:t>
            </a:r>
            <a:endParaRPr lang="en-US" sz="3200" b="0" dirty="0">
              <a:solidFill>
                <a:srgbClr val="000000"/>
              </a:solidFill>
              <a:latin typeface="Calibri" pitchFamily="34" charset="0"/>
            </a:endParaRPr>
          </a:p>
        </p:txBody>
      </p:sp>
      <p:sp>
        <p:nvSpPr>
          <p:cNvPr id="305" name="Rectangle 441"/>
          <p:cNvSpPr>
            <a:spLocks noChangeArrowheads="1"/>
          </p:cNvSpPr>
          <p:nvPr/>
        </p:nvSpPr>
        <p:spPr bwMode="auto">
          <a:xfrm>
            <a:off x="4330700" y="2984500"/>
            <a:ext cx="663575" cy="230188"/>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06" name="Rectangle 442"/>
          <p:cNvSpPr>
            <a:spLocks noChangeArrowheads="1"/>
          </p:cNvSpPr>
          <p:nvPr/>
        </p:nvSpPr>
        <p:spPr bwMode="auto">
          <a:xfrm>
            <a:off x="4297363" y="2951163"/>
            <a:ext cx="655638" cy="231775"/>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14" name="Rectangle 443"/>
          <p:cNvSpPr>
            <a:spLocks noChangeArrowheads="1"/>
          </p:cNvSpPr>
          <p:nvPr/>
        </p:nvSpPr>
        <p:spPr bwMode="auto">
          <a:xfrm>
            <a:off x="4440238" y="2941638"/>
            <a:ext cx="394660" cy="246221"/>
          </a:xfrm>
          <a:prstGeom prst="rect">
            <a:avLst/>
          </a:prstGeom>
          <a:noFill/>
          <a:ln w="9525">
            <a:noFill/>
            <a:miter lim="800000"/>
            <a:headEnd/>
            <a:tailEnd/>
          </a:ln>
        </p:spPr>
        <p:txBody>
          <a:bodyPr wrap="none" lIns="0" tIns="0" rIns="0" bIns="0">
            <a:spAutoFit/>
          </a:bodyPr>
          <a:lstStyle/>
          <a:p>
            <a:pPr eaLnBrk="0" hangingPunct="0"/>
            <a:r>
              <a:rPr lang="en-US" sz="1600" dirty="0">
                <a:solidFill>
                  <a:srgbClr val="000000"/>
                </a:solidFill>
                <a:latin typeface="Calibri" pitchFamily="34" charset="0"/>
              </a:rPr>
              <a:t>FFTC</a:t>
            </a:r>
            <a:endParaRPr lang="en-US" sz="4400" b="0" dirty="0">
              <a:solidFill>
                <a:srgbClr val="000000"/>
              </a:solidFill>
              <a:latin typeface="Calibri" pitchFamily="34" charset="0"/>
            </a:endParaRPr>
          </a:p>
        </p:txBody>
      </p:sp>
      <p:sp>
        <p:nvSpPr>
          <p:cNvPr id="316" name="Rectangle 444"/>
          <p:cNvSpPr>
            <a:spLocks noChangeArrowheads="1"/>
          </p:cNvSpPr>
          <p:nvPr/>
        </p:nvSpPr>
        <p:spPr bwMode="auto">
          <a:xfrm>
            <a:off x="4330700" y="2305050"/>
            <a:ext cx="663575" cy="231775"/>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17" name="Rectangle 445"/>
          <p:cNvSpPr>
            <a:spLocks noChangeArrowheads="1"/>
          </p:cNvSpPr>
          <p:nvPr/>
        </p:nvSpPr>
        <p:spPr bwMode="auto">
          <a:xfrm>
            <a:off x="4297363" y="2273300"/>
            <a:ext cx="655638" cy="230188"/>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4" name="Rectangle 446"/>
          <p:cNvSpPr>
            <a:spLocks noChangeArrowheads="1"/>
          </p:cNvSpPr>
          <p:nvPr/>
        </p:nvSpPr>
        <p:spPr bwMode="auto">
          <a:xfrm>
            <a:off x="4368800" y="2273300"/>
            <a:ext cx="529312" cy="246221"/>
          </a:xfrm>
          <a:prstGeom prst="rect">
            <a:avLst/>
          </a:prstGeom>
          <a:noFill/>
          <a:ln w="9525">
            <a:noFill/>
            <a:miter lim="800000"/>
            <a:headEnd/>
            <a:tailEnd/>
          </a:ln>
        </p:spPr>
        <p:txBody>
          <a:bodyPr wrap="none" lIns="0" tIns="0" rIns="0" bIns="0">
            <a:spAutoFit/>
          </a:bodyPr>
          <a:lstStyle/>
          <a:p>
            <a:pPr eaLnBrk="0" hangingPunct="0"/>
            <a:r>
              <a:rPr lang="en-US" sz="1600" dirty="0">
                <a:solidFill>
                  <a:srgbClr val="000000"/>
                </a:solidFill>
                <a:latin typeface="Calibri" pitchFamily="34" charset="0"/>
              </a:rPr>
              <a:t>TCP3d</a:t>
            </a:r>
            <a:endParaRPr lang="en-US" sz="4400" b="0" dirty="0">
              <a:solidFill>
                <a:srgbClr val="000000"/>
              </a:solidFill>
              <a:latin typeface="Calibri" pitchFamily="34" charset="0"/>
            </a:endParaRPr>
          </a:p>
        </p:txBody>
      </p:sp>
      <p:sp>
        <p:nvSpPr>
          <p:cNvPr id="325" name="Rectangle 457"/>
          <p:cNvSpPr>
            <a:spLocks noChangeArrowheads="1"/>
          </p:cNvSpPr>
          <p:nvPr/>
        </p:nvSpPr>
        <p:spPr bwMode="auto">
          <a:xfrm>
            <a:off x="4297363" y="1570038"/>
            <a:ext cx="655638" cy="231775"/>
          </a:xfrm>
          <a:prstGeom prst="rect">
            <a:avLst/>
          </a:prstGeom>
          <a:solidFill>
            <a:schemeClr val="bg1">
              <a:lumMod val="85000"/>
            </a:schemeClr>
          </a:solidFill>
          <a:ln w="5" cap="rnd">
            <a:solidFill>
              <a:srgbClr val="000000"/>
            </a:solidFill>
            <a:prstDash val="solid"/>
            <a:round/>
            <a:headEnd/>
            <a:tailEnd/>
          </a:ln>
        </p:spPr>
        <p:txBody>
          <a:bodyPr/>
          <a:lstStyle/>
          <a:p>
            <a:pPr eaLnBrk="0" hangingPunct="0">
              <a:defRPr/>
            </a:pPr>
            <a:endParaRPr lang="en-US" sz="1800" b="0">
              <a:solidFill>
                <a:srgbClr val="000000"/>
              </a:solidFill>
              <a:latin typeface="Arial" pitchFamily="34" charset="0"/>
            </a:endParaRPr>
          </a:p>
        </p:txBody>
      </p:sp>
      <p:sp>
        <p:nvSpPr>
          <p:cNvPr id="326" name="Rectangle 460"/>
          <p:cNvSpPr>
            <a:spLocks noChangeArrowheads="1"/>
          </p:cNvSpPr>
          <p:nvPr/>
        </p:nvSpPr>
        <p:spPr bwMode="auto">
          <a:xfrm>
            <a:off x="4297363" y="1239838"/>
            <a:ext cx="655638" cy="230188"/>
          </a:xfrm>
          <a:prstGeom prst="rect">
            <a:avLst/>
          </a:prstGeom>
          <a:solidFill>
            <a:schemeClr val="bg1">
              <a:lumMod val="85000"/>
            </a:schemeClr>
          </a:solidFill>
          <a:ln w="5" cap="rnd">
            <a:solidFill>
              <a:srgbClr val="000000"/>
            </a:solidFill>
            <a:prstDash val="solid"/>
            <a:round/>
            <a:headEnd/>
            <a:tailEnd/>
          </a:ln>
        </p:spPr>
        <p:txBody>
          <a:bodyPr/>
          <a:lstStyle/>
          <a:p>
            <a:pPr eaLnBrk="0" hangingPunct="0">
              <a:defRPr/>
            </a:pPr>
            <a:endParaRPr lang="en-US" sz="1800" b="0">
              <a:solidFill>
                <a:srgbClr val="000000"/>
              </a:solidFill>
              <a:latin typeface="Arial" pitchFamily="34" charset="0"/>
            </a:endParaRPr>
          </a:p>
        </p:txBody>
      </p:sp>
      <p:sp>
        <p:nvSpPr>
          <p:cNvPr id="327" name="Rectangle 462"/>
          <p:cNvSpPr>
            <a:spLocks noChangeArrowheads="1"/>
          </p:cNvSpPr>
          <p:nvPr/>
        </p:nvSpPr>
        <p:spPr bwMode="auto">
          <a:xfrm>
            <a:off x="4297363" y="2619375"/>
            <a:ext cx="655638" cy="223838"/>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8" name="Rectangle 463"/>
          <p:cNvSpPr>
            <a:spLocks noChangeArrowheads="1"/>
          </p:cNvSpPr>
          <p:nvPr/>
        </p:nvSpPr>
        <p:spPr bwMode="auto">
          <a:xfrm>
            <a:off x="4378325" y="2611438"/>
            <a:ext cx="521297" cy="246221"/>
          </a:xfrm>
          <a:prstGeom prst="rect">
            <a:avLst/>
          </a:prstGeom>
          <a:noFill/>
          <a:ln w="9525">
            <a:noFill/>
            <a:miter lim="800000"/>
            <a:headEnd/>
            <a:tailEnd/>
          </a:ln>
        </p:spPr>
        <p:txBody>
          <a:bodyPr wrap="none" lIns="0" tIns="0" rIns="0" bIns="0">
            <a:spAutoFit/>
          </a:bodyPr>
          <a:lstStyle/>
          <a:p>
            <a:pPr eaLnBrk="0" hangingPunct="0"/>
            <a:r>
              <a:rPr lang="en-US" sz="1600" dirty="0">
                <a:solidFill>
                  <a:srgbClr val="000000"/>
                </a:solidFill>
                <a:latin typeface="Calibri" pitchFamily="34" charset="0"/>
              </a:rPr>
              <a:t>TCP3e</a:t>
            </a:r>
            <a:endParaRPr lang="en-US" sz="4400" b="0" dirty="0">
              <a:solidFill>
                <a:srgbClr val="000000"/>
              </a:solidFill>
              <a:latin typeface="Calibri" pitchFamily="34" charset="0"/>
            </a:endParaRPr>
          </a:p>
        </p:txBody>
      </p:sp>
      <p:sp>
        <p:nvSpPr>
          <p:cNvPr id="329" name="Rectangle 465"/>
          <p:cNvSpPr>
            <a:spLocks noChangeArrowheads="1"/>
          </p:cNvSpPr>
          <p:nvPr/>
        </p:nvSpPr>
        <p:spPr bwMode="auto">
          <a:xfrm>
            <a:off x="5099050" y="2317750"/>
            <a:ext cx="157094"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x2</a:t>
            </a:r>
            <a:endParaRPr lang="en-US" sz="2800" b="0" dirty="0">
              <a:solidFill>
                <a:srgbClr val="000000"/>
              </a:solidFill>
              <a:latin typeface="Arial" pitchFamily="34" charset="0"/>
            </a:endParaRPr>
          </a:p>
        </p:txBody>
      </p:sp>
      <p:sp>
        <p:nvSpPr>
          <p:cNvPr id="330" name="Rectangle 467"/>
          <p:cNvSpPr>
            <a:spLocks noChangeArrowheads="1"/>
          </p:cNvSpPr>
          <p:nvPr/>
        </p:nvSpPr>
        <p:spPr bwMode="auto">
          <a:xfrm>
            <a:off x="5089525" y="2989263"/>
            <a:ext cx="157094"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x2</a:t>
            </a:r>
            <a:endParaRPr lang="en-US" sz="2800" b="0" dirty="0">
              <a:solidFill>
                <a:srgbClr val="000000"/>
              </a:solidFill>
              <a:latin typeface="Arial" pitchFamily="34" charset="0"/>
            </a:endParaRPr>
          </a:p>
        </p:txBody>
      </p:sp>
      <p:sp>
        <p:nvSpPr>
          <p:cNvPr id="331" name="Rectangle 475"/>
          <p:cNvSpPr>
            <a:spLocks noChangeArrowheads="1"/>
          </p:cNvSpPr>
          <p:nvPr/>
        </p:nvSpPr>
        <p:spPr bwMode="auto">
          <a:xfrm>
            <a:off x="4171950" y="933450"/>
            <a:ext cx="1128322" cy="246221"/>
          </a:xfrm>
          <a:prstGeom prst="rect">
            <a:avLst/>
          </a:prstGeom>
          <a:noFill/>
          <a:ln w="9525">
            <a:noFill/>
            <a:miter lim="800000"/>
            <a:headEnd/>
            <a:tailEnd/>
          </a:ln>
        </p:spPr>
        <p:txBody>
          <a:bodyPr wrap="none" lIns="0" tIns="0" rIns="0" bIns="0">
            <a:spAutoFit/>
          </a:bodyPr>
          <a:lstStyle/>
          <a:p>
            <a:pPr eaLnBrk="0" hangingPunct="0"/>
            <a:r>
              <a:rPr lang="en-US" sz="1600" dirty="0">
                <a:solidFill>
                  <a:srgbClr val="24211D"/>
                </a:solidFill>
                <a:latin typeface="Calibri" pitchFamily="34" charset="0"/>
              </a:rPr>
              <a:t>Coprocessors</a:t>
            </a:r>
            <a:endParaRPr lang="en-US" sz="4000" b="0" dirty="0">
              <a:solidFill>
                <a:srgbClr val="000000"/>
              </a:solidFill>
              <a:latin typeface="Calibri" pitchFamily="34" charset="0"/>
            </a:endParaRPr>
          </a:p>
        </p:txBody>
      </p:sp>
      <p:sp>
        <p:nvSpPr>
          <p:cNvPr id="332" name="Rectangle 491"/>
          <p:cNvSpPr>
            <a:spLocks noChangeArrowheads="1"/>
          </p:cNvSpPr>
          <p:nvPr/>
        </p:nvSpPr>
        <p:spPr bwMode="auto">
          <a:xfrm>
            <a:off x="4397375" y="1958975"/>
            <a:ext cx="654050" cy="231775"/>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33" name="Rectangle 492"/>
          <p:cNvSpPr>
            <a:spLocks noChangeArrowheads="1"/>
          </p:cNvSpPr>
          <p:nvPr/>
        </p:nvSpPr>
        <p:spPr bwMode="auto">
          <a:xfrm>
            <a:off x="4364038" y="1925638"/>
            <a:ext cx="654050" cy="231775"/>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34" name="Rectangle 493"/>
          <p:cNvSpPr>
            <a:spLocks noChangeArrowheads="1"/>
          </p:cNvSpPr>
          <p:nvPr/>
        </p:nvSpPr>
        <p:spPr bwMode="auto">
          <a:xfrm>
            <a:off x="4330700" y="1892300"/>
            <a:ext cx="654050" cy="231775"/>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35" name="Rectangle 494"/>
          <p:cNvSpPr>
            <a:spLocks noChangeArrowheads="1"/>
          </p:cNvSpPr>
          <p:nvPr/>
        </p:nvSpPr>
        <p:spPr bwMode="auto">
          <a:xfrm>
            <a:off x="4297363" y="1866900"/>
            <a:ext cx="655638" cy="223838"/>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36" name="Rectangle 495"/>
          <p:cNvSpPr>
            <a:spLocks noChangeArrowheads="1"/>
          </p:cNvSpPr>
          <p:nvPr/>
        </p:nvSpPr>
        <p:spPr bwMode="auto">
          <a:xfrm>
            <a:off x="4421188" y="1868488"/>
            <a:ext cx="440698" cy="246221"/>
          </a:xfrm>
          <a:prstGeom prst="rect">
            <a:avLst/>
          </a:prstGeom>
          <a:noFill/>
          <a:ln w="9525">
            <a:noFill/>
            <a:miter lim="800000"/>
            <a:headEnd/>
            <a:tailEnd/>
          </a:ln>
        </p:spPr>
        <p:txBody>
          <a:bodyPr wrap="none" lIns="0" tIns="0" rIns="0" bIns="0">
            <a:spAutoFit/>
          </a:bodyPr>
          <a:lstStyle/>
          <a:p>
            <a:pPr eaLnBrk="0" hangingPunct="0"/>
            <a:r>
              <a:rPr lang="en-US" sz="1600" dirty="0">
                <a:solidFill>
                  <a:srgbClr val="000000"/>
                </a:solidFill>
                <a:latin typeface="Calibri" pitchFamily="34" charset="0"/>
              </a:rPr>
              <a:t>VCP2</a:t>
            </a:r>
            <a:endParaRPr lang="en-US" sz="4400" b="0" dirty="0">
              <a:solidFill>
                <a:srgbClr val="000000"/>
              </a:solidFill>
              <a:latin typeface="Calibri" pitchFamily="34" charset="0"/>
            </a:endParaRPr>
          </a:p>
        </p:txBody>
      </p:sp>
      <p:sp>
        <p:nvSpPr>
          <p:cNvPr id="337" name="Rectangle 497"/>
          <p:cNvSpPr>
            <a:spLocks noChangeArrowheads="1"/>
          </p:cNvSpPr>
          <p:nvPr/>
        </p:nvSpPr>
        <p:spPr bwMode="auto">
          <a:xfrm>
            <a:off x="5100638" y="1922463"/>
            <a:ext cx="157094"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x4</a:t>
            </a:r>
            <a:endParaRPr lang="en-US" sz="2800" b="0" dirty="0">
              <a:solidFill>
                <a:srgbClr val="000000"/>
              </a:solidFill>
              <a:latin typeface="Arial" pitchFamily="34" charset="0"/>
            </a:endParaRPr>
          </a:p>
        </p:txBody>
      </p:sp>
      <p:sp>
        <p:nvSpPr>
          <p:cNvPr id="338" name="Line 760"/>
          <p:cNvSpPr>
            <a:spLocks noChangeShapeType="1"/>
          </p:cNvSpPr>
          <p:nvPr/>
        </p:nvSpPr>
        <p:spPr bwMode="auto">
          <a:xfrm>
            <a:off x="4491038" y="3551238"/>
            <a:ext cx="1588" cy="422275"/>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39" name="Freeform 761"/>
          <p:cNvSpPr>
            <a:spLocks/>
          </p:cNvSpPr>
          <p:nvPr/>
        </p:nvSpPr>
        <p:spPr bwMode="auto">
          <a:xfrm>
            <a:off x="4464050" y="3551238"/>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40" name="Freeform 762"/>
          <p:cNvSpPr>
            <a:spLocks/>
          </p:cNvSpPr>
          <p:nvPr/>
        </p:nvSpPr>
        <p:spPr bwMode="auto">
          <a:xfrm>
            <a:off x="4464050" y="390683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41"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42" name="Rectangle 463"/>
          <p:cNvSpPr>
            <a:spLocks noChangeArrowheads="1"/>
          </p:cNvSpPr>
          <p:nvPr/>
        </p:nvSpPr>
        <p:spPr bwMode="auto">
          <a:xfrm>
            <a:off x="4366412" y="3293276"/>
            <a:ext cx="333425" cy="246221"/>
          </a:xfrm>
          <a:prstGeom prst="rect">
            <a:avLst/>
          </a:prstGeom>
          <a:noFill/>
          <a:ln w="9525">
            <a:noFill/>
            <a:miter lim="800000"/>
            <a:headEnd/>
            <a:tailEnd/>
          </a:ln>
        </p:spPr>
        <p:txBody>
          <a:bodyPr wrap="none" lIns="0" tIns="0" rIns="0" bIns="0">
            <a:spAutoFit/>
          </a:bodyPr>
          <a:lstStyle/>
          <a:p>
            <a:pPr eaLnBrk="0" hangingPunct="0"/>
            <a:r>
              <a:rPr lang="en-US" sz="1600" dirty="0" smtClean="0">
                <a:solidFill>
                  <a:srgbClr val="000000"/>
                </a:solidFill>
                <a:latin typeface="Calibri" pitchFamily="34" charset="0"/>
              </a:rPr>
              <a:t>BCP</a:t>
            </a:r>
            <a:endParaRPr lang="en-US" sz="4400" b="0" dirty="0">
              <a:solidFill>
                <a:srgbClr val="000000"/>
              </a:solidFill>
              <a:latin typeface="Calibri" pitchFamily="34" charset="0"/>
            </a:endParaRPr>
          </a:p>
        </p:txBody>
      </p:sp>
      <p:sp>
        <p:nvSpPr>
          <p:cNvPr id="343"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44" name="PPTShape_5"/>
          <p:cNvSpPr>
            <a:spLocks noChangeArrowheads="1"/>
          </p:cNvSpPr>
          <p:nvPr/>
        </p:nvSpPr>
        <p:spPr bwMode="auto">
          <a:xfrm>
            <a:off x="5398294" y="3672682"/>
            <a:ext cx="3629025" cy="274637"/>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smtClean="0">
                <a:solidFill>
                  <a:schemeClr val="tx2"/>
                </a:solidFill>
                <a:latin typeface="Calibri" pitchFamily="34" charset="0"/>
              </a:rPr>
              <a:t>Wireless Applications</a:t>
            </a:r>
            <a:endParaRPr lang="en-US" sz="2000" dirty="0">
              <a:solidFill>
                <a:schemeClr val="tx2"/>
              </a:solidFill>
              <a:latin typeface="Calibri" pitchFamily="34" charset="0"/>
            </a:endParaRPr>
          </a:p>
        </p:txBody>
      </p:sp>
      <p:sp>
        <p:nvSpPr>
          <p:cNvPr id="34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Miscellaneous</a:t>
            </a:r>
          </a:p>
        </p:txBody>
      </p:sp>
      <p:sp>
        <p:nvSpPr>
          <p:cNvPr id="34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HyperLink Bus</a:t>
            </a:r>
          </a:p>
        </p:txBody>
      </p:sp>
      <p:sp>
        <p:nvSpPr>
          <p:cNvPr id="347"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Application-Specific</a:t>
            </a:r>
            <a:endParaRPr lang="en-US" sz="1600" b="0" dirty="0">
              <a:solidFill>
                <a:srgbClr val="000000"/>
              </a:solidFill>
              <a:latin typeface="Calibri" pitchFamily="34" charset="0"/>
            </a:endParaRPr>
          </a:p>
        </p:txBody>
      </p:sp>
      <p:sp>
        <p:nvSpPr>
          <p:cNvPr id="349" name="Rectangle 171"/>
          <p:cNvSpPr txBox="1">
            <a:spLocks noChangeArrowheads="1"/>
          </p:cNvSpPr>
          <p:nvPr/>
        </p:nvSpPr>
        <p:spPr>
          <a:xfrm>
            <a:off x="5410200" y="3962400"/>
            <a:ext cx="3527425" cy="2667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Wireless-specific Coprocessors</a:t>
            </a: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2x FFT Coprocessor (FFTC)</a:t>
            </a:r>
            <a:endParaRPr kumimoji="0" lang="en-US" sz="1800" b="0" i="0" u="none" strike="noStrike" kern="1200" cap="none" spc="0" normalizeH="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lang="en-US" sz="1800" b="0" baseline="0" dirty="0" smtClean="0">
                <a:latin typeface="Calibri" pitchFamily="34" charset="0"/>
              </a:rPr>
              <a:t>Turbo Dec/Enc (TCP3D/3E)</a:t>
            </a:r>
            <a:endParaRPr lang="en-US" sz="1800" b="0" dirty="0" smtClean="0">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4x </a:t>
            </a:r>
            <a:r>
              <a:rPr kumimoji="0" lang="en-US" sz="1800" b="0" i="0" u="none" strike="noStrike" kern="1200" cap="none" spc="0" normalizeH="0" baseline="0" noProof="0" dirty="0" err="1" smtClean="0">
                <a:ln>
                  <a:noFill/>
                </a:ln>
                <a:solidFill>
                  <a:schemeClr val="tx1"/>
                </a:solidFill>
                <a:effectLst/>
                <a:uLnTx/>
                <a:uFillTx/>
                <a:latin typeface="Calibri" pitchFamily="34" charset="0"/>
              </a:rPr>
              <a:t>Viterbi</a:t>
            </a:r>
            <a:r>
              <a:rPr kumimoji="0" lang="en-US" sz="1800" b="0" i="0" u="none" strike="noStrike" kern="1200" cap="none" spc="0" normalizeH="0" baseline="0" noProof="0" dirty="0" smtClean="0">
                <a:ln>
                  <a:noFill/>
                </a:ln>
                <a:solidFill>
                  <a:schemeClr val="tx1"/>
                </a:solidFill>
                <a:effectLst/>
                <a:uLnTx/>
                <a:uFillTx/>
                <a:latin typeface="Calibri" pitchFamily="34" charset="0"/>
              </a:rPr>
              <a:t> Coprocessor</a:t>
            </a:r>
            <a:r>
              <a:rPr kumimoji="0" lang="en-US" sz="1800" b="0" i="0" u="none" strike="noStrike" kern="1200" cap="none" spc="0" normalizeH="0" noProof="0" dirty="0" smtClean="0">
                <a:ln>
                  <a:noFill/>
                </a:ln>
                <a:solidFill>
                  <a:schemeClr val="tx1"/>
                </a:solidFill>
                <a:effectLst/>
                <a:uLnTx/>
                <a:uFillTx/>
                <a:latin typeface="Calibri" pitchFamily="34" charset="0"/>
              </a:rPr>
              <a:t> (VCP2)</a:t>
            </a:r>
            <a:endParaRPr kumimoji="0" lang="en-US" sz="1800" b="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Bit-rate Coprocessor</a:t>
            </a:r>
            <a:r>
              <a:rPr kumimoji="0" lang="en-US" sz="1800" b="0" i="0" u="none" strike="noStrike" kern="1200" cap="none" spc="0" normalizeH="0" noProof="0" dirty="0" smtClean="0">
                <a:ln>
                  <a:noFill/>
                </a:ln>
                <a:solidFill>
                  <a:schemeClr val="tx1"/>
                </a:solidFill>
                <a:effectLst/>
                <a:uLnTx/>
                <a:uFillTx/>
                <a:latin typeface="Calibri" pitchFamily="34" charset="0"/>
              </a:rPr>
              <a:t> (BCP)</a:t>
            </a:r>
            <a:endParaRPr kumimoji="0" lang="en-US" sz="1800" b="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lang="en-US" sz="1800" b="0" dirty="0" smtClean="0">
                <a:latin typeface="Calibri" pitchFamily="34" charset="0"/>
              </a:rPr>
              <a:t>2x Rake Search </a:t>
            </a:r>
            <a:r>
              <a:rPr lang="en-US" sz="1800" b="0" dirty="0" err="1" smtClean="0">
                <a:latin typeface="Calibri" pitchFamily="34" charset="0"/>
              </a:rPr>
              <a:t>Accel</a:t>
            </a:r>
            <a:r>
              <a:rPr lang="en-US" sz="1800" b="0" dirty="0" smtClean="0">
                <a:latin typeface="Calibri" pitchFamily="34" charset="0"/>
              </a:rPr>
              <a:t> (RSA)</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Wireless-specific</a:t>
            </a:r>
            <a:r>
              <a:rPr kumimoji="0" lang="en-US" sz="1800" i="0" u="none" strike="noStrike" kern="1200" cap="none" spc="0" normalizeH="0" noProof="0" dirty="0" smtClean="0">
                <a:ln>
                  <a:noFill/>
                </a:ln>
                <a:solidFill>
                  <a:schemeClr val="tx1"/>
                </a:solidFill>
                <a:effectLst/>
                <a:uLnTx/>
                <a:uFillTx/>
                <a:latin typeface="Calibri" pitchFamily="34" charset="0"/>
              </a:rPr>
              <a:t> </a:t>
            </a:r>
            <a:r>
              <a:rPr lang="en-US" sz="1800" dirty="0" smtClean="0">
                <a:latin typeface="Calibri" pitchFamily="34" charset="0"/>
              </a:rPr>
              <a:t>Interfaces</a:t>
            </a:r>
            <a:endParaRPr kumimoji="0" lang="en-US" sz="1800" i="0" u="none" strike="noStrike" kern="1200" cap="none" spc="0" normalizeH="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6x Antenna Interface</a:t>
            </a:r>
            <a:r>
              <a:rPr kumimoji="0" lang="en-US" sz="1800" b="0" i="0" u="none" strike="noStrike" kern="1200" cap="none" spc="0" normalizeH="0" noProof="0" dirty="0" smtClean="0">
                <a:ln>
                  <a:noFill/>
                </a:ln>
                <a:solidFill>
                  <a:schemeClr val="tx1"/>
                </a:solidFill>
                <a:effectLst/>
                <a:uLnTx/>
                <a:uFillTx/>
                <a:latin typeface="Calibri" pitchFamily="34" charset="0"/>
              </a:rPr>
              <a:t> (AIF2)</a:t>
            </a:r>
            <a:endParaRPr kumimoji="0" lang="en-US" sz="1800" b="0" i="0" u="none" strike="noStrike" kern="1200" cap="none" spc="0" normalizeH="0" baseline="0" noProof="0" dirty="0" smtClean="0">
              <a:ln>
                <a:noFill/>
              </a:ln>
              <a:solidFill>
                <a:schemeClr val="tx1"/>
              </a:solidFill>
              <a:effectLst/>
              <a:uLnTx/>
              <a:uFillTx/>
              <a:latin typeface="Calibri" pitchFamily="34" charset="0"/>
            </a:endParaRPr>
          </a:p>
        </p:txBody>
      </p:sp>
      <p:sp>
        <p:nvSpPr>
          <p:cNvPr id="351" name="Rectangle 557"/>
          <p:cNvSpPr>
            <a:spLocks noChangeArrowheads="1"/>
          </p:cNvSpPr>
          <p:nvPr/>
        </p:nvSpPr>
        <p:spPr bwMode="auto">
          <a:xfrm>
            <a:off x="2635250" y="4710113"/>
            <a:ext cx="257175" cy="8429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52" name="Rectangle 558"/>
          <p:cNvSpPr>
            <a:spLocks noChangeArrowheads="1"/>
          </p:cNvSpPr>
          <p:nvPr/>
        </p:nvSpPr>
        <p:spPr bwMode="auto">
          <a:xfrm>
            <a:off x="2635250" y="4710113"/>
            <a:ext cx="257175" cy="842963"/>
          </a:xfrm>
          <a:prstGeom prst="rect">
            <a:avLst/>
          </a:prstGeom>
          <a:solidFill>
            <a:srgbClr val="FFFF00"/>
          </a:solid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358" name="Freeform 583"/>
          <p:cNvSpPr>
            <a:spLocks/>
          </p:cNvSpPr>
          <p:nvPr/>
        </p:nvSpPr>
        <p:spPr bwMode="auto">
          <a:xfrm>
            <a:off x="2635250" y="4584700"/>
            <a:ext cx="115888" cy="107950"/>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9" name="Freeform 584"/>
          <p:cNvSpPr>
            <a:spLocks/>
          </p:cNvSpPr>
          <p:nvPr/>
        </p:nvSpPr>
        <p:spPr bwMode="auto">
          <a:xfrm>
            <a:off x="2676525" y="4602163"/>
            <a:ext cx="25400" cy="7938"/>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0" name="Freeform 655"/>
          <p:cNvSpPr>
            <a:spLocks/>
          </p:cNvSpPr>
          <p:nvPr/>
        </p:nvSpPr>
        <p:spPr bwMode="auto">
          <a:xfrm>
            <a:off x="2808288" y="4625975"/>
            <a:ext cx="66675" cy="66675"/>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1" name="Rectangle 443"/>
          <p:cNvSpPr>
            <a:spLocks noChangeArrowheads="1"/>
          </p:cNvSpPr>
          <p:nvPr/>
        </p:nvSpPr>
        <p:spPr bwMode="auto">
          <a:xfrm rot="16200000">
            <a:off x="2459276" y="5008324"/>
            <a:ext cx="623569" cy="246221"/>
          </a:xfrm>
          <a:prstGeom prst="rect">
            <a:avLst/>
          </a:prstGeom>
          <a:noFill/>
          <a:ln w="9525">
            <a:noFill/>
            <a:miter lim="800000"/>
            <a:headEnd/>
            <a:tailEnd/>
          </a:ln>
        </p:spPr>
        <p:txBody>
          <a:bodyPr wrap="none" lIns="0" tIns="0" rIns="0" bIns="0">
            <a:spAutoFit/>
          </a:bodyPr>
          <a:lstStyle/>
          <a:p>
            <a:pPr eaLnBrk="0" hangingPunct="0"/>
            <a:r>
              <a:rPr lang="en-US" sz="1600" dirty="0" smtClean="0">
                <a:solidFill>
                  <a:srgbClr val="000000"/>
                </a:solidFill>
                <a:latin typeface="Calibri" pitchFamily="34" charset="0"/>
              </a:rPr>
              <a:t>AIF2 x6</a:t>
            </a:r>
            <a:endParaRPr lang="en-US" sz="4400" b="0" dirty="0">
              <a:solidFill>
                <a:srgbClr val="000000"/>
              </a:solidFill>
              <a:latin typeface="Calibri" pitchFamily="34" charset="0"/>
            </a:endParaRPr>
          </a:p>
        </p:txBody>
      </p:sp>
      <p:sp>
        <p:nvSpPr>
          <p:cNvPr id="376" name="Rectangle 494"/>
          <p:cNvSpPr>
            <a:spLocks noChangeArrowheads="1"/>
          </p:cNvSpPr>
          <p:nvPr/>
        </p:nvSpPr>
        <p:spPr bwMode="auto">
          <a:xfrm>
            <a:off x="3000375" y="1428750"/>
            <a:ext cx="504825" cy="222250"/>
          </a:xfrm>
          <a:prstGeom prst="rect">
            <a:avLst/>
          </a:prstGeom>
          <a:solidFill>
            <a:srgbClr val="FFFF00"/>
          </a:solidFill>
          <a:ln w="5"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7" name="Rectangle 495"/>
          <p:cNvSpPr>
            <a:spLocks noChangeArrowheads="1"/>
          </p:cNvSpPr>
          <p:nvPr/>
        </p:nvSpPr>
        <p:spPr bwMode="auto">
          <a:xfrm>
            <a:off x="3095625" y="1409700"/>
            <a:ext cx="333746" cy="246221"/>
          </a:xfrm>
          <a:prstGeom prst="rect">
            <a:avLst/>
          </a:prstGeom>
          <a:noFill/>
          <a:ln w="9525">
            <a:noFill/>
            <a:miter lim="800000"/>
            <a:headEnd/>
            <a:tailEnd/>
          </a:ln>
        </p:spPr>
        <p:txBody>
          <a:bodyPr wrap="none" lIns="0" tIns="0" rIns="0" bIns="0">
            <a:spAutoFit/>
          </a:bodyPr>
          <a:lstStyle/>
          <a:p>
            <a:pPr eaLnBrk="0" hangingPunct="0"/>
            <a:r>
              <a:rPr lang="en-US" sz="1600" dirty="0" smtClean="0">
                <a:solidFill>
                  <a:srgbClr val="000000"/>
                </a:solidFill>
                <a:latin typeface="Calibri" pitchFamily="34" charset="0"/>
              </a:rPr>
              <a:t>RSA</a:t>
            </a:r>
            <a:endParaRPr lang="en-US" sz="4400" b="0" dirty="0">
              <a:solidFill>
                <a:srgbClr val="000000"/>
              </a:solidFill>
              <a:latin typeface="Calibri" pitchFamily="34" charset="0"/>
            </a:endParaRPr>
          </a:p>
        </p:txBody>
      </p:sp>
      <p:cxnSp>
        <p:nvCxnSpPr>
          <p:cNvPr id="381" name="Straight Arrow Connector 380"/>
          <p:cNvCxnSpPr/>
          <p:nvPr/>
        </p:nvCxnSpPr>
        <p:spPr bwMode="auto">
          <a:xfrm>
            <a:off x="3048000" y="16002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382" name="Rectangle 495"/>
          <p:cNvSpPr>
            <a:spLocks noChangeArrowheads="1"/>
          </p:cNvSpPr>
          <p:nvPr/>
        </p:nvSpPr>
        <p:spPr bwMode="auto">
          <a:xfrm>
            <a:off x="3095625" y="990600"/>
            <a:ext cx="525785" cy="246221"/>
          </a:xfrm>
          <a:prstGeom prst="rect">
            <a:avLst/>
          </a:prstGeom>
          <a:noFill/>
          <a:ln w="9525">
            <a:noFill/>
            <a:miter lim="800000"/>
            <a:headEnd/>
            <a:tailEnd/>
          </a:ln>
        </p:spPr>
        <p:txBody>
          <a:bodyPr wrap="none" lIns="0" tIns="0" rIns="0" bIns="0">
            <a:spAutoFit/>
          </a:bodyPr>
          <a:lstStyle/>
          <a:p>
            <a:pPr eaLnBrk="0" hangingPunct="0"/>
            <a:r>
              <a:rPr lang="en-US" sz="1600" dirty="0" smtClean="0">
                <a:solidFill>
                  <a:schemeClr val="tx2"/>
                </a:solidFill>
                <a:latin typeface="Calibri" pitchFamily="34" charset="0"/>
              </a:rPr>
              <a:t>C6670</a:t>
            </a:r>
            <a:endParaRPr lang="en-US" sz="4400" b="0" dirty="0">
              <a:solidFill>
                <a:schemeClr val="tx2"/>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AutoShape 6"/>
          <p:cNvSpPr>
            <a:spLocks noChangeArrowheads="1"/>
          </p:cNvSpPr>
          <p:nvPr/>
        </p:nvSpPr>
        <p:spPr bwMode="auto">
          <a:xfrm>
            <a:off x="5410200" y="3943350"/>
            <a:ext cx="3630613" cy="2152650"/>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Calibri" pitchFamily="34" charset="0"/>
            </a:endParaRPr>
          </a:p>
        </p:txBody>
      </p:sp>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App-Specific:  General Purpose</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solidFill>
            <a:schemeClr val="bg1"/>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57340" y="1076686"/>
            <a:ext cx="453715"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dirty="0" smtClean="0">
                <a:solidFill>
                  <a:srgbClr val="000000"/>
                </a:solidFill>
                <a:latin typeface="Arial" pitchFamily="34" charset="0"/>
              </a:rPr>
              <a:t>MSM</a:t>
            </a:r>
            <a:br>
              <a:rPr lang="en-US" sz="1100" dirty="0" smtClean="0">
                <a:solidFill>
                  <a:srgbClr val="000000"/>
                </a:solidFill>
                <a:latin typeface="Arial" pitchFamily="34" charset="0"/>
              </a:rPr>
            </a:br>
            <a:r>
              <a:rPr lang="en-US" sz="1100" dirty="0" smtClean="0">
                <a:solidFill>
                  <a:srgbClr val="000000"/>
                </a:solidFill>
                <a:latin typeface="Arial" pitchFamily="34" charset="0"/>
              </a:rPr>
              <a:t>SRAM</a:t>
            </a:r>
            <a:endParaRPr lang="en-US" sz="320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5" name="Rectangle 627"/>
          <p:cNvSpPr>
            <a:spLocks noChangeArrowheads="1"/>
          </p:cNvSpPr>
          <p:nvPr/>
        </p:nvSpPr>
        <p:spPr bwMode="auto">
          <a:xfrm>
            <a:off x="3990062" y="4004267"/>
            <a:ext cx="1278620" cy="184666"/>
          </a:xfrm>
          <a:prstGeom prst="rect">
            <a:avLst/>
          </a:prstGeom>
          <a:noFill/>
          <a:ln w="9525">
            <a:noFill/>
            <a:miter lim="800000"/>
            <a:headEnd/>
            <a:tailEnd/>
          </a:ln>
        </p:spPr>
        <p:txBody>
          <a:bodyPr wrap="none" lIns="0" tIns="0" rIns="0" bIns="0">
            <a:spAutoFit/>
          </a:bodyPr>
          <a:lstStyle/>
          <a:p>
            <a:pPr eaLnBrk="0" hangingPunct="0"/>
            <a:r>
              <a:rPr lang="en-US" sz="1200" dirty="0" err="1">
                <a:solidFill>
                  <a:srgbClr val="24211D"/>
                </a:solidFill>
                <a:latin typeface="Calibri" pitchFamily="34" charset="0"/>
              </a:rPr>
              <a:t>Multicore</a:t>
            </a:r>
            <a:r>
              <a:rPr lang="en-US" sz="1200" dirty="0">
                <a:solidFill>
                  <a:srgbClr val="24211D"/>
                </a:solidFill>
                <a:latin typeface="Calibri" pitchFamily="34" charset="0"/>
              </a:rPr>
              <a:t> Navigator</a:t>
            </a:r>
            <a:endParaRPr lang="en-US" sz="3200" b="0" dirty="0">
              <a:solidFill>
                <a:srgbClr val="000000"/>
              </a:solidFill>
              <a:latin typeface="Calibri" pitchFamily="34" charset="0"/>
            </a:endParaRPr>
          </a:p>
        </p:txBody>
      </p:sp>
      <p:sp>
        <p:nvSpPr>
          <p:cNvPr id="15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84"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5"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6"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8"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9"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0"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92"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3"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4"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9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9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9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9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0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chemeClr val="bg1">
              <a:lumMod val="95000"/>
            </a:schemeClr>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dirty="0" smtClean="0">
                <a:solidFill>
                  <a:srgbClr val="000000"/>
                </a:solidFill>
                <a:latin typeface="Arial" pitchFamily="34" charset="0"/>
              </a:rPr>
              <a:t>64-bit</a:t>
            </a:r>
          </a:p>
          <a:p>
            <a:pPr algn="ctr" eaLnBrk="0" hangingPunct="0"/>
            <a:r>
              <a:rPr lang="en-US" sz="1100" dirty="0" smtClean="0">
                <a:solidFill>
                  <a:srgbClr val="000000"/>
                </a:solidFill>
                <a:latin typeface="Arial" pitchFamily="34" charset="0"/>
              </a:rPr>
              <a:t>DDR3 EMIF</a:t>
            </a:r>
            <a:endParaRPr lang="en-US" sz="110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1"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
        <p:nvSpPr>
          <p:cNvPr id="312"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
        <p:nvSpPr>
          <p:cNvPr id="318" name="Rectangle 19"/>
          <p:cNvSpPr>
            <a:spLocks noChangeArrowheads="1"/>
          </p:cNvSpPr>
          <p:nvPr/>
        </p:nvSpPr>
        <p:spPr bwMode="auto">
          <a:xfrm>
            <a:off x="5402263" y="2301875"/>
            <a:ext cx="3629025" cy="273050"/>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TeraNet Switch Fabric</a:t>
            </a:r>
          </a:p>
        </p:txBody>
      </p:sp>
      <p:sp>
        <p:nvSpPr>
          <p:cNvPr id="319"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solidFill>
                  <a:srgbClr val="000000"/>
                </a:solidFill>
                <a:latin typeface="Calibri" pitchFamily="34" charset="0"/>
              </a:rPr>
              <a:t>Memory </a:t>
            </a:r>
            <a:r>
              <a:rPr lang="en-US" sz="1600" b="0" dirty="0" smtClean="0">
                <a:solidFill>
                  <a:srgbClr val="000000"/>
                </a:solidFill>
                <a:latin typeface="Calibri" pitchFamily="34" charset="0"/>
              </a:rPr>
              <a:t>Subsystem</a:t>
            </a:r>
            <a:endParaRPr lang="en-US" sz="1600" b="0" dirty="0">
              <a:solidFill>
                <a:srgbClr val="000000"/>
              </a:solidFill>
              <a:latin typeface="Calibri" pitchFamily="34" charset="0"/>
            </a:endParaRPr>
          </a:p>
        </p:txBody>
      </p:sp>
      <p:sp>
        <p:nvSpPr>
          <p:cNvPr id="320" name="PPTShape_1"/>
          <p:cNvSpPr>
            <a:spLocks noChangeArrowheads="1"/>
          </p:cNvSpPr>
          <p:nvPr/>
        </p:nvSpPr>
        <p:spPr bwMode="auto">
          <a:xfrm>
            <a:off x="5402263" y="1470025"/>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err="1">
                <a:solidFill>
                  <a:srgbClr val="000000"/>
                </a:solidFill>
                <a:latin typeface="Calibri" pitchFamily="34" charset="0"/>
              </a:rPr>
              <a:t>Multicore</a:t>
            </a:r>
            <a:r>
              <a:rPr lang="en-US" sz="1600" b="0" dirty="0">
                <a:solidFill>
                  <a:srgbClr val="000000"/>
                </a:solidFill>
                <a:latin typeface="Calibri" pitchFamily="34" charset="0"/>
              </a:rPr>
              <a:t> Navigator</a:t>
            </a:r>
          </a:p>
        </p:txBody>
      </p:sp>
      <p:sp>
        <p:nvSpPr>
          <p:cNvPr id="321"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22" name="PPTShape_3"/>
          <p:cNvSpPr>
            <a:spLocks noChangeArrowheads="1"/>
          </p:cNvSpPr>
          <p:nvPr/>
        </p:nvSpPr>
        <p:spPr bwMode="auto">
          <a:xfrm>
            <a:off x="5400675" y="202723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External Interfaces</a:t>
            </a:r>
          </a:p>
        </p:txBody>
      </p:sp>
      <p:sp>
        <p:nvSpPr>
          <p:cNvPr id="323" name="PPTShape_4"/>
          <p:cNvSpPr>
            <a:spLocks noChangeArrowheads="1"/>
          </p:cNvSpPr>
          <p:nvPr/>
        </p:nvSpPr>
        <p:spPr bwMode="auto">
          <a:xfrm>
            <a:off x="5402263" y="17526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Network Coprocessor</a:t>
            </a:r>
          </a:p>
        </p:txBody>
      </p:sp>
      <p:sp>
        <p:nvSpPr>
          <p:cNvPr id="310" name="Rectangle 11"/>
          <p:cNvSpPr>
            <a:spLocks noChangeArrowheads="1"/>
          </p:cNvSpPr>
          <p:nvPr/>
        </p:nvSpPr>
        <p:spPr bwMode="auto">
          <a:xfrm>
            <a:off x="5403850" y="2571750"/>
            <a:ext cx="3629025" cy="274638"/>
          </a:xfrm>
          <a:prstGeom prst="rect">
            <a:avLst/>
          </a:prstGeom>
          <a:solidFill>
            <a:schemeClr val="bg1"/>
          </a:solidFill>
          <a:ln w="9525">
            <a:solidFill>
              <a:schemeClr val="tx1"/>
            </a:solidFill>
            <a:miter lim="800000"/>
            <a:headEnd/>
            <a:tailEnd/>
          </a:ln>
        </p:spPr>
        <p:txBody>
          <a:bodyPr wrap="none" anchor="ctr"/>
          <a:lstStyle/>
          <a:p>
            <a:pPr algn="ctr"/>
            <a:r>
              <a:rPr lang="en-US" sz="1600" b="0" dirty="0">
                <a:latin typeface="Calibri" pitchFamily="34" charset="0"/>
              </a:rPr>
              <a:t>Diagnostic Enhancements</a:t>
            </a:r>
          </a:p>
        </p:txBody>
      </p:sp>
      <p:sp>
        <p:nvSpPr>
          <p:cNvPr id="313" name="Rectangle 809"/>
          <p:cNvSpPr>
            <a:spLocks noChangeArrowheads="1"/>
          </p:cNvSpPr>
          <p:nvPr/>
        </p:nvSpPr>
        <p:spPr bwMode="auto">
          <a:xfrm>
            <a:off x="108144" y="3681992"/>
            <a:ext cx="751809" cy="215444"/>
          </a:xfrm>
          <a:prstGeom prst="rect">
            <a:avLst/>
          </a:prstGeom>
          <a:noFill/>
          <a:ln w="9525">
            <a:noFill/>
            <a:miter lim="800000"/>
            <a:headEnd/>
            <a:tailEnd/>
          </a:ln>
        </p:spPr>
        <p:txBody>
          <a:bodyPr wrap="none" lIns="0" tIns="0" rIns="0" bIns="0">
            <a:spAutoFit/>
          </a:bodyPr>
          <a:lstStyle/>
          <a:p>
            <a:pPr eaLnBrk="0" hangingPunct="0"/>
            <a:r>
              <a:rPr lang="en-US" sz="1400" dirty="0">
                <a:solidFill>
                  <a:srgbClr val="24211D"/>
                </a:solidFill>
                <a:latin typeface="Calibri" pitchFamily="34" charset="0"/>
              </a:rPr>
              <a:t>HyperLink</a:t>
            </a:r>
            <a:endParaRPr lang="en-US" sz="3200" b="0" dirty="0">
              <a:solidFill>
                <a:srgbClr val="000000"/>
              </a:solidFill>
              <a:latin typeface="Calibri" pitchFamily="34" charset="0"/>
            </a:endParaRPr>
          </a:p>
        </p:txBody>
      </p:sp>
      <p:sp>
        <p:nvSpPr>
          <p:cNvPr id="305" name="Rectangle 535"/>
          <p:cNvSpPr>
            <a:spLocks noChangeArrowheads="1"/>
          </p:cNvSpPr>
          <p:nvPr/>
        </p:nvSpPr>
        <p:spPr bwMode="auto">
          <a:xfrm>
            <a:off x="776288" y="4710113"/>
            <a:ext cx="249238" cy="8429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6" name="Rectangle 536"/>
          <p:cNvSpPr>
            <a:spLocks noChangeArrowheads="1"/>
          </p:cNvSpPr>
          <p:nvPr/>
        </p:nvSpPr>
        <p:spPr bwMode="auto">
          <a:xfrm>
            <a:off x="776288" y="4710113"/>
            <a:ext cx="249238" cy="842963"/>
          </a:xfrm>
          <a:prstGeom prst="rect">
            <a:avLst/>
          </a:prstGeom>
          <a:solidFill>
            <a:srgbClr val="FFFF00"/>
          </a:solid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328" name="Rectangle 412"/>
          <p:cNvSpPr>
            <a:spLocks noChangeArrowheads="1"/>
          </p:cNvSpPr>
          <p:nvPr/>
        </p:nvSpPr>
        <p:spPr bwMode="auto">
          <a:xfrm>
            <a:off x="2314575" y="4710113"/>
            <a:ext cx="257175" cy="8429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29" name="Rectangle 413"/>
          <p:cNvSpPr>
            <a:spLocks noChangeArrowheads="1"/>
          </p:cNvSpPr>
          <p:nvPr/>
        </p:nvSpPr>
        <p:spPr bwMode="auto">
          <a:xfrm>
            <a:off x="2314575" y="4710113"/>
            <a:ext cx="257175" cy="842963"/>
          </a:xfrm>
          <a:prstGeom prst="rect">
            <a:avLst/>
          </a:prstGeom>
          <a:solidFill>
            <a:srgbClr val="FFFF00"/>
          </a:solid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338" name="Rectangle 495"/>
          <p:cNvSpPr>
            <a:spLocks noChangeArrowheads="1"/>
          </p:cNvSpPr>
          <p:nvPr/>
        </p:nvSpPr>
        <p:spPr bwMode="auto">
          <a:xfrm rot="16200000">
            <a:off x="562721" y="4999879"/>
            <a:ext cx="682879" cy="246221"/>
          </a:xfrm>
          <a:prstGeom prst="rect">
            <a:avLst/>
          </a:prstGeom>
          <a:noFill/>
          <a:ln w="9525">
            <a:noFill/>
            <a:miter lim="800000"/>
            <a:headEnd/>
            <a:tailEnd/>
          </a:ln>
        </p:spPr>
        <p:txBody>
          <a:bodyPr wrap="none" lIns="0" tIns="0" rIns="0" bIns="0">
            <a:spAutoFit/>
          </a:bodyPr>
          <a:lstStyle/>
          <a:p>
            <a:pPr eaLnBrk="0" hangingPunct="0"/>
            <a:r>
              <a:rPr lang="en-US" sz="1600" dirty="0" smtClean="0">
                <a:solidFill>
                  <a:srgbClr val="000000"/>
                </a:solidFill>
                <a:latin typeface="Calibri" pitchFamily="34" charset="0"/>
              </a:rPr>
              <a:t>EMIF 16</a:t>
            </a:r>
            <a:endParaRPr lang="en-US" sz="4400" b="0" dirty="0">
              <a:solidFill>
                <a:srgbClr val="000000"/>
              </a:solidFill>
              <a:latin typeface="Calibri" pitchFamily="34" charset="0"/>
            </a:endParaRPr>
          </a:p>
        </p:txBody>
      </p:sp>
      <p:sp>
        <p:nvSpPr>
          <p:cNvPr id="339" name="Rectangle 495"/>
          <p:cNvSpPr>
            <a:spLocks noChangeArrowheads="1"/>
          </p:cNvSpPr>
          <p:nvPr/>
        </p:nvSpPr>
        <p:spPr bwMode="auto">
          <a:xfrm rot="16200000">
            <a:off x="2143954" y="5009321"/>
            <a:ext cx="606513" cy="246221"/>
          </a:xfrm>
          <a:prstGeom prst="rect">
            <a:avLst/>
          </a:prstGeom>
          <a:noFill/>
          <a:ln w="9525">
            <a:noFill/>
            <a:miter lim="800000"/>
            <a:headEnd/>
            <a:tailEnd/>
          </a:ln>
        </p:spPr>
        <p:txBody>
          <a:bodyPr wrap="none" lIns="0" tIns="0" rIns="0" bIns="0">
            <a:spAutoFit/>
          </a:bodyPr>
          <a:lstStyle/>
          <a:p>
            <a:pPr eaLnBrk="0" hangingPunct="0"/>
            <a:r>
              <a:rPr lang="en-US" sz="1600" dirty="0" smtClean="0">
                <a:solidFill>
                  <a:srgbClr val="000000"/>
                </a:solidFill>
                <a:latin typeface="Calibri" pitchFamily="34" charset="0"/>
              </a:rPr>
              <a:t>TSIP x2</a:t>
            </a:r>
            <a:endParaRPr lang="en-US" sz="4400" b="0" dirty="0">
              <a:solidFill>
                <a:srgbClr val="000000"/>
              </a:solidFill>
              <a:latin typeface="Calibri" pitchFamily="34" charset="0"/>
            </a:endParaRPr>
          </a:p>
        </p:txBody>
      </p:sp>
      <p:sp>
        <p:nvSpPr>
          <p:cNvPr id="340" name="PPTShape_5"/>
          <p:cNvSpPr>
            <a:spLocks noChangeArrowheads="1"/>
          </p:cNvSpPr>
          <p:nvPr/>
        </p:nvSpPr>
        <p:spPr bwMode="auto">
          <a:xfrm>
            <a:off x="5398294" y="3672682"/>
            <a:ext cx="3629025" cy="274637"/>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smtClean="0">
                <a:solidFill>
                  <a:schemeClr val="tx2"/>
                </a:solidFill>
                <a:latin typeface="Calibri" pitchFamily="34" charset="0"/>
              </a:rPr>
              <a:t>General Purpose Applications</a:t>
            </a:r>
            <a:endParaRPr lang="en-US" sz="2000" dirty="0">
              <a:solidFill>
                <a:schemeClr val="tx2"/>
              </a:solidFill>
              <a:latin typeface="Calibri" pitchFamily="34" charset="0"/>
            </a:endParaRPr>
          </a:p>
        </p:txBody>
      </p:sp>
      <p:sp>
        <p:nvSpPr>
          <p:cNvPr id="341"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Miscellaneous</a:t>
            </a:r>
          </a:p>
        </p:txBody>
      </p:sp>
      <p:sp>
        <p:nvSpPr>
          <p:cNvPr id="342"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HyperLink Bus</a:t>
            </a:r>
          </a:p>
        </p:txBody>
      </p:sp>
      <p:sp>
        <p:nvSpPr>
          <p:cNvPr id="343"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Wireless Applications</a:t>
            </a:r>
            <a:endParaRPr lang="en-US" sz="1600" b="0" dirty="0">
              <a:solidFill>
                <a:srgbClr val="000000"/>
              </a:solidFill>
              <a:latin typeface="Calibri" pitchFamily="34" charset="0"/>
            </a:endParaRPr>
          </a:p>
        </p:txBody>
      </p:sp>
      <p:sp>
        <p:nvSpPr>
          <p:cNvPr id="345" name="Rectangle 171"/>
          <p:cNvSpPr txBox="1">
            <a:spLocks noChangeArrowheads="1"/>
          </p:cNvSpPr>
          <p:nvPr/>
        </p:nvSpPr>
        <p:spPr>
          <a:xfrm>
            <a:off x="5410200" y="3962400"/>
            <a:ext cx="3733800" cy="22098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2x Telecom Serial Port (TSIP)</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lang="en-US" sz="1800" dirty="0" smtClean="0">
                <a:latin typeface="Calibri" pitchFamily="34" charset="0"/>
              </a:rPr>
              <a:t>EMIF 16 (EMIF-A):</a:t>
            </a:r>
            <a:endParaRPr kumimoji="0" lang="en-US" sz="180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Connects memory</a:t>
            </a:r>
            <a:r>
              <a:rPr kumimoji="0" lang="en-US" sz="1800" b="0" i="0" u="none" strike="noStrike" kern="1200" cap="none" spc="0" normalizeH="0" noProof="0" dirty="0" smtClean="0">
                <a:ln>
                  <a:noFill/>
                </a:ln>
                <a:solidFill>
                  <a:schemeClr val="tx1"/>
                </a:solidFill>
                <a:effectLst/>
                <a:uLnTx/>
                <a:uFillTx/>
                <a:latin typeface="Calibri" pitchFamily="34" charset="0"/>
              </a:rPr>
              <a:t> up to 256MB</a:t>
            </a: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lang="en-US" sz="1800" b="0" baseline="0" dirty="0" smtClean="0">
                <a:latin typeface="Calibri" pitchFamily="34" charset="0"/>
              </a:rPr>
              <a:t>Three modes:</a:t>
            </a:r>
          </a:p>
          <a:p>
            <a:pPr marL="1031875" lvl="2" indent="-233363" fontAlgn="auto">
              <a:lnSpc>
                <a:spcPct val="90000"/>
              </a:lnSpc>
              <a:spcAft>
                <a:spcPts val="600"/>
              </a:spcAft>
              <a:buSzPct val="90000"/>
              <a:buFont typeface="Arial" pitchFamily="34" charset="0"/>
              <a:buChar char="•"/>
              <a:defRPr/>
            </a:pPr>
            <a:r>
              <a:rPr lang="en-US" sz="1800" b="0" dirty="0" smtClean="0">
                <a:latin typeface="Calibri" pitchFamily="34" charset="0"/>
              </a:rPr>
              <a:t>Synchronized SRAM</a:t>
            </a:r>
          </a:p>
          <a:p>
            <a:pPr marL="1031875" lvl="2" indent="-233363" fontAlgn="auto">
              <a:lnSpc>
                <a:spcPct val="90000"/>
              </a:lnSpc>
              <a:spcAft>
                <a:spcPts val="600"/>
              </a:spcAft>
              <a:buSzPct val="90000"/>
              <a:buFont typeface="Arial" pitchFamily="34" charset="0"/>
              <a:buChar char="•"/>
              <a:defRPr/>
            </a:pPr>
            <a:r>
              <a:rPr lang="en-US" sz="1800" b="0" dirty="0" smtClean="0">
                <a:latin typeface="Calibri" pitchFamily="34" charset="0"/>
              </a:rPr>
              <a:t>NAND Flash</a:t>
            </a:r>
          </a:p>
          <a:p>
            <a:pPr marL="1031875" lvl="2" indent="-233363" fontAlgn="auto">
              <a:lnSpc>
                <a:spcPct val="90000"/>
              </a:lnSpc>
              <a:spcAft>
                <a:spcPts val="600"/>
              </a:spcAft>
              <a:buSzPct val="90000"/>
              <a:buFont typeface="Arial" pitchFamily="34" charset="0"/>
              <a:buChar char="•"/>
              <a:defRPr/>
            </a:pPr>
            <a:r>
              <a:rPr lang="en-US" sz="1800" b="0" dirty="0" smtClean="0">
                <a:latin typeface="Calibri" pitchFamily="34" charset="0"/>
              </a:rPr>
              <a:t>NOR Flash</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ChangeArrowheads="1"/>
          </p:cNvSpPr>
          <p:nvPr/>
        </p:nvSpPr>
        <p:spPr bwMode="auto">
          <a:xfrm>
            <a:off x="0" y="0"/>
            <a:ext cx="9144000" cy="6858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099" name="Rectangle 3"/>
          <p:cNvSpPr>
            <a:spLocks noGrp="1" noChangeArrowheads="1"/>
          </p:cNvSpPr>
          <p:nvPr>
            <p:ph type="title"/>
          </p:nvPr>
        </p:nvSpPr>
        <p:spPr/>
        <p:txBody>
          <a:bodyPr/>
          <a:lstStyle/>
          <a:p>
            <a:r>
              <a:rPr lang="en-US" smtClean="0">
                <a:solidFill>
                  <a:srgbClr val="FFFF66"/>
                </a:solidFill>
              </a:rPr>
              <a:t>Objectives</a:t>
            </a:r>
          </a:p>
        </p:txBody>
      </p:sp>
      <p:pic>
        <p:nvPicPr>
          <p:cNvPr id="4100" name="Picture 4" descr="dglxasset[3]"/>
          <p:cNvPicPr>
            <a:picLocks noChangeAspect="1" noChangeArrowheads="1"/>
          </p:cNvPicPr>
          <p:nvPr/>
        </p:nvPicPr>
        <p:blipFill>
          <a:blip r:embed="rId4" cstate="print"/>
          <a:srcRect/>
          <a:stretch>
            <a:fillRect/>
          </a:stretch>
        </p:blipFill>
        <p:spPr bwMode="auto">
          <a:xfrm>
            <a:off x="304800" y="762000"/>
            <a:ext cx="8458200" cy="5894388"/>
          </a:xfrm>
          <a:prstGeom prst="rect">
            <a:avLst/>
          </a:prstGeom>
          <a:noFill/>
          <a:ln w="9525">
            <a:noFill/>
            <a:miter lim="800000"/>
            <a:headEnd/>
            <a:tailEnd/>
          </a:ln>
        </p:spPr>
      </p:pic>
      <p:sp>
        <p:nvSpPr>
          <p:cNvPr id="4101" name="Text Box 5"/>
          <p:cNvSpPr txBox="1">
            <a:spLocks noChangeArrowheads="1"/>
          </p:cNvSpPr>
          <p:nvPr/>
        </p:nvSpPr>
        <p:spPr bwMode="auto">
          <a:xfrm>
            <a:off x="1587195" y="1703272"/>
            <a:ext cx="6032805" cy="3114699"/>
          </a:xfrm>
          <a:prstGeom prst="rect">
            <a:avLst/>
          </a:prstGeom>
          <a:noFill/>
          <a:ln w="12700">
            <a:noFill/>
            <a:miter lim="800000"/>
            <a:headEnd type="none" w="sm" len="sm"/>
            <a:tailEnd type="none" w="sm" len="sm"/>
          </a:ln>
        </p:spPr>
        <p:txBody>
          <a:bodyPr wrap="none">
            <a:spAutoFit/>
          </a:bodyPr>
          <a:lstStyle/>
          <a:p>
            <a:pPr marL="287338" indent="-287338" eaLnBrk="0" hangingPunct="0">
              <a:lnSpc>
                <a:spcPct val="90000"/>
              </a:lnSpc>
              <a:spcAft>
                <a:spcPts val="1200"/>
              </a:spcAft>
              <a:buClr>
                <a:srgbClr val="D60093"/>
              </a:buClr>
              <a:buSzPct val="120000"/>
              <a:buFont typeface="Wingdings" pitchFamily="2" charset="2"/>
              <a:buChar char="§"/>
            </a:pPr>
            <a:r>
              <a:rPr lang="en-US" sz="2800" dirty="0" smtClean="0">
                <a:latin typeface="Calibri" pitchFamily="34" charset="0"/>
              </a:rPr>
              <a:t>Describe the basic </a:t>
            </a:r>
            <a:r>
              <a:rPr lang="en-US" sz="2800" i="1" u="sng" dirty="0" smtClean="0">
                <a:latin typeface="Calibri" pitchFamily="34" charset="0"/>
              </a:rPr>
              <a:t>architecture</a:t>
            </a:r>
            <a:r>
              <a:rPr lang="en-US" sz="2800" dirty="0" smtClean="0">
                <a:latin typeface="Calibri" pitchFamily="34" charset="0"/>
              </a:rPr>
              <a:t> of the</a:t>
            </a:r>
            <a:br>
              <a:rPr lang="en-US" sz="2800" dirty="0" smtClean="0">
                <a:latin typeface="Calibri" pitchFamily="34" charset="0"/>
              </a:rPr>
            </a:br>
            <a:r>
              <a:rPr lang="en-US" sz="2800" dirty="0" smtClean="0">
                <a:latin typeface="Calibri" pitchFamily="34" charset="0"/>
              </a:rPr>
              <a:t>C66x family of devices</a:t>
            </a:r>
            <a:endParaRPr lang="en-US" sz="2800" u="sng" dirty="0">
              <a:latin typeface="Calibri" pitchFamily="34" charset="0"/>
            </a:endParaRPr>
          </a:p>
          <a:p>
            <a:pPr marL="287338" indent="-287338" eaLnBrk="0" hangingPunct="0">
              <a:lnSpc>
                <a:spcPct val="90000"/>
              </a:lnSpc>
              <a:spcAft>
                <a:spcPts val="1200"/>
              </a:spcAft>
              <a:buClr>
                <a:srgbClr val="D60093"/>
              </a:buClr>
              <a:buSzPct val="120000"/>
              <a:buFont typeface="Wingdings" pitchFamily="2" charset="2"/>
              <a:buChar char="§"/>
            </a:pPr>
            <a:r>
              <a:rPr lang="en-US" sz="2800" dirty="0" smtClean="0">
                <a:latin typeface="Calibri" pitchFamily="34" charset="0"/>
              </a:rPr>
              <a:t>Provide an overview of each device</a:t>
            </a:r>
            <a:br>
              <a:rPr lang="en-US" sz="2800" dirty="0" smtClean="0">
                <a:latin typeface="Calibri" pitchFamily="34" charset="0"/>
              </a:rPr>
            </a:br>
            <a:r>
              <a:rPr lang="en-US" sz="2800" i="1" u="sng" dirty="0" smtClean="0">
                <a:latin typeface="Calibri" pitchFamily="34" charset="0"/>
              </a:rPr>
              <a:t>subsystem</a:t>
            </a:r>
            <a:endParaRPr lang="en-US" sz="2800" i="1" u="sng" dirty="0">
              <a:latin typeface="Calibri" pitchFamily="34" charset="0"/>
            </a:endParaRPr>
          </a:p>
          <a:p>
            <a:pPr marL="287338" indent="-287338" eaLnBrk="0" hangingPunct="0">
              <a:lnSpc>
                <a:spcPct val="90000"/>
              </a:lnSpc>
              <a:spcAft>
                <a:spcPts val="1200"/>
              </a:spcAft>
              <a:buClr>
                <a:srgbClr val="D60093"/>
              </a:buClr>
              <a:buSzPct val="120000"/>
              <a:buFont typeface="Wingdings" pitchFamily="2" charset="2"/>
              <a:buChar char="§"/>
            </a:pPr>
            <a:r>
              <a:rPr lang="en-US" sz="2800" dirty="0" smtClean="0">
                <a:latin typeface="Calibri" pitchFamily="34" charset="0"/>
              </a:rPr>
              <a:t>Describe the basic features of the</a:t>
            </a:r>
            <a:br>
              <a:rPr lang="en-US" sz="2800" dirty="0" smtClean="0">
                <a:latin typeface="Calibri" pitchFamily="34" charset="0"/>
              </a:rPr>
            </a:br>
            <a:r>
              <a:rPr lang="en-US" sz="2800" i="1" u="sng" dirty="0" err="1" smtClean="0">
                <a:latin typeface="Calibri" pitchFamily="34" charset="0"/>
              </a:rPr>
              <a:t>Multicore</a:t>
            </a:r>
            <a:r>
              <a:rPr lang="en-US" sz="2800" i="1" u="sng" dirty="0" smtClean="0">
                <a:latin typeface="Calibri" pitchFamily="34" charset="0"/>
              </a:rPr>
              <a:t> Software Development Kit</a:t>
            </a:r>
            <a:br>
              <a:rPr lang="en-US" sz="2800" i="1" u="sng" dirty="0" smtClean="0">
                <a:latin typeface="Calibri" pitchFamily="34" charset="0"/>
              </a:rPr>
            </a:br>
            <a:r>
              <a:rPr lang="en-US" sz="2800" dirty="0" smtClean="0">
                <a:latin typeface="Calibri" pitchFamily="34" charset="0"/>
              </a:rPr>
              <a:t>(MCSDK)</a:t>
            </a:r>
            <a:endParaRPr lang="en-US" sz="2800" dirty="0">
              <a:latin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Keystone Device Architecture</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318" name="Rectangle 19"/>
          <p:cNvSpPr>
            <a:spLocks noChangeArrowheads="1"/>
          </p:cNvSpPr>
          <p:nvPr/>
        </p:nvSpPr>
        <p:spPr bwMode="auto">
          <a:xfrm>
            <a:off x="5402263" y="2301875"/>
            <a:ext cx="3629025" cy="273050"/>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TeraNet Switch Fabric</a:t>
            </a:r>
          </a:p>
        </p:txBody>
      </p:sp>
      <p:sp>
        <p:nvSpPr>
          <p:cNvPr id="319"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solidFill>
                  <a:srgbClr val="000000"/>
                </a:solidFill>
                <a:latin typeface="Calibri" pitchFamily="34" charset="0"/>
              </a:rPr>
              <a:t>Memory </a:t>
            </a:r>
            <a:r>
              <a:rPr lang="en-US" sz="1600" b="0" dirty="0" smtClean="0">
                <a:solidFill>
                  <a:srgbClr val="000000"/>
                </a:solidFill>
                <a:latin typeface="Calibri" pitchFamily="34" charset="0"/>
              </a:rPr>
              <a:t>Subsystem</a:t>
            </a:r>
            <a:endParaRPr lang="en-US" sz="1600" b="0" dirty="0">
              <a:solidFill>
                <a:srgbClr val="000000"/>
              </a:solidFill>
              <a:latin typeface="Calibri" pitchFamily="34" charset="0"/>
            </a:endParaRPr>
          </a:p>
        </p:txBody>
      </p:sp>
      <p:sp>
        <p:nvSpPr>
          <p:cNvPr id="320" name="PPTShape_1"/>
          <p:cNvSpPr>
            <a:spLocks noChangeArrowheads="1"/>
          </p:cNvSpPr>
          <p:nvPr/>
        </p:nvSpPr>
        <p:spPr bwMode="auto">
          <a:xfrm>
            <a:off x="5402263" y="1470025"/>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err="1">
                <a:solidFill>
                  <a:srgbClr val="000000"/>
                </a:solidFill>
                <a:latin typeface="Calibri" pitchFamily="34" charset="0"/>
              </a:rPr>
              <a:t>Multicore</a:t>
            </a:r>
            <a:r>
              <a:rPr lang="en-US" sz="1600" b="0" dirty="0">
                <a:solidFill>
                  <a:srgbClr val="000000"/>
                </a:solidFill>
                <a:latin typeface="Calibri" pitchFamily="34" charset="0"/>
              </a:rPr>
              <a:t> Navigator</a:t>
            </a:r>
          </a:p>
        </p:txBody>
      </p:sp>
      <p:sp>
        <p:nvSpPr>
          <p:cNvPr id="321"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22" name="PPTShape_3"/>
          <p:cNvSpPr>
            <a:spLocks noChangeArrowheads="1"/>
          </p:cNvSpPr>
          <p:nvPr/>
        </p:nvSpPr>
        <p:spPr bwMode="auto">
          <a:xfrm>
            <a:off x="5400675" y="202723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External Interfaces</a:t>
            </a:r>
          </a:p>
        </p:txBody>
      </p:sp>
      <p:sp>
        <p:nvSpPr>
          <p:cNvPr id="323" name="PPTShape_4"/>
          <p:cNvSpPr>
            <a:spLocks noChangeArrowheads="1"/>
          </p:cNvSpPr>
          <p:nvPr/>
        </p:nvSpPr>
        <p:spPr bwMode="auto">
          <a:xfrm>
            <a:off x="5402263" y="17526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Network Coprocessor</a:t>
            </a:r>
          </a:p>
        </p:txBody>
      </p:sp>
      <p:sp>
        <p:nvSpPr>
          <p:cNvPr id="310" name="Rectangle 11"/>
          <p:cNvSpPr>
            <a:spLocks noChangeArrowheads="1"/>
          </p:cNvSpPr>
          <p:nvPr/>
        </p:nvSpPr>
        <p:spPr bwMode="auto">
          <a:xfrm>
            <a:off x="5403850" y="2571750"/>
            <a:ext cx="3629025" cy="274638"/>
          </a:xfrm>
          <a:prstGeom prst="rect">
            <a:avLst/>
          </a:prstGeom>
          <a:solidFill>
            <a:schemeClr val="bg1"/>
          </a:solidFill>
          <a:ln w="9525">
            <a:solidFill>
              <a:schemeClr val="tx1"/>
            </a:solidFill>
            <a:miter lim="800000"/>
            <a:headEnd/>
            <a:tailEnd/>
          </a:ln>
        </p:spPr>
        <p:txBody>
          <a:bodyPr wrap="none" anchor="ctr"/>
          <a:lstStyle/>
          <a:p>
            <a:pPr algn="ctr"/>
            <a:r>
              <a:rPr lang="en-US" sz="1600" b="0" dirty="0">
                <a:latin typeface="Calibri" pitchFamily="34" charset="0"/>
              </a:rPr>
              <a:t>Diagnostic Enhancements</a:t>
            </a:r>
          </a:p>
        </p:txBody>
      </p:sp>
      <p:sp>
        <p:nvSpPr>
          <p:cNvPr id="340" name="PPTShape_5"/>
          <p:cNvSpPr>
            <a:spLocks noChangeArrowheads="1"/>
          </p:cNvSpPr>
          <p:nvPr/>
        </p:nvSpPr>
        <p:spPr bwMode="auto">
          <a:xfrm>
            <a:off x="5398294" y="3672682"/>
            <a:ext cx="3629025" cy="274637"/>
          </a:xfrm>
          <a:prstGeom prst="rect">
            <a:avLst/>
          </a:prstGeom>
          <a:solidFill>
            <a:schemeClr val="bg1"/>
          </a:solidFill>
          <a:ln w="9525">
            <a:solidFill>
              <a:schemeClr val="tx1"/>
            </a:solidFill>
            <a:miter lim="800000"/>
            <a:headEnd/>
            <a:tailEnd/>
          </a:ln>
        </p:spPr>
        <p:txBody>
          <a:bodyPr wrap="none" anchor="ctr"/>
          <a:lstStyle/>
          <a:p>
            <a:pPr algn="ctr"/>
            <a:r>
              <a:rPr lang="en-US" sz="1600" b="0" dirty="0" smtClean="0">
                <a:latin typeface="Calibri" pitchFamily="34" charset="0"/>
              </a:rPr>
              <a:t>General Purpose Applications</a:t>
            </a:r>
            <a:endParaRPr lang="en-US" sz="1600" b="0" dirty="0">
              <a:latin typeface="Calibri" pitchFamily="34" charset="0"/>
            </a:endParaRPr>
          </a:p>
        </p:txBody>
      </p:sp>
      <p:sp>
        <p:nvSpPr>
          <p:cNvPr id="341"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Miscellaneous</a:t>
            </a:r>
          </a:p>
        </p:txBody>
      </p:sp>
      <p:sp>
        <p:nvSpPr>
          <p:cNvPr id="342"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600" b="0">
                <a:solidFill>
                  <a:srgbClr val="000000"/>
                </a:solidFill>
                <a:latin typeface="Calibri" pitchFamily="34" charset="0"/>
              </a:rPr>
              <a:t>HyperLink Bus</a:t>
            </a:r>
          </a:p>
        </p:txBody>
      </p:sp>
      <p:sp>
        <p:nvSpPr>
          <p:cNvPr id="343"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Wireless Applications</a:t>
            </a:r>
            <a:endParaRPr lang="en-US" sz="1600" b="0" dirty="0">
              <a:solidFill>
                <a:srgbClr val="000000"/>
              </a:solidFill>
              <a:latin typeface="Calibri" pitchFamily="34" charset="0"/>
            </a:endParaRPr>
          </a:p>
        </p:txBody>
      </p:sp>
      <p:grpSp>
        <p:nvGrpSpPr>
          <p:cNvPr id="299" name="Group 298"/>
          <p:cNvGrpSpPr/>
          <p:nvPr/>
        </p:nvGrpSpPr>
        <p:grpSpPr>
          <a:xfrm>
            <a:off x="0" y="914400"/>
            <a:ext cx="5354638" cy="5442739"/>
            <a:chOff x="0" y="914400"/>
            <a:chExt cx="5354638" cy="5442739"/>
          </a:xfrm>
        </p:grpSpPr>
        <p:sp>
          <p:nvSpPr>
            <p:cNvPr id="30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30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1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2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3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33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33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3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4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4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4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4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5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5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5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6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6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Power</a:t>
              </a:r>
              <a:endParaRPr lang="en-US" sz="1800" b="0">
                <a:solidFill>
                  <a:srgbClr val="000000"/>
                </a:solidFill>
                <a:latin typeface="Arial" pitchFamily="34" charset="0"/>
              </a:endParaRPr>
            </a:p>
          </p:txBody>
        </p:sp>
        <p:sp>
          <p:nvSpPr>
            <p:cNvPr id="3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Management</a:t>
              </a:r>
              <a:endParaRPr lang="en-US" sz="1800" b="0">
                <a:solidFill>
                  <a:srgbClr val="000000"/>
                </a:solidFill>
                <a:latin typeface="Arial" pitchFamily="34" charset="0"/>
              </a:endParaRPr>
            </a:p>
          </p:txBody>
        </p:sp>
        <p:sp>
          <p:nvSpPr>
            <p:cNvPr id="3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Arial" pitchFamily="34" charset="0"/>
                </a:rPr>
                <a:t>Debug &amp; Trace</a:t>
              </a:r>
              <a:endParaRPr lang="en-US" sz="700" b="0">
                <a:solidFill>
                  <a:srgbClr val="000000"/>
                </a:solidFill>
                <a:latin typeface="Arial" pitchFamily="34" charset="0"/>
              </a:endParaRPr>
            </a:p>
          </p:txBody>
        </p:sp>
        <p:sp>
          <p:nvSpPr>
            <p:cNvPr id="3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Boot ROM</a:t>
              </a:r>
              <a:endParaRPr lang="en-US" sz="1800" b="0">
                <a:solidFill>
                  <a:srgbClr val="000000"/>
                </a:solidFill>
                <a:latin typeface="Arial" pitchFamily="34" charset="0"/>
              </a:endParaRPr>
            </a:p>
          </p:txBody>
        </p:sp>
        <p:sp>
          <p:nvSpPr>
            <p:cNvPr id="3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eaLnBrk="0" hangingPunct="0"/>
              <a:r>
                <a:rPr lang="en-US" sz="800" dirty="0" smtClean="0">
                  <a:solidFill>
                    <a:srgbClr val="000000"/>
                  </a:solidFill>
                  <a:latin typeface="Arial" pitchFamily="34" charset="0"/>
                </a:rPr>
                <a:t>Semaphore</a:t>
              </a:r>
              <a:endParaRPr lang="en-US" sz="1800" b="0" dirty="0">
                <a:solidFill>
                  <a:srgbClr val="000000"/>
                </a:solidFill>
                <a:latin typeface="Arial" pitchFamily="34" charset="0"/>
              </a:endParaRPr>
            </a:p>
          </p:txBody>
        </p:sp>
        <p:sp>
          <p:nvSpPr>
            <p:cNvPr id="3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8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8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38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S</a:t>
              </a:r>
              <a:endParaRPr lang="en-US" sz="1800" b="0">
                <a:solidFill>
                  <a:srgbClr val="000000"/>
                </a:solidFill>
                <a:latin typeface="Arial" pitchFamily="34" charset="0"/>
              </a:endParaRPr>
            </a:p>
          </p:txBody>
        </p:sp>
        <p:sp>
          <p:nvSpPr>
            <p:cNvPr id="38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R</a:t>
              </a:r>
              <a:endParaRPr lang="en-US" sz="1800" b="0">
                <a:solidFill>
                  <a:srgbClr val="000000"/>
                </a:solidFill>
                <a:latin typeface="Arial" pitchFamily="34" charset="0"/>
              </a:endParaRPr>
            </a:p>
          </p:txBody>
        </p:sp>
        <p:sp>
          <p:nvSpPr>
            <p:cNvPr id="38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I</a:t>
              </a:r>
              <a:endParaRPr lang="en-US" sz="1800" b="0">
                <a:solidFill>
                  <a:srgbClr val="000000"/>
                </a:solidFill>
                <a:latin typeface="Arial" pitchFamily="34" charset="0"/>
              </a:endParaRPr>
            </a:p>
          </p:txBody>
        </p:sp>
        <p:sp>
          <p:nvSpPr>
            <p:cNvPr id="38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O</a:t>
              </a:r>
              <a:endParaRPr lang="en-US" sz="1800" b="0">
                <a:solidFill>
                  <a:srgbClr val="000000"/>
                </a:solidFill>
                <a:latin typeface="Arial" pitchFamily="34" charset="0"/>
              </a:endParaRPr>
            </a:p>
          </p:txBody>
        </p:sp>
        <p:sp>
          <p:nvSpPr>
            <p:cNvPr id="38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39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39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x4</a:t>
              </a:r>
              <a:endParaRPr lang="en-US" sz="1800" b="0">
                <a:solidFill>
                  <a:srgbClr val="000000"/>
                </a:solidFill>
                <a:latin typeface="Arial" pitchFamily="34" charset="0"/>
              </a:endParaRPr>
            </a:p>
          </p:txBody>
        </p:sp>
        <p:sp>
          <p:nvSpPr>
            <p:cNvPr id="39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9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39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P</a:t>
              </a:r>
              <a:endParaRPr lang="en-US" sz="1800" b="0">
                <a:solidFill>
                  <a:srgbClr val="000000"/>
                </a:solidFill>
                <a:latin typeface="Arial" pitchFamily="34" charset="0"/>
              </a:endParaRPr>
            </a:p>
          </p:txBody>
        </p:sp>
        <p:sp>
          <p:nvSpPr>
            <p:cNvPr id="39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C</a:t>
              </a:r>
              <a:endParaRPr lang="en-US" sz="1800" b="0">
                <a:solidFill>
                  <a:srgbClr val="000000"/>
                </a:solidFill>
                <a:latin typeface="Arial" pitchFamily="34" charset="0"/>
              </a:endParaRPr>
            </a:p>
          </p:txBody>
        </p:sp>
        <p:sp>
          <p:nvSpPr>
            <p:cNvPr id="39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I</a:t>
              </a:r>
              <a:endParaRPr lang="en-US" sz="1800" b="0">
                <a:solidFill>
                  <a:srgbClr val="000000"/>
                </a:solidFill>
                <a:latin typeface="Arial" pitchFamily="34" charset="0"/>
              </a:endParaRPr>
            </a:p>
          </p:txBody>
        </p:sp>
        <p:sp>
          <p:nvSpPr>
            <p:cNvPr id="39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39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39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40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x2</a:t>
              </a:r>
              <a:endParaRPr lang="en-US" sz="1800" b="0">
                <a:solidFill>
                  <a:srgbClr val="000000"/>
                </a:solidFill>
                <a:latin typeface="Arial" pitchFamily="34" charset="0"/>
              </a:endParaRPr>
            </a:p>
          </p:txBody>
        </p:sp>
        <p:sp>
          <p:nvSpPr>
            <p:cNvPr id="40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0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U</a:t>
              </a:r>
              <a:endParaRPr lang="en-US" sz="1800" b="0">
                <a:solidFill>
                  <a:srgbClr val="000000"/>
                </a:solidFill>
                <a:latin typeface="Arial" pitchFamily="34" charset="0"/>
              </a:endParaRPr>
            </a:p>
          </p:txBody>
        </p:sp>
        <p:sp>
          <p:nvSpPr>
            <p:cNvPr id="40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A</a:t>
              </a:r>
              <a:endParaRPr lang="en-US" sz="1800" b="0">
                <a:solidFill>
                  <a:srgbClr val="000000"/>
                </a:solidFill>
                <a:latin typeface="Arial" pitchFamily="34" charset="0"/>
              </a:endParaRPr>
            </a:p>
          </p:txBody>
        </p:sp>
        <p:sp>
          <p:nvSpPr>
            <p:cNvPr id="40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R</a:t>
              </a:r>
              <a:endParaRPr lang="en-US" sz="1800" b="0">
                <a:solidFill>
                  <a:srgbClr val="000000"/>
                </a:solidFill>
                <a:latin typeface="Arial" pitchFamily="34" charset="0"/>
              </a:endParaRPr>
            </a:p>
          </p:txBody>
        </p:sp>
        <p:sp>
          <p:nvSpPr>
            <p:cNvPr id="40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40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40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40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41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1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41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S</a:t>
              </a:r>
              <a:endParaRPr lang="en-US" sz="1800" b="0">
                <a:solidFill>
                  <a:srgbClr val="000000"/>
                </a:solidFill>
                <a:latin typeface="Arial" pitchFamily="34" charset="0"/>
              </a:endParaRPr>
            </a:p>
          </p:txBody>
        </p:sp>
        <p:sp>
          <p:nvSpPr>
            <p:cNvPr id="41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P</a:t>
              </a:r>
              <a:endParaRPr lang="en-US" sz="1800" b="0">
                <a:solidFill>
                  <a:srgbClr val="000000"/>
                </a:solidFill>
                <a:latin typeface="Arial" pitchFamily="34" charset="0"/>
              </a:endParaRPr>
            </a:p>
          </p:txBody>
        </p:sp>
        <p:sp>
          <p:nvSpPr>
            <p:cNvPr id="41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I</a:t>
              </a:r>
              <a:endParaRPr lang="en-US" sz="1800" b="0">
                <a:solidFill>
                  <a:srgbClr val="000000"/>
                </a:solidFill>
                <a:latin typeface="Arial" pitchFamily="34" charset="0"/>
              </a:endParaRPr>
            </a:p>
          </p:txBody>
        </p:sp>
        <p:sp>
          <p:nvSpPr>
            <p:cNvPr id="41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1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41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I</a:t>
              </a:r>
              <a:endParaRPr lang="en-US" sz="1800" b="0">
                <a:solidFill>
                  <a:srgbClr val="000000"/>
                </a:solidFill>
                <a:latin typeface="Arial" pitchFamily="34" charset="0"/>
              </a:endParaRPr>
            </a:p>
          </p:txBody>
        </p:sp>
        <p:sp>
          <p:nvSpPr>
            <p:cNvPr id="41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C</a:t>
              </a:r>
              <a:endParaRPr lang="en-US" sz="1800" b="0">
                <a:solidFill>
                  <a:srgbClr val="000000"/>
                </a:solidFill>
                <a:latin typeface="Arial" pitchFamily="34" charset="0"/>
              </a:endParaRPr>
            </a:p>
          </p:txBody>
        </p:sp>
        <p:sp>
          <p:nvSpPr>
            <p:cNvPr id="41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Arial" pitchFamily="34" charset="0"/>
                </a:rPr>
                <a:t>2</a:t>
              </a:r>
              <a:endParaRPr lang="en-US" sz="1800" b="0">
                <a:solidFill>
                  <a:srgbClr val="000000"/>
                </a:solidFill>
                <a:latin typeface="Arial" pitchFamily="34" charset="0"/>
              </a:endParaRPr>
            </a:p>
          </p:txBody>
        </p:sp>
        <p:sp>
          <p:nvSpPr>
            <p:cNvPr id="42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2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2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2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2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2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2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2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2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2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3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3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3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3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3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3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3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3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3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3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4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4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4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45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5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45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Packet</a:t>
              </a:r>
              <a:endParaRPr lang="en-US" sz="1800" b="0">
                <a:solidFill>
                  <a:srgbClr val="000000"/>
                </a:solidFill>
                <a:latin typeface="Arial" pitchFamily="34" charset="0"/>
              </a:endParaRPr>
            </a:p>
          </p:txBody>
        </p:sp>
        <p:sp>
          <p:nvSpPr>
            <p:cNvPr id="45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DMA</a:t>
              </a:r>
              <a:endParaRPr lang="en-US" sz="1800" b="0">
                <a:solidFill>
                  <a:srgbClr val="000000"/>
                </a:solidFill>
                <a:latin typeface="Arial" pitchFamily="34" charset="0"/>
              </a:endParaRPr>
            </a:p>
          </p:txBody>
        </p:sp>
        <p:sp>
          <p:nvSpPr>
            <p:cNvPr id="454" name="Rectangle 627"/>
            <p:cNvSpPr>
              <a:spLocks noChangeArrowheads="1"/>
            </p:cNvSpPr>
            <p:nvPr/>
          </p:nvSpPr>
          <p:spPr bwMode="auto">
            <a:xfrm>
              <a:off x="3969655" y="4003031"/>
              <a:ext cx="1278620" cy="184666"/>
            </a:xfrm>
            <a:prstGeom prst="rect">
              <a:avLst/>
            </a:prstGeom>
            <a:noFill/>
            <a:ln w="9525">
              <a:noFill/>
              <a:miter lim="800000"/>
              <a:headEnd/>
              <a:tailEnd/>
            </a:ln>
          </p:spPr>
          <p:txBody>
            <a:bodyPr wrap="none" lIns="0" tIns="0" rIns="0" bIns="0">
              <a:spAutoFit/>
            </a:bodyPr>
            <a:lstStyle/>
            <a:p>
              <a:pPr eaLnBrk="0" hangingPunct="0"/>
              <a:r>
                <a:rPr lang="en-US" sz="1200" dirty="0" err="1">
                  <a:solidFill>
                    <a:srgbClr val="24211D"/>
                  </a:solidFill>
                  <a:latin typeface="Calibri" pitchFamily="34" charset="0"/>
                </a:rPr>
                <a:t>Multicore</a:t>
              </a:r>
              <a:r>
                <a:rPr lang="en-US" sz="1200" dirty="0">
                  <a:solidFill>
                    <a:srgbClr val="24211D"/>
                  </a:solidFill>
                  <a:latin typeface="Calibri" pitchFamily="34" charset="0"/>
                </a:rPr>
                <a:t> Navigator</a:t>
              </a:r>
              <a:endParaRPr lang="en-US" sz="3200" b="0" dirty="0">
                <a:solidFill>
                  <a:srgbClr val="000000"/>
                </a:solidFill>
                <a:latin typeface="Calibri" pitchFamily="34" charset="0"/>
              </a:endParaRPr>
            </a:p>
          </p:txBody>
        </p:sp>
        <p:sp>
          <p:nvSpPr>
            <p:cNvPr id="45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5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45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Queue</a:t>
              </a:r>
              <a:endParaRPr lang="en-US" sz="1800" b="0">
                <a:solidFill>
                  <a:srgbClr val="000000"/>
                </a:solidFill>
                <a:latin typeface="Arial" pitchFamily="34" charset="0"/>
              </a:endParaRPr>
            </a:p>
          </p:txBody>
        </p:sp>
        <p:sp>
          <p:nvSpPr>
            <p:cNvPr id="45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Manager</a:t>
              </a:r>
              <a:endParaRPr lang="en-US" sz="1800" b="0">
                <a:solidFill>
                  <a:srgbClr val="000000"/>
                </a:solidFill>
                <a:latin typeface="Arial" pitchFamily="34" charset="0"/>
              </a:endParaRPr>
            </a:p>
          </p:txBody>
        </p:sp>
        <p:sp>
          <p:nvSpPr>
            <p:cNvPr id="45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6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6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6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6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6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6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6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6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46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46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eaLnBrk="0" hangingPunct="0"/>
              <a:r>
                <a:rPr lang="en-US" sz="1000" dirty="0" smtClean="0">
                  <a:solidFill>
                    <a:srgbClr val="000000"/>
                  </a:solidFill>
                  <a:latin typeface="Arial" pitchFamily="34" charset="0"/>
                </a:rPr>
                <a:t>GPIO</a:t>
              </a:r>
            </a:p>
          </p:txBody>
        </p:sp>
        <p:sp>
          <p:nvSpPr>
            <p:cNvPr id="47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7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7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7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7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7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7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7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7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7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8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8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8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8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9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9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9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49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50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x3</a:t>
              </a:r>
              <a:endParaRPr lang="en-US" sz="1800" b="0">
                <a:solidFill>
                  <a:srgbClr val="000000"/>
                </a:solidFill>
                <a:latin typeface="Arial" pitchFamily="34" charset="0"/>
              </a:endParaRPr>
            </a:p>
          </p:txBody>
        </p:sp>
        <p:sp>
          <p:nvSpPr>
            <p:cNvPr id="50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0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0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0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50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0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0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08" name="Rectangle 689"/>
            <p:cNvSpPr>
              <a:spLocks noChangeArrowheads="1"/>
            </p:cNvSpPr>
            <p:nvPr/>
          </p:nvSpPr>
          <p:spPr bwMode="auto">
            <a:xfrm>
              <a:off x="4013327" y="5669869"/>
              <a:ext cx="914738" cy="387798"/>
            </a:xfrm>
            <a:prstGeom prst="rect">
              <a:avLst/>
            </a:prstGeom>
            <a:noFill/>
            <a:ln w="9525">
              <a:noFill/>
              <a:miter lim="800000"/>
              <a:headEnd/>
              <a:tailEnd/>
            </a:ln>
          </p:spPr>
          <p:txBody>
            <a:bodyPr wrap="none" lIns="0" tIns="0" rIns="0" bIns="0" anchor="ctr" anchorCtr="1">
              <a:spAutoFit/>
            </a:bodyPr>
            <a:lstStyle/>
            <a:p>
              <a:pPr algn="ctr" eaLnBrk="0" hangingPunct="0">
                <a:lnSpc>
                  <a:spcPct val="90000"/>
                </a:lnSpc>
              </a:pPr>
              <a:r>
                <a:rPr lang="en-US" sz="1400" dirty="0" smtClean="0">
                  <a:solidFill>
                    <a:srgbClr val="24211D"/>
                  </a:solidFill>
                  <a:latin typeface="Calibri" pitchFamily="34" charset="0"/>
                </a:rPr>
                <a:t>Network</a:t>
              </a:r>
              <a:br>
                <a:rPr lang="en-US" sz="1400" dirty="0" smtClean="0">
                  <a:solidFill>
                    <a:srgbClr val="24211D"/>
                  </a:solidFill>
                  <a:latin typeface="Calibri" pitchFamily="34" charset="0"/>
                </a:rPr>
              </a:br>
              <a:r>
                <a:rPr lang="en-US" sz="1400" dirty="0" smtClean="0">
                  <a:solidFill>
                    <a:srgbClr val="24211D"/>
                  </a:solidFill>
                  <a:latin typeface="Calibri" pitchFamily="34" charset="0"/>
                </a:rPr>
                <a:t>Coprocessor</a:t>
              </a:r>
              <a:endParaRPr lang="en-US" sz="3600" b="0" dirty="0">
                <a:solidFill>
                  <a:srgbClr val="000000"/>
                </a:solidFill>
                <a:latin typeface="Calibri" pitchFamily="34" charset="0"/>
              </a:endParaRPr>
            </a:p>
          </p:txBody>
        </p:sp>
        <p:sp>
          <p:nvSpPr>
            <p:cNvPr id="50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1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51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S</a:t>
              </a:r>
              <a:endParaRPr lang="en-US" sz="1800" b="0">
                <a:solidFill>
                  <a:srgbClr val="000000"/>
                </a:solidFill>
                <a:latin typeface="Arial" pitchFamily="34" charset="0"/>
              </a:endParaRPr>
            </a:p>
          </p:txBody>
        </p:sp>
        <p:sp>
          <p:nvSpPr>
            <p:cNvPr id="51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w</a:t>
              </a:r>
              <a:endParaRPr lang="en-US" sz="1800" b="0">
                <a:solidFill>
                  <a:srgbClr val="000000"/>
                </a:solidFill>
                <a:latin typeface="Arial" pitchFamily="34" charset="0"/>
              </a:endParaRPr>
            </a:p>
          </p:txBody>
        </p:sp>
        <p:sp>
          <p:nvSpPr>
            <p:cNvPr id="51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i</a:t>
              </a:r>
              <a:endParaRPr lang="en-US" sz="1800" b="0">
                <a:solidFill>
                  <a:srgbClr val="000000"/>
                </a:solidFill>
                <a:latin typeface="Arial" pitchFamily="34" charset="0"/>
              </a:endParaRPr>
            </a:p>
          </p:txBody>
        </p:sp>
        <p:sp>
          <p:nvSpPr>
            <p:cNvPr id="51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51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c</a:t>
              </a:r>
              <a:endParaRPr lang="en-US" sz="1800" b="0">
                <a:solidFill>
                  <a:srgbClr val="000000"/>
                </a:solidFill>
                <a:latin typeface="Arial" pitchFamily="34" charset="0"/>
              </a:endParaRPr>
            </a:p>
          </p:txBody>
        </p:sp>
        <p:sp>
          <p:nvSpPr>
            <p:cNvPr id="51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h</a:t>
              </a:r>
              <a:endParaRPr lang="en-US" sz="1800" b="0">
                <a:solidFill>
                  <a:srgbClr val="000000"/>
                </a:solidFill>
                <a:latin typeface="Arial" pitchFamily="34" charset="0"/>
              </a:endParaRPr>
            </a:p>
          </p:txBody>
        </p:sp>
        <p:sp>
          <p:nvSpPr>
            <p:cNvPr id="51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51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51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52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h</a:t>
              </a:r>
              <a:endParaRPr lang="en-US" sz="1800" b="0">
                <a:solidFill>
                  <a:srgbClr val="000000"/>
                </a:solidFill>
                <a:latin typeface="Arial" pitchFamily="34" charset="0"/>
              </a:endParaRPr>
            </a:p>
          </p:txBody>
        </p:sp>
        <p:sp>
          <p:nvSpPr>
            <p:cNvPr id="52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52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r</a:t>
              </a:r>
              <a:endParaRPr lang="en-US" sz="1800" b="0">
                <a:solidFill>
                  <a:srgbClr val="000000"/>
                </a:solidFill>
                <a:latin typeface="Arial" pitchFamily="34" charset="0"/>
              </a:endParaRPr>
            </a:p>
          </p:txBody>
        </p:sp>
        <p:sp>
          <p:nvSpPr>
            <p:cNvPr id="52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n</a:t>
              </a:r>
              <a:endParaRPr lang="en-US" sz="1800" b="0">
                <a:solidFill>
                  <a:srgbClr val="000000"/>
                </a:solidFill>
                <a:latin typeface="Arial" pitchFamily="34" charset="0"/>
              </a:endParaRPr>
            </a:p>
          </p:txBody>
        </p:sp>
        <p:sp>
          <p:nvSpPr>
            <p:cNvPr id="52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e</a:t>
              </a:r>
              <a:endParaRPr lang="en-US" sz="1800" b="0">
                <a:solidFill>
                  <a:srgbClr val="000000"/>
                </a:solidFill>
                <a:latin typeface="Arial" pitchFamily="34" charset="0"/>
              </a:endParaRPr>
            </a:p>
          </p:txBody>
        </p:sp>
        <p:sp>
          <p:nvSpPr>
            <p:cNvPr id="52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52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S</a:t>
              </a:r>
              <a:endParaRPr lang="en-US" sz="1800" b="0">
                <a:solidFill>
                  <a:srgbClr val="000000"/>
                </a:solidFill>
                <a:latin typeface="Arial" pitchFamily="34" charset="0"/>
              </a:endParaRPr>
            </a:p>
          </p:txBody>
        </p:sp>
        <p:sp>
          <p:nvSpPr>
            <p:cNvPr id="52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w</a:t>
              </a:r>
              <a:endParaRPr lang="en-US" sz="1800" b="0">
                <a:solidFill>
                  <a:srgbClr val="000000"/>
                </a:solidFill>
                <a:latin typeface="Arial" pitchFamily="34" charset="0"/>
              </a:endParaRPr>
            </a:p>
          </p:txBody>
        </p:sp>
        <p:sp>
          <p:nvSpPr>
            <p:cNvPr id="52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i</a:t>
              </a:r>
              <a:endParaRPr lang="en-US" sz="1800" b="0">
                <a:solidFill>
                  <a:srgbClr val="000000"/>
                </a:solidFill>
                <a:latin typeface="Arial" pitchFamily="34" charset="0"/>
              </a:endParaRPr>
            </a:p>
          </p:txBody>
        </p:sp>
        <p:sp>
          <p:nvSpPr>
            <p:cNvPr id="52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t</a:t>
              </a:r>
              <a:endParaRPr lang="en-US" sz="1800" b="0">
                <a:solidFill>
                  <a:srgbClr val="000000"/>
                </a:solidFill>
                <a:latin typeface="Arial" pitchFamily="34" charset="0"/>
              </a:endParaRPr>
            </a:p>
          </p:txBody>
        </p:sp>
        <p:sp>
          <p:nvSpPr>
            <p:cNvPr id="53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c</a:t>
              </a:r>
              <a:endParaRPr lang="en-US" sz="1800" b="0">
                <a:solidFill>
                  <a:srgbClr val="000000"/>
                </a:solidFill>
                <a:latin typeface="Arial" pitchFamily="34" charset="0"/>
              </a:endParaRPr>
            </a:p>
          </p:txBody>
        </p:sp>
        <p:sp>
          <p:nvSpPr>
            <p:cNvPr id="53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h</a:t>
              </a:r>
              <a:endParaRPr lang="en-US" sz="1800" b="0">
                <a:solidFill>
                  <a:srgbClr val="000000"/>
                </a:solidFill>
                <a:latin typeface="Arial" pitchFamily="34" charset="0"/>
              </a:endParaRPr>
            </a:p>
          </p:txBody>
        </p:sp>
        <p:sp>
          <p:nvSpPr>
            <p:cNvPr id="53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3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53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S</a:t>
              </a:r>
              <a:endParaRPr lang="en-US" sz="1800" b="0">
                <a:solidFill>
                  <a:srgbClr val="000000"/>
                </a:solidFill>
                <a:latin typeface="Arial" pitchFamily="34" charset="0"/>
              </a:endParaRPr>
            </a:p>
          </p:txBody>
        </p:sp>
        <p:sp>
          <p:nvSpPr>
            <p:cNvPr id="53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G</a:t>
              </a:r>
              <a:endParaRPr lang="en-US" sz="1800" b="0">
                <a:solidFill>
                  <a:srgbClr val="000000"/>
                </a:solidFill>
                <a:latin typeface="Arial" pitchFamily="34" charset="0"/>
              </a:endParaRPr>
            </a:p>
          </p:txBody>
        </p:sp>
        <p:sp>
          <p:nvSpPr>
            <p:cNvPr id="53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M</a:t>
              </a:r>
              <a:endParaRPr lang="en-US" sz="1800" b="0">
                <a:solidFill>
                  <a:srgbClr val="000000"/>
                </a:solidFill>
                <a:latin typeface="Arial" pitchFamily="34" charset="0"/>
              </a:endParaRPr>
            </a:p>
          </p:txBody>
        </p:sp>
        <p:sp>
          <p:nvSpPr>
            <p:cNvPr id="53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I</a:t>
              </a:r>
              <a:endParaRPr lang="en-US" sz="1800" b="0">
                <a:solidFill>
                  <a:srgbClr val="000000"/>
                </a:solidFill>
                <a:latin typeface="Arial" pitchFamily="34" charset="0"/>
              </a:endParaRPr>
            </a:p>
          </p:txBody>
        </p:sp>
        <p:sp>
          <p:nvSpPr>
            <p:cNvPr id="53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I</a:t>
              </a:r>
              <a:endParaRPr lang="en-US" sz="1800" b="0">
                <a:solidFill>
                  <a:srgbClr val="000000"/>
                </a:solidFill>
                <a:latin typeface="Arial" pitchFamily="34" charset="0"/>
              </a:endParaRPr>
            </a:p>
          </p:txBody>
        </p:sp>
        <p:sp>
          <p:nvSpPr>
            <p:cNvPr id="53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x2</a:t>
              </a:r>
              <a:endParaRPr lang="en-US" sz="1800" b="0">
                <a:solidFill>
                  <a:srgbClr val="000000"/>
                </a:solidFill>
                <a:latin typeface="Arial" pitchFamily="34" charset="0"/>
              </a:endParaRPr>
            </a:p>
          </p:txBody>
        </p:sp>
        <p:sp>
          <p:nvSpPr>
            <p:cNvPr id="54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54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4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54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Packet</a:t>
              </a:r>
              <a:endParaRPr lang="en-US" sz="1800" b="0">
                <a:solidFill>
                  <a:srgbClr val="000000"/>
                </a:solidFill>
                <a:latin typeface="Arial" pitchFamily="34" charset="0"/>
              </a:endParaRPr>
            </a:p>
          </p:txBody>
        </p:sp>
        <p:sp>
          <p:nvSpPr>
            <p:cNvPr id="54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Accelerator</a:t>
              </a:r>
              <a:endParaRPr lang="en-US" sz="1800" b="0">
                <a:solidFill>
                  <a:srgbClr val="000000"/>
                </a:solidFill>
                <a:latin typeface="Arial" pitchFamily="34" charset="0"/>
              </a:endParaRPr>
            </a:p>
          </p:txBody>
        </p:sp>
        <p:sp>
          <p:nvSpPr>
            <p:cNvPr id="54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4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5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5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5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Security</a:t>
              </a:r>
              <a:endParaRPr lang="en-US" sz="1800" b="0">
                <a:solidFill>
                  <a:srgbClr val="000000"/>
                </a:solidFill>
                <a:latin typeface="Arial" pitchFamily="34" charset="0"/>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Accelerator</a:t>
              </a:r>
              <a:endParaRPr lang="en-US" sz="1800" b="0">
                <a:solidFill>
                  <a:srgbClr val="000000"/>
                </a:solidFill>
                <a:latin typeface="Arial" pitchFamily="34" charset="0"/>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PLL</a:t>
              </a:r>
              <a:endParaRPr lang="en-US" sz="1800" b="0">
                <a:solidFill>
                  <a:srgbClr val="000000"/>
                </a:solidFill>
                <a:latin typeface="Arial" pitchFamily="34" charset="0"/>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Arial" pitchFamily="34" charset="0"/>
                </a:rPr>
                <a:t>EDMA</a:t>
              </a:r>
              <a:endParaRPr lang="en-US" sz="1800" b="0">
                <a:solidFill>
                  <a:srgbClr val="000000"/>
                </a:solidFill>
                <a:latin typeface="Arial" pitchFamily="34" charset="0"/>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x3</a:t>
              </a:r>
              <a:endParaRPr lang="en-US" sz="1800" b="0">
                <a:solidFill>
                  <a:srgbClr val="000000"/>
                </a:solidFill>
                <a:latin typeface="Arial" pitchFamily="34" charset="0"/>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8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8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8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58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9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9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9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9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9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9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59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9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0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04" name="Rectangle 809"/>
            <p:cNvSpPr>
              <a:spLocks noChangeArrowheads="1"/>
            </p:cNvSpPr>
            <p:nvPr/>
          </p:nvSpPr>
          <p:spPr bwMode="auto">
            <a:xfrm>
              <a:off x="150694" y="3717617"/>
              <a:ext cx="690895"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HyperLink</a:t>
              </a:r>
              <a:endParaRPr lang="en-US" b="0" dirty="0">
                <a:solidFill>
                  <a:srgbClr val="000000"/>
                </a:solidFill>
                <a:latin typeface="Arial" pitchFamily="34" charset="0"/>
              </a:endParaRPr>
            </a:p>
          </p:txBody>
        </p:sp>
        <p:sp>
          <p:nvSpPr>
            <p:cNvPr id="60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0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0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0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0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1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1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1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1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1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1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1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1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1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19" name="Rectangle 826"/>
            <p:cNvSpPr>
              <a:spLocks noChangeArrowheads="1"/>
            </p:cNvSpPr>
            <p:nvPr/>
          </p:nvSpPr>
          <p:spPr bwMode="auto">
            <a:xfrm>
              <a:off x="2202137" y="3687504"/>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62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2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2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eaLnBrk="0" hangingPunct="0"/>
              <a:r>
                <a:rPr lang="en-US" sz="800" dirty="0" smtClean="0">
                  <a:solidFill>
                    <a:srgbClr val="000000"/>
                  </a:solidFill>
                  <a:latin typeface="Arial" pitchFamily="34" charset="0"/>
                </a:rPr>
                <a:t>Application</a:t>
              </a:r>
            </a:p>
            <a:p>
              <a:pPr eaLnBrk="0" hangingPunct="0"/>
              <a:r>
                <a:rPr lang="en-US" sz="800" dirty="0" smtClean="0">
                  <a:solidFill>
                    <a:srgbClr val="000000"/>
                  </a:solidFill>
                  <a:latin typeface="Arial" pitchFamily="34" charset="0"/>
                </a:rPr>
                <a:t>Specific I/O</a:t>
              </a:r>
              <a:endParaRPr lang="en-US" sz="1800" b="0" dirty="0">
                <a:solidFill>
                  <a:srgbClr val="000000"/>
                </a:solidFill>
                <a:latin typeface="Arial" pitchFamily="34" charset="0"/>
              </a:endParaRPr>
            </a:p>
          </p:txBody>
        </p:sp>
        <p:sp>
          <p:nvSpPr>
            <p:cNvPr id="62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2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62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62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62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63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3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63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eaLnBrk="0" hangingPunct="0"/>
              <a:r>
                <a:rPr lang="en-US" sz="800" dirty="0" smtClean="0">
                  <a:solidFill>
                    <a:srgbClr val="000000"/>
                  </a:solidFill>
                  <a:latin typeface="Arial" pitchFamily="34" charset="0"/>
                </a:rPr>
                <a:t>Application</a:t>
              </a:r>
            </a:p>
            <a:p>
              <a:pPr eaLnBrk="0" hangingPunct="0"/>
              <a:r>
                <a:rPr lang="en-US" sz="800" dirty="0" smtClean="0">
                  <a:solidFill>
                    <a:srgbClr val="000000"/>
                  </a:solidFill>
                  <a:latin typeface="Arial" pitchFamily="34" charset="0"/>
                </a:rPr>
                <a:t>Specific I/O</a:t>
              </a:r>
              <a:endParaRPr lang="en-US" sz="1800" b="0" dirty="0">
                <a:solidFill>
                  <a:srgbClr val="000000"/>
                </a:solidFill>
                <a:latin typeface="Arial" pitchFamily="34" charset="0"/>
              </a:endParaRPr>
            </a:p>
          </p:txBody>
        </p:sp>
        <p:sp>
          <p:nvSpPr>
            <p:cNvPr id="638"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39" name="Rectangle 638"/>
            <p:cNvSpPr/>
            <p:nvPr/>
          </p:nvSpPr>
          <p:spPr bwMode="auto">
            <a:xfrm>
              <a:off x="304800" y="990600"/>
              <a:ext cx="2362200" cy="762000"/>
            </a:xfrm>
            <a:prstGeom prst="rect">
              <a:avLst/>
            </a:prstGeom>
            <a:solidFill>
              <a:schemeClr val="bg1"/>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40"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641"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642" name="Rectangle 429"/>
            <p:cNvSpPr>
              <a:spLocks noChangeArrowheads="1"/>
            </p:cNvSpPr>
            <p:nvPr/>
          </p:nvSpPr>
          <p:spPr bwMode="auto">
            <a:xfrm>
              <a:off x="2057340" y="1076686"/>
              <a:ext cx="453715"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dirty="0" smtClean="0">
                  <a:solidFill>
                    <a:srgbClr val="000000"/>
                  </a:solidFill>
                  <a:latin typeface="Arial" pitchFamily="34" charset="0"/>
                </a:rPr>
                <a:t>MSM</a:t>
              </a:r>
              <a:br>
                <a:rPr lang="en-US" sz="1100" dirty="0" smtClean="0">
                  <a:solidFill>
                    <a:srgbClr val="000000"/>
                  </a:solidFill>
                  <a:latin typeface="Arial" pitchFamily="34" charset="0"/>
                </a:rPr>
              </a:br>
              <a:r>
                <a:rPr lang="en-US" sz="1100" dirty="0" smtClean="0">
                  <a:solidFill>
                    <a:srgbClr val="000000"/>
                  </a:solidFill>
                  <a:latin typeface="Arial" pitchFamily="34" charset="0"/>
                </a:rPr>
                <a:t>SRAM</a:t>
              </a:r>
              <a:endParaRPr lang="en-US" sz="3200" dirty="0">
                <a:solidFill>
                  <a:srgbClr val="000000"/>
                </a:solidFill>
                <a:latin typeface="Arial" pitchFamily="34" charset="0"/>
              </a:endParaRPr>
            </a:p>
          </p:txBody>
        </p:sp>
        <p:sp>
          <p:nvSpPr>
            <p:cNvPr id="64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4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45"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64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4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4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1"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65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65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656"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dirty="0" smtClean="0">
                  <a:solidFill>
                    <a:srgbClr val="000000"/>
                  </a:solidFill>
                  <a:latin typeface="Arial" pitchFamily="34" charset="0"/>
                </a:rPr>
                <a:t>64-bit</a:t>
              </a:r>
            </a:p>
            <a:p>
              <a:pPr algn="ctr" eaLnBrk="0" hangingPunct="0"/>
              <a:r>
                <a:rPr lang="en-US" sz="1100" dirty="0" smtClean="0">
                  <a:solidFill>
                    <a:srgbClr val="000000"/>
                  </a:solidFill>
                  <a:latin typeface="Arial" pitchFamily="34" charset="0"/>
                </a:rPr>
                <a:t>DDR3 EMIF</a:t>
              </a:r>
              <a:endParaRPr lang="en-US" sz="1100" dirty="0">
                <a:solidFill>
                  <a:srgbClr val="000000"/>
                </a:solidFill>
                <a:latin typeface="Arial" pitchFamily="34" charset="0"/>
              </a:endParaRPr>
            </a:p>
          </p:txBody>
        </p:sp>
        <p:sp>
          <p:nvSpPr>
            <p:cNvPr id="657"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58"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66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66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66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66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66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66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66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66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66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66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67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67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67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67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674"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675"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sp>
          <p:nvSpPr>
            <p:cNvPr id="676"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gr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447800"/>
            <a:ext cx="5562600" cy="3200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53988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C66x Family Overview</a:t>
            </a:r>
            <a:endParaRPr lang="en-US" sz="3200" dirty="0">
              <a:solidFill>
                <a:srgbClr val="000000"/>
              </a:solidFill>
              <a:latin typeface="Calibri" pitchFamily="34" charset="0"/>
            </a:endParaRPr>
          </a:p>
        </p:txBody>
      </p:sp>
      <p:sp>
        <p:nvSpPr>
          <p:cNvPr id="12" name="Text Box 6">
            <a:hlinkClick r:id="rId11" action="ppaction://hlinksldjump"/>
          </p:cNvPr>
          <p:cNvSpPr txBox="1">
            <a:spLocks noChangeArrowheads="1"/>
          </p:cNvSpPr>
          <p:nvPr>
            <p:custDataLst>
              <p:tags r:id="rId3"/>
            </p:custDataLst>
          </p:nvPr>
        </p:nvSpPr>
        <p:spPr bwMode="auto">
          <a:xfrm>
            <a:off x="769877" y="2154814"/>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C6000 Roadmap</a:t>
            </a:r>
            <a:endParaRPr lang="en-US" sz="2800" dirty="0">
              <a:solidFill>
                <a:srgbClr val="000000"/>
              </a:solidFill>
              <a:latin typeface="Calibri" pitchFamily="34" charset="0"/>
            </a:endParaRPr>
          </a:p>
        </p:txBody>
      </p:sp>
      <p:sp>
        <p:nvSpPr>
          <p:cNvPr id="13" name="Text Box 6">
            <a:hlinkClick r:id="rId12" action="ppaction://hlinksldjump"/>
          </p:cNvPr>
          <p:cNvSpPr txBox="1">
            <a:spLocks noChangeArrowheads="1"/>
          </p:cNvSpPr>
          <p:nvPr>
            <p:custDataLst>
              <p:tags r:id="rId4"/>
            </p:custDataLst>
          </p:nvPr>
        </p:nvSpPr>
        <p:spPr bwMode="auto">
          <a:xfrm>
            <a:off x="769877" y="2614598"/>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C667x Architecture Overview</a:t>
            </a:r>
            <a:endParaRPr lang="en-US" sz="2800" dirty="0">
              <a:solidFill>
                <a:srgbClr val="000000"/>
              </a:solidFill>
              <a:latin typeface="Calibri" pitchFamily="34" charset="0"/>
            </a:endParaRPr>
          </a:p>
        </p:txBody>
      </p:sp>
      <p:sp>
        <p:nvSpPr>
          <p:cNvPr id="14" name="Text Box 5">
            <a:hlinkClick r:id="rId13" action="ppaction://hlinksldjump"/>
          </p:cNvPr>
          <p:cNvSpPr txBox="1">
            <a:spLocks noChangeArrowheads="1"/>
          </p:cNvSpPr>
          <p:nvPr>
            <p:custDataLst>
              <p:tags r:id="rId5"/>
            </p:custDataLst>
          </p:nvPr>
        </p:nvSpPr>
        <p:spPr bwMode="auto">
          <a:xfrm>
            <a:off x="774000" y="3074382"/>
            <a:ext cx="4864800" cy="4801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C665x Low-Power Devices</a:t>
            </a:r>
            <a:endParaRPr lang="en-US" sz="2800" dirty="0">
              <a:solidFill>
                <a:srgbClr val="000000"/>
              </a:solidFill>
              <a:latin typeface="Calibri" pitchFamily="34" charset="0"/>
            </a:endParaRPr>
          </a:p>
        </p:txBody>
      </p:sp>
      <p:sp>
        <p:nvSpPr>
          <p:cNvPr id="15" name="Text Box 4">
            <a:hlinkClick r:id="rId14" action="ppaction://hlinksldjump"/>
          </p:cNvPr>
          <p:cNvSpPr txBox="1">
            <a:spLocks noChangeArrowheads="1"/>
          </p:cNvSpPr>
          <p:nvPr>
            <p:custDataLst>
              <p:tags r:id="rId6"/>
            </p:custDataLst>
          </p:nvPr>
        </p:nvSpPr>
        <p:spPr bwMode="auto">
          <a:xfrm>
            <a:off x="301576" y="366815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MCSDK Overview</a:t>
            </a:r>
            <a:endParaRPr lang="en-US" sz="3200" dirty="0">
              <a:solidFill>
                <a:srgbClr val="000000"/>
              </a:solidFill>
              <a:latin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Keystone C6655/57 – Device Features</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340" name="PPTShape_5"/>
          <p:cNvSpPr>
            <a:spLocks noChangeArrowheads="1"/>
          </p:cNvSpPr>
          <p:nvPr/>
        </p:nvSpPr>
        <p:spPr bwMode="auto">
          <a:xfrm>
            <a:off x="5553075" y="866775"/>
            <a:ext cx="3464719" cy="274637"/>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smtClean="0">
                <a:solidFill>
                  <a:schemeClr val="tx2"/>
                </a:solidFill>
                <a:latin typeface="Calibri" pitchFamily="34" charset="0"/>
              </a:rPr>
              <a:t>C6655/57 Low-Power Devices</a:t>
            </a:r>
            <a:endParaRPr lang="en-US" sz="2000" dirty="0">
              <a:solidFill>
                <a:schemeClr val="tx2"/>
              </a:solidFill>
              <a:latin typeface="Calibri" pitchFamily="34" charset="0"/>
            </a:endParaRPr>
          </a:p>
        </p:txBody>
      </p:sp>
      <p:grpSp>
        <p:nvGrpSpPr>
          <p:cNvPr id="299" name="Group 1382"/>
          <p:cNvGrpSpPr/>
          <p:nvPr/>
        </p:nvGrpSpPr>
        <p:grpSpPr>
          <a:xfrm>
            <a:off x="-9525" y="838200"/>
            <a:ext cx="5475289" cy="5568951"/>
            <a:chOff x="3608389" y="1090614"/>
            <a:chExt cx="5475289" cy="5568951"/>
          </a:xfrm>
        </p:grpSpPr>
        <p:grpSp>
          <p:nvGrpSpPr>
            <p:cNvPr id="303" name="Group 619"/>
            <p:cNvGrpSpPr>
              <a:grpSpLocks noChangeAspect="1"/>
            </p:cNvGrpSpPr>
            <p:nvPr/>
          </p:nvGrpSpPr>
          <p:grpSpPr bwMode="auto">
            <a:xfrm>
              <a:off x="3608389" y="1090614"/>
              <a:ext cx="5475289" cy="5568951"/>
              <a:chOff x="2273" y="687"/>
              <a:chExt cx="3449" cy="3508"/>
            </a:xfrm>
          </p:grpSpPr>
          <p:sp>
            <p:nvSpPr>
              <p:cNvPr id="314"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grpSp>
            <p:nvGrpSpPr>
              <p:cNvPr id="315" name="Group 820"/>
              <p:cNvGrpSpPr>
                <a:grpSpLocks/>
              </p:cNvGrpSpPr>
              <p:nvPr/>
            </p:nvGrpSpPr>
            <p:grpSpPr bwMode="auto">
              <a:xfrm>
                <a:off x="2284" y="698"/>
                <a:ext cx="3427" cy="3497"/>
                <a:chOff x="2284" y="698"/>
                <a:chExt cx="3427" cy="3497"/>
              </a:xfrm>
            </p:grpSpPr>
            <p:sp>
              <p:nvSpPr>
                <p:cNvPr id="469"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0"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1" name="Rectangle 622"/>
                <p:cNvSpPr>
                  <a:spLocks noChangeArrowheads="1"/>
                </p:cNvSpPr>
                <p:nvPr/>
              </p:nvSpPr>
              <p:spPr bwMode="auto">
                <a:xfrm>
                  <a:off x="3335" y="2329"/>
                  <a:ext cx="126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100" dirty="0" smtClean="0">
                      <a:solidFill>
                        <a:srgbClr val="000000"/>
                      </a:solidFill>
                      <a:latin typeface="Arial" pitchFamily="34" charset="0"/>
                      <a:cs typeface="Arial" pitchFamily="34" charset="0"/>
                    </a:rPr>
                    <a:t>1 or 2 Cores @ up to 1.25 GHz</a:t>
                  </a:r>
                  <a:endParaRPr lang="en-US" sz="2800" b="0" dirty="0" smtClean="0">
                    <a:solidFill>
                      <a:srgbClr val="000000"/>
                    </a:solidFill>
                    <a:latin typeface="Arial" pitchFamily="34" charset="0"/>
                    <a:cs typeface="Arial" pitchFamily="34" charset="0"/>
                  </a:endParaRPr>
                </a:p>
              </p:txBody>
            </p:sp>
            <p:sp>
              <p:nvSpPr>
                <p:cNvPr id="472"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3"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4"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5"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300" smtClean="0">
                      <a:solidFill>
                        <a:srgbClr val="24211D"/>
                      </a:solidFill>
                      <a:latin typeface="Arial" pitchFamily="34" charset="0"/>
                      <a:cs typeface="Arial" pitchFamily="34" charset="0"/>
                    </a:rPr>
                    <a:t>C66x™</a:t>
                  </a:r>
                  <a:endParaRPr lang="en-US" sz="1800" b="0" smtClean="0">
                    <a:solidFill>
                      <a:srgbClr val="000000"/>
                    </a:solidFill>
                    <a:latin typeface="Arial" pitchFamily="34" charset="0"/>
                    <a:cs typeface="Arial" pitchFamily="34" charset="0"/>
                  </a:endParaRPr>
                </a:p>
              </p:txBody>
            </p:sp>
            <p:sp>
              <p:nvSpPr>
                <p:cNvPr id="476"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300" smtClean="0">
                      <a:solidFill>
                        <a:srgbClr val="24211D"/>
                      </a:solidFill>
                      <a:latin typeface="Arial" pitchFamily="34" charset="0"/>
                      <a:cs typeface="Arial" pitchFamily="34" charset="0"/>
                    </a:rPr>
                    <a:t>CorePac</a:t>
                  </a:r>
                  <a:endParaRPr lang="en-US" sz="1800" b="0" smtClean="0">
                    <a:solidFill>
                      <a:srgbClr val="000000"/>
                    </a:solidFill>
                    <a:latin typeface="Arial" pitchFamily="34" charset="0"/>
                    <a:cs typeface="Arial" pitchFamily="34" charset="0"/>
                  </a:endParaRPr>
                </a:p>
              </p:txBody>
            </p:sp>
            <p:sp>
              <p:nvSpPr>
                <p:cNvPr id="477"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8"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9"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VCP2</a:t>
                  </a:r>
                  <a:endParaRPr lang="en-US" sz="1800" b="0" smtClean="0">
                    <a:solidFill>
                      <a:srgbClr val="000000"/>
                    </a:solidFill>
                    <a:latin typeface="Arial" pitchFamily="34" charset="0"/>
                    <a:cs typeface="Arial" pitchFamily="34" charset="0"/>
                  </a:endParaRPr>
                </a:p>
              </p:txBody>
            </p:sp>
            <p:sp>
              <p:nvSpPr>
                <p:cNvPr id="480" name="Rectangle 631"/>
                <p:cNvSpPr>
                  <a:spLocks noChangeArrowheads="1"/>
                </p:cNvSpPr>
                <p:nvPr/>
              </p:nvSpPr>
              <p:spPr bwMode="auto">
                <a:xfrm>
                  <a:off x="5040" y="725"/>
                  <a:ext cx="577"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800" b="0" dirty="0" smtClean="0">
                      <a:solidFill>
                        <a:srgbClr val="24211D"/>
                      </a:solidFill>
                      <a:latin typeface="+mn-lt"/>
                      <a:cs typeface="Arial" pitchFamily="34" charset="0"/>
                    </a:rPr>
                    <a:t>C6655/57</a:t>
                  </a:r>
                  <a:endParaRPr lang="en-US" sz="5400" b="0" dirty="0" smtClean="0">
                    <a:solidFill>
                      <a:srgbClr val="000000"/>
                    </a:solidFill>
                    <a:latin typeface="+mn-lt"/>
                    <a:cs typeface="Arial" pitchFamily="34" charset="0"/>
                  </a:endParaRPr>
                </a:p>
              </p:txBody>
            </p:sp>
            <p:sp>
              <p:nvSpPr>
                <p:cNvPr id="481"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82"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MSMC</a:t>
                  </a:r>
                  <a:endParaRPr lang="en-US" sz="1800" b="0" smtClean="0">
                    <a:solidFill>
                      <a:srgbClr val="000000"/>
                    </a:solidFill>
                    <a:latin typeface="Arial" pitchFamily="34" charset="0"/>
                    <a:cs typeface="Arial" pitchFamily="34" charset="0"/>
                  </a:endParaRPr>
                </a:p>
              </p:txBody>
            </p:sp>
            <p:sp>
              <p:nvSpPr>
                <p:cNvPr id="483"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84"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1MB</a:t>
                  </a:r>
                  <a:endParaRPr lang="en-US" sz="1800" b="0" smtClean="0">
                    <a:solidFill>
                      <a:srgbClr val="000000"/>
                    </a:solidFill>
                    <a:latin typeface="Arial" pitchFamily="34" charset="0"/>
                    <a:cs typeface="Arial" pitchFamily="34" charset="0"/>
                  </a:endParaRPr>
                </a:p>
              </p:txBody>
            </p:sp>
            <p:sp>
              <p:nvSpPr>
                <p:cNvPr id="485"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MSM</a:t>
                  </a:r>
                  <a:endParaRPr lang="en-US" sz="1800" b="0" smtClean="0">
                    <a:solidFill>
                      <a:srgbClr val="000000"/>
                    </a:solidFill>
                    <a:latin typeface="Arial" pitchFamily="34" charset="0"/>
                    <a:cs typeface="Arial" pitchFamily="34" charset="0"/>
                  </a:endParaRPr>
                </a:p>
              </p:txBody>
            </p:sp>
            <p:sp>
              <p:nvSpPr>
                <p:cNvPr id="486"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dirty="0" smtClean="0">
                      <a:solidFill>
                        <a:srgbClr val="000000"/>
                      </a:solidFill>
                      <a:latin typeface="Arial" pitchFamily="34" charset="0"/>
                      <a:cs typeface="Arial" pitchFamily="34" charset="0"/>
                    </a:rPr>
                    <a:t>SRAM</a:t>
                  </a:r>
                  <a:endParaRPr lang="en-US" sz="1800" b="0" dirty="0" smtClean="0">
                    <a:solidFill>
                      <a:srgbClr val="000000"/>
                    </a:solidFill>
                    <a:latin typeface="Arial" pitchFamily="34" charset="0"/>
                    <a:cs typeface="Arial" pitchFamily="34" charset="0"/>
                  </a:endParaRPr>
                </a:p>
              </p:txBody>
            </p:sp>
            <p:sp>
              <p:nvSpPr>
                <p:cNvPr id="487" name="Rectangle 638"/>
                <p:cNvSpPr>
                  <a:spLocks noChangeArrowheads="1"/>
                </p:cNvSpPr>
                <p:nvPr/>
              </p:nvSpPr>
              <p:spPr bwMode="auto">
                <a:xfrm>
                  <a:off x="2588" y="852"/>
                  <a:ext cx="422" cy="19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88"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32-Bit </a:t>
                  </a:r>
                  <a:endParaRPr lang="en-US" sz="1800" b="0" smtClean="0">
                    <a:solidFill>
                      <a:srgbClr val="000000"/>
                    </a:solidFill>
                    <a:latin typeface="Arial" pitchFamily="34" charset="0"/>
                    <a:cs typeface="Arial" pitchFamily="34" charset="0"/>
                  </a:endParaRPr>
                </a:p>
              </p:txBody>
            </p:sp>
            <p:sp>
              <p:nvSpPr>
                <p:cNvPr id="489"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DDR3 EMIF</a:t>
                  </a:r>
                  <a:endParaRPr lang="en-US" sz="1800" b="0" smtClean="0">
                    <a:solidFill>
                      <a:srgbClr val="000000"/>
                    </a:solidFill>
                    <a:latin typeface="Arial" pitchFamily="34" charset="0"/>
                    <a:cs typeface="Arial" pitchFamily="34" charset="0"/>
                  </a:endParaRPr>
                </a:p>
              </p:txBody>
            </p:sp>
            <p:sp>
              <p:nvSpPr>
                <p:cNvPr id="490"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91"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TCP3d</a:t>
                  </a:r>
                  <a:endParaRPr lang="en-US" sz="1800" b="0" smtClean="0">
                    <a:solidFill>
                      <a:srgbClr val="000000"/>
                    </a:solidFill>
                    <a:latin typeface="Arial" pitchFamily="34" charset="0"/>
                    <a:cs typeface="Arial" pitchFamily="34" charset="0"/>
                  </a:endParaRPr>
                </a:p>
              </p:txBody>
            </p:sp>
            <p:sp>
              <p:nvSpPr>
                <p:cNvPr id="492"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900" dirty="0" smtClean="0">
                      <a:solidFill>
                        <a:srgbClr val="24211D"/>
                      </a:solidFill>
                      <a:latin typeface="Arial" pitchFamily="34" charset="0"/>
                      <a:cs typeface="Arial" pitchFamily="34" charset="0"/>
                    </a:rPr>
                    <a:t>x2</a:t>
                  </a:r>
                  <a:endParaRPr lang="en-US" sz="1800" b="0" dirty="0" smtClean="0">
                    <a:solidFill>
                      <a:srgbClr val="000000"/>
                    </a:solidFill>
                    <a:latin typeface="Arial" pitchFamily="34" charset="0"/>
                    <a:cs typeface="Arial" pitchFamily="34" charset="0"/>
                  </a:endParaRPr>
                </a:p>
              </p:txBody>
            </p:sp>
            <p:sp>
              <p:nvSpPr>
                <p:cNvPr id="493" name="Rectangle 645"/>
                <p:cNvSpPr>
                  <a:spLocks noChangeArrowheads="1"/>
                </p:cNvSpPr>
                <p:nvPr/>
              </p:nvSpPr>
              <p:spPr bwMode="auto">
                <a:xfrm>
                  <a:off x="4991" y="1819"/>
                  <a:ext cx="650"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dirty="0" smtClean="0">
                      <a:solidFill>
                        <a:srgbClr val="24211D"/>
                      </a:solidFill>
                      <a:latin typeface="Arial" pitchFamily="34" charset="0"/>
                      <a:cs typeface="Arial" pitchFamily="34" charset="0"/>
                    </a:rPr>
                    <a:t>Coprocessors</a:t>
                  </a:r>
                  <a:endParaRPr lang="en-US" sz="3200" b="0" dirty="0" smtClean="0">
                    <a:solidFill>
                      <a:srgbClr val="000000"/>
                    </a:solidFill>
                    <a:latin typeface="Arial" pitchFamily="34" charset="0"/>
                    <a:cs typeface="Arial" pitchFamily="34" charset="0"/>
                  </a:endParaRPr>
                </a:p>
              </p:txBody>
            </p:sp>
            <p:sp>
              <p:nvSpPr>
                <p:cNvPr id="494"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95"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96"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97"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98"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99"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0"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1"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2"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3"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4"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900" smtClean="0">
                      <a:solidFill>
                        <a:srgbClr val="24211D"/>
                      </a:solidFill>
                      <a:latin typeface="Arial" pitchFamily="34" charset="0"/>
                      <a:cs typeface="Arial" pitchFamily="34" charset="0"/>
                    </a:rPr>
                    <a:t>Memory Subsystem</a:t>
                  </a:r>
                  <a:endParaRPr lang="en-US" sz="1800" b="0" smtClean="0">
                    <a:solidFill>
                      <a:srgbClr val="000000"/>
                    </a:solidFill>
                    <a:latin typeface="Arial" pitchFamily="34" charset="0"/>
                    <a:cs typeface="Arial" pitchFamily="34" charset="0"/>
                  </a:endParaRPr>
                </a:p>
              </p:txBody>
            </p:sp>
            <p:sp>
              <p:nvSpPr>
                <p:cNvPr id="505"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6"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7"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8"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9"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0"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1"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2"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3"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4"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5"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6"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7"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8"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9"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Packet</a:t>
                  </a:r>
                  <a:endParaRPr lang="en-US" sz="1800" b="0" smtClean="0">
                    <a:solidFill>
                      <a:srgbClr val="000000"/>
                    </a:solidFill>
                    <a:latin typeface="Arial" pitchFamily="34" charset="0"/>
                    <a:cs typeface="Arial" pitchFamily="34" charset="0"/>
                  </a:endParaRPr>
                </a:p>
              </p:txBody>
            </p:sp>
            <p:sp>
              <p:nvSpPr>
                <p:cNvPr id="520"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DMA</a:t>
                  </a:r>
                  <a:endParaRPr lang="en-US" sz="1800" b="0" smtClean="0">
                    <a:solidFill>
                      <a:srgbClr val="000000"/>
                    </a:solidFill>
                    <a:latin typeface="Arial" pitchFamily="34" charset="0"/>
                    <a:cs typeface="Arial" pitchFamily="34" charset="0"/>
                  </a:endParaRPr>
                </a:p>
              </p:txBody>
            </p:sp>
            <p:sp>
              <p:nvSpPr>
                <p:cNvPr id="521"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900" smtClean="0">
                      <a:solidFill>
                        <a:srgbClr val="24211D"/>
                      </a:solidFill>
                      <a:latin typeface="Arial" pitchFamily="34" charset="0"/>
                      <a:cs typeface="Arial" pitchFamily="34" charset="0"/>
                    </a:rPr>
                    <a:t>Multicore Navigator</a:t>
                  </a:r>
                  <a:endParaRPr lang="en-US" sz="1800" b="0" smtClean="0">
                    <a:solidFill>
                      <a:srgbClr val="000000"/>
                    </a:solidFill>
                    <a:latin typeface="Arial" pitchFamily="34" charset="0"/>
                    <a:cs typeface="Arial" pitchFamily="34" charset="0"/>
                  </a:endParaRPr>
                </a:p>
              </p:txBody>
            </p:sp>
            <p:sp>
              <p:nvSpPr>
                <p:cNvPr id="522"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23"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24"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Queue</a:t>
                  </a:r>
                  <a:endParaRPr lang="en-US" sz="1800" b="0" smtClean="0">
                    <a:solidFill>
                      <a:srgbClr val="000000"/>
                    </a:solidFill>
                    <a:latin typeface="Arial" pitchFamily="34" charset="0"/>
                    <a:cs typeface="Arial" pitchFamily="34" charset="0"/>
                  </a:endParaRPr>
                </a:p>
              </p:txBody>
            </p:sp>
            <p:sp>
              <p:nvSpPr>
                <p:cNvPr id="525"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Manager</a:t>
                  </a:r>
                  <a:endParaRPr lang="en-US" sz="1800" b="0" smtClean="0">
                    <a:solidFill>
                      <a:srgbClr val="000000"/>
                    </a:solidFill>
                    <a:latin typeface="Arial" pitchFamily="34" charset="0"/>
                    <a:cs typeface="Arial" pitchFamily="34" charset="0"/>
                  </a:endParaRPr>
                </a:p>
              </p:txBody>
            </p:sp>
            <p:sp>
              <p:nvSpPr>
                <p:cNvPr id="526"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900" dirty="0" smtClean="0">
                      <a:solidFill>
                        <a:srgbClr val="24211D"/>
                      </a:solidFill>
                      <a:latin typeface="Arial" pitchFamily="34" charset="0"/>
                      <a:cs typeface="Arial" pitchFamily="34" charset="0"/>
                    </a:rPr>
                    <a:t>x2</a:t>
                  </a:r>
                  <a:endParaRPr lang="en-US" sz="1800" b="0" dirty="0" smtClean="0">
                    <a:solidFill>
                      <a:srgbClr val="000000"/>
                    </a:solidFill>
                    <a:latin typeface="Arial" pitchFamily="34" charset="0"/>
                    <a:cs typeface="Arial" pitchFamily="34" charset="0"/>
                  </a:endParaRPr>
                </a:p>
              </p:txBody>
            </p:sp>
            <p:sp>
              <p:nvSpPr>
                <p:cNvPr id="527"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32KB L1</a:t>
                  </a:r>
                  <a:endParaRPr lang="en-US" sz="1800" b="0" smtClean="0">
                    <a:solidFill>
                      <a:srgbClr val="000000"/>
                    </a:solidFill>
                    <a:latin typeface="Arial" pitchFamily="34" charset="0"/>
                    <a:cs typeface="Arial" pitchFamily="34" charset="0"/>
                  </a:endParaRPr>
                </a:p>
              </p:txBody>
            </p:sp>
            <p:sp>
              <p:nvSpPr>
                <p:cNvPr id="528"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P-Cache</a:t>
                  </a:r>
                  <a:endParaRPr lang="en-US" sz="1800" b="0" smtClean="0">
                    <a:solidFill>
                      <a:srgbClr val="000000"/>
                    </a:solidFill>
                    <a:latin typeface="Arial" pitchFamily="34" charset="0"/>
                    <a:cs typeface="Arial" pitchFamily="34" charset="0"/>
                  </a:endParaRPr>
                </a:p>
              </p:txBody>
            </p:sp>
            <p:sp>
              <p:nvSpPr>
                <p:cNvPr id="529"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32KB L1</a:t>
                  </a:r>
                  <a:endParaRPr lang="en-US" sz="1800" b="0" smtClean="0">
                    <a:solidFill>
                      <a:srgbClr val="000000"/>
                    </a:solidFill>
                    <a:latin typeface="Arial" pitchFamily="34" charset="0"/>
                    <a:cs typeface="Arial" pitchFamily="34" charset="0"/>
                  </a:endParaRPr>
                </a:p>
              </p:txBody>
            </p:sp>
            <p:sp>
              <p:nvSpPr>
                <p:cNvPr id="530"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D-Cache</a:t>
                  </a:r>
                  <a:endParaRPr lang="en-US" sz="1800" b="0" smtClean="0">
                    <a:solidFill>
                      <a:srgbClr val="000000"/>
                    </a:solidFill>
                    <a:latin typeface="Arial" pitchFamily="34" charset="0"/>
                    <a:cs typeface="Arial" pitchFamily="34" charset="0"/>
                  </a:endParaRPr>
                </a:p>
              </p:txBody>
            </p:sp>
            <p:sp>
              <p:nvSpPr>
                <p:cNvPr id="531"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dirty="0" smtClean="0">
                      <a:solidFill>
                        <a:srgbClr val="000000"/>
                      </a:solidFill>
                      <a:latin typeface="Arial" pitchFamily="34" charset="0"/>
                      <a:cs typeface="Arial" pitchFamily="34" charset="0"/>
                    </a:rPr>
                    <a:t>1024KB L2 Cache</a:t>
                  </a:r>
                  <a:endParaRPr lang="en-US" sz="1800" b="0" dirty="0" smtClean="0">
                    <a:solidFill>
                      <a:srgbClr val="000000"/>
                    </a:solidFill>
                    <a:latin typeface="Arial" pitchFamily="34" charset="0"/>
                    <a:cs typeface="Arial" pitchFamily="34" charset="0"/>
                  </a:endParaRPr>
                </a:p>
              </p:txBody>
            </p:sp>
            <p:sp>
              <p:nvSpPr>
                <p:cNvPr id="532"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3"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4"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5"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6"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7"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8"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9"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0"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1"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2"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3"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4"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5"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6"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7"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8"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PLL</a:t>
                  </a:r>
                  <a:endParaRPr lang="en-US" sz="1800" b="0" smtClean="0">
                    <a:solidFill>
                      <a:srgbClr val="000000"/>
                    </a:solidFill>
                    <a:latin typeface="Arial" pitchFamily="34" charset="0"/>
                    <a:cs typeface="Arial" pitchFamily="34" charset="0"/>
                  </a:endParaRPr>
                </a:p>
              </p:txBody>
            </p:sp>
            <p:sp>
              <p:nvSpPr>
                <p:cNvPr id="549"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0"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EDMA</a:t>
                  </a:r>
                  <a:endParaRPr lang="en-US" sz="1800" b="0" smtClean="0">
                    <a:solidFill>
                      <a:srgbClr val="000000"/>
                    </a:solidFill>
                    <a:latin typeface="Arial" pitchFamily="34" charset="0"/>
                    <a:cs typeface="Arial" pitchFamily="34" charset="0"/>
                  </a:endParaRPr>
                </a:p>
              </p:txBody>
            </p:sp>
            <p:sp>
              <p:nvSpPr>
                <p:cNvPr id="551"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2"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3"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4"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5"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6"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7"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8"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9"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0"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1"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2" name="Rectangle 751"/>
                <p:cNvSpPr>
                  <a:spLocks noChangeArrowheads="1"/>
                </p:cNvSpPr>
                <p:nvPr/>
              </p:nvSpPr>
              <p:spPr bwMode="auto">
                <a:xfrm>
                  <a:off x="2328" y="2485"/>
                  <a:ext cx="415"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50" dirty="0" smtClean="0">
                      <a:solidFill>
                        <a:srgbClr val="24211D"/>
                      </a:solidFill>
                      <a:latin typeface="Arial" pitchFamily="34" charset="0"/>
                      <a:cs typeface="Arial" pitchFamily="34" charset="0"/>
                    </a:rPr>
                    <a:t>HyperLink</a:t>
                  </a:r>
                  <a:endParaRPr lang="en-US" sz="1050" b="0" dirty="0" smtClean="0">
                    <a:solidFill>
                      <a:srgbClr val="000000"/>
                    </a:solidFill>
                    <a:latin typeface="Arial" pitchFamily="34" charset="0"/>
                    <a:cs typeface="Arial" pitchFamily="34" charset="0"/>
                  </a:endParaRPr>
                </a:p>
              </p:txBody>
            </p:sp>
            <p:sp>
              <p:nvSpPr>
                <p:cNvPr id="563"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4"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5"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6"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7"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8"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9"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0"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1"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2"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3"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4"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5"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6"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7"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8" name="Rectangle 767"/>
                <p:cNvSpPr>
                  <a:spLocks noChangeArrowheads="1"/>
                </p:cNvSpPr>
                <p:nvPr/>
              </p:nvSpPr>
              <p:spPr bwMode="auto">
                <a:xfrm>
                  <a:off x="3651" y="2483"/>
                  <a:ext cx="352"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dirty="0" err="1" smtClean="0">
                      <a:solidFill>
                        <a:srgbClr val="24211D"/>
                      </a:solidFill>
                      <a:latin typeface="Arial" pitchFamily="34" charset="0"/>
                      <a:cs typeface="Arial" pitchFamily="34" charset="0"/>
                    </a:rPr>
                    <a:t>TeraNet</a:t>
                  </a:r>
                  <a:endParaRPr lang="en-US" sz="2800" b="0" dirty="0" smtClean="0">
                    <a:solidFill>
                      <a:srgbClr val="000000"/>
                    </a:solidFill>
                    <a:latin typeface="Arial" pitchFamily="34" charset="0"/>
                    <a:cs typeface="Arial" pitchFamily="34" charset="0"/>
                  </a:endParaRPr>
                </a:p>
              </p:txBody>
            </p:sp>
            <p:sp>
              <p:nvSpPr>
                <p:cNvPr id="579"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0"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1"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2" name="Rectangle 771"/>
                <p:cNvSpPr>
                  <a:spLocks noChangeArrowheads="1"/>
                </p:cNvSpPr>
                <p:nvPr/>
              </p:nvSpPr>
              <p:spPr bwMode="auto">
                <a:xfrm>
                  <a:off x="4462" y="3241"/>
                  <a:ext cx="416" cy="20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3"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Ethernet</a:t>
                  </a:r>
                  <a:endParaRPr lang="en-US" sz="1800" b="0" smtClean="0">
                    <a:solidFill>
                      <a:srgbClr val="000000"/>
                    </a:solidFill>
                    <a:latin typeface="Arial" pitchFamily="34" charset="0"/>
                    <a:cs typeface="Arial" pitchFamily="34" charset="0"/>
                  </a:endParaRPr>
                </a:p>
              </p:txBody>
            </p:sp>
            <p:sp>
              <p:nvSpPr>
                <p:cNvPr id="584"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MAC</a:t>
                  </a:r>
                  <a:endParaRPr lang="en-US" sz="1800" b="0" smtClean="0">
                    <a:solidFill>
                      <a:srgbClr val="000000"/>
                    </a:solidFill>
                    <a:latin typeface="Arial" pitchFamily="34" charset="0"/>
                    <a:cs typeface="Arial" pitchFamily="34" charset="0"/>
                  </a:endParaRPr>
                </a:p>
              </p:txBody>
            </p:sp>
            <p:sp>
              <p:nvSpPr>
                <p:cNvPr id="585"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6"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7"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SGMII</a:t>
                  </a:r>
                  <a:endParaRPr lang="en-US" sz="1800" b="0" smtClean="0">
                    <a:solidFill>
                      <a:srgbClr val="000000"/>
                    </a:solidFill>
                    <a:latin typeface="Arial" pitchFamily="34" charset="0"/>
                    <a:cs typeface="Arial" pitchFamily="34" charset="0"/>
                  </a:endParaRPr>
                </a:p>
              </p:txBody>
            </p:sp>
            <p:sp>
              <p:nvSpPr>
                <p:cNvPr id="588"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9"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0"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1"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2"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3"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4"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5"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6"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7"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8"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9"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0"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1"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2"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3"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4"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5"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6"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7"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8"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9"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10"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S</a:t>
                  </a:r>
                  <a:endParaRPr lang="en-US" sz="1800" b="0" smtClean="0">
                    <a:solidFill>
                      <a:srgbClr val="000000"/>
                    </a:solidFill>
                    <a:latin typeface="Arial" pitchFamily="34" charset="0"/>
                    <a:cs typeface="Arial" pitchFamily="34" charset="0"/>
                  </a:endParaRPr>
                </a:p>
              </p:txBody>
            </p:sp>
            <p:sp>
              <p:nvSpPr>
                <p:cNvPr id="611"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R</a:t>
                  </a:r>
                  <a:endParaRPr lang="en-US" sz="1800" b="0" smtClean="0">
                    <a:solidFill>
                      <a:srgbClr val="000000"/>
                    </a:solidFill>
                    <a:latin typeface="Arial" pitchFamily="34" charset="0"/>
                    <a:cs typeface="Arial" pitchFamily="34" charset="0"/>
                  </a:endParaRPr>
                </a:p>
              </p:txBody>
            </p:sp>
            <p:sp>
              <p:nvSpPr>
                <p:cNvPr id="612"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I</a:t>
                  </a:r>
                  <a:endParaRPr lang="en-US" sz="1800" b="0" smtClean="0">
                    <a:solidFill>
                      <a:srgbClr val="000000"/>
                    </a:solidFill>
                    <a:latin typeface="Arial" pitchFamily="34" charset="0"/>
                    <a:cs typeface="Arial" pitchFamily="34" charset="0"/>
                  </a:endParaRPr>
                </a:p>
              </p:txBody>
            </p:sp>
            <p:sp>
              <p:nvSpPr>
                <p:cNvPr id="613"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O</a:t>
                  </a:r>
                  <a:endParaRPr lang="en-US" sz="1800" b="0" smtClean="0">
                    <a:solidFill>
                      <a:srgbClr val="000000"/>
                    </a:solidFill>
                    <a:latin typeface="Arial" pitchFamily="34" charset="0"/>
                    <a:cs typeface="Arial" pitchFamily="34" charset="0"/>
                  </a:endParaRPr>
                </a:p>
              </p:txBody>
            </p:sp>
            <p:sp>
              <p:nvSpPr>
                <p:cNvPr id="614"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 </a:t>
                  </a:r>
                  <a:endParaRPr lang="en-US" sz="1800" b="0" smtClean="0">
                    <a:solidFill>
                      <a:srgbClr val="000000"/>
                    </a:solidFill>
                    <a:latin typeface="Arial" pitchFamily="34" charset="0"/>
                    <a:cs typeface="Arial" pitchFamily="34" charset="0"/>
                  </a:endParaRPr>
                </a:p>
              </p:txBody>
            </p:sp>
            <p:sp>
              <p:nvSpPr>
                <p:cNvPr id="615"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24211D"/>
                      </a:solidFill>
                      <a:latin typeface="Arial" pitchFamily="34" charset="0"/>
                      <a:cs typeface="Arial" pitchFamily="34" charset="0"/>
                    </a:rPr>
                    <a:t>x4</a:t>
                  </a:r>
                  <a:endParaRPr lang="en-US" sz="2000" b="0" dirty="0" smtClean="0">
                    <a:solidFill>
                      <a:srgbClr val="000000"/>
                    </a:solidFill>
                    <a:latin typeface="Arial" pitchFamily="34" charset="0"/>
                    <a:cs typeface="Arial" pitchFamily="34" charset="0"/>
                  </a:endParaRPr>
                </a:p>
              </p:txBody>
            </p:sp>
            <p:sp>
              <p:nvSpPr>
                <p:cNvPr id="616"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17"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18"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19"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0"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1"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2"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3"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4"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5"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6"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S</a:t>
                  </a:r>
                  <a:endParaRPr lang="en-US" sz="1800" b="0" dirty="0" smtClean="0">
                    <a:solidFill>
                      <a:srgbClr val="000000"/>
                    </a:solidFill>
                    <a:latin typeface="Arial" pitchFamily="34" charset="0"/>
                    <a:cs typeface="Arial" pitchFamily="34" charset="0"/>
                  </a:endParaRPr>
                </a:p>
              </p:txBody>
            </p:sp>
            <p:sp>
              <p:nvSpPr>
                <p:cNvPr id="627"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P</a:t>
                  </a:r>
                  <a:endParaRPr lang="en-US" sz="1800" b="0" dirty="0" smtClean="0">
                    <a:solidFill>
                      <a:srgbClr val="000000"/>
                    </a:solidFill>
                    <a:latin typeface="Arial" pitchFamily="34" charset="0"/>
                    <a:cs typeface="Arial" pitchFamily="34" charset="0"/>
                  </a:endParaRPr>
                </a:p>
              </p:txBody>
            </p:sp>
            <p:sp>
              <p:nvSpPr>
                <p:cNvPr id="628"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I</a:t>
                  </a:r>
                  <a:endParaRPr lang="en-US" sz="1800" b="0" dirty="0" smtClean="0">
                    <a:solidFill>
                      <a:srgbClr val="000000"/>
                    </a:solidFill>
                    <a:latin typeface="Arial" pitchFamily="34" charset="0"/>
                    <a:cs typeface="Arial" pitchFamily="34" charset="0"/>
                  </a:endParaRPr>
                </a:p>
              </p:txBody>
            </p:sp>
          </p:grpSp>
          <p:sp>
            <p:nvSpPr>
              <p:cNvPr id="316"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17"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24"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25"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26"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27"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30"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31"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U</a:t>
                </a:r>
                <a:endParaRPr lang="en-US" sz="1800" b="0" smtClean="0">
                  <a:solidFill>
                    <a:srgbClr val="000000"/>
                  </a:solidFill>
                  <a:latin typeface="Arial" pitchFamily="34" charset="0"/>
                  <a:cs typeface="Arial" pitchFamily="34" charset="0"/>
                </a:endParaRPr>
              </a:p>
            </p:txBody>
          </p:sp>
          <p:sp>
            <p:nvSpPr>
              <p:cNvPr id="332"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A</a:t>
                </a:r>
                <a:endParaRPr lang="en-US" sz="1800" b="0" dirty="0" smtClean="0">
                  <a:solidFill>
                    <a:srgbClr val="000000"/>
                  </a:solidFill>
                  <a:latin typeface="Arial" pitchFamily="34" charset="0"/>
                  <a:cs typeface="Arial" pitchFamily="34" charset="0"/>
                </a:endParaRPr>
              </a:p>
            </p:txBody>
          </p:sp>
          <p:sp>
            <p:nvSpPr>
              <p:cNvPr id="333"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R</a:t>
                </a:r>
                <a:endParaRPr lang="en-US" sz="1800" b="0" dirty="0" smtClean="0">
                  <a:solidFill>
                    <a:srgbClr val="000000"/>
                  </a:solidFill>
                  <a:latin typeface="Arial" pitchFamily="34" charset="0"/>
                  <a:cs typeface="Arial" pitchFamily="34" charset="0"/>
                </a:endParaRPr>
              </a:p>
            </p:txBody>
          </p:sp>
          <p:sp>
            <p:nvSpPr>
              <p:cNvPr id="334"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T</a:t>
                </a:r>
                <a:endParaRPr lang="en-US" sz="1800" b="0" dirty="0" smtClean="0">
                  <a:solidFill>
                    <a:srgbClr val="000000"/>
                  </a:solidFill>
                  <a:latin typeface="Arial" pitchFamily="34" charset="0"/>
                  <a:cs typeface="Arial" pitchFamily="34" charset="0"/>
                </a:endParaRPr>
              </a:p>
            </p:txBody>
          </p:sp>
          <p:sp>
            <p:nvSpPr>
              <p:cNvPr id="335"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24211D"/>
                    </a:solidFill>
                    <a:latin typeface="Arial" pitchFamily="34" charset="0"/>
                    <a:cs typeface="Arial" pitchFamily="34" charset="0"/>
                  </a:rPr>
                  <a:t>x2</a:t>
                </a:r>
                <a:endParaRPr lang="en-US" sz="2000" b="0" dirty="0" smtClean="0">
                  <a:solidFill>
                    <a:srgbClr val="000000"/>
                  </a:solidFill>
                  <a:latin typeface="Arial" pitchFamily="34" charset="0"/>
                  <a:cs typeface="Arial" pitchFamily="34" charset="0"/>
                </a:endParaRPr>
              </a:p>
            </p:txBody>
          </p:sp>
          <p:sp>
            <p:nvSpPr>
              <p:cNvPr id="336"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37"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44"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47"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48"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49"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50"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51"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52"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353"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C</a:t>
                </a:r>
                <a:endParaRPr lang="en-US" sz="1800" b="0" smtClean="0">
                  <a:solidFill>
                    <a:srgbClr val="000000"/>
                  </a:solidFill>
                  <a:latin typeface="Arial" pitchFamily="34" charset="0"/>
                  <a:cs typeface="Arial" pitchFamily="34" charset="0"/>
                </a:endParaRPr>
              </a:p>
            </p:txBody>
          </p:sp>
          <p:sp>
            <p:nvSpPr>
              <p:cNvPr id="354"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I</a:t>
                </a:r>
                <a:endParaRPr lang="en-US" sz="1800" b="0" smtClean="0">
                  <a:solidFill>
                    <a:srgbClr val="000000"/>
                  </a:solidFill>
                  <a:latin typeface="Arial" pitchFamily="34" charset="0"/>
                  <a:cs typeface="Arial" pitchFamily="34" charset="0"/>
                </a:endParaRPr>
              </a:p>
            </p:txBody>
          </p:sp>
          <p:sp>
            <p:nvSpPr>
              <p:cNvPr id="355"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e</a:t>
                </a:r>
                <a:endParaRPr lang="en-US" sz="1800" b="0" smtClean="0">
                  <a:solidFill>
                    <a:srgbClr val="000000"/>
                  </a:solidFill>
                  <a:latin typeface="Arial" pitchFamily="34" charset="0"/>
                  <a:cs typeface="Arial" pitchFamily="34" charset="0"/>
                </a:endParaRPr>
              </a:p>
            </p:txBody>
          </p:sp>
          <p:sp>
            <p:nvSpPr>
              <p:cNvPr id="356"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 </a:t>
                </a:r>
                <a:endParaRPr lang="en-US" sz="1800" b="0" smtClean="0">
                  <a:solidFill>
                    <a:srgbClr val="000000"/>
                  </a:solidFill>
                  <a:latin typeface="Arial" pitchFamily="34" charset="0"/>
                  <a:cs typeface="Arial" pitchFamily="34" charset="0"/>
                </a:endParaRPr>
              </a:p>
            </p:txBody>
          </p:sp>
          <p:sp>
            <p:nvSpPr>
              <p:cNvPr id="357"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24211D"/>
                    </a:solidFill>
                    <a:latin typeface="Arial" pitchFamily="34" charset="0"/>
                    <a:cs typeface="Arial" pitchFamily="34" charset="0"/>
                  </a:rPr>
                  <a:t>x2</a:t>
                </a:r>
                <a:endParaRPr lang="en-US" sz="2000" b="0" dirty="0" smtClean="0">
                  <a:solidFill>
                    <a:srgbClr val="000000"/>
                  </a:solidFill>
                  <a:latin typeface="Arial" pitchFamily="34" charset="0"/>
                  <a:cs typeface="Arial" pitchFamily="34" charset="0"/>
                </a:endParaRPr>
              </a:p>
            </p:txBody>
          </p:sp>
          <p:sp>
            <p:nvSpPr>
              <p:cNvPr id="358"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59"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0"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1"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2"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3"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4"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5"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6"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7"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8"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I</a:t>
                </a:r>
                <a:r>
                  <a:rPr lang="en-US" sz="1000" baseline="30000" dirty="0" smtClean="0">
                    <a:solidFill>
                      <a:srgbClr val="000000"/>
                    </a:solidFill>
                    <a:latin typeface="Arial" pitchFamily="34" charset="0"/>
                    <a:cs typeface="Arial" pitchFamily="34" charset="0"/>
                  </a:rPr>
                  <a:t>2</a:t>
                </a:r>
                <a:r>
                  <a:rPr lang="en-US" sz="1000" dirty="0" smtClean="0">
                    <a:solidFill>
                      <a:srgbClr val="000000"/>
                    </a:solidFill>
                    <a:latin typeface="Arial" pitchFamily="34" charset="0"/>
                    <a:cs typeface="Arial" pitchFamily="34" charset="0"/>
                  </a:rPr>
                  <a:t>C</a:t>
                </a:r>
                <a:endParaRPr lang="en-US" sz="1800" b="0" dirty="0" smtClean="0">
                  <a:solidFill>
                    <a:srgbClr val="000000"/>
                  </a:solidFill>
                  <a:latin typeface="Arial" pitchFamily="34" charset="0"/>
                  <a:cs typeface="Arial" pitchFamily="34" charset="0"/>
                </a:endParaRPr>
              </a:p>
            </p:txBody>
          </p:sp>
          <p:sp>
            <p:nvSpPr>
              <p:cNvPr id="369"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endParaRPr lang="en-US" sz="1800" b="0" dirty="0" smtClean="0">
                  <a:solidFill>
                    <a:srgbClr val="000000"/>
                  </a:solidFill>
                  <a:latin typeface="Arial" pitchFamily="34" charset="0"/>
                  <a:cs typeface="Arial" pitchFamily="34" charset="0"/>
                </a:endParaRPr>
              </a:p>
            </p:txBody>
          </p:sp>
          <p:sp>
            <p:nvSpPr>
              <p:cNvPr id="370"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1"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2"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3"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4"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5"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6" name="Rectangle 871"/>
              <p:cNvSpPr>
                <a:spLocks noChangeArrowheads="1"/>
              </p:cNvSpPr>
              <p:nvPr/>
            </p:nvSpPr>
            <p:spPr bwMode="auto">
              <a:xfrm>
                <a:off x="3197"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7"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8"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U</a:t>
                </a:r>
                <a:endParaRPr lang="en-US" sz="1800" b="0" smtClean="0">
                  <a:solidFill>
                    <a:srgbClr val="000000"/>
                  </a:solidFill>
                  <a:latin typeface="Arial" pitchFamily="34" charset="0"/>
                  <a:cs typeface="Arial" pitchFamily="34" charset="0"/>
                </a:endParaRPr>
              </a:p>
            </p:txBody>
          </p:sp>
          <p:sp>
            <p:nvSpPr>
              <p:cNvPr id="379"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380"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381"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2"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3"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4"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5"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6"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7" name="Rectangle 882"/>
              <p:cNvSpPr>
                <a:spLocks noChangeArrowheads="1"/>
              </p:cNvSpPr>
              <p:nvPr/>
            </p:nvSpPr>
            <p:spPr bwMode="auto">
              <a:xfrm>
                <a:off x="384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8"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9"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M</a:t>
                </a:r>
                <a:endParaRPr lang="en-US" sz="1800" b="0" smtClean="0">
                  <a:solidFill>
                    <a:srgbClr val="000000"/>
                  </a:solidFill>
                  <a:latin typeface="Arial" pitchFamily="34" charset="0"/>
                  <a:cs typeface="Arial" pitchFamily="34" charset="0"/>
                </a:endParaRPr>
              </a:p>
            </p:txBody>
          </p:sp>
          <p:sp>
            <p:nvSpPr>
              <p:cNvPr id="390"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c</a:t>
                </a:r>
                <a:endParaRPr lang="en-US" sz="1800" b="0" smtClean="0">
                  <a:solidFill>
                    <a:srgbClr val="000000"/>
                  </a:solidFill>
                  <a:latin typeface="Arial" pitchFamily="34" charset="0"/>
                  <a:cs typeface="Arial" pitchFamily="34" charset="0"/>
                </a:endParaRPr>
              </a:p>
            </p:txBody>
          </p:sp>
          <p:sp>
            <p:nvSpPr>
              <p:cNvPr id="391"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B</a:t>
                </a:r>
                <a:endParaRPr lang="en-US" sz="1800" b="0" smtClean="0">
                  <a:solidFill>
                    <a:srgbClr val="000000"/>
                  </a:solidFill>
                  <a:latin typeface="Arial" pitchFamily="34" charset="0"/>
                  <a:cs typeface="Arial" pitchFamily="34" charset="0"/>
                </a:endParaRPr>
              </a:p>
            </p:txBody>
          </p:sp>
          <p:sp>
            <p:nvSpPr>
              <p:cNvPr id="392"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S</a:t>
                </a:r>
                <a:endParaRPr lang="en-US" sz="1800" b="0" smtClean="0">
                  <a:solidFill>
                    <a:srgbClr val="000000"/>
                  </a:solidFill>
                  <a:latin typeface="Arial" pitchFamily="34" charset="0"/>
                  <a:cs typeface="Arial" pitchFamily="34" charset="0"/>
                </a:endParaRPr>
              </a:p>
            </p:txBody>
          </p:sp>
          <p:sp>
            <p:nvSpPr>
              <p:cNvPr id="393"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39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24211D"/>
                    </a:solidFill>
                    <a:latin typeface="Arial" pitchFamily="34" charset="0"/>
                    <a:cs typeface="Arial" pitchFamily="34" charset="0"/>
                  </a:rPr>
                  <a:t>x2</a:t>
                </a:r>
                <a:endParaRPr lang="en-US" sz="2000" b="0" dirty="0" smtClean="0">
                  <a:solidFill>
                    <a:srgbClr val="000000"/>
                  </a:solidFill>
                  <a:latin typeface="Arial" pitchFamily="34" charset="0"/>
                  <a:cs typeface="Arial" pitchFamily="34" charset="0"/>
                </a:endParaRPr>
              </a:p>
            </p:txBody>
          </p:sp>
          <p:sp>
            <p:nvSpPr>
              <p:cNvPr id="39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9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9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9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9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G</a:t>
                </a:r>
                <a:endParaRPr lang="en-US" sz="1800" b="0" smtClean="0">
                  <a:solidFill>
                    <a:srgbClr val="000000"/>
                  </a:solidFill>
                  <a:latin typeface="Arial" pitchFamily="34" charset="0"/>
                  <a:cs typeface="Arial" pitchFamily="34" charset="0"/>
                </a:endParaRPr>
              </a:p>
            </p:txBody>
          </p:sp>
          <p:sp>
            <p:nvSpPr>
              <p:cNvPr id="40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40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I</a:t>
                </a:r>
                <a:endParaRPr lang="en-US" sz="1800" b="0" smtClean="0">
                  <a:solidFill>
                    <a:srgbClr val="000000"/>
                  </a:solidFill>
                  <a:latin typeface="Arial" pitchFamily="34" charset="0"/>
                  <a:cs typeface="Arial" pitchFamily="34" charset="0"/>
                </a:endParaRPr>
              </a:p>
            </p:txBody>
          </p:sp>
          <p:sp>
            <p:nvSpPr>
              <p:cNvPr id="40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O</a:t>
                </a:r>
                <a:endParaRPr lang="en-US" sz="1800" b="0" smtClean="0">
                  <a:solidFill>
                    <a:srgbClr val="000000"/>
                  </a:solidFill>
                  <a:latin typeface="Arial" pitchFamily="34" charset="0"/>
                  <a:cs typeface="Arial" pitchFamily="34" charset="0"/>
                </a:endParaRPr>
              </a:p>
            </p:txBody>
          </p:sp>
          <p:sp>
            <p:nvSpPr>
              <p:cNvPr id="40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E</a:t>
                </a:r>
                <a:endParaRPr lang="en-US" sz="1800" b="0" smtClean="0">
                  <a:solidFill>
                    <a:srgbClr val="000000"/>
                  </a:solidFill>
                  <a:latin typeface="Arial" pitchFamily="34" charset="0"/>
                  <a:cs typeface="Arial" pitchFamily="34" charset="0"/>
                </a:endParaRPr>
              </a:p>
            </p:txBody>
          </p:sp>
          <p:sp>
            <p:nvSpPr>
              <p:cNvPr id="41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M</a:t>
                </a:r>
                <a:endParaRPr lang="en-US" sz="1800" b="0" smtClean="0">
                  <a:solidFill>
                    <a:srgbClr val="000000"/>
                  </a:solidFill>
                  <a:latin typeface="Arial" pitchFamily="34" charset="0"/>
                  <a:cs typeface="Arial" pitchFamily="34" charset="0"/>
                </a:endParaRPr>
              </a:p>
            </p:txBody>
          </p:sp>
          <p:sp>
            <p:nvSpPr>
              <p:cNvPr id="41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I</a:t>
                </a:r>
                <a:endParaRPr lang="en-US" sz="1800" b="0" smtClean="0">
                  <a:solidFill>
                    <a:srgbClr val="000000"/>
                  </a:solidFill>
                  <a:latin typeface="Arial" pitchFamily="34" charset="0"/>
                  <a:cs typeface="Arial" pitchFamily="34" charset="0"/>
                </a:endParaRPr>
              </a:p>
            </p:txBody>
          </p:sp>
          <p:sp>
            <p:nvSpPr>
              <p:cNvPr id="41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F</a:t>
                </a:r>
                <a:endParaRPr lang="en-US" sz="1800" b="0" smtClean="0">
                  <a:solidFill>
                    <a:srgbClr val="000000"/>
                  </a:solidFill>
                  <a:latin typeface="Arial" pitchFamily="34" charset="0"/>
                  <a:cs typeface="Arial" pitchFamily="34" charset="0"/>
                </a:endParaRPr>
              </a:p>
            </p:txBody>
          </p:sp>
          <p:sp>
            <p:nvSpPr>
              <p:cNvPr id="41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1</a:t>
                </a:r>
                <a:endParaRPr lang="en-US" sz="1800" b="0" smtClean="0">
                  <a:solidFill>
                    <a:srgbClr val="000000"/>
                  </a:solidFill>
                  <a:latin typeface="Arial" pitchFamily="34" charset="0"/>
                  <a:cs typeface="Arial" pitchFamily="34" charset="0"/>
                </a:endParaRPr>
              </a:p>
            </p:txBody>
          </p:sp>
          <p:sp>
            <p:nvSpPr>
              <p:cNvPr id="42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6</a:t>
                </a:r>
                <a:endParaRPr lang="en-US" sz="1800" b="0" smtClean="0">
                  <a:solidFill>
                    <a:srgbClr val="000000"/>
                  </a:solidFill>
                  <a:latin typeface="Arial" pitchFamily="34" charset="0"/>
                  <a:cs typeface="Arial" pitchFamily="34" charset="0"/>
                </a:endParaRPr>
              </a:p>
            </p:txBody>
          </p:sp>
          <p:sp>
            <p:nvSpPr>
              <p:cNvPr id="42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Boot ROM</a:t>
                </a:r>
                <a:endParaRPr lang="en-US" sz="1800" b="0" smtClean="0">
                  <a:solidFill>
                    <a:srgbClr val="000000"/>
                  </a:solidFill>
                  <a:latin typeface="Arial" pitchFamily="34" charset="0"/>
                  <a:cs typeface="Arial" pitchFamily="34" charset="0"/>
                </a:endParaRPr>
              </a:p>
            </p:txBody>
          </p:sp>
          <p:sp>
            <p:nvSpPr>
              <p:cNvPr id="43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dirty="0" smtClean="0">
                    <a:solidFill>
                      <a:srgbClr val="000000"/>
                    </a:solidFill>
                    <a:latin typeface="Arial" pitchFamily="34" charset="0"/>
                    <a:cs typeface="Arial" pitchFamily="34" charset="0"/>
                  </a:rPr>
                  <a:t>Debug &amp; Trace</a:t>
                </a:r>
                <a:endParaRPr lang="en-US" sz="1800" b="0" dirty="0" smtClean="0">
                  <a:solidFill>
                    <a:srgbClr val="000000"/>
                  </a:solidFill>
                  <a:latin typeface="Arial" pitchFamily="34" charset="0"/>
                  <a:cs typeface="Arial" pitchFamily="34" charset="0"/>
                </a:endParaRPr>
              </a:p>
            </p:txBody>
          </p:sp>
          <p:sp>
            <p:nvSpPr>
              <p:cNvPr id="43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Power</a:t>
                </a:r>
                <a:endParaRPr lang="en-US" sz="1800" b="0" smtClean="0">
                  <a:solidFill>
                    <a:srgbClr val="000000"/>
                  </a:solidFill>
                  <a:latin typeface="Arial" pitchFamily="34" charset="0"/>
                  <a:cs typeface="Arial" pitchFamily="34" charset="0"/>
                </a:endParaRPr>
              </a:p>
            </p:txBody>
          </p:sp>
          <p:sp>
            <p:nvSpPr>
              <p:cNvPr id="44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Management</a:t>
                </a:r>
                <a:endParaRPr lang="en-US" sz="1800" b="0" smtClean="0">
                  <a:solidFill>
                    <a:srgbClr val="000000"/>
                  </a:solidFill>
                  <a:latin typeface="Arial" pitchFamily="34" charset="0"/>
                  <a:cs typeface="Arial" pitchFamily="34" charset="0"/>
                </a:endParaRPr>
              </a:p>
            </p:txBody>
          </p:sp>
          <p:sp>
            <p:nvSpPr>
              <p:cNvPr id="44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Semaphore</a:t>
                </a:r>
                <a:endParaRPr lang="en-US" sz="1800" b="0" smtClean="0">
                  <a:solidFill>
                    <a:srgbClr val="000000"/>
                  </a:solidFill>
                  <a:latin typeface="Arial" pitchFamily="34" charset="0"/>
                  <a:cs typeface="Arial" pitchFamily="34" charset="0"/>
                </a:endParaRPr>
              </a:p>
            </p:txBody>
          </p:sp>
          <p:sp>
            <p:nvSpPr>
              <p:cNvPr id="456" name="Rectangle 952"/>
              <p:cNvSpPr>
                <a:spLocks noChangeArrowheads="1"/>
              </p:cNvSpPr>
              <p:nvPr/>
            </p:nvSpPr>
            <p:spPr bwMode="auto">
              <a:xfrm>
                <a:off x="2513" y="1737"/>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Security /</a:t>
                </a:r>
                <a:endParaRPr lang="en-US" sz="1800" b="0" smtClean="0">
                  <a:solidFill>
                    <a:srgbClr val="000000"/>
                  </a:solidFill>
                  <a:latin typeface="Arial" pitchFamily="34" charset="0"/>
                  <a:cs typeface="Arial" pitchFamily="34" charset="0"/>
                </a:endParaRPr>
              </a:p>
            </p:txBody>
          </p:sp>
          <p:sp>
            <p:nvSpPr>
              <p:cNvPr id="46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Key Manager</a:t>
                </a:r>
                <a:endParaRPr lang="en-US" sz="1800" b="0" smtClean="0">
                  <a:solidFill>
                    <a:srgbClr val="000000"/>
                  </a:solidFill>
                  <a:latin typeface="Arial" pitchFamily="34" charset="0"/>
                  <a:cs typeface="Arial" pitchFamily="34" charset="0"/>
                </a:endParaRPr>
              </a:p>
            </p:txBody>
          </p:sp>
          <p:sp>
            <p:nvSpPr>
              <p:cNvPr id="46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Timers</a:t>
                </a:r>
                <a:endParaRPr lang="en-US" sz="1800" b="0" smtClean="0">
                  <a:solidFill>
                    <a:srgbClr val="000000"/>
                  </a:solidFill>
                  <a:latin typeface="Arial" pitchFamily="34" charset="0"/>
                  <a:cs typeface="Arial" pitchFamily="34" charset="0"/>
                </a:endParaRPr>
              </a:p>
            </p:txBody>
          </p:sp>
          <p:sp>
            <p:nvSpPr>
              <p:cNvPr id="468" name="Rectangle 964"/>
              <p:cNvSpPr>
                <a:spLocks noChangeArrowheads="1"/>
              </p:cNvSpPr>
              <p:nvPr/>
            </p:nvSpPr>
            <p:spPr bwMode="auto">
              <a:xfrm>
                <a:off x="3637" y="1427"/>
                <a:ext cx="747"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900" dirty="0" smtClean="0">
                    <a:solidFill>
                      <a:srgbClr val="000000"/>
                    </a:solidFill>
                    <a:latin typeface="Arial" pitchFamily="34" charset="0"/>
                    <a:cs typeface="Arial" pitchFamily="34" charset="0"/>
                  </a:rPr>
                  <a:t>2nd core,  C6657 only</a:t>
                </a:r>
                <a:endParaRPr lang="en-US" b="0" dirty="0" smtClean="0">
                  <a:solidFill>
                    <a:srgbClr val="000000"/>
                  </a:solidFill>
                  <a:latin typeface="Arial" pitchFamily="34" charset="0"/>
                  <a:cs typeface="Arial" pitchFamily="34" charset="0"/>
                </a:endParaRPr>
              </a:p>
            </p:txBody>
          </p:sp>
        </p:grpSp>
        <p:sp>
          <p:nvSpPr>
            <p:cNvPr id="304" name="Rectangle 303"/>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1800" b="0" smtClean="0">
                <a:solidFill>
                  <a:srgbClr val="000000"/>
                </a:solidFill>
                <a:latin typeface="Arial" pitchFamily="34" charset="0"/>
              </a:endParaRPr>
            </a:p>
          </p:txBody>
        </p:sp>
      </p:grpSp>
      <p:sp>
        <p:nvSpPr>
          <p:cNvPr id="632" name="AutoShape 6"/>
          <p:cNvSpPr>
            <a:spLocks noChangeArrowheads="1"/>
          </p:cNvSpPr>
          <p:nvPr/>
        </p:nvSpPr>
        <p:spPr bwMode="auto">
          <a:xfrm>
            <a:off x="5553075" y="1152525"/>
            <a:ext cx="3543300" cy="4895850"/>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Calibri" pitchFamily="34" charset="0"/>
            </a:endParaRPr>
          </a:p>
        </p:txBody>
      </p:sp>
      <p:sp>
        <p:nvSpPr>
          <p:cNvPr id="633" name="Rectangle 171"/>
          <p:cNvSpPr txBox="1">
            <a:spLocks noChangeArrowheads="1"/>
          </p:cNvSpPr>
          <p:nvPr/>
        </p:nvSpPr>
        <p:spPr>
          <a:xfrm>
            <a:off x="5559425" y="1323975"/>
            <a:ext cx="3727450" cy="46482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C66x </a:t>
            </a:r>
            <a:r>
              <a:rPr kumimoji="0" lang="en-US" sz="1800" i="0" u="none" strike="noStrike" kern="1200" cap="none" spc="0" normalizeH="0" baseline="0" noProof="0" dirty="0" err="1" smtClean="0">
                <a:ln>
                  <a:noFill/>
                </a:ln>
                <a:solidFill>
                  <a:schemeClr val="tx1"/>
                </a:solidFill>
                <a:effectLst/>
                <a:uLnTx/>
                <a:uFillTx/>
                <a:latin typeface="Calibri" pitchFamily="34" charset="0"/>
              </a:rPr>
              <a:t>CorePac</a:t>
            </a:r>
            <a:endParaRPr kumimoji="0" lang="en-US" sz="180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C6655</a:t>
            </a:r>
            <a:r>
              <a:rPr kumimoji="0" lang="en-US" sz="1800" b="0" i="0" u="none" strike="noStrike" kern="1200" cap="none" spc="0" normalizeH="0" noProof="0" dirty="0" smtClean="0">
                <a:ln>
                  <a:noFill/>
                </a:ln>
                <a:solidFill>
                  <a:schemeClr val="tx1"/>
                </a:solidFill>
                <a:effectLst/>
                <a:uLnTx/>
                <a:uFillTx/>
                <a:latin typeface="Calibri" pitchFamily="34" charset="0"/>
              </a:rPr>
              <a:t> (1 core) @ 1/1.25 GHz</a:t>
            </a: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lang="en-US" sz="1800" b="0" baseline="0" dirty="0" smtClean="0">
                <a:latin typeface="Calibri" pitchFamily="34" charset="0"/>
              </a:rPr>
              <a:t>C6657 (2 cores) @ 0.85, 1.0 or 1.25 GHz</a:t>
            </a:r>
            <a:endParaRPr lang="en-US" sz="1800" b="0" dirty="0" smtClean="0">
              <a:latin typeface="Calibri" pitchFamily="34" charset="0"/>
            </a:endParaRP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Memory Subsystem</a:t>
            </a:r>
            <a:endParaRPr kumimoji="0" lang="en-US" sz="1800" i="0" u="none" strike="noStrike" kern="1200" cap="none" spc="0" normalizeH="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1MB Local L2 per</a:t>
            </a:r>
            <a:r>
              <a:rPr kumimoji="0" lang="en-US" sz="1800" b="0" i="0" u="none" strike="noStrike" kern="1200" cap="none" spc="0" normalizeH="0" noProof="0" dirty="0" smtClean="0">
                <a:ln>
                  <a:noFill/>
                </a:ln>
                <a:solidFill>
                  <a:schemeClr val="tx1"/>
                </a:solidFill>
                <a:effectLst/>
                <a:uLnTx/>
                <a:uFillTx/>
                <a:latin typeface="Calibri" pitchFamily="34" charset="0"/>
              </a:rPr>
              <a:t> core</a:t>
            </a: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lang="en-US" sz="1800" b="0" dirty="0" smtClean="0">
                <a:latin typeface="Calibri" pitchFamily="34" charset="0"/>
              </a:rPr>
              <a:t>MSMC ,  32-bit DDR3 I/F</a:t>
            </a:r>
          </a:p>
          <a:p>
            <a:pPr marL="342900" lvl="0" indent="-342900" fontAlgn="auto">
              <a:spcAft>
                <a:spcPct val="10000"/>
              </a:spcAft>
              <a:buClr>
                <a:schemeClr val="tx2"/>
              </a:buClr>
              <a:buSzPct val="75000"/>
              <a:buFont typeface="Wingdings"/>
              <a:buChar char=""/>
              <a:defRPr/>
            </a:pPr>
            <a:r>
              <a:rPr lang="en-US" sz="1800" dirty="0" smtClean="0">
                <a:latin typeface="Calibri" pitchFamily="34" charset="0"/>
              </a:rPr>
              <a:t>Hardware Coprocessors</a:t>
            </a:r>
          </a:p>
          <a:p>
            <a:pPr marL="574675" lvl="1" indent="-233363" fontAlgn="auto">
              <a:lnSpc>
                <a:spcPct val="90000"/>
              </a:lnSpc>
              <a:spcAft>
                <a:spcPts val="600"/>
              </a:spcAft>
              <a:buSzPct val="90000"/>
              <a:buFont typeface="Arial" pitchFamily="34" charset="0"/>
              <a:buChar char="•"/>
              <a:defRPr/>
            </a:pPr>
            <a:r>
              <a:rPr lang="en-US" sz="1800" b="0" dirty="0" smtClean="0">
                <a:latin typeface="Calibri" pitchFamily="34" charset="0"/>
              </a:rPr>
              <a:t>TCP3d, VCP2</a:t>
            </a:r>
          </a:p>
          <a:p>
            <a:pPr marL="342900" lvl="0" indent="-342900" fontAlgn="auto">
              <a:spcAft>
                <a:spcPct val="10000"/>
              </a:spcAft>
              <a:buClr>
                <a:schemeClr val="tx2"/>
              </a:buClr>
              <a:buSzPct val="75000"/>
              <a:buFont typeface="Wingdings"/>
              <a:buChar char=""/>
              <a:defRPr/>
            </a:pPr>
            <a:r>
              <a:rPr lang="en-US" sz="1800" dirty="0" err="1" smtClean="0">
                <a:latin typeface="Calibri" pitchFamily="34" charset="0"/>
              </a:rPr>
              <a:t>Multicore</a:t>
            </a:r>
            <a:r>
              <a:rPr lang="en-US" sz="1800" dirty="0" smtClean="0">
                <a:latin typeface="Calibri" pitchFamily="34" charset="0"/>
              </a:rPr>
              <a:t> Navigator</a:t>
            </a:r>
          </a:p>
          <a:p>
            <a:pPr marL="342900" lvl="0" indent="-342900" fontAlgn="auto">
              <a:spcAft>
                <a:spcPct val="10000"/>
              </a:spcAft>
              <a:buClr>
                <a:schemeClr val="tx2"/>
              </a:buClr>
              <a:buSzPct val="75000"/>
              <a:buFont typeface="Wingdings"/>
              <a:buChar char=""/>
              <a:defRPr/>
            </a:pPr>
            <a:r>
              <a:rPr lang="en-US" sz="1800" dirty="0" smtClean="0">
                <a:latin typeface="Calibri" pitchFamily="34" charset="0"/>
              </a:rPr>
              <a:t>Interfaces</a:t>
            </a:r>
          </a:p>
          <a:p>
            <a:pPr marL="574675" lvl="1" indent="-233363" fontAlgn="auto">
              <a:lnSpc>
                <a:spcPct val="90000"/>
              </a:lnSpc>
              <a:spcAft>
                <a:spcPts val="600"/>
              </a:spcAft>
              <a:buSzPct val="90000"/>
              <a:buFont typeface="Arial" pitchFamily="34" charset="0"/>
              <a:buChar char="•"/>
              <a:defRPr/>
            </a:pPr>
            <a:r>
              <a:rPr lang="en-US" sz="1800" dirty="0" smtClean="0">
                <a:solidFill>
                  <a:schemeClr val="tx2"/>
                </a:solidFill>
                <a:latin typeface="Calibri" pitchFamily="34" charset="0"/>
              </a:rPr>
              <a:t>2x </a:t>
            </a:r>
            <a:r>
              <a:rPr lang="en-US" sz="1800" dirty="0" err="1" smtClean="0">
                <a:solidFill>
                  <a:schemeClr val="tx2"/>
                </a:solidFill>
                <a:latin typeface="Calibri" pitchFamily="34" charset="0"/>
              </a:rPr>
              <a:t>McBSP</a:t>
            </a:r>
            <a:r>
              <a:rPr lang="en-US" sz="1800" b="0" dirty="0" smtClean="0">
                <a:latin typeface="Calibri" pitchFamily="34" charset="0"/>
              </a:rPr>
              <a:t>, SPI, I2C, UPP, UART</a:t>
            </a:r>
          </a:p>
          <a:p>
            <a:pPr marL="574675" lvl="1" indent="-233363" fontAlgn="auto">
              <a:lnSpc>
                <a:spcPct val="90000"/>
              </a:lnSpc>
              <a:spcAft>
                <a:spcPts val="600"/>
              </a:spcAft>
              <a:buSzPct val="90000"/>
              <a:buFont typeface="Arial" pitchFamily="34" charset="0"/>
              <a:buChar char="•"/>
              <a:defRPr/>
            </a:pPr>
            <a:r>
              <a:rPr lang="en-US" sz="1800" b="0" dirty="0" smtClean="0">
                <a:latin typeface="Calibri" pitchFamily="34" charset="0"/>
              </a:rPr>
              <a:t>1x 10/100/1000 SGMII port</a:t>
            </a:r>
          </a:p>
          <a:p>
            <a:pPr marL="574675" lvl="1" indent="-233363" fontAlgn="auto">
              <a:lnSpc>
                <a:spcPct val="90000"/>
              </a:lnSpc>
              <a:spcAft>
                <a:spcPts val="600"/>
              </a:spcAft>
              <a:buSzPct val="90000"/>
              <a:buFont typeface="Arial" pitchFamily="34" charset="0"/>
              <a:buChar char="•"/>
              <a:defRPr/>
            </a:pPr>
            <a:r>
              <a:rPr lang="en-US" sz="1800" b="0" dirty="0" smtClean="0">
                <a:latin typeface="Calibri" pitchFamily="34" charset="0"/>
              </a:rPr>
              <a:t>Hyperlink, 4x SRIO, 2x </a:t>
            </a:r>
            <a:r>
              <a:rPr lang="en-US" sz="1800" b="0" dirty="0" err="1" smtClean="0">
                <a:latin typeface="Calibri" pitchFamily="34" charset="0"/>
              </a:rPr>
              <a:t>PCIe</a:t>
            </a:r>
            <a:endParaRPr lang="en-US" sz="1800" b="0" dirty="0" smtClean="0">
              <a:latin typeface="Calibri" pitchFamily="34" charset="0"/>
            </a:endParaRPr>
          </a:p>
          <a:p>
            <a:pPr marL="574675" lvl="1" indent="-233363" fontAlgn="auto">
              <a:lnSpc>
                <a:spcPct val="90000"/>
              </a:lnSpc>
              <a:spcAft>
                <a:spcPts val="600"/>
              </a:spcAft>
              <a:buSzPct val="90000"/>
              <a:buFont typeface="Arial" pitchFamily="34" charset="0"/>
              <a:buChar char="•"/>
              <a:defRPr/>
            </a:pPr>
            <a:r>
              <a:rPr lang="en-US" sz="1800" b="0" dirty="0" smtClean="0">
                <a:latin typeface="Calibri" pitchFamily="34" charset="0"/>
              </a:rPr>
              <a:t>EMIF 16, GPIO</a:t>
            </a:r>
          </a:p>
          <a:p>
            <a:pPr marL="342900" lvl="0" indent="-342900" fontAlgn="auto">
              <a:spcAft>
                <a:spcPct val="10000"/>
              </a:spcAft>
              <a:buClr>
                <a:schemeClr val="tx2"/>
              </a:buClr>
              <a:buSzPct val="75000"/>
              <a:buFont typeface="Wingdings"/>
              <a:buChar char=""/>
              <a:defRPr/>
            </a:pPr>
            <a:r>
              <a:rPr lang="en-US" sz="1800" dirty="0" smtClean="0">
                <a:latin typeface="Calibri" pitchFamily="34" charset="0"/>
              </a:rPr>
              <a:t>Debug and Trace (ETB/STB)</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Keystone C6654 – Power Optimized</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340" name="PPTShape_5"/>
          <p:cNvSpPr>
            <a:spLocks noChangeArrowheads="1"/>
          </p:cNvSpPr>
          <p:nvPr/>
        </p:nvSpPr>
        <p:spPr bwMode="auto">
          <a:xfrm>
            <a:off x="5553075" y="866775"/>
            <a:ext cx="3464719" cy="274637"/>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smtClean="0">
                <a:solidFill>
                  <a:schemeClr val="tx2"/>
                </a:solidFill>
                <a:latin typeface="Calibri" pitchFamily="34" charset="0"/>
              </a:rPr>
              <a:t>C6654 – Power Optimized</a:t>
            </a:r>
            <a:endParaRPr lang="en-US" sz="2000" dirty="0">
              <a:solidFill>
                <a:schemeClr val="tx2"/>
              </a:solidFill>
              <a:latin typeface="Calibri" pitchFamily="34" charset="0"/>
            </a:endParaRPr>
          </a:p>
        </p:txBody>
      </p:sp>
      <p:sp>
        <p:nvSpPr>
          <p:cNvPr id="314" name="AutoShape 618"/>
          <p:cNvSpPr>
            <a:spLocks noChangeAspect="1" noChangeArrowheads="1" noTextEdit="1"/>
          </p:cNvSpPr>
          <p:nvPr/>
        </p:nvSpPr>
        <p:spPr bwMode="auto">
          <a:xfrm>
            <a:off x="-9525" y="838200"/>
            <a:ext cx="5475289"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9" name="Rectangle 620"/>
          <p:cNvSpPr>
            <a:spLocks noChangeArrowheads="1"/>
          </p:cNvSpPr>
          <p:nvPr/>
        </p:nvSpPr>
        <p:spPr bwMode="auto">
          <a:xfrm>
            <a:off x="244476" y="855663"/>
            <a:ext cx="5203826"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1" name="Rectangle 622"/>
          <p:cNvSpPr>
            <a:spLocks noChangeArrowheads="1"/>
          </p:cNvSpPr>
          <p:nvPr/>
        </p:nvSpPr>
        <p:spPr bwMode="auto">
          <a:xfrm>
            <a:off x="1947710" y="3425826"/>
            <a:ext cx="132889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dirty="0" smtClean="0">
                <a:solidFill>
                  <a:srgbClr val="000000"/>
                </a:solidFill>
                <a:latin typeface="Arial" pitchFamily="34" charset="0"/>
                <a:cs typeface="Arial" pitchFamily="34" charset="0"/>
              </a:rPr>
              <a:t>1 Core @ 850 MHz</a:t>
            </a:r>
            <a:endParaRPr lang="en-US" sz="3200" b="0" dirty="0" smtClean="0">
              <a:solidFill>
                <a:srgbClr val="000000"/>
              </a:solidFill>
              <a:latin typeface="Arial" pitchFamily="34" charset="0"/>
              <a:cs typeface="Arial" pitchFamily="34" charset="0"/>
            </a:endParaRPr>
          </a:p>
        </p:txBody>
      </p:sp>
      <p:sp>
        <p:nvSpPr>
          <p:cNvPr id="473" name="Rectangle 624"/>
          <p:cNvSpPr>
            <a:spLocks noChangeArrowheads="1"/>
          </p:cNvSpPr>
          <p:nvPr/>
        </p:nvSpPr>
        <p:spPr bwMode="auto">
          <a:xfrm>
            <a:off x="1990726" y="2149476"/>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4" name="Rectangle 625"/>
          <p:cNvSpPr>
            <a:spLocks noChangeArrowheads="1"/>
          </p:cNvSpPr>
          <p:nvPr/>
        </p:nvSpPr>
        <p:spPr bwMode="auto">
          <a:xfrm>
            <a:off x="1990726" y="2149476"/>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75" name="Rectangle 626"/>
          <p:cNvSpPr>
            <a:spLocks noChangeArrowheads="1"/>
          </p:cNvSpPr>
          <p:nvPr/>
        </p:nvSpPr>
        <p:spPr bwMode="auto">
          <a:xfrm>
            <a:off x="2338389" y="2293938"/>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300" smtClean="0">
                <a:solidFill>
                  <a:srgbClr val="24211D"/>
                </a:solidFill>
                <a:latin typeface="Arial" pitchFamily="34" charset="0"/>
                <a:cs typeface="Arial" pitchFamily="34" charset="0"/>
              </a:rPr>
              <a:t>C66x™</a:t>
            </a:r>
            <a:endParaRPr lang="en-US" sz="1800" b="0" smtClean="0">
              <a:solidFill>
                <a:srgbClr val="000000"/>
              </a:solidFill>
              <a:latin typeface="Arial" pitchFamily="34" charset="0"/>
              <a:cs typeface="Arial" pitchFamily="34" charset="0"/>
            </a:endParaRPr>
          </a:p>
        </p:txBody>
      </p:sp>
      <p:sp>
        <p:nvSpPr>
          <p:cNvPr id="476" name="Rectangle 627"/>
          <p:cNvSpPr>
            <a:spLocks noChangeArrowheads="1"/>
          </p:cNvSpPr>
          <p:nvPr/>
        </p:nvSpPr>
        <p:spPr bwMode="auto">
          <a:xfrm>
            <a:off x="2287589" y="2471738"/>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300" smtClean="0">
                <a:solidFill>
                  <a:srgbClr val="24211D"/>
                </a:solidFill>
                <a:latin typeface="Arial" pitchFamily="34" charset="0"/>
                <a:cs typeface="Arial" pitchFamily="34" charset="0"/>
              </a:rPr>
              <a:t>CorePac</a:t>
            </a:r>
            <a:endParaRPr lang="en-US" sz="1800" b="0" smtClean="0">
              <a:solidFill>
                <a:srgbClr val="000000"/>
              </a:solidFill>
              <a:latin typeface="Arial" pitchFamily="34" charset="0"/>
              <a:cs typeface="Arial" pitchFamily="34" charset="0"/>
            </a:endParaRPr>
          </a:p>
        </p:txBody>
      </p:sp>
      <p:sp>
        <p:nvSpPr>
          <p:cNvPr id="480" name="Rectangle 631"/>
          <p:cNvSpPr>
            <a:spLocks noChangeArrowheads="1"/>
          </p:cNvSpPr>
          <p:nvPr/>
        </p:nvSpPr>
        <p:spPr bwMode="auto">
          <a:xfrm>
            <a:off x="4383089" y="898526"/>
            <a:ext cx="679673"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800" b="0" dirty="0" smtClean="0">
                <a:solidFill>
                  <a:srgbClr val="24211D"/>
                </a:solidFill>
                <a:latin typeface="+mn-lt"/>
                <a:cs typeface="Arial" pitchFamily="34" charset="0"/>
              </a:rPr>
              <a:t>C6654</a:t>
            </a:r>
            <a:endParaRPr lang="en-US" sz="5400" b="0" dirty="0" smtClean="0">
              <a:solidFill>
                <a:srgbClr val="000000"/>
              </a:solidFill>
              <a:latin typeface="+mn-lt"/>
              <a:cs typeface="Arial" pitchFamily="34" charset="0"/>
            </a:endParaRPr>
          </a:p>
        </p:txBody>
      </p:sp>
      <p:sp>
        <p:nvSpPr>
          <p:cNvPr id="481" name="Rectangle 632"/>
          <p:cNvSpPr>
            <a:spLocks noChangeArrowheads="1"/>
          </p:cNvSpPr>
          <p:nvPr/>
        </p:nvSpPr>
        <p:spPr bwMode="auto">
          <a:xfrm>
            <a:off x="2016126" y="965201"/>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82" name="Rectangle 633"/>
          <p:cNvSpPr>
            <a:spLocks noChangeArrowheads="1"/>
          </p:cNvSpPr>
          <p:nvPr/>
        </p:nvSpPr>
        <p:spPr bwMode="auto">
          <a:xfrm>
            <a:off x="2105025" y="1169987"/>
            <a:ext cx="46968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dirty="0" smtClean="0">
                <a:solidFill>
                  <a:srgbClr val="000000"/>
                </a:solidFill>
                <a:latin typeface="Arial" pitchFamily="34" charset="0"/>
                <a:cs typeface="Arial" pitchFamily="34" charset="0"/>
              </a:rPr>
              <a:t>MSMC</a:t>
            </a:r>
            <a:endParaRPr lang="en-US" sz="3600" b="0" dirty="0" smtClean="0">
              <a:solidFill>
                <a:srgbClr val="000000"/>
              </a:solidFill>
              <a:latin typeface="Arial" pitchFamily="34" charset="0"/>
              <a:cs typeface="Arial" pitchFamily="34" charset="0"/>
            </a:endParaRPr>
          </a:p>
        </p:txBody>
      </p:sp>
      <p:sp>
        <p:nvSpPr>
          <p:cNvPr id="487" name="Rectangle 638"/>
          <p:cNvSpPr>
            <a:spLocks noChangeArrowheads="1"/>
          </p:cNvSpPr>
          <p:nvPr/>
        </p:nvSpPr>
        <p:spPr bwMode="auto">
          <a:xfrm>
            <a:off x="490538" y="1100138"/>
            <a:ext cx="669925" cy="3048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88" name="Rectangle 639"/>
          <p:cNvSpPr>
            <a:spLocks noChangeArrowheads="1"/>
          </p:cNvSpPr>
          <p:nvPr/>
        </p:nvSpPr>
        <p:spPr bwMode="auto">
          <a:xfrm>
            <a:off x="676276" y="1133476"/>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32-Bit </a:t>
            </a:r>
            <a:endParaRPr lang="en-US" sz="1800" b="0" smtClean="0">
              <a:solidFill>
                <a:srgbClr val="000000"/>
              </a:solidFill>
              <a:latin typeface="Arial" pitchFamily="34" charset="0"/>
              <a:cs typeface="Arial" pitchFamily="34" charset="0"/>
            </a:endParaRPr>
          </a:p>
        </p:txBody>
      </p:sp>
      <p:sp>
        <p:nvSpPr>
          <p:cNvPr id="489" name="Rectangle 640"/>
          <p:cNvSpPr>
            <a:spLocks noChangeArrowheads="1"/>
          </p:cNvSpPr>
          <p:nvPr/>
        </p:nvSpPr>
        <p:spPr bwMode="auto">
          <a:xfrm>
            <a:off x="549276" y="1235076"/>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DDR3 EMIF</a:t>
            </a:r>
            <a:endParaRPr lang="en-US" sz="1800" b="0" smtClean="0">
              <a:solidFill>
                <a:srgbClr val="000000"/>
              </a:solidFill>
              <a:latin typeface="Arial" pitchFamily="34" charset="0"/>
              <a:cs typeface="Arial" pitchFamily="34" charset="0"/>
            </a:endParaRPr>
          </a:p>
        </p:txBody>
      </p:sp>
      <p:sp>
        <p:nvSpPr>
          <p:cNvPr id="499" name="Freeform 651"/>
          <p:cNvSpPr>
            <a:spLocks/>
          </p:cNvSpPr>
          <p:nvPr/>
        </p:nvSpPr>
        <p:spPr bwMode="auto">
          <a:xfrm>
            <a:off x="1863726" y="1176338"/>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0" name="Freeform 652"/>
          <p:cNvSpPr>
            <a:spLocks/>
          </p:cNvSpPr>
          <p:nvPr/>
        </p:nvSpPr>
        <p:spPr bwMode="auto">
          <a:xfrm>
            <a:off x="1863726" y="1219201"/>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1" name="Rectangle 653"/>
          <p:cNvSpPr>
            <a:spLocks noChangeArrowheads="1"/>
          </p:cNvSpPr>
          <p:nvPr/>
        </p:nvSpPr>
        <p:spPr bwMode="auto">
          <a:xfrm>
            <a:off x="1312863" y="1219201"/>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2" name="Freeform 654"/>
          <p:cNvSpPr>
            <a:spLocks/>
          </p:cNvSpPr>
          <p:nvPr/>
        </p:nvSpPr>
        <p:spPr bwMode="auto">
          <a:xfrm>
            <a:off x="1168401" y="1176338"/>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3" name="Freeform 655"/>
          <p:cNvSpPr>
            <a:spLocks/>
          </p:cNvSpPr>
          <p:nvPr/>
        </p:nvSpPr>
        <p:spPr bwMode="auto">
          <a:xfrm>
            <a:off x="1287463" y="1219201"/>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4" name="Rectangle 656"/>
          <p:cNvSpPr>
            <a:spLocks noChangeArrowheads="1"/>
          </p:cNvSpPr>
          <p:nvPr/>
        </p:nvSpPr>
        <p:spPr bwMode="auto">
          <a:xfrm>
            <a:off x="685801" y="939801"/>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900" smtClean="0">
                <a:solidFill>
                  <a:srgbClr val="24211D"/>
                </a:solidFill>
                <a:latin typeface="Arial" pitchFamily="34" charset="0"/>
                <a:cs typeface="Arial" pitchFamily="34" charset="0"/>
              </a:rPr>
              <a:t>Memory Subsystem</a:t>
            </a:r>
            <a:endParaRPr lang="en-US" sz="1800" b="0" smtClean="0">
              <a:solidFill>
                <a:srgbClr val="000000"/>
              </a:solidFill>
              <a:latin typeface="Arial" pitchFamily="34" charset="0"/>
              <a:cs typeface="Arial" pitchFamily="34" charset="0"/>
            </a:endParaRPr>
          </a:p>
        </p:txBody>
      </p:sp>
      <p:sp>
        <p:nvSpPr>
          <p:cNvPr id="505" name="Freeform 657"/>
          <p:cNvSpPr>
            <a:spLocks/>
          </p:cNvSpPr>
          <p:nvPr/>
        </p:nvSpPr>
        <p:spPr bwMode="auto">
          <a:xfrm>
            <a:off x="1855789" y="1439863"/>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6" name="Freeform 658"/>
          <p:cNvSpPr>
            <a:spLocks/>
          </p:cNvSpPr>
          <p:nvPr/>
        </p:nvSpPr>
        <p:spPr bwMode="auto">
          <a:xfrm>
            <a:off x="1855789" y="1481138"/>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7" name="Rectangle 659"/>
          <p:cNvSpPr>
            <a:spLocks noChangeArrowheads="1"/>
          </p:cNvSpPr>
          <p:nvPr/>
        </p:nvSpPr>
        <p:spPr bwMode="auto">
          <a:xfrm>
            <a:off x="1795463" y="1481138"/>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8" name="Freeform 660"/>
          <p:cNvSpPr>
            <a:spLocks/>
          </p:cNvSpPr>
          <p:nvPr/>
        </p:nvSpPr>
        <p:spPr bwMode="auto">
          <a:xfrm>
            <a:off x="1651001" y="1439863"/>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09" name="Freeform 661"/>
          <p:cNvSpPr>
            <a:spLocks/>
          </p:cNvSpPr>
          <p:nvPr/>
        </p:nvSpPr>
        <p:spPr bwMode="auto">
          <a:xfrm>
            <a:off x="1770063" y="1481138"/>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0" name="Line 687"/>
          <p:cNvSpPr>
            <a:spLocks noChangeShapeType="1"/>
          </p:cNvSpPr>
          <p:nvPr/>
        </p:nvSpPr>
        <p:spPr bwMode="auto">
          <a:xfrm flipH="1">
            <a:off x="1414463" y="1625601"/>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1" name="Freeform 699"/>
          <p:cNvSpPr>
            <a:spLocks/>
          </p:cNvSpPr>
          <p:nvPr/>
        </p:nvSpPr>
        <p:spPr bwMode="auto">
          <a:xfrm>
            <a:off x="1863726" y="2540001"/>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2" name="Freeform 700"/>
          <p:cNvSpPr>
            <a:spLocks/>
          </p:cNvSpPr>
          <p:nvPr/>
        </p:nvSpPr>
        <p:spPr bwMode="auto">
          <a:xfrm>
            <a:off x="1871664" y="2590801"/>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3" name="Rectangle 701"/>
          <p:cNvSpPr>
            <a:spLocks noChangeArrowheads="1"/>
          </p:cNvSpPr>
          <p:nvPr/>
        </p:nvSpPr>
        <p:spPr bwMode="auto">
          <a:xfrm>
            <a:off x="1744663" y="2590801"/>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4" name="Freeform 702"/>
          <p:cNvSpPr>
            <a:spLocks/>
          </p:cNvSpPr>
          <p:nvPr/>
        </p:nvSpPr>
        <p:spPr bwMode="auto">
          <a:xfrm>
            <a:off x="1651001" y="2540001"/>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5" name="Freeform 703"/>
          <p:cNvSpPr>
            <a:spLocks/>
          </p:cNvSpPr>
          <p:nvPr/>
        </p:nvSpPr>
        <p:spPr bwMode="auto">
          <a:xfrm>
            <a:off x="1736726" y="2590801"/>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6" name="Rectangle 704"/>
          <p:cNvSpPr>
            <a:spLocks noChangeArrowheads="1"/>
          </p:cNvSpPr>
          <p:nvPr/>
        </p:nvSpPr>
        <p:spPr bwMode="auto">
          <a:xfrm>
            <a:off x="3983039" y="3978276"/>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7" name="Rectangle 705"/>
          <p:cNvSpPr>
            <a:spLocks noChangeArrowheads="1"/>
          </p:cNvSpPr>
          <p:nvPr/>
        </p:nvSpPr>
        <p:spPr bwMode="auto">
          <a:xfrm>
            <a:off x="4803777" y="4197351"/>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8" name="Rectangle 706"/>
          <p:cNvSpPr>
            <a:spLocks noChangeArrowheads="1"/>
          </p:cNvSpPr>
          <p:nvPr/>
        </p:nvSpPr>
        <p:spPr bwMode="auto">
          <a:xfrm>
            <a:off x="4803777" y="4197351"/>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19" name="Rectangle 707"/>
          <p:cNvSpPr>
            <a:spLocks noChangeArrowheads="1"/>
          </p:cNvSpPr>
          <p:nvPr/>
        </p:nvSpPr>
        <p:spPr bwMode="auto">
          <a:xfrm>
            <a:off x="4889502" y="4214813"/>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Packet</a:t>
            </a:r>
            <a:endParaRPr lang="en-US" sz="1800" b="0" smtClean="0">
              <a:solidFill>
                <a:srgbClr val="000000"/>
              </a:solidFill>
              <a:latin typeface="Arial" pitchFamily="34" charset="0"/>
              <a:cs typeface="Arial" pitchFamily="34" charset="0"/>
            </a:endParaRPr>
          </a:p>
        </p:txBody>
      </p:sp>
      <p:sp>
        <p:nvSpPr>
          <p:cNvPr id="520" name="Rectangle 708"/>
          <p:cNvSpPr>
            <a:spLocks noChangeArrowheads="1"/>
          </p:cNvSpPr>
          <p:nvPr/>
        </p:nvSpPr>
        <p:spPr bwMode="auto">
          <a:xfrm>
            <a:off x="4948239" y="4357688"/>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DMA</a:t>
            </a:r>
            <a:endParaRPr lang="en-US" sz="1800" b="0" smtClean="0">
              <a:solidFill>
                <a:srgbClr val="000000"/>
              </a:solidFill>
              <a:latin typeface="Arial" pitchFamily="34" charset="0"/>
              <a:cs typeface="Arial" pitchFamily="34" charset="0"/>
            </a:endParaRPr>
          </a:p>
        </p:txBody>
      </p:sp>
      <p:sp>
        <p:nvSpPr>
          <p:cNvPr id="521" name="Rectangle 709"/>
          <p:cNvSpPr>
            <a:spLocks noChangeArrowheads="1"/>
          </p:cNvSpPr>
          <p:nvPr/>
        </p:nvSpPr>
        <p:spPr bwMode="auto">
          <a:xfrm>
            <a:off x="4186239" y="4021138"/>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900" smtClean="0">
                <a:solidFill>
                  <a:srgbClr val="24211D"/>
                </a:solidFill>
                <a:latin typeface="Arial" pitchFamily="34" charset="0"/>
                <a:cs typeface="Arial" pitchFamily="34" charset="0"/>
              </a:rPr>
              <a:t>Multicore Navigator</a:t>
            </a:r>
            <a:endParaRPr lang="en-US" sz="1800" b="0" smtClean="0">
              <a:solidFill>
                <a:srgbClr val="000000"/>
              </a:solidFill>
              <a:latin typeface="Arial" pitchFamily="34" charset="0"/>
              <a:cs typeface="Arial" pitchFamily="34" charset="0"/>
            </a:endParaRPr>
          </a:p>
        </p:txBody>
      </p:sp>
      <p:sp>
        <p:nvSpPr>
          <p:cNvPr id="522" name="Rectangle 710"/>
          <p:cNvSpPr>
            <a:spLocks noChangeArrowheads="1"/>
          </p:cNvSpPr>
          <p:nvPr/>
        </p:nvSpPr>
        <p:spPr bwMode="auto">
          <a:xfrm>
            <a:off x="4033839" y="4197351"/>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23" name="Rectangle 711"/>
          <p:cNvSpPr>
            <a:spLocks noChangeArrowheads="1"/>
          </p:cNvSpPr>
          <p:nvPr/>
        </p:nvSpPr>
        <p:spPr bwMode="auto">
          <a:xfrm>
            <a:off x="4033839" y="4197351"/>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24" name="Rectangle 712"/>
          <p:cNvSpPr>
            <a:spLocks noChangeArrowheads="1"/>
          </p:cNvSpPr>
          <p:nvPr/>
        </p:nvSpPr>
        <p:spPr bwMode="auto">
          <a:xfrm>
            <a:off x="4176714" y="4197351"/>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Queue</a:t>
            </a:r>
            <a:endParaRPr lang="en-US" sz="1800" b="0" smtClean="0">
              <a:solidFill>
                <a:srgbClr val="000000"/>
              </a:solidFill>
              <a:latin typeface="Arial" pitchFamily="34" charset="0"/>
              <a:cs typeface="Arial" pitchFamily="34" charset="0"/>
            </a:endParaRPr>
          </a:p>
        </p:txBody>
      </p:sp>
      <p:sp>
        <p:nvSpPr>
          <p:cNvPr id="525" name="Rectangle 713"/>
          <p:cNvSpPr>
            <a:spLocks noChangeArrowheads="1"/>
          </p:cNvSpPr>
          <p:nvPr/>
        </p:nvSpPr>
        <p:spPr bwMode="auto">
          <a:xfrm>
            <a:off x="4117977" y="4341813"/>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Manager</a:t>
            </a:r>
            <a:endParaRPr lang="en-US" sz="1800" b="0" smtClean="0">
              <a:solidFill>
                <a:srgbClr val="000000"/>
              </a:solidFill>
              <a:latin typeface="Arial" pitchFamily="34" charset="0"/>
              <a:cs typeface="Arial" pitchFamily="34" charset="0"/>
            </a:endParaRPr>
          </a:p>
        </p:txBody>
      </p:sp>
      <p:sp>
        <p:nvSpPr>
          <p:cNvPr id="526" name="Rectangle 715"/>
          <p:cNvSpPr>
            <a:spLocks noChangeArrowheads="1"/>
          </p:cNvSpPr>
          <p:nvPr/>
        </p:nvSpPr>
        <p:spPr bwMode="auto">
          <a:xfrm>
            <a:off x="1211263" y="3208338"/>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900" dirty="0" smtClean="0">
                <a:solidFill>
                  <a:srgbClr val="24211D"/>
                </a:solidFill>
                <a:latin typeface="Arial" pitchFamily="34" charset="0"/>
                <a:cs typeface="Arial" pitchFamily="34" charset="0"/>
              </a:rPr>
              <a:t>x2</a:t>
            </a:r>
            <a:endParaRPr lang="en-US" sz="1800" b="0" dirty="0" smtClean="0">
              <a:solidFill>
                <a:srgbClr val="000000"/>
              </a:solidFill>
              <a:latin typeface="Arial" pitchFamily="34" charset="0"/>
              <a:cs typeface="Arial" pitchFamily="34" charset="0"/>
            </a:endParaRPr>
          </a:p>
        </p:txBody>
      </p:sp>
      <p:sp>
        <p:nvSpPr>
          <p:cNvPr id="527" name="Rectangle 716"/>
          <p:cNvSpPr>
            <a:spLocks noChangeArrowheads="1"/>
          </p:cNvSpPr>
          <p:nvPr/>
        </p:nvSpPr>
        <p:spPr bwMode="auto">
          <a:xfrm>
            <a:off x="2109789" y="2927351"/>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32KB L1</a:t>
            </a:r>
            <a:endParaRPr lang="en-US" sz="1800" b="0" smtClean="0">
              <a:solidFill>
                <a:srgbClr val="000000"/>
              </a:solidFill>
              <a:latin typeface="Arial" pitchFamily="34" charset="0"/>
              <a:cs typeface="Arial" pitchFamily="34" charset="0"/>
            </a:endParaRPr>
          </a:p>
        </p:txBody>
      </p:sp>
      <p:sp>
        <p:nvSpPr>
          <p:cNvPr id="528" name="Rectangle 717"/>
          <p:cNvSpPr>
            <a:spLocks noChangeArrowheads="1"/>
          </p:cNvSpPr>
          <p:nvPr/>
        </p:nvSpPr>
        <p:spPr bwMode="auto">
          <a:xfrm>
            <a:off x="2109789" y="3021013"/>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P-Cache</a:t>
            </a:r>
            <a:endParaRPr lang="en-US" sz="1800" b="0" smtClean="0">
              <a:solidFill>
                <a:srgbClr val="000000"/>
              </a:solidFill>
              <a:latin typeface="Arial" pitchFamily="34" charset="0"/>
              <a:cs typeface="Arial" pitchFamily="34" charset="0"/>
            </a:endParaRPr>
          </a:p>
        </p:txBody>
      </p:sp>
      <p:sp>
        <p:nvSpPr>
          <p:cNvPr id="529" name="Rectangle 718"/>
          <p:cNvSpPr>
            <a:spLocks noChangeArrowheads="1"/>
          </p:cNvSpPr>
          <p:nvPr/>
        </p:nvSpPr>
        <p:spPr bwMode="auto">
          <a:xfrm>
            <a:off x="2693989" y="2935288"/>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32KB L1</a:t>
            </a:r>
            <a:endParaRPr lang="en-US" sz="1800" b="0" smtClean="0">
              <a:solidFill>
                <a:srgbClr val="000000"/>
              </a:solidFill>
              <a:latin typeface="Arial" pitchFamily="34" charset="0"/>
              <a:cs typeface="Arial" pitchFamily="34" charset="0"/>
            </a:endParaRPr>
          </a:p>
        </p:txBody>
      </p:sp>
      <p:sp>
        <p:nvSpPr>
          <p:cNvPr id="530" name="Rectangle 719"/>
          <p:cNvSpPr>
            <a:spLocks noChangeArrowheads="1"/>
          </p:cNvSpPr>
          <p:nvPr/>
        </p:nvSpPr>
        <p:spPr bwMode="auto">
          <a:xfrm>
            <a:off x="2693989" y="3028951"/>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D-Cache</a:t>
            </a:r>
            <a:endParaRPr lang="en-US" sz="1800" b="0" smtClean="0">
              <a:solidFill>
                <a:srgbClr val="000000"/>
              </a:solidFill>
              <a:latin typeface="Arial" pitchFamily="34" charset="0"/>
              <a:cs typeface="Arial" pitchFamily="34" charset="0"/>
            </a:endParaRPr>
          </a:p>
        </p:txBody>
      </p:sp>
      <p:sp>
        <p:nvSpPr>
          <p:cNvPr id="531" name="Rectangle 720"/>
          <p:cNvSpPr>
            <a:spLocks noChangeArrowheads="1"/>
          </p:cNvSpPr>
          <p:nvPr/>
        </p:nvSpPr>
        <p:spPr bwMode="auto">
          <a:xfrm>
            <a:off x="2193926" y="3189288"/>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dirty="0" smtClean="0">
                <a:solidFill>
                  <a:srgbClr val="000000"/>
                </a:solidFill>
                <a:latin typeface="Arial" pitchFamily="34" charset="0"/>
                <a:cs typeface="Arial" pitchFamily="34" charset="0"/>
              </a:rPr>
              <a:t>1024KB L2 Cache</a:t>
            </a:r>
            <a:endParaRPr lang="en-US" sz="1800" b="0" dirty="0" smtClean="0">
              <a:solidFill>
                <a:srgbClr val="000000"/>
              </a:solidFill>
              <a:latin typeface="Arial" pitchFamily="34" charset="0"/>
              <a:cs typeface="Arial" pitchFamily="34" charset="0"/>
            </a:endParaRPr>
          </a:p>
        </p:txBody>
      </p:sp>
      <p:sp>
        <p:nvSpPr>
          <p:cNvPr id="532" name="Line 721"/>
          <p:cNvSpPr>
            <a:spLocks noChangeShapeType="1"/>
          </p:cNvSpPr>
          <p:nvPr/>
        </p:nvSpPr>
        <p:spPr bwMode="auto">
          <a:xfrm>
            <a:off x="1990726" y="2894013"/>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3" name="Line 722"/>
          <p:cNvSpPr>
            <a:spLocks noChangeShapeType="1"/>
          </p:cNvSpPr>
          <p:nvPr/>
        </p:nvSpPr>
        <p:spPr bwMode="auto">
          <a:xfrm>
            <a:off x="1990726" y="3165476"/>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4" name="Line 723"/>
          <p:cNvSpPr>
            <a:spLocks noChangeShapeType="1"/>
          </p:cNvSpPr>
          <p:nvPr/>
        </p:nvSpPr>
        <p:spPr bwMode="auto">
          <a:xfrm>
            <a:off x="2584451" y="2894013"/>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5" name="Line 724"/>
          <p:cNvSpPr>
            <a:spLocks noChangeShapeType="1"/>
          </p:cNvSpPr>
          <p:nvPr/>
        </p:nvSpPr>
        <p:spPr bwMode="auto">
          <a:xfrm>
            <a:off x="15876" y="1236663"/>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6" name="Freeform 725"/>
          <p:cNvSpPr>
            <a:spLocks/>
          </p:cNvSpPr>
          <p:nvPr/>
        </p:nvSpPr>
        <p:spPr bwMode="auto">
          <a:xfrm>
            <a:off x="15876" y="1201738"/>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7" name="Freeform 726"/>
          <p:cNvSpPr>
            <a:spLocks/>
          </p:cNvSpPr>
          <p:nvPr/>
        </p:nvSpPr>
        <p:spPr bwMode="auto">
          <a:xfrm>
            <a:off x="406401" y="1201738"/>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8" name="Freeform 727"/>
          <p:cNvSpPr>
            <a:spLocks/>
          </p:cNvSpPr>
          <p:nvPr/>
        </p:nvSpPr>
        <p:spPr bwMode="auto">
          <a:xfrm>
            <a:off x="2252664" y="1565276"/>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39" name="Freeform 728"/>
          <p:cNvSpPr>
            <a:spLocks/>
          </p:cNvSpPr>
          <p:nvPr/>
        </p:nvSpPr>
        <p:spPr bwMode="auto">
          <a:xfrm>
            <a:off x="2295526" y="1684338"/>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0" name="Rectangle 729"/>
          <p:cNvSpPr>
            <a:spLocks noChangeArrowheads="1"/>
          </p:cNvSpPr>
          <p:nvPr/>
        </p:nvSpPr>
        <p:spPr bwMode="auto">
          <a:xfrm>
            <a:off x="2295526" y="1709738"/>
            <a:ext cx="66674" cy="34766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1" name="Freeform 730"/>
          <p:cNvSpPr>
            <a:spLocks/>
          </p:cNvSpPr>
          <p:nvPr/>
        </p:nvSpPr>
        <p:spPr bwMode="auto">
          <a:xfrm>
            <a:off x="2252664" y="2017712"/>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3" name="Rectangle 732"/>
          <p:cNvSpPr>
            <a:spLocks noChangeArrowheads="1"/>
          </p:cNvSpPr>
          <p:nvPr/>
        </p:nvSpPr>
        <p:spPr bwMode="auto">
          <a:xfrm>
            <a:off x="396876" y="3089276"/>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4" name="Line 733"/>
          <p:cNvSpPr>
            <a:spLocks noChangeShapeType="1"/>
          </p:cNvSpPr>
          <p:nvPr/>
        </p:nvSpPr>
        <p:spPr bwMode="auto">
          <a:xfrm flipH="1">
            <a:off x="1100138" y="3182938"/>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5" name="Freeform 734"/>
          <p:cNvSpPr>
            <a:spLocks/>
          </p:cNvSpPr>
          <p:nvPr/>
        </p:nvSpPr>
        <p:spPr bwMode="auto">
          <a:xfrm>
            <a:off x="1320801" y="3148013"/>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6" name="Freeform 735"/>
          <p:cNvSpPr>
            <a:spLocks/>
          </p:cNvSpPr>
          <p:nvPr/>
        </p:nvSpPr>
        <p:spPr bwMode="auto">
          <a:xfrm>
            <a:off x="1100138" y="3148013"/>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7" name="Rectangle 736"/>
          <p:cNvSpPr>
            <a:spLocks noChangeArrowheads="1"/>
          </p:cNvSpPr>
          <p:nvPr/>
        </p:nvSpPr>
        <p:spPr bwMode="auto">
          <a:xfrm>
            <a:off x="371476" y="3063876"/>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48" name="Rectangle 737"/>
          <p:cNvSpPr>
            <a:spLocks noChangeArrowheads="1"/>
          </p:cNvSpPr>
          <p:nvPr/>
        </p:nvSpPr>
        <p:spPr bwMode="auto">
          <a:xfrm>
            <a:off x="617538" y="3089276"/>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PLL</a:t>
            </a:r>
            <a:endParaRPr lang="en-US" sz="1800" b="0" smtClean="0">
              <a:solidFill>
                <a:srgbClr val="000000"/>
              </a:solidFill>
              <a:latin typeface="Arial" pitchFamily="34" charset="0"/>
              <a:cs typeface="Arial" pitchFamily="34" charset="0"/>
            </a:endParaRPr>
          </a:p>
        </p:txBody>
      </p:sp>
      <p:sp>
        <p:nvSpPr>
          <p:cNvPr id="549" name="Rectangle 738"/>
          <p:cNvSpPr>
            <a:spLocks noChangeArrowheads="1"/>
          </p:cNvSpPr>
          <p:nvPr/>
        </p:nvSpPr>
        <p:spPr bwMode="auto">
          <a:xfrm>
            <a:off x="371476" y="3360738"/>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0" name="Rectangle 739"/>
          <p:cNvSpPr>
            <a:spLocks noChangeArrowheads="1"/>
          </p:cNvSpPr>
          <p:nvPr/>
        </p:nvSpPr>
        <p:spPr bwMode="auto">
          <a:xfrm>
            <a:off x="558801" y="3384551"/>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EDMA</a:t>
            </a:r>
            <a:endParaRPr lang="en-US" sz="1800" b="0" smtClean="0">
              <a:solidFill>
                <a:srgbClr val="000000"/>
              </a:solidFill>
              <a:latin typeface="Arial" pitchFamily="34" charset="0"/>
              <a:cs typeface="Arial" pitchFamily="34" charset="0"/>
            </a:endParaRPr>
          </a:p>
        </p:txBody>
      </p:sp>
      <p:sp>
        <p:nvSpPr>
          <p:cNvPr id="551" name="Freeform 740"/>
          <p:cNvSpPr>
            <a:spLocks/>
          </p:cNvSpPr>
          <p:nvPr/>
        </p:nvSpPr>
        <p:spPr bwMode="auto">
          <a:xfrm>
            <a:off x="1287463" y="3386138"/>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2" name="Freeform 741"/>
          <p:cNvSpPr>
            <a:spLocks/>
          </p:cNvSpPr>
          <p:nvPr/>
        </p:nvSpPr>
        <p:spPr bwMode="auto">
          <a:xfrm>
            <a:off x="1295401" y="3436938"/>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3" name="Rectangle 742"/>
          <p:cNvSpPr>
            <a:spLocks noChangeArrowheads="1"/>
          </p:cNvSpPr>
          <p:nvPr/>
        </p:nvSpPr>
        <p:spPr bwMode="auto">
          <a:xfrm>
            <a:off x="1201738" y="3436938"/>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4" name="Freeform 743"/>
          <p:cNvSpPr>
            <a:spLocks/>
          </p:cNvSpPr>
          <p:nvPr/>
        </p:nvSpPr>
        <p:spPr bwMode="auto">
          <a:xfrm>
            <a:off x="1109663" y="3386138"/>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55" name="Freeform 744"/>
          <p:cNvSpPr>
            <a:spLocks/>
          </p:cNvSpPr>
          <p:nvPr/>
        </p:nvSpPr>
        <p:spPr bwMode="auto">
          <a:xfrm>
            <a:off x="1193801" y="3436938"/>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7" name="Rectangle 756"/>
          <p:cNvSpPr>
            <a:spLocks noChangeArrowheads="1"/>
          </p:cNvSpPr>
          <p:nvPr/>
        </p:nvSpPr>
        <p:spPr bwMode="auto">
          <a:xfrm>
            <a:off x="739776" y="3681413"/>
            <a:ext cx="3175001"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68" name="Line 757"/>
          <p:cNvSpPr>
            <a:spLocks noChangeShapeType="1"/>
          </p:cNvSpPr>
          <p:nvPr/>
        </p:nvSpPr>
        <p:spPr bwMode="auto">
          <a:xfrm flipH="1">
            <a:off x="1635126" y="3681413"/>
            <a:ext cx="2084388"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4" name="Rectangle 763"/>
          <p:cNvSpPr>
            <a:spLocks noChangeArrowheads="1"/>
          </p:cNvSpPr>
          <p:nvPr/>
        </p:nvSpPr>
        <p:spPr bwMode="auto">
          <a:xfrm>
            <a:off x="1431926" y="1422401"/>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5" name="Line 764"/>
          <p:cNvSpPr>
            <a:spLocks noChangeShapeType="1"/>
          </p:cNvSpPr>
          <p:nvPr/>
        </p:nvSpPr>
        <p:spPr bwMode="auto">
          <a:xfrm>
            <a:off x="1625601" y="1422401"/>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6" name="Line 765"/>
          <p:cNvSpPr>
            <a:spLocks noChangeShapeType="1"/>
          </p:cNvSpPr>
          <p:nvPr/>
        </p:nvSpPr>
        <p:spPr bwMode="auto">
          <a:xfrm>
            <a:off x="1422401" y="1422401"/>
            <a:ext cx="1588" cy="2251075"/>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7" name="Line 766"/>
          <p:cNvSpPr>
            <a:spLocks noChangeShapeType="1"/>
          </p:cNvSpPr>
          <p:nvPr/>
        </p:nvSpPr>
        <p:spPr bwMode="auto">
          <a:xfrm>
            <a:off x="1422401" y="1422401"/>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78" name="Rectangle 767"/>
          <p:cNvSpPr>
            <a:spLocks noChangeArrowheads="1"/>
          </p:cNvSpPr>
          <p:nvPr/>
        </p:nvSpPr>
        <p:spPr bwMode="auto">
          <a:xfrm>
            <a:off x="2178051" y="3689351"/>
            <a:ext cx="558800" cy="1841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200" dirty="0" err="1" smtClean="0">
                <a:solidFill>
                  <a:srgbClr val="24211D"/>
                </a:solidFill>
                <a:latin typeface="Arial" pitchFamily="34" charset="0"/>
                <a:cs typeface="Arial" pitchFamily="34" charset="0"/>
              </a:rPr>
              <a:t>TeraNet</a:t>
            </a:r>
            <a:endParaRPr lang="en-US" sz="2800" b="0" dirty="0" smtClean="0">
              <a:solidFill>
                <a:srgbClr val="000000"/>
              </a:solidFill>
              <a:latin typeface="Arial" pitchFamily="34" charset="0"/>
              <a:cs typeface="Arial" pitchFamily="34" charset="0"/>
            </a:endParaRPr>
          </a:p>
        </p:txBody>
      </p:sp>
      <p:sp>
        <p:nvSpPr>
          <p:cNvPr id="581" name="Rectangle 770"/>
          <p:cNvSpPr>
            <a:spLocks noChangeArrowheads="1"/>
          </p:cNvSpPr>
          <p:nvPr/>
        </p:nvSpPr>
        <p:spPr bwMode="auto">
          <a:xfrm>
            <a:off x="3389314" y="4722813"/>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2" name="Rectangle 771"/>
          <p:cNvSpPr>
            <a:spLocks noChangeArrowheads="1"/>
          </p:cNvSpPr>
          <p:nvPr/>
        </p:nvSpPr>
        <p:spPr bwMode="auto">
          <a:xfrm>
            <a:off x="3465514" y="4892676"/>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3" name="Rectangle 772"/>
          <p:cNvSpPr>
            <a:spLocks noChangeArrowheads="1"/>
          </p:cNvSpPr>
          <p:nvPr/>
        </p:nvSpPr>
        <p:spPr bwMode="auto">
          <a:xfrm>
            <a:off x="3524251" y="4908551"/>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Ethernet</a:t>
            </a:r>
            <a:endParaRPr lang="en-US" sz="1800" b="0" smtClean="0">
              <a:solidFill>
                <a:srgbClr val="000000"/>
              </a:solidFill>
              <a:latin typeface="Arial" pitchFamily="34" charset="0"/>
              <a:cs typeface="Arial" pitchFamily="34" charset="0"/>
            </a:endParaRPr>
          </a:p>
        </p:txBody>
      </p:sp>
      <p:sp>
        <p:nvSpPr>
          <p:cNvPr id="584" name="Rectangle 773"/>
          <p:cNvSpPr>
            <a:spLocks noChangeArrowheads="1"/>
          </p:cNvSpPr>
          <p:nvPr/>
        </p:nvSpPr>
        <p:spPr bwMode="auto">
          <a:xfrm>
            <a:off x="3643314" y="5043488"/>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MAC</a:t>
            </a:r>
            <a:endParaRPr lang="en-US" sz="1800" b="0" smtClean="0">
              <a:solidFill>
                <a:srgbClr val="000000"/>
              </a:solidFill>
              <a:latin typeface="Arial" pitchFamily="34" charset="0"/>
              <a:cs typeface="Arial" pitchFamily="34" charset="0"/>
            </a:endParaRPr>
          </a:p>
        </p:txBody>
      </p:sp>
      <p:sp>
        <p:nvSpPr>
          <p:cNvPr id="585" name="Rectangle 774"/>
          <p:cNvSpPr>
            <a:spLocks noChangeArrowheads="1"/>
          </p:cNvSpPr>
          <p:nvPr/>
        </p:nvSpPr>
        <p:spPr bwMode="auto">
          <a:xfrm>
            <a:off x="3600451" y="5561013"/>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6" name="Rectangle 775"/>
          <p:cNvSpPr>
            <a:spLocks noChangeArrowheads="1"/>
          </p:cNvSpPr>
          <p:nvPr/>
        </p:nvSpPr>
        <p:spPr bwMode="auto">
          <a:xfrm>
            <a:off x="3600451" y="5561013"/>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7" name="Rectangle 776"/>
          <p:cNvSpPr>
            <a:spLocks noChangeArrowheads="1"/>
          </p:cNvSpPr>
          <p:nvPr/>
        </p:nvSpPr>
        <p:spPr bwMode="auto">
          <a:xfrm>
            <a:off x="3643314" y="5678488"/>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800" smtClean="0">
                <a:solidFill>
                  <a:srgbClr val="000000"/>
                </a:solidFill>
                <a:latin typeface="Arial" pitchFamily="34" charset="0"/>
                <a:cs typeface="Arial" pitchFamily="34" charset="0"/>
              </a:rPr>
              <a:t>SGMII</a:t>
            </a:r>
            <a:endParaRPr lang="en-US" sz="1800" b="0" smtClean="0">
              <a:solidFill>
                <a:srgbClr val="000000"/>
              </a:solidFill>
              <a:latin typeface="Arial" pitchFamily="34" charset="0"/>
              <a:cs typeface="Arial" pitchFamily="34" charset="0"/>
            </a:endParaRPr>
          </a:p>
        </p:txBody>
      </p:sp>
      <p:sp>
        <p:nvSpPr>
          <p:cNvPr id="588" name="Line 777"/>
          <p:cNvSpPr>
            <a:spLocks noChangeShapeType="1"/>
          </p:cNvSpPr>
          <p:nvPr/>
        </p:nvSpPr>
        <p:spPr bwMode="auto">
          <a:xfrm>
            <a:off x="3787777" y="5248276"/>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89" name="Freeform 778"/>
          <p:cNvSpPr>
            <a:spLocks/>
          </p:cNvSpPr>
          <p:nvPr/>
        </p:nvSpPr>
        <p:spPr bwMode="auto">
          <a:xfrm>
            <a:off x="3762377" y="5248276"/>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0" name="Freeform 779"/>
          <p:cNvSpPr>
            <a:spLocks/>
          </p:cNvSpPr>
          <p:nvPr/>
        </p:nvSpPr>
        <p:spPr bwMode="auto">
          <a:xfrm>
            <a:off x="3762377" y="5492751"/>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1" name="Line 780"/>
          <p:cNvSpPr>
            <a:spLocks noChangeShapeType="1"/>
          </p:cNvSpPr>
          <p:nvPr/>
        </p:nvSpPr>
        <p:spPr bwMode="auto">
          <a:xfrm flipV="1">
            <a:off x="3787777" y="5932488"/>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2" name="Freeform 781"/>
          <p:cNvSpPr>
            <a:spLocks/>
          </p:cNvSpPr>
          <p:nvPr/>
        </p:nvSpPr>
        <p:spPr bwMode="auto">
          <a:xfrm>
            <a:off x="3752852" y="6330951"/>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3" name="Freeform 782"/>
          <p:cNvSpPr>
            <a:spLocks/>
          </p:cNvSpPr>
          <p:nvPr/>
        </p:nvSpPr>
        <p:spPr bwMode="auto">
          <a:xfrm>
            <a:off x="3752852" y="5932488"/>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4" name="Freeform 783"/>
          <p:cNvSpPr>
            <a:spLocks/>
          </p:cNvSpPr>
          <p:nvPr/>
        </p:nvSpPr>
        <p:spPr bwMode="auto">
          <a:xfrm>
            <a:off x="3863977" y="4097338"/>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5" name="Freeform 784"/>
          <p:cNvSpPr>
            <a:spLocks/>
          </p:cNvSpPr>
          <p:nvPr/>
        </p:nvSpPr>
        <p:spPr bwMode="auto">
          <a:xfrm>
            <a:off x="3871914" y="4148138"/>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6" name="Rectangle 785"/>
          <p:cNvSpPr>
            <a:spLocks noChangeArrowheads="1"/>
          </p:cNvSpPr>
          <p:nvPr/>
        </p:nvSpPr>
        <p:spPr bwMode="auto">
          <a:xfrm>
            <a:off x="3694114" y="4148138"/>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7" name="Freeform 786"/>
          <p:cNvSpPr>
            <a:spLocks/>
          </p:cNvSpPr>
          <p:nvPr/>
        </p:nvSpPr>
        <p:spPr bwMode="auto">
          <a:xfrm>
            <a:off x="3676652" y="4148138"/>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8" name="Freeform 787"/>
          <p:cNvSpPr>
            <a:spLocks/>
          </p:cNvSpPr>
          <p:nvPr/>
        </p:nvSpPr>
        <p:spPr bwMode="auto">
          <a:xfrm>
            <a:off x="3635377" y="3894138"/>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599" name="Freeform 788"/>
          <p:cNvSpPr>
            <a:spLocks/>
          </p:cNvSpPr>
          <p:nvPr/>
        </p:nvSpPr>
        <p:spPr bwMode="auto">
          <a:xfrm>
            <a:off x="3676652" y="3986213"/>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0" name="Rectangle 789"/>
          <p:cNvSpPr>
            <a:spLocks noChangeArrowheads="1"/>
          </p:cNvSpPr>
          <p:nvPr/>
        </p:nvSpPr>
        <p:spPr bwMode="auto">
          <a:xfrm>
            <a:off x="3676652" y="3995738"/>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1" name="Freeform 790"/>
          <p:cNvSpPr>
            <a:spLocks/>
          </p:cNvSpPr>
          <p:nvPr/>
        </p:nvSpPr>
        <p:spPr bwMode="auto">
          <a:xfrm>
            <a:off x="3676652" y="4156076"/>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2" name="Freeform 791"/>
          <p:cNvSpPr>
            <a:spLocks/>
          </p:cNvSpPr>
          <p:nvPr/>
        </p:nvSpPr>
        <p:spPr bwMode="auto">
          <a:xfrm>
            <a:off x="3422651" y="3894138"/>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3" name="Freeform 792"/>
          <p:cNvSpPr>
            <a:spLocks/>
          </p:cNvSpPr>
          <p:nvPr/>
        </p:nvSpPr>
        <p:spPr bwMode="auto">
          <a:xfrm>
            <a:off x="3473451" y="3978276"/>
            <a:ext cx="17463" cy="17463"/>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4" name="Rectangle 793"/>
          <p:cNvSpPr>
            <a:spLocks noChangeArrowheads="1"/>
          </p:cNvSpPr>
          <p:nvPr/>
        </p:nvSpPr>
        <p:spPr bwMode="auto">
          <a:xfrm>
            <a:off x="3473451" y="3995738"/>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5" name="Freeform 794"/>
          <p:cNvSpPr>
            <a:spLocks/>
          </p:cNvSpPr>
          <p:nvPr/>
        </p:nvSpPr>
        <p:spPr bwMode="auto">
          <a:xfrm>
            <a:off x="3422651" y="4603751"/>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6" name="Freeform 795"/>
          <p:cNvSpPr>
            <a:spLocks/>
          </p:cNvSpPr>
          <p:nvPr/>
        </p:nvSpPr>
        <p:spPr bwMode="auto">
          <a:xfrm>
            <a:off x="3473451" y="4613276"/>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07" name="Rectangle 796"/>
          <p:cNvSpPr>
            <a:spLocks noChangeArrowheads="1"/>
          </p:cNvSpPr>
          <p:nvPr/>
        </p:nvSpPr>
        <p:spPr bwMode="auto">
          <a:xfrm>
            <a:off x="896938" y="4552951"/>
            <a:ext cx="235585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17" name="Freeform 808"/>
          <p:cNvSpPr>
            <a:spLocks/>
          </p:cNvSpPr>
          <p:nvPr/>
        </p:nvSpPr>
        <p:spPr bwMode="auto">
          <a:xfrm>
            <a:off x="3092451" y="3986213"/>
            <a:ext cx="25400" cy="9525"/>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4" name="Rectangle 815"/>
          <p:cNvSpPr>
            <a:spLocks noChangeArrowheads="1"/>
          </p:cNvSpPr>
          <p:nvPr/>
        </p:nvSpPr>
        <p:spPr bwMode="auto">
          <a:xfrm>
            <a:off x="2227264" y="4722813"/>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5" name="Rectangle 816"/>
          <p:cNvSpPr>
            <a:spLocks noChangeArrowheads="1"/>
          </p:cNvSpPr>
          <p:nvPr/>
        </p:nvSpPr>
        <p:spPr bwMode="auto">
          <a:xfrm>
            <a:off x="2227264" y="4722813"/>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626" name="Rectangle 817"/>
          <p:cNvSpPr>
            <a:spLocks noChangeArrowheads="1"/>
          </p:cNvSpPr>
          <p:nvPr/>
        </p:nvSpPr>
        <p:spPr bwMode="auto">
          <a:xfrm rot="16200000">
            <a:off x="2265364" y="5130801"/>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S</a:t>
            </a:r>
            <a:endParaRPr lang="en-US" sz="1800" b="0" dirty="0" smtClean="0">
              <a:solidFill>
                <a:srgbClr val="000000"/>
              </a:solidFill>
              <a:latin typeface="Arial" pitchFamily="34" charset="0"/>
              <a:cs typeface="Arial" pitchFamily="34" charset="0"/>
            </a:endParaRPr>
          </a:p>
        </p:txBody>
      </p:sp>
      <p:sp>
        <p:nvSpPr>
          <p:cNvPr id="627" name="Rectangle 818"/>
          <p:cNvSpPr>
            <a:spLocks noChangeArrowheads="1"/>
          </p:cNvSpPr>
          <p:nvPr/>
        </p:nvSpPr>
        <p:spPr bwMode="auto">
          <a:xfrm rot="16200000">
            <a:off x="2265364" y="5045076"/>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P</a:t>
            </a:r>
            <a:endParaRPr lang="en-US" sz="1800" b="0" dirty="0" smtClean="0">
              <a:solidFill>
                <a:srgbClr val="000000"/>
              </a:solidFill>
              <a:latin typeface="Arial" pitchFamily="34" charset="0"/>
              <a:cs typeface="Arial" pitchFamily="34" charset="0"/>
            </a:endParaRPr>
          </a:p>
        </p:txBody>
      </p:sp>
      <p:sp>
        <p:nvSpPr>
          <p:cNvPr id="628" name="Rectangle 819"/>
          <p:cNvSpPr>
            <a:spLocks noChangeArrowheads="1"/>
          </p:cNvSpPr>
          <p:nvPr/>
        </p:nvSpPr>
        <p:spPr bwMode="auto">
          <a:xfrm rot="16200000">
            <a:off x="2290764" y="4986338"/>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I</a:t>
            </a:r>
            <a:endParaRPr lang="en-US" sz="1800" b="0" dirty="0" smtClean="0">
              <a:solidFill>
                <a:srgbClr val="000000"/>
              </a:solidFill>
              <a:latin typeface="Arial" pitchFamily="34" charset="0"/>
              <a:cs typeface="Arial" pitchFamily="34" charset="0"/>
            </a:endParaRPr>
          </a:p>
        </p:txBody>
      </p:sp>
      <p:sp>
        <p:nvSpPr>
          <p:cNvPr id="316" name="Line 821"/>
          <p:cNvSpPr>
            <a:spLocks noChangeShapeType="1"/>
          </p:cNvSpPr>
          <p:nvPr/>
        </p:nvSpPr>
        <p:spPr bwMode="auto">
          <a:xfrm>
            <a:off x="2330451" y="3902076"/>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17" name="Freeform 822"/>
          <p:cNvSpPr>
            <a:spLocks/>
          </p:cNvSpPr>
          <p:nvPr/>
        </p:nvSpPr>
        <p:spPr bwMode="auto">
          <a:xfrm>
            <a:off x="2295526" y="3902076"/>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24" name="Freeform 823"/>
          <p:cNvSpPr>
            <a:spLocks/>
          </p:cNvSpPr>
          <p:nvPr/>
        </p:nvSpPr>
        <p:spPr bwMode="auto">
          <a:xfrm>
            <a:off x="2295526" y="4638676"/>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25" name="Line 824"/>
          <p:cNvSpPr>
            <a:spLocks noChangeShapeType="1"/>
          </p:cNvSpPr>
          <p:nvPr/>
        </p:nvSpPr>
        <p:spPr bwMode="auto">
          <a:xfrm>
            <a:off x="2330451" y="5602288"/>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26" name="Freeform 825"/>
          <p:cNvSpPr>
            <a:spLocks/>
          </p:cNvSpPr>
          <p:nvPr/>
        </p:nvSpPr>
        <p:spPr bwMode="auto">
          <a:xfrm>
            <a:off x="2295526" y="5602288"/>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27" name="Freeform 826"/>
          <p:cNvSpPr>
            <a:spLocks/>
          </p:cNvSpPr>
          <p:nvPr/>
        </p:nvSpPr>
        <p:spPr bwMode="auto">
          <a:xfrm>
            <a:off x="2295526" y="6330951"/>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30" name="Rectangle 827"/>
          <p:cNvSpPr>
            <a:spLocks noChangeArrowheads="1"/>
          </p:cNvSpPr>
          <p:nvPr/>
        </p:nvSpPr>
        <p:spPr bwMode="auto">
          <a:xfrm>
            <a:off x="1973263" y="4722813"/>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31" name="Rectangle 828"/>
          <p:cNvSpPr>
            <a:spLocks noChangeArrowheads="1"/>
          </p:cNvSpPr>
          <p:nvPr/>
        </p:nvSpPr>
        <p:spPr bwMode="auto">
          <a:xfrm rot="16200000">
            <a:off x="2008188" y="5233988"/>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U</a:t>
            </a:r>
            <a:endParaRPr lang="en-US" sz="1800" b="0" smtClean="0">
              <a:solidFill>
                <a:srgbClr val="000000"/>
              </a:solidFill>
              <a:latin typeface="Arial" pitchFamily="34" charset="0"/>
              <a:cs typeface="Arial" pitchFamily="34" charset="0"/>
            </a:endParaRPr>
          </a:p>
        </p:txBody>
      </p:sp>
      <p:sp>
        <p:nvSpPr>
          <p:cNvPr id="332" name="Rectangle 829"/>
          <p:cNvSpPr>
            <a:spLocks noChangeArrowheads="1"/>
          </p:cNvSpPr>
          <p:nvPr/>
        </p:nvSpPr>
        <p:spPr bwMode="auto">
          <a:xfrm rot="16200000">
            <a:off x="2011363" y="5143501"/>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A</a:t>
            </a:r>
            <a:endParaRPr lang="en-US" sz="1800" b="0" dirty="0" smtClean="0">
              <a:solidFill>
                <a:srgbClr val="000000"/>
              </a:solidFill>
              <a:latin typeface="Arial" pitchFamily="34" charset="0"/>
              <a:cs typeface="Arial" pitchFamily="34" charset="0"/>
            </a:endParaRPr>
          </a:p>
        </p:txBody>
      </p:sp>
      <p:sp>
        <p:nvSpPr>
          <p:cNvPr id="333" name="Rectangle 830"/>
          <p:cNvSpPr>
            <a:spLocks noChangeArrowheads="1"/>
          </p:cNvSpPr>
          <p:nvPr/>
        </p:nvSpPr>
        <p:spPr bwMode="auto">
          <a:xfrm rot="16200000">
            <a:off x="2008188" y="5056188"/>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R</a:t>
            </a:r>
            <a:endParaRPr lang="en-US" sz="1800" b="0" dirty="0" smtClean="0">
              <a:solidFill>
                <a:srgbClr val="000000"/>
              </a:solidFill>
              <a:latin typeface="Arial" pitchFamily="34" charset="0"/>
              <a:cs typeface="Arial" pitchFamily="34" charset="0"/>
            </a:endParaRPr>
          </a:p>
        </p:txBody>
      </p:sp>
      <p:sp>
        <p:nvSpPr>
          <p:cNvPr id="334" name="Rectangle 831"/>
          <p:cNvSpPr>
            <a:spLocks noChangeArrowheads="1"/>
          </p:cNvSpPr>
          <p:nvPr/>
        </p:nvSpPr>
        <p:spPr bwMode="auto">
          <a:xfrm rot="16200000">
            <a:off x="2016126" y="4970463"/>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T</a:t>
            </a:r>
            <a:endParaRPr lang="en-US" sz="1800" b="0" dirty="0" smtClean="0">
              <a:solidFill>
                <a:srgbClr val="000000"/>
              </a:solidFill>
              <a:latin typeface="Arial" pitchFamily="34" charset="0"/>
              <a:cs typeface="Arial" pitchFamily="34" charset="0"/>
            </a:endParaRPr>
          </a:p>
        </p:txBody>
      </p:sp>
      <p:sp>
        <p:nvSpPr>
          <p:cNvPr id="335" name="Rectangle 834"/>
          <p:cNvSpPr>
            <a:spLocks noChangeArrowheads="1"/>
          </p:cNvSpPr>
          <p:nvPr/>
        </p:nvSpPr>
        <p:spPr bwMode="auto">
          <a:xfrm rot="16200000">
            <a:off x="2014538" y="4757738"/>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24211D"/>
                </a:solidFill>
                <a:latin typeface="Arial" pitchFamily="34" charset="0"/>
                <a:cs typeface="Arial" pitchFamily="34" charset="0"/>
              </a:rPr>
              <a:t>x2</a:t>
            </a:r>
            <a:endParaRPr lang="en-US" sz="2000" b="0" dirty="0" smtClean="0">
              <a:solidFill>
                <a:srgbClr val="000000"/>
              </a:solidFill>
              <a:latin typeface="Arial" pitchFamily="34" charset="0"/>
              <a:cs typeface="Arial" pitchFamily="34" charset="0"/>
            </a:endParaRPr>
          </a:p>
        </p:txBody>
      </p:sp>
      <p:sp>
        <p:nvSpPr>
          <p:cNvPr id="336" name="Line 836"/>
          <p:cNvSpPr>
            <a:spLocks noChangeShapeType="1"/>
          </p:cNvSpPr>
          <p:nvPr/>
        </p:nvSpPr>
        <p:spPr bwMode="auto">
          <a:xfrm>
            <a:off x="2074863" y="3902076"/>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37" name="Freeform 837"/>
          <p:cNvSpPr>
            <a:spLocks/>
          </p:cNvSpPr>
          <p:nvPr/>
        </p:nvSpPr>
        <p:spPr bwMode="auto">
          <a:xfrm>
            <a:off x="2041526" y="3902076"/>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44" name="Freeform 838"/>
          <p:cNvSpPr>
            <a:spLocks/>
          </p:cNvSpPr>
          <p:nvPr/>
        </p:nvSpPr>
        <p:spPr bwMode="auto">
          <a:xfrm>
            <a:off x="2041526" y="4638676"/>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47" name="Line 839"/>
          <p:cNvSpPr>
            <a:spLocks noChangeShapeType="1"/>
          </p:cNvSpPr>
          <p:nvPr/>
        </p:nvSpPr>
        <p:spPr bwMode="auto">
          <a:xfrm>
            <a:off x="2074863" y="5602288"/>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48" name="Freeform 840"/>
          <p:cNvSpPr>
            <a:spLocks/>
          </p:cNvSpPr>
          <p:nvPr/>
        </p:nvSpPr>
        <p:spPr bwMode="auto">
          <a:xfrm>
            <a:off x="2041526" y="5602288"/>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49" name="Freeform 841"/>
          <p:cNvSpPr>
            <a:spLocks/>
          </p:cNvSpPr>
          <p:nvPr/>
        </p:nvSpPr>
        <p:spPr bwMode="auto">
          <a:xfrm>
            <a:off x="2041526" y="6330951"/>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50" name="Rectangle 842"/>
          <p:cNvSpPr>
            <a:spLocks noChangeArrowheads="1"/>
          </p:cNvSpPr>
          <p:nvPr/>
        </p:nvSpPr>
        <p:spPr bwMode="auto">
          <a:xfrm>
            <a:off x="2744788" y="4722813"/>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51" name="Rectangle 843"/>
          <p:cNvSpPr>
            <a:spLocks noChangeArrowheads="1"/>
          </p:cNvSpPr>
          <p:nvPr/>
        </p:nvSpPr>
        <p:spPr bwMode="auto">
          <a:xfrm>
            <a:off x="2744788" y="4722813"/>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52" name="Rectangle 844"/>
          <p:cNvSpPr>
            <a:spLocks noChangeArrowheads="1"/>
          </p:cNvSpPr>
          <p:nvPr/>
        </p:nvSpPr>
        <p:spPr bwMode="auto">
          <a:xfrm rot="16200000">
            <a:off x="2800351" y="5249863"/>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353" name="Rectangle 845"/>
          <p:cNvSpPr>
            <a:spLocks noChangeArrowheads="1"/>
          </p:cNvSpPr>
          <p:nvPr/>
        </p:nvSpPr>
        <p:spPr bwMode="auto">
          <a:xfrm rot="16200000">
            <a:off x="2797176" y="5162551"/>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C</a:t>
            </a:r>
            <a:endParaRPr lang="en-US" sz="1800" b="0" smtClean="0">
              <a:solidFill>
                <a:srgbClr val="000000"/>
              </a:solidFill>
              <a:latin typeface="Arial" pitchFamily="34" charset="0"/>
              <a:cs typeface="Arial" pitchFamily="34" charset="0"/>
            </a:endParaRPr>
          </a:p>
        </p:txBody>
      </p:sp>
      <p:sp>
        <p:nvSpPr>
          <p:cNvPr id="354" name="Rectangle 846"/>
          <p:cNvSpPr>
            <a:spLocks noChangeArrowheads="1"/>
          </p:cNvSpPr>
          <p:nvPr/>
        </p:nvSpPr>
        <p:spPr bwMode="auto">
          <a:xfrm rot="16200000">
            <a:off x="2825751" y="5105401"/>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I</a:t>
            </a:r>
            <a:endParaRPr lang="en-US" sz="1800" b="0" smtClean="0">
              <a:solidFill>
                <a:srgbClr val="000000"/>
              </a:solidFill>
              <a:latin typeface="Arial" pitchFamily="34" charset="0"/>
              <a:cs typeface="Arial" pitchFamily="34" charset="0"/>
            </a:endParaRPr>
          </a:p>
        </p:txBody>
      </p:sp>
      <p:sp>
        <p:nvSpPr>
          <p:cNvPr id="355" name="Rectangle 847"/>
          <p:cNvSpPr>
            <a:spLocks noChangeArrowheads="1"/>
          </p:cNvSpPr>
          <p:nvPr/>
        </p:nvSpPr>
        <p:spPr bwMode="auto">
          <a:xfrm rot="16200000">
            <a:off x="2809876" y="5056188"/>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e</a:t>
            </a:r>
            <a:endParaRPr lang="en-US" sz="1800" b="0" smtClean="0">
              <a:solidFill>
                <a:srgbClr val="000000"/>
              </a:solidFill>
              <a:latin typeface="Arial" pitchFamily="34" charset="0"/>
              <a:cs typeface="Arial" pitchFamily="34" charset="0"/>
            </a:endParaRPr>
          </a:p>
        </p:txBody>
      </p:sp>
      <p:sp>
        <p:nvSpPr>
          <p:cNvPr id="356" name="Rectangle 849"/>
          <p:cNvSpPr>
            <a:spLocks noChangeArrowheads="1"/>
          </p:cNvSpPr>
          <p:nvPr/>
        </p:nvSpPr>
        <p:spPr bwMode="auto">
          <a:xfrm rot="16200000">
            <a:off x="2825751" y="4962526"/>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 </a:t>
            </a:r>
            <a:endParaRPr lang="en-US" sz="1800" b="0" smtClean="0">
              <a:solidFill>
                <a:srgbClr val="000000"/>
              </a:solidFill>
              <a:latin typeface="Arial" pitchFamily="34" charset="0"/>
              <a:cs typeface="Arial" pitchFamily="34" charset="0"/>
            </a:endParaRPr>
          </a:p>
        </p:txBody>
      </p:sp>
      <p:sp>
        <p:nvSpPr>
          <p:cNvPr id="357" name="Rectangle 850"/>
          <p:cNvSpPr>
            <a:spLocks noChangeArrowheads="1"/>
          </p:cNvSpPr>
          <p:nvPr/>
        </p:nvSpPr>
        <p:spPr bwMode="auto">
          <a:xfrm rot="16200000">
            <a:off x="2803526" y="4760913"/>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24211D"/>
                </a:solidFill>
                <a:latin typeface="Arial" pitchFamily="34" charset="0"/>
                <a:cs typeface="Arial" pitchFamily="34" charset="0"/>
              </a:rPr>
              <a:t>x2</a:t>
            </a:r>
            <a:endParaRPr lang="en-US" sz="2000" b="0" dirty="0" smtClean="0">
              <a:solidFill>
                <a:srgbClr val="000000"/>
              </a:solidFill>
              <a:latin typeface="Arial" pitchFamily="34" charset="0"/>
              <a:cs typeface="Arial" pitchFamily="34" charset="0"/>
            </a:endParaRPr>
          </a:p>
        </p:txBody>
      </p:sp>
      <p:sp>
        <p:nvSpPr>
          <p:cNvPr id="358" name="Freeform 852"/>
          <p:cNvSpPr>
            <a:spLocks/>
          </p:cNvSpPr>
          <p:nvPr/>
        </p:nvSpPr>
        <p:spPr bwMode="auto">
          <a:xfrm>
            <a:off x="2787651" y="3902076"/>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59" name="Freeform 853"/>
          <p:cNvSpPr>
            <a:spLocks/>
          </p:cNvSpPr>
          <p:nvPr/>
        </p:nvSpPr>
        <p:spPr bwMode="auto">
          <a:xfrm>
            <a:off x="2838451" y="3986213"/>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0" name="Rectangle 854"/>
          <p:cNvSpPr>
            <a:spLocks noChangeArrowheads="1"/>
          </p:cNvSpPr>
          <p:nvPr/>
        </p:nvSpPr>
        <p:spPr bwMode="auto">
          <a:xfrm>
            <a:off x="2838451" y="3995738"/>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1" name="Freeform 855"/>
          <p:cNvSpPr>
            <a:spLocks/>
          </p:cNvSpPr>
          <p:nvPr/>
        </p:nvSpPr>
        <p:spPr bwMode="auto">
          <a:xfrm>
            <a:off x="2787651" y="4595813"/>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2" name="Freeform 856"/>
          <p:cNvSpPr>
            <a:spLocks/>
          </p:cNvSpPr>
          <p:nvPr/>
        </p:nvSpPr>
        <p:spPr bwMode="auto">
          <a:xfrm>
            <a:off x="2838451" y="4603751"/>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3" name="Line 857"/>
          <p:cNvSpPr>
            <a:spLocks noChangeShapeType="1"/>
          </p:cNvSpPr>
          <p:nvPr/>
        </p:nvSpPr>
        <p:spPr bwMode="auto">
          <a:xfrm>
            <a:off x="2855913" y="5602288"/>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4" name="Freeform 858"/>
          <p:cNvSpPr>
            <a:spLocks/>
          </p:cNvSpPr>
          <p:nvPr/>
        </p:nvSpPr>
        <p:spPr bwMode="auto">
          <a:xfrm>
            <a:off x="2813051" y="5602288"/>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5" name="Freeform 859"/>
          <p:cNvSpPr>
            <a:spLocks/>
          </p:cNvSpPr>
          <p:nvPr/>
        </p:nvSpPr>
        <p:spPr bwMode="auto">
          <a:xfrm>
            <a:off x="2813051" y="6330951"/>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6" name="Rectangle 860"/>
          <p:cNvSpPr>
            <a:spLocks noChangeArrowheads="1"/>
          </p:cNvSpPr>
          <p:nvPr/>
        </p:nvSpPr>
        <p:spPr bwMode="auto">
          <a:xfrm>
            <a:off x="1719263" y="4722813"/>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7" name="Rectangle 861"/>
          <p:cNvSpPr>
            <a:spLocks noChangeArrowheads="1"/>
          </p:cNvSpPr>
          <p:nvPr/>
        </p:nvSpPr>
        <p:spPr bwMode="auto">
          <a:xfrm>
            <a:off x="1719263" y="4722813"/>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68" name="Rectangle 863"/>
          <p:cNvSpPr>
            <a:spLocks noChangeArrowheads="1"/>
          </p:cNvSpPr>
          <p:nvPr/>
        </p:nvSpPr>
        <p:spPr bwMode="auto">
          <a:xfrm rot="16200000">
            <a:off x="1741488" y="5064126"/>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000000"/>
                </a:solidFill>
                <a:latin typeface="Arial" pitchFamily="34" charset="0"/>
                <a:cs typeface="Arial" pitchFamily="34" charset="0"/>
              </a:rPr>
              <a:t>I</a:t>
            </a:r>
            <a:r>
              <a:rPr lang="en-US" sz="1000" baseline="30000" dirty="0" smtClean="0">
                <a:solidFill>
                  <a:srgbClr val="000000"/>
                </a:solidFill>
                <a:latin typeface="Arial" pitchFamily="34" charset="0"/>
                <a:cs typeface="Arial" pitchFamily="34" charset="0"/>
              </a:rPr>
              <a:t>2</a:t>
            </a:r>
            <a:r>
              <a:rPr lang="en-US" sz="1000" dirty="0" smtClean="0">
                <a:solidFill>
                  <a:srgbClr val="000000"/>
                </a:solidFill>
                <a:latin typeface="Arial" pitchFamily="34" charset="0"/>
                <a:cs typeface="Arial" pitchFamily="34" charset="0"/>
              </a:rPr>
              <a:t>C</a:t>
            </a:r>
            <a:endParaRPr lang="en-US" sz="1800" b="0" dirty="0" smtClean="0">
              <a:solidFill>
                <a:srgbClr val="000000"/>
              </a:solidFill>
              <a:latin typeface="Arial" pitchFamily="34" charset="0"/>
              <a:cs typeface="Arial" pitchFamily="34" charset="0"/>
            </a:endParaRPr>
          </a:p>
        </p:txBody>
      </p:sp>
      <p:sp>
        <p:nvSpPr>
          <p:cNvPr id="369" name="Rectangle 864"/>
          <p:cNvSpPr>
            <a:spLocks noChangeArrowheads="1"/>
          </p:cNvSpPr>
          <p:nvPr/>
        </p:nvSpPr>
        <p:spPr bwMode="auto">
          <a:xfrm rot="16200000">
            <a:off x="1801813" y="5022851"/>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endParaRPr lang="en-US" sz="1800" b="0" dirty="0" smtClean="0">
              <a:solidFill>
                <a:srgbClr val="000000"/>
              </a:solidFill>
              <a:latin typeface="Arial" pitchFamily="34" charset="0"/>
              <a:cs typeface="Arial" pitchFamily="34" charset="0"/>
            </a:endParaRPr>
          </a:p>
        </p:txBody>
      </p:sp>
      <p:sp>
        <p:nvSpPr>
          <p:cNvPr id="370" name="Line 865"/>
          <p:cNvSpPr>
            <a:spLocks noChangeShapeType="1"/>
          </p:cNvSpPr>
          <p:nvPr/>
        </p:nvSpPr>
        <p:spPr bwMode="auto">
          <a:xfrm>
            <a:off x="1820863" y="3902076"/>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1" name="Freeform 866"/>
          <p:cNvSpPr>
            <a:spLocks/>
          </p:cNvSpPr>
          <p:nvPr/>
        </p:nvSpPr>
        <p:spPr bwMode="auto">
          <a:xfrm>
            <a:off x="1778000" y="3902076"/>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2" name="Freeform 867"/>
          <p:cNvSpPr>
            <a:spLocks/>
          </p:cNvSpPr>
          <p:nvPr/>
        </p:nvSpPr>
        <p:spPr bwMode="auto">
          <a:xfrm>
            <a:off x="1778000" y="4638676"/>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3" name="Line 868"/>
          <p:cNvSpPr>
            <a:spLocks noChangeShapeType="1"/>
          </p:cNvSpPr>
          <p:nvPr/>
        </p:nvSpPr>
        <p:spPr bwMode="auto">
          <a:xfrm>
            <a:off x="1820863" y="5602288"/>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4" name="Freeform 869"/>
          <p:cNvSpPr>
            <a:spLocks/>
          </p:cNvSpPr>
          <p:nvPr/>
        </p:nvSpPr>
        <p:spPr bwMode="auto">
          <a:xfrm>
            <a:off x="1778000" y="5602288"/>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5" name="Freeform 870"/>
          <p:cNvSpPr>
            <a:spLocks/>
          </p:cNvSpPr>
          <p:nvPr/>
        </p:nvSpPr>
        <p:spPr bwMode="auto">
          <a:xfrm>
            <a:off x="1778000" y="6330951"/>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6" name="Rectangle 871"/>
          <p:cNvSpPr>
            <a:spLocks noChangeArrowheads="1"/>
          </p:cNvSpPr>
          <p:nvPr/>
        </p:nvSpPr>
        <p:spPr bwMode="auto">
          <a:xfrm>
            <a:off x="1457325" y="4722813"/>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7" name="Rectangle 872"/>
          <p:cNvSpPr>
            <a:spLocks noChangeArrowheads="1"/>
          </p:cNvSpPr>
          <p:nvPr/>
        </p:nvSpPr>
        <p:spPr bwMode="auto">
          <a:xfrm>
            <a:off x="1457325" y="4722813"/>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78" name="Rectangle 873"/>
          <p:cNvSpPr>
            <a:spLocks noChangeArrowheads="1"/>
          </p:cNvSpPr>
          <p:nvPr/>
        </p:nvSpPr>
        <p:spPr bwMode="auto">
          <a:xfrm rot="16200000">
            <a:off x="1490663" y="5110163"/>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U</a:t>
            </a:r>
            <a:endParaRPr lang="en-US" sz="1800" b="0" smtClean="0">
              <a:solidFill>
                <a:srgbClr val="000000"/>
              </a:solidFill>
              <a:latin typeface="Arial" pitchFamily="34" charset="0"/>
              <a:cs typeface="Arial" pitchFamily="34" charset="0"/>
            </a:endParaRPr>
          </a:p>
        </p:txBody>
      </p:sp>
      <p:sp>
        <p:nvSpPr>
          <p:cNvPr id="379" name="Rectangle 874"/>
          <p:cNvSpPr>
            <a:spLocks noChangeArrowheads="1"/>
          </p:cNvSpPr>
          <p:nvPr/>
        </p:nvSpPr>
        <p:spPr bwMode="auto">
          <a:xfrm rot="16200000">
            <a:off x="1493838" y="5027613"/>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380" name="Rectangle 875"/>
          <p:cNvSpPr>
            <a:spLocks noChangeArrowheads="1"/>
          </p:cNvSpPr>
          <p:nvPr/>
        </p:nvSpPr>
        <p:spPr bwMode="auto">
          <a:xfrm rot="16200000">
            <a:off x="1493838" y="4943476"/>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381" name="Line 876"/>
          <p:cNvSpPr>
            <a:spLocks noChangeShapeType="1"/>
          </p:cNvSpPr>
          <p:nvPr/>
        </p:nvSpPr>
        <p:spPr bwMode="auto">
          <a:xfrm>
            <a:off x="1558925" y="3902076"/>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2" name="Freeform 877"/>
          <p:cNvSpPr>
            <a:spLocks/>
          </p:cNvSpPr>
          <p:nvPr/>
        </p:nvSpPr>
        <p:spPr bwMode="auto">
          <a:xfrm>
            <a:off x="1524000" y="3902076"/>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3" name="Freeform 878"/>
          <p:cNvSpPr>
            <a:spLocks/>
          </p:cNvSpPr>
          <p:nvPr/>
        </p:nvSpPr>
        <p:spPr bwMode="auto">
          <a:xfrm>
            <a:off x="1524000" y="4638676"/>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4" name="Line 879"/>
          <p:cNvSpPr>
            <a:spLocks noChangeShapeType="1"/>
          </p:cNvSpPr>
          <p:nvPr/>
        </p:nvSpPr>
        <p:spPr bwMode="auto">
          <a:xfrm>
            <a:off x="1558925" y="5602288"/>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5" name="Freeform 880"/>
          <p:cNvSpPr>
            <a:spLocks/>
          </p:cNvSpPr>
          <p:nvPr/>
        </p:nvSpPr>
        <p:spPr bwMode="auto">
          <a:xfrm>
            <a:off x="1524000" y="5602288"/>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6" name="Freeform 881"/>
          <p:cNvSpPr>
            <a:spLocks/>
          </p:cNvSpPr>
          <p:nvPr/>
        </p:nvSpPr>
        <p:spPr bwMode="auto">
          <a:xfrm>
            <a:off x="1524000" y="6330951"/>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7" name="Rectangle 882"/>
          <p:cNvSpPr>
            <a:spLocks noChangeArrowheads="1"/>
          </p:cNvSpPr>
          <p:nvPr/>
        </p:nvSpPr>
        <p:spPr bwMode="auto">
          <a:xfrm>
            <a:off x="2490788" y="4722813"/>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8" name="Rectangle 883"/>
          <p:cNvSpPr>
            <a:spLocks noChangeArrowheads="1"/>
          </p:cNvSpPr>
          <p:nvPr/>
        </p:nvSpPr>
        <p:spPr bwMode="auto">
          <a:xfrm>
            <a:off x="2490788" y="4722813"/>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89" name="Rectangle 884"/>
          <p:cNvSpPr>
            <a:spLocks noChangeArrowheads="1"/>
          </p:cNvSpPr>
          <p:nvPr/>
        </p:nvSpPr>
        <p:spPr bwMode="auto">
          <a:xfrm rot="16200000">
            <a:off x="2516188" y="5286376"/>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M</a:t>
            </a:r>
            <a:endParaRPr lang="en-US" sz="1800" b="0" smtClean="0">
              <a:solidFill>
                <a:srgbClr val="000000"/>
              </a:solidFill>
              <a:latin typeface="Arial" pitchFamily="34" charset="0"/>
              <a:cs typeface="Arial" pitchFamily="34" charset="0"/>
            </a:endParaRPr>
          </a:p>
        </p:txBody>
      </p:sp>
      <p:sp>
        <p:nvSpPr>
          <p:cNvPr id="390" name="Rectangle 885"/>
          <p:cNvSpPr>
            <a:spLocks noChangeArrowheads="1"/>
          </p:cNvSpPr>
          <p:nvPr/>
        </p:nvSpPr>
        <p:spPr bwMode="auto">
          <a:xfrm rot="16200000">
            <a:off x="2538413" y="5207001"/>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c</a:t>
            </a:r>
            <a:endParaRPr lang="en-US" sz="1800" b="0" smtClean="0">
              <a:solidFill>
                <a:srgbClr val="000000"/>
              </a:solidFill>
              <a:latin typeface="Arial" pitchFamily="34" charset="0"/>
              <a:cs typeface="Arial" pitchFamily="34" charset="0"/>
            </a:endParaRPr>
          </a:p>
        </p:txBody>
      </p:sp>
      <p:sp>
        <p:nvSpPr>
          <p:cNvPr id="391" name="Rectangle 886"/>
          <p:cNvSpPr>
            <a:spLocks noChangeArrowheads="1"/>
          </p:cNvSpPr>
          <p:nvPr/>
        </p:nvSpPr>
        <p:spPr bwMode="auto">
          <a:xfrm rot="16200000">
            <a:off x="2525713" y="5126038"/>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B</a:t>
            </a:r>
            <a:endParaRPr lang="en-US" sz="1800" b="0" smtClean="0">
              <a:solidFill>
                <a:srgbClr val="000000"/>
              </a:solidFill>
              <a:latin typeface="Arial" pitchFamily="34" charset="0"/>
              <a:cs typeface="Arial" pitchFamily="34" charset="0"/>
            </a:endParaRPr>
          </a:p>
        </p:txBody>
      </p:sp>
      <p:sp>
        <p:nvSpPr>
          <p:cNvPr id="392" name="Rectangle 887"/>
          <p:cNvSpPr>
            <a:spLocks noChangeArrowheads="1"/>
          </p:cNvSpPr>
          <p:nvPr/>
        </p:nvSpPr>
        <p:spPr bwMode="auto">
          <a:xfrm rot="16200000">
            <a:off x="2528888" y="5037138"/>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S</a:t>
            </a:r>
            <a:endParaRPr lang="en-US" sz="1800" b="0" smtClean="0">
              <a:solidFill>
                <a:srgbClr val="000000"/>
              </a:solidFill>
              <a:latin typeface="Arial" pitchFamily="34" charset="0"/>
              <a:cs typeface="Arial" pitchFamily="34" charset="0"/>
            </a:endParaRPr>
          </a:p>
        </p:txBody>
      </p:sp>
      <p:sp>
        <p:nvSpPr>
          <p:cNvPr id="393" name="Rectangle 888"/>
          <p:cNvSpPr>
            <a:spLocks noChangeArrowheads="1"/>
          </p:cNvSpPr>
          <p:nvPr/>
        </p:nvSpPr>
        <p:spPr bwMode="auto">
          <a:xfrm rot="16200000">
            <a:off x="2528888" y="4960938"/>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394" name="Rectangle 890"/>
          <p:cNvSpPr>
            <a:spLocks noChangeArrowheads="1"/>
          </p:cNvSpPr>
          <p:nvPr/>
        </p:nvSpPr>
        <p:spPr bwMode="auto">
          <a:xfrm rot="16200000">
            <a:off x="2532063" y="4757738"/>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dirty="0" smtClean="0">
                <a:solidFill>
                  <a:srgbClr val="24211D"/>
                </a:solidFill>
                <a:latin typeface="Arial" pitchFamily="34" charset="0"/>
                <a:cs typeface="Arial" pitchFamily="34" charset="0"/>
              </a:rPr>
              <a:t>x2</a:t>
            </a:r>
            <a:endParaRPr lang="en-US" sz="2000" b="0" dirty="0" smtClean="0">
              <a:solidFill>
                <a:srgbClr val="000000"/>
              </a:solidFill>
              <a:latin typeface="Arial" pitchFamily="34" charset="0"/>
              <a:cs typeface="Arial" pitchFamily="34" charset="0"/>
            </a:endParaRPr>
          </a:p>
        </p:txBody>
      </p:sp>
      <p:sp>
        <p:nvSpPr>
          <p:cNvPr id="395" name="Line 891"/>
          <p:cNvSpPr>
            <a:spLocks noChangeShapeType="1"/>
          </p:cNvSpPr>
          <p:nvPr/>
        </p:nvSpPr>
        <p:spPr bwMode="auto">
          <a:xfrm>
            <a:off x="2592388" y="5602288"/>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96" name="Freeform 892"/>
          <p:cNvSpPr>
            <a:spLocks/>
          </p:cNvSpPr>
          <p:nvPr/>
        </p:nvSpPr>
        <p:spPr bwMode="auto">
          <a:xfrm>
            <a:off x="2559051" y="5602288"/>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97" name="Freeform 893"/>
          <p:cNvSpPr>
            <a:spLocks/>
          </p:cNvSpPr>
          <p:nvPr/>
        </p:nvSpPr>
        <p:spPr bwMode="auto">
          <a:xfrm>
            <a:off x="2559051" y="6330951"/>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98" name="Line 894"/>
          <p:cNvSpPr>
            <a:spLocks noChangeShapeType="1"/>
          </p:cNvSpPr>
          <p:nvPr/>
        </p:nvSpPr>
        <p:spPr bwMode="auto">
          <a:xfrm>
            <a:off x="2600326" y="3902076"/>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399" name="Freeform 895"/>
          <p:cNvSpPr>
            <a:spLocks/>
          </p:cNvSpPr>
          <p:nvPr/>
        </p:nvSpPr>
        <p:spPr bwMode="auto">
          <a:xfrm>
            <a:off x="2566988" y="3902076"/>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0" name="Freeform 896"/>
          <p:cNvSpPr>
            <a:spLocks/>
          </p:cNvSpPr>
          <p:nvPr/>
        </p:nvSpPr>
        <p:spPr bwMode="auto">
          <a:xfrm>
            <a:off x="2566988" y="4638676"/>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1" name="Rectangle 897"/>
          <p:cNvSpPr>
            <a:spLocks noChangeArrowheads="1"/>
          </p:cNvSpPr>
          <p:nvPr/>
        </p:nvSpPr>
        <p:spPr bwMode="auto">
          <a:xfrm>
            <a:off x="1201738" y="4722813"/>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2" name="Rectangle 898"/>
          <p:cNvSpPr>
            <a:spLocks noChangeArrowheads="1"/>
          </p:cNvSpPr>
          <p:nvPr/>
        </p:nvSpPr>
        <p:spPr bwMode="auto">
          <a:xfrm>
            <a:off x="1201738" y="4722813"/>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3" name="Rectangle 899"/>
          <p:cNvSpPr>
            <a:spLocks noChangeArrowheads="1"/>
          </p:cNvSpPr>
          <p:nvPr/>
        </p:nvSpPr>
        <p:spPr bwMode="auto">
          <a:xfrm rot="16200000">
            <a:off x="1231900" y="5138738"/>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G</a:t>
            </a:r>
            <a:endParaRPr lang="en-US" sz="1800" b="0" smtClean="0">
              <a:solidFill>
                <a:srgbClr val="000000"/>
              </a:solidFill>
              <a:latin typeface="Arial" pitchFamily="34" charset="0"/>
              <a:cs typeface="Arial" pitchFamily="34" charset="0"/>
            </a:endParaRPr>
          </a:p>
        </p:txBody>
      </p:sp>
      <p:sp>
        <p:nvSpPr>
          <p:cNvPr id="404" name="Rectangle 900"/>
          <p:cNvSpPr>
            <a:spLocks noChangeArrowheads="1"/>
          </p:cNvSpPr>
          <p:nvPr/>
        </p:nvSpPr>
        <p:spPr bwMode="auto">
          <a:xfrm rot="16200000">
            <a:off x="1239838" y="5045076"/>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P</a:t>
            </a:r>
            <a:endParaRPr lang="en-US" sz="1800" b="0" smtClean="0">
              <a:solidFill>
                <a:srgbClr val="000000"/>
              </a:solidFill>
              <a:latin typeface="Arial" pitchFamily="34" charset="0"/>
              <a:cs typeface="Arial" pitchFamily="34" charset="0"/>
            </a:endParaRPr>
          </a:p>
        </p:txBody>
      </p:sp>
      <p:sp>
        <p:nvSpPr>
          <p:cNvPr id="405" name="Rectangle 901"/>
          <p:cNvSpPr>
            <a:spLocks noChangeArrowheads="1"/>
          </p:cNvSpPr>
          <p:nvPr/>
        </p:nvSpPr>
        <p:spPr bwMode="auto">
          <a:xfrm rot="16200000">
            <a:off x="1265238" y="4994276"/>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I</a:t>
            </a:r>
            <a:endParaRPr lang="en-US" sz="1800" b="0" smtClean="0">
              <a:solidFill>
                <a:srgbClr val="000000"/>
              </a:solidFill>
              <a:latin typeface="Arial" pitchFamily="34" charset="0"/>
              <a:cs typeface="Arial" pitchFamily="34" charset="0"/>
            </a:endParaRPr>
          </a:p>
        </p:txBody>
      </p:sp>
      <p:sp>
        <p:nvSpPr>
          <p:cNvPr id="406" name="Rectangle 902"/>
          <p:cNvSpPr>
            <a:spLocks noChangeArrowheads="1"/>
          </p:cNvSpPr>
          <p:nvPr/>
        </p:nvSpPr>
        <p:spPr bwMode="auto">
          <a:xfrm rot="16200000">
            <a:off x="1231900" y="4918076"/>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O</a:t>
            </a:r>
            <a:endParaRPr lang="en-US" sz="1800" b="0" smtClean="0">
              <a:solidFill>
                <a:srgbClr val="000000"/>
              </a:solidFill>
              <a:latin typeface="Arial" pitchFamily="34" charset="0"/>
              <a:cs typeface="Arial" pitchFamily="34" charset="0"/>
            </a:endParaRPr>
          </a:p>
        </p:txBody>
      </p:sp>
      <p:sp>
        <p:nvSpPr>
          <p:cNvPr id="407" name="Line 903"/>
          <p:cNvSpPr>
            <a:spLocks noChangeShapeType="1"/>
          </p:cNvSpPr>
          <p:nvPr/>
        </p:nvSpPr>
        <p:spPr bwMode="auto">
          <a:xfrm>
            <a:off x="1304925" y="5602288"/>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8" name="Freeform 904"/>
          <p:cNvSpPr>
            <a:spLocks/>
          </p:cNvSpPr>
          <p:nvPr/>
        </p:nvSpPr>
        <p:spPr bwMode="auto">
          <a:xfrm>
            <a:off x="1270000" y="5602288"/>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09" name="Freeform 905"/>
          <p:cNvSpPr>
            <a:spLocks/>
          </p:cNvSpPr>
          <p:nvPr/>
        </p:nvSpPr>
        <p:spPr bwMode="auto">
          <a:xfrm>
            <a:off x="1270000" y="6330951"/>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0" name="Line 906"/>
          <p:cNvSpPr>
            <a:spLocks noChangeShapeType="1"/>
          </p:cNvSpPr>
          <p:nvPr/>
        </p:nvSpPr>
        <p:spPr bwMode="auto">
          <a:xfrm>
            <a:off x="1304925" y="3902076"/>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1" name="Freeform 907"/>
          <p:cNvSpPr>
            <a:spLocks/>
          </p:cNvSpPr>
          <p:nvPr/>
        </p:nvSpPr>
        <p:spPr bwMode="auto">
          <a:xfrm>
            <a:off x="1270000" y="3902076"/>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2" name="Freeform 908"/>
          <p:cNvSpPr>
            <a:spLocks/>
          </p:cNvSpPr>
          <p:nvPr/>
        </p:nvSpPr>
        <p:spPr bwMode="auto">
          <a:xfrm>
            <a:off x="1270000" y="4638676"/>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3" name="Rectangle 909"/>
          <p:cNvSpPr>
            <a:spLocks noChangeArrowheads="1"/>
          </p:cNvSpPr>
          <p:nvPr/>
        </p:nvSpPr>
        <p:spPr bwMode="auto">
          <a:xfrm>
            <a:off x="939800" y="4722813"/>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4" name="Rectangle 910"/>
          <p:cNvSpPr>
            <a:spLocks noChangeArrowheads="1"/>
          </p:cNvSpPr>
          <p:nvPr/>
        </p:nvSpPr>
        <p:spPr bwMode="auto">
          <a:xfrm>
            <a:off x="939800" y="4722813"/>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15" name="Rectangle 911"/>
          <p:cNvSpPr>
            <a:spLocks noChangeArrowheads="1"/>
          </p:cNvSpPr>
          <p:nvPr/>
        </p:nvSpPr>
        <p:spPr bwMode="auto">
          <a:xfrm rot="16200000">
            <a:off x="977900" y="5205413"/>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E</a:t>
            </a:r>
            <a:endParaRPr lang="en-US" sz="1800" b="0" smtClean="0">
              <a:solidFill>
                <a:srgbClr val="000000"/>
              </a:solidFill>
              <a:latin typeface="Arial" pitchFamily="34" charset="0"/>
              <a:cs typeface="Arial" pitchFamily="34" charset="0"/>
            </a:endParaRPr>
          </a:p>
        </p:txBody>
      </p:sp>
      <p:sp>
        <p:nvSpPr>
          <p:cNvPr id="416" name="Rectangle 912"/>
          <p:cNvSpPr>
            <a:spLocks noChangeArrowheads="1"/>
          </p:cNvSpPr>
          <p:nvPr/>
        </p:nvSpPr>
        <p:spPr bwMode="auto">
          <a:xfrm rot="16200000">
            <a:off x="965200" y="5108576"/>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M</a:t>
            </a:r>
            <a:endParaRPr lang="en-US" sz="1800" b="0" smtClean="0">
              <a:solidFill>
                <a:srgbClr val="000000"/>
              </a:solidFill>
              <a:latin typeface="Arial" pitchFamily="34" charset="0"/>
              <a:cs typeface="Arial" pitchFamily="34" charset="0"/>
            </a:endParaRPr>
          </a:p>
        </p:txBody>
      </p:sp>
      <p:sp>
        <p:nvSpPr>
          <p:cNvPr id="417" name="Rectangle 913"/>
          <p:cNvSpPr>
            <a:spLocks noChangeArrowheads="1"/>
          </p:cNvSpPr>
          <p:nvPr/>
        </p:nvSpPr>
        <p:spPr bwMode="auto">
          <a:xfrm rot="16200000">
            <a:off x="1003300" y="5045076"/>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I</a:t>
            </a:r>
            <a:endParaRPr lang="en-US" sz="1800" b="0" smtClean="0">
              <a:solidFill>
                <a:srgbClr val="000000"/>
              </a:solidFill>
              <a:latin typeface="Arial" pitchFamily="34" charset="0"/>
              <a:cs typeface="Arial" pitchFamily="34" charset="0"/>
            </a:endParaRPr>
          </a:p>
        </p:txBody>
      </p:sp>
      <p:sp>
        <p:nvSpPr>
          <p:cNvPr id="418" name="Rectangle 914"/>
          <p:cNvSpPr>
            <a:spLocks noChangeArrowheads="1"/>
          </p:cNvSpPr>
          <p:nvPr/>
        </p:nvSpPr>
        <p:spPr bwMode="auto">
          <a:xfrm rot="16200000">
            <a:off x="982663" y="4991101"/>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F</a:t>
            </a:r>
            <a:endParaRPr lang="en-US" sz="1800" b="0" smtClean="0">
              <a:solidFill>
                <a:srgbClr val="000000"/>
              </a:solidFill>
              <a:latin typeface="Arial" pitchFamily="34" charset="0"/>
              <a:cs typeface="Arial" pitchFamily="34" charset="0"/>
            </a:endParaRPr>
          </a:p>
        </p:txBody>
      </p:sp>
      <p:sp>
        <p:nvSpPr>
          <p:cNvPr id="419" name="Rectangle 915"/>
          <p:cNvSpPr>
            <a:spLocks noChangeArrowheads="1"/>
          </p:cNvSpPr>
          <p:nvPr/>
        </p:nvSpPr>
        <p:spPr bwMode="auto">
          <a:xfrm rot="16200000">
            <a:off x="987425" y="4919663"/>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1</a:t>
            </a:r>
            <a:endParaRPr lang="en-US" sz="1800" b="0" smtClean="0">
              <a:solidFill>
                <a:srgbClr val="000000"/>
              </a:solidFill>
              <a:latin typeface="Arial" pitchFamily="34" charset="0"/>
              <a:cs typeface="Arial" pitchFamily="34" charset="0"/>
            </a:endParaRPr>
          </a:p>
        </p:txBody>
      </p:sp>
      <p:sp>
        <p:nvSpPr>
          <p:cNvPr id="420" name="Rectangle 916"/>
          <p:cNvSpPr>
            <a:spLocks noChangeArrowheads="1"/>
          </p:cNvSpPr>
          <p:nvPr/>
        </p:nvSpPr>
        <p:spPr bwMode="auto">
          <a:xfrm rot="16200000">
            <a:off x="987425" y="4851401"/>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1000" smtClean="0">
                <a:solidFill>
                  <a:srgbClr val="000000"/>
                </a:solidFill>
                <a:latin typeface="Arial" pitchFamily="34" charset="0"/>
                <a:cs typeface="Arial" pitchFamily="34" charset="0"/>
              </a:rPr>
              <a:t>6</a:t>
            </a:r>
            <a:endParaRPr lang="en-US" sz="1800" b="0" smtClean="0">
              <a:solidFill>
                <a:srgbClr val="000000"/>
              </a:solidFill>
              <a:latin typeface="Arial" pitchFamily="34" charset="0"/>
              <a:cs typeface="Arial" pitchFamily="34" charset="0"/>
            </a:endParaRPr>
          </a:p>
        </p:txBody>
      </p:sp>
      <p:sp>
        <p:nvSpPr>
          <p:cNvPr id="421" name="Line 917"/>
          <p:cNvSpPr>
            <a:spLocks noChangeShapeType="1"/>
          </p:cNvSpPr>
          <p:nvPr/>
        </p:nvSpPr>
        <p:spPr bwMode="auto">
          <a:xfrm>
            <a:off x="1041400" y="5602288"/>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2" name="Freeform 918"/>
          <p:cNvSpPr>
            <a:spLocks/>
          </p:cNvSpPr>
          <p:nvPr/>
        </p:nvSpPr>
        <p:spPr bwMode="auto">
          <a:xfrm>
            <a:off x="1008063" y="5602288"/>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3" name="Freeform 919"/>
          <p:cNvSpPr>
            <a:spLocks/>
          </p:cNvSpPr>
          <p:nvPr/>
        </p:nvSpPr>
        <p:spPr bwMode="auto">
          <a:xfrm>
            <a:off x="1008063" y="6330951"/>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4" name="Line 920"/>
          <p:cNvSpPr>
            <a:spLocks noChangeShapeType="1"/>
          </p:cNvSpPr>
          <p:nvPr/>
        </p:nvSpPr>
        <p:spPr bwMode="auto">
          <a:xfrm>
            <a:off x="1041400" y="3902076"/>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5" name="Freeform 921"/>
          <p:cNvSpPr>
            <a:spLocks/>
          </p:cNvSpPr>
          <p:nvPr/>
        </p:nvSpPr>
        <p:spPr bwMode="auto">
          <a:xfrm>
            <a:off x="1008063" y="3902076"/>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6" name="Freeform 922"/>
          <p:cNvSpPr>
            <a:spLocks/>
          </p:cNvSpPr>
          <p:nvPr/>
        </p:nvSpPr>
        <p:spPr bwMode="auto">
          <a:xfrm>
            <a:off x="1008063" y="4638676"/>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7" name="Rectangle 923"/>
          <p:cNvSpPr>
            <a:spLocks noChangeArrowheads="1"/>
          </p:cNvSpPr>
          <p:nvPr/>
        </p:nvSpPr>
        <p:spPr bwMode="auto">
          <a:xfrm>
            <a:off x="371475" y="1895475"/>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8" name="Rectangle 924"/>
          <p:cNvSpPr>
            <a:spLocks noChangeArrowheads="1"/>
          </p:cNvSpPr>
          <p:nvPr/>
        </p:nvSpPr>
        <p:spPr bwMode="auto">
          <a:xfrm>
            <a:off x="371475" y="1887538"/>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29" name="Rectangle 925"/>
          <p:cNvSpPr>
            <a:spLocks noChangeArrowheads="1"/>
          </p:cNvSpPr>
          <p:nvPr/>
        </p:nvSpPr>
        <p:spPr bwMode="auto">
          <a:xfrm>
            <a:off x="498475" y="1912938"/>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Boot ROM</a:t>
            </a:r>
            <a:endParaRPr lang="en-US" sz="1800" b="0" smtClean="0">
              <a:solidFill>
                <a:srgbClr val="000000"/>
              </a:solidFill>
              <a:latin typeface="Arial" pitchFamily="34" charset="0"/>
              <a:cs typeface="Arial" pitchFamily="34" charset="0"/>
            </a:endParaRPr>
          </a:p>
        </p:txBody>
      </p:sp>
      <p:sp>
        <p:nvSpPr>
          <p:cNvPr id="430" name="Line 926"/>
          <p:cNvSpPr>
            <a:spLocks noChangeShapeType="1"/>
          </p:cNvSpPr>
          <p:nvPr/>
        </p:nvSpPr>
        <p:spPr bwMode="auto">
          <a:xfrm flipH="1">
            <a:off x="1066800" y="1963738"/>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1" name="Freeform 927"/>
          <p:cNvSpPr>
            <a:spLocks/>
          </p:cNvSpPr>
          <p:nvPr/>
        </p:nvSpPr>
        <p:spPr bwMode="auto">
          <a:xfrm>
            <a:off x="1330325" y="1930400"/>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2" name="Freeform 928"/>
          <p:cNvSpPr>
            <a:spLocks/>
          </p:cNvSpPr>
          <p:nvPr/>
        </p:nvSpPr>
        <p:spPr bwMode="auto">
          <a:xfrm>
            <a:off x="1066800" y="1930400"/>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3" name="Rectangle 929"/>
          <p:cNvSpPr>
            <a:spLocks noChangeArrowheads="1"/>
          </p:cNvSpPr>
          <p:nvPr/>
        </p:nvSpPr>
        <p:spPr bwMode="auto">
          <a:xfrm>
            <a:off x="371475" y="1692275"/>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4" name="Rectangle 930"/>
          <p:cNvSpPr>
            <a:spLocks noChangeArrowheads="1"/>
          </p:cNvSpPr>
          <p:nvPr/>
        </p:nvSpPr>
        <p:spPr bwMode="auto">
          <a:xfrm>
            <a:off x="371475" y="1684338"/>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5" name="Rectangle 931"/>
          <p:cNvSpPr>
            <a:spLocks noChangeArrowheads="1"/>
          </p:cNvSpPr>
          <p:nvPr/>
        </p:nvSpPr>
        <p:spPr bwMode="auto">
          <a:xfrm>
            <a:off x="406400" y="1701800"/>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dirty="0" smtClean="0">
                <a:solidFill>
                  <a:srgbClr val="000000"/>
                </a:solidFill>
                <a:latin typeface="Arial" pitchFamily="34" charset="0"/>
                <a:cs typeface="Arial" pitchFamily="34" charset="0"/>
              </a:rPr>
              <a:t>Debug &amp; Trace</a:t>
            </a:r>
            <a:endParaRPr lang="en-US" sz="1800" b="0" dirty="0" smtClean="0">
              <a:solidFill>
                <a:srgbClr val="000000"/>
              </a:solidFill>
              <a:latin typeface="Arial" pitchFamily="34" charset="0"/>
              <a:cs typeface="Arial" pitchFamily="34" charset="0"/>
            </a:endParaRPr>
          </a:p>
        </p:txBody>
      </p:sp>
      <p:sp>
        <p:nvSpPr>
          <p:cNvPr id="436" name="Line 932"/>
          <p:cNvSpPr>
            <a:spLocks noChangeShapeType="1"/>
          </p:cNvSpPr>
          <p:nvPr/>
        </p:nvSpPr>
        <p:spPr bwMode="auto">
          <a:xfrm flipH="1">
            <a:off x="1066800" y="1752600"/>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7" name="Freeform 933"/>
          <p:cNvSpPr>
            <a:spLocks/>
          </p:cNvSpPr>
          <p:nvPr/>
        </p:nvSpPr>
        <p:spPr bwMode="auto">
          <a:xfrm>
            <a:off x="1330325" y="1717675"/>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8" name="Freeform 934"/>
          <p:cNvSpPr>
            <a:spLocks/>
          </p:cNvSpPr>
          <p:nvPr/>
        </p:nvSpPr>
        <p:spPr bwMode="auto">
          <a:xfrm>
            <a:off x="1066800" y="1717675"/>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39" name="Line 935"/>
          <p:cNvSpPr>
            <a:spLocks noChangeShapeType="1"/>
          </p:cNvSpPr>
          <p:nvPr/>
        </p:nvSpPr>
        <p:spPr bwMode="auto">
          <a:xfrm>
            <a:off x="23813" y="1752600"/>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0" name="Freeform 936"/>
          <p:cNvSpPr>
            <a:spLocks/>
          </p:cNvSpPr>
          <p:nvPr/>
        </p:nvSpPr>
        <p:spPr bwMode="auto">
          <a:xfrm>
            <a:off x="23813" y="1717675"/>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1" name="Freeform 937"/>
          <p:cNvSpPr>
            <a:spLocks/>
          </p:cNvSpPr>
          <p:nvPr/>
        </p:nvSpPr>
        <p:spPr bwMode="auto">
          <a:xfrm>
            <a:off x="287338" y="1717675"/>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2" name="Rectangle 938"/>
          <p:cNvSpPr>
            <a:spLocks noChangeArrowheads="1"/>
          </p:cNvSpPr>
          <p:nvPr/>
        </p:nvSpPr>
        <p:spPr bwMode="auto">
          <a:xfrm>
            <a:off x="371475" y="2784475"/>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3" name="Rectangle 939"/>
          <p:cNvSpPr>
            <a:spLocks noChangeArrowheads="1"/>
          </p:cNvSpPr>
          <p:nvPr/>
        </p:nvSpPr>
        <p:spPr bwMode="auto">
          <a:xfrm>
            <a:off x="371475" y="2784475"/>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4" name="Rectangle 940"/>
          <p:cNvSpPr>
            <a:spLocks noChangeArrowheads="1"/>
          </p:cNvSpPr>
          <p:nvPr/>
        </p:nvSpPr>
        <p:spPr bwMode="auto">
          <a:xfrm>
            <a:off x="371475" y="2784475"/>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5" name="Rectangle 941"/>
          <p:cNvSpPr>
            <a:spLocks noChangeArrowheads="1"/>
          </p:cNvSpPr>
          <p:nvPr/>
        </p:nvSpPr>
        <p:spPr bwMode="auto">
          <a:xfrm>
            <a:off x="566738" y="2792413"/>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Power</a:t>
            </a:r>
            <a:endParaRPr lang="en-US" sz="1800" b="0" smtClean="0">
              <a:solidFill>
                <a:srgbClr val="000000"/>
              </a:solidFill>
              <a:latin typeface="Arial" pitchFamily="34" charset="0"/>
              <a:cs typeface="Arial" pitchFamily="34" charset="0"/>
            </a:endParaRPr>
          </a:p>
        </p:txBody>
      </p:sp>
      <p:sp>
        <p:nvSpPr>
          <p:cNvPr id="446" name="Rectangle 942"/>
          <p:cNvSpPr>
            <a:spLocks noChangeArrowheads="1"/>
          </p:cNvSpPr>
          <p:nvPr/>
        </p:nvSpPr>
        <p:spPr bwMode="auto">
          <a:xfrm>
            <a:off x="439738" y="2878138"/>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Management</a:t>
            </a:r>
            <a:endParaRPr lang="en-US" sz="1800" b="0" smtClean="0">
              <a:solidFill>
                <a:srgbClr val="000000"/>
              </a:solidFill>
              <a:latin typeface="Arial" pitchFamily="34" charset="0"/>
              <a:cs typeface="Arial" pitchFamily="34" charset="0"/>
            </a:endParaRPr>
          </a:p>
        </p:txBody>
      </p:sp>
      <p:sp>
        <p:nvSpPr>
          <p:cNvPr id="447" name="Line 943"/>
          <p:cNvSpPr>
            <a:spLocks noChangeShapeType="1"/>
          </p:cNvSpPr>
          <p:nvPr/>
        </p:nvSpPr>
        <p:spPr bwMode="auto">
          <a:xfrm flipH="1">
            <a:off x="1066800" y="2894013"/>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8" name="Freeform 944"/>
          <p:cNvSpPr>
            <a:spLocks/>
          </p:cNvSpPr>
          <p:nvPr/>
        </p:nvSpPr>
        <p:spPr bwMode="auto">
          <a:xfrm>
            <a:off x="1330325" y="2852738"/>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49" name="Freeform 945"/>
          <p:cNvSpPr>
            <a:spLocks/>
          </p:cNvSpPr>
          <p:nvPr/>
        </p:nvSpPr>
        <p:spPr bwMode="auto">
          <a:xfrm>
            <a:off x="1066800" y="2852738"/>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0" name="Rectangle 946"/>
          <p:cNvSpPr>
            <a:spLocks noChangeArrowheads="1"/>
          </p:cNvSpPr>
          <p:nvPr/>
        </p:nvSpPr>
        <p:spPr bwMode="auto">
          <a:xfrm>
            <a:off x="371475" y="2108200"/>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1" name="Rectangle 947"/>
          <p:cNvSpPr>
            <a:spLocks noChangeArrowheads="1"/>
          </p:cNvSpPr>
          <p:nvPr/>
        </p:nvSpPr>
        <p:spPr bwMode="auto">
          <a:xfrm>
            <a:off x="371475" y="2090738"/>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2" name="Line 948"/>
          <p:cNvSpPr>
            <a:spLocks noChangeShapeType="1"/>
          </p:cNvSpPr>
          <p:nvPr/>
        </p:nvSpPr>
        <p:spPr bwMode="auto">
          <a:xfrm flipH="1">
            <a:off x="1066800" y="2166938"/>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3" name="Freeform 949"/>
          <p:cNvSpPr>
            <a:spLocks/>
          </p:cNvSpPr>
          <p:nvPr/>
        </p:nvSpPr>
        <p:spPr bwMode="auto">
          <a:xfrm>
            <a:off x="1330325" y="2133600"/>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4" name="Freeform 950"/>
          <p:cNvSpPr>
            <a:spLocks/>
          </p:cNvSpPr>
          <p:nvPr/>
        </p:nvSpPr>
        <p:spPr bwMode="auto">
          <a:xfrm>
            <a:off x="1066800" y="2133600"/>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5" name="Rectangle 951"/>
          <p:cNvSpPr>
            <a:spLocks noChangeArrowheads="1"/>
          </p:cNvSpPr>
          <p:nvPr/>
        </p:nvSpPr>
        <p:spPr bwMode="auto">
          <a:xfrm>
            <a:off x="473075" y="2116138"/>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Semaphore</a:t>
            </a:r>
            <a:endParaRPr lang="en-US" sz="1800" b="0" smtClean="0">
              <a:solidFill>
                <a:srgbClr val="000000"/>
              </a:solidFill>
              <a:latin typeface="Arial" pitchFamily="34" charset="0"/>
              <a:cs typeface="Arial" pitchFamily="34" charset="0"/>
            </a:endParaRPr>
          </a:p>
        </p:txBody>
      </p:sp>
      <p:sp>
        <p:nvSpPr>
          <p:cNvPr id="456" name="Rectangle 952"/>
          <p:cNvSpPr>
            <a:spLocks noChangeArrowheads="1"/>
          </p:cNvSpPr>
          <p:nvPr/>
        </p:nvSpPr>
        <p:spPr bwMode="auto">
          <a:xfrm>
            <a:off x="371475" y="2505075"/>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7" name="Line 953"/>
          <p:cNvSpPr>
            <a:spLocks noChangeShapeType="1"/>
          </p:cNvSpPr>
          <p:nvPr/>
        </p:nvSpPr>
        <p:spPr bwMode="auto">
          <a:xfrm flipH="1">
            <a:off x="1066800" y="2616200"/>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8" name="Freeform 954"/>
          <p:cNvSpPr>
            <a:spLocks/>
          </p:cNvSpPr>
          <p:nvPr/>
        </p:nvSpPr>
        <p:spPr bwMode="auto">
          <a:xfrm>
            <a:off x="1330325" y="2581275"/>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59" name="Freeform 955"/>
          <p:cNvSpPr>
            <a:spLocks/>
          </p:cNvSpPr>
          <p:nvPr/>
        </p:nvSpPr>
        <p:spPr bwMode="auto">
          <a:xfrm>
            <a:off x="1066800" y="2581275"/>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0" name="Rectangle 956"/>
          <p:cNvSpPr>
            <a:spLocks noChangeArrowheads="1"/>
          </p:cNvSpPr>
          <p:nvPr/>
        </p:nvSpPr>
        <p:spPr bwMode="auto">
          <a:xfrm>
            <a:off x="508000" y="2514600"/>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Security /</a:t>
            </a:r>
            <a:endParaRPr lang="en-US" sz="1800" b="0" smtClean="0">
              <a:solidFill>
                <a:srgbClr val="000000"/>
              </a:solidFill>
              <a:latin typeface="Arial" pitchFamily="34" charset="0"/>
              <a:cs typeface="Arial" pitchFamily="34" charset="0"/>
            </a:endParaRPr>
          </a:p>
        </p:txBody>
      </p:sp>
      <p:sp>
        <p:nvSpPr>
          <p:cNvPr id="461" name="Rectangle 957"/>
          <p:cNvSpPr>
            <a:spLocks noChangeArrowheads="1"/>
          </p:cNvSpPr>
          <p:nvPr/>
        </p:nvSpPr>
        <p:spPr bwMode="auto">
          <a:xfrm>
            <a:off x="431800" y="2598738"/>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Key Manager</a:t>
            </a:r>
            <a:endParaRPr lang="en-US" sz="1800" b="0" smtClean="0">
              <a:solidFill>
                <a:srgbClr val="000000"/>
              </a:solidFill>
              <a:latin typeface="Arial" pitchFamily="34" charset="0"/>
              <a:cs typeface="Arial" pitchFamily="34" charset="0"/>
            </a:endParaRPr>
          </a:p>
        </p:txBody>
      </p:sp>
      <p:sp>
        <p:nvSpPr>
          <p:cNvPr id="462" name="Rectangle 958"/>
          <p:cNvSpPr>
            <a:spLocks noChangeArrowheads="1"/>
          </p:cNvSpPr>
          <p:nvPr/>
        </p:nvSpPr>
        <p:spPr bwMode="auto">
          <a:xfrm>
            <a:off x="371475" y="2311400"/>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3" name="Rectangle 959"/>
          <p:cNvSpPr>
            <a:spLocks noChangeArrowheads="1"/>
          </p:cNvSpPr>
          <p:nvPr/>
        </p:nvSpPr>
        <p:spPr bwMode="auto">
          <a:xfrm>
            <a:off x="371475" y="2293938"/>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4" name="Line 960"/>
          <p:cNvSpPr>
            <a:spLocks noChangeShapeType="1"/>
          </p:cNvSpPr>
          <p:nvPr/>
        </p:nvSpPr>
        <p:spPr bwMode="auto">
          <a:xfrm flipH="1">
            <a:off x="1066800" y="2370138"/>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5" name="Freeform 961"/>
          <p:cNvSpPr>
            <a:spLocks/>
          </p:cNvSpPr>
          <p:nvPr/>
        </p:nvSpPr>
        <p:spPr bwMode="auto">
          <a:xfrm>
            <a:off x="1330325" y="2336800"/>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6" name="Freeform 962"/>
          <p:cNvSpPr>
            <a:spLocks/>
          </p:cNvSpPr>
          <p:nvPr/>
        </p:nvSpPr>
        <p:spPr bwMode="auto">
          <a:xfrm>
            <a:off x="1066800" y="2336800"/>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lgn="r"/>
            <a:endParaRPr lang="en-US" b="0">
              <a:solidFill>
                <a:srgbClr val="000000"/>
              </a:solidFill>
              <a:latin typeface="Arial" pitchFamily="34" charset="0"/>
            </a:endParaRPr>
          </a:p>
        </p:txBody>
      </p:sp>
      <p:sp>
        <p:nvSpPr>
          <p:cNvPr id="467" name="Rectangle 963"/>
          <p:cNvSpPr>
            <a:spLocks noChangeArrowheads="1"/>
          </p:cNvSpPr>
          <p:nvPr/>
        </p:nvSpPr>
        <p:spPr bwMode="auto">
          <a:xfrm>
            <a:off x="566738" y="2319338"/>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r>
              <a:rPr lang="en-US" sz="700" smtClean="0">
                <a:solidFill>
                  <a:srgbClr val="000000"/>
                </a:solidFill>
                <a:latin typeface="Arial" pitchFamily="34" charset="0"/>
                <a:cs typeface="Arial" pitchFamily="34" charset="0"/>
              </a:rPr>
              <a:t>Timers</a:t>
            </a:r>
            <a:endParaRPr lang="en-US" sz="1800" b="0" smtClean="0">
              <a:solidFill>
                <a:srgbClr val="000000"/>
              </a:solidFill>
              <a:latin typeface="Arial" pitchFamily="34" charset="0"/>
              <a:cs typeface="Arial" pitchFamily="34" charset="0"/>
            </a:endParaRPr>
          </a:p>
        </p:txBody>
      </p:sp>
      <p:sp>
        <p:nvSpPr>
          <p:cNvPr id="304" name="Rectangle 303"/>
          <p:cNvSpPr/>
          <p:nvPr/>
        </p:nvSpPr>
        <p:spPr bwMode="auto">
          <a:xfrm>
            <a:off x="346867" y="912017"/>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1800" b="0" smtClean="0">
              <a:solidFill>
                <a:srgbClr val="000000"/>
              </a:solidFill>
              <a:latin typeface="Arial" pitchFamily="34" charset="0"/>
            </a:endParaRPr>
          </a:p>
        </p:txBody>
      </p:sp>
      <p:sp>
        <p:nvSpPr>
          <p:cNvPr id="632" name="AutoShape 6"/>
          <p:cNvSpPr>
            <a:spLocks noChangeArrowheads="1"/>
          </p:cNvSpPr>
          <p:nvPr/>
        </p:nvSpPr>
        <p:spPr bwMode="auto">
          <a:xfrm>
            <a:off x="5553075" y="1152525"/>
            <a:ext cx="3543300" cy="3876675"/>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Calibri" pitchFamily="34" charset="0"/>
            </a:endParaRPr>
          </a:p>
        </p:txBody>
      </p:sp>
      <p:sp>
        <p:nvSpPr>
          <p:cNvPr id="633" name="Rectangle 171"/>
          <p:cNvSpPr txBox="1">
            <a:spLocks noChangeArrowheads="1"/>
          </p:cNvSpPr>
          <p:nvPr/>
        </p:nvSpPr>
        <p:spPr>
          <a:xfrm>
            <a:off x="5559425" y="1323975"/>
            <a:ext cx="3727450" cy="36290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C66x </a:t>
            </a:r>
            <a:r>
              <a:rPr kumimoji="0" lang="en-US" sz="1800" i="0" u="none" strike="noStrike" kern="1200" cap="none" spc="0" normalizeH="0" baseline="0" noProof="0" dirty="0" err="1" smtClean="0">
                <a:ln>
                  <a:noFill/>
                </a:ln>
                <a:solidFill>
                  <a:schemeClr val="tx1"/>
                </a:solidFill>
                <a:effectLst/>
                <a:uLnTx/>
                <a:uFillTx/>
                <a:latin typeface="Calibri" pitchFamily="34" charset="0"/>
              </a:rPr>
              <a:t>CorePac</a:t>
            </a:r>
            <a:endParaRPr kumimoji="0" lang="en-US" sz="180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C6654</a:t>
            </a:r>
            <a:r>
              <a:rPr kumimoji="0" lang="en-US" sz="1800" b="0" i="0" u="none" strike="noStrike" kern="1200" cap="none" spc="0" normalizeH="0" noProof="0" dirty="0" smtClean="0">
                <a:ln>
                  <a:noFill/>
                </a:ln>
                <a:solidFill>
                  <a:schemeClr val="tx1"/>
                </a:solidFill>
                <a:effectLst/>
                <a:uLnTx/>
                <a:uFillTx/>
                <a:latin typeface="Calibri" pitchFamily="34" charset="0"/>
              </a:rPr>
              <a:t> (1 core) @ 850 MHz</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Memory Subsystem</a:t>
            </a:r>
            <a:endParaRPr kumimoji="0" lang="en-US" sz="1800" i="0" u="none" strike="noStrike" kern="1200" cap="none" spc="0" normalizeH="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1MB Local L2</a:t>
            </a:r>
            <a:endParaRPr kumimoji="0" lang="en-US" sz="1800" b="0" i="0" u="none" strike="noStrike" kern="1200" cap="none" spc="0" normalizeH="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90000"/>
              </a:lnSpc>
              <a:spcBef>
                <a:spcPct val="0"/>
              </a:spcBef>
              <a:spcAft>
                <a:spcPts val="600"/>
              </a:spcAft>
              <a:buSzPct val="90000"/>
              <a:buFont typeface="Arial" pitchFamily="34" charset="0"/>
              <a:buChar char="•"/>
              <a:tabLst/>
              <a:defRPr/>
            </a:pPr>
            <a:r>
              <a:rPr lang="en-US" sz="1800" b="0" dirty="0" smtClean="0">
                <a:latin typeface="Calibri" pitchFamily="34" charset="0"/>
              </a:rPr>
              <a:t>MSMC ,  32-bit DDR3 I/F</a:t>
            </a:r>
          </a:p>
          <a:p>
            <a:pPr marL="342900" lvl="0" indent="-342900" fontAlgn="auto">
              <a:spcAft>
                <a:spcPct val="10000"/>
              </a:spcAft>
              <a:buClr>
                <a:schemeClr val="tx2"/>
              </a:buClr>
              <a:buSzPct val="75000"/>
              <a:buFont typeface="Wingdings"/>
              <a:buChar char=""/>
              <a:defRPr/>
            </a:pPr>
            <a:r>
              <a:rPr lang="en-US" sz="1800" dirty="0" err="1" smtClean="0">
                <a:latin typeface="Calibri" pitchFamily="34" charset="0"/>
              </a:rPr>
              <a:t>Multicore</a:t>
            </a:r>
            <a:r>
              <a:rPr lang="en-US" sz="1800" dirty="0" smtClean="0">
                <a:latin typeface="Calibri" pitchFamily="34" charset="0"/>
              </a:rPr>
              <a:t> Navigator</a:t>
            </a:r>
          </a:p>
          <a:p>
            <a:pPr marL="342900" lvl="0" indent="-342900" fontAlgn="auto">
              <a:spcAft>
                <a:spcPct val="10000"/>
              </a:spcAft>
              <a:buClr>
                <a:schemeClr val="tx2"/>
              </a:buClr>
              <a:buSzPct val="75000"/>
              <a:buFont typeface="Wingdings"/>
              <a:buChar char=""/>
              <a:defRPr/>
            </a:pPr>
            <a:r>
              <a:rPr lang="en-US" sz="1800" dirty="0" smtClean="0">
                <a:latin typeface="Calibri" pitchFamily="34" charset="0"/>
              </a:rPr>
              <a:t>Interfaces</a:t>
            </a:r>
          </a:p>
          <a:p>
            <a:pPr marL="574675" lvl="1" indent="-233363" fontAlgn="auto">
              <a:lnSpc>
                <a:spcPct val="90000"/>
              </a:lnSpc>
              <a:spcAft>
                <a:spcPts val="600"/>
              </a:spcAft>
              <a:buSzPct val="90000"/>
              <a:buFont typeface="Arial" pitchFamily="34" charset="0"/>
              <a:buChar char="•"/>
              <a:defRPr/>
            </a:pPr>
            <a:r>
              <a:rPr lang="en-US" sz="1800" dirty="0" smtClean="0">
                <a:solidFill>
                  <a:schemeClr val="tx2"/>
                </a:solidFill>
                <a:latin typeface="Calibri" pitchFamily="34" charset="0"/>
              </a:rPr>
              <a:t>2x </a:t>
            </a:r>
            <a:r>
              <a:rPr lang="en-US" sz="1800" dirty="0" err="1" smtClean="0">
                <a:solidFill>
                  <a:schemeClr val="tx2"/>
                </a:solidFill>
                <a:latin typeface="Calibri" pitchFamily="34" charset="0"/>
              </a:rPr>
              <a:t>McBSP</a:t>
            </a:r>
            <a:r>
              <a:rPr lang="en-US" sz="1800" b="0" dirty="0" smtClean="0">
                <a:latin typeface="Calibri" pitchFamily="34" charset="0"/>
              </a:rPr>
              <a:t>, SPI, I2C, UPP, UART</a:t>
            </a:r>
          </a:p>
          <a:p>
            <a:pPr marL="574675" lvl="1" indent="-233363" fontAlgn="auto">
              <a:lnSpc>
                <a:spcPct val="90000"/>
              </a:lnSpc>
              <a:spcAft>
                <a:spcPts val="600"/>
              </a:spcAft>
              <a:buSzPct val="90000"/>
              <a:buFont typeface="Arial" pitchFamily="34" charset="0"/>
              <a:buChar char="•"/>
              <a:defRPr/>
            </a:pPr>
            <a:r>
              <a:rPr lang="en-US" sz="1800" b="0" dirty="0" smtClean="0">
                <a:latin typeface="Calibri" pitchFamily="34" charset="0"/>
              </a:rPr>
              <a:t>1x 10/100/1000 SGMII port</a:t>
            </a:r>
          </a:p>
          <a:p>
            <a:pPr marL="574675" lvl="1" indent="-233363" fontAlgn="auto">
              <a:lnSpc>
                <a:spcPct val="90000"/>
              </a:lnSpc>
              <a:spcAft>
                <a:spcPts val="600"/>
              </a:spcAft>
              <a:buSzPct val="90000"/>
              <a:buFont typeface="Arial" pitchFamily="34" charset="0"/>
              <a:buChar char="•"/>
              <a:defRPr/>
            </a:pPr>
            <a:r>
              <a:rPr lang="en-US" sz="1800" b="0" dirty="0" smtClean="0">
                <a:latin typeface="Calibri" pitchFamily="34" charset="0"/>
              </a:rPr>
              <a:t>EMIF 16, GPIO</a:t>
            </a:r>
          </a:p>
          <a:p>
            <a:pPr marL="342900" lvl="0" indent="-342900" fontAlgn="auto">
              <a:spcAft>
                <a:spcPct val="10000"/>
              </a:spcAft>
              <a:buClr>
                <a:schemeClr val="tx2"/>
              </a:buClr>
              <a:buSzPct val="75000"/>
              <a:buFont typeface="Wingdings"/>
              <a:buChar char=""/>
              <a:defRPr/>
            </a:pPr>
            <a:r>
              <a:rPr lang="en-US" sz="1800" dirty="0" smtClean="0">
                <a:latin typeface="Calibri" pitchFamily="34" charset="0"/>
              </a:rPr>
              <a:t>Debug and Trace (ETB/STB)</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Keystone C665x – Comparisons</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graphicFrame>
        <p:nvGraphicFramePr>
          <p:cNvPr id="254" name="Table 253"/>
          <p:cNvGraphicFramePr>
            <a:graphicFrameLocks noGrp="1"/>
          </p:cNvGraphicFramePr>
          <p:nvPr/>
        </p:nvGraphicFramePr>
        <p:xfrm>
          <a:off x="304800" y="990600"/>
          <a:ext cx="8534401" cy="4318002"/>
        </p:xfrm>
        <a:graphic>
          <a:graphicData uri="http://schemas.openxmlformats.org/drawingml/2006/table">
            <a:tbl>
              <a:tblPr firstRow="1" bandRow="1">
                <a:tableStyleId>{5C22544A-7EE6-4342-B048-85BDC9FD1C3A}</a:tableStyleId>
              </a:tblPr>
              <a:tblGrid>
                <a:gridCol w="3048000"/>
                <a:gridCol w="1219200"/>
                <a:gridCol w="2133600"/>
                <a:gridCol w="2133601"/>
              </a:tblGrid>
              <a:tr h="646621">
                <a:tc>
                  <a:txBody>
                    <a:bodyPr/>
                    <a:lstStyle/>
                    <a:p>
                      <a:pPr algn="ctr"/>
                      <a:r>
                        <a:rPr lang="en-US" sz="2400" dirty="0" smtClean="0">
                          <a:solidFill>
                            <a:schemeClr val="tx1"/>
                          </a:solidFill>
                          <a:latin typeface="Calibri" pitchFamily="34" charset="0"/>
                        </a:rPr>
                        <a:t>HW Feature</a:t>
                      </a:r>
                      <a:endParaRPr lang="en-US" sz="2400" dirty="0">
                        <a:solidFill>
                          <a:schemeClr val="tx1"/>
                        </a:solidFill>
                        <a:latin typeface="Calibri"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r>
                        <a:rPr lang="en-US" sz="2400" dirty="0" smtClean="0">
                          <a:solidFill>
                            <a:schemeClr val="tx1"/>
                          </a:solidFill>
                          <a:latin typeface="Calibri" pitchFamily="34" charset="0"/>
                        </a:rPr>
                        <a:t>C6654</a:t>
                      </a:r>
                      <a:endParaRPr lang="en-US" sz="24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r>
                        <a:rPr lang="en-US" sz="2400" dirty="0" smtClean="0">
                          <a:solidFill>
                            <a:schemeClr val="tx1"/>
                          </a:solidFill>
                          <a:latin typeface="Calibri" pitchFamily="34" charset="0"/>
                        </a:rPr>
                        <a:t>C6655</a:t>
                      </a:r>
                      <a:endParaRPr lang="en-US" sz="24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r>
                        <a:rPr lang="en-US" sz="2400" dirty="0" smtClean="0">
                          <a:solidFill>
                            <a:schemeClr val="tx1"/>
                          </a:solidFill>
                          <a:latin typeface="Calibri" pitchFamily="34" charset="0"/>
                        </a:rPr>
                        <a:t>C6657</a:t>
                      </a:r>
                      <a:endParaRPr lang="en-US" sz="24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r>
              <a:tr h="524483">
                <a:tc>
                  <a:txBody>
                    <a:bodyPr/>
                    <a:lstStyle/>
                    <a:p>
                      <a:r>
                        <a:rPr lang="en-US" dirty="0" err="1" smtClean="0">
                          <a:solidFill>
                            <a:schemeClr val="tx1"/>
                          </a:solidFill>
                          <a:latin typeface="Calibri" pitchFamily="34" charset="0"/>
                        </a:rPr>
                        <a:t>CorePac</a:t>
                      </a:r>
                      <a:r>
                        <a:rPr lang="en-US" dirty="0" smtClean="0">
                          <a:solidFill>
                            <a:schemeClr val="tx1"/>
                          </a:solidFill>
                          <a:latin typeface="Calibri" pitchFamily="34" charset="0"/>
                        </a:rPr>
                        <a:t> Frequency (GHz)</a:t>
                      </a:r>
                      <a:endParaRPr lang="en-US" dirty="0">
                        <a:solidFill>
                          <a:schemeClr val="tx1"/>
                        </a:solidFill>
                        <a:latin typeface="Calibri"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dirty="0" smtClean="0"/>
                        <a:t>0.85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dirty="0" smtClean="0">
                          <a:solidFill>
                            <a:schemeClr val="tx1"/>
                          </a:solidFill>
                          <a:latin typeface="Calibri" pitchFamily="34" charset="0"/>
                        </a:rPr>
                        <a:t>1 @ 1.0, 1.25</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dirty="0" smtClean="0">
                          <a:solidFill>
                            <a:schemeClr val="tx1"/>
                          </a:solidFill>
                          <a:latin typeface="Calibri" pitchFamily="34" charset="0"/>
                        </a:rPr>
                        <a:t>2 @ 0.85, 1.0, 1.25 </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24483">
                <a:tc>
                  <a:txBody>
                    <a:bodyPr/>
                    <a:lstStyle/>
                    <a:p>
                      <a:r>
                        <a:rPr lang="en-US" dirty="0" err="1" smtClean="0">
                          <a:solidFill>
                            <a:schemeClr val="tx1"/>
                          </a:solidFill>
                          <a:latin typeface="Calibri" pitchFamily="34" charset="0"/>
                        </a:rPr>
                        <a:t>Multicore</a:t>
                      </a:r>
                      <a:r>
                        <a:rPr lang="en-US" dirty="0" smtClean="0">
                          <a:solidFill>
                            <a:schemeClr val="tx1"/>
                          </a:solidFill>
                          <a:latin typeface="Calibri" pitchFamily="34" charset="0"/>
                        </a:rPr>
                        <a:t> Shared </a:t>
                      </a:r>
                      <a:r>
                        <a:rPr lang="en-US" dirty="0" err="1" smtClean="0">
                          <a:solidFill>
                            <a:schemeClr val="tx1"/>
                          </a:solidFill>
                          <a:latin typeface="Calibri" pitchFamily="34" charset="0"/>
                        </a:rPr>
                        <a:t>Mem</a:t>
                      </a:r>
                      <a:r>
                        <a:rPr lang="en-US" dirty="0" smtClean="0">
                          <a:solidFill>
                            <a:schemeClr val="tx1"/>
                          </a:solidFill>
                          <a:latin typeface="Calibri" pitchFamily="34" charset="0"/>
                        </a:rPr>
                        <a:t> (MSM)</a:t>
                      </a:r>
                      <a:endParaRPr lang="en-US" dirty="0">
                        <a:solidFill>
                          <a:schemeClr val="tx1"/>
                        </a:solidFill>
                        <a:latin typeface="Calibri"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solidFill>
                            <a:schemeClr val="tx1"/>
                          </a:solidFill>
                          <a:latin typeface="Calibri" pitchFamily="34" charset="0"/>
                        </a:rPr>
                        <a:t>No</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gridSpan="2">
                  <a:txBody>
                    <a:bodyPr/>
                    <a:lstStyle/>
                    <a:p>
                      <a:pPr algn="ctr"/>
                      <a:r>
                        <a:rPr lang="en-US" dirty="0" smtClean="0">
                          <a:solidFill>
                            <a:schemeClr val="tx1"/>
                          </a:solidFill>
                          <a:latin typeface="Calibri" pitchFamily="34" charset="0"/>
                        </a:rPr>
                        <a:t>1MB SRAM</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hMerge="1">
                  <a:txBody>
                    <a:bodyPr/>
                    <a:lstStyle/>
                    <a:p>
                      <a:pPr algn="ctr"/>
                      <a:endParaRPr lang="en-US"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24483">
                <a:tc>
                  <a:txBody>
                    <a:bodyPr/>
                    <a:lstStyle/>
                    <a:p>
                      <a:r>
                        <a:rPr lang="en-US" dirty="0" smtClean="0">
                          <a:solidFill>
                            <a:schemeClr val="tx1"/>
                          </a:solidFill>
                          <a:latin typeface="Calibri" pitchFamily="34" charset="0"/>
                        </a:rPr>
                        <a:t>DDR3 Maximum Data Rate</a:t>
                      </a:r>
                      <a:endParaRPr lang="en-US" dirty="0">
                        <a:solidFill>
                          <a:schemeClr val="tx1"/>
                        </a:solidFill>
                        <a:latin typeface="Calibri"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dirty="0" smtClean="0">
                          <a:solidFill>
                            <a:schemeClr val="tx1"/>
                          </a:solidFill>
                          <a:latin typeface="Calibri" pitchFamily="34" charset="0"/>
                        </a:rPr>
                        <a:t>1066</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2">
                  <a:txBody>
                    <a:bodyPr/>
                    <a:lstStyle/>
                    <a:p>
                      <a:pPr algn="ctr"/>
                      <a:r>
                        <a:rPr lang="en-US" dirty="0" smtClean="0">
                          <a:solidFill>
                            <a:schemeClr val="tx1"/>
                          </a:solidFill>
                          <a:latin typeface="Calibri" pitchFamily="34" charset="0"/>
                        </a:rPr>
                        <a:t>1333</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24483">
                <a:tc>
                  <a:txBody>
                    <a:bodyPr/>
                    <a:lstStyle/>
                    <a:p>
                      <a:r>
                        <a:rPr lang="en-US" dirty="0" smtClean="0">
                          <a:solidFill>
                            <a:schemeClr val="tx1"/>
                          </a:solidFill>
                          <a:latin typeface="Calibri" pitchFamily="34" charset="0"/>
                        </a:rPr>
                        <a:t>Serial Rapid I/O (SRIO) Lanes</a:t>
                      </a:r>
                      <a:endParaRPr lang="en-US" dirty="0">
                        <a:solidFill>
                          <a:schemeClr val="tx1"/>
                        </a:solidFill>
                        <a:latin typeface="Calibri"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solidFill>
                            <a:schemeClr val="tx1"/>
                          </a:solidFill>
                          <a:latin typeface="Calibri" pitchFamily="34" charset="0"/>
                        </a:rPr>
                        <a:t>No</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gridSpan="2">
                  <a:txBody>
                    <a:bodyPr/>
                    <a:lstStyle/>
                    <a:p>
                      <a:pPr algn="ctr"/>
                      <a:r>
                        <a:rPr lang="en-US" dirty="0" smtClean="0">
                          <a:solidFill>
                            <a:schemeClr val="tx1"/>
                          </a:solidFill>
                          <a:latin typeface="Calibri" pitchFamily="34" charset="0"/>
                        </a:rPr>
                        <a:t>4x</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hMerge="1">
                  <a:txBody>
                    <a:bodyPr/>
                    <a:lstStyle/>
                    <a:p>
                      <a:pPr algn="ctr"/>
                      <a:endParaRPr lang="en-US"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24483">
                <a:tc>
                  <a:txBody>
                    <a:bodyPr/>
                    <a:lstStyle/>
                    <a:p>
                      <a:r>
                        <a:rPr lang="en-US" dirty="0" err="1" smtClean="0">
                          <a:solidFill>
                            <a:schemeClr val="tx1"/>
                          </a:solidFill>
                          <a:latin typeface="Calibri" pitchFamily="34" charset="0"/>
                        </a:rPr>
                        <a:t>HyperLink</a:t>
                      </a:r>
                      <a:endParaRPr lang="en-US" dirty="0">
                        <a:solidFill>
                          <a:schemeClr val="tx1"/>
                        </a:solidFill>
                        <a:latin typeface="Calibri"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dirty="0" smtClean="0">
                          <a:solidFill>
                            <a:schemeClr val="tx1"/>
                          </a:solidFill>
                          <a:latin typeface="Calibri" pitchFamily="34" charset="0"/>
                        </a:rPr>
                        <a:t>No</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2">
                  <a:txBody>
                    <a:bodyPr/>
                    <a:lstStyle/>
                    <a:p>
                      <a:pPr algn="ctr"/>
                      <a:r>
                        <a:rPr lang="en-US" dirty="0" smtClean="0">
                          <a:solidFill>
                            <a:schemeClr val="tx1"/>
                          </a:solidFill>
                          <a:latin typeface="Calibri" pitchFamily="34" charset="0"/>
                        </a:rPr>
                        <a:t>Yes</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24483">
                <a:tc>
                  <a:txBody>
                    <a:bodyPr/>
                    <a:lstStyle/>
                    <a:p>
                      <a:r>
                        <a:rPr lang="en-US" dirty="0" err="1" smtClean="0">
                          <a:solidFill>
                            <a:schemeClr val="tx1"/>
                          </a:solidFill>
                          <a:latin typeface="Calibri" pitchFamily="34" charset="0"/>
                        </a:rPr>
                        <a:t>Viterbi</a:t>
                      </a:r>
                      <a:r>
                        <a:rPr lang="en-US" dirty="0" smtClean="0">
                          <a:solidFill>
                            <a:schemeClr val="tx1"/>
                          </a:solidFill>
                          <a:latin typeface="Calibri" pitchFamily="34" charset="0"/>
                        </a:rPr>
                        <a:t> </a:t>
                      </a:r>
                      <a:r>
                        <a:rPr lang="en-US" dirty="0" err="1" smtClean="0">
                          <a:solidFill>
                            <a:schemeClr val="tx1"/>
                          </a:solidFill>
                          <a:latin typeface="Calibri" pitchFamily="34" charset="0"/>
                        </a:rPr>
                        <a:t>CoProcessor</a:t>
                      </a:r>
                      <a:r>
                        <a:rPr lang="en-US" baseline="0" dirty="0" smtClean="0">
                          <a:solidFill>
                            <a:schemeClr val="tx1"/>
                          </a:solidFill>
                          <a:latin typeface="Calibri" pitchFamily="34" charset="0"/>
                        </a:rPr>
                        <a:t> (VCP)</a:t>
                      </a:r>
                      <a:endParaRPr lang="en-US" dirty="0">
                        <a:solidFill>
                          <a:schemeClr val="tx1"/>
                        </a:solidFill>
                        <a:latin typeface="Calibri"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solidFill>
                            <a:schemeClr val="tx1"/>
                          </a:solidFill>
                          <a:latin typeface="Calibri" pitchFamily="34" charset="0"/>
                        </a:rPr>
                        <a:t>No</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gridSpan="2">
                  <a:txBody>
                    <a:bodyPr/>
                    <a:lstStyle/>
                    <a:p>
                      <a:pPr algn="ctr"/>
                      <a:r>
                        <a:rPr lang="en-US" dirty="0" smtClean="0">
                          <a:solidFill>
                            <a:schemeClr val="tx1"/>
                          </a:solidFill>
                          <a:latin typeface="Calibri" pitchFamily="34" charset="0"/>
                        </a:rPr>
                        <a:t>2x</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hMerge="1">
                  <a:txBody>
                    <a:bodyPr/>
                    <a:lstStyle/>
                    <a:p>
                      <a:pPr algn="ctr"/>
                      <a:endParaRPr lang="en-US"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24483">
                <a:tc>
                  <a:txBody>
                    <a:bodyPr/>
                    <a:lstStyle/>
                    <a:p>
                      <a:r>
                        <a:rPr lang="en-US" dirty="0" smtClean="0">
                          <a:solidFill>
                            <a:schemeClr val="tx1"/>
                          </a:solidFill>
                          <a:latin typeface="Calibri" pitchFamily="34" charset="0"/>
                        </a:rPr>
                        <a:t>Turbo Decoder (TCP3d)</a:t>
                      </a:r>
                      <a:endParaRPr lang="en-US" dirty="0">
                        <a:solidFill>
                          <a:schemeClr val="tx1"/>
                        </a:solidFill>
                        <a:latin typeface="Calibri"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dirty="0" smtClean="0">
                          <a:solidFill>
                            <a:schemeClr val="tx1"/>
                          </a:solidFill>
                          <a:latin typeface="Calibri" pitchFamily="34" charset="0"/>
                        </a:rPr>
                        <a:t>No</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gridSpan="2">
                  <a:txBody>
                    <a:bodyPr/>
                    <a:lstStyle/>
                    <a:p>
                      <a:pPr algn="ctr"/>
                      <a:r>
                        <a:rPr lang="en-US" dirty="0" smtClean="0">
                          <a:solidFill>
                            <a:schemeClr val="tx1"/>
                          </a:solidFill>
                          <a:latin typeface="Calibri" pitchFamily="34" charset="0"/>
                        </a:rPr>
                        <a:t>Yes</a:t>
                      </a:r>
                      <a:endParaRPr lang="en-US"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a:t>
            </a:r>
            <a:br>
              <a:rPr lang="en-US" dirty="0" smtClean="0"/>
            </a:br>
            <a:r>
              <a:rPr lang="en-US" dirty="0" smtClean="0"/>
              <a:t> </a:t>
            </a:r>
            <a:r>
              <a:rPr lang="en-US" dirty="0" smtClean="0">
                <a:hlinkClick r:id="rId4"/>
              </a:rPr>
              <a:t>C66x Getting Started </a:t>
            </a:r>
            <a:r>
              <a:rPr lang="en-US" dirty="0" smtClean="0"/>
              <a:t>page to locate the data manual for your </a:t>
            </a:r>
            <a:r>
              <a:rPr lang="en-US" dirty="0" err="1" smtClean="0"/>
              <a:t>KeyStone</a:t>
            </a:r>
            <a:r>
              <a:rPr lang="en-US" dirty="0" smtClean="0"/>
              <a:t> device.</a:t>
            </a:r>
          </a:p>
          <a:p>
            <a:r>
              <a:rPr lang="en-US" dirty="0" smtClean="0"/>
              <a:t>View the complete </a:t>
            </a:r>
            <a:r>
              <a:rPr lang="en-US" dirty="0" smtClean="0">
                <a:hlinkClick r:id="rId5"/>
              </a:rPr>
              <a:t>C66x </a:t>
            </a:r>
            <a:r>
              <a:rPr lang="en-US" dirty="0" err="1" smtClean="0">
                <a:hlinkClick r:id="rId5"/>
              </a:rPr>
              <a:t>Multicore</a:t>
            </a:r>
            <a:r>
              <a:rPr lang="en-US" dirty="0" smtClean="0">
                <a:hlinkClick r:id="rId5"/>
              </a:rPr>
              <a:t> SOC Online Training for </a:t>
            </a:r>
            <a:r>
              <a:rPr lang="en-US" dirty="0" err="1" smtClean="0">
                <a:hlinkClick r:id="rId5"/>
              </a:rPr>
              <a:t>KeyStone</a:t>
            </a:r>
            <a:r>
              <a:rPr lang="en-US" dirty="0" smtClean="0">
                <a:hlinkClick r:id="rId5"/>
              </a:rPr>
              <a:t> Devices</a:t>
            </a:r>
            <a:r>
              <a:rPr lang="en-US" dirty="0" smtClean="0"/>
              <a:t>, including details on the individual modules.</a:t>
            </a:r>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447800"/>
            <a:ext cx="5562600" cy="3200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53988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C66x Family Overview</a:t>
            </a:r>
            <a:endParaRPr lang="en-US" sz="3200" dirty="0">
              <a:solidFill>
                <a:srgbClr val="000000"/>
              </a:solidFill>
              <a:latin typeface="Calibri" pitchFamily="34" charset="0"/>
            </a:endParaRPr>
          </a:p>
        </p:txBody>
      </p:sp>
      <p:sp>
        <p:nvSpPr>
          <p:cNvPr id="12" name="Text Box 3">
            <a:hlinkClick r:id="rId11" action="ppaction://hlinksldjump"/>
          </p:cNvPr>
          <p:cNvSpPr txBox="1">
            <a:spLocks noChangeArrowheads="1"/>
          </p:cNvSpPr>
          <p:nvPr>
            <p:custDataLst>
              <p:tags r:id="rId3"/>
            </p:custDataLst>
          </p:nvPr>
        </p:nvSpPr>
        <p:spPr bwMode="auto">
          <a:xfrm>
            <a:off x="304800" y="2169901"/>
            <a:ext cx="5562600" cy="5355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MCSDK Overview</a:t>
            </a:r>
            <a:endParaRPr lang="en-US" sz="3200" dirty="0">
              <a:solidFill>
                <a:srgbClr val="000000"/>
              </a:solidFill>
              <a:latin typeface="Calibri" pitchFamily="34" charset="0"/>
            </a:endParaRPr>
          </a:p>
        </p:txBody>
      </p:sp>
      <p:sp>
        <p:nvSpPr>
          <p:cNvPr id="13" name="Text Box 6">
            <a:hlinkClick r:id="rId12" action="ppaction://hlinksldjump"/>
          </p:cNvPr>
          <p:cNvSpPr txBox="1">
            <a:spLocks noChangeArrowheads="1"/>
          </p:cNvSpPr>
          <p:nvPr>
            <p:custDataLst>
              <p:tags r:id="rId4"/>
            </p:custDataLst>
          </p:nvPr>
        </p:nvSpPr>
        <p:spPr bwMode="auto">
          <a:xfrm>
            <a:off x="769877" y="2784833"/>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What is the MCSDK ?</a:t>
            </a:r>
            <a:endParaRPr lang="en-US" sz="2800" dirty="0">
              <a:solidFill>
                <a:srgbClr val="000000"/>
              </a:solidFill>
              <a:latin typeface="Calibri" pitchFamily="34" charset="0"/>
            </a:endParaRPr>
          </a:p>
        </p:txBody>
      </p:sp>
      <p:sp>
        <p:nvSpPr>
          <p:cNvPr id="14" name="Text Box 6">
            <a:hlinkClick r:id="rId13" action="ppaction://hlinksldjump"/>
          </p:cNvPr>
          <p:cNvSpPr txBox="1">
            <a:spLocks noChangeArrowheads="1"/>
          </p:cNvSpPr>
          <p:nvPr>
            <p:custDataLst>
              <p:tags r:id="rId5"/>
            </p:custDataLst>
          </p:nvPr>
        </p:nvSpPr>
        <p:spPr bwMode="auto">
          <a:xfrm>
            <a:off x="769877" y="3244617"/>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Software Architecture</a:t>
            </a:r>
            <a:endParaRPr lang="en-US" sz="2800" dirty="0">
              <a:solidFill>
                <a:srgbClr val="000000"/>
              </a:solidFill>
              <a:latin typeface="Calibri" pitchFamily="34" charset="0"/>
            </a:endParaRPr>
          </a:p>
        </p:txBody>
      </p:sp>
      <p:sp>
        <p:nvSpPr>
          <p:cNvPr id="15" name="Text Box 6">
            <a:hlinkClick r:id="rId14" action="ppaction://hlinksldjump"/>
          </p:cNvPr>
          <p:cNvSpPr txBox="1">
            <a:spLocks noChangeArrowheads="1"/>
          </p:cNvSpPr>
          <p:nvPr>
            <p:custDataLst>
              <p:tags r:id="rId6"/>
            </p:custDataLst>
          </p:nvPr>
        </p:nvSpPr>
        <p:spPr bwMode="auto">
          <a:xfrm>
            <a:off x="769877" y="3704401"/>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For More Info…</a:t>
            </a:r>
            <a:endParaRPr lang="en-US" sz="2800" dirty="0">
              <a:solidFill>
                <a:srgbClr val="000000"/>
              </a:solidFill>
              <a:latin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447800"/>
            <a:ext cx="5562600" cy="3200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53988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C66x Family Overview</a:t>
            </a:r>
            <a:endParaRPr lang="en-US" sz="3200" dirty="0">
              <a:solidFill>
                <a:srgbClr val="000000"/>
              </a:solidFill>
              <a:latin typeface="Calibri" pitchFamily="34" charset="0"/>
            </a:endParaRPr>
          </a:p>
        </p:txBody>
      </p:sp>
      <p:sp>
        <p:nvSpPr>
          <p:cNvPr id="12" name="Text Box 4">
            <a:hlinkClick r:id="rId11" action="ppaction://hlinksldjump"/>
          </p:cNvPr>
          <p:cNvSpPr txBox="1">
            <a:spLocks noChangeArrowheads="1"/>
          </p:cNvSpPr>
          <p:nvPr>
            <p:custDataLst>
              <p:tags r:id="rId3"/>
            </p:custDataLst>
          </p:nvPr>
        </p:nvSpPr>
        <p:spPr bwMode="auto">
          <a:xfrm>
            <a:off x="301576" y="216990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MCSDK Overview</a:t>
            </a:r>
            <a:endParaRPr lang="en-US" sz="3200" dirty="0">
              <a:solidFill>
                <a:srgbClr val="000000"/>
              </a:solidFill>
              <a:latin typeface="Calibri" pitchFamily="34" charset="0"/>
            </a:endParaRPr>
          </a:p>
        </p:txBody>
      </p:sp>
      <p:sp>
        <p:nvSpPr>
          <p:cNvPr id="13" name="Text Box 5">
            <a:hlinkClick r:id="rId12" action="ppaction://hlinksldjump"/>
          </p:cNvPr>
          <p:cNvSpPr txBox="1">
            <a:spLocks noChangeArrowheads="1"/>
          </p:cNvSpPr>
          <p:nvPr>
            <p:custDataLst>
              <p:tags r:id="rId4"/>
            </p:custDataLst>
          </p:nvPr>
        </p:nvSpPr>
        <p:spPr bwMode="auto">
          <a:xfrm>
            <a:off x="774000" y="2784833"/>
            <a:ext cx="4864800" cy="4801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What is the MCSDK ?</a:t>
            </a:r>
            <a:endParaRPr lang="en-US" sz="2800" dirty="0">
              <a:solidFill>
                <a:srgbClr val="000000"/>
              </a:solidFill>
              <a:latin typeface="Calibri" pitchFamily="34" charset="0"/>
            </a:endParaRPr>
          </a:p>
        </p:txBody>
      </p:sp>
      <p:sp>
        <p:nvSpPr>
          <p:cNvPr id="14" name="Text Box 6">
            <a:hlinkClick r:id="rId13" action="ppaction://hlinksldjump"/>
          </p:cNvPr>
          <p:cNvSpPr txBox="1">
            <a:spLocks noChangeArrowheads="1"/>
          </p:cNvSpPr>
          <p:nvPr>
            <p:custDataLst>
              <p:tags r:id="rId5"/>
            </p:custDataLst>
          </p:nvPr>
        </p:nvSpPr>
        <p:spPr bwMode="auto">
          <a:xfrm>
            <a:off x="769877" y="3363516"/>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Software Architecture</a:t>
            </a:r>
            <a:endParaRPr lang="en-US" sz="2800" dirty="0">
              <a:solidFill>
                <a:srgbClr val="000000"/>
              </a:solidFill>
              <a:latin typeface="Calibri" pitchFamily="34" charset="0"/>
            </a:endParaRPr>
          </a:p>
        </p:txBody>
      </p:sp>
      <p:sp>
        <p:nvSpPr>
          <p:cNvPr id="15" name="Text Box 6">
            <a:hlinkClick r:id="rId14" action="ppaction://hlinksldjump"/>
          </p:cNvPr>
          <p:cNvSpPr txBox="1">
            <a:spLocks noChangeArrowheads="1"/>
          </p:cNvSpPr>
          <p:nvPr>
            <p:custDataLst>
              <p:tags r:id="rId6"/>
            </p:custDataLst>
          </p:nvPr>
        </p:nvSpPr>
        <p:spPr bwMode="auto">
          <a:xfrm>
            <a:off x="769877" y="3823300"/>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For More Info…</a:t>
            </a:r>
            <a:endParaRPr lang="en-US" sz="2800" dirty="0">
              <a:solidFill>
                <a:srgbClr val="000000"/>
              </a:solidFill>
              <a:latin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dirty="0" smtClean="0"/>
              <a:t>What is MCSDK?</a:t>
            </a:r>
          </a:p>
        </p:txBody>
      </p:sp>
      <p:sp>
        <p:nvSpPr>
          <p:cNvPr id="15362" name="Content Placeholder 2"/>
          <p:cNvSpPr>
            <a:spLocks noGrp="1"/>
          </p:cNvSpPr>
          <p:nvPr>
            <p:ph idx="1"/>
          </p:nvPr>
        </p:nvSpPr>
        <p:spPr>
          <a:xfrm>
            <a:off x="457200" y="609600"/>
            <a:ext cx="8229600" cy="5105400"/>
          </a:xfrm>
        </p:spPr>
        <p:txBody>
          <a:bodyPr>
            <a:noAutofit/>
          </a:bodyPr>
          <a:lstStyle/>
          <a:p>
            <a:r>
              <a:rPr lang="en-US" sz="2800" dirty="0" smtClean="0">
                <a:latin typeface="Calibri" pitchFamily="34" charset="0"/>
              </a:rPr>
              <a:t>The Multicore Software Development Kit (MCSDK) provides the </a:t>
            </a:r>
            <a:r>
              <a:rPr lang="en-US" sz="2800" b="1" u="sng" dirty="0" smtClean="0">
                <a:solidFill>
                  <a:srgbClr val="0070C0"/>
                </a:solidFill>
                <a:latin typeface="Calibri" pitchFamily="34" charset="0"/>
              </a:rPr>
              <a:t>core foundational building blocks</a:t>
            </a:r>
            <a:r>
              <a:rPr lang="en-US" sz="2800" dirty="0" smtClean="0">
                <a:solidFill>
                  <a:srgbClr val="0070C0"/>
                </a:solidFill>
                <a:latin typeface="Calibri" pitchFamily="34" charset="0"/>
              </a:rPr>
              <a:t> </a:t>
            </a:r>
            <a:r>
              <a:rPr lang="en-US" sz="2800" dirty="0" smtClean="0">
                <a:latin typeface="Calibri" pitchFamily="34" charset="0"/>
              </a:rPr>
              <a:t>for customers to </a:t>
            </a:r>
            <a:r>
              <a:rPr lang="en-US" sz="2800" b="1" u="sng" dirty="0" smtClean="0">
                <a:solidFill>
                  <a:srgbClr val="0070C0"/>
                </a:solidFill>
                <a:latin typeface="Calibri" pitchFamily="34" charset="0"/>
              </a:rPr>
              <a:t>quickly start developing embedded applications</a:t>
            </a:r>
            <a:r>
              <a:rPr lang="en-US" sz="2800" dirty="0" smtClean="0">
                <a:latin typeface="Calibri" pitchFamily="34" charset="0"/>
              </a:rPr>
              <a:t> on TI high performance </a:t>
            </a:r>
            <a:r>
              <a:rPr lang="en-US" sz="2800" dirty="0" err="1" smtClean="0">
                <a:latin typeface="Calibri" pitchFamily="34" charset="0"/>
              </a:rPr>
              <a:t>multicore</a:t>
            </a:r>
            <a:r>
              <a:rPr lang="en-US" sz="2800" dirty="0" smtClean="0">
                <a:latin typeface="Calibri" pitchFamily="34" charset="0"/>
              </a:rPr>
              <a:t> DSPs.</a:t>
            </a:r>
          </a:p>
          <a:p>
            <a:pPr lvl="1"/>
            <a:r>
              <a:rPr lang="en-US" sz="2400" b="0" dirty="0" smtClean="0">
                <a:latin typeface="Calibri" pitchFamily="34" charset="0"/>
              </a:rPr>
              <a:t>Uses the SYS/BIOS or Linux </a:t>
            </a:r>
            <a:r>
              <a:rPr lang="en-US" sz="2400" b="0" u="sng" dirty="0" smtClean="0">
                <a:solidFill>
                  <a:srgbClr val="00B050"/>
                </a:solidFill>
                <a:latin typeface="Calibri" pitchFamily="34" charset="0"/>
              </a:rPr>
              <a:t>real-time operating system</a:t>
            </a:r>
          </a:p>
          <a:p>
            <a:pPr lvl="1"/>
            <a:r>
              <a:rPr lang="en-US" sz="2400" b="0" dirty="0" smtClean="0">
                <a:latin typeface="Calibri" pitchFamily="34" charset="0"/>
              </a:rPr>
              <a:t>Accelerates customer time to market by focusing on </a:t>
            </a:r>
            <a:r>
              <a:rPr lang="en-US" sz="2400" b="0" u="sng" dirty="0" smtClean="0">
                <a:solidFill>
                  <a:srgbClr val="00B050"/>
                </a:solidFill>
                <a:latin typeface="Calibri" pitchFamily="34" charset="0"/>
              </a:rPr>
              <a:t>ease of use</a:t>
            </a:r>
            <a:r>
              <a:rPr lang="en-US" sz="2400" b="0" dirty="0" smtClean="0">
                <a:solidFill>
                  <a:srgbClr val="00B050"/>
                </a:solidFill>
                <a:latin typeface="Calibri" pitchFamily="34" charset="0"/>
              </a:rPr>
              <a:t> </a:t>
            </a:r>
            <a:r>
              <a:rPr lang="en-US" sz="2400" b="0" dirty="0" smtClean="0">
                <a:latin typeface="Calibri" pitchFamily="34" charset="0"/>
              </a:rPr>
              <a:t>and </a:t>
            </a:r>
            <a:r>
              <a:rPr lang="en-US" sz="2400" b="0" u="sng" dirty="0" smtClean="0">
                <a:solidFill>
                  <a:srgbClr val="00B050"/>
                </a:solidFill>
                <a:latin typeface="Calibri" pitchFamily="34" charset="0"/>
              </a:rPr>
              <a:t>performance</a:t>
            </a:r>
          </a:p>
          <a:p>
            <a:pPr lvl="1"/>
            <a:r>
              <a:rPr lang="en-US" sz="2400" b="0" dirty="0" smtClean="0">
                <a:latin typeface="Calibri" pitchFamily="34" charset="0"/>
              </a:rPr>
              <a:t>Provides </a:t>
            </a:r>
            <a:r>
              <a:rPr lang="en-US" sz="2400" b="0" u="sng" dirty="0" err="1" smtClean="0">
                <a:solidFill>
                  <a:srgbClr val="00B050"/>
                </a:solidFill>
                <a:latin typeface="Calibri" pitchFamily="34" charset="0"/>
              </a:rPr>
              <a:t>multicore</a:t>
            </a:r>
            <a:r>
              <a:rPr lang="en-US" sz="2400" b="0" u="sng" dirty="0" smtClean="0">
                <a:solidFill>
                  <a:srgbClr val="00B050"/>
                </a:solidFill>
                <a:latin typeface="Calibri" pitchFamily="34" charset="0"/>
              </a:rPr>
              <a:t> programming</a:t>
            </a:r>
            <a:r>
              <a:rPr lang="en-US" sz="2400" b="0" dirty="0" smtClean="0">
                <a:solidFill>
                  <a:srgbClr val="00B050"/>
                </a:solidFill>
                <a:latin typeface="Calibri" pitchFamily="34" charset="0"/>
              </a:rPr>
              <a:t> </a:t>
            </a:r>
            <a:r>
              <a:rPr lang="en-US" sz="2400" b="0" dirty="0" smtClean="0">
                <a:latin typeface="Calibri" pitchFamily="34" charset="0"/>
              </a:rPr>
              <a:t>methodologies</a:t>
            </a:r>
          </a:p>
          <a:p>
            <a:r>
              <a:rPr lang="en-US" sz="2800" b="1" dirty="0" smtClean="0">
                <a:solidFill>
                  <a:srgbClr val="0070C0"/>
                </a:solidFill>
                <a:latin typeface="Calibri" pitchFamily="34" charset="0"/>
              </a:rPr>
              <a:t>Available for free </a:t>
            </a:r>
            <a:r>
              <a:rPr lang="en-US" sz="2800" dirty="0" smtClean="0">
                <a:latin typeface="Calibri" pitchFamily="34" charset="0"/>
              </a:rPr>
              <a:t>on the TI website bundled in one installer, all the software in the MCSDK is in </a:t>
            </a:r>
            <a:r>
              <a:rPr lang="en-US" sz="2800" b="1" dirty="0" smtClean="0">
                <a:solidFill>
                  <a:srgbClr val="0070C0"/>
                </a:solidFill>
                <a:latin typeface="Calibri" pitchFamily="34" charset="0"/>
              </a:rPr>
              <a:t>source form </a:t>
            </a:r>
            <a:r>
              <a:rPr lang="en-US" sz="2800" dirty="0" smtClean="0">
                <a:latin typeface="Calibri" pitchFamily="34" charset="0"/>
              </a:rPr>
              <a:t>along with pre-built libraries</a:t>
            </a:r>
          </a:p>
        </p:txBody>
      </p:sp>
    </p:spTree>
    <p:custDataLst>
      <p:tags r:id="rId1"/>
    </p:custData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AutoShape 6"/>
          <p:cNvSpPr>
            <a:spLocks noChangeArrowheads="1"/>
          </p:cNvSpPr>
          <p:nvPr/>
        </p:nvSpPr>
        <p:spPr bwMode="auto">
          <a:xfrm>
            <a:off x="497307" y="1051426"/>
            <a:ext cx="3214736" cy="4241800"/>
          </a:xfrm>
          <a:prstGeom prst="roundRect">
            <a:avLst>
              <a:gd name="adj" fmla="val 16667"/>
            </a:avLst>
          </a:prstGeom>
          <a:solidFill>
            <a:srgbClr val="AAAAAA"/>
          </a:solidFill>
          <a:ln w="12700" algn="ctr">
            <a:noFill/>
            <a:round/>
            <a:headEnd/>
            <a:tailEnd/>
          </a:ln>
          <a:effectLst>
            <a:prstShdw prst="shdw17" dist="17961" dir="2700000">
              <a:srgbClr val="000000"/>
            </a:prstShdw>
          </a:effectLst>
        </p:spPr>
        <p:txBody>
          <a:bodyPr lIns="0" tIns="0" rIns="0" bIns="0"/>
          <a:lstStyle/>
          <a:p>
            <a:pPr algn="ctr">
              <a:defRPr/>
            </a:pPr>
            <a:endParaRPr lang="en-US" sz="2800" b="1" dirty="0">
              <a:solidFill>
                <a:srgbClr val="000000"/>
              </a:solidFill>
              <a:ea typeface="MS PGothic" pitchFamily="34" charset="-128"/>
            </a:endParaRPr>
          </a:p>
        </p:txBody>
      </p:sp>
      <p:sp>
        <p:nvSpPr>
          <p:cNvPr id="39" name="Rounded Rectangle 38"/>
          <p:cNvSpPr/>
          <p:nvPr/>
        </p:nvSpPr>
        <p:spPr>
          <a:xfrm>
            <a:off x="625475" y="1250950"/>
            <a:ext cx="2935288" cy="3930650"/>
          </a:xfrm>
          <a:prstGeom prst="roundRect">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800" b="1" dirty="0">
              <a:solidFill>
                <a:srgbClr val="FFFFFF"/>
              </a:solidFill>
            </a:endParaRPr>
          </a:p>
        </p:txBody>
      </p:sp>
      <p:sp>
        <p:nvSpPr>
          <p:cNvPr id="228365" name="AutoShape 13"/>
          <p:cNvSpPr>
            <a:spLocks noChangeArrowheads="1"/>
          </p:cNvSpPr>
          <p:nvPr/>
        </p:nvSpPr>
        <p:spPr bwMode="auto">
          <a:xfrm>
            <a:off x="801688" y="1749425"/>
            <a:ext cx="1468437" cy="3200400"/>
          </a:xfrm>
          <a:prstGeom prst="roundRect">
            <a:avLst>
              <a:gd name="adj" fmla="val 16667"/>
            </a:avLst>
          </a:prstGeom>
          <a:solidFill>
            <a:schemeClr val="tx1">
              <a:lumMod val="65000"/>
              <a:lumOff val="35000"/>
            </a:schemeClr>
          </a:solidFill>
          <a:ln w="28575" algn="ctr">
            <a:solidFill>
              <a:schemeClr val="tx1"/>
            </a:solidFill>
            <a:round/>
            <a:headEnd/>
            <a:tailEnd/>
          </a:ln>
          <a:effectLst/>
        </p:spPr>
        <p:txBody>
          <a:bodyPr wrap="none"/>
          <a:lstStyle/>
          <a:p>
            <a:pPr algn="ctr">
              <a:lnSpc>
                <a:spcPct val="85000"/>
              </a:lnSpc>
              <a:defRPr/>
            </a:pPr>
            <a:endParaRPr lang="en-US" sz="1200" b="1" baseline="30000" dirty="0">
              <a:solidFill>
                <a:srgbClr val="FFFFFF"/>
              </a:solidFill>
              <a:ea typeface="MS PGothic" pitchFamily="34" charset="-128"/>
            </a:endParaRPr>
          </a:p>
        </p:txBody>
      </p:sp>
      <p:sp>
        <p:nvSpPr>
          <p:cNvPr id="41" name="Rounded Rectangle 40"/>
          <p:cNvSpPr/>
          <p:nvPr/>
        </p:nvSpPr>
        <p:spPr>
          <a:xfrm>
            <a:off x="914400" y="2371725"/>
            <a:ext cx="1223963" cy="257175"/>
          </a:xfrm>
          <a:prstGeom prst="round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smtClean="0">
                <a:solidFill>
                  <a:schemeClr val="tx1"/>
                </a:solidFill>
                <a:latin typeface="Arial" pitchFamily="34" charset="0"/>
                <a:cs typeface="Arial" pitchFamily="34" charset="0"/>
              </a:rPr>
              <a:t>Editor</a:t>
            </a:r>
            <a:endParaRPr lang="en-US" sz="900" b="1" dirty="0">
              <a:solidFill>
                <a:schemeClr val="tx1"/>
              </a:solidFill>
              <a:latin typeface="Arial" pitchFamily="34" charset="0"/>
              <a:cs typeface="Arial" pitchFamily="34" charset="0"/>
            </a:endParaRPr>
          </a:p>
        </p:txBody>
      </p:sp>
      <p:sp>
        <p:nvSpPr>
          <p:cNvPr id="42" name="Rounded Rectangle 41"/>
          <p:cNvSpPr/>
          <p:nvPr/>
        </p:nvSpPr>
        <p:spPr>
          <a:xfrm>
            <a:off x="919163" y="2724150"/>
            <a:ext cx="1223963" cy="257175"/>
          </a:xfrm>
          <a:prstGeom prst="round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sz="900" b="1" dirty="0" err="1" smtClean="0">
                <a:solidFill>
                  <a:srgbClr val="000000"/>
                </a:solidFill>
                <a:latin typeface="Arial" pitchFamily="34" charset="0"/>
                <a:ea typeface="ＭＳ Ｐゴシック" pitchFamily="34" charset="-128"/>
              </a:rPr>
              <a:t>CodeGen</a:t>
            </a:r>
            <a:endParaRPr lang="en-US" sz="900" b="1" dirty="0" smtClean="0">
              <a:solidFill>
                <a:srgbClr val="000000"/>
              </a:solidFill>
              <a:latin typeface="Arial" pitchFamily="34" charset="0"/>
              <a:ea typeface="ＭＳ Ｐゴシック" pitchFamily="34" charset="-128"/>
            </a:endParaRPr>
          </a:p>
          <a:p>
            <a:pPr algn="ctr">
              <a:lnSpc>
                <a:spcPct val="85000"/>
              </a:lnSpc>
              <a:defRPr/>
            </a:pPr>
            <a:r>
              <a:rPr lang="en-US" sz="900" b="1" dirty="0" err="1" smtClean="0">
                <a:solidFill>
                  <a:srgbClr val="000000"/>
                </a:solidFill>
                <a:latin typeface="Arial" pitchFamily="34" charset="0"/>
                <a:ea typeface="ＭＳ Ｐゴシック" pitchFamily="34" charset="-128"/>
              </a:rPr>
              <a:t>OpenMP</a:t>
            </a:r>
            <a:endParaRPr lang="en-US" sz="900" b="1" dirty="0">
              <a:solidFill>
                <a:srgbClr val="000000"/>
              </a:solidFill>
              <a:latin typeface="Arial" pitchFamily="34" charset="0"/>
              <a:ea typeface="ＭＳ Ｐゴシック" pitchFamily="34" charset="-128"/>
            </a:endParaRPr>
          </a:p>
        </p:txBody>
      </p:sp>
      <p:sp>
        <p:nvSpPr>
          <p:cNvPr id="43" name="Rounded Rectangle 42"/>
          <p:cNvSpPr/>
          <p:nvPr/>
        </p:nvSpPr>
        <p:spPr>
          <a:xfrm>
            <a:off x="914399" y="3086098"/>
            <a:ext cx="1223963" cy="257175"/>
          </a:xfrm>
          <a:prstGeom prst="round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sz="900" b="1" dirty="0" smtClean="0">
                <a:solidFill>
                  <a:srgbClr val="000000"/>
                </a:solidFill>
                <a:latin typeface="Arial" pitchFamily="34" charset="0"/>
                <a:ea typeface="ＭＳ Ｐゴシック" pitchFamily="34" charset="-128"/>
              </a:rPr>
              <a:t>Profiler</a:t>
            </a:r>
            <a:endParaRPr lang="en-US" sz="900" b="1" dirty="0">
              <a:solidFill>
                <a:srgbClr val="000000"/>
              </a:solidFill>
              <a:latin typeface="Arial" pitchFamily="34" charset="0"/>
              <a:ea typeface="ＭＳ Ｐゴシック" pitchFamily="34" charset="-128"/>
            </a:endParaRPr>
          </a:p>
        </p:txBody>
      </p:sp>
      <p:sp>
        <p:nvSpPr>
          <p:cNvPr id="44" name="Rounded Rectangle 43"/>
          <p:cNvSpPr/>
          <p:nvPr/>
        </p:nvSpPr>
        <p:spPr>
          <a:xfrm>
            <a:off x="919162" y="3438523"/>
            <a:ext cx="1223963" cy="257175"/>
          </a:xfrm>
          <a:prstGeom prst="round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sz="900" b="1" dirty="0" smtClean="0">
                <a:solidFill>
                  <a:srgbClr val="000000"/>
                </a:solidFill>
                <a:latin typeface="Arial" pitchFamily="34" charset="0"/>
                <a:ea typeface="ＭＳ Ｐゴシック" pitchFamily="34" charset="-128"/>
              </a:rPr>
              <a:t>Debugger</a:t>
            </a:r>
            <a:endParaRPr lang="en-US" sz="900" b="1" dirty="0">
              <a:solidFill>
                <a:srgbClr val="000000"/>
              </a:solidFill>
              <a:latin typeface="Arial" pitchFamily="34" charset="0"/>
              <a:ea typeface="ＭＳ Ｐゴシック" pitchFamily="34" charset="-128"/>
            </a:endParaRPr>
          </a:p>
        </p:txBody>
      </p:sp>
      <p:sp>
        <p:nvSpPr>
          <p:cNvPr id="45" name="Rounded Rectangle 44"/>
          <p:cNvSpPr/>
          <p:nvPr/>
        </p:nvSpPr>
        <p:spPr>
          <a:xfrm>
            <a:off x="914400" y="3786188"/>
            <a:ext cx="1223963" cy="257175"/>
          </a:xfrm>
          <a:prstGeom prst="round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sz="900" b="1" dirty="0" smtClean="0">
                <a:solidFill>
                  <a:srgbClr val="000000"/>
                </a:solidFill>
                <a:latin typeface="Arial" pitchFamily="34" charset="0"/>
                <a:ea typeface="ＭＳ Ｐゴシック" pitchFamily="34" charset="-128"/>
              </a:rPr>
              <a:t>Remote</a:t>
            </a:r>
          </a:p>
          <a:p>
            <a:pPr algn="ctr">
              <a:lnSpc>
                <a:spcPct val="85000"/>
              </a:lnSpc>
              <a:defRPr/>
            </a:pPr>
            <a:r>
              <a:rPr lang="en-US" sz="900" b="1" dirty="0" smtClean="0">
                <a:solidFill>
                  <a:srgbClr val="000000"/>
                </a:solidFill>
                <a:latin typeface="Arial" pitchFamily="34" charset="0"/>
                <a:ea typeface="ＭＳ Ｐゴシック" pitchFamily="34" charset="-128"/>
              </a:rPr>
              <a:t>Debug</a:t>
            </a:r>
            <a:endParaRPr lang="en-US" sz="900" b="1" dirty="0">
              <a:solidFill>
                <a:srgbClr val="000000"/>
              </a:solidFill>
              <a:latin typeface="Arial" pitchFamily="34" charset="0"/>
              <a:ea typeface="ＭＳ Ｐゴシック" pitchFamily="34" charset="-128"/>
            </a:endParaRPr>
          </a:p>
        </p:txBody>
      </p:sp>
      <p:sp>
        <p:nvSpPr>
          <p:cNvPr id="46" name="Rounded Rectangle 45"/>
          <p:cNvSpPr/>
          <p:nvPr/>
        </p:nvSpPr>
        <p:spPr>
          <a:xfrm>
            <a:off x="919163" y="4138613"/>
            <a:ext cx="1223963" cy="257175"/>
          </a:xfrm>
          <a:prstGeom prst="round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sz="900" b="1" dirty="0" smtClean="0">
                <a:solidFill>
                  <a:srgbClr val="000000"/>
                </a:solidFill>
                <a:latin typeface="Arial" pitchFamily="34" charset="0"/>
                <a:ea typeface="ＭＳ Ｐゴシック" pitchFamily="34" charset="-128"/>
              </a:rPr>
              <a:t>Multicore System </a:t>
            </a:r>
          </a:p>
          <a:p>
            <a:pPr algn="ctr">
              <a:lnSpc>
                <a:spcPct val="85000"/>
              </a:lnSpc>
              <a:defRPr/>
            </a:pPr>
            <a:r>
              <a:rPr lang="en-US" sz="900" b="1" dirty="0" smtClean="0">
                <a:solidFill>
                  <a:srgbClr val="000000"/>
                </a:solidFill>
                <a:latin typeface="Arial" pitchFamily="34" charset="0"/>
                <a:ea typeface="ＭＳ Ｐゴシック" pitchFamily="34" charset="-128"/>
              </a:rPr>
              <a:t>Analyzer</a:t>
            </a:r>
            <a:endParaRPr lang="en-US" sz="900" b="1" dirty="0">
              <a:solidFill>
                <a:srgbClr val="000000"/>
              </a:solidFill>
              <a:latin typeface="Arial" pitchFamily="34" charset="0"/>
              <a:ea typeface="ＭＳ Ｐゴシック" pitchFamily="34" charset="-128"/>
            </a:endParaRPr>
          </a:p>
        </p:txBody>
      </p:sp>
      <p:sp>
        <p:nvSpPr>
          <p:cNvPr id="47" name="Rounded Rectangle 46"/>
          <p:cNvSpPr/>
          <p:nvPr/>
        </p:nvSpPr>
        <p:spPr>
          <a:xfrm>
            <a:off x="914401" y="4491038"/>
            <a:ext cx="1223963" cy="257175"/>
          </a:xfrm>
          <a:prstGeom prst="round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sz="900" b="1" dirty="0" smtClean="0">
                <a:solidFill>
                  <a:srgbClr val="000000"/>
                </a:solidFill>
                <a:latin typeface="Arial" pitchFamily="34" charset="0"/>
                <a:ea typeface="ＭＳ Ｐゴシック" pitchFamily="34" charset="-128"/>
              </a:rPr>
              <a:t>Visualization</a:t>
            </a:r>
            <a:endParaRPr lang="en-US" sz="900" b="1" dirty="0">
              <a:solidFill>
                <a:srgbClr val="000000"/>
              </a:solidFill>
              <a:latin typeface="Arial" pitchFamily="34" charset="0"/>
              <a:ea typeface="ＭＳ Ｐゴシック" pitchFamily="34" charset="-128"/>
            </a:endParaRPr>
          </a:p>
        </p:txBody>
      </p:sp>
      <p:sp>
        <p:nvSpPr>
          <p:cNvPr id="228360" name="AutoShape 8"/>
          <p:cNvSpPr>
            <a:spLocks noChangeArrowheads="1"/>
          </p:cNvSpPr>
          <p:nvPr/>
        </p:nvSpPr>
        <p:spPr bwMode="auto">
          <a:xfrm>
            <a:off x="544513" y="5407025"/>
            <a:ext cx="2908300"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a:defRPr/>
            </a:pPr>
            <a:r>
              <a:rPr lang="en-US" sz="1400" b="1" dirty="0">
                <a:solidFill>
                  <a:srgbClr val="000000"/>
                </a:solidFill>
                <a:latin typeface="Arial" pitchFamily="34" charset="0"/>
                <a:ea typeface="ＭＳ Ｐゴシック" pitchFamily="34" charset="-128"/>
                <a:cs typeface="+mn-cs"/>
              </a:rPr>
              <a:t>Host Computer</a:t>
            </a:r>
          </a:p>
        </p:txBody>
      </p:sp>
      <p:sp>
        <p:nvSpPr>
          <p:cNvPr id="228361" name="AutoShape 9"/>
          <p:cNvSpPr>
            <a:spLocks noChangeArrowheads="1"/>
          </p:cNvSpPr>
          <p:nvPr/>
        </p:nvSpPr>
        <p:spPr bwMode="auto">
          <a:xfrm>
            <a:off x="4349750" y="5381625"/>
            <a:ext cx="444500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a:defRPr/>
            </a:pPr>
            <a:r>
              <a:rPr lang="en-US" sz="1400" b="1" dirty="0">
                <a:solidFill>
                  <a:srgbClr val="FFFFFF"/>
                </a:solidFill>
                <a:latin typeface="Arial" pitchFamily="34" charset="0"/>
                <a:ea typeface="ＭＳ Ｐゴシック" pitchFamily="34" charset="-128"/>
                <a:cs typeface="+mn-cs"/>
              </a:rPr>
              <a:t>Target Board</a:t>
            </a:r>
          </a:p>
        </p:txBody>
      </p:sp>
      <p:sp>
        <p:nvSpPr>
          <p:cNvPr id="228362" name="AutoShape 10"/>
          <p:cNvSpPr>
            <a:spLocks noChangeArrowheads="1"/>
          </p:cNvSpPr>
          <p:nvPr/>
        </p:nvSpPr>
        <p:spPr bwMode="auto">
          <a:xfrm>
            <a:off x="3490179" y="5547226"/>
            <a:ext cx="850960" cy="88900"/>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ctr">
              <a:defRPr/>
            </a:pPr>
            <a:endParaRPr lang="en-US" sz="2800" b="1" dirty="0">
              <a:solidFill>
                <a:srgbClr val="000000"/>
              </a:solidFill>
              <a:ea typeface="MS PGothic" pitchFamily="34" charset="-128"/>
            </a:endParaRPr>
          </a:p>
        </p:txBody>
      </p:sp>
      <p:sp>
        <p:nvSpPr>
          <p:cNvPr id="228364" name="Rectangle 12"/>
          <p:cNvSpPr>
            <a:spLocks noChangeArrowheads="1"/>
          </p:cNvSpPr>
          <p:nvPr/>
        </p:nvSpPr>
        <p:spPr bwMode="auto">
          <a:xfrm>
            <a:off x="1295400" y="1303338"/>
            <a:ext cx="1624013" cy="349250"/>
          </a:xfrm>
          <a:prstGeom prst="rect">
            <a:avLst/>
          </a:prstGeom>
          <a:noFill/>
          <a:ln w="9525" algn="ctr">
            <a:noFill/>
            <a:miter lim="800000"/>
            <a:headEnd/>
            <a:tailEnd/>
          </a:ln>
          <a:effectLst/>
        </p:spPr>
        <p:txBody>
          <a:bodyPr wrap="none"/>
          <a:lstStyle/>
          <a:p>
            <a:pPr algn="ctr">
              <a:defRPr/>
            </a:pPr>
            <a:r>
              <a:rPr lang="en-US" b="1" dirty="0">
                <a:solidFill>
                  <a:srgbClr val="000000"/>
                </a:solidFill>
                <a:latin typeface="Arial" pitchFamily="34" charset="0"/>
                <a:ea typeface="ＭＳ Ｐゴシック" pitchFamily="34" charset="-128"/>
                <a:cs typeface="+mn-cs"/>
              </a:rPr>
              <a:t>Eclipse</a:t>
            </a:r>
          </a:p>
        </p:txBody>
      </p:sp>
      <p:sp>
        <p:nvSpPr>
          <p:cNvPr id="228366" name="AutoShape 14"/>
          <p:cNvSpPr>
            <a:spLocks noChangeArrowheads="1"/>
          </p:cNvSpPr>
          <p:nvPr/>
        </p:nvSpPr>
        <p:spPr bwMode="auto">
          <a:xfrm>
            <a:off x="2365375" y="1762125"/>
            <a:ext cx="1016000" cy="3200400"/>
          </a:xfrm>
          <a:prstGeom prst="roundRect">
            <a:avLst>
              <a:gd name="adj" fmla="val 16667"/>
            </a:avLst>
          </a:prstGeom>
          <a:solidFill>
            <a:schemeClr val="bg2">
              <a:lumMod val="60000"/>
              <a:lumOff val="40000"/>
            </a:schemeClr>
          </a:solidFill>
          <a:ln w="28575" algn="ctr">
            <a:solidFill>
              <a:schemeClr val="tx1"/>
            </a:solidFill>
            <a:round/>
            <a:headEnd/>
            <a:tailEnd/>
          </a:ln>
          <a:effectLst/>
        </p:spPr>
        <p:txBody>
          <a:bodyPr wrap="none"/>
          <a:lstStyle/>
          <a:p>
            <a:pPr algn="ctr">
              <a:defRPr/>
            </a:pPr>
            <a:endParaRPr lang="en-US" sz="1000" b="1" dirty="0">
              <a:solidFill>
                <a:srgbClr val="FFFFFF"/>
              </a:solidFill>
              <a:latin typeface="Arial Narrow" pitchFamily="34" charset="0"/>
              <a:ea typeface="MS PGothic" pitchFamily="34" charset="-128"/>
            </a:endParaRPr>
          </a:p>
        </p:txBody>
      </p:sp>
      <p:sp>
        <p:nvSpPr>
          <p:cNvPr id="228373" name="AutoShape 21"/>
          <p:cNvSpPr>
            <a:spLocks noChangeArrowheads="1"/>
          </p:cNvSpPr>
          <p:nvPr/>
        </p:nvSpPr>
        <p:spPr bwMode="auto">
          <a:xfrm>
            <a:off x="2447927" y="2394451"/>
            <a:ext cx="831074" cy="201111"/>
          </a:xfrm>
          <a:prstGeom prst="roundRect">
            <a:avLst>
              <a:gd name="adj" fmla="val 16667"/>
            </a:avLst>
          </a:prstGeom>
          <a:solidFill>
            <a:schemeClr val="bg1"/>
          </a:solidFill>
          <a:ln w="19050" algn="ctr">
            <a:solidFill>
              <a:srgbClr val="0070C0"/>
            </a:solidFill>
            <a:round/>
            <a:headEnd/>
            <a:tailEnd/>
          </a:ln>
          <a:effectLst/>
        </p:spPr>
        <p:txBody>
          <a:bodyPr wrap="none" anchor="ctr"/>
          <a:lstStyle/>
          <a:p>
            <a:pPr algn="ctr">
              <a:lnSpc>
                <a:spcPct val="80000"/>
              </a:lnSpc>
              <a:defRPr/>
            </a:pPr>
            <a:r>
              <a:rPr lang="en-US" sz="900" b="1" dirty="0">
                <a:solidFill>
                  <a:srgbClr val="000000"/>
                </a:solidFill>
                <a:latin typeface="Arial" pitchFamily="34" charset="0"/>
                <a:ea typeface="ＭＳ Ｐゴシック" pitchFamily="34" charset="-128"/>
                <a:cs typeface="+mn-cs"/>
              </a:rPr>
              <a:t>PolyCore</a:t>
            </a:r>
          </a:p>
        </p:txBody>
      </p:sp>
      <p:sp>
        <p:nvSpPr>
          <p:cNvPr id="228374" name="AutoShape 22"/>
          <p:cNvSpPr>
            <a:spLocks noChangeArrowheads="1"/>
          </p:cNvSpPr>
          <p:nvPr/>
        </p:nvSpPr>
        <p:spPr bwMode="auto">
          <a:xfrm>
            <a:off x="2447925" y="2675439"/>
            <a:ext cx="831074" cy="286836"/>
          </a:xfrm>
          <a:prstGeom prst="roundRect">
            <a:avLst>
              <a:gd name="adj" fmla="val 16667"/>
            </a:avLst>
          </a:prstGeom>
          <a:solidFill>
            <a:schemeClr val="bg1"/>
          </a:solidFill>
          <a:ln w="19050" algn="ctr">
            <a:solidFill>
              <a:srgbClr val="0070C0"/>
            </a:solidFill>
            <a:round/>
            <a:headEnd/>
            <a:tailEnd/>
          </a:ln>
          <a:effectLst/>
        </p:spPr>
        <p:txBody>
          <a:bodyPr wrap="none" anchor="ctr"/>
          <a:lstStyle/>
          <a:p>
            <a:pPr algn="ctr">
              <a:lnSpc>
                <a:spcPct val="80000"/>
              </a:lnSpc>
              <a:defRPr/>
            </a:pPr>
            <a:r>
              <a:rPr lang="en-US" sz="900" b="1" dirty="0">
                <a:solidFill>
                  <a:srgbClr val="000000"/>
                </a:solidFill>
                <a:latin typeface="Arial" pitchFamily="34" charset="0"/>
                <a:ea typeface="ＭＳ Ｐゴシック" pitchFamily="34" charset="-128"/>
                <a:cs typeface="+mn-cs"/>
              </a:rPr>
              <a:t>ENEA</a:t>
            </a:r>
          </a:p>
          <a:p>
            <a:pPr algn="ctr">
              <a:lnSpc>
                <a:spcPct val="80000"/>
              </a:lnSpc>
              <a:defRPr/>
            </a:pPr>
            <a:r>
              <a:rPr lang="en-US" sz="900" b="1" dirty="0">
                <a:solidFill>
                  <a:srgbClr val="000000"/>
                </a:solidFill>
                <a:latin typeface="Arial" pitchFamily="34" charset="0"/>
                <a:ea typeface="ＭＳ Ｐゴシック" pitchFamily="34" charset="-128"/>
                <a:cs typeface="+mn-cs"/>
              </a:rPr>
              <a:t>Optima</a:t>
            </a:r>
          </a:p>
        </p:txBody>
      </p:sp>
      <p:sp>
        <p:nvSpPr>
          <p:cNvPr id="228375" name="AutoShape 23"/>
          <p:cNvSpPr>
            <a:spLocks noChangeArrowheads="1"/>
          </p:cNvSpPr>
          <p:nvPr/>
        </p:nvSpPr>
        <p:spPr bwMode="auto">
          <a:xfrm>
            <a:off x="2457450" y="3061201"/>
            <a:ext cx="831074" cy="201111"/>
          </a:xfrm>
          <a:prstGeom prst="roundRect">
            <a:avLst>
              <a:gd name="adj" fmla="val 16667"/>
            </a:avLst>
          </a:prstGeom>
          <a:solidFill>
            <a:schemeClr val="bg1"/>
          </a:solidFill>
          <a:ln w="19050" algn="ctr">
            <a:solidFill>
              <a:srgbClr val="0070C0"/>
            </a:solidFill>
            <a:round/>
            <a:headEnd/>
            <a:tailEnd/>
          </a:ln>
          <a:effectLst/>
        </p:spPr>
        <p:txBody>
          <a:bodyPr wrap="none" anchor="ctr"/>
          <a:lstStyle/>
          <a:p>
            <a:pPr algn="ctr">
              <a:defRPr/>
            </a:pPr>
            <a:r>
              <a:rPr lang="en-US" sz="900" b="1" dirty="0">
                <a:solidFill>
                  <a:srgbClr val="000000"/>
                </a:solidFill>
                <a:latin typeface="Arial" pitchFamily="34" charset="0"/>
                <a:ea typeface="ＭＳ Ｐゴシック" pitchFamily="34" charset="-128"/>
                <a:cs typeface="+mn-cs"/>
              </a:rPr>
              <a:t>3L</a:t>
            </a:r>
          </a:p>
        </p:txBody>
      </p:sp>
      <p:sp>
        <p:nvSpPr>
          <p:cNvPr id="228368" name="AutoShape 16"/>
          <p:cNvSpPr>
            <a:spLocks noChangeArrowheads="1"/>
          </p:cNvSpPr>
          <p:nvPr/>
        </p:nvSpPr>
        <p:spPr bwMode="auto">
          <a:xfrm>
            <a:off x="928688" y="2732088"/>
            <a:ext cx="1204912" cy="233362"/>
          </a:xfrm>
          <a:prstGeom prst="roundRect">
            <a:avLst>
              <a:gd name="adj" fmla="val 16667"/>
            </a:avLst>
          </a:prstGeom>
          <a:noFill/>
          <a:ln w="9525" algn="ctr">
            <a:noFill/>
            <a:round/>
            <a:headEnd/>
            <a:tailEnd/>
          </a:ln>
          <a:effectLst>
            <a:prstShdw prst="shdw17" dist="17961" dir="2700000">
              <a:srgbClr val="00FFFF">
                <a:gamma/>
                <a:shade val="60000"/>
                <a:invGamma/>
              </a:srgbClr>
            </a:prstShdw>
          </a:effectLst>
        </p:spPr>
        <p:txBody>
          <a:bodyPr wrap="none" anchor="ctr"/>
          <a:lstStyle/>
          <a:p>
            <a:pPr algn="ctr">
              <a:lnSpc>
                <a:spcPct val="85000"/>
              </a:lnSpc>
              <a:defRPr/>
            </a:pPr>
            <a:endParaRPr lang="en-US" sz="900" b="1" dirty="0">
              <a:solidFill>
                <a:srgbClr val="000000"/>
              </a:solidFill>
              <a:latin typeface="Arial" pitchFamily="34" charset="0"/>
              <a:ea typeface="ＭＳ Ｐゴシック" pitchFamily="34" charset="-128"/>
              <a:cs typeface="+mn-cs"/>
            </a:endParaRPr>
          </a:p>
        </p:txBody>
      </p:sp>
      <p:sp>
        <p:nvSpPr>
          <p:cNvPr id="228372" name="AutoShape 20"/>
          <p:cNvSpPr>
            <a:spLocks noChangeArrowheads="1"/>
          </p:cNvSpPr>
          <p:nvPr/>
        </p:nvSpPr>
        <p:spPr bwMode="auto">
          <a:xfrm>
            <a:off x="931863" y="4152900"/>
            <a:ext cx="1204912" cy="233363"/>
          </a:xfrm>
          <a:prstGeom prst="roundRect">
            <a:avLst>
              <a:gd name="adj" fmla="val 16667"/>
            </a:avLst>
          </a:prstGeom>
          <a:noFill/>
          <a:ln w="9525" algn="ctr">
            <a:noFill/>
            <a:round/>
            <a:headEnd/>
            <a:tailEnd/>
          </a:ln>
          <a:effectLst>
            <a:prstShdw prst="shdw17" dist="17961" dir="2700000">
              <a:srgbClr val="00FFFF">
                <a:gamma/>
                <a:shade val="60000"/>
                <a:invGamma/>
              </a:srgbClr>
            </a:prstShdw>
          </a:effectLst>
        </p:spPr>
        <p:txBody>
          <a:bodyPr wrap="none" anchor="ctr"/>
          <a:lstStyle/>
          <a:p>
            <a:pPr algn="ctr">
              <a:lnSpc>
                <a:spcPct val="85000"/>
              </a:lnSpc>
              <a:defRPr/>
            </a:pPr>
            <a:endParaRPr lang="en-US" sz="900" b="1" dirty="0">
              <a:solidFill>
                <a:srgbClr val="000000"/>
              </a:solidFill>
              <a:latin typeface="Arial" pitchFamily="34" charset="0"/>
              <a:ea typeface="ＭＳ Ｐゴシック" pitchFamily="34" charset="-128"/>
              <a:cs typeface="+mn-cs"/>
            </a:endParaRPr>
          </a:p>
        </p:txBody>
      </p:sp>
      <p:sp>
        <p:nvSpPr>
          <p:cNvPr id="65" name="PPTShape_0"/>
          <p:cNvSpPr>
            <a:spLocks noChangeArrowheads="1"/>
          </p:cNvSpPr>
          <p:nvPr/>
        </p:nvSpPr>
        <p:spPr bwMode="auto">
          <a:xfrm>
            <a:off x="2458256" y="3368668"/>
            <a:ext cx="831074" cy="269882"/>
          </a:xfrm>
          <a:prstGeom prst="roundRect">
            <a:avLst>
              <a:gd name="adj" fmla="val 16667"/>
            </a:avLst>
          </a:prstGeom>
          <a:solidFill>
            <a:schemeClr val="bg1"/>
          </a:solidFill>
          <a:ln w="19050" algn="ctr">
            <a:solidFill>
              <a:srgbClr val="0070C0"/>
            </a:solidFill>
            <a:round/>
            <a:headEnd/>
            <a:tailEnd/>
          </a:ln>
          <a:effectLst/>
        </p:spPr>
        <p:txBody>
          <a:bodyPr wrap="none" anchor="ctr"/>
          <a:lstStyle/>
          <a:p>
            <a:pPr algn="ctr">
              <a:lnSpc>
                <a:spcPct val="85000"/>
              </a:lnSpc>
              <a:defRPr/>
            </a:pPr>
            <a:r>
              <a:rPr lang="en-US" sz="900" b="1" dirty="0">
                <a:solidFill>
                  <a:srgbClr val="000000"/>
                </a:solidFill>
                <a:latin typeface="Arial" pitchFamily="34" charset="0"/>
                <a:ea typeface="ＭＳ Ｐゴシック" pitchFamily="34" charset="-128"/>
                <a:cs typeface="+mn-cs"/>
              </a:rPr>
              <a:t>Critical</a:t>
            </a:r>
          </a:p>
          <a:p>
            <a:pPr algn="ctr">
              <a:lnSpc>
                <a:spcPct val="85000"/>
              </a:lnSpc>
              <a:defRPr/>
            </a:pPr>
            <a:r>
              <a:rPr lang="en-US" sz="900" b="1" dirty="0">
                <a:solidFill>
                  <a:srgbClr val="000000"/>
                </a:solidFill>
                <a:latin typeface="Arial" pitchFamily="34" charset="0"/>
                <a:ea typeface="ＭＳ Ｐゴシック" pitchFamily="34" charset="-128"/>
                <a:cs typeface="+mn-cs"/>
              </a:rPr>
              <a:t> Blue</a:t>
            </a:r>
          </a:p>
        </p:txBody>
      </p:sp>
      <p:sp>
        <p:nvSpPr>
          <p:cNvPr id="66" name="Rounded Rectangle 65"/>
          <p:cNvSpPr/>
          <p:nvPr/>
        </p:nvSpPr>
        <p:spPr bwMode="auto">
          <a:xfrm>
            <a:off x="4467506" y="1035678"/>
            <a:ext cx="4317107" cy="4206240"/>
          </a:xfrm>
          <a:prstGeom prst="roundRect">
            <a:avLst>
              <a:gd name="adj" fmla="val 2624"/>
            </a:avLst>
          </a:prstGeom>
          <a:solidFill>
            <a:schemeClr val="bg1">
              <a:lumMod val="50000"/>
            </a:schemeClr>
          </a:solidFill>
          <a:ln w="19050">
            <a:solidFill>
              <a:schemeClr val="tx1"/>
            </a:solidFill>
          </a:ln>
          <a:effectLst/>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a:p>
            <a:pPr algn="ctr">
              <a:defRPr/>
            </a:pPr>
            <a:endParaRPr lang="en-US" sz="1050" b="1" dirty="0">
              <a:solidFill>
                <a:prstClr val="black"/>
              </a:solidFill>
            </a:endParaRPr>
          </a:p>
        </p:txBody>
      </p:sp>
      <p:sp>
        <p:nvSpPr>
          <p:cNvPr id="79" name="TextBox 78"/>
          <p:cNvSpPr txBox="1"/>
          <p:nvPr/>
        </p:nvSpPr>
        <p:spPr>
          <a:xfrm>
            <a:off x="4800600" y="2895600"/>
            <a:ext cx="3665538" cy="336550"/>
          </a:xfrm>
          <a:prstGeom prst="rect">
            <a:avLst/>
          </a:prstGeom>
          <a:noFill/>
        </p:spPr>
        <p:txBody>
          <a:bodyPr wrap="none">
            <a:spAutoFit/>
          </a:bodyPr>
          <a:lstStyle/>
          <a:p>
            <a:pPr algn="ctr">
              <a:defRPr/>
            </a:pPr>
            <a:r>
              <a:rPr lang="en-US" sz="1600" b="1" dirty="0">
                <a:solidFill>
                  <a:srgbClr val="FFFFFF"/>
                </a:solidFill>
                <a:latin typeface="Arial" pitchFamily="34" charset="0"/>
                <a:ea typeface="ＭＳ Ｐゴシック" pitchFamily="34" charset="-128"/>
                <a:cs typeface="+mn-cs"/>
              </a:rPr>
              <a:t>Multicore Software Development Kit</a:t>
            </a:r>
          </a:p>
        </p:txBody>
      </p:sp>
      <p:sp>
        <p:nvSpPr>
          <p:cNvPr id="48" name="PPTShape_1"/>
          <p:cNvSpPr>
            <a:spLocks noChangeArrowheads="1"/>
          </p:cNvSpPr>
          <p:nvPr/>
        </p:nvSpPr>
        <p:spPr bwMode="auto">
          <a:xfrm>
            <a:off x="809625" y="1728788"/>
            <a:ext cx="1468438" cy="681037"/>
          </a:xfrm>
          <a:prstGeom prst="roundRect">
            <a:avLst>
              <a:gd name="adj" fmla="val 16667"/>
            </a:avLst>
          </a:prstGeom>
          <a:noFill/>
          <a:ln w="28575" algn="ctr">
            <a:noFill/>
            <a:round/>
            <a:headEnd/>
            <a:tailEnd/>
          </a:ln>
          <a:effectLst/>
        </p:spPr>
        <p:txBody>
          <a:bodyPr wrap="none"/>
          <a:lstStyle/>
          <a:p>
            <a:pPr algn="ctr">
              <a:lnSpc>
                <a:spcPct val="85000"/>
              </a:lnSpc>
              <a:defRPr/>
            </a:pPr>
            <a:r>
              <a:rPr lang="en-US" sz="1200" b="1" dirty="0">
                <a:solidFill>
                  <a:srgbClr val="FFFFFF"/>
                </a:solidFill>
                <a:latin typeface="Arial"/>
                <a:ea typeface="ＭＳ Ｐゴシック" pitchFamily="34" charset="-128"/>
                <a:cs typeface="+mn-cs"/>
              </a:rPr>
              <a:t>Code </a:t>
            </a:r>
          </a:p>
          <a:p>
            <a:pPr algn="ctr">
              <a:lnSpc>
                <a:spcPct val="85000"/>
              </a:lnSpc>
              <a:defRPr/>
            </a:pPr>
            <a:r>
              <a:rPr lang="en-US" sz="1200" b="1" dirty="0">
                <a:solidFill>
                  <a:srgbClr val="FFFFFF"/>
                </a:solidFill>
                <a:latin typeface="Arial"/>
                <a:ea typeface="ＭＳ Ｐゴシック" pitchFamily="34" charset="-128"/>
                <a:cs typeface="+mn-cs"/>
              </a:rPr>
              <a:t>Composer</a:t>
            </a:r>
          </a:p>
          <a:p>
            <a:pPr algn="ctr">
              <a:lnSpc>
                <a:spcPct val="85000"/>
              </a:lnSpc>
              <a:defRPr/>
            </a:pPr>
            <a:r>
              <a:rPr lang="en-US" sz="1200" b="1" dirty="0">
                <a:solidFill>
                  <a:srgbClr val="FFFFFF"/>
                </a:solidFill>
                <a:latin typeface="Arial"/>
                <a:ea typeface="ＭＳ Ｐゴシック" pitchFamily="34" charset="-128"/>
                <a:cs typeface="+mn-cs"/>
              </a:rPr>
              <a:t> Studio</a:t>
            </a:r>
            <a:r>
              <a:rPr lang="en-US" sz="800" b="1" baseline="50000" dirty="0">
                <a:solidFill>
                  <a:srgbClr val="FFFFFF"/>
                </a:solidFill>
                <a:latin typeface="Arial"/>
                <a:ea typeface="ＭＳ Ｐゴシック" pitchFamily="34" charset="-128"/>
                <a:cs typeface="+mn-cs"/>
              </a:rPr>
              <a:t>TM</a:t>
            </a:r>
          </a:p>
        </p:txBody>
      </p:sp>
      <p:sp>
        <p:nvSpPr>
          <p:cNvPr id="49" name="PPTShape_2"/>
          <p:cNvSpPr>
            <a:spLocks noChangeArrowheads="1"/>
          </p:cNvSpPr>
          <p:nvPr/>
        </p:nvSpPr>
        <p:spPr bwMode="auto">
          <a:xfrm>
            <a:off x="2373313" y="1741488"/>
            <a:ext cx="1014412" cy="725487"/>
          </a:xfrm>
          <a:prstGeom prst="roundRect">
            <a:avLst>
              <a:gd name="adj" fmla="val 16667"/>
            </a:avLst>
          </a:prstGeom>
          <a:noFill/>
          <a:ln w="28575" algn="ctr">
            <a:noFill/>
            <a:round/>
            <a:headEnd/>
            <a:tailEnd/>
          </a:ln>
          <a:effectLst/>
        </p:spPr>
        <p:txBody>
          <a:bodyPr wrap="none"/>
          <a:lstStyle/>
          <a:p>
            <a:pPr algn="ctr">
              <a:lnSpc>
                <a:spcPct val="85000"/>
              </a:lnSpc>
              <a:defRPr/>
            </a:pPr>
            <a:r>
              <a:rPr lang="en-US" sz="1200" b="1" dirty="0">
                <a:latin typeface="Arial Narrow" pitchFamily="34" charset="0"/>
                <a:ea typeface="ＭＳ Ｐゴシック" pitchFamily="34" charset="-128"/>
                <a:cs typeface="+mn-cs"/>
              </a:rPr>
              <a:t>Third</a:t>
            </a:r>
          </a:p>
          <a:p>
            <a:pPr algn="ctr">
              <a:lnSpc>
                <a:spcPct val="85000"/>
              </a:lnSpc>
              <a:defRPr/>
            </a:pPr>
            <a:r>
              <a:rPr lang="en-US" sz="1200" b="1" dirty="0">
                <a:latin typeface="Arial Narrow" pitchFamily="34" charset="0"/>
                <a:ea typeface="ＭＳ Ｐゴシック" pitchFamily="34" charset="-128"/>
                <a:cs typeface="+mn-cs"/>
              </a:rPr>
              <a:t>Party</a:t>
            </a:r>
          </a:p>
          <a:p>
            <a:pPr algn="ctr">
              <a:lnSpc>
                <a:spcPct val="85000"/>
              </a:lnSpc>
              <a:defRPr/>
            </a:pPr>
            <a:r>
              <a:rPr lang="en-US" sz="1200" b="1" dirty="0">
                <a:latin typeface="Arial Narrow" pitchFamily="34" charset="0"/>
                <a:ea typeface="ＭＳ Ｐゴシック" pitchFamily="34" charset="-128"/>
                <a:cs typeface="+mn-cs"/>
              </a:rPr>
              <a:t>Plug-Ins</a:t>
            </a:r>
          </a:p>
        </p:txBody>
      </p:sp>
      <p:sp>
        <p:nvSpPr>
          <p:cNvPr id="16444" name="Title 12"/>
          <p:cNvSpPr>
            <a:spLocks noGrp="1"/>
          </p:cNvSpPr>
          <p:nvPr>
            <p:ph type="title"/>
          </p:nvPr>
        </p:nvSpPr>
        <p:spPr>
          <a:xfrm>
            <a:off x="342900" y="-69850"/>
            <a:ext cx="8458200" cy="1189038"/>
          </a:xfrm>
        </p:spPr>
        <p:txBody>
          <a:bodyPr/>
          <a:lstStyle/>
          <a:p>
            <a:pPr eaLnBrk="1" hangingPunct="1"/>
            <a:r>
              <a:rPr lang="en-US" sz="3200" b="1" dirty="0" smtClean="0"/>
              <a:t>Software Development Ecosystem</a:t>
            </a:r>
            <a:r>
              <a:rPr lang="en-US" b="1" dirty="0" smtClean="0"/>
              <a:t/>
            </a:r>
            <a:br>
              <a:rPr lang="en-US" b="1" dirty="0" smtClean="0"/>
            </a:br>
            <a:r>
              <a:rPr lang="en-US" sz="2400" b="1" dirty="0" smtClean="0"/>
              <a:t>Multicore Performance, Single-core Simplicity</a:t>
            </a:r>
          </a:p>
        </p:txBody>
      </p:sp>
      <p:sp>
        <p:nvSpPr>
          <p:cNvPr id="92" name="Rectangle 91"/>
          <p:cNvSpPr/>
          <p:nvPr/>
        </p:nvSpPr>
        <p:spPr>
          <a:xfrm>
            <a:off x="5943600" y="5715000"/>
            <a:ext cx="1905000" cy="461665"/>
          </a:xfrm>
          <a:prstGeom prst="rect">
            <a:avLst/>
          </a:prstGeom>
        </p:spPr>
        <p:txBody>
          <a:bodyPr wrap="square">
            <a:spAutoFit/>
          </a:bodyPr>
          <a:lstStyle/>
          <a:p>
            <a:pPr marL="115888" indent="-115888">
              <a:buFont typeface="Arial" pitchFamily="34" charset="0"/>
              <a:buChar char="•"/>
              <a:defRPr/>
            </a:pPr>
            <a:r>
              <a:rPr lang="en-US" sz="1200" b="1" dirty="0" smtClean="0">
                <a:solidFill>
                  <a:srgbClr val="000000"/>
                </a:solidFill>
                <a:latin typeface="Arial" pitchFamily="34" charset="0"/>
                <a:ea typeface="ＭＳ Ｐゴシック" pitchFamily="34" charset="-128"/>
              </a:rPr>
              <a:t>XDS 560 V2</a:t>
            </a:r>
          </a:p>
          <a:p>
            <a:pPr marL="115888" indent="-115888">
              <a:buFont typeface="Arial" pitchFamily="34" charset="0"/>
              <a:buChar char="•"/>
              <a:defRPr/>
            </a:pPr>
            <a:r>
              <a:rPr lang="en-US" sz="1200" b="1" dirty="0" smtClean="0">
                <a:solidFill>
                  <a:srgbClr val="000000"/>
                </a:solidFill>
                <a:latin typeface="Arial" pitchFamily="34" charset="0"/>
                <a:ea typeface="ＭＳ Ｐゴシック" pitchFamily="34" charset="-128"/>
              </a:rPr>
              <a:t>XDS 560 Trace</a:t>
            </a:r>
            <a:endParaRPr lang="en-US" sz="1200" b="1" dirty="0">
              <a:solidFill>
                <a:srgbClr val="000000"/>
              </a:solidFill>
              <a:latin typeface="Arial" pitchFamily="34" charset="0"/>
              <a:ea typeface="ＭＳ Ｐゴシック" pitchFamily="34" charset="-128"/>
            </a:endParaRP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447800"/>
            <a:ext cx="5562600" cy="3200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3">
            <a:hlinkClick r:id="rId10" action="ppaction://hlinksldjump"/>
          </p:cNvPr>
          <p:cNvSpPr txBox="1">
            <a:spLocks noChangeArrowheads="1"/>
          </p:cNvSpPr>
          <p:nvPr>
            <p:custDataLst>
              <p:tags r:id="rId2"/>
            </p:custDataLst>
          </p:nvPr>
        </p:nvSpPr>
        <p:spPr bwMode="auto">
          <a:xfrm>
            <a:off x="304800" y="1539881"/>
            <a:ext cx="5562600" cy="5355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C66x Family Overview</a:t>
            </a:r>
            <a:endParaRPr lang="en-US" sz="3200" dirty="0">
              <a:solidFill>
                <a:srgbClr val="000000"/>
              </a:solidFill>
              <a:latin typeface="Calibri" pitchFamily="34" charset="0"/>
            </a:endParaRPr>
          </a:p>
        </p:txBody>
      </p:sp>
      <p:sp>
        <p:nvSpPr>
          <p:cNvPr id="12" name="Text Box 6">
            <a:hlinkClick r:id="rId11" action="ppaction://hlinksldjump"/>
          </p:cNvPr>
          <p:cNvSpPr txBox="1">
            <a:spLocks noChangeArrowheads="1"/>
          </p:cNvSpPr>
          <p:nvPr>
            <p:custDataLst>
              <p:tags r:id="rId3"/>
            </p:custDataLst>
          </p:nvPr>
        </p:nvSpPr>
        <p:spPr bwMode="auto">
          <a:xfrm>
            <a:off x="769877" y="2154814"/>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C6000 Roadmap</a:t>
            </a:r>
            <a:endParaRPr lang="en-US" sz="2800" dirty="0">
              <a:solidFill>
                <a:srgbClr val="000000"/>
              </a:solidFill>
              <a:latin typeface="Calibri" pitchFamily="34" charset="0"/>
            </a:endParaRPr>
          </a:p>
        </p:txBody>
      </p:sp>
      <p:sp>
        <p:nvSpPr>
          <p:cNvPr id="13" name="Text Box 6">
            <a:hlinkClick r:id="rId12" action="ppaction://hlinksldjump"/>
          </p:cNvPr>
          <p:cNvSpPr txBox="1">
            <a:spLocks noChangeArrowheads="1"/>
          </p:cNvSpPr>
          <p:nvPr>
            <p:custDataLst>
              <p:tags r:id="rId4"/>
            </p:custDataLst>
          </p:nvPr>
        </p:nvSpPr>
        <p:spPr bwMode="auto">
          <a:xfrm>
            <a:off x="769877" y="2614598"/>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C667x Architecture Overview</a:t>
            </a:r>
            <a:endParaRPr lang="en-US" sz="2800" dirty="0">
              <a:solidFill>
                <a:srgbClr val="000000"/>
              </a:solidFill>
              <a:latin typeface="Calibri" pitchFamily="34" charset="0"/>
            </a:endParaRPr>
          </a:p>
        </p:txBody>
      </p:sp>
      <p:sp>
        <p:nvSpPr>
          <p:cNvPr id="14" name="Text Box 6">
            <a:hlinkClick r:id="rId13" action="ppaction://hlinksldjump"/>
          </p:cNvPr>
          <p:cNvSpPr txBox="1">
            <a:spLocks noChangeArrowheads="1"/>
          </p:cNvSpPr>
          <p:nvPr>
            <p:custDataLst>
              <p:tags r:id="rId5"/>
            </p:custDataLst>
          </p:nvPr>
        </p:nvSpPr>
        <p:spPr bwMode="auto">
          <a:xfrm>
            <a:off x="769877" y="3074382"/>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C665x Low-Power Devices</a:t>
            </a:r>
            <a:endParaRPr lang="en-US" sz="2800" dirty="0">
              <a:solidFill>
                <a:srgbClr val="000000"/>
              </a:solidFill>
              <a:latin typeface="Calibri" pitchFamily="34" charset="0"/>
            </a:endParaRPr>
          </a:p>
        </p:txBody>
      </p:sp>
      <p:sp>
        <p:nvSpPr>
          <p:cNvPr id="15" name="Text Box 4">
            <a:hlinkClick r:id="rId14" action="ppaction://hlinksldjump"/>
          </p:cNvPr>
          <p:cNvSpPr txBox="1">
            <a:spLocks noChangeArrowheads="1"/>
          </p:cNvSpPr>
          <p:nvPr>
            <p:custDataLst>
              <p:tags r:id="rId6"/>
            </p:custDataLst>
          </p:nvPr>
        </p:nvSpPr>
        <p:spPr bwMode="auto">
          <a:xfrm>
            <a:off x="301576" y="3549252"/>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MCSDK Overview</a:t>
            </a:r>
            <a:endParaRPr lang="en-US" sz="3200" dirty="0">
              <a:solidFill>
                <a:srgbClr val="000000"/>
              </a:solidFill>
              <a:latin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t>MCSDK Variants</a:t>
            </a:r>
          </a:p>
        </p:txBody>
      </p:sp>
      <p:graphicFrame>
        <p:nvGraphicFramePr>
          <p:cNvPr id="7" name="Content Placeholder 7"/>
          <p:cNvGraphicFramePr>
            <a:graphicFrameLocks/>
          </p:cNvGraphicFramePr>
          <p:nvPr/>
        </p:nvGraphicFramePr>
        <p:xfrm>
          <a:off x="228600" y="1600200"/>
          <a:ext cx="8686799" cy="3479800"/>
        </p:xfrm>
        <a:graphic>
          <a:graphicData uri="http://schemas.openxmlformats.org/drawingml/2006/table">
            <a:tbl>
              <a:tblPr firstRow="1" bandRow="1">
                <a:tableStyleId>{073A0DAA-6AF3-43AB-8588-CEC1D06C72B9}</a:tableStyleId>
              </a:tblPr>
              <a:tblGrid>
                <a:gridCol w="1770380"/>
                <a:gridCol w="1109980"/>
                <a:gridCol w="716280"/>
                <a:gridCol w="767080"/>
                <a:gridCol w="1360596"/>
                <a:gridCol w="2962483"/>
              </a:tblGrid>
              <a:tr h="370840">
                <a:tc>
                  <a:txBody>
                    <a:bodyPr/>
                    <a:lstStyle/>
                    <a:p>
                      <a:pPr algn="ctr"/>
                      <a:r>
                        <a:rPr lang="en-US" sz="1800" b="1" dirty="0" smtClean="0"/>
                        <a:t>Name</a:t>
                      </a:r>
                      <a:endParaRPr lang="en-US" sz="1800" b="1" dirty="0"/>
                    </a:p>
                  </a:txBody>
                  <a:tcPr anchor="ctr"/>
                </a:tc>
                <a:tc>
                  <a:txBody>
                    <a:bodyPr/>
                    <a:lstStyle/>
                    <a:p>
                      <a:pPr algn="ctr"/>
                      <a:r>
                        <a:rPr lang="en-US" sz="1800" dirty="0" smtClean="0"/>
                        <a:t>Release</a:t>
                      </a:r>
                      <a:endParaRPr lang="en-US" sz="1800" dirty="0"/>
                    </a:p>
                  </a:txBody>
                  <a:tcPr anchor="ctr"/>
                </a:tc>
                <a:tc>
                  <a:txBody>
                    <a:bodyPr/>
                    <a:lstStyle/>
                    <a:p>
                      <a:pPr algn="ctr"/>
                      <a:r>
                        <a:rPr lang="en-US" sz="1800" dirty="0" smtClean="0"/>
                        <a:t>DSP</a:t>
                      </a:r>
                      <a:endParaRPr lang="en-US" sz="1800" dirty="0"/>
                    </a:p>
                  </a:txBody>
                  <a:tcPr anchor="ctr"/>
                </a:tc>
                <a:tc>
                  <a:txBody>
                    <a:bodyPr/>
                    <a:lstStyle/>
                    <a:p>
                      <a:pPr algn="ctr"/>
                      <a:r>
                        <a:rPr lang="en-US" sz="1800" dirty="0" smtClean="0"/>
                        <a:t>ARM</a:t>
                      </a:r>
                      <a:endParaRPr lang="en-US" sz="1800" dirty="0"/>
                    </a:p>
                  </a:txBody>
                  <a:tcPr anchor="ctr"/>
                </a:tc>
                <a:tc>
                  <a:txBody>
                    <a:bodyPr/>
                    <a:lstStyle/>
                    <a:p>
                      <a:pPr algn="ctr"/>
                      <a:r>
                        <a:rPr lang="en-US" sz="1800" dirty="0" smtClean="0"/>
                        <a:t>OS</a:t>
                      </a:r>
                      <a:endParaRPr lang="en-US" sz="1800" dirty="0"/>
                    </a:p>
                  </a:txBody>
                  <a:tcPr anchor="ctr"/>
                </a:tc>
                <a:tc>
                  <a:txBody>
                    <a:bodyPr/>
                    <a:lstStyle/>
                    <a:p>
                      <a:pPr algn="ctr"/>
                      <a:r>
                        <a:rPr lang="en-US" sz="1800" dirty="0" smtClean="0"/>
                        <a:t>Notes</a:t>
                      </a:r>
                      <a:endParaRPr lang="en-US" sz="1800" dirty="0"/>
                    </a:p>
                  </a:txBody>
                  <a:tcPr anchor="ctr"/>
                </a:tc>
              </a:tr>
              <a:tr h="370840">
                <a:tc>
                  <a:txBody>
                    <a:bodyPr/>
                    <a:lstStyle/>
                    <a:p>
                      <a:r>
                        <a:rPr lang="en-US" sz="2400" b="1" dirty="0" smtClean="0">
                          <a:solidFill>
                            <a:srgbClr val="0070C0"/>
                          </a:solidFill>
                        </a:rPr>
                        <a:t>BIOS-</a:t>
                      </a:r>
                      <a:r>
                        <a:rPr lang="en-US" sz="2400" b="1" dirty="0" smtClean="0"/>
                        <a:t>MCSDK</a:t>
                      </a:r>
                      <a:endParaRPr lang="en-US" sz="2400" b="1" dirty="0"/>
                    </a:p>
                  </a:txBody>
                  <a:tcPr anchor="ctr"/>
                </a:tc>
                <a:tc>
                  <a:txBody>
                    <a:bodyPr/>
                    <a:lstStyle/>
                    <a:p>
                      <a:pPr algn="ctr"/>
                      <a:r>
                        <a:rPr lang="en-US" sz="2400" dirty="0" smtClean="0"/>
                        <a:t>1.x,</a:t>
                      </a:r>
                      <a:r>
                        <a:rPr lang="en-US" sz="2400" baseline="0" dirty="0" smtClean="0"/>
                        <a:t> </a:t>
                      </a:r>
                      <a:r>
                        <a:rPr lang="en-US" sz="2400" dirty="0" smtClean="0"/>
                        <a:t>2.x</a:t>
                      </a:r>
                      <a:endParaRPr lang="en-US" sz="2400" dirty="0"/>
                    </a:p>
                  </a:txBody>
                  <a:tcPr anchor="ctr"/>
                </a:tc>
                <a:tc>
                  <a:txBody>
                    <a:bodyPr/>
                    <a:lstStyle/>
                    <a:p>
                      <a:pPr algn="ctr"/>
                      <a:r>
                        <a:rPr lang="en-US" sz="2400" dirty="0" smtClean="0"/>
                        <a:t>x</a:t>
                      </a:r>
                      <a:endParaRPr lang="en-US" sz="2400" dirty="0"/>
                    </a:p>
                  </a:txBody>
                  <a:tcPr anchor="ctr"/>
                </a:tc>
                <a:tc>
                  <a:txBody>
                    <a:bodyPr/>
                    <a:lstStyle/>
                    <a:p>
                      <a:pPr algn="ctr"/>
                      <a:r>
                        <a:rPr lang="en-US" sz="2400" dirty="0" smtClean="0"/>
                        <a:t>NA</a:t>
                      </a:r>
                      <a:endParaRPr lang="en-US" sz="2400" dirty="0"/>
                    </a:p>
                  </a:txBody>
                  <a:tcPr anchor="ctr"/>
                </a:tc>
                <a:tc>
                  <a:txBody>
                    <a:bodyPr/>
                    <a:lstStyle/>
                    <a:p>
                      <a:r>
                        <a:rPr lang="en-US" sz="2400" dirty="0" smtClean="0"/>
                        <a:t>SYS/BIOS</a:t>
                      </a:r>
                      <a:endParaRPr lang="en-US" sz="2400" dirty="0"/>
                    </a:p>
                  </a:txBody>
                  <a:tcPr anchor="ctr"/>
                </a:tc>
                <a:tc>
                  <a:txBody>
                    <a:bodyPr/>
                    <a:lstStyle/>
                    <a:p>
                      <a:r>
                        <a:rPr lang="en-US" sz="2400" dirty="0" smtClean="0"/>
                        <a:t>DSP-only SOC running SYS/BIOS real-time operating system</a:t>
                      </a:r>
                      <a:endParaRPr lang="en-US" sz="2400" dirty="0"/>
                    </a:p>
                  </a:txBody>
                  <a:tcPr anchor="ctr"/>
                </a:tc>
              </a:tr>
              <a:tr h="370840">
                <a:tc>
                  <a:txBody>
                    <a:bodyPr/>
                    <a:lstStyle/>
                    <a:p>
                      <a:r>
                        <a:rPr lang="en-US" sz="2400" b="1" dirty="0" smtClean="0">
                          <a:solidFill>
                            <a:srgbClr val="0070C0"/>
                          </a:solidFill>
                        </a:rPr>
                        <a:t>Linux-</a:t>
                      </a:r>
                      <a:r>
                        <a:rPr lang="en-US" sz="2400" b="1" dirty="0" smtClean="0"/>
                        <a:t>MCSDK</a:t>
                      </a:r>
                      <a:endParaRPr lang="en-US" sz="2400" b="1" dirty="0"/>
                    </a:p>
                  </a:txBody>
                  <a:tcPr anchor="ctr"/>
                </a:tc>
                <a:tc>
                  <a:txBody>
                    <a:bodyPr/>
                    <a:lstStyle/>
                    <a:p>
                      <a:pPr algn="ctr"/>
                      <a:r>
                        <a:rPr lang="en-US" sz="2400" dirty="0" smtClean="0"/>
                        <a:t>1.x,</a:t>
                      </a:r>
                      <a:r>
                        <a:rPr lang="en-US" sz="2400" baseline="0" dirty="0" smtClean="0"/>
                        <a:t> </a:t>
                      </a:r>
                      <a:r>
                        <a:rPr lang="en-US" sz="2400" dirty="0" smtClean="0"/>
                        <a:t>2.x</a:t>
                      </a:r>
                      <a:endParaRPr lang="en-US" sz="2400" dirty="0"/>
                    </a:p>
                  </a:txBody>
                  <a:tcPr anchor="ctr"/>
                </a:tc>
                <a:tc>
                  <a:txBody>
                    <a:bodyPr/>
                    <a:lstStyle/>
                    <a:p>
                      <a:pPr algn="ctr"/>
                      <a:r>
                        <a:rPr lang="en-US" sz="2400" dirty="0" smtClean="0"/>
                        <a:t>x</a:t>
                      </a:r>
                      <a:endParaRPr lang="en-US" sz="2400" dirty="0"/>
                    </a:p>
                  </a:txBody>
                  <a:tcPr anchor="ctr"/>
                </a:tc>
                <a:tc>
                  <a:txBody>
                    <a:bodyPr/>
                    <a:lstStyle/>
                    <a:p>
                      <a:pPr algn="ctr"/>
                      <a:r>
                        <a:rPr lang="en-US" sz="2400" dirty="0" smtClean="0"/>
                        <a:t>NA</a:t>
                      </a:r>
                      <a:endParaRPr lang="en-US" sz="2400" dirty="0"/>
                    </a:p>
                  </a:txBody>
                  <a:tcPr anchor="ctr"/>
                </a:tc>
                <a:tc>
                  <a:txBody>
                    <a:bodyPr/>
                    <a:lstStyle/>
                    <a:p>
                      <a:r>
                        <a:rPr lang="en-US" sz="2400" dirty="0" smtClean="0"/>
                        <a:t>Linux on DSP</a:t>
                      </a:r>
                      <a:endParaRPr lang="en-US" sz="2400" dirty="0"/>
                    </a:p>
                  </a:txBody>
                  <a:tcPr anchor="ctr"/>
                </a:tc>
                <a:tc>
                  <a:txBody>
                    <a:bodyPr/>
                    <a:lstStyle/>
                    <a:p>
                      <a:r>
                        <a:rPr lang="en-US" sz="2400" dirty="0" smtClean="0"/>
                        <a:t>DSP-only SOC running Linux real-time operating system </a:t>
                      </a:r>
                      <a:endParaRPr lang="en-US" sz="2400" dirty="0"/>
                    </a:p>
                  </a:txBody>
                  <a:tcPr anchor="ctr"/>
                </a:tc>
              </a:tr>
            </a:tbl>
          </a:graphicData>
        </a:graphic>
      </p:graphicFrame>
    </p:spTree>
    <p:custDataLst>
      <p:tags r:id="rId1"/>
    </p:custData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447800"/>
            <a:ext cx="5562600" cy="3200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53988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C66x Family Overview</a:t>
            </a:r>
            <a:endParaRPr lang="en-US" sz="3200" dirty="0">
              <a:solidFill>
                <a:srgbClr val="000000"/>
              </a:solidFill>
              <a:latin typeface="Calibri" pitchFamily="34" charset="0"/>
            </a:endParaRPr>
          </a:p>
        </p:txBody>
      </p:sp>
      <p:sp>
        <p:nvSpPr>
          <p:cNvPr id="12" name="Text Box 4">
            <a:hlinkClick r:id="rId11" action="ppaction://hlinksldjump"/>
          </p:cNvPr>
          <p:cNvSpPr txBox="1">
            <a:spLocks noChangeArrowheads="1"/>
          </p:cNvSpPr>
          <p:nvPr>
            <p:custDataLst>
              <p:tags r:id="rId3"/>
            </p:custDataLst>
          </p:nvPr>
        </p:nvSpPr>
        <p:spPr bwMode="auto">
          <a:xfrm>
            <a:off x="301576" y="216990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MCSDK Overview</a:t>
            </a:r>
            <a:endParaRPr lang="en-US" sz="3200" dirty="0">
              <a:solidFill>
                <a:srgbClr val="000000"/>
              </a:solidFill>
              <a:latin typeface="Calibri" pitchFamily="34" charset="0"/>
            </a:endParaRPr>
          </a:p>
        </p:txBody>
      </p:sp>
      <p:sp>
        <p:nvSpPr>
          <p:cNvPr id="13" name="Text Box 6">
            <a:hlinkClick r:id="rId12" action="ppaction://hlinksldjump"/>
          </p:cNvPr>
          <p:cNvSpPr txBox="1">
            <a:spLocks noChangeArrowheads="1"/>
          </p:cNvSpPr>
          <p:nvPr>
            <p:custDataLst>
              <p:tags r:id="rId4"/>
            </p:custDataLst>
          </p:nvPr>
        </p:nvSpPr>
        <p:spPr bwMode="auto">
          <a:xfrm>
            <a:off x="769877" y="2784833"/>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What is the MCSDK ?</a:t>
            </a:r>
            <a:endParaRPr lang="en-US" sz="2800" dirty="0">
              <a:solidFill>
                <a:srgbClr val="000000"/>
              </a:solidFill>
              <a:latin typeface="Calibri" pitchFamily="34" charset="0"/>
            </a:endParaRPr>
          </a:p>
        </p:txBody>
      </p:sp>
      <p:sp>
        <p:nvSpPr>
          <p:cNvPr id="14" name="Text Box 5">
            <a:hlinkClick r:id="rId13" action="ppaction://hlinksldjump"/>
          </p:cNvPr>
          <p:cNvSpPr txBox="1">
            <a:spLocks noChangeArrowheads="1"/>
          </p:cNvSpPr>
          <p:nvPr>
            <p:custDataLst>
              <p:tags r:id="rId5"/>
            </p:custDataLst>
          </p:nvPr>
        </p:nvSpPr>
        <p:spPr bwMode="auto">
          <a:xfrm>
            <a:off x="774000" y="3244617"/>
            <a:ext cx="4864800" cy="4801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Software Architecture</a:t>
            </a:r>
            <a:endParaRPr lang="en-US" sz="2800" dirty="0">
              <a:solidFill>
                <a:srgbClr val="000000"/>
              </a:solidFill>
              <a:latin typeface="Calibri" pitchFamily="34" charset="0"/>
            </a:endParaRPr>
          </a:p>
        </p:txBody>
      </p:sp>
      <p:sp>
        <p:nvSpPr>
          <p:cNvPr id="15" name="Text Box 6">
            <a:hlinkClick r:id="rId14" action="ppaction://hlinksldjump"/>
          </p:cNvPr>
          <p:cNvSpPr txBox="1">
            <a:spLocks noChangeArrowheads="1"/>
          </p:cNvSpPr>
          <p:nvPr>
            <p:custDataLst>
              <p:tags r:id="rId6"/>
            </p:custDataLst>
          </p:nvPr>
        </p:nvSpPr>
        <p:spPr bwMode="auto">
          <a:xfrm>
            <a:off x="769877" y="3823300"/>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For More Info…</a:t>
            </a:r>
            <a:endParaRPr lang="en-US" sz="2800" dirty="0">
              <a:solidFill>
                <a:srgbClr val="000000"/>
              </a:solidFill>
              <a:latin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smtClean="0"/>
              <a:t>Migrating Development Platform</a:t>
            </a:r>
          </a:p>
        </p:txBody>
      </p:sp>
      <p:grpSp>
        <p:nvGrpSpPr>
          <p:cNvPr id="2" name="Group 91"/>
          <p:cNvGrpSpPr/>
          <p:nvPr>
            <p:custDataLst>
              <p:tags r:id="rId2"/>
            </p:custDataLst>
          </p:nvPr>
        </p:nvGrpSpPr>
        <p:grpSpPr>
          <a:xfrm>
            <a:off x="3516313" y="4914900"/>
            <a:ext cx="2484437" cy="1132849"/>
            <a:chOff x="3516313" y="4914900"/>
            <a:chExt cx="2484437" cy="1132849"/>
          </a:xfrm>
        </p:grpSpPr>
        <p:sp>
          <p:nvSpPr>
            <p:cNvPr id="8196" name="Rectangle 16"/>
            <p:cNvSpPr>
              <a:spLocks noChangeArrowheads="1"/>
            </p:cNvSpPr>
            <p:nvPr/>
          </p:nvSpPr>
          <p:spPr bwMode="auto">
            <a:xfrm>
              <a:off x="3516313" y="4914900"/>
              <a:ext cx="333375" cy="29210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483"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endParaRPr lang="en-US"/>
            </a:p>
          </p:txBody>
        </p:sp>
        <p:sp>
          <p:nvSpPr>
            <p:cNvPr id="8198" name="Rectangle 18"/>
            <p:cNvSpPr>
              <a:spLocks noChangeArrowheads="1"/>
            </p:cNvSpPr>
            <p:nvPr/>
          </p:nvSpPr>
          <p:spPr bwMode="auto">
            <a:xfrm>
              <a:off x="3516313" y="5734050"/>
              <a:ext cx="333375" cy="307975"/>
            </a:xfrm>
            <a:prstGeom prst="rect">
              <a:avLst/>
            </a:prstGeom>
            <a:solidFill>
              <a:schemeClr val="accent5">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485"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eaLnBrk="0" hangingPunct="0">
                <a:lnSpc>
                  <a:spcPct val="90000"/>
                </a:lnSpc>
                <a:spcBef>
                  <a:spcPct val="20000"/>
                </a:spcBef>
                <a:buClr>
                  <a:srgbClr val="333399"/>
                </a:buClr>
                <a:buSzPct val="85000"/>
              </a:pPr>
              <a:r>
                <a:rPr lang="en-US" sz="900" b="1">
                  <a:latin typeface="Trebuchet MS" pitchFamily="34" charset="0"/>
                </a:rPr>
                <a:t>May be used “as is” or customer can implement value-add modifications</a:t>
              </a:r>
            </a:p>
          </p:txBody>
        </p:sp>
        <p:sp>
          <p:nvSpPr>
            <p:cNvPr id="20486" name="Text Box 20"/>
            <p:cNvSpPr txBox="1">
              <a:spLocks noChangeArrowheads="1"/>
            </p:cNvSpPr>
            <p:nvPr/>
          </p:nvSpPr>
          <p:spPr bwMode="auto">
            <a:xfrm>
              <a:off x="3849688" y="5705475"/>
              <a:ext cx="2151062" cy="342274"/>
            </a:xfrm>
            <a:prstGeom prst="rect">
              <a:avLst/>
            </a:prstGeom>
            <a:noFill/>
            <a:ln w="9525" algn="ctr">
              <a:noFill/>
              <a:miter lim="800000"/>
              <a:headEnd type="none" w="sm" len="sm"/>
              <a:tailEnd type="none" w="sm" len="sm"/>
            </a:ln>
          </p:spPr>
          <p:txBody>
            <a:bodyPr lIns="92075" tIns="46038" rIns="92075" bIns="46038">
              <a:spAutoFit/>
            </a:bodyPr>
            <a:lstStyle/>
            <a:p>
              <a:pPr indent="3175" eaLnBrk="0" hangingPunct="0">
                <a:lnSpc>
                  <a:spcPct val="90000"/>
                </a:lnSpc>
                <a:spcBef>
                  <a:spcPct val="20000"/>
                </a:spcBef>
                <a:buClr>
                  <a:srgbClr val="333399"/>
                </a:buClr>
                <a:buSzPct val="85000"/>
              </a:pPr>
              <a:r>
                <a:rPr lang="en-US" sz="900" b="1">
                  <a:latin typeface="Trebuchet MS" pitchFamily="34" charset="0"/>
                </a:rPr>
                <a:t>Needs to be modified or replaced with customer version</a:t>
              </a:r>
            </a:p>
          </p:txBody>
        </p:sp>
        <p:sp>
          <p:nvSpPr>
            <p:cNvPr id="20487" name="Text Box 21"/>
            <p:cNvSpPr txBox="1">
              <a:spLocks noChangeArrowheads="1"/>
            </p:cNvSpPr>
            <p:nvPr/>
          </p:nvSpPr>
          <p:spPr bwMode="auto">
            <a:xfrm>
              <a:off x="3849688" y="4914900"/>
              <a:ext cx="2151062" cy="217625"/>
            </a:xfrm>
            <a:prstGeom prst="rect">
              <a:avLst/>
            </a:prstGeom>
            <a:noFill/>
            <a:ln w="9525" algn="ctr">
              <a:noFill/>
              <a:miter lim="800000"/>
              <a:headEnd type="none" w="sm" len="sm"/>
              <a:tailEnd type="none" w="sm" len="sm"/>
            </a:ln>
          </p:spPr>
          <p:txBody>
            <a:bodyPr lIns="92075" tIns="46038" rIns="92075" bIns="46038">
              <a:spAutoFit/>
            </a:bodyPr>
            <a:lstStyle/>
            <a:p>
              <a:pPr indent="3175" eaLnBrk="0" hangingPunct="0">
                <a:lnSpc>
                  <a:spcPct val="90000"/>
                </a:lnSpc>
                <a:spcBef>
                  <a:spcPct val="20000"/>
                </a:spcBef>
                <a:buClr>
                  <a:srgbClr val="333399"/>
                </a:buClr>
                <a:buSzPct val="85000"/>
              </a:pPr>
              <a:r>
                <a:rPr lang="en-US" sz="900" b="1" dirty="0">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8263"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8264" name="Rectangle 4"/>
            <p:cNvSpPr>
              <a:spLocks noChangeArrowheads="1"/>
            </p:cNvSpPr>
            <p:nvPr/>
          </p:nvSpPr>
          <p:spPr bwMode="auto">
            <a:xfrm>
              <a:off x="269875" y="4043363"/>
              <a:ext cx="1804988" cy="511175"/>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52" name="Text Box 5"/>
            <p:cNvSpPr txBox="1">
              <a:spLocks noChangeArrowheads="1"/>
            </p:cNvSpPr>
            <p:nvPr/>
          </p:nvSpPr>
          <p:spPr bwMode="auto">
            <a:xfrm>
              <a:off x="269875" y="4197350"/>
              <a:ext cx="1766888" cy="203775"/>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eaLnBrk="0" hangingPunct="0">
                <a:lnSpc>
                  <a:spcPct val="90000"/>
                </a:lnSpc>
                <a:spcBef>
                  <a:spcPct val="20000"/>
                </a:spcBef>
                <a:buClr>
                  <a:srgbClr val="333399"/>
                </a:buClr>
                <a:buSzPct val="85000"/>
              </a:pPr>
              <a:r>
                <a:rPr lang="en-US" sz="800" b="1">
                  <a:latin typeface="Trebuchet MS" pitchFamily="34" charset="0"/>
                </a:rPr>
                <a:t>CSL</a:t>
              </a:r>
            </a:p>
          </p:txBody>
        </p:sp>
        <p:sp>
          <p:nvSpPr>
            <p:cNvPr id="8266" name="Rectangle 6"/>
            <p:cNvSpPr>
              <a:spLocks noChangeArrowheads="1"/>
            </p:cNvSpPr>
            <p:nvPr/>
          </p:nvSpPr>
          <p:spPr bwMode="auto">
            <a:xfrm>
              <a:off x="1192213" y="3227388"/>
              <a:ext cx="882650" cy="815975"/>
            </a:xfrm>
            <a:prstGeom prst="rect">
              <a:avLst/>
            </a:prstGeom>
            <a:solidFill>
              <a:schemeClr val="accent5">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54" name="Text Box 7"/>
            <p:cNvSpPr txBox="1">
              <a:spLocks noChangeArrowheads="1"/>
            </p:cNvSpPr>
            <p:nvPr/>
          </p:nvSpPr>
          <p:spPr bwMode="auto">
            <a:xfrm>
              <a:off x="1192213" y="3629025"/>
              <a:ext cx="882650" cy="203775"/>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eaLnBrk="0" hangingPunct="0">
                <a:lnSpc>
                  <a:spcPct val="90000"/>
                </a:lnSpc>
                <a:spcBef>
                  <a:spcPct val="20000"/>
                </a:spcBef>
                <a:buClr>
                  <a:srgbClr val="333399"/>
                </a:buClr>
                <a:buSzPct val="85000"/>
              </a:pPr>
              <a:r>
                <a:rPr lang="en-US" sz="800" b="1">
                  <a:latin typeface="Trebuchet MS" pitchFamily="34" charset="0"/>
                </a:rPr>
                <a:t>TI Platform</a:t>
              </a:r>
            </a:p>
          </p:txBody>
        </p:sp>
        <p:sp>
          <p:nvSpPr>
            <p:cNvPr id="20555"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endParaRPr lang="en-US"/>
            </a:p>
          </p:txBody>
        </p:sp>
        <p:sp>
          <p:nvSpPr>
            <p:cNvPr id="20556" name="Text Box 11"/>
            <p:cNvSpPr txBox="1">
              <a:spLocks noChangeArrowheads="1"/>
            </p:cNvSpPr>
            <p:nvPr/>
          </p:nvSpPr>
          <p:spPr bwMode="auto">
            <a:xfrm>
              <a:off x="1192213" y="3044825"/>
              <a:ext cx="736600" cy="339196"/>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Network</a:t>
              </a:r>
            </a:p>
            <a:p>
              <a:pPr indent="3175" algn="ctr" eaLnBrk="0" hangingPunct="0">
                <a:lnSpc>
                  <a:spcPct val="90000"/>
                </a:lnSpc>
                <a:spcBef>
                  <a:spcPct val="20000"/>
                </a:spcBef>
                <a:buClr>
                  <a:srgbClr val="333399"/>
                </a:buClr>
                <a:buSzPct val="85000"/>
              </a:pPr>
              <a:r>
                <a:rPr lang="en-US" sz="800" b="1">
                  <a:latin typeface="Trebuchet MS" pitchFamily="34" charset="0"/>
                </a:rPr>
                <a:t>Dev Kit</a:t>
              </a:r>
            </a:p>
          </p:txBody>
        </p:sp>
        <p:sp>
          <p:nvSpPr>
            <p:cNvPr id="20557" name="Text Box 14"/>
            <p:cNvSpPr txBox="1">
              <a:spLocks noChangeArrowheads="1"/>
            </p:cNvSpPr>
            <p:nvPr/>
          </p:nvSpPr>
          <p:spPr bwMode="auto">
            <a:xfrm>
              <a:off x="247650" y="2154238"/>
              <a:ext cx="1827213" cy="203775"/>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eaLnBrk="0" hangingPunct="0">
                <a:lnSpc>
                  <a:spcPct val="90000"/>
                </a:lnSpc>
                <a:spcBef>
                  <a:spcPct val="20000"/>
                </a:spcBef>
                <a:buClr>
                  <a:srgbClr val="333399"/>
                </a:buClr>
                <a:buSzPct val="85000"/>
              </a:pPr>
              <a:r>
                <a:rPr lang="en-US" sz="800" b="1">
                  <a:latin typeface="Trebuchet MS" pitchFamily="34" charset="0"/>
                </a:rPr>
                <a:t>Demo Application</a:t>
              </a:r>
            </a:p>
          </p:txBody>
        </p:sp>
        <p:sp>
          <p:nvSpPr>
            <p:cNvPr id="20558" name="Text Box 15"/>
            <p:cNvSpPr txBox="1">
              <a:spLocks noChangeArrowheads="1"/>
            </p:cNvSpPr>
            <p:nvPr/>
          </p:nvSpPr>
          <p:spPr bwMode="auto">
            <a:xfrm>
              <a:off x="269875" y="1355725"/>
              <a:ext cx="1804988" cy="591573"/>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1200" dirty="0">
                  <a:latin typeface="Trebuchet MS" pitchFamily="34" charset="0"/>
                </a:rPr>
                <a:t>TI Demo Application on TI Evaluation Platform</a:t>
              </a:r>
            </a:p>
          </p:txBody>
        </p:sp>
        <p:sp>
          <p:nvSpPr>
            <p:cNvPr id="8272" name="Rectangle 53"/>
            <p:cNvSpPr>
              <a:spLocks noChangeArrowheads="1"/>
            </p:cNvSpPr>
            <p:nvPr/>
          </p:nvSpPr>
          <p:spPr bwMode="auto">
            <a:xfrm>
              <a:off x="730250" y="3236913"/>
              <a:ext cx="461963"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8273" name="Rectangle 54"/>
            <p:cNvSpPr>
              <a:spLocks noChangeArrowheads="1"/>
            </p:cNvSpPr>
            <p:nvPr/>
          </p:nvSpPr>
          <p:spPr bwMode="auto">
            <a:xfrm>
              <a:off x="269875" y="3236913"/>
              <a:ext cx="460375"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61" name="Text Box 13"/>
            <p:cNvSpPr txBox="1">
              <a:spLocks noChangeArrowheads="1"/>
            </p:cNvSpPr>
            <p:nvPr/>
          </p:nvSpPr>
          <p:spPr bwMode="auto">
            <a:xfrm>
              <a:off x="730250" y="3505200"/>
              <a:ext cx="461963" cy="203775"/>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IPC</a:t>
              </a:r>
            </a:p>
          </p:txBody>
        </p:sp>
        <p:sp>
          <p:nvSpPr>
            <p:cNvPr id="20562" name="Text Box 55"/>
            <p:cNvSpPr txBox="1">
              <a:spLocks noChangeArrowheads="1"/>
            </p:cNvSpPr>
            <p:nvPr/>
          </p:nvSpPr>
          <p:spPr bwMode="auto">
            <a:xfrm>
              <a:off x="269875" y="3505200"/>
              <a:ext cx="461963" cy="203775"/>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LLD</a:t>
              </a:r>
            </a:p>
          </p:txBody>
        </p:sp>
        <p:sp>
          <p:nvSpPr>
            <p:cNvPr id="8276" name="Rectangle 56"/>
            <p:cNvSpPr>
              <a:spLocks noChangeArrowheads="1"/>
            </p:cNvSpPr>
            <p:nvPr/>
          </p:nvSpPr>
          <p:spPr bwMode="auto">
            <a:xfrm>
              <a:off x="730250" y="2430463"/>
              <a:ext cx="461963"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8277" name="Rectangle 57"/>
            <p:cNvSpPr>
              <a:spLocks noChangeArrowheads="1"/>
            </p:cNvSpPr>
            <p:nvPr/>
          </p:nvSpPr>
          <p:spPr bwMode="auto">
            <a:xfrm>
              <a:off x="269875" y="2430463"/>
              <a:ext cx="460375"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65" name="Text Box 58"/>
            <p:cNvSpPr txBox="1">
              <a:spLocks noChangeArrowheads="1"/>
            </p:cNvSpPr>
            <p:nvPr/>
          </p:nvSpPr>
          <p:spPr bwMode="auto">
            <a:xfrm>
              <a:off x="730250" y="2698750"/>
              <a:ext cx="500063" cy="314574"/>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EDMA, Etc</a:t>
              </a:r>
            </a:p>
          </p:txBody>
        </p:sp>
        <p:sp>
          <p:nvSpPr>
            <p:cNvPr id="20566" name="Text Box 59"/>
            <p:cNvSpPr txBox="1">
              <a:spLocks noChangeArrowheads="1"/>
            </p:cNvSpPr>
            <p:nvPr/>
          </p:nvSpPr>
          <p:spPr bwMode="auto">
            <a:xfrm>
              <a:off x="269875" y="2660650"/>
              <a:ext cx="461963" cy="339196"/>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dirty="0">
                  <a:latin typeface="Trebuchet MS" pitchFamily="34" charset="0"/>
                </a:rPr>
                <a:t>Tools</a:t>
              </a:r>
            </a:p>
            <a:p>
              <a:pPr indent="3175" algn="ctr" eaLnBrk="0" hangingPunct="0">
                <a:lnSpc>
                  <a:spcPct val="90000"/>
                </a:lnSpc>
                <a:spcBef>
                  <a:spcPct val="20000"/>
                </a:spcBef>
                <a:buClr>
                  <a:srgbClr val="333399"/>
                </a:buClr>
                <a:buSzPct val="85000"/>
              </a:pPr>
              <a:r>
                <a:rPr lang="en-US" sz="800" b="1" dirty="0">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8244"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33"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bg2">
                <a:lumMod val="85000"/>
              </a:schemeClr>
            </a:solidFill>
            <a:ln w="9525" algn="ctr">
              <a:noFill/>
              <a:miter lim="800000"/>
              <a:headEnd type="none" w="sm" len="sm"/>
              <a:tailEnd type="none" w="sm" len="sm"/>
            </a:ln>
          </p:spPr>
          <p:txBody>
            <a:bodyPr wrap="none" lIns="92075" tIns="46038" rIns="92075" bIns="46038" anchor="ctr"/>
            <a:lstStyle/>
            <a:p>
              <a:endParaRPr lang="en-US"/>
            </a:p>
          </p:txBody>
        </p:sp>
        <p:sp>
          <p:nvSpPr>
            <p:cNvPr id="8246" name="Rectangle 67"/>
            <p:cNvSpPr>
              <a:spLocks noChangeArrowheads="1"/>
            </p:cNvSpPr>
            <p:nvPr/>
          </p:nvSpPr>
          <p:spPr bwMode="auto">
            <a:xfrm>
              <a:off x="2535238" y="4043363"/>
              <a:ext cx="1804988" cy="511175"/>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35" name="Text Box 68"/>
            <p:cNvSpPr txBox="1">
              <a:spLocks noChangeArrowheads="1"/>
            </p:cNvSpPr>
            <p:nvPr/>
          </p:nvSpPr>
          <p:spPr bwMode="auto">
            <a:xfrm>
              <a:off x="2535238" y="4197351"/>
              <a:ext cx="1766888" cy="203775"/>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eaLnBrk="0" hangingPunct="0">
                <a:lnSpc>
                  <a:spcPct val="90000"/>
                </a:lnSpc>
                <a:spcBef>
                  <a:spcPct val="20000"/>
                </a:spcBef>
                <a:buClr>
                  <a:srgbClr val="333399"/>
                </a:buClr>
                <a:buSzPct val="85000"/>
              </a:pPr>
              <a:r>
                <a:rPr lang="en-US" sz="800" b="1">
                  <a:latin typeface="Trebuchet MS" pitchFamily="34" charset="0"/>
                </a:rPr>
                <a:t>CSL</a:t>
              </a:r>
            </a:p>
          </p:txBody>
        </p:sp>
        <p:sp>
          <p:nvSpPr>
            <p:cNvPr id="8248" name="Rectangle 69"/>
            <p:cNvSpPr>
              <a:spLocks noChangeArrowheads="1"/>
            </p:cNvSpPr>
            <p:nvPr/>
          </p:nvSpPr>
          <p:spPr bwMode="auto">
            <a:xfrm>
              <a:off x="3457576" y="3227388"/>
              <a:ext cx="882650" cy="815975"/>
            </a:xfrm>
            <a:prstGeom prst="rect">
              <a:avLst/>
            </a:prstGeom>
            <a:solidFill>
              <a:schemeClr val="accent5">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37"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eaLnBrk="0" hangingPunct="0">
                <a:lnSpc>
                  <a:spcPct val="90000"/>
                </a:lnSpc>
                <a:spcBef>
                  <a:spcPct val="20000"/>
                </a:spcBef>
                <a:buClr>
                  <a:srgbClr val="333399"/>
                </a:buClr>
                <a:buSzPct val="85000"/>
              </a:pPr>
              <a:r>
                <a:rPr lang="en-US" sz="800" b="1">
                  <a:latin typeface="Trebuchet MS" pitchFamily="34" charset="0"/>
                </a:rPr>
                <a:t>Customer Platform</a:t>
              </a:r>
            </a:p>
          </p:txBody>
        </p:sp>
        <p:sp>
          <p:nvSpPr>
            <p:cNvPr id="20538"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1400" dirty="0">
                  <a:latin typeface="Trebuchet MS" pitchFamily="34" charset="0"/>
                </a:rPr>
                <a:t>TI Demo Application on </a:t>
              </a:r>
              <a:r>
                <a:rPr lang="en-US" sz="1400" b="1" dirty="0">
                  <a:latin typeface="Trebuchet MS" pitchFamily="34" charset="0"/>
                </a:rPr>
                <a:t>Customer Platform</a:t>
              </a:r>
            </a:p>
          </p:txBody>
        </p:sp>
        <p:sp>
          <p:nvSpPr>
            <p:cNvPr id="8251" name="Rectangle 75"/>
            <p:cNvSpPr>
              <a:spLocks noChangeArrowheads="1"/>
            </p:cNvSpPr>
            <p:nvPr/>
          </p:nvSpPr>
          <p:spPr bwMode="auto">
            <a:xfrm>
              <a:off x="2995613" y="3236913"/>
              <a:ext cx="461963"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8252" name="Rectangle 76"/>
            <p:cNvSpPr>
              <a:spLocks noChangeArrowheads="1"/>
            </p:cNvSpPr>
            <p:nvPr/>
          </p:nvSpPr>
          <p:spPr bwMode="auto">
            <a:xfrm>
              <a:off x="2535238" y="3236913"/>
              <a:ext cx="460375"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41" name="Text Box 77"/>
            <p:cNvSpPr txBox="1">
              <a:spLocks noChangeArrowheads="1"/>
            </p:cNvSpPr>
            <p:nvPr/>
          </p:nvSpPr>
          <p:spPr bwMode="auto">
            <a:xfrm>
              <a:off x="2995613" y="3505201"/>
              <a:ext cx="461963" cy="203775"/>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IPC</a:t>
              </a:r>
            </a:p>
          </p:txBody>
        </p:sp>
        <p:sp>
          <p:nvSpPr>
            <p:cNvPr id="20542" name="Text Box 78"/>
            <p:cNvSpPr txBox="1">
              <a:spLocks noChangeArrowheads="1"/>
            </p:cNvSpPr>
            <p:nvPr/>
          </p:nvSpPr>
          <p:spPr bwMode="auto">
            <a:xfrm>
              <a:off x="2535238" y="3505201"/>
              <a:ext cx="461963" cy="203775"/>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LLD</a:t>
              </a:r>
            </a:p>
          </p:txBody>
        </p:sp>
        <p:sp>
          <p:nvSpPr>
            <p:cNvPr id="20543"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endParaRPr lang="en-US"/>
            </a:p>
          </p:txBody>
        </p:sp>
        <p:sp>
          <p:nvSpPr>
            <p:cNvPr id="20544" name="Text Box 72"/>
            <p:cNvSpPr txBox="1">
              <a:spLocks noChangeArrowheads="1"/>
            </p:cNvSpPr>
            <p:nvPr/>
          </p:nvSpPr>
          <p:spPr bwMode="auto">
            <a:xfrm>
              <a:off x="3457576" y="3044826"/>
              <a:ext cx="736600" cy="339196"/>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Network</a:t>
              </a:r>
            </a:p>
            <a:p>
              <a:pPr indent="3175" algn="ctr" eaLnBrk="0" hangingPunct="0">
                <a:lnSpc>
                  <a:spcPct val="90000"/>
                </a:lnSpc>
                <a:spcBef>
                  <a:spcPct val="20000"/>
                </a:spcBef>
                <a:buClr>
                  <a:srgbClr val="333399"/>
                </a:buClr>
                <a:buSzPct val="85000"/>
              </a:pPr>
              <a:r>
                <a:rPr lang="en-US" sz="800" b="1">
                  <a:latin typeface="Trebuchet MS" pitchFamily="34" charset="0"/>
                </a:rPr>
                <a:t>Dev Kit</a:t>
              </a:r>
            </a:p>
          </p:txBody>
        </p:sp>
        <p:sp>
          <p:nvSpPr>
            <p:cNvPr id="8257" name="Rectangle 79"/>
            <p:cNvSpPr>
              <a:spLocks noChangeArrowheads="1"/>
            </p:cNvSpPr>
            <p:nvPr/>
          </p:nvSpPr>
          <p:spPr bwMode="auto">
            <a:xfrm>
              <a:off x="2995613" y="2430463"/>
              <a:ext cx="461963"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8258" name="Rectangle 80"/>
            <p:cNvSpPr>
              <a:spLocks noChangeArrowheads="1"/>
            </p:cNvSpPr>
            <p:nvPr/>
          </p:nvSpPr>
          <p:spPr bwMode="auto">
            <a:xfrm>
              <a:off x="2535238" y="2430463"/>
              <a:ext cx="460375"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47" name="Text Box 81"/>
            <p:cNvSpPr txBox="1">
              <a:spLocks noChangeArrowheads="1"/>
            </p:cNvSpPr>
            <p:nvPr/>
          </p:nvSpPr>
          <p:spPr bwMode="auto">
            <a:xfrm>
              <a:off x="2995613" y="2698751"/>
              <a:ext cx="500063" cy="314574"/>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EDMA, Etc</a:t>
              </a:r>
            </a:p>
          </p:txBody>
        </p:sp>
        <p:sp>
          <p:nvSpPr>
            <p:cNvPr id="20548" name="Text Box 82"/>
            <p:cNvSpPr txBox="1">
              <a:spLocks noChangeArrowheads="1"/>
            </p:cNvSpPr>
            <p:nvPr/>
          </p:nvSpPr>
          <p:spPr bwMode="auto">
            <a:xfrm>
              <a:off x="2535238" y="2660651"/>
              <a:ext cx="461963" cy="339196"/>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Tools</a:t>
              </a:r>
            </a:p>
            <a:p>
              <a:pPr indent="3175" algn="ctr" eaLnBrk="0" hangingPunct="0">
                <a:lnSpc>
                  <a:spcPct val="90000"/>
                </a:lnSpc>
                <a:spcBef>
                  <a:spcPct val="20000"/>
                </a:spcBef>
                <a:buClr>
                  <a:srgbClr val="333399"/>
                </a:buClr>
                <a:buSzPct val="85000"/>
              </a:pPr>
              <a:r>
                <a:rPr lang="en-US" sz="800" b="1">
                  <a:latin typeface="Trebuchet MS" pitchFamily="34" charset="0"/>
                </a:rPr>
                <a:t>(UIA)</a:t>
              </a:r>
            </a:p>
          </p:txBody>
        </p:sp>
        <p:sp>
          <p:nvSpPr>
            <p:cNvPr id="20549" name="Text Box 163"/>
            <p:cNvSpPr txBox="1">
              <a:spLocks noChangeArrowheads="1"/>
            </p:cNvSpPr>
            <p:nvPr/>
          </p:nvSpPr>
          <p:spPr bwMode="auto">
            <a:xfrm>
              <a:off x="2514601" y="2135188"/>
              <a:ext cx="1827213" cy="203775"/>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eaLnBrk="0" hangingPunct="0">
                <a:lnSpc>
                  <a:spcPct val="90000"/>
                </a:lnSpc>
                <a:spcBef>
                  <a:spcPct val="20000"/>
                </a:spcBef>
                <a:buClr>
                  <a:srgbClr val="333399"/>
                </a:buClr>
                <a:buSzPct val="85000"/>
              </a:pPr>
              <a:r>
                <a:rPr lang="en-US" sz="800" b="1" dirty="0">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8225" name="Rectangle 158"/>
            <p:cNvSpPr>
              <a:spLocks noChangeArrowheads="1"/>
            </p:cNvSpPr>
            <p:nvPr/>
          </p:nvSpPr>
          <p:spPr bwMode="auto">
            <a:xfrm>
              <a:off x="4802188" y="2046288"/>
              <a:ext cx="1804988" cy="1190625"/>
            </a:xfrm>
            <a:prstGeom prst="rect">
              <a:avLst/>
            </a:prstGeom>
            <a:solidFill>
              <a:schemeClr val="accent5">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15"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bg2">
                <a:lumMod val="85000"/>
              </a:schemeClr>
            </a:solidFill>
            <a:ln w="9525" algn="ctr">
              <a:noFill/>
              <a:miter lim="800000"/>
              <a:headEnd type="none" w="sm" len="sm"/>
              <a:tailEnd type="none" w="sm" len="sm"/>
            </a:ln>
          </p:spPr>
          <p:txBody>
            <a:bodyPr wrap="none" lIns="92075" tIns="46038" rIns="92075" bIns="46038" anchor="ctr"/>
            <a:lstStyle/>
            <a:p>
              <a:endParaRPr lang="en-US"/>
            </a:p>
          </p:txBody>
        </p:sp>
        <p:sp>
          <p:nvSpPr>
            <p:cNvPr id="8227" name="Rectangle 121"/>
            <p:cNvSpPr>
              <a:spLocks noChangeArrowheads="1"/>
            </p:cNvSpPr>
            <p:nvPr/>
          </p:nvSpPr>
          <p:spPr bwMode="auto">
            <a:xfrm>
              <a:off x="4800600" y="4043363"/>
              <a:ext cx="1804989" cy="511175"/>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17" name="Text Box 122"/>
            <p:cNvSpPr txBox="1">
              <a:spLocks noChangeArrowheads="1"/>
            </p:cNvSpPr>
            <p:nvPr/>
          </p:nvSpPr>
          <p:spPr bwMode="auto">
            <a:xfrm>
              <a:off x="4800600" y="4197350"/>
              <a:ext cx="1766888" cy="203775"/>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eaLnBrk="0" hangingPunct="0">
                <a:lnSpc>
                  <a:spcPct val="90000"/>
                </a:lnSpc>
                <a:spcBef>
                  <a:spcPct val="20000"/>
                </a:spcBef>
                <a:buClr>
                  <a:srgbClr val="333399"/>
                </a:buClr>
                <a:buSzPct val="85000"/>
              </a:pPr>
              <a:r>
                <a:rPr lang="en-US" sz="800" b="1">
                  <a:latin typeface="Trebuchet MS" pitchFamily="34" charset="0"/>
                </a:rPr>
                <a:t>CSL</a:t>
              </a:r>
            </a:p>
          </p:txBody>
        </p:sp>
        <p:sp>
          <p:nvSpPr>
            <p:cNvPr id="8229" name="Rectangle 123"/>
            <p:cNvSpPr>
              <a:spLocks noChangeArrowheads="1"/>
            </p:cNvSpPr>
            <p:nvPr/>
          </p:nvSpPr>
          <p:spPr bwMode="auto">
            <a:xfrm>
              <a:off x="5722939" y="3227388"/>
              <a:ext cx="882650" cy="815975"/>
            </a:xfrm>
            <a:prstGeom prst="rect">
              <a:avLst/>
            </a:prstGeom>
            <a:solidFill>
              <a:schemeClr val="accent5">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19"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eaLnBrk="0" hangingPunct="0">
                <a:lnSpc>
                  <a:spcPct val="90000"/>
                </a:lnSpc>
                <a:spcBef>
                  <a:spcPct val="20000"/>
                </a:spcBef>
                <a:buClr>
                  <a:srgbClr val="333399"/>
                </a:buClr>
                <a:buSzPct val="85000"/>
              </a:pPr>
              <a:r>
                <a:rPr lang="en-US" sz="800" b="1">
                  <a:latin typeface="Trebuchet MS" pitchFamily="34" charset="0"/>
                </a:rPr>
                <a:t>Customer Platform</a:t>
              </a:r>
            </a:p>
          </p:txBody>
        </p:sp>
        <p:sp>
          <p:nvSpPr>
            <p:cNvPr id="20520"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endParaRPr lang="en-US"/>
            </a:p>
          </p:txBody>
        </p:sp>
        <p:sp>
          <p:nvSpPr>
            <p:cNvPr id="20521" name="Text Box 126"/>
            <p:cNvSpPr txBox="1">
              <a:spLocks noChangeArrowheads="1"/>
            </p:cNvSpPr>
            <p:nvPr/>
          </p:nvSpPr>
          <p:spPr bwMode="auto">
            <a:xfrm>
              <a:off x="5722938" y="3044825"/>
              <a:ext cx="736600" cy="339196"/>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Network</a:t>
              </a:r>
            </a:p>
            <a:p>
              <a:pPr indent="3175" algn="ctr" eaLnBrk="0" hangingPunct="0">
                <a:lnSpc>
                  <a:spcPct val="90000"/>
                </a:lnSpc>
                <a:spcBef>
                  <a:spcPct val="20000"/>
                </a:spcBef>
                <a:buClr>
                  <a:srgbClr val="333399"/>
                </a:buClr>
                <a:buSzPct val="85000"/>
              </a:pPr>
              <a:r>
                <a:rPr lang="en-US" sz="800" b="1">
                  <a:latin typeface="Trebuchet MS" pitchFamily="34" charset="0"/>
                </a:rPr>
                <a:t>Dev Kit</a:t>
              </a:r>
            </a:p>
          </p:txBody>
        </p:sp>
        <p:sp>
          <p:nvSpPr>
            <p:cNvPr id="8233" name="Rectangle 129"/>
            <p:cNvSpPr>
              <a:spLocks noChangeArrowheads="1"/>
            </p:cNvSpPr>
            <p:nvPr/>
          </p:nvSpPr>
          <p:spPr bwMode="auto">
            <a:xfrm>
              <a:off x="5260975" y="3236913"/>
              <a:ext cx="461963"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8234" name="Rectangle 130"/>
            <p:cNvSpPr>
              <a:spLocks noChangeArrowheads="1"/>
            </p:cNvSpPr>
            <p:nvPr/>
          </p:nvSpPr>
          <p:spPr bwMode="auto">
            <a:xfrm>
              <a:off x="4800600" y="3236913"/>
              <a:ext cx="460375"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24" name="Text Box 131"/>
            <p:cNvSpPr txBox="1">
              <a:spLocks noChangeArrowheads="1"/>
            </p:cNvSpPr>
            <p:nvPr/>
          </p:nvSpPr>
          <p:spPr bwMode="auto">
            <a:xfrm>
              <a:off x="5260975" y="3505200"/>
              <a:ext cx="461963" cy="203775"/>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IPC</a:t>
              </a:r>
            </a:p>
          </p:txBody>
        </p:sp>
        <p:sp>
          <p:nvSpPr>
            <p:cNvPr id="20525" name="Text Box 132"/>
            <p:cNvSpPr txBox="1">
              <a:spLocks noChangeArrowheads="1"/>
            </p:cNvSpPr>
            <p:nvPr/>
          </p:nvSpPr>
          <p:spPr bwMode="auto">
            <a:xfrm>
              <a:off x="4800600" y="3505200"/>
              <a:ext cx="461963" cy="203775"/>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LLD</a:t>
              </a:r>
            </a:p>
          </p:txBody>
        </p:sp>
        <p:sp>
          <p:nvSpPr>
            <p:cNvPr id="8237" name="Rectangle 133"/>
            <p:cNvSpPr>
              <a:spLocks noChangeArrowheads="1"/>
            </p:cNvSpPr>
            <p:nvPr/>
          </p:nvSpPr>
          <p:spPr bwMode="auto">
            <a:xfrm>
              <a:off x="5260975" y="2430463"/>
              <a:ext cx="461963"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8238" name="Rectangle 134"/>
            <p:cNvSpPr>
              <a:spLocks noChangeArrowheads="1"/>
            </p:cNvSpPr>
            <p:nvPr/>
          </p:nvSpPr>
          <p:spPr bwMode="auto">
            <a:xfrm>
              <a:off x="4800600" y="2430463"/>
              <a:ext cx="460375" cy="806450"/>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28" name="Text Box 135"/>
            <p:cNvSpPr txBox="1">
              <a:spLocks noChangeArrowheads="1"/>
            </p:cNvSpPr>
            <p:nvPr/>
          </p:nvSpPr>
          <p:spPr bwMode="auto">
            <a:xfrm>
              <a:off x="5260975" y="2698750"/>
              <a:ext cx="500063" cy="314574"/>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EDMA, Etc</a:t>
              </a:r>
            </a:p>
          </p:txBody>
        </p:sp>
        <p:sp>
          <p:nvSpPr>
            <p:cNvPr id="20529" name="Text Box 136"/>
            <p:cNvSpPr txBox="1">
              <a:spLocks noChangeArrowheads="1"/>
            </p:cNvSpPr>
            <p:nvPr/>
          </p:nvSpPr>
          <p:spPr bwMode="auto">
            <a:xfrm>
              <a:off x="4800600" y="2660650"/>
              <a:ext cx="461963" cy="339196"/>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dirty="0">
                  <a:latin typeface="Trebuchet MS" pitchFamily="34" charset="0"/>
                </a:rPr>
                <a:t>Tools</a:t>
              </a:r>
            </a:p>
            <a:p>
              <a:pPr indent="3175" algn="ctr" eaLnBrk="0" hangingPunct="0">
                <a:lnSpc>
                  <a:spcPct val="90000"/>
                </a:lnSpc>
                <a:spcBef>
                  <a:spcPct val="20000"/>
                </a:spcBef>
                <a:buClr>
                  <a:srgbClr val="333399"/>
                </a:buClr>
                <a:buSzPct val="85000"/>
              </a:pPr>
              <a:r>
                <a:rPr lang="en-US" sz="800" b="1" dirty="0">
                  <a:latin typeface="Trebuchet MS" pitchFamily="34" charset="0"/>
                </a:rPr>
                <a:t>(UIA)</a:t>
              </a:r>
            </a:p>
          </p:txBody>
        </p:sp>
        <p:sp>
          <p:nvSpPr>
            <p:cNvPr id="20530"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1400" b="1" dirty="0">
                  <a:latin typeface="Trebuchet MS" pitchFamily="34" charset="0"/>
                </a:rPr>
                <a:t>Customer Application</a:t>
              </a:r>
              <a:r>
                <a:rPr lang="en-US" sz="1400" dirty="0">
                  <a:latin typeface="Trebuchet MS" pitchFamily="34" charset="0"/>
                </a:rPr>
                <a:t> on Customer Platform</a:t>
              </a:r>
            </a:p>
          </p:txBody>
        </p:sp>
        <p:sp>
          <p:nvSpPr>
            <p:cNvPr id="20531"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eaLnBrk="0" hangingPunct="0">
                <a:lnSpc>
                  <a:spcPct val="90000"/>
                </a:lnSpc>
                <a:spcBef>
                  <a:spcPct val="20000"/>
                </a:spcBef>
                <a:buClr>
                  <a:srgbClr val="333399"/>
                </a:buClr>
                <a:buSzPct val="85000"/>
              </a:pPr>
              <a:r>
                <a:rPr lang="en-US" sz="800" b="1">
                  <a:latin typeface="Trebuchet MS" pitchFamily="34" charset="0"/>
                </a:rPr>
                <a:t>Customer Application</a:t>
              </a:r>
            </a:p>
          </p:txBody>
        </p:sp>
      </p:grpSp>
      <p:sp>
        <p:nvSpPr>
          <p:cNvPr id="8243"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endParaRPr lang="en-US"/>
          </a:p>
        </p:txBody>
      </p:sp>
      <p:grpSp>
        <p:nvGrpSpPr>
          <p:cNvPr id="6" name="Group 170"/>
          <p:cNvGrpSpPr>
            <a:grpSpLocks/>
          </p:cNvGrpSpPr>
          <p:nvPr>
            <p:custDataLst>
              <p:tags r:id="rId6"/>
            </p:custDataLst>
          </p:nvPr>
        </p:nvGrpSpPr>
        <p:grpSpPr bwMode="auto">
          <a:xfrm>
            <a:off x="6683375" y="1355725"/>
            <a:ext cx="2190750" cy="3198813"/>
            <a:chOff x="4210" y="854"/>
            <a:chExt cx="1380" cy="2015"/>
          </a:xfrm>
        </p:grpSpPr>
        <p:sp>
          <p:nvSpPr>
            <p:cNvPr id="8206" name="Rectangle 160"/>
            <p:cNvSpPr>
              <a:spLocks noChangeArrowheads="1"/>
            </p:cNvSpPr>
            <p:nvPr/>
          </p:nvSpPr>
          <p:spPr bwMode="auto">
            <a:xfrm>
              <a:off x="4453" y="1289"/>
              <a:ext cx="1137" cy="750"/>
            </a:xfrm>
            <a:prstGeom prst="rect">
              <a:avLst/>
            </a:prstGeom>
            <a:solidFill>
              <a:schemeClr val="accent5">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497" name="AutoShape 137"/>
            <p:cNvSpPr>
              <a:spLocks noChangeArrowheads="1"/>
            </p:cNvSpPr>
            <p:nvPr/>
          </p:nvSpPr>
          <p:spPr bwMode="auto">
            <a:xfrm>
              <a:off x="4210" y="1845"/>
              <a:ext cx="194" cy="412"/>
            </a:xfrm>
            <a:prstGeom prst="rightArrow">
              <a:avLst>
                <a:gd name="adj1" fmla="val 50972"/>
                <a:gd name="adj2" fmla="val 47421"/>
              </a:avLst>
            </a:prstGeom>
            <a:solidFill>
              <a:schemeClr val="bg2">
                <a:lumMod val="85000"/>
              </a:schemeClr>
            </a:solidFill>
            <a:ln w="9525" algn="ctr">
              <a:noFill/>
              <a:miter lim="800000"/>
              <a:headEnd type="none" w="sm" len="sm"/>
              <a:tailEnd type="none" w="sm" len="sm"/>
            </a:ln>
          </p:spPr>
          <p:txBody>
            <a:bodyPr wrap="none" lIns="92075" tIns="46038" rIns="92075" bIns="46038" anchor="ctr"/>
            <a:lstStyle/>
            <a:p>
              <a:endParaRPr lang="en-US"/>
            </a:p>
          </p:txBody>
        </p:sp>
        <p:sp>
          <p:nvSpPr>
            <p:cNvPr id="8208" name="Rectangle 139"/>
            <p:cNvSpPr>
              <a:spLocks noChangeArrowheads="1"/>
            </p:cNvSpPr>
            <p:nvPr/>
          </p:nvSpPr>
          <p:spPr bwMode="auto">
            <a:xfrm>
              <a:off x="4452" y="2547"/>
              <a:ext cx="1137" cy="322"/>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499" name="Text Box 140"/>
            <p:cNvSpPr txBox="1">
              <a:spLocks noChangeArrowheads="1"/>
            </p:cNvSpPr>
            <p:nvPr/>
          </p:nvSpPr>
          <p:spPr bwMode="auto">
            <a:xfrm>
              <a:off x="4452" y="2644"/>
              <a:ext cx="1113"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eaLnBrk="0" hangingPunct="0">
                <a:lnSpc>
                  <a:spcPct val="90000"/>
                </a:lnSpc>
                <a:spcBef>
                  <a:spcPct val="20000"/>
                </a:spcBef>
                <a:buClr>
                  <a:srgbClr val="333399"/>
                </a:buClr>
                <a:buSzPct val="85000"/>
              </a:pPr>
              <a:r>
                <a:rPr lang="en-US" sz="800" b="1">
                  <a:latin typeface="Trebuchet MS" pitchFamily="34" charset="0"/>
                </a:rPr>
                <a:t>CSL</a:t>
              </a:r>
            </a:p>
          </p:txBody>
        </p:sp>
        <p:sp>
          <p:nvSpPr>
            <p:cNvPr id="8210" name="Rectangle 141"/>
            <p:cNvSpPr>
              <a:spLocks noChangeArrowheads="1"/>
            </p:cNvSpPr>
            <p:nvPr/>
          </p:nvSpPr>
          <p:spPr bwMode="auto">
            <a:xfrm>
              <a:off x="5033" y="2033"/>
              <a:ext cx="556" cy="514"/>
            </a:xfrm>
            <a:prstGeom prst="rect">
              <a:avLst/>
            </a:prstGeom>
            <a:solidFill>
              <a:schemeClr val="accent5">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01"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eaLnBrk="0" hangingPunct="0">
                <a:lnSpc>
                  <a:spcPct val="90000"/>
                </a:lnSpc>
                <a:spcBef>
                  <a:spcPct val="20000"/>
                </a:spcBef>
                <a:buClr>
                  <a:srgbClr val="333399"/>
                </a:buClr>
                <a:buSzPct val="85000"/>
              </a:pPr>
              <a:r>
                <a:rPr lang="en-US" sz="800" b="1">
                  <a:latin typeface="Trebuchet MS" pitchFamily="34" charset="0"/>
                </a:rPr>
                <a:t>Next Gen TI Platform</a:t>
              </a:r>
            </a:p>
          </p:txBody>
        </p:sp>
        <p:sp>
          <p:nvSpPr>
            <p:cNvPr id="20502"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endParaRPr lang="en-US"/>
            </a:p>
          </p:txBody>
        </p:sp>
        <p:sp>
          <p:nvSpPr>
            <p:cNvPr id="20503" name="Text Box 144"/>
            <p:cNvSpPr txBox="1">
              <a:spLocks noChangeArrowheads="1"/>
            </p:cNvSpPr>
            <p:nvPr/>
          </p:nvSpPr>
          <p:spPr bwMode="auto">
            <a:xfrm>
              <a:off x="5033" y="1918"/>
              <a:ext cx="464" cy="214"/>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Network</a:t>
              </a:r>
            </a:p>
            <a:p>
              <a:pPr indent="3175" algn="ctr" eaLnBrk="0" hangingPunct="0">
                <a:lnSpc>
                  <a:spcPct val="90000"/>
                </a:lnSpc>
                <a:spcBef>
                  <a:spcPct val="20000"/>
                </a:spcBef>
                <a:buClr>
                  <a:srgbClr val="333399"/>
                </a:buClr>
                <a:buSzPct val="85000"/>
              </a:pPr>
              <a:r>
                <a:rPr lang="en-US" sz="800" b="1">
                  <a:latin typeface="Trebuchet MS" pitchFamily="34" charset="0"/>
                </a:rPr>
                <a:t>Dev Kit</a:t>
              </a:r>
            </a:p>
          </p:txBody>
        </p:sp>
        <p:sp>
          <p:nvSpPr>
            <p:cNvPr id="8214" name="Rectangle 147"/>
            <p:cNvSpPr>
              <a:spLocks noChangeArrowheads="1"/>
            </p:cNvSpPr>
            <p:nvPr/>
          </p:nvSpPr>
          <p:spPr bwMode="auto">
            <a:xfrm>
              <a:off x="4742" y="2039"/>
              <a:ext cx="291" cy="508"/>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8215" name="Rectangle 148"/>
            <p:cNvSpPr>
              <a:spLocks noChangeArrowheads="1"/>
            </p:cNvSpPr>
            <p:nvPr/>
          </p:nvSpPr>
          <p:spPr bwMode="auto">
            <a:xfrm>
              <a:off x="4452" y="2039"/>
              <a:ext cx="290" cy="508"/>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06" name="Text Box 149"/>
            <p:cNvSpPr txBox="1">
              <a:spLocks noChangeArrowheads="1"/>
            </p:cNvSpPr>
            <p:nvPr/>
          </p:nvSpPr>
          <p:spPr bwMode="auto">
            <a:xfrm>
              <a:off x="4742" y="2208"/>
              <a:ext cx="291" cy="128"/>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IPC</a:t>
              </a:r>
            </a:p>
          </p:txBody>
        </p:sp>
        <p:sp>
          <p:nvSpPr>
            <p:cNvPr id="20507" name="Text Box 150"/>
            <p:cNvSpPr txBox="1">
              <a:spLocks noChangeArrowheads="1"/>
            </p:cNvSpPr>
            <p:nvPr/>
          </p:nvSpPr>
          <p:spPr bwMode="auto">
            <a:xfrm>
              <a:off x="4452" y="2208"/>
              <a:ext cx="291" cy="128"/>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LLD</a:t>
              </a:r>
            </a:p>
          </p:txBody>
        </p:sp>
        <p:sp>
          <p:nvSpPr>
            <p:cNvPr id="8218" name="Rectangle 151"/>
            <p:cNvSpPr>
              <a:spLocks noChangeArrowheads="1"/>
            </p:cNvSpPr>
            <p:nvPr/>
          </p:nvSpPr>
          <p:spPr bwMode="auto">
            <a:xfrm>
              <a:off x="4742" y="1531"/>
              <a:ext cx="291" cy="508"/>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8219" name="Rectangle 152"/>
            <p:cNvSpPr>
              <a:spLocks noChangeArrowheads="1"/>
            </p:cNvSpPr>
            <p:nvPr/>
          </p:nvSpPr>
          <p:spPr bwMode="auto">
            <a:xfrm>
              <a:off x="4452" y="1531"/>
              <a:ext cx="290" cy="508"/>
            </a:xfrm>
            <a:prstGeom prst="rect">
              <a:avLst/>
            </a:prstGeom>
            <a:blipFill>
              <a:blip r:embed="rId9" cstate="print"/>
              <a:tile tx="0" ty="0" sx="100000" sy="100000" flip="none" algn="tl"/>
            </a:blipFill>
            <a:ln w="9525" algn="ctr">
              <a:solidFill>
                <a:srgbClr val="808080"/>
              </a:solidFill>
              <a:miter lim="800000"/>
              <a:headEnd type="none" w="sm" len="sm"/>
              <a:tailEnd type="none" w="sm" len="sm"/>
            </a:ln>
          </p:spPr>
          <p:txBody>
            <a:bodyPr wrap="none" lIns="92075" tIns="46038" rIns="92075" bIns="46038" anchor="ctr"/>
            <a:lstStyle/>
            <a:p>
              <a:pPr>
                <a:defRPr/>
              </a:pPr>
              <a:endParaRPr lang="en-US" dirty="0"/>
            </a:p>
          </p:txBody>
        </p:sp>
        <p:sp>
          <p:nvSpPr>
            <p:cNvPr id="20510" name="Text Box 153"/>
            <p:cNvSpPr txBox="1">
              <a:spLocks noChangeArrowheads="1"/>
            </p:cNvSpPr>
            <p:nvPr/>
          </p:nvSpPr>
          <p:spPr bwMode="auto">
            <a:xfrm>
              <a:off x="4742" y="1700"/>
              <a:ext cx="315" cy="198"/>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a:latin typeface="Trebuchet MS" pitchFamily="34" charset="0"/>
                </a:rPr>
                <a:t>EDMA, Etc</a:t>
              </a:r>
            </a:p>
          </p:txBody>
        </p:sp>
        <p:sp>
          <p:nvSpPr>
            <p:cNvPr id="20511" name="Text Box 154"/>
            <p:cNvSpPr txBox="1">
              <a:spLocks noChangeArrowheads="1"/>
            </p:cNvSpPr>
            <p:nvPr/>
          </p:nvSpPr>
          <p:spPr bwMode="auto">
            <a:xfrm>
              <a:off x="4452" y="1676"/>
              <a:ext cx="291" cy="214"/>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800" b="1" dirty="0">
                  <a:latin typeface="Trebuchet MS" pitchFamily="34" charset="0"/>
                </a:rPr>
                <a:t>Tools</a:t>
              </a:r>
            </a:p>
            <a:p>
              <a:pPr indent="3175" algn="ctr" eaLnBrk="0" hangingPunct="0">
                <a:lnSpc>
                  <a:spcPct val="90000"/>
                </a:lnSpc>
                <a:spcBef>
                  <a:spcPct val="20000"/>
                </a:spcBef>
                <a:buClr>
                  <a:srgbClr val="333399"/>
                </a:buClr>
                <a:buSzPct val="85000"/>
              </a:pPr>
              <a:r>
                <a:rPr lang="en-US" sz="800" b="1" dirty="0">
                  <a:latin typeface="Trebuchet MS" pitchFamily="34" charset="0"/>
                </a:rPr>
                <a:t>(UIA)</a:t>
              </a:r>
            </a:p>
          </p:txBody>
        </p:sp>
        <p:sp>
          <p:nvSpPr>
            <p:cNvPr id="20512"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eaLnBrk="0" hangingPunct="0">
                <a:lnSpc>
                  <a:spcPct val="90000"/>
                </a:lnSpc>
                <a:spcBef>
                  <a:spcPct val="20000"/>
                </a:spcBef>
                <a:buClr>
                  <a:srgbClr val="333399"/>
                </a:buClr>
                <a:buSzPct val="85000"/>
              </a:pPr>
              <a:r>
                <a:rPr lang="en-US" sz="1400">
                  <a:latin typeface="Trebuchet MS" pitchFamily="34" charset="0"/>
                </a:rPr>
                <a:t>Customer App on </a:t>
              </a:r>
              <a:r>
                <a:rPr lang="en-US" sz="1400" b="1">
                  <a:latin typeface="Trebuchet MS" pitchFamily="34" charset="0"/>
                </a:rPr>
                <a:t>Next Generation TI SOC Platform</a:t>
              </a:r>
            </a:p>
          </p:txBody>
        </p:sp>
        <p:sp>
          <p:nvSpPr>
            <p:cNvPr id="20513"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eaLnBrk="0" hangingPunct="0">
                <a:lnSpc>
                  <a:spcPct val="90000"/>
                </a:lnSpc>
                <a:spcBef>
                  <a:spcPct val="20000"/>
                </a:spcBef>
                <a:buClr>
                  <a:srgbClr val="333399"/>
                </a:buClr>
                <a:buSzPct val="85000"/>
              </a:pPr>
              <a:r>
                <a:rPr lang="en-US" sz="800" b="1">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endParaRPr lang="en-US"/>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endParaRPr lang="en-US"/>
          </a:p>
        </p:txBody>
      </p:sp>
      <p:sp>
        <p:nvSpPr>
          <p:cNvPr id="99" name="Rounded Rectangular Callout 98"/>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rPr>
              <a:t>Software may be different, but API remain the same (CSL, LLD, etc.)</a:t>
            </a:r>
            <a:endParaRPr lang="en-US" sz="1100"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8243"/>
                                        </p:tgtEl>
                                        <p:attrNameLst>
                                          <p:attrName>style.visibility</p:attrName>
                                        </p:attrNameLst>
                                      </p:cBhvr>
                                      <p:to>
                                        <p:strVal val="visible"/>
                                      </p:to>
                                    </p:set>
                                    <p:animEffect transition="in" filter="circle(in)">
                                      <p:cBhvr>
                                        <p:cTn id="26" dur="2000"/>
                                        <p:tgtEl>
                                          <p:spTgt spid="824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3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 grpId="0" animBg="1"/>
      <p:bldP spid="90" grpId="0" animBg="1"/>
      <p:bldP spid="91" grpId="0" animBg="1"/>
      <p:bldP spid="9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title"/>
          </p:nvPr>
        </p:nvSpPr>
        <p:spPr/>
        <p:txBody>
          <a:bodyPr/>
          <a:lstStyle/>
          <a:p>
            <a:pPr eaLnBrk="1" hangingPunct="1"/>
            <a:r>
              <a:rPr lang="en-US" smtClean="0"/>
              <a:t>BIOS-MCSDK Software</a:t>
            </a:r>
          </a:p>
        </p:txBody>
      </p:sp>
      <p:sp>
        <p:nvSpPr>
          <p:cNvPr id="11" name="Rectangle 4"/>
          <p:cNvSpPr>
            <a:spLocks noChangeArrowheads="1"/>
          </p:cNvSpPr>
          <p:nvPr/>
        </p:nvSpPr>
        <p:spPr bwMode="auto">
          <a:xfrm>
            <a:off x="365125" y="56610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defRPr/>
            </a:pPr>
            <a:r>
              <a:rPr lang="en-US" sz="1200" dirty="0"/>
              <a:t>Hardware</a:t>
            </a:r>
          </a:p>
        </p:txBody>
      </p:sp>
      <p:sp>
        <p:nvSpPr>
          <p:cNvPr id="14" name="Rectangle 7"/>
          <p:cNvSpPr>
            <a:spLocks noChangeArrowheads="1"/>
          </p:cNvSpPr>
          <p:nvPr/>
        </p:nvSpPr>
        <p:spPr bwMode="auto">
          <a:xfrm>
            <a:off x="7620000" y="1752600"/>
            <a:ext cx="1143000" cy="3352800"/>
          </a:xfrm>
          <a:prstGeom prst="rect">
            <a:avLst/>
          </a:prstGeom>
          <a:solidFill>
            <a:srgbClr val="FFFFCC"/>
          </a:solidFill>
          <a:ln w="9525">
            <a:solidFill>
              <a:schemeClr val="tx1"/>
            </a:solidFill>
            <a:miter lim="800000"/>
            <a:headEnd/>
            <a:tailEnd/>
          </a:ln>
        </p:spPr>
        <p:txBody>
          <a:bodyPr wrap="none" anchor="ctr"/>
          <a:lstStyle/>
          <a:p>
            <a:pPr algn="ctr"/>
            <a:r>
              <a:rPr lang="en-US" sz="1200"/>
              <a:t>SYS/BIOS</a:t>
            </a:r>
          </a:p>
          <a:p>
            <a:pPr algn="ctr"/>
            <a:r>
              <a:rPr lang="en-US" sz="1200"/>
              <a:t>RTOS</a:t>
            </a:r>
          </a:p>
        </p:txBody>
      </p:sp>
      <p:grpSp>
        <p:nvGrpSpPr>
          <p:cNvPr id="2" name="Group 48"/>
          <p:cNvGrpSpPr>
            <a:grpSpLocks/>
          </p:cNvGrpSpPr>
          <p:nvPr>
            <p:custDataLst>
              <p:tags r:id="rId2"/>
            </p:custDataLst>
          </p:nvPr>
        </p:nvGrpSpPr>
        <p:grpSpPr bwMode="auto">
          <a:xfrm>
            <a:off x="381000" y="17526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a:defRPr/>
              </a:pPr>
              <a:r>
                <a:rPr lang="en-US" sz="1200" b="1" dirty="0"/>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Interprocessor</a:t>
              </a:r>
            </a:p>
            <a:p>
              <a:pPr algn="ctr">
                <a:defRPr/>
              </a:pPr>
              <a:r>
                <a:rPr lang="en-US" sz="1200" dirty="0"/>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Instrumentation</a:t>
              </a:r>
            </a:p>
            <a:p>
              <a:pPr algn="ctr">
                <a:defRPr/>
              </a:pPr>
              <a:r>
                <a:rPr lang="en-US" sz="1200" dirty="0"/>
                <a:t>(MCSA)</a:t>
              </a:r>
            </a:p>
          </p:txBody>
        </p:sp>
      </p:grpSp>
      <p:grpSp>
        <p:nvGrpSpPr>
          <p:cNvPr id="3" name="Group 51"/>
          <p:cNvGrpSpPr>
            <a:grpSpLocks/>
          </p:cNvGrpSpPr>
          <p:nvPr>
            <p:custDataLst>
              <p:tags r:id="rId3"/>
            </p:custDataLst>
          </p:nvPr>
        </p:nvGrpSpPr>
        <p:grpSpPr bwMode="auto">
          <a:xfrm>
            <a:off x="4724400" y="1752600"/>
            <a:ext cx="27940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a:defRPr/>
              </a:pPr>
              <a:r>
                <a:rPr lang="en-US" sz="1200" b="1" dirty="0"/>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a:r>
                <a:rPr lang="en-US" sz="1200"/>
                <a:t>TCP/IP</a:t>
              </a:r>
            </a:p>
            <a:p>
              <a:pPr algn="ctr"/>
              <a:r>
                <a:rPr lang="en-US" sz="1200"/>
                <a:t>Networking</a:t>
              </a:r>
            </a:p>
            <a:p>
              <a:pPr algn="ctr"/>
              <a:r>
                <a:rPr lang="en-US" sz="1200"/>
                <a:t>(NDK)</a:t>
              </a:r>
            </a:p>
          </p:txBody>
        </p:sp>
      </p:grpSp>
      <p:grpSp>
        <p:nvGrpSpPr>
          <p:cNvPr id="4" name="Group 49"/>
          <p:cNvGrpSpPr>
            <a:grpSpLocks/>
          </p:cNvGrpSpPr>
          <p:nvPr>
            <p:custDataLst>
              <p:tags r:id="rId4"/>
            </p:custDataLst>
          </p:nvPr>
        </p:nvGrpSpPr>
        <p:grpSpPr bwMode="auto">
          <a:xfrm>
            <a:off x="381000" y="2819400"/>
            <a:ext cx="4257675" cy="1063625"/>
            <a:chOff x="381000" y="2819400"/>
            <a:chExt cx="4257675" cy="1063625"/>
          </a:xfrm>
        </p:grpSpPr>
        <p:sp>
          <p:nvSpPr>
            <p:cNvPr id="22" name="Rectangle 21"/>
            <p:cNvSpPr>
              <a:spLocks noChangeArrowheads="1"/>
            </p:cNvSpPr>
            <p:nvPr/>
          </p:nvSpPr>
          <p:spPr bwMode="auto">
            <a:xfrm>
              <a:off x="381000" y="2819400"/>
              <a:ext cx="4257675" cy="1063625"/>
            </a:xfrm>
            <a:prstGeom prst="rect">
              <a:avLst/>
            </a:prstGeom>
            <a:solidFill>
              <a:schemeClr val="bg1">
                <a:lumMod val="85000"/>
              </a:schemeClr>
            </a:solidFill>
            <a:ln w="9525">
              <a:solidFill>
                <a:schemeClr val="tx1"/>
              </a:solidFill>
              <a:miter lim="800000"/>
              <a:headEnd/>
              <a:tailEnd/>
            </a:ln>
            <a:effectLst/>
          </p:spPr>
          <p:txBody>
            <a:bodyPr wrap="none" anchorCtr="1"/>
            <a:lstStyle/>
            <a:p>
              <a:pPr algn="ctr">
                <a:defRPr/>
              </a:pPr>
              <a:r>
                <a:rPr lang="en-US" sz="1200" b="1" dirty="0"/>
                <a:t>Algorithm Libraries</a:t>
              </a:r>
            </a:p>
          </p:txBody>
        </p:sp>
        <p:sp>
          <p:nvSpPr>
            <p:cNvPr id="31" name="Rectangle 37"/>
            <p:cNvSpPr>
              <a:spLocks noChangeArrowheads="1"/>
            </p:cNvSpPr>
            <p:nvPr/>
          </p:nvSpPr>
          <p:spPr bwMode="auto">
            <a:xfrm>
              <a:off x="838200" y="3124200"/>
              <a:ext cx="990600" cy="663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DSPLIB</a:t>
              </a:r>
            </a:p>
          </p:txBody>
        </p:sp>
        <p:sp>
          <p:nvSpPr>
            <p:cNvPr id="32" name="Rectangle 38"/>
            <p:cNvSpPr>
              <a:spLocks noChangeArrowheads="1"/>
            </p:cNvSpPr>
            <p:nvPr/>
          </p:nvSpPr>
          <p:spPr bwMode="auto">
            <a:xfrm>
              <a:off x="1905000" y="3124200"/>
              <a:ext cx="990600" cy="663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IMGLIB</a:t>
              </a:r>
            </a:p>
          </p:txBody>
        </p:sp>
        <p:sp>
          <p:nvSpPr>
            <p:cNvPr id="33" name="Rectangle 39"/>
            <p:cNvSpPr>
              <a:spLocks noChangeArrowheads="1"/>
            </p:cNvSpPr>
            <p:nvPr/>
          </p:nvSpPr>
          <p:spPr bwMode="auto">
            <a:xfrm>
              <a:off x="2971800" y="3124200"/>
              <a:ext cx="1066800" cy="663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MATHLIB</a:t>
              </a:r>
            </a:p>
          </p:txBody>
        </p:sp>
      </p:grpSp>
      <p:grpSp>
        <p:nvGrpSpPr>
          <p:cNvPr id="5" name="Group 44"/>
          <p:cNvGrpSpPr>
            <a:grpSpLocks/>
          </p:cNvGrpSpPr>
          <p:nvPr>
            <p:custDataLst>
              <p:tags r:id="rId5"/>
            </p:custDataLst>
          </p:nvPr>
        </p:nvGrpSpPr>
        <p:grpSpPr bwMode="auto">
          <a:xfrm>
            <a:off x="381000" y="914400"/>
            <a:ext cx="8382000" cy="762000"/>
            <a:chOff x="381000" y="914400"/>
            <a:chExt cx="8382000" cy="762000"/>
          </a:xfrm>
        </p:grpSpPr>
        <p:sp>
          <p:nvSpPr>
            <p:cNvPr id="18" name="Rectangle 13"/>
            <p:cNvSpPr>
              <a:spLocks noChangeArrowheads="1"/>
            </p:cNvSpPr>
            <p:nvPr/>
          </p:nvSpPr>
          <p:spPr bwMode="auto">
            <a:xfrm>
              <a:off x="381000" y="914400"/>
              <a:ext cx="8382000" cy="762000"/>
            </a:xfrm>
            <a:prstGeom prst="rect">
              <a:avLst/>
            </a:prstGeom>
            <a:solidFill>
              <a:schemeClr val="bg1">
                <a:lumMod val="85000"/>
              </a:schemeClr>
            </a:solidFill>
            <a:ln w="9525">
              <a:solidFill>
                <a:schemeClr val="tx1"/>
              </a:solidFill>
              <a:miter lim="800000"/>
              <a:headEnd/>
              <a:tailEnd/>
            </a:ln>
            <a:effectLst/>
          </p:spPr>
          <p:txBody>
            <a:bodyPr wrap="none"/>
            <a:lstStyle/>
            <a:p>
              <a:pPr algn="ctr">
                <a:defRPr/>
              </a:pPr>
              <a:r>
                <a:rPr lang="en-US" sz="1200" b="1" dirty="0"/>
                <a:t>Demonstration Applications</a:t>
              </a:r>
              <a:endParaRPr lang="en-US" sz="1200" dirty="0"/>
            </a:p>
          </p:txBody>
        </p:sp>
        <p:sp>
          <p:nvSpPr>
            <p:cNvPr id="38" name="Rectangle 46"/>
            <p:cNvSpPr>
              <a:spLocks noChangeArrowheads="1"/>
            </p:cNvSpPr>
            <p:nvPr/>
          </p:nvSpPr>
          <p:spPr bwMode="auto">
            <a:xfrm>
              <a:off x="2057400" y="1165225"/>
              <a:ext cx="91757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defRPr/>
              </a:pPr>
              <a:r>
                <a:rPr lang="en-US" sz="1200" dirty="0"/>
                <a:t>HUA/OOB</a:t>
              </a:r>
            </a:p>
          </p:txBody>
        </p:sp>
        <p:sp>
          <p:nvSpPr>
            <p:cNvPr id="39" name="Rectangle 47"/>
            <p:cNvSpPr>
              <a:spLocks noChangeArrowheads="1"/>
            </p:cNvSpPr>
            <p:nvPr/>
          </p:nvSpPr>
          <p:spPr bwMode="auto">
            <a:xfrm>
              <a:off x="3962400" y="1165225"/>
              <a:ext cx="990600" cy="434975"/>
            </a:xfrm>
            <a:prstGeom prst="rect">
              <a:avLst/>
            </a:prstGeom>
            <a:solidFill>
              <a:schemeClr val="accent2">
                <a:lumMod val="40000"/>
                <a:lumOff val="60000"/>
              </a:schemeClr>
            </a:solidFill>
            <a:ln w="9525" algn="ctr">
              <a:solidFill>
                <a:schemeClr val="tx1"/>
              </a:solidFill>
              <a:miter lim="800000"/>
              <a:headEnd/>
              <a:tailEnd/>
            </a:ln>
            <a:effectLst/>
          </p:spPr>
          <p:txBody>
            <a:bodyPr wrap="none" anchor="ctr"/>
            <a:lstStyle/>
            <a:p>
              <a:pPr algn="ctr">
                <a:defRPr/>
              </a:pPr>
              <a:r>
                <a:rPr lang="en-US" sz="1200" dirty="0"/>
                <a:t>IO Bmarks</a:t>
              </a:r>
            </a:p>
          </p:txBody>
        </p:sp>
        <p:sp>
          <p:nvSpPr>
            <p:cNvPr id="40" name="Rectangle 49"/>
            <p:cNvSpPr>
              <a:spLocks noChangeArrowheads="1"/>
            </p:cNvSpPr>
            <p:nvPr/>
          </p:nvSpPr>
          <p:spPr bwMode="auto">
            <a:xfrm>
              <a:off x="5867400" y="1165225"/>
              <a:ext cx="1066800" cy="434975"/>
            </a:xfrm>
            <a:prstGeom prst="rect">
              <a:avLst/>
            </a:prstGeom>
            <a:solidFill>
              <a:schemeClr val="accent2">
                <a:lumMod val="40000"/>
                <a:lumOff val="60000"/>
              </a:schemeClr>
            </a:solidFill>
            <a:ln w="9525" algn="ctr">
              <a:solidFill>
                <a:schemeClr val="tx1"/>
              </a:solidFill>
              <a:miter lim="800000"/>
              <a:headEnd/>
              <a:tailEnd/>
            </a:ln>
            <a:effectLst/>
          </p:spPr>
          <p:txBody>
            <a:bodyPr wrap="none" anchor="ctr"/>
            <a:lstStyle/>
            <a:p>
              <a:pPr algn="ctr">
                <a:defRPr/>
              </a:pPr>
              <a:r>
                <a:rPr lang="en-US" sz="1200" dirty="0"/>
                <a:t>Image</a:t>
              </a:r>
            </a:p>
            <a:p>
              <a:pPr algn="ctr">
                <a:defRPr/>
              </a:pPr>
              <a:r>
                <a:rPr lang="en-US" sz="1200" dirty="0"/>
                <a:t>Processing</a:t>
              </a:r>
            </a:p>
          </p:txBody>
        </p:sp>
      </p:grpSp>
      <p:grpSp>
        <p:nvGrpSpPr>
          <p:cNvPr id="6" name="Group 45"/>
          <p:cNvGrpSpPr>
            <a:grpSpLocks/>
          </p:cNvGrpSpPr>
          <p:nvPr>
            <p:custDataLst>
              <p:tags r:id="rId6"/>
            </p:custDataLst>
          </p:nvPr>
        </p:nvGrpSpPr>
        <p:grpSpPr bwMode="auto">
          <a:xfrm>
            <a:off x="366713" y="3933825"/>
            <a:ext cx="8396287" cy="1651000"/>
            <a:chOff x="366713" y="3933825"/>
            <a:chExt cx="8396287" cy="1651000"/>
          </a:xfrm>
        </p:grpSpPr>
        <p:sp>
          <p:nvSpPr>
            <p:cNvPr id="10" name="Rectangle 32"/>
            <p:cNvSpPr>
              <a:spLocks noChangeArrowheads="1"/>
            </p:cNvSpPr>
            <p:nvPr/>
          </p:nvSpPr>
          <p:spPr bwMode="auto">
            <a:xfrm>
              <a:off x="377825" y="3933825"/>
              <a:ext cx="4270375" cy="1190625"/>
            </a:xfrm>
            <a:prstGeom prst="rect">
              <a:avLst/>
            </a:prstGeom>
            <a:solidFill>
              <a:schemeClr val="bg1">
                <a:lumMod val="85000"/>
              </a:schemeClr>
            </a:solidFill>
            <a:ln w="9525">
              <a:solidFill>
                <a:schemeClr val="tx1"/>
              </a:solidFill>
              <a:miter lim="800000"/>
              <a:headEnd/>
              <a:tailEnd/>
            </a:ln>
            <a:effectLst/>
          </p:spPr>
          <p:txBody>
            <a:bodyPr wrap="none"/>
            <a:lstStyle/>
            <a:p>
              <a:pPr algn="ctr">
                <a:defRPr/>
              </a:pPr>
              <a:r>
                <a:rPr lang="en-US" sz="1200" b="1" dirty="0"/>
                <a:t>Low-Level Drivers (LLDs)</a:t>
              </a:r>
            </a:p>
          </p:txBody>
        </p:sp>
        <p:sp>
          <p:nvSpPr>
            <p:cNvPr id="12" name="Rectangle 5"/>
            <p:cNvSpPr>
              <a:spLocks noChangeArrowheads="1"/>
            </p:cNvSpPr>
            <p:nvPr/>
          </p:nvSpPr>
          <p:spPr bwMode="auto">
            <a:xfrm>
              <a:off x="366713" y="52038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Chip Support </a:t>
              </a:r>
              <a:r>
                <a:rPr lang="en-US" sz="1200" dirty="0" smtClean="0"/>
                <a:t>Library (CSL)</a:t>
              </a:r>
              <a:endParaRPr lang="en-US" sz="1200" dirty="0"/>
            </a:p>
          </p:txBody>
        </p:sp>
        <p:sp>
          <p:nvSpPr>
            <p:cNvPr id="15" name="Rectangle 8"/>
            <p:cNvSpPr>
              <a:spLocks noChangeArrowheads="1"/>
            </p:cNvSpPr>
            <p:nvPr/>
          </p:nvSpPr>
          <p:spPr bwMode="auto">
            <a:xfrm>
              <a:off x="4572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EDMA3</a:t>
              </a:r>
            </a:p>
          </p:txBody>
        </p:sp>
        <p:sp>
          <p:nvSpPr>
            <p:cNvPr id="23" name="Rectangle 24"/>
            <p:cNvSpPr>
              <a:spLocks noChangeArrowheads="1"/>
            </p:cNvSpPr>
            <p:nvPr/>
          </p:nvSpPr>
          <p:spPr bwMode="auto">
            <a:xfrm>
              <a:off x="4572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PCIe</a:t>
              </a:r>
            </a:p>
          </p:txBody>
        </p:sp>
        <p:sp>
          <p:nvSpPr>
            <p:cNvPr id="24" name="Rectangle 25"/>
            <p:cNvSpPr>
              <a:spLocks noChangeArrowheads="1"/>
            </p:cNvSpPr>
            <p:nvPr/>
          </p:nvSpPr>
          <p:spPr bwMode="auto">
            <a:xfrm>
              <a:off x="12954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PA</a:t>
              </a:r>
            </a:p>
          </p:txBody>
        </p:sp>
        <p:sp>
          <p:nvSpPr>
            <p:cNvPr id="25" name="Rectangle 26"/>
            <p:cNvSpPr>
              <a:spLocks noChangeArrowheads="1"/>
            </p:cNvSpPr>
            <p:nvPr/>
          </p:nvSpPr>
          <p:spPr bwMode="auto">
            <a:xfrm>
              <a:off x="12954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QMSS</a:t>
              </a:r>
            </a:p>
          </p:txBody>
        </p:sp>
        <p:sp>
          <p:nvSpPr>
            <p:cNvPr id="26" name="Rectangle 27"/>
            <p:cNvSpPr>
              <a:spLocks noChangeArrowheads="1"/>
            </p:cNvSpPr>
            <p:nvPr/>
          </p:nvSpPr>
          <p:spPr bwMode="auto">
            <a:xfrm>
              <a:off x="21336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SRIO</a:t>
              </a:r>
            </a:p>
          </p:txBody>
        </p:sp>
        <p:sp>
          <p:nvSpPr>
            <p:cNvPr id="27" name="Rectangle 28"/>
            <p:cNvSpPr>
              <a:spLocks noChangeArrowheads="1"/>
            </p:cNvSpPr>
            <p:nvPr/>
          </p:nvSpPr>
          <p:spPr bwMode="auto">
            <a:xfrm>
              <a:off x="21336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CPPI</a:t>
              </a:r>
            </a:p>
          </p:txBody>
        </p:sp>
        <p:sp>
          <p:nvSpPr>
            <p:cNvPr id="28" name="Rectangle 29"/>
            <p:cNvSpPr>
              <a:spLocks noChangeArrowheads="1"/>
            </p:cNvSpPr>
            <p:nvPr/>
          </p:nvSpPr>
          <p:spPr bwMode="auto">
            <a:xfrm>
              <a:off x="29718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FFTC</a:t>
              </a:r>
            </a:p>
          </p:txBody>
        </p:sp>
        <p:sp>
          <p:nvSpPr>
            <p:cNvPr id="29" name="Rectangle 30"/>
            <p:cNvSpPr>
              <a:spLocks noChangeArrowheads="1"/>
            </p:cNvSpPr>
            <p:nvPr/>
          </p:nvSpPr>
          <p:spPr bwMode="auto">
            <a:xfrm>
              <a:off x="29718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HyperLink</a:t>
              </a:r>
            </a:p>
          </p:txBody>
        </p:sp>
        <p:sp>
          <p:nvSpPr>
            <p:cNvPr id="30" name="Rectangle 31"/>
            <p:cNvSpPr>
              <a:spLocks noChangeArrowheads="1"/>
            </p:cNvSpPr>
            <p:nvPr/>
          </p:nvSpPr>
          <p:spPr bwMode="auto">
            <a:xfrm>
              <a:off x="38100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TSIP</a:t>
              </a:r>
            </a:p>
          </p:txBody>
        </p:sp>
        <p:sp>
          <p:nvSpPr>
            <p:cNvPr id="41" name="Rectangle 31"/>
            <p:cNvSpPr>
              <a:spLocks noChangeArrowheads="1"/>
            </p:cNvSpPr>
            <p:nvPr/>
          </p:nvSpPr>
          <p:spPr bwMode="auto">
            <a:xfrm>
              <a:off x="38100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a:t>
              </a:r>
            </a:p>
          </p:txBody>
        </p:sp>
      </p:grpSp>
      <p:grpSp>
        <p:nvGrpSpPr>
          <p:cNvPr id="19" name="Group 50"/>
          <p:cNvGrpSpPr>
            <a:grpSpLocks/>
          </p:cNvGrpSpPr>
          <p:nvPr>
            <p:custDataLst>
              <p:tags r:id="rId7"/>
            </p:custDataLst>
          </p:nvPr>
        </p:nvGrpSpPr>
        <p:grpSpPr bwMode="auto">
          <a:xfrm>
            <a:off x="4724400" y="28194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a:defRPr/>
              </a:pPr>
              <a:r>
                <a:rPr lang="en-US" sz="1200" b="1" dirty="0"/>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Platform</a:t>
              </a:r>
            </a:p>
            <a:p>
              <a:pPr algn="ctr">
                <a:defRPr/>
              </a:pPr>
              <a:r>
                <a:rPr lang="en-US" sz="1200" dirty="0"/>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Resource</a:t>
              </a:r>
            </a:p>
            <a:p>
              <a:pPr algn="ctr">
                <a:defRPr/>
              </a:pPr>
              <a:r>
                <a:rPr lang="en-US" sz="1200" dirty="0"/>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Transports</a:t>
              </a:r>
              <a:br>
                <a:rPr lang="en-US" sz="1200" dirty="0"/>
              </a:br>
              <a:r>
                <a:rPr lang="en-US" sz="1200" dirty="0"/>
                <a:t>- IPC</a:t>
              </a:r>
              <a:br>
                <a:rPr lang="en-US" sz="1200" dirty="0"/>
              </a:br>
              <a:r>
                <a:rPr lang="en-US" sz="1200" dirty="0"/>
                <a:t>- NDK</a:t>
              </a:r>
            </a:p>
          </p:txBody>
        </p: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p:nvPr>
            <p:custDataLst>
              <p:tags r:id="rId2"/>
            </p:custDataLst>
          </p:nvPr>
        </p:nvGrpSpPr>
        <p:grpSpPr>
          <a:xfrm>
            <a:off x="304800" y="1066800"/>
            <a:ext cx="5181600" cy="2141538"/>
            <a:chOff x="304800" y="1066800"/>
            <a:chExt cx="5181600" cy="2141538"/>
          </a:xfrm>
        </p:grpSpPr>
        <p:sp>
          <p:nvSpPr>
            <p:cNvPr id="5" name="Rectangle 4"/>
            <p:cNvSpPr/>
            <p:nvPr/>
          </p:nvSpPr>
          <p:spPr bwMode="auto">
            <a:xfrm>
              <a:off x="304800" y="1066800"/>
              <a:ext cx="2514600" cy="2141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a:lstStyle/>
            <a:p>
              <a:pPr algn="ctr">
                <a:defRPr/>
              </a:pPr>
              <a:r>
                <a:rPr lang="en-US" sz="1000" dirty="0">
                  <a:solidFill>
                    <a:schemeClr val="tx2"/>
                  </a:solidFill>
                </a:rPr>
                <a:t>Device 1</a:t>
              </a:r>
            </a:p>
          </p:txBody>
        </p:sp>
        <p:sp>
          <p:nvSpPr>
            <p:cNvPr id="6" name="Rectangle 5"/>
            <p:cNvSpPr/>
            <p:nvPr/>
          </p:nvSpPr>
          <p:spPr bwMode="auto">
            <a:xfrm>
              <a:off x="355600" y="2771775"/>
              <a:ext cx="2390775" cy="373063"/>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000" dirty="0"/>
                <a:t>SoC Hardware and Peripherals</a:t>
              </a:r>
            </a:p>
          </p:txBody>
        </p:sp>
        <p:sp>
          <p:nvSpPr>
            <p:cNvPr id="7" name="Rectangle 6"/>
            <p:cNvSpPr/>
            <p:nvPr/>
          </p:nvSpPr>
          <p:spPr bwMode="auto">
            <a:xfrm>
              <a:off x="355600" y="1314450"/>
              <a:ext cx="1181100" cy="1366838"/>
            </a:xfrm>
            <a:prstGeom prst="rect">
              <a:avLst/>
            </a:prstGeom>
          </p:spPr>
          <p:style>
            <a:lnRef idx="1">
              <a:schemeClr val="dk1"/>
            </a:lnRef>
            <a:fillRef idx="2">
              <a:schemeClr val="dk1"/>
            </a:fillRef>
            <a:effectRef idx="1">
              <a:schemeClr val="dk1"/>
            </a:effectRef>
            <a:fontRef idx="minor">
              <a:schemeClr val="dk1"/>
            </a:fontRef>
          </p:style>
          <p:txBody>
            <a:bodyPr/>
            <a:lstStyle/>
            <a:p>
              <a:pPr algn="ctr">
                <a:defRPr/>
              </a:pPr>
              <a:r>
                <a:rPr lang="en-US" sz="1000" dirty="0"/>
                <a:t>Core 1</a:t>
              </a:r>
            </a:p>
          </p:txBody>
        </p:sp>
        <p:sp>
          <p:nvSpPr>
            <p:cNvPr id="8" name="Rounded Rectangle 7"/>
            <p:cNvSpPr/>
            <p:nvPr/>
          </p:nvSpPr>
          <p:spPr bwMode="auto">
            <a:xfrm>
              <a:off x="663921" y="2308650"/>
              <a:ext cx="769545" cy="248370"/>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000" dirty="0">
                  <a:solidFill>
                    <a:schemeClr val="tx1"/>
                  </a:solidFill>
                </a:rPr>
                <a:t>IPC</a:t>
              </a:r>
            </a:p>
          </p:txBody>
        </p:sp>
        <p:sp>
          <p:nvSpPr>
            <p:cNvPr id="9" name="Rounded Rectangle 8"/>
            <p:cNvSpPr/>
            <p:nvPr/>
          </p:nvSpPr>
          <p:spPr bwMode="auto">
            <a:xfrm>
              <a:off x="779352" y="1558463"/>
              <a:ext cx="269341" cy="683018"/>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1</a:t>
              </a:r>
            </a:p>
          </p:txBody>
        </p:sp>
        <p:sp>
          <p:nvSpPr>
            <p:cNvPr id="10" name="Rounded Rectangle 9"/>
            <p:cNvSpPr/>
            <p:nvPr/>
          </p:nvSpPr>
          <p:spPr bwMode="auto">
            <a:xfrm>
              <a:off x="1158131" y="1544970"/>
              <a:ext cx="269341" cy="683018"/>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2</a:t>
              </a:r>
            </a:p>
          </p:txBody>
        </p:sp>
        <p:sp>
          <p:nvSpPr>
            <p:cNvPr id="16" name="Rounded Rectangle 15"/>
            <p:cNvSpPr/>
            <p:nvPr/>
          </p:nvSpPr>
          <p:spPr bwMode="auto">
            <a:xfrm>
              <a:off x="385171" y="1548017"/>
              <a:ext cx="249683" cy="1009003"/>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en-US" sz="1000" dirty="0">
                  <a:solidFill>
                    <a:schemeClr val="tx1"/>
                  </a:solidFill>
                </a:rPr>
                <a:t>BIOS</a:t>
              </a:r>
            </a:p>
          </p:txBody>
        </p:sp>
        <p:sp>
          <p:nvSpPr>
            <p:cNvPr id="17" name="Rectangle 16"/>
            <p:cNvSpPr/>
            <p:nvPr/>
          </p:nvSpPr>
          <p:spPr bwMode="auto">
            <a:xfrm>
              <a:off x="1566863" y="1314450"/>
              <a:ext cx="1179512" cy="1366838"/>
            </a:xfrm>
            <a:prstGeom prst="rect">
              <a:avLst/>
            </a:prstGeom>
          </p:spPr>
          <p:style>
            <a:lnRef idx="1">
              <a:schemeClr val="dk1"/>
            </a:lnRef>
            <a:fillRef idx="2">
              <a:schemeClr val="dk1"/>
            </a:fillRef>
            <a:effectRef idx="1">
              <a:schemeClr val="dk1"/>
            </a:effectRef>
            <a:fontRef idx="minor">
              <a:schemeClr val="dk1"/>
            </a:fontRef>
          </p:style>
          <p:txBody>
            <a:bodyPr/>
            <a:lstStyle/>
            <a:p>
              <a:pPr algn="ctr">
                <a:defRPr/>
              </a:pPr>
              <a:r>
                <a:rPr lang="en-US" sz="1000" dirty="0"/>
                <a:t>Core 2</a:t>
              </a:r>
            </a:p>
          </p:txBody>
        </p:sp>
        <p:sp>
          <p:nvSpPr>
            <p:cNvPr id="18" name="Rounded Rectangle 17"/>
            <p:cNvSpPr/>
            <p:nvPr/>
          </p:nvSpPr>
          <p:spPr bwMode="auto">
            <a:xfrm>
              <a:off x="1874215" y="2308650"/>
              <a:ext cx="769545" cy="248370"/>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000" dirty="0">
                  <a:solidFill>
                    <a:schemeClr val="tx1"/>
                  </a:solidFill>
                </a:rPr>
                <a:t>IPC</a:t>
              </a:r>
            </a:p>
          </p:txBody>
        </p:sp>
        <p:sp>
          <p:nvSpPr>
            <p:cNvPr id="19" name="Rounded Rectangle 18"/>
            <p:cNvSpPr/>
            <p:nvPr/>
          </p:nvSpPr>
          <p:spPr bwMode="auto">
            <a:xfrm>
              <a:off x="1989647" y="1558463"/>
              <a:ext cx="269341" cy="683018"/>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1</a:t>
              </a:r>
            </a:p>
          </p:txBody>
        </p:sp>
        <p:sp>
          <p:nvSpPr>
            <p:cNvPr id="20" name="Rounded Rectangle 19"/>
            <p:cNvSpPr/>
            <p:nvPr/>
          </p:nvSpPr>
          <p:spPr bwMode="auto">
            <a:xfrm>
              <a:off x="2368426" y="1544970"/>
              <a:ext cx="269341" cy="683018"/>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2</a:t>
              </a:r>
            </a:p>
          </p:txBody>
        </p:sp>
        <p:sp>
          <p:nvSpPr>
            <p:cNvPr id="21" name="Rounded Rectangle 20"/>
            <p:cNvSpPr/>
            <p:nvPr/>
          </p:nvSpPr>
          <p:spPr bwMode="auto">
            <a:xfrm>
              <a:off x="1595465" y="1548017"/>
              <a:ext cx="249683" cy="1009003"/>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en-US" sz="1000" dirty="0">
                  <a:solidFill>
                    <a:schemeClr val="tx1"/>
                  </a:solidFill>
                </a:rPr>
                <a:t>BIOS</a:t>
              </a:r>
            </a:p>
          </p:txBody>
        </p:sp>
        <p:sp>
          <p:nvSpPr>
            <p:cNvPr id="22" name="Rectangle 21"/>
            <p:cNvSpPr/>
            <p:nvPr/>
          </p:nvSpPr>
          <p:spPr bwMode="auto">
            <a:xfrm>
              <a:off x="2971800" y="1066800"/>
              <a:ext cx="2514600" cy="2141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a:lstStyle/>
            <a:p>
              <a:pPr algn="ctr">
                <a:defRPr/>
              </a:pPr>
              <a:r>
                <a:rPr lang="en-US" sz="1000" dirty="0">
                  <a:solidFill>
                    <a:schemeClr val="tx2"/>
                  </a:solidFill>
                </a:rPr>
                <a:t>Device 2</a:t>
              </a:r>
            </a:p>
          </p:txBody>
        </p:sp>
        <p:sp>
          <p:nvSpPr>
            <p:cNvPr id="23" name="Rectangle 22"/>
            <p:cNvSpPr/>
            <p:nvPr/>
          </p:nvSpPr>
          <p:spPr bwMode="auto">
            <a:xfrm>
              <a:off x="3024188" y="2771775"/>
              <a:ext cx="2389187" cy="373063"/>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000" dirty="0"/>
                <a:t>SoC Hardware and Peripherals</a:t>
              </a:r>
            </a:p>
          </p:txBody>
        </p:sp>
        <p:sp>
          <p:nvSpPr>
            <p:cNvPr id="24" name="Rectangle 23"/>
            <p:cNvSpPr/>
            <p:nvPr/>
          </p:nvSpPr>
          <p:spPr bwMode="auto">
            <a:xfrm>
              <a:off x="3024188" y="1314450"/>
              <a:ext cx="1179512" cy="1366838"/>
            </a:xfrm>
            <a:prstGeom prst="rect">
              <a:avLst/>
            </a:prstGeom>
          </p:spPr>
          <p:style>
            <a:lnRef idx="1">
              <a:schemeClr val="dk1"/>
            </a:lnRef>
            <a:fillRef idx="2">
              <a:schemeClr val="dk1"/>
            </a:fillRef>
            <a:effectRef idx="1">
              <a:schemeClr val="dk1"/>
            </a:effectRef>
            <a:fontRef idx="minor">
              <a:schemeClr val="dk1"/>
            </a:fontRef>
          </p:style>
          <p:txBody>
            <a:bodyPr/>
            <a:lstStyle/>
            <a:p>
              <a:pPr algn="ctr">
                <a:defRPr/>
              </a:pPr>
              <a:r>
                <a:rPr lang="en-US" sz="1000" dirty="0"/>
                <a:t>Core 1</a:t>
              </a:r>
            </a:p>
          </p:txBody>
        </p:sp>
        <p:sp>
          <p:nvSpPr>
            <p:cNvPr id="25" name="Rounded Rectangle 24"/>
            <p:cNvSpPr/>
            <p:nvPr/>
          </p:nvSpPr>
          <p:spPr bwMode="auto">
            <a:xfrm>
              <a:off x="3331675" y="2308650"/>
              <a:ext cx="769545" cy="248370"/>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000" dirty="0">
                  <a:solidFill>
                    <a:schemeClr val="tx1"/>
                  </a:solidFill>
                </a:rPr>
                <a:t>IPC</a:t>
              </a:r>
            </a:p>
          </p:txBody>
        </p:sp>
        <p:sp>
          <p:nvSpPr>
            <p:cNvPr id="26" name="Rounded Rectangle 25"/>
            <p:cNvSpPr/>
            <p:nvPr/>
          </p:nvSpPr>
          <p:spPr bwMode="auto">
            <a:xfrm>
              <a:off x="3447107" y="1558463"/>
              <a:ext cx="269341" cy="683018"/>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1</a:t>
              </a:r>
            </a:p>
          </p:txBody>
        </p:sp>
        <p:sp>
          <p:nvSpPr>
            <p:cNvPr id="27" name="Rounded Rectangle 26"/>
            <p:cNvSpPr/>
            <p:nvPr/>
          </p:nvSpPr>
          <p:spPr bwMode="auto">
            <a:xfrm>
              <a:off x="3825886" y="1544970"/>
              <a:ext cx="269341" cy="683018"/>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2</a:t>
              </a:r>
            </a:p>
          </p:txBody>
        </p:sp>
        <p:sp>
          <p:nvSpPr>
            <p:cNvPr id="28" name="Rounded Rectangle 27"/>
            <p:cNvSpPr/>
            <p:nvPr/>
          </p:nvSpPr>
          <p:spPr bwMode="auto">
            <a:xfrm>
              <a:off x="3052925" y="1548017"/>
              <a:ext cx="249683" cy="1009003"/>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en-US" sz="1000" dirty="0">
                  <a:solidFill>
                    <a:schemeClr val="tx1"/>
                  </a:solidFill>
                </a:rPr>
                <a:t>BIOS</a:t>
              </a:r>
            </a:p>
          </p:txBody>
        </p:sp>
        <p:sp>
          <p:nvSpPr>
            <p:cNvPr id="29" name="Rectangle 28"/>
            <p:cNvSpPr/>
            <p:nvPr/>
          </p:nvSpPr>
          <p:spPr bwMode="auto">
            <a:xfrm>
              <a:off x="4233863" y="1314450"/>
              <a:ext cx="1179512" cy="1366838"/>
            </a:xfrm>
            <a:prstGeom prst="rect">
              <a:avLst/>
            </a:prstGeom>
          </p:spPr>
          <p:style>
            <a:lnRef idx="1">
              <a:schemeClr val="dk1"/>
            </a:lnRef>
            <a:fillRef idx="2">
              <a:schemeClr val="dk1"/>
            </a:fillRef>
            <a:effectRef idx="1">
              <a:schemeClr val="dk1"/>
            </a:effectRef>
            <a:fontRef idx="minor">
              <a:schemeClr val="dk1"/>
            </a:fontRef>
          </p:style>
          <p:txBody>
            <a:bodyPr/>
            <a:lstStyle/>
            <a:p>
              <a:pPr algn="ctr">
                <a:defRPr/>
              </a:pPr>
              <a:r>
                <a:rPr lang="en-US" sz="1000" dirty="0"/>
                <a:t>Core 2</a:t>
              </a:r>
            </a:p>
          </p:txBody>
        </p:sp>
        <p:sp>
          <p:nvSpPr>
            <p:cNvPr id="30" name="Rounded Rectangle 29"/>
            <p:cNvSpPr/>
            <p:nvPr/>
          </p:nvSpPr>
          <p:spPr bwMode="auto">
            <a:xfrm>
              <a:off x="4541970" y="2308650"/>
              <a:ext cx="769545" cy="248370"/>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000" dirty="0">
                  <a:solidFill>
                    <a:schemeClr val="tx1"/>
                  </a:solidFill>
                </a:rPr>
                <a:t>IPC</a:t>
              </a:r>
            </a:p>
          </p:txBody>
        </p:sp>
        <p:sp>
          <p:nvSpPr>
            <p:cNvPr id="31" name="Rounded Rectangle 30"/>
            <p:cNvSpPr/>
            <p:nvPr/>
          </p:nvSpPr>
          <p:spPr bwMode="auto">
            <a:xfrm>
              <a:off x="4657401" y="1558463"/>
              <a:ext cx="269341" cy="683018"/>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1</a:t>
              </a:r>
            </a:p>
          </p:txBody>
        </p:sp>
        <p:sp>
          <p:nvSpPr>
            <p:cNvPr id="32" name="Rounded Rectangle 31"/>
            <p:cNvSpPr/>
            <p:nvPr/>
          </p:nvSpPr>
          <p:spPr bwMode="auto">
            <a:xfrm>
              <a:off x="5036180" y="1544970"/>
              <a:ext cx="269341" cy="683018"/>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2</a:t>
              </a:r>
            </a:p>
          </p:txBody>
        </p:sp>
        <p:sp>
          <p:nvSpPr>
            <p:cNvPr id="33" name="Rounded Rectangle 32"/>
            <p:cNvSpPr/>
            <p:nvPr/>
          </p:nvSpPr>
          <p:spPr bwMode="auto">
            <a:xfrm>
              <a:off x="4263219" y="1548017"/>
              <a:ext cx="249683" cy="1009003"/>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en-US" sz="1000" dirty="0">
                  <a:solidFill>
                    <a:schemeClr val="tx1"/>
                  </a:solidFill>
                </a:rPr>
                <a:t>BIOS</a:t>
              </a:r>
            </a:p>
          </p:txBody>
        </p:sp>
      </p:grpSp>
      <p:sp>
        <p:nvSpPr>
          <p:cNvPr id="24577" name="Title 1"/>
          <p:cNvSpPr>
            <a:spLocks noGrp="1"/>
          </p:cNvSpPr>
          <p:nvPr>
            <p:ph type="title"/>
          </p:nvPr>
        </p:nvSpPr>
        <p:spPr>
          <a:xfrm>
            <a:off x="304800" y="76200"/>
            <a:ext cx="8458200" cy="762000"/>
          </a:xfrm>
        </p:spPr>
        <p:txBody>
          <a:bodyPr/>
          <a:lstStyle/>
          <a:p>
            <a:r>
              <a:rPr lang="en-US" smtClean="0"/>
              <a:t>Interprocessor Communication (IPC)</a:t>
            </a:r>
          </a:p>
        </p:txBody>
      </p:sp>
      <p:grpSp>
        <p:nvGrpSpPr>
          <p:cNvPr id="3" name="Group 66"/>
          <p:cNvGrpSpPr/>
          <p:nvPr>
            <p:custDataLst>
              <p:tags r:id="rId3"/>
            </p:custDataLst>
          </p:nvPr>
        </p:nvGrpSpPr>
        <p:grpSpPr>
          <a:xfrm>
            <a:off x="914400" y="2227263"/>
            <a:ext cx="377825" cy="389191"/>
            <a:chOff x="914400" y="2227263"/>
            <a:chExt cx="377825" cy="389191"/>
          </a:xfrm>
        </p:grpSpPr>
        <p:cxnSp>
          <p:nvCxnSpPr>
            <p:cNvPr id="11" name="Straight Arrow Connector 10"/>
            <p:cNvCxnSpPr/>
            <p:nvPr/>
          </p:nvCxnSpPr>
          <p:spPr bwMode="auto">
            <a:xfrm>
              <a:off x="1292225" y="2227263"/>
              <a:ext cx="0" cy="388937"/>
            </a:xfrm>
            <a:prstGeom prst="straightConnector1">
              <a:avLst/>
            </a:prstGeom>
            <a:ln w="25400" cmpd="sng">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a:off x="914400" y="2616200"/>
              <a:ext cx="377825" cy="0"/>
            </a:xfrm>
            <a:prstGeom prst="line">
              <a:avLst/>
            </a:prstGeom>
            <a:ln w="25400" cmpd="sng">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bwMode="auto">
            <a:xfrm>
              <a:off x="914400" y="2241550"/>
              <a:ext cx="0" cy="374904"/>
            </a:xfrm>
            <a:prstGeom prst="straightConnector1">
              <a:avLst/>
            </a:prstGeom>
            <a:ln w="25400" cmpd="sng">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custDataLst>
              <p:tags r:id="rId4"/>
            </p:custDataLst>
          </p:nvPr>
        </p:nvGrpSpPr>
        <p:grpSpPr>
          <a:xfrm>
            <a:off x="914400" y="3733800"/>
            <a:ext cx="6858000" cy="2286000"/>
            <a:chOff x="914400" y="3733800"/>
            <a:chExt cx="6858000" cy="2286000"/>
          </a:xfrm>
        </p:grpSpPr>
        <p:sp>
          <p:nvSpPr>
            <p:cNvPr id="37" name="Rectangle 36"/>
            <p:cNvSpPr/>
            <p:nvPr/>
          </p:nvSpPr>
          <p:spPr bwMode="auto">
            <a:xfrm>
              <a:off x="914400" y="3733800"/>
              <a:ext cx="685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a:lstStyle/>
            <a:p>
              <a:pPr algn="ctr">
                <a:defRPr/>
              </a:pPr>
              <a:r>
                <a:rPr lang="en-US" sz="1000" dirty="0">
                  <a:solidFill>
                    <a:schemeClr val="tx2"/>
                  </a:solidFill>
                </a:rPr>
                <a:t>Device 1</a:t>
              </a:r>
            </a:p>
          </p:txBody>
        </p:sp>
        <p:sp>
          <p:nvSpPr>
            <p:cNvPr id="38" name="Rectangle 37"/>
            <p:cNvSpPr/>
            <p:nvPr/>
          </p:nvSpPr>
          <p:spPr bwMode="auto">
            <a:xfrm>
              <a:off x="990600" y="5562600"/>
              <a:ext cx="6721475" cy="3968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000" dirty="0"/>
                <a:t>SoC Hardware and Peripherals</a:t>
              </a:r>
            </a:p>
          </p:txBody>
        </p:sp>
        <p:sp>
          <p:nvSpPr>
            <p:cNvPr id="39" name="Rectangle 38"/>
            <p:cNvSpPr/>
            <p:nvPr/>
          </p:nvSpPr>
          <p:spPr bwMode="auto">
            <a:xfrm>
              <a:off x="982663" y="3998913"/>
              <a:ext cx="1562100" cy="1457325"/>
            </a:xfrm>
            <a:prstGeom prst="rect">
              <a:avLst/>
            </a:prstGeom>
          </p:spPr>
          <p:style>
            <a:lnRef idx="1">
              <a:schemeClr val="dk1"/>
            </a:lnRef>
            <a:fillRef idx="2">
              <a:schemeClr val="dk1"/>
            </a:fillRef>
            <a:effectRef idx="1">
              <a:schemeClr val="dk1"/>
            </a:effectRef>
            <a:fontRef idx="minor">
              <a:schemeClr val="dk1"/>
            </a:fontRef>
          </p:style>
          <p:txBody>
            <a:bodyPr/>
            <a:lstStyle/>
            <a:p>
              <a:pPr algn="ctr">
                <a:defRPr/>
              </a:pPr>
              <a:r>
                <a:rPr lang="en-US" sz="1000" dirty="0"/>
                <a:t>Core 1</a:t>
              </a:r>
            </a:p>
          </p:txBody>
        </p:sp>
        <p:sp>
          <p:nvSpPr>
            <p:cNvPr id="40" name="Rounded Rectangle 39"/>
            <p:cNvSpPr/>
            <p:nvPr/>
          </p:nvSpPr>
          <p:spPr bwMode="auto">
            <a:xfrm>
              <a:off x="1447800" y="5059363"/>
              <a:ext cx="960438" cy="2651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000" dirty="0"/>
                <a:t>SysLink</a:t>
              </a:r>
            </a:p>
          </p:txBody>
        </p:sp>
        <p:sp>
          <p:nvSpPr>
            <p:cNvPr id="41" name="Rounded Rectangle 40"/>
            <p:cNvSpPr/>
            <p:nvPr/>
          </p:nvSpPr>
          <p:spPr bwMode="auto">
            <a:xfrm>
              <a:off x="1542484" y="4258469"/>
              <a:ext cx="356480" cy="728870"/>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1</a:t>
              </a:r>
            </a:p>
          </p:txBody>
        </p:sp>
        <p:sp>
          <p:nvSpPr>
            <p:cNvPr id="42" name="Rounded Rectangle 41"/>
            <p:cNvSpPr/>
            <p:nvPr/>
          </p:nvSpPr>
          <p:spPr bwMode="auto">
            <a:xfrm>
              <a:off x="2043809" y="4244070"/>
              <a:ext cx="356480" cy="728870"/>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2</a:t>
              </a:r>
            </a:p>
          </p:txBody>
        </p:sp>
        <p:cxnSp>
          <p:nvCxnSpPr>
            <p:cNvPr id="43" name="Straight Arrow Connector 42"/>
            <p:cNvCxnSpPr/>
            <p:nvPr/>
          </p:nvCxnSpPr>
          <p:spPr bwMode="auto">
            <a:xfrm rot="5400000">
              <a:off x="1371600" y="5321300"/>
              <a:ext cx="668338" cy="1588"/>
            </a:xfrm>
            <a:prstGeom prst="straightConnector1">
              <a:avLst/>
            </a:prstGeom>
            <a:ln w="25400" cmpd="sng">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auto">
            <a:xfrm>
              <a:off x="1698625" y="5654675"/>
              <a:ext cx="5659438" cy="0"/>
            </a:xfrm>
            <a:prstGeom prst="line">
              <a:avLst/>
            </a:prstGeom>
            <a:ln w="25400" cmpd="sng">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bwMode="auto">
            <a:xfrm>
              <a:off x="1020773" y="4247322"/>
              <a:ext cx="330462" cy="1076739"/>
            </a:xfrm>
            <a:prstGeom prst="roundRect">
              <a:avLst/>
            </a:prstGeom>
          </p:spPr>
          <p:style>
            <a:lnRef idx="1">
              <a:schemeClr val="accent2"/>
            </a:lnRef>
            <a:fillRef idx="2">
              <a:schemeClr val="accent2"/>
            </a:fillRef>
            <a:effectRef idx="1">
              <a:schemeClr val="accent2"/>
            </a:effectRef>
            <a:fontRef idx="minor">
              <a:schemeClr val="dk1"/>
            </a:fontRef>
          </p:style>
          <p:txBody>
            <a:bodyPr vert="vert270" anchor="ctr"/>
            <a:lstStyle/>
            <a:p>
              <a:pPr algn="ctr">
                <a:defRPr/>
              </a:pPr>
              <a:r>
                <a:rPr lang="en-US" sz="1000" dirty="0"/>
                <a:t>Linux</a:t>
              </a:r>
            </a:p>
          </p:txBody>
        </p:sp>
        <p:sp>
          <p:nvSpPr>
            <p:cNvPr id="46" name="Rectangle 45"/>
            <p:cNvSpPr/>
            <p:nvPr/>
          </p:nvSpPr>
          <p:spPr bwMode="auto">
            <a:xfrm>
              <a:off x="2584450" y="3998913"/>
              <a:ext cx="1562100" cy="1457325"/>
            </a:xfrm>
            <a:prstGeom prst="rect">
              <a:avLst/>
            </a:prstGeom>
          </p:spPr>
          <p:style>
            <a:lnRef idx="1">
              <a:schemeClr val="dk1"/>
            </a:lnRef>
            <a:fillRef idx="2">
              <a:schemeClr val="dk1"/>
            </a:fillRef>
            <a:effectRef idx="1">
              <a:schemeClr val="dk1"/>
            </a:effectRef>
            <a:fontRef idx="minor">
              <a:schemeClr val="dk1"/>
            </a:fontRef>
          </p:style>
          <p:txBody>
            <a:bodyPr/>
            <a:lstStyle/>
            <a:p>
              <a:pPr algn="ctr">
                <a:defRPr/>
              </a:pPr>
              <a:r>
                <a:rPr lang="en-US" sz="1000" dirty="0"/>
                <a:t>Core 2</a:t>
              </a:r>
            </a:p>
          </p:txBody>
        </p:sp>
        <p:sp>
          <p:nvSpPr>
            <p:cNvPr id="47" name="Rounded Rectangle 46"/>
            <p:cNvSpPr/>
            <p:nvPr/>
          </p:nvSpPr>
          <p:spPr bwMode="auto">
            <a:xfrm>
              <a:off x="2991567" y="5059017"/>
              <a:ext cx="1018515" cy="265043"/>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000" dirty="0">
                  <a:solidFill>
                    <a:schemeClr val="tx1"/>
                  </a:solidFill>
                </a:rPr>
                <a:t>IPC</a:t>
              </a:r>
            </a:p>
          </p:txBody>
        </p:sp>
        <p:sp>
          <p:nvSpPr>
            <p:cNvPr id="48" name="Rounded Rectangle 47"/>
            <p:cNvSpPr/>
            <p:nvPr/>
          </p:nvSpPr>
          <p:spPr bwMode="auto">
            <a:xfrm>
              <a:off x="3144344" y="4258469"/>
              <a:ext cx="356480" cy="728870"/>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1</a:t>
              </a:r>
            </a:p>
          </p:txBody>
        </p:sp>
        <p:sp>
          <p:nvSpPr>
            <p:cNvPr id="49" name="Rounded Rectangle 48"/>
            <p:cNvSpPr/>
            <p:nvPr/>
          </p:nvSpPr>
          <p:spPr bwMode="auto">
            <a:xfrm>
              <a:off x="3645669" y="4244070"/>
              <a:ext cx="356480" cy="728870"/>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2</a:t>
              </a:r>
            </a:p>
          </p:txBody>
        </p:sp>
        <p:sp>
          <p:nvSpPr>
            <p:cNvPr id="50" name="Rounded Rectangle 49"/>
            <p:cNvSpPr/>
            <p:nvPr/>
          </p:nvSpPr>
          <p:spPr bwMode="auto">
            <a:xfrm>
              <a:off x="2622633" y="4247322"/>
              <a:ext cx="330462" cy="1076739"/>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en-US" sz="1000" dirty="0">
                  <a:solidFill>
                    <a:schemeClr val="tx1"/>
                  </a:solidFill>
                </a:rPr>
                <a:t>BIOS</a:t>
              </a:r>
            </a:p>
          </p:txBody>
        </p:sp>
        <p:sp>
          <p:nvSpPr>
            <p:cNvPr id="51" name="Rectangle 50"/>
            <p:cNvSpPr/>
            <p:nvPr/>
          </p:nvSpPr>
          <p:spPr bwMode="auto">
            <a:xfrm>
              <a:off x="4173538" y="3998913"/>
              <a:ext cx="1562100" cy="1457325"/>
            </a:xfrm>
            <a:prstGeom prst="rect">
              <a:avLst/>
            </a:prstGeom>
          </p:spPr>
          <p:style>
            <a:lnRef idx="1">
              <a:schemeClr val="dk1"/>
            </a:lnRef>
            <a:fillRef idx="2">
              <a:schemeClr val="dk1"/>
            </a:fillRef>
            <a:effectRef idx="1">
              <a:schemeClr val="dk1"/>
            </a:effectRef>
            <a:fontRef idx="minor">
              <a:schemeClr val="dk1"/>
            </a:fontRef>
          </p:style>
          <p:txBody>
            <a:bodyPr/>
            <a:lstStyle/>
            <a:p>
              <a:pPr algn="ctr">
                <a:defRPr/>
              </a:pPr>
              <a:r>
                <a:rPr lang="en-US" sz="1000" dirty="0"/>
                <a:t>Core 3</a:t>
              </a:r>
            </a:p>
          </p:txBody>
        </p:sp>
        <p:sp>
          <p:nvSpPr>
            <p:cNvPr id="52" name="Rounded Rectangle 51"/>
            <p:cNvSpPr/>
            <p:nvPr/>
          </p:nvSpPr>
          <p:spPr bwMode="auto">
            <a:xfrm>
              <a:off x="4581053" y="5059017"/>
              <a:ext cx="1018515" cy="265043"/>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000" dirty="0">
                  <a:solidFill>
                    <a:schemeClr val="tx1"/>
                  </a:solidFill>
                </a:rPr>
                <a:t>IPC</a:t>
              </a:r>
            </a:p>
          </p:txBody>
        </p:sp>
        <p:sp>
          <p:nvSpPr>
            <p:cNvPr id="53" name="Rounded Rectangle 52"/>
            <p:cNvSpPr/>
            <p:nvPr/>
          </p:nvSpPr>
          <p:spPr bwMode="auto">
            <a:xfrm>
              <a:off x="4733831" y="4258469"/>
              <a:ext cx="356480" cy="728870"/>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1</a:t>
              </a:r>
            </a:p>
          </p:txBody>
        </p:sp>
        <p:sp>
          <p:nvSpPr>
            <p:cNvPr id="54" name="Rounded Rectangle 53"/>
            <p:cNvSpPr/>
            <p:nvPr/>
          </p:nvSpPr>
          <p:spPr bwMode="auto">
            <a:xfrm>
              <a:off x="5235156" y="4244070"/>
              <a:ext cx="356480" cy="728870"/>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2</a:t>
              </a:r>
            </a:p>
          </p:txBody>
        </p:sp>
        <p:sp>
          <p:nvSpPr>
            <p:cNvPr id="55" name="Rounded Rectangle 54"/>
            <p:cNvSpPr/>
            <p:nvPr/>
          </p:nvSpPr>
          <p:spPr bwMode="auto">
            <a:xfrm>
              <a:off x="4212119" y="4247322"/>
              <a:ext cx="330462" cy="1076739"/>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en-US" sz="1000" dirty="0">
                  <a:solidFill>
                    <a:schemeClr val="tx1"/>
                  </a:solidFill>
                </a:rPr>
                <a:t>BIOS</a:t>
              </a:r>
            </a:p>
          </p:txBody>
        </p:sp>
        <p:sp>
          <p:nvSpPr>
            <p:cNvPr id="56" name="Rectangle 55"/>
            <p:cNvSpPr/>
            <p:nvPr/>
          </p:nvSpPr>
          <p:spPr bwMode="auto">
            <a:xfrm>
              <a:off x="6142038" y="3998913"/>
              <a:ext cx="1562100" cy="1457325"/>
            </a:xfrm>
            <a:prstGeom prst="rect">
              <a:avLst/>
            </a:prstGeom>
          </p:spPr>
          <p:style>
            <a:lnRef idx="1">
              <a:schemeClr val="dk1"/>
            </a:lnRef>
            <a:fillRef idx="2">
              <a:schemeClr val="dk1"/>
            </a:fillRef>
            <a:effectRef idx="1">
              <a:schemeClr val="dk1"/>
            </a:effectRef>
            <a:fontRef idx="minor">
              <a:schemeClr val="dk1"/>
            </a:fontRef>
          </p:style>
          <p:txBody>
            <a:bodyPr/>
            <a:lstStyle/>
            <a:p>
              <a:pPr algn="ctr">
                <a:defRPr/>
              </a:pPr>
              <a:r>
                <a:rPr lang="en-US" sz="1000" dirty="0"/>
                <a:t>Core N</a:t>
              </a:r>
            </a:p>
          </p:txBody>
        </p:sp>
        <p:sp>
          <p:nvSpPr>
            <p:cNvPr id="57" name="Rounded Rectangle 56"/>
            <p:cNvSpPr/>
            <p:nvPr/>
          </p:nvSpPr>
          <p:spPr bwMode="auto">
            <a:xfrm>
              <a:off x="6550182" y="5059017"/>
              <a:ext cx="1018515" cy="265043"/>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000" dirty="0">
                  <a:solidFill>
                    <a:schemeClr val="tx1"/>
                  </a:solidFill>
                </a:rPr>
                <a:t>IPC</a:t>
              </a:r>
            </a:p>
          </p:txBody>
        </p:sp>
        <p:sp>
          <p:nvSpPr>
            <p:cNvPr id="58" name="Rounded Rectangle 57"/>
            <p:cNvSpPr/>
            <p:nvPr/>
          </p:nvSpPr>
          <p:spPr bwMode="auto">
            <a:xfrm>
              <a:off x="6702959" y="4258469"/>
              <a:ext cx="356480" cy="728870"/>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1</a:t>
              </a:r>
            </a:p>
          </p:txBody>
        </p:sp>
        <p:sp>
          <p:nvSpPr>
            <p:cNvPr id="59" name="Rounded Rectangle 58"/>
            <p:cNvSpPr/>
            <p:nvPr/>
          </p:nvSpPr>
          <p:spPr bwMode="auto">
            <a:xfrm>
              <a:off x="7204284" y="4244070"/>
              <a:ext cx="356480" cy="728870"/>
            </a:xfrm>
            <a:prstGeom prst="round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000" dirty="0"/>
                <a:t>Process  2</a:t>
              </a:r>
            </a:p>
          </p:txBody>
        </p:sp>
        <p:sp>
          <p:nvSpPr>
            <p:cNvPr id="60" name="Rounded Rectangle 59"/>
            <p:cNvSpPr/>
            <p:nvPr/>
          </p:nvSpPr>
          <p:spPr bwMode="auto">
            <a:xfrm>
              <a:off x="6181248" y="4247322"/>
              <a:ext cx="330462" cy="1076739"/>
            </a:xfrm>
            <a:prstGeom prst="roundRect">
              <a:avLst/>
            </a:prstGeom>
            <a:solidFill>
              <a:schemeClr val="accent3">
                <a:lumMod val="40000"/>
                <a:lumOff val="60000"/>
              </a:schemeClr>
            </a:solidFill>
            <a:ln>
              <a:solidFill>
                <a:schemeClr val="accent3">
                  <a:lumMod val="75000"/>
                </a:schemeClr>
              </a:solidFill>
            </a:ln>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en-US" sz="1000" dirty="0">
                  <a:solidFill>
                    <a:schemeClr val="tx1"/>
                  </a:solidFill>
                </a:rPr>
                <a:t>BIOS</a:t>
              </a:r>
            </a:p>
          </p:txBody>
        </p:sp>
        <p:cxnSp>
          <p:nvCxnSpPr>
            <p:cNvPr id="61" name="Straight Arrow Connector 60"/>
            <p:cNvCxnSpPr/>
            <p:nvPr/>
          </p:nvCxnSpPr>
          <p:spPr bwMode="auto">
            <a:xfrm>
              <a:off x="3817938" y="4987925"/>
              <a:ext cx="0" cy="666750"/>
            </a:xfrm>
            <a:prstGeom prst="straightConnector1">
              <a:avLst/>
            </a:prstGeom>
            <a:ln w="25400" cmpd="sng">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bwMode="auto">
            <a:xfrm>
              <a:off x="4921250" y="4992688"/>
              <a:ext cx="0" cy="668337"/>
            </a:xfrm>
            <a:prstGeom prst="straightConnector1">
              <a:avLst/>
            </a:prstGeom>
            <a:ln w="25400" cmpd="sng">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bwMode="auto">
            <a:xfrm>
              <a:off x="7364413" y="4992688"/>
              <a:ext cx="0" cy="668337"/>
            </a:xfrm>
            <a:prstGeom prst="straightConnector1">
              <a:avLst/>
            </a:prstGeom>
            <a:ln w="25400" cmpd="sng">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aphicFrame>
        <p:nvGraphicFramePr>
          <p:cNvPr id="64" name="Table 63"/>
          <p:cNvGraphicFramePr>
            <a:graphicFrameLocks noGrp="1"/>
          </p:cNvGraphicFramePr>
          <p:nvPr/>
        </p:nvGraphicFramePr>
        <p:xfrm>
          <a:off x="5562600" y="1066800"/>
          <a:ext cx="3276597" cy="2140528"/>
        </p:xfrm>
        <a:graphic>
          <a:graphicData uri="http://schemas.openxmlformats.org/drawingml/2006/table">
            <a:tbl>
              <a:tblPr firstRow="1" bandRow="1">
                <a:tableStyleId>{5C22544A-7EE6-4342-B048-85BDC9FD1C3A}</a:tableStyleId>
              </a:tblPr>
              <a:tblGrid>
                <a:gridCol w="1272577"/>
                <a:gridCol w="613948"/>
                <a:gridCol w="695036"/>
                <a:gridCol w="695036"/>
              </a:tblGrid>
              <a:tr h="642158">
                <a:tc>
                  <a:txBody>
                    <a:bodyPr/>
                    <a:lstStyle/>
                    <a:p>
                      <a:r>
                        <a:rPr lang="en-US" sz="1000" dirty="0" smtClean="0">
                          <a:solidFill>
                            <a:schemeClr val="tx2"/>
                          </a:solidFill>
                        </a:rPr>
                        <a:t>IPC Transports</a:t>
                      </a:r>
                      <a:endParaRPr lang="en-US" sz="1000" dirty="0">
                        <a:solidFill>
                          <a:schemeClr val="tx2"/>
                        </a:solidFill>
                      </a:endParaRPr>
                    </a:p>
                  </a:txBody>
                  <a:tcPr anchor="ctr"/>
                </a:tc>
                <a:tc>
                  <a:txBody>
                    <a:bodyPr/>
                    <a:lstStyle/>
                    <a:p>
                      <a:r>
                        <a:rPr lang="en-US" sz="1000" dirty="0" smtClean="0">
                          <a:solidFill>
                            <a:schemeClr val="tx2"/>
                          </a:solidFill>
                        </a:rPr>
                        <a:t>Task</a:t>
                      </a:r>
                      <a:r>
                        <a:rPr lang="en-US" sz="1000" baseline="0" dirty="0" smtClean="0">
                          <a:solidFill>
                            <a:schemeClr val="tx2"/>
                          </a:solidFill>
                        </a:rPr>
                        <a:t> to Task</a:t>
                      </a:r>
                      <a:endParaRPr lang="en-US" sz="1000" dirty="0">
                        <a:solidFill>
                          <a:schemeClr val="tx2"/>
                        </a:solidFill>
                      </a:endParaRPr>
                    </a:p>
                  </a:txBody>
                  <a:tcPr anchor="ctr"/>
                </a:tc>
                <a:tc>
                  <a:txBody>
                    <a:bodyPr/>
                    <a:lstStyle/>
                    <a:p>
                      <a:r>
                        <a:rPr lang="en-US" sz="1000" dirty="0" smtClean="0">
                          <a:solidFill>
                            <a:schemeClr val="tx2"/>
                          </a:solidFill>
                        </a:rPr>
                        <a:t>Core to Core</a:t>
                      </a:r>
                      <a:endParaRPr lang="en-US" sz="1000" dirty="0">
                        <a:solidFill>
                          <a:schemeClr val="tx2"/>
                        </a:solidFill>
                      </a:endParaRPr>
                    </a:p>
                  </a:txBody>
                  <a:tcPr anchor="ctr"/>
                </a:tc>
                <a:tc>
                  <a:txBody>
                    <a:bodyPr/>
                    <a:lstStyle/>
                    <a:p>
                      <a:r>
                        <a:rPr lang="en-US" sz="1000" dirty="0" smtClean="0">
                          <a:solidFill>
                            <a:schemeClr val="tx2"/>
                          </a:solidFill>
                        </a:rPr>
                        <a:t>Device to Device</a:t>
                      </a:r>
                      <a:endParaRPr lang="en-US" sz="1000" dirty="0">
                        <a:solidFill>
                          <a:schemeClr val="tx2"/>
                        </a:solidFill>
                      </a:endParaRPr>
                    </a:p>
                  </a:txBody>
                  <a:tcPr anchor="ctr"/>
                </a:tc>
              </a:tr>
              <a:tr h="299674">
                <a:tc>
                  <a:txBody>
                    <a:bodyPr/>
                    <a:lstStyle/>
                    <a:p>
                      <a:r>
                        <a:rPr lang="en-US" sz="1000" dirty="0" smtClean="0"/>
                        <a:t>Shared Memory</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endParaRPr lang="en-US" sz="1000" dirty="0"/>
                    </a:p>
                  </a:txBody>
                  <a:tcPr anchor="ctr"/>
                </a:tc>
              </a:tr>
              <a:tr h="299674">
                <a:tc>
                  <a:txBody>
                    <a:bodyPr/>
                    <a:lstStyle/>
                    <a:p>
                      <a:r>
                        <a:rPr lang="en-US" sz="1000" dirty="0" smtClean="0"/>
                        <a:t>Navigator/QMSS</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endParaRPr lang="en-US" sz="1000" dirty="0"/>
                    </a:p>
                  </a:txBody>
                  <a:tcPr anchor="ctr"/>
                </a:tc>
              </a:tr>
              <a:tr h="299674">
                <a:tc>
                  <a:txBody>
                    <a:bodyPr/>
                    <a:lstStyle/>
                    <a:p>
                      <a:r>
                        <a:rPr lang="en-US" sz="1000" dirty="0" smtClean="0"/>
                        <a:t>SRIO</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r>
                        <a:rPr lang="en-US" sz="1000" dirty="0" smtClean="0"/>
                        <a:t>x</a:t>
                      </a:r>
                      <a:endParaRPr lang="en-US" sz="1000" dirty="0"/>
                    </a:p>
                  </a:txBody>
                  <a:tcPr anchor="ctr"/>
                </a:tc>
              </a:tr>
              <a:tr h="299674">
                <a:tc>
                  <a:txBody>
                    <a:bodyPr/>
                    <a:lstStyle/>
                    <a:p>
                      <a:r>
                        <a:rPr lang="en-US" sz="1000" dirty="0" smtClean="0"/>
                        <a:t>PCIe</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r>
                        <a:rPr lang="en-US" sz="1000" dirty="0" smtClean="0"/>
                        <a:t>x</a:t>
                      </a:r>
                      <a:endParaRPr lang="en-US" sz="1000" dirty="0"/>
                    </a:p>
                  </a:txBody>
                  <a:tcPr anchor="ctr"/>
                </a:tc>
              </a:tr>
              <a:tr h="299674">
                <a:tc>
                  <a:txBody>
                    <a:bodyPr/>
                    <a:lstStyle/>
                    <a:p>
                      <a:r>
                        <a:rPr lang="en-US" sz="1000" dirty="0" smtClean="0"/>
                        <a:t>HyperLink</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r>
                        <a:rPr lang="en-US" sz="1000" dirty="0" smtClean="0"/>
                        <a:t>x</a:t>
                      </a:r>
                      <a:endParaRPr lang="en-US" sz="1000" dirty="0"/>
                    </a:p>
                  </a:txBody>
                  <a:tcPr anchor="ctr"/>
                </a:tc>
                <a:tc>
                  <a:txBody>
                    <a:bodyPr/>
                    <a:lstStyle/>
                    <a:p>
                      <a:pPr algn="ctr"/>
                      <a:r>
                        <a:rPr lang="en-US" sz="1000" dirty="0" smtClean="0"/>
                        <a:t>x</a:t>
                      </a:r>
                      <a:endParaRPr lang="en-US" sz="1000" dirty="0"/>
                    </a:p>
                  </a:txBody>
                  <a:tcPr anchor="ctr"/>
                </a:tc>
              </a:tr>
            </a:tbl>
          </a:graphicData>
        </a:graphic>
      </p:graphicFrame>
      <p:grpSp>
        <p:nvGrpSpPr>
          <p:cNvPr id="36" name="Group 74"/>
          <p:cNvGrpSpPr/>
          <p:nvPr>
            <p:custDataLst>
              <p:tags r:id="rId5"/>
            </p:custDataLst>
          </p:nvPr>
        </p:nvGrpSpPr>
        <p:grpSpPr>
          <a:xfrm>
            <a:off x="914400" y="2241550"/>
            <a:ext cx="3046413" cy="1190750"/>
            <a:chOff x="914400" y="2241550"/>
            <a:chExt cx="3046413" cy="1190750"/>
          </a:xfrm>
        </p:grpSpPr>
        <p:cxnSp>
          <p:nvCxnSpPr>
            <p:cNvPr id="15" name="Straight Connector 14"/>
            <p:cNvCxnSpPr/>
            <p:nvPr/>
          </p:nvCxnSpPr>
          <p:spPr bwMode="auto">
            <a:xfrm>
              <a:off x="914400" y="3423857"/>
              <a:ext cx="3046413" cy="0"/>
            </a:xfrm>
            <a:prstGeom prst="line">
              <a:avLst/>
            </a:prstGeom>
            <a:ln w="25400" cmpd="sng">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bwMode="auto">
            <a:xfrm>
              <a:off x="3960813" y="2241550"/>
              <a:ext cx="0" cy="1187450"/>
            </a:xfrm>
            <a:prstGeom prst="straightConnector1">
              <a:avLst/>
            </a:prstGeom>
            <a:ln w="25400" cmpd="sng">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14400" y="2865372"/>
              <a:ext cx="0" cy="566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Group 73"/>
          <p:cNvGrpSpPr/>
          <p:nvPr>
            <p:custDataLst>
              <p:tags r:id="rId6"/>
            </p:custDataLst>
          </p:nvPr>
        </p:nvGrpSpPr>
        <p:grpSpPr>
          <a:xfrm>
            <a:off x="914400" y="2241550"/>
            <a:ext cx="1589088" cy="627953"/>
            <a:chOff x="914400" y="2241550"/>
            <a:chExt cx="1589088" cy="627953"/>
          </a:xfrm>
        </p:grpSpPr>
        <p:cxnSp>
          <p:nvCxnSpPr>
            <p:cNvPr id="14" name="Straight Connector 13"/>
            <p:cNvCxnSpPr/>
            <p:nvPr/>
          </p:nvCxnSpPr>
          <p:spPr bwMode="auto">
            <a:xfrm>
              <a:off x="914400" y="2867025"/>
              <a:ext cx="1589088" cy="0"/>
            </a:xfrm>
            <a:prstGeom prst="line">
              <a:avLst/>
            </a:prstGeom>
            <a:ln w="25400" cmpd="sng">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bwMode="auto">
            <a:xfrm>
              <a:off x="2498725" y="2241550"/>
              <a:ext cx="0" cy="625475"/>
            </a:xfrm>
            <a:prstGeom prst="straightConnector1">
              <a:avLst/>
            </a:prstGeom>
            <a:ln w="25400" cmpd="sng">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14400" y="2613471"/>
              <a:ext cx="0" cy="256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 </a:t>
            </a:r>
            <a:r>
              <a:rPr lang="en-US" dirty="0" err="1" smtClean="0"/>
              <a:t>MessagQ</a:t>
            </a:r>
            <a:r>
              <a:rPr lang="en-US" dirty="0" smtClean="0"/>
              <a:t> – Message Queue</a:t>
            </a:r>
          </a:p>
        </p:txBody>
      </p:sp>
      <p:sp>
        <p:nvSpPr>
          <p:cNvPr id="32772" name="Text Box 13"/>
          <p:cNvSpPr txBox="1">
            <a:spLocks noChangeArrowheads="1"/>
          </p:cNvSpPr>
          <p:nvPr/>
        </p:nvSpPr>
        <p:spPr bwMode="auto">
          <a:xfrm>
            <a:off x="465138" y="3060700"/>
            <a:ext cx="1539875" cy="384175"/>
          </a:xfrm>
          <a:prstGeom prst="rect">
            <a:avLst/>
          </a:prstGeom>
          <a:noFill/>
          <a:ln w="12700">
            <a:noFill/>
            <a:miter lim="800000"/>
            <a:headEnd/>
            <a:tailEnd/>
          </a:ln>
        </p:spPr>
        <p:txBody>
          <a:bodyPr wrap="none">
            <a:spAutoFit/>
          </a:bodyPr>
          <a:lstStyle/>
          <a:p>
            <a:pPr eaLnBrk="0" hangingPunct="0">
              <a:lnSpc>
                <a:spcPct val="80000"/>
              </a:lnSpc>
              <a:spcBef>
                <a:spcPct val="50000"/>
              </a:spcBef>
              <a:buFont typeface="Wingdings" pitchFamily="2" charset="2"/>
              <a:buNone/>
            </a:pPr>
            <a:r>
              <a:rPr lang="en-US">
                <a:solidFill>
                  <a:srgbClr val="000000"/>
                </a:solidFill>
              </a:rPr>
              <a:t>Example:</a:t>
            </a:r>
          </a:p>
        </p:txBody>
      </p:sp>
      <p:sp>
        <p:nvSpPr>
          <p:cNvPr id="32773" name="Text Box 14"/>
          <p:cNvSpPr txBox="1">
            <a:spLocks noChangeArrowheads="1"/>
          </p:cNvSpPr>
          <p:nvPr/>
        </p:nvSpPr>
        <p:spPr bwMode="auto">
          <a:xfrm>
            <a:off x="1058863" y="5759450"/>
            <a:ext cx="735012"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rgbClr val="0066FF"/>
                </a:solidFill>
              </a:rPr>
              <a:t>QUE</a:t>
            </a:r>
          </a:p>
        </p:txBody>
      </p:sp>
      <p:sp>
        <p:nvSpPr>
          <p:cNvPr id="32774" name="Text Box 15"/>
          <p:cNvSpPr txBox="1">
            <a:spLocks noChangeArrowheads="1"/>
          </p:cNvSpPr>
          <p:nvPr/>
        </p:nvSpPr>
        <p:spPr bwMode="auto">
          <a:xfrm>
            <a:off x="228600" y="3933825"/>
            <a:ext cx="2438400" cy="2114425"/>
          </a:xfrm>
          <a:prstGeom prst="rect">
            <a:avLst/>
          </a:prstGeom>
          <a:solidFill>
            <a:schemeClr val="accent2"/>
          </a:solidFill>
          <a:ln w="12700">
            <a:solidFill>
              <a:schemeClr val="tx1"/>
            </a:solidFill>
            <a:miter lim="800000"/>
            <a:headEnd/>
            <a:tailEnd/>
          </a:ln>
        </p:spPr>
        <p:txBody>
          <a:bodyPr wrap="square">
            <a:spAutoFit/>
          </a:bodyPr>
          <a:lstStyle/>
          <a:p>
            <a:pPr eaLnBrk="0" hangingPunct="0">
              <a:lnSpc>
                <a:spcPct val="80000"/>
              </a:lnSpc>
              <a:spcBef>
                <a:spcPct val="50000"/>
              </a:spcBef>
            </a:pPr>
            <a:r>
              <a:rPr lang="en-US" sz="1800" dirty="0">
                <a:solidFill>
                  <a:srgbClr val="000000"/>
                </a:solidFill>
                <a:latin typeface="Arial Narrow" pitchFamily="34" charset="0"/>
              </a:rPr>
              <a:t>...</a:t>
            </a:r>
          </a:p>
          <a:p>
            <a:pPr eaLnBrk="0" hangingPunct="0">
              <a:lnSpc>
                <a:spcPct val="80000"/>
              </a:lnSpc>
              <a:spcBef>
                <a:spcPct val="50000"/>
              </a:spcBef>
            </a:pPr>
            <a:r>
              <a:rPr lang="en-US" sz="1800" dirty="0" err="1" smtClean="0">
                <a:solidFill>
                  <a:srgbClr val="000000"/>
                </a:solidFill>
                <a:latin typeface="Arial Narrow" pitchFamily="34" charset="0"/>
              </a:rPr>
              <a:t>MessageQ_get</a:t>
            </a:r>
            <a:r>
              <a:rPr lang="en-US" sz="1800" dirty="0" smtClean="0">
                <a:solidFill>
                  <a:srgbClr val="000000"/>
                </a:solidFill>
                <a:latin typeface="Arial Narrow" pitchFamily="34" charset="0"/>
              </a:rPr>
              <a:t>(msg,q2</a:t>
            </a:r>
            <a:r>
              <a:rPr lang="en-US" sz="1800" dirty="0">
                <a:solidFill>
                  <a:srgbClr val="000000"/>
                </a:solidFill>
                <a:latin typeface="Arial Narrow" pitchFamily="34" charset="0"/>
              </a:rPr>
              <a:t>);</a:t>
            </a:r>
          </a:p>
          <a:p>
            <a:pPr eaLnBrk="0" hangingPunct="0">
              <a:lnSpc>
                <a:spcPct val="80000"/>
              </a:lnSpc>
              <a:spcBef>
                <a:spcPct val="50000"/>
              </a:spcBef>
            </a:pPr>
            <a:r>
              <a:rPr lang="en-US" sz="1800" dirty="0">
                <a:solidFill>
                  <a:srgbClr val="000000"/>
                </a:solidFill>
                <a:latin typeface="Arial Narrow" pitchFamily="34" charset="0"/>
              </a:rPr>
              <a:t>…</a:t>
            </a:r>
          </a:p>
          <a:p>
            <a:pPr eaLnBrk="0" hangingPunct="0">
              <a:lnSpc>
                <a:spcPct val="80000"/>
              </a:lnSpc>
              <a:spcBef>
                <a:spcPct val="50000"/>
              </a:spcBef>
            </a:pPr>
            <a:r>
              <a:rPr lang="en-US" sz="1800" dirty="0">
                <a:solidFill>
                  <a:srgbClr val="000000"/>
                </a:solidFill>
                <a:latin typeface="Arial Narrow" pitchFamily="34" charset="0"/>
              </a:rPr>
              <a:t>…</a:t>
            </a:r>
          </a:p>
          <a:p>
            <a:pPr eaLnBrk="0" hangingPunct="0">
              <a:lnSpc>
                <a:spcPct val="80000"/>
              </a:lnSpc>
              <a:spcBef>
                <a:spcPct val="50000"/>
              </a:spcBef>
            </a:pPr>
            <a:r>
              <a:rPr lang="en-US" sz="1800" dirty="0">
                <a:solidFill>
                  <a:srgbClr val="000000"/>
                </a:solidFill>
                <a:latin typeface="Arial Narrow" pitchFamily="34" charset="0"/>
              </a:rPr>
              <a:t>…</a:t>
            </a:r>
          </a:p>
          <a:p>
            <a:pPr eaLnBrk="0" hangingPunct="0">
              <a:lnSpc>
                <a:spcPct val="80000"/>
              </a:lnSpc>
              <a:spcBef>
                <a:spcPct val="50000"/>
              </a:spcBef>
            </a:pPr>
            <a:r>
              <a:rPr lang="en-US" sz="1800" dirty="0">
                <a:solidFill>
                  <a:srgbClr val="000000"/>
                </a:solidFill>
                <a:latin typeface="Arial Narrow" pitchFamily="34" charset="0"/>
              </a:rPr>
              <a:t>…</a:t>
            </a:r>
          </a:p>
        </p:txBody>
      </p:sp>
      <p:sp>
        <p:nvSpPr>
          <p:cNvPr id="32775" name="Text Box 16"/>
          <p:cNvSpPr txBox="1">
            <a:spLocks noChangeArrowheads="1"/>
          </p:cNvSpPr>
          <p:nvPr/>
        </p:nvSpPr>
        <p:spPr bwMode="auto">
          <a:xfrm>
            <a:off x="6602413" y="3930650"/>
            <a:ext cx="2389187" cy="2114425"/>
          </a:xfrm>
          <a:prstGeom prst="rect">
            <a:avLst/>
          </a:prstGeom>
          <a:solidFill>
            <a:schemeClr val="accent3"/>
          </a:solidFill>
          <a:ln w="12700">
            <a:solidFill>
              <a:schemeClr val="tx1"/>
            </a:solidFill>
            <a:miter lim="800000"/>
            <a:headEnd/>
            <a:tailEnd/>
          </a:ln>
        </p:spPr>
        <p:txBody>
          <a:bodyPr wrap="square">
            <a:spAutoFit/>
          </a:bodyPr>
          <a:lstStyle/>
          <a:p>
            <a:pPr eaLnBrk="0" hangingPunct="0">
              <a:lnSpc>
                <a:spcPct val="80000"/>
              </a:lnSpc>
              <a:spcBef>
                <a:spcPct val="50000"/>
              </a:spcBef>
            </a:pPr>
            <a:r>
              <a:rPr lang="en-US" sz="1800" dirty="0">
                <a:solidFill>
                  <a:srgbClr val="000000"/>
                </a:solidFill>
                <a:latin typeface="Arial Narrow" pitchFamily="34" charset="0"/>
              </a:rPr>
              <a:t>…</a:t>
            </a:r>
          </a:p>
          <a:p>
            <a:pPr eaLnBrk="0" hangingPunct="0">
              <a:lnSpc>
                <a:spcPct val="80000"/>
              </a:lnSpc>
              <a:spcBef>
                <a:spcPct val="50000"/>
              </a:spcBef>
            </a:pPr>
            <a:r>
              <a:rPr lang="en-US" sz="1800" dirty="0">
                <a:solidFill>
                  <a:srgbClr val="000000"/>
                </a:solidFill>
                <a:latin typeface="Arial Narrow" pitchFamily="34" charset="0"/>
              </a:rPr>
              <a:t>…</a:t>
            </a:r>
          </a:p>
          <a:p>
            <a:pPr eaLnBrk="0" hangingPunct="0">
              <a:lnSpc>
                <a:spcPct val="80000"/>
              </a:lnSpc>
              <a:spcBef>
                <a:spcPct val="50000"/>
              </a:spcBef>
            </a:pPr>
            <a:r>
              <a:rPr lang="en-US" sz="1800" dirty="0">
                <a:solidFill>
                  <a:srgbClr val="000000"/>
                </a:solidFill>
                <a:latin typeface="Arial Narrow" pitchFamily="34" charset="0"/>
              </a:rPr>
              <a:t>…</a:t>
            </a:r>
          </a:p>
          <a:p>
            <a:pPr eaLnBrk="0" hangingPunct="0">
              <a:lnSpc>
                <a:spcPct val="80000"/>
              </a:lnSpc>
              <a:spcBef>
                <a:spcPct val="50000"/>
              </a:spcBef>
            </a:pPr>
            <a:r>
              <a:rPr lang="en-US" sz="1800" dirty="0">
                <a:solidFill>
                  <a:srgbClr val="000000"/>
                </a:solidFill>
                <a:latin typeface="Arial Narrow" pitchFamily="34" charset="0"/>
              </a:rPr>
              <a:t>…</a:t>
            </a:r>
          </a:p>
          <a:p>
            <a:pPr eaLnBrk="0" hangingPunct="0">
              <a:lnSpc>
                <a:spcPct val="80000"/>
              </a:lnSpc>
              <a:spcBef>
                <a:spcPct val="50000"/>
              </a:spcBef>
            </a:pPr>
            <a:r>
              <a:rPr lang="en-US" sz="1800" dirty="0" err="1" smtClean="0">
                <a:solidFill>
                  <a:srgbClr val="000000"/>
                </a:solidFill>
                <a:latin typeface="Arial Narrow" pitchFamily="34" charset="0"/>
              </a:rPr>
              <a:t>MessageQ_put</a:t>
            </a:r>
            <a:r>
              <a:rPr lang="en-US" sz="1800" dirty="0" smtClean="0">
                <a:solidFill>
                  <a:srgbClr val="000000"/>
                </a:solidFill>
                <a:latin typeface="Arial Narrow" pitchFamily="34" charset="0"/>
              </a:rPr>
              <a:t>(q2,msg</a:t>
            </a:r>
            <a:r>
              <a:rPr lang="en-US" sz="1800" dirty="0">
                <a:solidFill>
                  <a:srgbClr val="000000"/>
                </a:solidFill>
                <a:latin typeface="Arial Narrow" pitchFamily="34" charset="0"/>
              </a:rPr>
              <a:t>);</a:t>
            </a:r>
          </a:p>
          <a:p>
            <a:pPr eaLnBrk="0" hangingPunct="0">
              <a:lnSpc>
                <a:spcPct val="80000"/>
              </a:lnSpc>
              <a:spcBef>
                <a:spcPct val="50000"/>
              </a:spcBef>
            </a:pPr>
            <a:r>
              <a:rPr lang="en-US" sz="1800" dirty="0">
                <a:solidFill>
                  <a:srgbClr val="000000"/>
                </a:solidFill>
                <a:latin typeface="Arial Narrow" pitchFamily="34" charset="0"/>
              </a:rPr>
              <a:t>…</a:t>
            </a:r>
          </a:p>
        </p:txBody>
      </p:sp>
      <p:sp>
        <p:nvSpPr>
          <p:cNvPr id="32776" name="Text Box 17"/>
          <p:cNvSpPr txBox="1">
            <a:spLocks noChangeArrowheads="1"/>
          </p:cNvSpPr>
          <p:nvPr/>
        </p:nvSpPr>
        <p:spPr bwMode="auto">
          <a:xfrm>
            <a:off x="990600" y="3594100"/>
            <a:ext cx="1243013"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rgbClr val="0066FF"/>
                </a:solidFill>
              </a:rPr>
              <a:t>Thread 1</a:t>
            </a:r>
          </a:p>
        </p:txBody>
      </p:sp>
      <p:sp>
        <p:nvSpPr>
          <p:cNvPr id="32777" name="Text Box 18"/>
          <p:cNvSpPr txBox="1">
            <a:spLocks noChangeArrowheads="1"/>
          </p:cNvSpPr>
          <p:nvPr/>
        </p:nvSpPr>
        <p:spPr bwMode="auto">
          <a:xfrm>
            <a:off x="6983413" y="3594100"/>
            <a:ext cx="1243012"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rgbClr val="0066FF"/>
                </a:solidFill>
              </a:rPr>
              <a:t>Thread 2</a:t>
            </a:r>
          </a:p>
        </p:txBody>
      </p:sp>
      <p:sp>
        <p:nvSpPr>
          <p:cNvPr id="32778" name="Text Box 19"/>
          <p:cNvSpPr txBox="1">
            <a:spLocks noChangeArrowheads="1"/>
          </p:cNvSpPr>
          <p:nvPr/>
        </p:nvSpPr>
        <p:spPr bwMode="auto">
          <a:xfrm>
            <a:off x="2830513" y="4029075"/>
            <a:ext cx="3278187" cy="806450"/>
          </a:xfrm>
          <a:prstGeom prst="rect">
            <a:avLst/>
          </a:prstGeom>
          <a:noFill/>
          <a:ln w="12700">
            <a:noFill/>
            <a:miter lim="800000"/>
            <a:headEnd/>
            <a:tailEnd/>
          </a:ln>
        </p:spPr>
        <p:txBody>
          <a:bodyPr wrap="none">
            <a:spAutoFit/>
          </a:bodyPr>
          <a:lstStyle/>
          <a:p>
            <a:pPr eaLnBrk="0" hangingPunct="0">
              <a:lnSpc>
                <a:spcPct val="70000"/>
              </a:lnSpc>
              <a:spcBef>
                <a:spcPct val="50000"/>
              </a:spcBef>
              <a:buFont typeface="Wingdings" pitchFamily="2" charset="2"/>
              <a:buChar char="Ø"/>
            </a:pPr>
            <a:r>
              <a:rPr lang="en-US" sz="1800">
                <a:solidFill>
                  <a:srgbClr val="000000"/>
                </a:solidFill>
                <a:latin typeface="Arial Narrow" pitchFamily="34" charset="0"/>
              </a:rPr>
              <a:t> Blocked until flag</a:t>
            </a:r>
            <a:br>
              <a:rPr lang="en-US" sz="1800">
                <a:solidFill>
                  <a:srgbClr val="000000"/>
                </a:solidFill>
                <a:latin typeface="Arial Narrow" pitchFamily="34" charset="0"/>
              </a:rPr>
            </a:br>
            <a:r>
              <a:rPr lang="en-US" sz="1800">
                <a:solidFill>
                  <a:srgbClr val="000000"/>
                </a:solidFill>
                <a:latin typeface="Arial Narrow" pitchFamily="34" charset="0"/>
              </a:rPr>
              <a:t>    (semaphore) posted (or timeout)</a:t>
            </a:r>
          </a:p>
          <a:p>
            <a:pPr eaLnBrk="0" hangingPunct="0">
              <a:lnSpc>
                <a:spcPct val="70000"/>
              </a:lnSpc>
              <a:spcBef>
                <a:spcPct val="50000"/>
              </a:spcBef>
              <a:buFont typeface="Wingdings" pitchFamily="2" charset="2"/>
              <a:buChar char="Ø"/>
            </a:pPr>
            <a:r>
              <a:rPr lang="en-US" sz="1800">
                <a:solidFill>
                  <a:srgbClr val="000000"/>
                </a:solidFill>
                <a:latin typeface="Arial Narrow" pitchFamily="34" charset="0"/>
              </a:rPr>
              <a:t> Wait for message to be posted</a:t>
            </a:r>
          </a:p>
        </p:txBody>
      </p:sp>
      <p:sp>
        <p:nvSpPr>
          <p:cNvPr id="32779" name="AutoShape 20"/>
          <p:cNvSpPr>
            <a:spLocks/>
          </p:cNvSpPr>
          <p:nvPr/>
        </p:nvSpPr>
        <p:spPr bwMode="auto">
          <a:xfrm flipH="1">
            <a:off x="2722563" y="4006850"/>
            <a:ext cx="152400" cy="914400"/>
          </a:xfrm>
          <a:prstGeom prst="rightBrace">
            <a:avLst>
              <a:gd name="adj1" fmla="val 50000"/>
              <a:gd name="adj2" fmla="val 50000"/>
            </a:avLst>
          </a:prstGeom>
          <a:noFill/>
          <a:ln w="12700">
            <a:solidFill>
              <a:schemeClr val="tx1"/>
            </a:solidFill>
            <a:round/>
            <a:headEnd/>
            <a:tailEnd/>
          </a:ln>
        </p:spPr>
        <p:txBody>
          <a:bodyPr wrap="none" anchor="ctr">
            <a:spAutoFit/>
          </a:bodyPr>
          <a:lstStyle/>
          <a:p>
            <a:pPr eaLnBrk="0" hangingPunct="0">
              <a:lnSpc>
                <a:spcPct val="80000"/>
              </a:lnSpc>
              <a:spcBef>
                <a:spcPct val="50000"/>
              </a:spcBef>
            </a:pPr>
            <a:endParaRPr lang="en-US">
              <a:solidFill>
                <a:srgbClr val="000000"/>
              </a:solidFill>
            </a:endParaRPr>
          </a:p>
        </p:txBody>
      </p:sp>
      <p:pic>
        <p:nvPicPr>
          <p:cNvPr id="32780" name="Picture 21" descr="MCj02503030000[1]"/>
          <p:cNvPicPr>
            <a:picLocks noChangeAspect="1" noChangeArrowheads="1"/>
          </p:cNvPicPr>
          <p:nvPr/>
        </p:nvPicPr>
        <p:blipFill>
          <a:blip r:embed="rId4" cstate="print"/>
          <a:srcRect/>
          <a:stretch>
            <a:fillRect/>
          </a:stretch>
        </p:blipFill>
        <p:spPr bwMode="auto">
          <a:xfrm>
            <a:off x="304800" y="838200"/>
            <a:ext cx="1600200" cy="1546225"/>
          </a:xfrm>
          <a:prstGeom prst="rect">
            <a:avLst/>
          </a:prstGeom>
          <a:noFill/>
          <a:ln w="9525">
            <a:noFill/>
            <a:miter lim="800000"/>
            <a:headEnd/>
            <a:tailEnd/>
          </a:ln>
        </p:spPr>
      </p:pic>
      <p:sp>
        <p:nvSpPr>
          <p:cNvPr id="32781" name="Text Box 22"/>
          <p:cNvSpPr txBox="1">
            <a:spLocks noChangeArrowheads="1"/>
          </p:cNvSpPr>
          <p:nvPr/>
        </p:nvSpPr>
        <p:spPr bwMode="auto">
          <a:xfrm>
            <a:off x="3863975" y="5137150"/>
            <a:ext cx="2568575" cy="784225"/>
          </a:xfrm>
          <a:prstGeom prst="rect">
            <a:avLst/>
          </a:prstGeom>
          <a:noFill/>
          <a:ln w="12700">
            <a:noFill/>
            <a:miter lim="800000"/>
            <a:headEnd/>
            <a:tailEnd/>
          </a:ln>
        </p:spPr>
        <p:txBody>
          <a:bodyPr wrap="none">
            <a:spAutoFit/>
          </a:bodyPr>
          <a:lstStyle/>
          <a:p>
            <a:pPr eaLnBrk="0" hangingPunct="0">
              <a:lnSpc>
                <a:spcPct val="50000"/>
              </a:lnSpc>
              <a:spcBef>
                <a:spcPct val="50000"/>
              </a:spcBef>
              <a:buFont typeface="Wingdings" pitchFamily="2" charset="2"/>
              <a:buChar char="Ø"/>
            </a:pPr>
            <a:r>
              <a:rPr lang="en-US" sz="1800">
                <a:solidFill>
                  <a:srgbClr val="000000"/>
                </a:solidFill>
                <a:latin typeface="Arial Narrow" pitchFamily="34" charset="0"/>
              </a:rPr>
              <a:t> Post msg into queue</a:t>
            </a:r>
          </a:p>
          <a:p>
            <a:pPr eaLnBrk="0" hangingPunct="0">
              <a:lnSpc>
                <a:spcPct val="50000"/>
              </a:lnSpc>
              <a:spcBef>
                <a:spcPct val="50000"/>
              </a:spcBef>
              <a:buFont typeface="Wingdings" pitchFamily="2" charset="2"/>
              <a:buChar char="Ø"/>
            </a:pPr>
            <a:r>
              <a:rPr lang="en-US" sz="1800">
                <a:solidFill>
                  <a:srgbClr val="000000"/>
                </a:solidFill>
                <a:latin typeface="Arial Narrow" pitchFamily="34" charset="0"/>
              </a:rPr>
              <a:t> Post semaphore</a:t>
            </a:r>
          </a:p>
          <a:p>
            <a:pPr eaLnBrk="0" hangingPunct="0">
              <a:lnSpc>
                <a:spcPct val="50000"/>
              </a:lnSpc>
              <a:spcBef>
                <a:spcPct val="50000"/>
              </a:spcBef>
              <a:buFont typeface="Wingdings" pitchFamily="2" charset="2"/>
              <a:buChar char="Ø"/>
            </a:pPr>
            <a:r>
              <a:rPr lang="en-US" sz="1800">
                <a:solidFill>
                  <a:srgbClr val="000000"/>
                </a:solidFill>
                <a:latin typeface="Arial Narrow" pitchFamily="34" charset="0"/>
              </a:rPr>
              <a:t> Unblock blocked thread</a:t>
            </a:r>
          </a:p>
        </p:txBody>
      </p:sp>
      <p:sp>
        <p:nvSpPr>
          <p:cNvPr id="32782" name="AutoShape 23"/>
          <p:cNvSpPr>
            <a:spLocks/>
          </p:cNvSpPr>
          <p:nvPr/>
        </p:nvSpPr>
        <p:spPr bwMode="auto">
          <a:xfrm>
            <a:off x="6408738" y="5141913"/>
            <a:ext cx="152400" cy="762000"/>
          </a:xfrm>
          <a:prstGeom prst="rightBrace">
            <a:avLst>
              <a:gd name="adj1" fmla="val 41667"/>
              <a:gd name="adj2" fmla="val 50000"/>
            </a:avLst>
          </a:prstGeom>
          <a:noFill/>
          <a:ln w="12700">
            <a:solidFill>
              <a:schemeClr val="tx1"/>
            </a:solidFill>
            <a:round/>
            <a:headEnd/>
            <a:tailEnd/>
          </a:ln>
        </p:spPr>
        <p:txBody>
          <a:bodyPr anchor="ctr">
            <a:spAutoFit/>
          </a:bodyPr>
          <a:lstStyle/>
          <a:p>
            <a:pPr eaLnBrk="0" hangingPunct="0">
              <a:lnSpc>
                <a:spcPct val="80000"/>
              </a:lnSpc>
              <a:spcBef>
                <a:spcPct val="50000"/>
              </a:spcBef>
            </a:pPr>
            <a:endParaRPr lang="en-US">
              <a:solidFill>
                <a:srgbClr val="000000"/>
              </a:solidFill>
            </a:endParaRPr>
          </a:p>
        </p:txBody>
      </p:sp>
      <p:sp>
        <p:nvSpPr>
          <p:cNvPr id="32783" name="Text Box 24"/>
          <p:cNvSpPr txBox="1">
            <a:spLocks noChangeArrowheads="1"/>
          </p:cNvSpPr>
          <p:nvPr/>
        </p:nvSpPr>
        <p:spPr bwMode="auto">
          <a:xfrm>
            <a:off x="2133600" y="712788"/>
            <a:ext cx="6958956" cy="1661993"/>
          </a:xfrm>
          <a:prstGeom prst="rect">
            <a:avLst/>
          </a:prstGeom>
          <a:noFill/>
          <a:ln w="12700">
            <a:noFill/>
            <a:miter lim="800000"/>
            <a:headEnd type="none" w="sm" len="sm"/>
            <a:tailEnd type="none" w="sm" len="sm"/>
          </a:ln>
        </p:spPr>
        <p:txBody>
          <a:bodyPr wrap="none">
            <a:spAutoFit/>
          </a:bodyPr>
          <a:lstStyle/>
          <a:p>
            <a:pPr eaLnBrk="0" hangingPunct="0">
              <a:lnSpc>
                <a:spcPct val="90000"/>
              </a:lnSpc>
              <a:spcBef>
                <a:spcPct val="50000"/>
              </a:spcBef>
            </a:pPr>
            <a:r>
              <a:rPr lang="en-US" sz="2000" b="0" dirty="0">
                <a:solidFill>
                  <a:srgbClr val="000000"/>
                </a:solidFill>
                <a:latin typeface="Arial Narrow" pitchFamily="34" charset="0"/>
              </a:rPr>
              <a:t>+ any number of messages can be passed</a:t>
            </a:r>
          </a:p>
          <a:p>
            <a:pPr eaLnBrk="0" hangingPunct="0">
              <a:lnSpc>
                <a:spcPct val="90000"/>
              </a:lnSpc>
              <a:spcBef>
                <a:spcPct val="50000"/>
              </a:spcBef>
            </a:pPr>
            <a:r>
              <a:rPr lang="en-US" sz="2000" b="0" dirty="0">
                <a:solidFill>
                  <a:srgbClr val="000000"/>
                </a:solidFill>
                <a:latin typeface="Arial Narrow" pitchFamily="34" charset="0"/>
              </a:rPr>
              <a:t>+ message can be anything desired  (beginning with </a:t>
            </a:r>
            <a:r>
              <a:rPr lang="en-US" sz="2000" b="0" dirty="0" err="1" smtClean="0">
                <a:solidFill>
                  <a:srgbClr val="000000"/>
                </a:solidFill>
                <a:latin typeface="Arial Narrow" pitchFamily="34" charset="0"/>
              </a:rPr>
              <a:t>MessageQ_header</a:t>
            </a:r>
            <a:r>
              <a:rPr lang="en-US" sz="2000" b="0" dirty="0">
                <a:solidFill>
                  <a:srgbClr val="000000"/>
                </a:solidFill>
                <a:latin typeface="Arial Narrow" pitchFamily="34" charset="0"/>
              </a:rPr>
              <a:t>)</a:t>
            </a:r>
          </a:p>
          <a:p>
            <a:pPr eaLnBrk="0" hangingPunct="0">
              <a:lnSpc>
                <a:spcPct val="90000"/>
              </a:lnSpc>
              <a:spcBef>
                <a:spcPct val="50000"/>
              </a:spcBef>
            </a:pPr>
            <a:r>
              <a:rPr lang="en-US" sz="2000" b="0" dirty="0">
                <a:solidFill>
                  <a:srgbClr val="000000"/>
                </a:solidFill>
                <a:latin typeface="Arial Narrow" pitchFamily="34" charset="0"/>
              </a:rPr>
              <a:t>+ message notification is user specified (e.g. semaphore, polling, etc.)</a:t>
            </a:r>
            <a:endParaRPr lang="en-US" sz="2000" dirty="0">
              <a:solidFill>
                <a:srgbClr val="000000"/>
              </a:solidFill>
              <a:latin typeface="Arial Narrow" pitchFamily="34" charset="0"/>
            </a:endParaRPr>
          </a:p>
          <a:p>
            <a:pPr eaLnBrk="0" hangingPunct="0">
              <a:lnSpc>
                <a:spcPct val="90000"/>
              </a:lnSpc>
              <a:spcBef>
                <a:spcPct val="50000"/>
              </a:spcBef>
            </a:pPr>
            <a:r>
              <a:rPr lang="en-US" sz="2000" dirty="0">
                <a:solidFill>
                  <a:srgbClr val="000000"/>
                </a:solidFill>
                <a:latin typeface="Arial Narrow" pitchFamily="34" charset="0"/>
              </a:rPr>
              <a:t>+ API unchanged even when going trans-processor !</a:t>
            </a:r>
          </a:p>
        </p:txBody>
      </p:sp>
      <p:pic>
        <p:nvPicPr>
          <p:cNvPr id="19"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spTree>
    <p:custDataLst>
      <p:tags r:id="rId1"/>
    </p:custDataLst>
    <p:extLst>
      <p:ext uri="{BB962C8B-B14F-4D97-AF65-F5344CB8AC3E}">
        <p14:creationId xmlns:p14="http://schemas.microsoft.com/office/powerpoint/2010/main" val="541981152"/>
      </p:ext>
    </p:extLst>
  </p:cSld>
  <p:clrMapOvr>
    <a:overrideClrMapping bg1="lt1" tx1="dk1" bg2="lt2" tx2="dk2" accent1="accent1" accent2="accent2" accent3="accent3" accent4="accent4" accent5="accent5" accent6="accent6" hlink="hlink" folHlink="folHlink"/>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4000" dirty="0" err="1" smtClean="0"/>
              <a:t>MessageQ</a:t>
            </a:r>
            <a:r>
              <a:rPr lang="en-US" sz="4000" dirty="0" smtClean="0"/>
              <a:t>: Overview</a:t>
            </a:r>
          </a:p>
        </p:txBody>
      </p:sp>
      <p:sp>
        <p:nvSpPr>
          <p:cNvPr id="33795" name="Rectangle 3"/>
          <p:cNvSpPr>
            <a:spLocks noGrp="1" noChangeArrowheads="1"/>
          </p:cNvSpPr>
          <p:nvPr>
            <p:ph idx="1"/>
          </p:nvPr>
        </p:nvSpPr>
        <p:spPr>
          <a:xfrm>
            <a:off x="457200" y="914400"/>
            <a:ext cx="8229600" cy="1354138"/>
          </a:xfrm>
          <a:solidFill>
            <a:schemeClr val="accent3"/>
          </a:solidFill>
        </p:spPr>
        <p:txBody>
          <a:bodyPr tIns="137160" bIns="137160"/>
          <a:lstStyle/>
          <a:p>
            <a:pPr>
              <a:lnSpc>
                <a:spcPct val="100000"/>
              </a:lnSpc>
              <a:spcBef>
                <a:spcPct val="50000"/>
              </a:spcBef>
            </a:pPr>
            <a:r>
              <a:rPr lang="en-US" sz="2000" smtClean="0">
                <a:latin typeface="Arial Narrow" pitchFamily="34" charset="0"/>
              </a:rPr>
              <a:t>Messaging protocol allows clients to send messages to a named Message Queue located on any processor in the system</a:t>
            </a:r>
          </a:p>
          <a:p>
            <a:pPr>
              <a:lnSpc>
                <a:spcPct val="100000"/>
              </a:lnSpc>
              <a:spcBef>
                <a:spcPct val="50000"/>
              </a:spcBef>
            </a:pPr>
            <a:r>
              <a:rPr lang="en-US" sz="2000" smtClean="0">
                <a:latin typeface="Arial Narrow" pitchFamily="34" charset="0"/>
              </a:rPr>
              <a:t>Message Queue can have: </a:t>
            </a:r>
            <a:r>
              <a:rPr lang="en-US" sz="2000" u="sng" smtClean="0">
                <a:latin typeface="Arial Narrow" pitchFamily="34" charset="0"/>
              </a:rPr>
              <a:t>single</a:t>
            </a:r>
            <a:r>
              <a:rPr lang="en-US" sz="2000" smtClean="0">
                <a:latin typeface="Arial Narrow" pitchFamily="34" charset="0"/>
              </a:rPr>
              <a:t> reader, </a:t>
            </a:r>
            <a:r>
              <a:rPr lang="en-US" sz="2000" u="sng" smtClean="0">
                <a:latin typeface="Arial Narrow" pitchFamily="34" charset="0"/>
              </a:rPr>
              <a:t>multiple</a:t>
            </a:r>
            <a:r>
              <a:rPr lang="en-US" sz="2000" smtClean="0">
                <a:latin typeface="Arial Narrow" pitchFamily="34" charset="0"/>
              </a:rPr>
              <a:t> writers</a:t>
            </a:r>
          </a:p>
        </p:txBody>
      </p:sp>
      <p:grpSp>
        <p:nvGrpSpPr>
          <p:cNvPr id="2" name="Group 11"/>
          <p:cNvGrpSpPr>
            <a:grpSpLocks/>
          </p:cNvGrpSpPr>
          <p:nvPr/>
        </p:nvGrpSpPr>
        <p:grpSpPr bwMode="auto">
          <a:xfrm>
            <a:off x="869950" y="3276600"/>
            <a:ext cx="7404100" cy="1714500"/>
            <a:chOff x="568" y="2592"/>
            <a:chExt cx="4664" cy="1080"/>
          </a:xfrm>
        </p:grpSpPr>
        <p:sp>
          <p:nvSpPr>
            <p:cNvPr id="33797" name="Rectangle 4"/>
            <p:cNvSpPr>
              <a:spLocks noChangeArrowheads="1"/>
            </p:cNvSpPr>
            <p:nvPr/>
          </p:nvSpPr>
          <p:spPr bwMode="auto">
            <a:xfrm>
              <a:off x="2206" y="2898"/>
              <a:ext cx="1332" cy="456"/>
            </a:xfrm>
            <a:prstGeom prst="rect">
              <a:avLst/>
            </a:prstGeom>
            <a:solidFill>
              <a:srgbClr val="006699"/>
            </a:solidFill>
            <a:ln w="9525">
              <a:solidFill>
                <a:schemeClr val="tx1"/>
              </a:solidFill>
              <a:miter lim="800000"/>
              <a:headEnd/>
              <a:tailEnd/>
            </a:ln>
          </p:spPr>
          <p:txBody>
            <a:bodyPr anchor="ctr"/>
            <a:lstStyle/>
            <a:p>
              <a:pPr algn="ctr"/>
              <a:r>
                <a:rPr lang="en-US" sz="1800">
                  <a:solidFill>
                    <a:srgbClr val="FFFFFF"/>
                  </a:solidFill>
                  <a:latin typeface="Trebuchet MS" pitchFamily="34" charset="0"/>
                </a:rPr>
                <a:t>Message Queue object</a:t>
              </a:r>
            </a:p>
          </p:txBody>
        </p:sp>
        <p:sp>
          <p:nvSpPr>
            <p:cNvPr id="33798" name="AutoShape 5"/>
            <p:cNvSpPr>
              <a:spLocks noChangeArrowheads="1"/>
            </p:cNvSpPr>
            <p:nvPr/>
          </p:nvSpPr>
          <p:spPr bwMode="auto">
            <a:xfrm>
              <a:off x="4344" y="2944"/>
              <a:ext cx="888" cy="416"/>
            </a:xfrm>
            <a:prstGeom prst="roundRect">
              <a:avLst>
                <a:gd name="adj" fmla="val 16667"/>
              </a:avLst>
            </a:prstGeom>
            <a:solidFill>
              <a:srgbClr val="CCECFF"/>
            </a:solidFill>
            <a:ln w="9525">
              <a:solidFill>
                <a:schemeClr val="tx1"/>
              </a:solidFill>
              <a:round/>
              <a:headEnd/>
              <a:tailEnd/>
            </a:ln>
          </p:spPr>
          <p:txBody>
            <a:bodyPr wrap="none" anchor="ctr"/>
            <a:lstStyle/>
            <a:p>
              <a:pPr algn="ctr"/>
              <a:r>
                <a:rPr lang="en-US" sz="1800">
                  <a:solidFill>
                    <a:srgbClr val="000000"/>
                  </a:solidFill>
                </a:rPr>
                <a:t>Reader</a:t>
              </a:r>
            </a:p>
          </p:txBody>
        </p:sp>
        <p:sp>
          <p:nvSpPr>
            <p:cNvPr id="33799" name="AutoShape 6"/>
            <p:cNvSpPr>
              <a:spLocks noChangeArrowheads="1"/>
            </p:cNvSpPr>
            <p:nvPr/>
          </p:nvSpPr>
          <p:spPr bwMode="auto">
            <a:xfrm>
              <a:off x="568" y="2592"/>
              <a:ext cx="888" cy="416"/>
            </a:xfrm>
            <a:prstGeom prst="roundRect">
              <a:avLst>
                <a:gd name="adj" fmla="val 16667"/>
              </a:avLst>
            </a:prstGeom>
            <a:solidFill>
              <a:srgbClr val="CCECFF"/>
            </a:solidFill>
            <a:ln w="9525">
              <a:solidFill>
                <a:schemeClr val="tx1"/>
              </a:solidFill>
              <a:round/>
              <a:headEnd/>
              <a:tailEnd/>
            </a:ln>
          </p:spPr>
          <p:txBody>
            <a:bodyPr wrap="none" anchor="ctr"/>
            <a:lstStyle/>
            <a:p>
              <a:pPr algn="ctr"/>
              <a:r>
                <a:rPr lang="en-US" sz="1800">
                  <a:solidFill>
                    <a:srgbClr val="000000"/>
                  </a:solidFill>
                </a:rPr>
                <a:t>Writer 1</a:t>
              </a:r>
            </a:p>
          </p:txBody>
        </p:sp>
        <p:sp>
          <p:nvSpPr>
            <p:cNvPr id="33800" name="AutoShape 7"/>
            <p:cNvSpPr>
              <a:spLocks noChangeArrowheads="1"/>
            </p:cNvSpPr>
            <p:nvPr/>
          </p:nvSpPr>
          <p:spPr bwMode="auto">
            <a:xfrm>
              <a:off x="584" y="3256"/>
              <a:ext cx="888" cy="416"/>
            </a:xfrm>
            <a:prstGeom prst="roundRect">
              <a:avLst>
                <a:gd name="adj" fmla="val 16667"/>
              </a:avLst>
            </a:prstGeom>
            <a:solidFill>
              <a:srgbClr val="CCECFF"/>
            </a:solidFill>
            <a:ln w="9525">
              <a:solidFill>
                <a:schemeClr val="tx1"/>
              </a:solidFill>
              <a:round/>
              <a:headEnd/>
              <a:tailEnd/>
            </a:ln>
          </p:spPr>
          <p:txBody>
            <a:bodyPr wrap="none" anchor="ctr"/>
            <a:lstStyle/>
            <a:p>
              <a:pPr algn="ctr"/>
              <a:r>
                <a:rPr lang="en-US" sz="1800">
                  <a:solidFill>
                    <a:srgbClr val="000000"/>
                  </a:solidFill>
                </a:rPr>
                <a:t>Writer n</a:t>
              </a:r>
            </a:p>
          </p:txBody>
        </p:sp>
        <p:sp>
          <p:nvSpPr>
            <p:cNvPr id="33801" name="AutoShape 8"/>
            <p:cNvSpPr>
              <a:spLocks noChangeArrowheads="1"/>
            </p:cNvSpPr>
            <p:nvPr/>
          </p:nvSpPr>
          <p:spPr bwMode="auto">
            <a:xfrm rot="1466637">
              <a:off x="1477" y="2908"/>
              <a:ext cx="720" cy="113"/>
            </a:xfrm>
            <a:prstGeom prst="rightArrow">
              <a:avLst>
                <a:gd name="adj1" fmla="val 50000"/>
                <a:gd name="adj2" fmla="val 159292"/>
              </a:avLst>
            </a:prstGeom>
            <a:solidFill>
              <a:srgbClr val="CCECFF"/>
            </a:solidFill>
            <a:ln w="9525">
              <a:solidFill>
                <a:schemeClr val="tx1"/>
              </a:solidFill>
              <a:miter lim="800000"/>
              <a:headEnd/>
              <a:tailEnd/>
            </a:ln>
          </p:spPr>
          <p:txBody>
            <a:bodyPr wrap="none" anchor="ctr"/>
            <a:lstStyle/>
            <a:p>
              <a:endParaRPr lang="en-US">
                <a:solidFill>
                  <a:srgbClr val="000000"/>
                </a:solidFill>
              </a:endParaRPr>
            </a:p>
          </p:txBody>
        </p:sp>
        <p:sp>
          <p:nvSpPr>
            <p:cNvPr id="33802" name="AutoShape 9"/>
            <p:cNvSpPr>
              <a:spLocks noChangeArrowheads="1"/>
            </p:cNvSpPr>
            <p:nvPr/>
          </p:nvSpPr>
          <p:spPr bwMode="auto">
            <a:xfrm rot="-1708364">
              <a:off x="1488" y="3264"/>
              <a:ext cx="720" cy="113"/>
            </a:xfrm>
            <a:prstGeom prst="rightArrow">
              <a:avLst>
                <a:gd name="adj1" fmla="val 50000"/>
                <a:gd name="adj2" fmla="val 159292"/>
              </a:avLst>
            </a:prstGeom>
            <a:solidFill>
              <a:srgbClr val="CCECFF"/>
            </a:solidFill>
            <a:ln w="9525">
              <a:solidFill>
                <a:schemeClr val="tx1"/>
              </a:solidFill>
              <a:miter lim="800000"/>
              <a:headEnd/>
              <a:tailEnd/>
            </a:ln>
          </p:spPr>
          <p:txBody>
            <a:bodyPr wrap="none" anchor="ctr"/>
            <a:lstStyle/>
            <a:p>
              <a:endParaRPr lang="en-US">
                <a:solidFill>
                  <a:srgbClr val="000000"/>
                </a:solidFill>
              </a:endParaRPr>
            </a:p>
          </p:txBody>
        </p:sp>
        <p:sp>
          <p:nvSpPr>
            <p:cNvPr id="33803" name="AutoShape 10"/>
            <p:cNvSpPr>
              <a:spLocks noChangeArrowheads="1"/>
            </p:cNvSpPr>
            <p:nvPr/>
          </p:nvSpPr>
          <p:spPr bwMode="auto">
            <a:xfrm>
              <a:off x="3600" y="3103"/>
              <a:ext cx="720" cy="113"/>
            </a:xfrm>
            <a:prstGeom prst="rightArrow">
              <a:avLst>
                <a:gd name="adj1" fmla="val 50000"/>
                <a:gd name="adj2" fmla="val 159292"/>
              </a:avLst>
            </a:prstGeom>
            <a:solidFill>
              <a:srgbClr val="CCECFF"/>
            </a:solidFill>
            <a:ln w="9525">
              <a:solidFill>
                <a:schemeClr val="tx1"/>
              </a:solidFill>
              <a:miter lim="800000"/>
              <a:headEnd/>
              <a:tailEnd/>
            </a:ln>
          </p:spPr>
          <p:txBody>
            <a:bodyPr wrap="none" anchor="ctr"/>
            <a:lstStyle/>
            <a:p>
              <a:endParaRPr lang="en-US">
                <a:solidFill>
                  <a:srgbClr val="000000"/>
                </a:solidFill>
              </a:endParaRPr>
            </a:p>
          </p:txBody>
        </p:sp>
      </p:grpSp>
      <p:sp>
        <p:nvSpPr>
          <p:cNvPr id="14" name="TextBox 13"/>
          <p:cNvSpPr txBox="1"/>
          <p:nvPr/>
        </p:nvSpPr>
        <p:spPr>
          <a:xfrm>
            <a:off x="4262132" y="4800600"/>
            <a:ext cx="3281668" cy="707886"/>
          </a:xfrm>
          <a:prstGeom prst="rect">
            <a:avLst/>
          </a:prstGeom>
          <a:solidFill>
            <a:schemeClr val="accent1">
              <a:lumMod val="75000"/>
            </a:schemeClr>
          </a:solidFill>
          <a:ln>
            <a:solidFill>
              <a:schemeClr val="tx1"/>
            </a:solidFill>
          </a:ln>
          <a:effectLst>
            <a:outerShdw blurRad="50800" dist="76200" dir="2700000" algn="tl" rotWithShape="0">
              <a:prstClr val="black">
                <a:alpha val="40000"/>
              </a:prstClr>
            </a:outerShdw>
          </a:effectLst>
        </p:spPr>
        <p:txBody>
          <a:bodyPr wrap="none" rtlCol="0" anchor="ctr" anchorCtr="0">
            <a:spAutoFit/>
          </a:bodyPr>
          <a:lstStyle/>
          <a:p>
            <a:pPr algn="ctr"/>
            <a:r>
              <a:rPr lang="en-US" sz="2000" dirty="0" smtClean="0">
                <a:solidFill>
                  <a:srgbClr val="000000"/>
                </a:solidFill>
                <a:latin typeface="Arial Narrow" pitchFamily="34" charset="0"/>
              </a:rPr>
              <a:t>So, the </a:t>
            </a:r>
            <a:r>
              <a:rPr lang="en-US" sz="2000" dirty="0" err="1" smtClean="0">
                <a:solidFill>
                  <a:srgbClr val="000000"/>
                </a:solidFill>
                <a:latin typeface="Arial Narrow" pitchFamily="34" charset="0"/>
              </a:rPr>
              <a:t>MessageQ</a:t>
            </a:r>
            <a:r>
              <a:rPr lang="en-US" sz="2000" dirty="0" smtClean="0">
                <a:solidFill>
                  <a:srgbClr val="000000"/>
                </a:solidFill>
                <a:latin typeface="Arial Narrow" pitchFamily="34" charset="0"/>
              </a:rPr>
              <a:t> object is</a:t>
            </a:r>
            <a:br>
              <a:rPr lang="en-US" sz="2000" dirty="0" smtClean="0">
                <a:solidFill>
                  <a:srgbClr val="000000"/>
                </a:solidFill>
                <a:latin typeface="Arial Narrow" pitchFamily="34" charset="0"/>
              </a:rPr>
            </a:br>
            <a:r>
              <a:rPr lang="en-US" sz="2000" dirty="0" smtClean="0">
                <a:solidFill>
                  <a:srgbClr val="000000"/>
                </a:solidFill>
                <a:latin typeface="Arial Narrow" pitchFamily="34" charset="0"/>
              </a:rPr>
              <a:t>associated with the READER…</a:t>
            </a:r>
          </a:p>
        </p:txBody>
      </p:sp>
      <p:pic>
        <p:nvPicPr>
          <p:cNvPr id="17"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extLst>
      <p:ext uri="{BB962C8B-B14F-4D97-AF65-F5344CB8AC3E}">
        <p14:creationId xmlns:p14="http://schemas.microsoft.com/office/powerpoint/2010/main" val="2585184715"/>
      </p:ext>
    </p:extLst>
  </p:cSld>
  <p:clrMapOvr>
    <a:overrideClrMapping bg1="lt1" tx1="dk1" bg2="lt2" tx2="dk2" accent1="accent1" accent2="accent2" accent3="accent3" accent4="accent4" accent5="accent5" accent6="accent6" hlink="hlink" folHlink="folHlink"/>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5791200" y="14732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4819" name="Rectangle 3"/>
          <p:cNvSpPr>
            <a:spLocks noChangeArrowheads="1"/>
          </p:cNvSpPr>
          <p:nvPr/>
        </p:nvSpPr>
        <p:spPr bwMode="auto">
          <a:xfrm>
            <a:off x="5562600" y="1854200"/>
            <a:ext cx="4572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4820" name="Text Box 4"/>
          <p:cNvSpPr txBox="1">
            <a:spLocks noChangeArrowheads="1"/>
          </p:cNvSpPr>
          <p:nvPr/>
        </p:nvSpPr>
        <p:spPr bwMode="auto">
          <a:xfrm>
            <a:off x="6400800" y="965200"/>
            <a:ext cx="1371600" cy="396875"/>
          </a:xfrm>
          <a:prstGeom prst="rect">
            <a:avLst/>
          </a:prstGeom>
          <a:noFill/>
          <a:ln w="9525">
            <a:noFill/>
            <a:miter lim="800000"/>
            <a:headEnd/>
            <a:tailEnd/>
          </a:ln>
        </p:spPr>
        <p:txBody>
          <a:bodyPr wrap="square">
            <a:spAutoFit/>
          </a:bodyPr>
          <a:lstStyle/>
          <a:p>
            <a:pPr>
              <a:spcBef>
                <a:spcPct val="20000"/>
              </a:spcBef>
            </a:pPr>
            <a:r>
              <a:rPr lang="en-US" sz="2000" b="0" i="1" dirty="0" smtClean="0">
                <a:solidFill>
                  <a:srgbClr val="000000"/>
                </a:solidFill>
              </a:rPr>
              <a:t>READER</a:t>
            </a:r>
            <a:endParaRPr lang="en-US" sz="2000" b="0" i="1" dirty="0">
              <a:solidFill>
                <a:srgbClr val="000000"/>
              </a:solidFill>
            </a:endParaRPr>
          </a:p>
        </p:txBody>
      </p:sp>
      <p:sp>
        <p:nvSpPr>
          <p:cNvPr id="34821" name="Rectangle 5"/>
          <p:cNvSpPr>
            <a:spLocks noChangeArrowheads="1"/>
          </p:cNvSpPr>
          <p:nvPr/>
        </p:nvSpPr>
        <p:spPr bwMode="auto">
          <a:xfrm>
            <a:off x="3810000" y="914400"/>
            <a:ext cx="1447800" cy="2452688"/>
          </a:xfrm>
          <a:prstGeom prst="rect">
            <a:avLst/>
          </a:prstGeom>
          <a:solidFill>
            <a:schemeClr val="bg2"/>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4822" name="Text Box 6"/>
          <p:cNvSpPr txBox="1">
            <a:spLocks noChangeArrowheads="1"/>
          </p:cNvSpPr>
          <p:nvPr/>
        </p:nvSpPr>
        <p:spPr bwMode="auto">
          <a:xfrm>
            <a:off x="3744221" y="533400"/>
            <a:ext cx="1423788" cy="400110"/>
          </a:xfrm>
          <a:prstGeom prst="rect">
            <a:avLst/>
          </a:prstGeom>
          <a:noFill/>
          <a:ln w="9525">
            <a:noFill/>
            <a:miter lim="800000"/>
            <a:headEnd/>
            <a:tailEnd/>
          </a:ln>
        </p:spPr>
        <p:txBody>
          <a:bodyPr wrap="none">
            <a:spAutoFit/>
          </a:bodyPr>
          <a:lstStyle/>
          <a:p>
            <a:pPr algn="ctr">
              <a:spcBef>
                <a:spcPct val="20000"/>
              </a:spcBef>
            </a:pPr>
            <a:r>
              <a:rPr lang="en-US" sz="2000" b="0" dirty="0" err="1" smtClean="0">
                <a:solidFill>
                  <a:srgbClr val="000000"/>
                </a:solidFill>
              </a:rPr>
              <a:t>MessageQ</a:t>
            </a:r>
            <a:endParaRPr lang="en-US" sz="2000" b="0" dirty="0">
              <a:solidFill>
                <a:srgbClr val="000000"/>
              </a:solidFill>
            </a:endParaRPr>
          </a:p>
        </p:txBody>
      </p:sp>
      <p:sp>
        <p:nvSpPr>
          <p:cNvPr id="34823" name="Rectangle 7"/>
          <p:cNvSpPr>
            <a:spLocks noChangeArrowheads="1"/>
          </p:cNvSpPr>
          <p:nvPr/>
        </p:nvSpPr>
        <p:spPr bwMode="auto">
          <a:xfrm>
            <a:off x="3870325" y="990600"/>
            <a:ext cx="1025525" cy="1995488"/>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4824" name="Rectangle 8"/>
          <p:cNvSpPr>
            <a:spLocks noChangeArrowheads="1"/>
          </p:cNvSpPr>
          <p:nvPr/>
        </p:nvSpPr>
        <p:spPr bwMode="auto">
          <a:xfrm>
            <a:off x="3990975" y="1143000"/>
            <a:ext cx="1025525" cy="1995488"/>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4825" name="Rectangle 9"/>
          <p:cNvSpPr>
            <a:spLocks noChangeArrowheads="1"/>
          </p:cNvSpPr>
          <p:nvPr/>
        </p:nvSpPr>
        <p:spPr bwMode="auto">
          <a:xfrm>
            <a:off x="4111625" y="1295400"/>
            <a:ext cx="1025525" cy="1995488"/>
          </a:xfrm>
          <a:prstGeom prst="rect">
            <a:avLst/>
          </a:prstGeom>
          <a:solidFill>
            <a:schemeClr val="accent3"/>
          </a:solidFill>
          <a:ln w="9525">
            <a:solidFill>
              <a:schemeClr val="tx1"/>
            </a:solidFill>
            <a:miter lim="800000"/>
            <a:headEnd/>
            <a:tailEnd/>
          </a:ln>
        </p:spPr>
        <p:txBody>
          <a:bodyPr wrap="none" anchor="ctr"/>
          <a:lstStyle/>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r>
              <a:rPr lang="en-US" sz="2000" b="0">
                <a:solidFill>
                  <a:srgbClr val="000000"/>
                </a:solidFill>
              </a:rPr>
              <a:t>“myQ”</a:t>
            </a: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p:txBody>
      </p:sp>
      <p:sp>
        <p:nvSpPr>
          <p:cNvPr id="34826" name="Rectangle 10"/>
          <p:cNvSpPr>
            <a:spLocks noGrp="1" noChangeArrowheads="1"/>
          </p:cNvSpPr>
          <p:nvPr>
            <p:ph type="title"/>
          </p:nvPr>
        </p:nvSpPr>
        <p:spPr/>
        <p:txBody>
          <a:bodyPr/>
          <a:lstStyle/>
          <a:p>
            <a:r>
              <a:rPr lang="en-US" dirty="0" err="1" smtClean="0"/>
              <a:t>MessageQ</a:t>
            </a:r>
            <a:r>
              <a:rPr lang="en-US" dirty="0" smtClean="0"/>
              <a:t> Concepts (1/4)</a:t>
            </a:r>
          </a:p>
        </p:txBody>
      </p:sp>
      <p:cxnSp>
        <p:nvCxnSpPr>
          <p:cNvPr id="34827" name="AutoShape 11"/>
          <p:cNvCxnSpPr>
            <a:cxnSpLocks noChangeShapeType="1"/>
            <a:stCxn id="34825" idx="0"/>
          </p:cNvCxnSpPr>
          <p:nvPr/>
        </p:nvCxnSpPr>
        <p:spPr bwMode="auto">
          <a:xfrm rot="5400000" flipV="1">
            <a:off x="5196682" y="723106"/>
            <a:ext cx="177800" cy="1322387"/>
          </a:xfrm>
          <a:prstGeom prst="curvedConnector3">
            <a:avLst>
              <a:gd name="adj1" fmla="val -128569"/>
            </a:avLst>
          </a:prstGeom>
          <a:noFill/>
          <a:ln w="12700">
            <a:solidFill>
              <a:schemeClr val="tx1"/>
            </a:solidFill>
            <a:round/>
            <a:headEnd type="triangle" w="med" len="lg"/>
            <a:tailEnd type="none" w="med" len="lg"/>
          </a:ln>
        </p:spPr>
      </p:cxnSp>
      <p:sp>
        <p:nvSpPr>
          <p:cNvPr id="34828" name="Text Box 12"/>
          <p:cNvSpPr txBox="1">
            <a:spLocks noChangeArrowheads="1"/>
          </p:cNvSpPr>
          <p:nvPr/>
        </p:nvSpPr>
        <p:spPr bwMode="auto">
          <a:xfrm>
            <a:off x="762000" y="5527675"/>
            <a:ext cx="7772400" cy="1117600"/>
          </a:xfrm>
          <a:prstGeom prst="rect">
            <a:avLst/>
          </a:prstGeom>
          <a:noFill/>
          <a:ln w="12700">
            <a:noFill/>
            <a:miter lim="800000"/>
            <a:headEnd type="none" w="sm" len="sm"/>
            <a:tailEnd type="none" w="sm" len="sm"/>
          </a:ln>
        </p:spPr>
        <p:txBody>
          <a:bodyPr>
            <a:spAutoFit/>
          </a:bodyPr>
          <a:lstStyle/>
          <a:p>
            <a:pPr marL="342900" indent="-342900" eaLnBrk="0" hangingPunct="0">
              <a:lnSpc>
                <a:spcPct val="80000"/>
              </a:lnSpc>
              <a:spcBef>
                <a:spcPct val="50000"/>
              </a:spcBef>
              <a:buClr>
                <a:srgbClr val="0066FF"/>
              </a:buClr>
              <a:buSzPct val="75000"/>
              <a:buFont typeface="Wingdings" pitchFamily="2" charset="2"/>
              <a:buChar char=""/>
            </a:pPr>
            <a:r>
              <a:rPr lang="en-US" sz="1800" dirty="0" err="1" smtClean="0">
                <a:solidFill>
                  <a:srgbClr val="000000"/>
                </a:solidFill>
              </a:rPr>
              <a:t>MsgQ</a:t>
            </a:r>
            <a:r>
              <a:rPr lang="en-US" sz="1800" dirty="0" smtClean="0">
                <a:solidFill>
                  <a:srgbClr val="000000"/>
                </a:solidFill>
              </a:rPr>
              <a:t> </a:t>
            </a:r>
            <a:r>
              <a:rPr lang="en-US" sz="1800" dirty="0">
                <a:solidFill>
                  <a:srgbClr val="000000"/>
                </a:solidFill>
              </a:rPr>
              <a:t>transactions begin with listener opening a </a:t>
            </a:r>
            <a:r>
              <a:rPr lang="en-US" sz="1800" dirty="0" err="1" smtClean="0">
                <a:solidFill>
                  <a:srgbClr val="000000"/>
                </a:solidFill>
              </a:rPr>
              <a:t>MsgQ</a:t>
            </a:r>
            <a:r>
              <a:rPr lang="en-US" sz="1800" dirty="0" smtClean="0">
                <a:solidFill>
                  <a:srgbClr val="000000"/>
                </a:solidFill>
              </a:rPr>
              <a:t> </a:t>
            </a:r>
            <a:r>
              <a:rPr lang="en-US" sz="1800" dirty="0">
                <a:solidFill>
                  <a:srgbClr val="000000"/>
                </a:solidFill>
              </a:rPr>
              <a:t>(single reader, multi-talker)</a:t>
            </a:r>
          </a:p>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Listener’s attempt to get a message results in a block (when semaphore specified), since no messages are in the queue yet</a:t>
            </a:r>
          </a:p>
        </p:txBody>
      </p:sp>
      <p:sp>
        <p:nvSpPr>
          <p:cNvPr id="34829" name="Text Box 13"/>
          <p:cNvSpPr txBox="1">
            <a:spLocks noChangeArrowheads="1"/>
          </p:cNvSpPr>
          <p:nvPr/>
        </p:nvSpPr>
        <p:spPr bwMode="auto">
          <a:xfrm>
            <a:off x="5334000" y="1389063"/>
            <a:ext cx="3657600" cy="1481137"/>
          </a:xfrm>
          <a:prstGeom prst="rect">
            <a:avLst/>
          </a:prstGeom>
          <a:solidFill>
            <a:schemeClr val="accent4"/>
          </a:solidFill>
          <a:ln w="9525" algn="ctr">
            <a:solidFill>
              <a:schemeClr val="tx1"/>
            </a:solidFill>
            <a:miter lim="800000"/>
            <a:headEnd/>
            <a:tailEnd/>
          </a:ln>
        </p:spPr>
        <p:txBody>
          <a:bodyPr/>
          <a:lstStyle/>
          <a:p>
            <a:pPr eaLnBrk="0" hangingPunct="0">
              <a:lnSpc>
                <a:spcPct val="80000"/>
              </a:lnSpc>
              <a:spcBef>
                <a:spcPct val="50000"/>
              </a:spcBef>
            </a:pPr>
            <a:r>
              <a:rPr lang="en-US" sz="1800" dirty="0" err="1" smtClean="0">
                <a:solidFill>
                  <a:srgbClr val="000000"/>
                </a:solidFill>
              </a:rPr>
              <a:t>MsgQ_create</a:t>
            </a:r>
            <a:r>
              <a:rPr lang="en-US" sz="1800" dirty="0" smtClean="0">
                <a:solidFill>
                  <a:srgbClr val="000000"/>
                </a:solidFill>
              </a:rPr>
              <a:t>( </a:t>
            </a:r>
            <a:r>
              <a:rPr lang="en-US" sz="1800" dirty="0">
                <a:solidFill>
                  <a:srgbClr val="000000"/>
                </a:solidFill>
              </a:rPr>
              <a:t>“</a:t>
            </a:r>
            <a:r>
              <a:rPr lang="en-US" sz="1800" dirty="0" err="1">
                <a:solidFill>
                  <a:srgbClr val="000000"/>
                </a:solidFill>
              </a:rPr>
              <a:t>myQ</a:t>
            </a:r>
            <a:r>
              <a:rPr lang="en-US" sz="1800" dirty="0">
                <a:solidFill>
                  <a:srgbClr val="000000"/>
                </a:solidFill>
              </a:rPr>
              <a:t>”, &amp;</a:t>
            </a:r>
            <a:r>
              <a:rPr lang="en-US" sz="1800" dirty="0" err="1">
                <a:solidFill>
                  <a:srgbClr val="000000"/>
                </a:solidFill>
              </a:rPr>
              <a:t>hQ</a:t>
            </a:r>
            <a:r>
              <a:rPr lang="en-US" sz="1800" dirty="0">
                <a:solidFill>
                  <a:srgbClr val="000000"/>
                </a:solidFill>
              </a:rPr>
              <a:t>, ... );</a:t>
            </a:r>
          </a:p>
          <a:p>
            <a:pPr eaLnBrk="0" hangingPunct="0">
              <a:lnSpc>
                <a:spcPct val="80000"/>
              </a:lnSpc>
              <a:spcBef>
                <a:spcPct val="50000"/>
              </a:spcBef>
            </a:pPr>
            <a:r>
              <a:rPr lang="en-US" sz="1800" dirty="0" err="1" smtClean="0">
                <a:solidFill>
                  <a:srgbClr val="000000"/>
                </a:solidFill>
              </a:rPr>
              <a:t>MsgQ_get</a:t>
            </a:r>
            <a:r>
              <a:rPr lang="en-US" sz="1800" dirty="0">
                <a:solidFill>
                  <a:srgbClr val="000000"/>
                </a:solidFill>
              </a:rPr>
              <a:t>( </a:t>
            </a:r>
            <a:r>
              <a:rPr lang="en-US" sz="1800" dirty="0" err="1">
                <a:solidFill>
                  <a:srgbClr val="000000"/>
                </a:solidFill>
              </a:rPr>
              <a:t>hQ</a:t>
            </a:r>
            <a:r>
              <a:rPr lang="en-US" sz="1800" dirty="0">
                <a:solidFill>
                  <a:srgbClr val="000000"/>
                </a:solidFill>
              </a:rPr>
              <a:t>, &amp;</a:t>
            </a:r>
            <a:r>
              <a:rPr lang="en-US" sz="1800" dirty="0" err="1">
                <a:solidFill>
                  <a:srgbClr val="000000"/>
                </a:solidFill>
              </a:rPr>
              <a:t>msg</a:t>
            </a:r>
            <a:r>
              <a:rPr lang="en-US" sz="1800" dirty="0">
                <a:solidFill>
                  <a:srgbClr val="000000"/>
                </a:solidFill>
              </a:rPr>
              <a:t>, ... );</a:t>
            </a:r>
          </a:p>
          <a:p>
            <a:pPr>
              <a:lnSpc>
                <a:spcPct val="60000"/>
              </a:lnSpc>
              <a:spcBef>
                <a:spcPct val="50000"/>
              </a:spcBef>
            </a:pPr>
            <a:r>
              <a:rPr lang="en-US" sz="1800" b="0" i="1" dirty="0">
                <a:solidFill>
                  <a:srgbClr val="000000"/>
                </a:solidFill>
              </a:rPr>
              <a:t> </a:t>
            </a:r>
            <a:endParaRPr lang="en-US" sz="1800" dirty="0">
              <a:solidFill>
                <a:srgbClr val="000000"/>
              </a:solidFill>
            </a:endParaRPr>
          </a:p>
        </p:txBody>
      </p:sp>
      <p:pic>
        <p:nvPicPr>
          <p:cNvPr id="1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extLst>
      <p:ext uri="{BB962C8B-B14F-4D97-AF65-F5344CB8AC3E}">
        <p14:creationId xmlns:p14="http://schemas.microsoft.com/office/powerpoint/2010/main" val="3906267746"/>
      </p:ext>
    </p:extLst>
  </p:cSld>
  <p:clrMapOvr>
    <a:overrideClrMapping bg1="lt1" tx1="dk1" bg2="lt2" tx2="dk2" accent1="accent1" accent2="accent2" accent3="accent3" accent4="accent4" accent5="accent5" accent6="accent6" hlink="hlink" folHlink="folHlink"/>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965450" y="14605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5843" name="Rectangle 3"/>
          <p:cNvSpPr>
            <a:spLocks noChangeArrowheads="1"/>
          </p:cNvSpPr>
          <p:nvPr/>
        </p:nvSpPr>
        <p:spPr bwMode="auto">
          <a:xfrm>
            <a:off x="2260600" y="2425700"/>
            <a:ext cx="465138"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5844" name="Rectangle 4"/>
          <p:cNvSpPr>
            <a:spLocks noChangeArrowheads="1"/>
          </p:cNvSpPr>
          <p:nvPr/>
        </p:nvSpPr>
        <p:spPr bwMode="auto">
          <a:xfrm>
            <a:off x="2725738" y="1828800"/>
            <a:ext cx="466725"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5845" name="Text Box 5"/>
          <p:cNvSpPr txBox="1">
            <a:spLocks noChangeArrowheads="1"/>
          </p:cNvSpPr>
          <p:nvPr/>
        </p:nvSpPr>
        <p:spPr bwMode="auto">
          <a:xfrm>
            <a:off x="76200" y="1377950"/>
            <a:ext cx="3657600" cy="1517650"/>
          </a:xfrm>
          <a:prstGeom prst="rect">
            <a:avLst/>
          </a:prstGeom>
          <a:solidFill>
            <a:schemeClr val="accent4"/>
          </a:solidFill>
          <a:ln w="9525">
            <a:solidFill>
              <a:schemeClr val="tx1"/>
            </a:solidFill>
            <a:miter lim="800000"/>
            <a:headEnd/>
            <a:tailEnd/>
          </a:ln>
        </p:spPr>
        <p:txBody>
          <a:bodyPr/>
          <a:lstStyle/>
          <a:p>
            <a:pPr eaLnBrk="0" hangingPunct="0">
              <a:lnSpc>
                <a:spcPct val="80000"/>
              </a:lnSpc>
              <a:spcBef>
                <a:spcPct val="50000"/>
              </a:spcBef>
            </a:pPr>
            <a:r>
              <a:rPr lang="en-US" sz="1800" dirty="0" err="1" smtClean="0">
                <a:solidFill>
                  <a:srgbClr val="000000"/>
                </a:solidFill>
              </a:rPr>
              <a:t>MsgQ_open</a:t>
            </a:r>
            <a:r>
              <a:rPr lang="en-US" sz="1800" dirty="0" smtClean="0">
                <a:solidFill>
                  <a:srgbClr val="000000"/>
                </a:solidFill>
              </a:rPr>
              <a:t>(“</a:t>
            </a:r>
            <a:r>
              <a:rPr lang="en-US" sz="1800" dirty="0" err="1">
                <a:solidFill>
                  <a:srgbClr val="000000"/>
                </a:solidFill>
              </a:rPr>
              <a:t>myQ</a:t>
            </a:r>
            <a:r>
              <a:rPr lang="en-US" sz="1800" dirty="0">
                <a:solidFill>
                  <a:srgbClr val="000000"/>
                </a:solidFill>
              </a:rPr>
              <a:t>”, &amp;</a:t>
            </a:r>
            <a:r>
              <a:rPr lang="en-US" sz="1800" dirty="0" err="1">
                <a:solidFill>
                  <a:srgbClr val="000000"/>
                </a:solidFill>
              </a:rPr>
              <a:t>hQ</a:t>
            </a:r>
            <a:r>
              <a:rPr lang="en-US" sz="1800" dirty="0">
                <a:solidFill>
                  <a:srgbClr val="000000"/>
                </a:solidFill>
              </a:rPr>
              <a:t>, .. );</a:t>
            </a:r>
          </a:p>
          <a:p>
            <a:pPr eaLnBrk="0" hangingPunct="0">
              <a:lnSpc>
                <a:spcPct val="80000"/>
              </a:lnSpc>
              <a:spcBef>
                <a:spcPct val="50000"/>
              </a:spcBef>
            </a:pPr>
            <a:r>
              <a:rPr lang="en-US" sz="1800" dirty="0" err="1" smtClean="0">
                <a:solidFill>
                  <a:srgbClr val="000000"/>
                </a:solidFill>
              </a:rPr>
              <a:t>MsgQ_alloc</a:t>
            </a:r>
            <a:r>
              <a:rPr lang="en-US" sz="1800" dirty="0">
                <a:solidFill>
                  <a:srgbClr val="000000"/>
                </a:solidFill>
              </a:rPr>
              <a:t>( </a:t>
            </a:r>
            <a:r>
              <a:rPr lang="en-US" sz="1800" dirty="0" err="1">
                <a:solidFill>
                  <a:srgbClr val="000000"/>
                </a:solidFill>
              </a:rPr>
              <a:t>poolid</a:t>
            </a:r>
            <a:r>
              <a:rPr lang="en-US" sz="1800" dirty="0">
                <a:solidFill>
                  <a:srgbClr val="000000"/>
                </a:solidFill>
              </a:rPr>
              <a:t>, &amp;</a:t>
            </a:r>
            <a:r>
              <a:rPr lang="en-US" sz="1800" dirty="0" err="1">
                <a:solidFill>
                  <a:srgbClr val="000000"/>
                </a:solidFill>
              </a:rPr>
              <a:t>msg</a:t>
            </a:r>
            <a:r>
              <a:rPr lang="en-US" sz="1800" dirty="0">
                <a:solidFill>
                  <a:srgbClr val="000000"/>
                </a:solidFill>
              </a:rPr>
              <a:t>, .. );</a:t>
            </a:r>
          </a:p>
          <a:p>
            <a:pPr eaLnBrk="0" hangingPunct="0">
              <a:lnSpc>
                <a:spcPct val="80000"/>
              </a:lnSpc>
              <a:spcBef>
                <a:spcPct val="50000"/>
              </a:spcBef>
            </a:pPr>
            <a:r>
              <a:rPr lang="en-US" sz="1800" i="1" dirty="0" err="1">
                <a:solidFill>
                  <a:srgbClr val="000000"/>
                </a:solidFill>
              </a:rPr>
              <a:t>msg</a:t>
            </a:r>
            <a:r>
              <a:rPr lang="en-US" sz="1800" i="1" dirty="0">
                <a:solidFill>
                  <a:srgbClr val="000000"/>
                </a:solidFill>
              </a:rPr>
              <a:t>-&gt;</a:t>
            </a:r>
            <a:r>
              <a:rPr lang="en-US" sz="1800" i="1" dirty="0" err="1">
                <a:solidFill>
                  <a:srgbClr val="000000"/>
                </a:solidFill>
              </a:rPr>
              <a:t>myMsg</a:t>
            </a:r>
            <a:r>
              <a:rPr lang="en-US" sz="1800" b="0" i="1" dirty="0">
                <a:solidFill>
                  <a:srgbClr val="000000"/>
                </a:solidFill>
              </a:rPr>
              <a:t> = …;</a:t>
            </a:r>
          </a:p>
          <a:p>
            <a:pPr eaLnBrk="0" hangingPunct="0">
              <a:lnSpc>
                <a:spcPct val="80000"/>
              </a:lnSpc>
              <a:spcBef>
                <a:spcPct val="50000"/>
              </a:spcBef>
            </a:pPr>
            <a:r>
              <a:rPr lang="en-US" sz="1800" dirty="0" err="1" smtClean="0">
                <a:solidFill>
                  <a:srgbClr val="000000"/>
                </a:solidFill>
              </a:rPr>
              <a:t>MsgQ_put</a:t>
            </a:r>
            <a:r>
              <a:rPr lang="en-US" sz="1800" dirty="0">
                <a:solidFill>
                  <a:srgbClr val="000000"/>
                </a:solidFill>
              </a:rPr>
              <a:t>( </a:t>
            </a:r>
            <a:r>
              <a:rPr lang="en-US" sz="1800" dirty="0" err="1">
                <a:solidFill>
                  <a:srgbClr val="000000"/>
                </a:solidFill>
              </a:rPr>
              <a:t>msg</a:t>
            </a:r>
            <a:r>
              <a:rPr lang="en-US" sz="1800" dirty="0">
                <a:solidFill>
                  <a:srgbClr val="000000"/>
                </a:solidFill>
              </a:rPr>
              <a:t>, </a:t>
            </a:r>
            <a:r>
              <a:rPr lang="en-US" sz="1800" dirty="0" err="1">
                <a:solidFill>
                  <a:srgbClr val="000000"/>
                </a:solidFill>
              </a:rPr>
              <a:t>hQ</a:t>
            </a:r>
            <a:r>
              <a:rPr lang="en-US" sz="1800" dirty="0">
                <a:solidFill>
                  <a:srgbClr val="000000"/>
                </a:solidFill>
              </a:rPr>
              <a:t> );</a:t>
            </a:r>
          </a:p>
          <a:p>
            <a:pPr>
              <a:lnSpc>
                <a:spcPct val="60000"/>
              </a:lnSpc>
              <a:spcBef>
                <a:spcPct val="50000"/>
              </a:spcBef>
            </a:pPr>
            <a:endParaRPr lang="en-US" sz="1800" dirty="0">
              <a:solidFill>
                <a:srgbClr val="000000"/>
              </a:solidFill>
            </a:endParaRPr>
          </a:p>
        </p:txBody>
      </p:sp>
      <p:sp>
        <p:nvSpPr>
          <p:cNvPr id="35846" name="Rectangle 6"/>
          <p:cNvSpPr>
            <a:spLocks noChangeArrowheads="1"/>
          </p:cNvSpPr>
          <p:nvPr/>
        </p:nvSpPr>
        <p:spPr bwMode="auto">
          <a:xfrm>
            <a:off x="5791200" y="14732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5847" name="Rectangle 7"/>
          <p:cNvSpPr>
            <a:spLocks noChangeArrowheads="1"/>
          </p:cNvSpPr>
          <p:nvPr/>
        </p:nvSpPr>
        <p:spPr bwMode="auto">
          <a:xfrm>
            <a:off x="5562600" y="1854200"/>
            <a:ext cx="4572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5848" name="Text Box 8"/>
          <p:cNvSpPr txBox="1">
            <a:spLocks noChangeArrowheads="1"/>
          </p:cNvSpPr>
          <p:nvPr/>
        </p:nvSpPr>
        <p:spPr bwMode="auto">
          <a:xfrm>
            <a:off x="1143000" y="914400"/>
            <a:ext cx="1209675" cy="396875"/>
          </a:xfrm>
          <a:prstGeom prst="rect">
            <a:avLst/>
          </a:prstGeom>
          <a:noFill/>
          <a:ln w="9525">
            <a:noFill/>
            <a:miter lim="800000"/>
            <a:headEnd/>
            <a:tailEnd/>
          </a:ln>
        </p:spPr>
        <p:txBody>
          <a:bodyPr wrap="square">
            <a:spAutoFit/>
          </a:bodyPr>
          <a:lstStyle/>
          <a:p>
            <a:pPr>
              <a:spcBef>
                <a:spcPct val="20000"/>
              </a:spcBef>
            </a:pPr>
            <a:r>
              <a:rPr lang="en-US" sz="2000" b="0" i="1" dirty="0" smtClean="0">
                <a:solidFill>
                  <a:srgbClr val="000000"/>
                </a:solidFill>
              </a:rPr>
              <a:t>WRITER</a:t>
            </a:r>
            <a:endParaRPr lang="en-US" sz="2000" b="0" i="1" dirty="0">
              <a:solidFill>
                <a:srgbClr val="000000"/>
              </a:solidFill>
            </a:endParaRPr>
          </a:p>
        </p:txBody>
      </p:sp>
      <p:sp>
        <p:nvSpPr>
          <p:cNvPr id="35849" name="Rectangle 9"/>
          <p:cNvSpPr>
            <a:spLocks noChangeArrowheads="1"/>
          </p:cNvSpPr>
          <p:nvPr/>
        </p:nvSpPr>
        <p:spPr bwMode="auto">
          <a:xfrm>
            <a:off x="3429000" y="3581400"/>
            <a:ext cx="2438400" cy="1752600"/>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5850" name="Text Box 10"/>
          <p:cNvSpPr txBox="1">
            <a:spLocks noChangeArrowheads="1"/>
          </p:cNvSpPr>
          <p:nvPr/>
        </p:nvSpPr>
        <p:spPr bwMode="auto">
          <a:xfrm>
            <a:off x="5100638" y="3657600"/>
            <a:ext cx="715962" cy="366713"/>
          </a:xfrm>
          <a:prstGeom prst="rect">
            <a:avLst/>
          </a:prstGeom>
          <a:noFill/>
          <a:ln w="9525">
            <a:noFill/>
            <a:miter lim="800000"/>
            <a:headEnd/>
            <a:tailEnd/>
          </a:ln>
        </p:spPr>
        <p:txBody>
          <a:bodyPr wrap="none">
            <a:spAutoFit/>
          </a:bodyPr>
          <a:lstStyle/>
          <a:p>
            <a:pPr algn="ctr">
              <a:spcBef>
                <a:spcPct val="20000"/>
              </a:spcBef>
            </a:pPr>
            <a:r>
              <a:rPr lang="en-US" sz="1800">
                <a:solidFill>
                  <a:srgbClr val="000000"/>
                </a:solidFill>
                <a:latin typeface="Arial Narrow" pitchFamily="34" charset="0"/>
              </a:rPr>
              <a:t>POOL</a:t>
            </a:r>
          </a:p>
        </p:txBody>
      </p:sp>
      <p:grpSp>
        <p:nvGrpSpPr>
          <p:cNvPr id="2" name="Group 11"/>
          <p:cNvGrpSpPr>
            <a:grpSpLocks/>
          </p:cNvGrpSpPr>
          <p:nvPr/>
        </p:nvGrpSpPr>
        <p:grpSpPr bwMode="auto">
          <a:xfrm>
            <a:off x="3505200" y="3657600"/>
            <a:ext cx="1219200" cy="914400"/>
            <a:chOff x="2592" y="2400"/>
            <a:chExt cx="768" cy="576"/>
          </a:xfrm>
        </p:grpSpPr>
        <p:sp>
          <p:nvSpPr>
            <p:cNvPr id="35909" name="Rectangle 12"/>
            <p:cNvSpPr>
              <a:spLocks noChangeArrowheads="1"/>
            </p:cNvSpPr>
            <p:nvPr/>
          </p:nvSpPr>
          <p:spPr bwMode="auto">
            <a:xfrm>
              <a:off x="2592" y="2400"/>
              <a:ext cx="768"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grpSp>
          <p:nvGrpSpPr>
            <p:cNvPr id="3" name="Group 13"/>
            <p:cNvGrpSpPr>
              <a:grpSpLocks/>
            </p:cNvGrpSpPr>
            <p:nvPr/>
          </p:nvGrpSpPr>
          <p:grpSpPr bwMode="auto">
            <a:xfrm>
              <a:off x="2784" y="2400"/>
              <a:ext cx="576" cy="576"/>
              <a:chOff x="2592" y="2592"/>
              <a:chExt cx="576" cy="672"/>
            </a:xfrm>
          </p:grpSpPr>
          <p:sp>
            <p:nvSpPr>
              <p:cNvPr id="35916" name="Line 14"/>
              <p:cNvSpPr>
                <a:spLocks noChangeShapeType="1"/>
              </p:cNvSpPr>
              <p:nvPr/>
            </p:nvSpPr>
            <p:spPr bwMode="auto">
              <a:xfrm>
                <a:off x="2592"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17" name="Line 15"/>
              <p:cNvSpPr>
                <a:spLocks noChangeShapeType="1"/>
              </p:cNvSpPr>
              <p:nvPr/>
            </p:nvSpPr>
            <p:spPr bwMode="auto">
              <a:xfrm>
                <a:off x="2784"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18" name="Line 16"/>
              <p:cNvSpPr>
                <a:spLocks noChangeShapeType="1"/>
              </p:cNvSpPr>
              <p:nvPr/>
            </p:nvSpPr>
            <p:spPr bwMode="auto">
              <a:xfrm>
                <a:off x="2976"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19" name="Line 17"/>
              <p:cNvSpPr>
                <a:spLocks noChangeShapeType="1"/>
              </p:cNvSpPr>
              <p:nvPr/>
            </p:nvSpPr>
            <p:spPr bwMode="auto">
              <a:xfrm>
                <a:off x="3168"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sp>
          <p:nvSpPr>
            <p:cNvPr id="35911" name="Line 18"/>
            <p:cNvSpPr>
              <a:spLocks noChangeShapeType="1"/>
            </p:cNvSpPr>
            <p:nvPr/>
          </p:nvSpPr>
          <p:spPr bwMode="auto">
            <a:xfrm>
              <a:off x="2592" y="2496"/>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912" name="Line 19"/>
            <p:cNvSpPr>
              <a:spLocks noChangeShapeType="1"/>
            </p:cNvSpPr>
            <p:nvPr/>
          </p:nvSpPr>
          <p:spPr bwMode="auto">
            <a:xfrm>
              <a:off x="2592" y="2592"/>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913" name="Line 20"/>
            <p:cNvSpPr>
              <a:spLocks noChangeShapeType="1"/>
            </p:cNvSpPr>
            <p:nvPr/>
          </p:nvSpPr>
          <p:spPr bwMode="auto">
            <a:xfrm>
              <a:off x="2592" y="2688"/>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914" name="Line 21"/>
            <p:cNvSpPr>
              <a:spLocks noChangeShapeType="1"/>
            </p:cNvSpPr>
            <p:nvPr/>
          </p:nvSpPr>
          <p:spPr bwMode="auto">
            <a:xfrm>
              <a:off x="2592" y="2784"/>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915" name="Line 22"/>
            <p:cNvSpPr>
              <a:spLocks noChangeShapeType="1"/>
            </p:cNvSpPr>
            <p:nvPr/>
          </p:nvSpPr>
          <p:spPr bwMode="auto">
            <a:xfrm>
              <a:off x="2592" y="2880"/>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grpSp>
      <p:grpSp>
        <p:nvGrpSpPr>
          <p:cNvPr id="4" name="Group 23"/>
          <p:cNvGrpSpPr>
            <a:grpSpLocks/>
          </p:cNvGrpSpPr>
          <p:nvPr/>
        </p:nvGrpSpPr>
        <p:grpSpPr bwMode="auto">
          <a:xfrm>
            <a:off x="3886200" y="3886200"/>
            <a:ext cx="1238250" cy="914400"/>
            <a:chOff x="3936" y="2160"/>
            <a:chExt cx="780" cy="576"/>
          </a:xfrm>
        </p:grpSpPr>
        <p:sp>
          <p:nvSpPr>
            <p:cNvPr id="35902" name="Rectangle 24"/>
            <p:cNvSpPr>
              <a:spLocks noChangeArrowheads="1"/>
            </p:cNvSpPr>
            <p:nvPr/>
          </p:nvSpPr>
          <p:spPr bwMode="auto">
            <a:xfrm>
              <a:off x="3936" y="2160"/>
              <a:ext cx="768"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5903" name="Line 25"/>
            <p:cNvSpPr>
              <a:spLocks noChangeShapeType="1"/>
            </p:cNvSpPr>
            <p:nvPr/>
          </p:nvSpPr>
          <p:spPr bwMode="auto">
            <a:xfrm flipV="1">
              <a:off x="3936" y="2160"/>
              <a:ext cx="144" cy="19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04" name="Line 26"/>
            <p:cNvSpPr>
              <a:spLocks noChangeShapeType="1"/>
            </p:cNvSpPr>
            <p:nvPr/>
          </p:nvSpPr>
          <p:spPr bwMode="auto">
            <a:xfrm flipV="1">
              <a:off x="3936" y="2160"/>
              <a:ext cx="288" cy="384"/>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05" name="Line 27"/>
            <p:cNvSpPr>
              <a:spLocks noChangeShapeType="1"/>
            </p:cNvSpPr>
            <p:nvPr/>
          </p:nvSpPr>
          <p:spPr bwMode="auto">
            <a:xfrm flipV="1">
              <a:off x="3960" y="2160"/>
              <a:ext cx="432"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06" name="Line 28"/>
            <p:cNvSpPr>
              <a:spLocks noChangeShapeType="1"/>
            </p:cNvSpPr>
            <p:nvPr/>
          </p:nvSpPr>
          <p:spPr bwMode="auto">
            <a:xfrm flipV="1">
              <a:off x="4128" y="2160"/>
              <a:ext cx="432"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07" name="Line 29"/>
            <p:cNvSpPr>
              <a:spLocks noChangeShapeType="1"/>
            </p:cNvSpPr>
            <p:nvPr/>
          </p:nvSpPr>
          <p:spPr bwMode="auto">
            <a:xfrm flipV="1">
              <a:off x="4320" y="2208"/>
              <a:ext cx="396" cy="528"/>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08" name="Line 30"/>
            <p:cNvSpPr>
              <a:spLocks noChangeShapeType="1"/>
            </p:cNvSpPr>
            <p:nvPr/>
          </p:nvSpPr>
          <p:spPr bwMode="auto">
            <a:xfrm flipV="1">
              <a:off x="4500" y="2448"/>
              <a:ext cx="216" cy="288"/>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grpSp>
        <p:nvGrpSpPr>
          <p:cNvPr id="5" name="Group 31"/>
          <p:cNvGrpSpPr>
            <a:grpSpLocks/>
          </p:cNvGrpSpPr>
          <p:nvPr/>
        </p:nvGrpSpPr>
        <p:grpSpPr bwMode="auto">
          <a:xfrm>
            <a:off x="4191000" y="4114800"/>
            <a:ext cx="1219200" cy="914400"/>
            <a:chOff x="3936" y="3456"/>
            <a:chExt cx="768" cy="576"/>
          </a:xfrm>
        </p:grpSpPr>
        <p:sp>
          <p:nvSpPr>
            <p:cNvPr id="35889" name="Rectangle 32"/>
            <p:cNvSpPr>
              <a:spLocks noChangeArrowheads="1"/>
            </p:cNvSpPr>
            <p:nvPr/>
          </p:nvSpPr>
          <p:spPr bwMode="auto">
            <a:xfrm>
              <a:off x="3936" y="3456"/>
              <a:ext cx="768"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5890" name="Line 33"/>
            <p:cNvSpPr>
              <a:spLocks noChangeShapeType="1"/>
            </p:cNvSpPr>
            <p:nvPr/>
          </p:nvSpPr>
          <p:spPr bwMode="auto">
            <a:xfrm>
              <a:off x="3936" y="3552"/>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891" name="Line 34"/>
            <p:cNvSpPr>
              <a:spLocks noChangeShapeType="1"/>
            </p:cNvSpPr>
            <p:nvPr/>
          </p:nvSpPr>
          <p:spPr bwMode="auto">
            <a:xfrm>
              <a:off x="3936" y="3648"/>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892" name="Line 35"/>
            <p:cNvSpPr>
              <a:spLocks noChangeShapeType="1"/>
            </p:cNvSpPr>
            <p:nvPr/>
          </p:nvSpPr>
          <p:spPr bwMode="auto">
            <a:xfrm>
              <a:off x="3936" y="3744"/>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893" name="Line 36"/>
            <p:cNvSpPr>
              <a:spLocks noChangeShapeType="1"/>
            </p:cNvSpPr>
            <p:nvPr/>
          </p:nvSpPr>
          <p:spPr bwMode="auto">
            <a:xfrm>
              <a:off x="3936" y="3840"/>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894" name="Line 37"/>
            <p:cNvSpPr>
              <a:spLocks noChangeShapeType="1"/>
            </p:cNvSpPr>
            <p:nvPr/>
          </p:nvSpPr>
          <p:spPr bwMode="auto">
            <a:xfrm>
              <a:off x="3936" y="3936"/>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895" name="Line 38"/>
            <p:cNvSpPr>
              <a:spLocks noChangeShapeType="1"/>
            </p:cNvSpPr>
            <p:nvPr/>
          </p:nvSpPr>
          <p:spPr bwMode="auto">
            <a:xfrm>
              <a:off x="4128"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896" name="Line 39"/>
            <p:cNvSpPr>
              <a:spLocks noChangeShapeType="1"/>
            </p:cNvSpPr>
            <p:nvPr/>
          </p:nvSpPr>
          <p:spPr bwMode="auto">
            <a:xfrm>
              <a:off x="4320"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897" name="Line 40"/>
            <p:cNvSpPr>
              <a:spLocks noChangeShapeType="1"/>
            </p:cNvSpPr>
            <p:nvPr/>
          </p:nvSpPr>
          <p:spPr bwMode="auto">
            <a:xfrm>
              <a:off x="4512"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898" name="Line 41"/>
            <p:cNvSpPr>
              <a:spLocks noChangeShapeType="1"/>
            </p:cNvSpPr>
            <p:nvPr/>
          </p:nvSpPr>
          <p:spPr bwMode="auto">
            <a:xfrm>
              <a:off x="4032"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899" name="Line 42"/>
            <p:cNvSpPr>
              <a:spLocks noChangeShapeType="1"/>
            </p:cNvSpPr>
            <p:nvPr/>
          </p:nvSpPr>
          <p:spPr bwMode="auto">
            <a:xfrm>
              <a:off x="4224"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00" name="Line 43"/>
            <p:cNvSpPr>
              <a:spLocks noChangeShapeType="1"/>
            </p:cNvSpPr>
            <p:nvPr/>
          </p:nvSpPr>
          <p:spPr bwMode="auto">
            <a:xfrm>
              <a:off x="4416"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901" name="Line 44"/>
            <p:cNvSpPr>
              <a:spLocks noChangeShapeType="1"/>
            </p:cNvSpPr>
            <p:nvPr/>
          </p:nvSpPr>
          <p:spPr bwMode="auto">
            <a:xfrm>
              <a:off x="4608"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grpSp>
        <p:nvGrpSpPr>
          <p:cNvPr id="6" name="Group 45"/>
          <p:cNvGrpSpPr>
            <a:grpSpLocks/>
          </p:cNvGrpSpPr>
          <p:nvPr/>
        </p:nvGrpSpPr>
        <p:grpSpPr bwMode="auto">
          <a:xfrm>
            <a:off x="4572000" y="4343400"/>
            <a:ext cx="1219200" cy="914400"/>
            <a:chOff x="3024" y="3456"/>
            <a:chExt cx="768" cy="576"/>
          </a:xfrm>
        </p:grpSpPr>
        <p:grpSp>
          <p:nvGrpSpPr>
            <p:cNvPr id="7" name="Group 46"/>
            <p:cNvGrpSpPr>
              <a:grpSpLocks/>
            </p:cNvGrpSpPr>
            <p:nvPr/>
          </p:nvGrpSpPr>
          <p:grpSpPr bwMode="auto">
            <a:xfrm>
              <a:off x="3024" y="3456"/>
              <a:ext cx="768" cy="576"/>
              <a:chOff x="3024" y="3456"/>
              <a:chExt cx="960" cy="576"/>
            </a:xfrm>
          </p:grpSpPr>
          <p:sp>
            <p:nvSpPr>
              <p:cNvPr id="35886" name="Rectangle 47"/>
              <p:cNvSpPr>
                <a:spLocks noChangeArrowheads="1"/>
              </p:cNvSpPr>
              <p:nvPr/>
            </p:nvSpPr>
            <p:spPr bwMode="auto">
              <a:xfrm>
                <a:off x="3024" y="3456"/>
                <a:ext cx="960"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5887" name="Line 48"/>
              <p:cNvSpPr>
                <a:spLocks noChangeShapeType="1"/>
              </p:cNvSpPr>
              <p:nvPr/>
            </p:nvSpPr>
            <p:spPr bwMode="auto">
              <a:xfrm>
                <a:off x="3024" y="3648"/>
                <a:ext cx="960"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5888" name="Line 49"/>
              <p:cNvSpPr>
                <a:spLocks noChangeShapeType="1"/>
              </p:cNvSpPr>
              <p:nvPr/>
            </p:nvSpPr>
            <p:spPr bwMode="auto">
              <a:xfrm>
                <a:off x="3024" y="3840"/>
                <a:ext cx="960"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grpSp>
        <p:sp>
          <p:nvSpPr>
            <p:cNvPr id="35883" name="Line 50"/>
            <p:cNvSpPr>
              <a:spLocks noChangeShapeType="1"/>
            </p:cNvSpPr>
            <p:nvPr/>
          </p:nvSpPr>
          <p:spPr bwMode="auto">
            <a:xfrm>
              <a:off x="3216"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884" name="Line 51"/>
            <p:cNvSpPr>
              <a:spLocks noChangeShapeType="1"/>
            </p:cNvSpPr>
            <p:nvPr/>
          </p:nvSpPr>
          <p:spPr bwMode="auto">
            <a:xfrm>
              <a:off x="3408"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5885" name="Line 52"/>
            <p:cNvSpPr>
              <a:spLocks noChangeShapeType="1"/>
            </p:cNvSpPr>
            <p:nvPr/>
          </p:nvSpPr>
          <p:spPr bwMode="auto">
            <a:xfrm>
              <a:off x="3600"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sp>
        <p:nvSpPr>
          <p:cNvPr id="35856" name="Rectangle 54"/>
          <p:cNvSpPr>
            <a:spLocks noChangeArrowheads="1"/>
          </p:cNvSpPr>
          <p:nvPr/>
        </p:nvSpPr>
        <p:spPr bwMode="auto">
          <a:xfrm>
            <a:off x="1109663" y="3581400"/>
            <a:ext cx="1447800" cy="1295400"/>
          </a:xfrm>
          <a:prstGeom prst="rect">
            <a:avLst/>
          </a:prstGeom>
          <a:solidFill>
            <a:schemeClr val="accent1"/>
          </a:solidFill>
          <a:ln w="9525">
            <a:solidFill>
              <a:schemeClr val="tx1"/>
            </a:solidFill>
            <a:miter lim="800000"/>
            <a:headEnd/>
            <a:tailEnd/>
          </a:ln>
        </p:spPr>
        <p:txBody>
          <a:bodyPr wrap="none"/>
          <a:lstStyle/>
          <a:p>
            <a:pPr>
              <a:spcBef>
                <a:spcPct val="20000"/>
              </a:spcBef>
            </a:pPr>
            <a:r>
              <a:rPr lang="en-US" sz="1800" b="0">
                <a:solidFill>
                  <a:srgbClr val="000000"/>
                </a:solidFill>
                <a:latin typeface="Arial Narrow" pitchFamily="34" charset="0"/>
              </a:rPr>
              <a:t>MSGQ_Header</a:t>
            </a:r>
          </a:p>
          <a:p>
            <a:pPr>
              <a:lnSpc>
                <a:spcPct val="70000"/>
              </a:lnSpc>
              <a:spcBef>
                <a:spcPct val="20000"/>
              </a:spcBef>
            </a:pPr>
            <a:r>
              <a:rPr lang="en-US">
                <a:solidFill>
                  <a:srgbClr val="000000"/>
                </a:solidFill>
              </a:rPr>
              <a:t/>
            </a:r>
            <a:br>
              <a:rPr lang="en-US">
                <a:solidFill>
                  <a:srgbClr val="000000"/>
                </a:solidFill>
              </a:rPr>
            </a:br>
            <a:r>
              <a:rPr lang="en-US">
                <a:solidFill>
                  <a:srgbClr val="000000"/>
                </a:solidFill>
              </a:rPr>
              <a:t>  myMsg</a:t>
            </a:r>
          </a:p>
        </p:txBody>
      </p:sp>
      <p:sp>
        <p:nvSpPr>
          <p:cNvPr id="35857" name="Text Box 55"/>
          <p:cNvSpPr txBox="1">
            <a:spLocks noChangeArrowheads="1"/>
          </p:cNvSpPr>
          <p:nvPr/>
        </p:nvSpPr>
        <p:spPr bwMode="auto">
          <a:xfrm>
            <a:off x="1066800" y="3197225"/>
            <a:ext cx="1555750" cy="381000"/>
          </a:xfrm>
          <a:prstGeom prst="rect">
            <a:avLst/>
          </a:prstGeom>
          <a:noFill/>
          <a:ln w="9525">
            <a:noFill/>
            <a:miter lim="800000"/>
            <a:headEnd/>
            <a:tailEnd/>
          </a:ln>
        </p:spPr>
        <p:txBody>
          <a:bodyPr wrap="none">
            <a:spAutoFit/>
          </a:bodyPr>
          <a:lstStyle/>
          <a:p>
            <a:pPr algn="ctr">
              <a:spcBef>
                <a:spcPct val="20000"/>
              </a:spcBef>
            </a:pPr>
            <a:r>
              <a:rPr lang="en-US" sz="1900" b="0">
                <a:solidFill>
                  <a:srgbClr val="000000"/>
                </a:solidFill>
              </a:rPr>
              <a:t>MyMsgqMsg</a:t>
            </a:r>
          </a:p>
        </p:txBody>
      </p:sp>
      <p:sp>
        <p:nvSpPr>
          <p:cNvPr id="35858" name="Line 56"/>
          <p:cNvSpPr>
            <a:spLocks noChangeShapeType="1"/>
          </p:cNvSpPr>
          <p:nvPr/>
        </p:nvSpPr>
        <p:spPr bwMode="auto">
          <a:xfrm>
            <a:off x="1109663" y="3962400"/>
            <a:ext cx="1447800" cy="0"/>
          </a:xfrm>
          <a:prstGeom prst="line">
            <a:avLst/>
          </a:prstGeom>
          <a:noFill/>
          <a:ln w="12700">
            <a:solidFill>
              <a:schemeClr val="tx1"/>
            </a:solidFill>
            <a:prstDash val="dash"/>
            <a:round/>
            <a:headEnd type="none" w="sm" len="sm"/>
            <a:tailEnd type="none" w="sm" len="sm"/>
          </a:ln>
        </p:spPr>
        <p:txBody>
          <a:bodyPr/>
          <a:lstStyle/>
          <a:p>
            <a:endParaRPr lang="en-US">
              <a:solidFill>
                <a:srgbClr val="000000"/>
              </a:solidFill>
            </a:endParaRPr>
          </a:p>
        </p:txBody>
      </p:sp>
      <p:cxnSp>
        <p:nvCxnSpPr>
          <p:cNvPr id="35859" name="AutoShape 57"/>
          <p:cNvCxnSpPr>
            <a:cxnSpLocks noChangeShapeType="1"/>
            <a:stCxn id="35866" idx="1"/>
            <a:endCxn id="35844" idx="2"/>
          </p:cNvCxnSpPr>
          <p:nvPr/>
        </p:nvCxnSpPr>
        <p:spPr bwMode="auto">
          <a:xfrm rot="10800000">
            <a:off x="2959100" y="2057400"/>
            <a:ext cx="2222500" cy="2743200"/>
          </a:xfrm>
          <a:prstGeom prst="bentConnector2">
            <a:avLst/>
          </a:prstGeom>
          <a:noFill/>
          <a:ln w="19050">
            <a:solidFill>
              <a:schemeClr val="tx2"/>
            </a:solidFill>
            <a:prstDash val="dashDot"/>
            <a:miter lim="800000"/>
            <a:headEnd type="none" w="sm" len="sm"/>
            <a:tailEnd type="triangle" w="med" len="lg"/>
          </a:ln>
        </p:spPr>
      </p:cxnSp>
      <p:sp>
        <p:nvSpPr>
          <p:cNvPr id="35860" name="Rectangle 58"/>
          <p:cNvSpPr>
            <a:spLocks noChangeArrowheads="1"/>
          </p:cNvSpPr>
          <p:nvPr/>
        </p:nvSpPr>
        <p:spPr bwMode="auto">
          <a:xfrm>
            <a:off x="3810000" y="914400"/>
            <a:ext cx="1447800" cy="2452688"/>
          </a:xfrm>
          <a:prstGeom prst="rect">
            <a:avLst/>
          </a:prstGeom>
          <a:solidFill>
            <a:schemeClr val="bg2"/>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5861" name="Text Box 59"/>
          <p:cNvSpPr txBox="1">
            <a:spLocks noChangeArrowheads="1"/>
          </p:cNvSpPr>
          <p:nvPr/>
        </p:nvSpPr>
        <p:spPr bwMode="auto">
          <a:xfrm>
            <a:off x="3976688" y="533400"/>
            <a:ext cx="958850" cy="396875"/>
          </a:xfrm>
          <a:prstGeom prst="rect">
            <a:avLst/>
          </a:prstGeom>
          <a:noFill/>
          <a:ln w="9525">
            <a:noFill/>
            <a:miter lim="800000"/>
            <a:headEnd/>
            <a:tailEnd/>
          </a:ln>
        </p:spPr>
        <p:txBody>
          <a:bodyPr wrap="none">
            <a:spAutoFit/>
          </a:bodyPr>
          <a:lstStyle/>
          <a:p>
            <a:pPr algn="ctr">
              <a:spcBef>
                <a:spcPct val="20000"/>
              </a:spcBef>
            </a:pPr>
            <a:r>
              <a:rPr lang="en-US" sz="2000" b="0">
                <a:solidFill>
                  <a:srgbClr val="000000"/>
                </a:solidFill>
              </a:rPr>
              <a:t>MSGQ</a:t>
            </a:r>
          </a:p>
        </p:txBody>
      </p:sp>
      <p:sp>
        <p:nvSpPr>
          <p:cNvPr id="35862" name="Rectangle 60"/>
          <p:cNvSpPr>
            <a:spLocks noChangeArrowheads="1"/>
          </p:cNvSpPr>
          <p:nvPr/>
        </p:nvSpPr>
        <p:spPr bwMode="auto">
          <a:xfrm>
            <a:off x="3870325" y="990600"/>
            <a:ext cx="1025525" cy="1995488"/>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5863" name="Rectangle 61"/>
          <p:cNvSpPr>
            <a:spLocks noChangeArrowheads="1"/>
          </p:cNvSpPr>
          <p:nvPr/>
        </p:nvSpPr>
        <p:spPr bwMode="auto">
          <a:xfrm>
            <a:off x="3990975" y="1143000"/>
            <a:ext cx="1025525" cy="1995488"/>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5864" name="Rectangle 62"/>
          <p:cNvSpPr>
            <a:spLocks noChangeArrowheads="1"/>
          </p:cNvSpPr>
          <p:nvPr/>
        </p:nvSpPr>
        <p:spPr bwMode="auto">
          <a:xfrm>
            <a:off x="4111625" y="1295400"/>
            <a:ext cx="1025525" cy="1995488"/>
          </a:xfrm>
          <a:prstGeom prst="rect">
            <a:avLst/>
          </a:prstGeom>
          <a:solidFill>
            <a:schemeClr val="accent3"/>
          </a:solidFill>
          <a:ln w="9525">
            <a:solidFill>
              <a:schemeClr val="tx1"/>
            </a:solidFill>
            <a:miter lim="800000"/>
            <a:headEnd/>
            <a:tailEnd/>
          </a:ln>
        </p:spPr>
        <p:txBody>
          <a:bodyPr wrap="none" anchor="ctr"/>
          <a:lstStyle/>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r>
              <a:rPr lang="en-US" sz="2000" b="0">
                <a:solidFill>
                  <a:srgbClr val="000000"/>
                </a:solidFill>
              </a:rPr>
              <a:t>“myQ”</a:t>
            </a: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p:txBody>
      </p:sp>
      <p:sp>
        <p:nvSpPr>
          <p:cNvPr id="35865" name="Rectangle 63"/>
          <p:cNvSpPr>
            <a:spLocks noChangeArrowheads="1"/>
          </p:cNvSpPr>
          <p:nvPr/>
        </p:nvSpPr>
        <p:spPr bwMode="auto">
          <a:xfrm>
            <a:off x="4489450" y="21336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5866" name="Rectangle 64"/>
          <p:cNvSpPr>
            <a:spLocks noChangeArrowheads="1"/>
          </p:cNvSpPr>
          <p:nvPr/>
        </p:nvSpPr>
        <p:spPr bwMode="auto">
          <a:xfrm>
            <a:off x="5181600" y="464820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5867" name="Rectangle 65"/>
          <p:cNvSpPr>
            <a:spLocks noGrp="1" noChangeArrowheads="1"/>
          </p:cNvSpPr>
          <p:nvPr>
            <p:ph type="title"/>
          </p:nvPr>
        </p:nvSpPr>
        <p:spPr/>
        <p:txBody>
          <a:bodyPr/>
          <a:lstStyle/>
          <a:p>
            <a:r>
              <a:rPr lang="en-US" dirty="0" err="1" smtClean="0"/>
              <a:t>MessageQ</a:t>
            </a:r>
            <a:r>
              <a:rPr lang="en-US" dirty="0" smtClean="0"/>
              <a:t> Concepts (2/4)</a:t>
            </a:r>
          </a:p>
        </p:txBody>
      </p:sp>
      <p:cxnSp>
        <p:nvCxnSpPr>
          <p:cNvPr id="35868" name="AutoShape 66"/>
          <p:cNvCxnSpPr>
            <a:cxnSpLocks noChangeShapeType="1"/>
            <a:stCxn id="35843" idx="3"/>
            <a:endCxn id="35865" idx="1"/>
          </p:cNvCxnSpPr>
          <p:nvPr/>
        </p:nvCxnSpPr>
        <p:spPr bwMode="auto">
          <a:xfrm flipV="1">
            <a:off x="2725738" y="2286000"/>
            <a:ext cx="1763712" cy="254000"/>
          </a:xfrm>
          <a:prstGeom prst="bentConnector3">
            <a:avLst>
              <a:gd name="adj1" fmla="val 36991"/>
            </a:avLst>
          </a:prstGeom>
          <a:noFill/>
          <a:ln w="19050">
            <a:solidFill>
              <a:schemeClr val="tx2"/>
            </a:solidFill>
            <a:miter lim="800000"/>
            <a:headEnd type="none" w="sm" len="sm"/>
            <a:tailEnd type="triangle" w="med" len="lg"/>
          </a:ln>
        </p:spPr>
      </p:cxnSp>
      <p:cxnSp>
        <p:nvCxnSpPr>
          <p:cNvPr id="35869" name="AutoShape 67"/>
          <p:cNvCxnSpPr>
            <a:cxnSpLocks noChangeShapeType="1"/>
            <a:stCxn id="35842" idx="0"/>
            <a:endCxn id="35864" idx="0"/>
          </p:cNvCxnSpPr>
          <p:nvPr/>
        </p:nvCxnSpPr>
        <p:spPr bwMode="auto">
          <a:xfrm rot="-5400000">
            <a:off x="3790157" y="626268"/>
            <a:ext cx="165100" cy="1503363"/>
          </a:xfrm>
          <a:prstGeom prst="curvedConnector3">
            <a:avLst>
              <a:gd name="adj1" fmla="val 238463"/>
            </a:avLst>
          </a:prstGeom>
          <a:noFill/>
          <a:ln w="12700">
            <a:solidFill>
              <a:schemeClr val="tx1"/>
            </a:solidFill>
            <a:round/>
            <a:headEnd type="triangle" w="med" len="lg"/>
            <a:tailEnd type="none" w="med" len="lg"/>
          </a:ln>
        </p:spPr>
      </p:cxnSp>
      <p:cxnSp>
        <p:nvCxnSpPr>
          <p:cNvPr id="35870" name="AutoShape 68"/>
          <p:cNvCxnSpPr>
            <a:cxnSpLocks noChangeShapeType="1"/>
            <a:stCxn id="35864" idx="0"/>
            <a:endCxn id="35846" idx="0"/>
          </p:cNvCxnSpPr>
          <p:nvPr/>
        </p:nvCxnSpPr>
        <p:spPr bwMode="auto">
          <a:xfrm rot="5400000" flipV="1">
            <a:off x="5196682" y="723106"/>
            <a:ext cx="177800" cy="1322387"/>
          </a:xfrm>
          <a:prstGeom prst="curvedConnector3">
            <a:avLst>
              <a:gd name="adj1" fmla="val -128569"/>
            </a:avLst>
          </a:prstGeom>
          <a:noFill/>
          <a:ln w="12700">
            <a:solidFill>
              <a:schemeClr val="tx1"/>
            </a:solidFill>
            <a:round/>
            <a:headEnd type="triangle" w="med" len="lg"/>
            <a:tailEnd type="none" w="med" len="lg"/>
          </a:ln>
        </p:spPr>
      </p:cxnSp>
      <p:sp>
        <p:nvSpPr>
          <p:cNvPr id="35871" name="Text Box 69"/>
          <p:cNvSpPr txBox="1">
            <a:spLocks noChangeArrowheads="1"/>
          </p:cNvSpPr>
          <p:nvPr/>
        </p:nvSpPr>
        <p:spPr bwMode="auto">
          <a:xfrm>
            <a:off x="762000" y="5527675"/>
            <a:ext cx="7258050" cy="1025525"/>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Talker begins by locating the </a:t>
            </a:r>
            <a:r>
              <a:rPr lang="en-US" sz="1800" dirty="0" err="1" smtClean="0">
                <a:solidFill>
                  <a:srgbClr val="000000"/>
                </a:solidFill>
              </a:rPr>
              <a:t>MsgQ</a:t>
            </a:r>
            <a:r>
              <a:rPr lang="en-US" sz="1800" dirty="0" smtClean="0">
                <a:solidFill>
                  <a:srgbClr val="000000"/>
                </a:solidFill>
              </a:rPr>
              <a:t> </a:t>
            </a:r>
            <a:r>
              <a:rPr lang="en-US" sz="1800" dirty="0">
                <a:solidFill>
                  <a:srgbClr val="000000"/>
                </a:solidFill>
              </a:rPr>
              <a:t>opened by the listener</a:t>
            </a:r>
          </a:p>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Talker gets a message block from a pool and fills it as desired</a:t>
            </a:r>
          </a:p>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Talker puts the message into the </a:t>
            </a:r>
            <a:r>
              <a:rPr lang="en-US" sz="1800" dirty="0" err="1" smtClean="0">
                <a:solidFill>
                  <a:srgbClr val="000000"/>
                </a:solidFill>
              </a:rPr>
              <a:t>MsgQ</a:t>
            </a:r>
            <a:endParaRPr lang="en-US" sz="1800" dirty="0">
              <a:solidFill>
                <a:srgbClr val="000000"/>
              </a:solidFill>
            </a:endParaRPr>
          </a:p>
        </p:txBody>
      </p:sp>
      <p:sp>
        <p:nvSpPr>
          <p:cNvPr id="35872" name="Text Box 70"/>
          <p:cNvSpPr txBox="1">
            <a:spLocks noChangeArrowheads="1"/>
          </p:cNvSpPr>
          <p:nvPr/>
        </p:nvSpPr>
        <p:spPr bwMode="auto">
          <a:xfrm>
            <a:off x="5334000" y="1389063"/>
            <a:ext cx="3657600" cy="1481137"/>
          </a:xfrm>
          <a:prstGeom prst="rect">
            <a:avLst/>
          </a:prstGeom>
          <a:solidFill>
            <a:schemeClr val="accent4"/>
          </a:solidFill>
          <a:ln w="9525" algn="ctr">
            <a:solidFill>
              <a:schemeClr val="tx1"/>
            </a:solidFill>
            <a:miter lim="800000"/>
            <a:headEnd/>
            <a:tailEnd/>
          </a:ln>
        </p:spPr>
        <p:txBody>
          <a:bodyPr/>
          <a:lstStyle/>
          <a:p>
            <a:pPr eaLnBrk="0" hangingPunct="0">
              <a:lnSpc>
                <a:spcPct val="80000"/>
              </a:lnSpc>
              <a:spcBef>
                <a:spcPct val="50000"/>
              </a:spcBef>
            </a:pPr>
            <a:r>
              <a:rPr lang="en-US" sz="1800" dirty="0" err="1" smtClean="0">
                <a:solidFill>
                  <a:srgbClr val="000000"/>
                </a:solidFill>
              </a:rPr>
              <a:t>MsgQ_create</a:t>
            </a:r>
            <a:r>
              <a:rPr lang="en-US" sz="1800" dirty="0" smtClean="0">
                <a:solidFill>
                  <a:srgbClr val="000000"/>
                </a:solidFill>
              </a:rPr>
              <a:t>( </a:t>
            </a:r>
            <a:r>
              <a:rPr lang="en-US" sz="1800" dirty="0">
                <a:solidFill>
                  <a:srgbClr val="000000"/>
                </a:solidFill>
              </a:rPr>
              <a:t>“</a:t>
            </a:r>
            <a:r>
              <a:rPr lang="en-US" sz="1800" dirty="0" err="1">
                <a:solidFill>
                  <a:srgbClr val="000000"/>
                </a:solidFill>
              </a:rPr>
              <a:t>myQ</a:t>
            </a:r>
            <a:r>
              <a:rPr lang="en-US" sz="1800" dirty="0">
                <a:solidFill>
                  <a:srgbClr val="000000"/>
                </a:solidFill>
              </a:rPr>
              <a:t>”, &amp;</a:t>
            </a:r>
            <a:r>
              <a:rPr lang="en-US" sz="1800" dirty="0" err="1">
                <a:solidFill>
                  <a:srgbClr val="000000"/>
                </a:solidFill>
              </a:rPr>
              <a:t>hQ</a:t>
            </a:r>
            <a:r>
              <a:rPr lang="en-US" sz="1800" dirty="0">
                <a:solidFill>
                  <a:srgbClr val="000000"/>
                </a:solidFill>
              </a:rPr>
              <a:t>, ... );</a:t>
            </a:r>
          </a:p>
          <a:p>
            <a:pPr eaLnBrk="0" hangingPunct="0">
              <a:lnSpc>
                <a:spcPct val="80000"/>
              </a:lnSpc>
              <a:spcBef>
                <a:spcPct val="50000"/>
              </a:spcBef>
            </a:pPr>
            <a:r>
              <a:rPr lang="en-US" sz="1800" dirty="0" err="1" smtClean="0">
                <a:solidFill>
                  <a:srgbClr val="000000"/>
                </a:solidFill>
              </a:rPr>
              <a:t>MsgQ_get</a:t>
            </a:r>
            <a:r>
              <a:rPr lang="en-US" sz="1800" dirty="0">
                <a:solidFill>
                  <a:srgbClr val="000000"/>
                </a:solidFill>
              </a:rPr>
              <a:t>( </a:t>
            </a:r>
            <a:r>
              <a:rPr lang="en-US" sz="1800" dirty="0" err="1">
                <a:solidFill>
                  <a:srgbClr val="000000"/>
                </a:solidFill>
              </a:rPr>
              <a:t>hQ</a:t>
            </a:r>
            <a:r>
              <a:rPr lang="en-US" sz="1800" dirty="0">
                <a:solidFill>
                  <a:srgbClr val="000000"/>
                </a:solidFill>
              </a:rPr>
              <a:t>, &amp;</a:t>
            </a:r>
            <a:r>
              <a:rPr lang="en-US" sz="1800" dirty="0" err="1">
                <a:solidFill>
                  <a:srgbClr val="000000"/>
                </a:solidFill>
              </a:rPr>
              <a:t>msg</a:t>
            </a:r>
            <a:r>
              <a:rPr lang="en-US" sz="1800" dirty="0">
                <a:solidFill>
                  <a:srgbClr val="000000"/>
                </a:solidFill>
              </a:rPr>
              <a:t>, ... );</a:t>
            </a:r>
          </a:p>
        </p:txBody>
      </p:sp>
      <p:sp>
        <p:nvSpPr>
          <p:cNvPr id="35873" name="Rectangle 71"/>
          <p:cNvSpPr>
            <a:spLocks noChangeArrowheads="1"/>
          </p:cNvSpPr>
          <p:nvPr/>
        </p:nvSpPr>
        <p:spPr bwMode="auto">
          <a:xfrm>
            <a:off x="6248400" y="3570288"/>
            <a:ext cx="2743200" cy="1382712"/>
          </a:xfrm>
          <a:prstGeom prst="rect">
            <a:avLst/>
          </a:prstGeom>
          <a:noFill/>
          <a:ln w="12700">
            <a:noFill/>
            <a:miter lim="800000"/>
            <a:headEnd type="none" w="sm" len="sm"/>
            <a:tailEnd type="none" w="sm" len="sm"/>
          </a:ln>
        </p:spPr>
        <p:txBody>
          <a:bodyPr>
            <a:spAutoFit/>
          </a:bodyPr>
          <a:lstStyle/>
          <a:p>
            <a:pPr eaLnBrk="0" hangingPunct="0">
              <a:lnSpc>
                <a:spcPct val="80000"/>
              </a:lnSpc>
              <a:spcBef>
                <a:spcPct val="50000"/>
              </a:spcBef>
            </a:pPr>
            <a:r>
              <a:rPr lang="en-US" sz="1800" b="0" dirty="0" err="1">
                <a:solidFill>
                  <a:srgbClr val="000000"/>
                </a:solidFill>
                <a:latin typeface="Arial Narrow" pitchFamily="34" charset="0"/>
              </a:rPr>
              <a:t>typedef</a:t>
            </a:r>
            <a:r>
              <a:rPr lang="en-US" sz="1800" b="0" dirty="0">
                <a:solidFill>
                  <a:srgbClr val="000000"/>
                </a:solidFill>
                <a:latin typeface="Arial Narrow" pitchFamily="34" charset="0"/>
              </a:rPr>
              <a:t> </a:t>
            </a:r>
            <a:r>
              <a:rPr lang="en-US" sz="1800" b="0" dirty="0" err="1">
                <a:solidFill>
                  <a:srgbClr val="000000"/>
                </a:solidFill>
                <a:latin typeface="Arial Narrow" pitchFamily="34" charset="0"/>
              </a:rPr>
              <a:t>struct</a:t>
            </a:r>
            <a:r>
              <a:rPr lang="en-US" sz="1800" b="0" dirty="0">
                <a:solidFill>
                  <a:srgbClr val="000000"/>
                </a:solidFill>
                <a:latin typeface="Arial Narrow" pitchFamily="34" charset="0"/>
              </a:rPr>
              <a:t> </a:t>
            </a:r>
            <a:r>
              <a:rPr lang="en-US" sz="1800" b="0" dirty="0" err="1">
                <a:solidFill>
                  <a:srgbClr val="000000"/>
                </a:solidFill>
                <a:latin typeface="Arial Narrow" pitchFamily="34" charset="0"/>
              </a:rPr>
              <a:t>MyMsgqMsg</a:t>
            </a:r>
            <a:r>
              <a:rPr lang="en-US" sz="1800" b="0" dirty="0">
                <a:solidFill>
                  <a:srgbClr val="000000"/>
                </a:solidFill>
                <a:latin typeface="Arial Narrow" pitchFamily="34" charset="0"/>
              </a:rPr>
              <a:t> {</a:t>
            </a:r>
          </a:p>
          <a:p>
            <a:pPr eaLnBrk="0" hangingPunct="0">
              <a:lnSpc>
                <a:spcPct val="80000"/>
              </a:lnSpc>
              <a:spcBef>
                <a:spcPct val="50000"/>
              </a:spcBef>
            </a:pPr>
            <a:r>
              <a:rPr lang="en-US" sz="1800" b="0" dirty="0" err="1" smtClean="0">
                <a:solidFill>
                  <a:srgbClr val="000000"/>
                </a:solidFill>
                <a:latin typeface="Arial Narrow" pitchFamily="34" charset="0"/>
              </a:rPr>
              <a:t>MsgQ_MsgHeader</a:t>
            </a:r>
            <a:r>
              <a:rPr lang="en-US" sz="1800" b="0" dirty="0" smtClean="0">
                <a:solidFill>
                  <a:srgbClr val="000000"/>
                </a:solidFill>
                <a:latin typeface="Arial Narrow" pitchFamily="34" charset="0"/>
              </a:rPr>
              <a:t> </a:t>
            </a:r>
            <a:r>
              <a:rPr lang="en-US" sz="1800" b="0" dirty="0">
                <a:solidFill>
                  <a:srgbClr val="000000"/>
                </a:solidFill>
                <a:latin typeface="Arial Narrow" pitchFamily="34" charset="0"/>
              </a:rPr>
              <a:t>header;</a:t>
            </a:r>
          </a:p>
          <a:p>
            <a:pPr eaLnBrk="0" hangingPunct="0">
              <a:lnSpc>
                <a:spcPct val="80000"/>
              </a:lnSpc>
              <a:spcBef>
                <a:spcPct val="50000"/>
              </a:spcBef>
            </a:pPr>
            <a:r>
              <a:rPr lang="en-US" sz="1800" b="0" dirty="0">
                <a:solidFill>
                  <a:srgbClr val="000000"/>
                </a:solidFill>
                <a:latin typeface="Arial Narrow" pitchFamily="34" charset="0"/>
              </a:rPr>
              <a:t>...</a:t>
            </a:r>
          </a:p>
          <a:p>
            <a:pPr eaLnBrk="0" hangingPunct="0">
              <a:lnSpc>
                <a:spcPct val="80000"/>
              </a:lnSpc>
              <a:spcBef>
                <a:spcPct val="50000"/>
              </a:spcBef>
            </a:pPr>
            <a:r>
              <a:rPr lang="en-US" sz="1800" b="0" dirty="0">
                <a:solidFill>
                  <a:srgbClr val="000000"/>
                </a:solidFill>
                <a:latin typeface="Arial Narrow" pitchFamily="34" charset="0"/>
              </a:rPr>
              <a:t>} </a:t>
            </a:r>
            <a:r>
              <a:rPr lang="en-US" sz="1800" b="0" dirty="0" err="1">
                <a:solidFill>
                  <a:srgbClr val="000000"/>
                </a:solidFill>
                <a:latin typeface="Arial Narrow" pitchFamily="34" charset="0"/>
              </a:rPr>
              <a:t>MyMsg</a:t>
            </a:r>
            <a:r>
              <a:rPr lang="en-US" sz="1800" b="0" dirty="0">
                <a:solidFill>
                  <a:srgbClr val="000000"/>
                </a:solidFill>
                <a:latin typeface="Arial Narrow" pitchFamily="34" charset="0"/>
              </a:rPr>
              <a:t>;</a:t>
            </a:r>
          </a:p>
        </p:txBody>
      </p:sp>
      <p:pic>
        <p:nvPicPr>
          <p:cNvPr id="7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74" name="Text Box 4"/>
          <p:cNvSpPr txBox="1">
            <a:spLocks noChangeArrowheads="1"/>
          </p:cNvSpPr>
          <p:nvPr/>
        </p:nvSpPr>
        <p:spPr bwMode="auto">
          <a:xfrm>
            <a:off x="6400800" y="965200"/>
            <a:ext cx="1371600" cy="396875"/>
          </a:xfrm>
          <a:prstGeom prst="rect">
            <a:avLst/>
          </a:prstGeom>
          <a:noFill/>
          <a:ln w="9525">
            <a:noFill/>
            <a:miter lim="800000"/>
            <a:headEnd/>
            <a:tailEnd/>
          </a:ln>
        </p:spPr>
        <p:txBody>
          <a:bodyPr wrap="square">
            <a:spAutoFit/>
          </a:bodyPr>
          <a:lstStyle/>
          <a:p>
            <a:pPr>
              <a:spcBef>
                <a:spcPct val="20000"/>
              </a:spcBef>
            </a:pPr>
            <a:r>
              <a:rPr lang="en-US" sz="2000" b="0" i="1" dirty="0" smtClean="0">
                <a:solidFill>
                  <a:srgbClr val="000000"/>
                </a:solidFill>
              </a:rPr>
              <a:t>READER</a:t>
            </a:r>
            <a:endParaRPr lang="en-US" sz="2000" b="0" i="1" dirty="0">
              <a:solidFill>
                <a:srgbClr val="000000"/>
              </a:solidFill>
            </a:endParaRPr>
          </a:p>
        </p:txBody>
      </p:sp>
    </p:spTree>
    <p:custDataLst>
      <p:tags r:id="rId1"/>
    </p:custDataLst>
    <p:extLst>
      <p:ext uri="{BB962C8B-B14F-4D97-AF65-F5344CB8AC3E}">
        <p14:creationId xmlns:p14="http://schemas.microsoft.com/office/powerpoint/2010/main" val="2146517577"/>
      </p:ext>
    </p:extLst>
  </p:cSld>
  <p:clrMapOvr>
    <a:overrideClrMapping bg1="lt1" tx1="dk1" bg2="lt2" tx2="dk2" accent1="accent1" accent2="accent2" accent3="accent3" accent4="accent4" accent5="accent5" accent6="accent6" hlink="hlink" folHlink="folHlink"/>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965450" y="14605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6867" name="Rectangle 3"/>
          <p:cNvSpPr>
            <a:spLocks noChangeArrowheads="1"/>
          </p:cNvSpPr>
          <p:nvPr/>
        </p:nvSpPr>
        <p:spPr bwMode="auto">
          <a:xfrm>
            <a:off x="2260600" y="2425700"/>
            <a:ext cx="465138"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6868" name="Rectangle 4"/>
          <p:cNvSpPr>
            <a:spLocks noChangeArrowheads="1"/>
          </p:cNvSpPr>
          <p:nvPr/>
        </p:nvSpPr>
        <p:spPr bwMode="auto">
          <a:xfrm>
            <a:off x="2725738" y="1828800"/>
            <a:ext cx="466725"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6869" name="Text Box 5"/>
          <p:cNvSpPr txBox="1">
            <a:spLocks noChangeArrowheads="1"/>
          </p:cNvSpPr>
          <p:nvPr/>
        </p:nvSpPr>
        <p:spPr bwMode="auto">
          <a:xfrm>
            <a:off x="76200" y="1377950"/>
            <a:ext cx="3657600" cy="1517650"/>
          </a:xfrm>
          <a:prstGeom prst="rect">
            <a:avLst/>
          </a:prstGeom>
          <a:solidFill>
            <a:schemeClr val="accent4"/>
          </a:solidFill>
          <a:ln w="9525">
            <a:solidFill>
              <a:schemeClr val="tx1"/>
            </a:solidFill>
            <a:miter lim="800000"/>
            <a:headEnd/>
            <a:tailEnd/>
          </a:ln>
        </p:spPr>
        <p:txBody>
          <a:bodyPr/>
          <a:lstStyle/>
          <a:p>
            <a:pPr eaLnBrk="0" hangingPunct="0">
              <a:lnSpc>
                <a:spcPct val="80000"/>
              </a:lnSpc>
              <a:spcBef>
                <a:spcPct val="50000"/>
              </a:spcBef>
            </a:pPr>
            <a:r>
              <a:rPr lang="en-US" sz="1800" dirty="0" err="1" smtClean="0">
                <a:solidFill>
                  <a:srgbClr val="000000"/>
                </a:solidFill>
              </a:rPr>
              <a:t>MsgQ_open</a:t>
            </a:r>
            <a:r>
              <a:rPr lang="en-US" sz="1800" dirty="0" smtClean="0">
                <a:solidFill>
                  <a:srgbClr val="000000"/>
                </a:solidFill>
              </a:rPr>
              <a:t>(“</a:t>
            </a:r>
            <a:r>
              <a:rPr lang="en-US" sz="1800" dirty="0" err="1">
                <a:solidFill>
                  <a:srgbClr val="000000"/>
                </a:solidFill>
              </a:rPr>
              <a:t>myQ</a:t>
            </a:r>
            <a:r>
              <a:rPr lang="en-US" sz="1800" dirty="0">
                <a:solidFill>
                  <a:srgbClr val="000000"/>
                </a:solidFill>
              </a:rPr>
              <a:t>”, &amp;</a:t>
            </a:r>
            <a:r>
              <a:rPr lang="en-US" sz="1800" dirty="0" err="1">
                <a:solidFill>
                  <a:srgbClr val="000000"/>
                </a:solidFill>
              </a:rPr>
              <a:t>hQ</a:t>
            </a:r>
            <a:r>
              <a:rPr lang="en-US" sz="1800" dirty="0">
                <a:solidFill>
                  <a:srgbClr val="000000"/>
                </a:solidFill>
              </a:rPr>
              <a:t>, .. );</a:t>
            </a:r>
          </a:p>
          <a:p>
            <a:pPr eaLnBrk="0" hangingPunct="0">
              <a:lnSpc>
                <a:spcPct val="80000"/>
              </a:lnSpc>
              <a:spcBef>
                <a:spcPct val="50000"/>
              </a:spcBef>
            </a:pPr>
            <a:r>
              <a:rPr lang="en-US" sz="1800" dirty="0" err="1" smtClean="0">
                <a:solidFill>
                  <a:srgbClr val="000000"/>
                </a:solidFill>
              </a:rPr>
              <a:t>MsgQ_alloc</a:t>
            </a:r>
            <a:r>
              <a:rPr lang="en-US" sz="1800" dirty="0">
                <a:solidFill>
                  <a:srgbClr val="000000"/>
                </a:solidFill>
              </a:rPr>
              <a:t>( </a:t>
            </a:r>
            <a:r>
              <a:rPr lang="en-US" sz="1800" dirty="0" err="1">
                <a:solidFill>
                  <a:srgbClr val="000000"/>
                </a:solidFill>
              </a:rPr>
              <a:t>poolid</a:t>
            </a:r>
            <a:r>
              <a:rPr lang="en-US" sz="1800" dirty="0">
                <a:solidFill>
                  <a:srgbClr val="000000"/>
                </a:solidFill>
              </a:rPr>
              <a:t>, &amp;</a:t>
            </a:r>
            <a:r>
              <a:rPr lang="en-US" sz="1800" dirty="0" err="1">
                <a:solidFill>
                  <a:srgbClr val="000000"/>
                </a:solidFill>
              </a:rPr>
              <a:t>msg</a:t>
            </a:r>
            <a:r>
              <a:rPr lang="en-US" sz="1800" dirty="0">
                <a:solidFill>
                  <a:srgbClr val="000000"/>
                </a:solidFill>
              </a:rPr>
              <a:t>, .. );</a:t>
            </a:r>
          </a:p>
          <a:p>
            <a:pPr eaLnBrk="0" hangingPunct="0">
              <a:lnSpc>
                <a:spcPct val="80000"/>
              </a:lnSpc>
              <a:spcBef>
                <a:spcPct val="50000"/>
              </a:spcBef>
            </a:pPr>
            <a:r>
              <a:rPr lang="en-US" sz="1800" i="1" dirty="0" err="1">
                <a:solidFill>
                  <a:srgbClr val="000000"/>
                </a:solidFill>
              </a:rPr>
              <a:t>msg</a:t>
            </a:r>
            <a:r>
              <a:rPr lang="en-US" sz="1800" i="1" dirty="0">
                <a:solidFill>
                  <a:srgbClr val="000000"/>
                </a:solidFill>
              </a:rPr>
              <a:t>-&gt;</a:t>
            </a:r>
            <a:r>
              <a:rPr lang="en-US" sz="1800" i="1" dirty="0" err="1">
                <a:solidFill>
                  <a:srgbClr val="000000"/>
                </a:solidFill>
              </a:rPr>
              <a:t>myMsg</a:t>
            </a:r>
            <a:r>
              <a:rPr lang="en-US" sz="1800" b="0" i="1" dirty="0">
                <a:solidFill>
                  <a:srgbClr val="000000"/>
                </a:solidFill>
              </a:rPr>
              <a:t> = …;</a:t>
            </a:r>
          </a:p>
          <a:p>
            <a:pPr eaLnBrk="0" hangingPunct="0">
              <a:lnSpc>
                <a:spcPct val="80000"/>
              </a:lnSpc>
              <a:spcBef>
                <a:spcPct val="50000"/>
              </a:spcBef>
            </a:pPr>
            <a:r>
              <a:rPr lang="en-US" sz="1800" dirty="0" err="1" smtClean="0">
                <a:solidFill>
                  <a:srgbClr val="000000"/>
                </a:solidFill>
              </a:rPr>
              <a:t>MsgQ_put</a:t>
            </a:r>
            <a:r>
              <a:rPr lang="en-US" sz="1800" dirty="0">
                <a:solidFill>
                  <a:srgbClr val="000000"/>
                </a:solidFill>
              </a:rPr>
              <a:t>( </a:t>
            </a:r>
            <a:r>
              <a:rPr lang="en-US" sz="1800" dirty="0" err="1">
                <a:solidFill>
                  <a:srgbClr val="000000"/>
                </a:solidFill>
              </a:rPr>
              <a:t>msg</a:t>
            </a:r>
            <a:r>
              <a:rPr lang="en-US" sz="1800" dirty="0">
                <a:solidFill>
                  <a:srgbClr val="000000"/>
                </a:solidFill>
              </a:rPr>
              <a:t>, </a:t>
            </a:r>
            <a:r>
              <a:rPr lang="en-US" sz="1800" dirty="0" err="1">
                <a:solidFill>
                  <a:srgbClr val="000000"/>
                </a:solidFill>
              </a:rPr>
              <a:t>hQ</a:t>
            </a:r>
            <a:r>
              <a:rPr lang="en-US" sz="1800" dirty="0">
                <a:solidFill>
                  <a:srgbClr val="000000"/>
                </a:solidFill>
              </a:rPr>
              <a:t> );</a:t>
            </a:r>
          </a:p>
          <a:p>
            <a:pPr>
              <a:lnSpc>
                <a:spcPct val="60000"/>
              </a:lnSpc>
              <a:spcBef>
                <a:spcPct val="50000"/>
              </a:spcBef>
            </a:pPr>
            <a:endParaRPr lang="en-US" sz="1800" dirty="0">
              <a:solidFill>
                <a:srgbClr val="000000"/>
              </a:solidFill>
            </a:endParaRPr>
          </a:p>
        </p:txBody>
      </p:sp>
      <p:sp>
        <p:nvSpPr>
          <p:cNvPr id="36870" name="Rectangle 6"/>
          <p:cNvSpPr>
            <a:spLocks noChangeArrowheads="1"/>
          </p:cNvSpPr>
          <p:nvPr/>
        </p:nvSpPr>
        <p:spPr bwMode="auto">
          <a:xfrm>
            <a:off x="5791200" y="14732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6871" name="Rectangle 7"/>
          <p:cNvSpPr>
            <a:spLocks noChangeArrowheads="1"/>
          </p:cNvSpPr>
          <p:nvPr/>
        </p:nvSpPr>
        <p:spPr bwMode="auto">
          <a:xfrm>
            <a:off x="5562600" y="1854200"/>
            <a:ext cx="4572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6872" name="Rectangle 8"/>
          <p:cNvSpPr>
            <a:spLocks noChangeArrowheads="1"/>
          </p:cNvSpPr>
          <p:nvPr/>
        </p:nvSpPr>
        <p:spPr bwMode="auto">
          <a:xfrm>
            <a:off x="7162800" y="2565400"/>
            <a:ext cx="4572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6873" name="Text Box 9"/>
          <p:cNvSpPr txBox="1">
            <a:spLocks noChangeArrowheads="1"/>
          </p:cNvSpPr>
          <p:nvPr/>
        </p:nvSpPr>
        <p:spPr bwMode="auto">
          <a:xfrm>
            <a:off x="5334000" y="1389063"/>
            <a:ext cx="3657600" cy="1481137"/>
          </a:xfrm>
          <a:prstGeom prst="rect">
            <a:avLst/>
          </a:prstGeom>
          <a:solidFill>
            <a:schemeClr val="accent4"/>
          </a:solidFill>
          <a:ln w="9525" algn="ctr">
            <a:solidFill>
              <a:schemeClr val="tx1"/>
            </a:solidFill>
            <a:miter lim="800000"/>
            <a:headEnd/>
            <a:tailEnd/>
          </a:ln>
        </p:spPr>
        <p:txBody>
          <a:bodyPr/>
          <a:lstStyle/>
          <a:p>
            <a:pPr eaLnBrk="0" hangingPunct="0">
              <a:lnSpc>
                <a:spcPct val="80000"/>
              </a:lnSpc>
              <a:spcBef>
                <a:spcPct val="50000"/>
              </a:spcBef>
            </a:pPr>
            <a:r>
              <a:rPr lang="en-US" sz="1800" dirty="0" err="1" smtClean="0">
                <a:solidFill>
                  <a:srgbClr val="000000"/>
                </a:solidFill>
              </a:rPr>
              <a:t>MsgQ_create</a:t>
            </a:r>
            <a:r>
              <a:rPr lang="en-US" sz="1800" dirty="0" smtClean="0">
                <a:solidFill>
                  <a:srgbClr val="000000"/>
                </a:solidFill>
              </a:rPr>
              <a:t>( </a:t>
            </a:r>
            <a:r>
              <a:rPr lang="en-US" sz="1800" dirty="0">
                <a:solidFill>
                  <a:srgbClr val="000000"/>
                </a:solidFill>
              </a:rPr>
              <a:t>“</a:t>
            </a:r>
            <a:r>
              <a:rPr lang="en-US" sz="1800" dirty="0" err="1">
                <a:solidFill>
                  <a:srgbClr val="000000"/>
                </a:solidFill>
              </a:rPr>
              <a:t>myQ</a:t>
            </a:r>
            <a:r>
              <a:rPr lang="en-US" sz="1800" dirty="0">
                <a:solidFill>
                  <a:srgbClr val="000000"/>
                </a:solidFill>
              </a:rPr>
              <a:t>”, &amp;</a:t>
            </a:r>
            <a:r>
              <a:rPr lang="en-US" sz="1800" dirty="0" err="1">
                <a:solidFill>
                  <a:srgbClr val="000000"/>
                </a:solidFill>
              </a:rPr>
              <a:t>hQ</a:t>
            </a:r>
            <a:r>
              <a:rPr lang="en-US" sz="1800" dirty="0">
                <a:solidFill>
                  <a:srgbClr val="000000"/>
                </a:solidFill>
              </a:rPr>
              <a:t>, ... );</a:t>
            </a:r>
          </a:p>
          <a:p>
            <a:pPr eaLnBrk="0" hangingPunct="0">
              <a:lnSpc>
                <a:spcPct val="80000"/>
              </a:lnSpc>
              <a:spcBef>
                <a:spcPct val="50000"/>
              </a:spcBef>
            </a:pPr>
            <a:r>
              <a:rPr lang="en-US" sz="1800" dirty="0" err="1" smtClean="0">
                <a:solidFill>
                  <a:srgbClr val="000000"/>
                </a:solidFill>
              </a:rPr>
              <a:t>MsgQ_get</a:t>
            </a:r>
            <a:r>
              <a:rPr lang="en-US" sz="1800" dirty="0">
                <a:solidFill>
                  <a:srgbClr val="000000"/>
                </a:solidFill>
              </a:rPr>
              <a:t>( </a:t>
            </a:r>
            <a:r>
              <a:rPr lang="en-US" sz="1800" dirty="0" err="1">
                <a:solidFill>
                  <a:srgbClr val="000000"/>
                </a:solidFill>
              </a:rPr>
              <a:t>hQ</a:t>
            </a:r>
            <a:r>
              <a:rPr lang="en-US" sz="1800" dirty="0">
                <a:solidFill>
                  <a:srgbClr val="000000"/>
                </a:solidFill>
              </a:rPr>
              <a:t>, &amp;</a:t>
            </a:r>
            <a:r>
              <a:rPr lang="en-US" sz="1800" dirty="0" err="1">
                <a:solidFill>
                  <a:srgbClr val="000000"/>
                </a:solidFill>
              </a:rPr>
              <a:t>msg</a:t>
            </a:r>
            <a:r>
              <a:rPr lang="en-US" sz="1800" dirty="0">
                <a:solidFill>
                  <a:srgbClr val="000000"/>
                </a:solidFill>
              </a:rPr>
              <a:t>, ... );</a:t>
            </a:r>
          </a:p>
          <a:p>
            <a:pPr>
              <a:lnSpc>
                <a:spcPct val="60000"/>
              </a:lnSpc>
              <a:spcBef>
                <a:spcPct val="50000"/>
              </a:spcBef>
            </a:pPr>
            <a:r>
              <a:rPr lang="en-US" sz="1800" b="0" i="1" dirty="0" err="1">
                <a:solidFill>
                  <a:srgbClr val="000000"/>
                </a:solidFill>
              </a:rPr>
              <a:t>eval</a:t>
            </a:r>
            <a:r>
              <a:rPr lang="en-US" sz="1800" dirty="0">
                <a:solidFill>
                  <a:srgbClr val="000000"/>
                </a:solidFill>
              </a:rPr>
              <a:t>( </a:t>
            </a:r>
            <a:r>
              <a:rPr lang="en-US" sz="1800" dirty="0" err="1">
                <a:solidFill>
                  <a:srgbClr val="000000"/>
                </a:solidFill>
              </a:rPr>
              <a:t>msg</a:t>
            </a:r>
            <a:r>
              <a:rPr lang="en-US" sz="1800" dirty="0">
                <a:solidFill>
                  <a:srgbClr val="000000"/>
                </a:solidFill>
              </a:rPr>
              <a:t>-&gt;</a:t>
            </a:r>
            <a:r>
              <a:rPr lang="en-US" sz="1800" dirty="0" err="1">
                <a:solidFill>
                  <a:srgbClr val="000000"/>
                </a:solidFill>
              </a:rPr>
              <a:t>myMsg</a:t>
            </a:r>
            <a:r>
              <a:rPr lang="en-US" sz="1800" dirty="0">
                <a:solidFill>
                  <a:srgbClr val="000000"/>
                </a:solidFill>
              </a:rPr>
              <a:t> );</a:t>
            </a:r>
          </a:p>
          <a:p>
            <a:pPr>
              <a:lnSpc>
                <a:spcPct val="60000"/>
              </a:lnSpc>
              <a:spcBef>
                <a:spcPct val="50000"/>
              </a:spcBef>
            </a:pPr>
            <a:r>
              <a:rPr lang="en-US" sz="1800" dirty="0" err="1" smtClean="0">
                <a:solidFill>
                  <a:srgbClr val="000000"/>
                </a:solidFill>
              </a:rPr>
              <a:t>MsgQ_free</a:t>
            </a:r>
            <a:r>
              <a:rPr lang="en-US" sz="1800" dirty="0">
                <a:solidFill>
                  <a:srgbClr val="000000"/>
                </a:solidFill>
              </a:rPr>
              <a:t>( </a:t>
            </a:r>
            <a:r>
              <a:rPr lang="en-US" sz="1800" dirty="0" err="1">
                <a:solidFill>
                  <a:srgbClr val="000000"/>
                </a:solidFill>
              </a:rPr>
              <a:t>msg</a:t>
            </a:r>
            <a:r>
              <a:rPr lang="en-US" sz="1800" dirty="0">
                <a:solidFill>
                  <a:srgbClr val="000000"/>
                </a:solidFill>
              </a:rPr>
              <a:t> );</a:t>
            </a:r>
          </a:p>
        </p:txBody>
      </p:sp>
      <p:sp>
        <p:nvSpPr>
          <p:cNvPr id="36875" name="Rectangle 11"/>
          <p:cNvSpPr>
            <a:spLocks noChangeArrowheads="1"/>
          </p:cNvSpPr>
          <p:nvPr/>
        </p:nvSpPr>
        <p:spPr bwMode="auto">
          <a:xfrm>
            <a:off x="3429000" y="3581400"/>
            <a:ext cx="2438400" cy="1752600"/>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6876" name="Text Box 12"/>
          <p:cNvSpPr txBox="1">
            <a:spLocks noChangeArrowheads="1"/>
          </p:cNvSpPr>
          <p:nvPr/>
        </p:nvSpPr>
        <p:spPr bwMode="auto">
          <a:xfrm>
            <a:off x="5100638" y="3657600"/>
            <a:ext cx="715962" cy="366713"/>
          </a:xfrm>
          <a:prstGeom prst="rect">
            <a:avLst/>
          </a:prstGeom>
          <a:noFill/>
          <a:ln w="9525">
            <a:noFill/>
            <a:miter lim="800000"/>
            <a:headEnd/>
            <a:tailEnd/>
          </a:ln>
        </p:spPr>
        <p:txBody>
          <a:bodyPr wrap="none">
            <a:spAutoFit/>
          </a:bodyPr>
          <a:lstStyle/>
          <a:p>
            <a:pPr algn="ctr">
              <a:spcBef>
                <a:spcPct val="20000"/>
              </a:spcBef>
            </a:pPr>
            <a:r>
              <a:rPr lang="en-US" sz="1800">
                <a:solidFill>
                  <a:srgbClr val="000000"/>
                </a:solidFill>
                <a:latin typeface="Arial Narrow" pitchFamily="34" charset="0"/>
              </a:rPr>
              <a:t>POOL</a:t>
            </a:r>
          </a:p>
        </p:txBody>
      </p:sp>
      <p:grpSp>
        <p:nvGrpSpPr>
          <p:cNvPr id="2" name="Group 13"/>
          <p:cNvGrpSpPr>
            <a:grpSpLocks/>
          </p:cNvGrpSpPr>
          <p:nvPr/>
        </p:nvGrpSpPr>
        <p:grpSpPr bwMode="auto">
          <a:xfrm>
            <a:off x="3505200" y="3657600"/>
            <a:ext cx="1219200" cy="914400"/>
            <a:chOff x="2592" y="2400"/>
            <a:chExt cx="768" cy="576"/>
          </a:xfrm>
        </p:grpSpPr>
        <p:sp>
          <p:nvSpPr>
            <p:cNvPr id="36935" name="Rectangle 14"/>
            <p:cNvSpPr>
              <a:spLocks noChangeArrowheads="1"/>
            </p:cNvSpPr>
            <p:nvPr/>
          </p:nvSpPr>
          <p:spPr bwMode="auto">
            <a:xfrm>
              <a:off x="2592" y="2400"/>
              <a:ext cx="768"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grpSp>
          <p:nvGrpSpPr>
            <p:cNvPr id="3" name="Group 15"/>
            <p:cNvGrpSpPr>
              <a:grpSpLocks/>
            </p:cNvGrpSpPr>
            <p:nvPr/>
          </p:nvGrpSpPr>
          <p:grpSpPr bwMode="auto">
            <a:xfrm>
              <a:off x="2784" y="2400"/>
              <a:ext cx="576" cy="576"/>
              <a:chOff x="2592" y="2592"/>
              <a:chExt cx="576" cy="672"/>
            </a:xfrm>
          </p:grpSpPr>
          <p:sp>
            <p:nvSpPr>
              <p:cNvPr id="36942" name="Line 16"/>
              <p:cNvSpPr>
                <a:spLocks noChangeShapeType="1"/>
              </p:cNvSpPr>
              <p:nvPr/>
            </p:nvSpPr>
            <p:spPr bwMode="auto">
              <a:xfrm>
                <a:off x="2592"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43" name="Line 17"/>
              <p:cNvSpPr>
                <a:spLocks noChangeShapeType="1"/>
              </p:cNvSpPr>
              <p:nvPr/>
            </p:nvSpPr>
            <p:spPr bwMode="auto">
              <a:xfrm>
                <a:off x="2784"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44" name="Line 18"/>
              <p:cNvSpPr>
                <a:spLocks noChangeShapeType="1"/>
              </p:cNvSpPr>
              <p:nvPr/>
            </p:nvSpPr>
            <p:spPr bwMode="auto">
              <a:xfrm>
                <a:off x="2976"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45" name="Line 19"/>
              <p:cNvSpPr>
                <a:spLocks noChangeShapeType="1"/>
              </p:cNvSpPr>
              <p:nvPr/>
            </p:nvSpPr>
            <p:spPr bwMode="auto">
              <a:xfrm>
                <a:off x="3168"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sp>
          <p:nvSpPr>
            <p:cNvPr id="36937" name="Line 20"/>
            <p:cNvSpPr>
              <a:spLocks noChangeShapeType="1"/>
            </p:cNvSpPr>
            <p:nvPr/>
          </p:nvSpPr>
          <p:spPr bwMode="auto">
            <a:xfrm>
              <a:off x="2592" y="2496"/>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38" name="Line 21"/>
            <p:cNvSpPr>
              <a:spLocks noChangeShapeType="1"/>
            </p:cNvSpPr>
            <p:nvPr/>
          </p:nvSpPr>
          <p:spPr bwMode="auto">
            <a:xfrm>
              <a:off x="2592" y="2592"/>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39" name="Line 22"/>
            <p:cNvSpPr>
              <a:spLocks noChangeShapeType="1"/>
            </p:cNvSpPr>
            <p:nvPr/>
          </p:nvSpPr>
          <p:spPr bwMode="auto">
            <a:xfrm>
              <a:off x="2592" y="2688"/>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40" name="Line 23"/>
            <p:cNvSpPr>
              <a:spLocks noChangeShapeType="1"/>
            </p:cNvSpPr>
            <p:nvPr/>
          </p:nvSpPr>
          <p:spPr bwMode="auto">
            <a:xfrm>
              <a:off x="2592" y="2784"/>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41" name="Line 24"/>
            <p:cNvSpPr>
              <a:spLocks noChangeShapeType="1"/>
            </p:cNvSpPr>
            <p:nvPr/>
          </p:nvSpPr>
          <p:spPr bwMode="auto">
            <a:xfrm>
              <a:off x="2592" y="2880"/>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grpSp>
      <p:grpSp>
        <p:nvGrpSpPr>
          <p:cNvPr id="4" name="Group 25"/>
          <p:cNvGrpSpPr>
            <a:grpSpLocks/>
          </p:cNvGrpSpPr>
          <p:nvPr/>
        </p:nvGrpSpPr>
        <p:grpSpPr bwMode="auto">
          <a:xfrm>
            <a:off x="3886200" y="3886200"/>
            <a:ext cx="1238250" cy="914400"/>
            <a:chOff x="3936" y="2160"/>
            <a:chExt cx="780" cy="576"/>
          </a:xfrm>
        </p:grpSpPr>
        <p:sp>
          <p:nvSpPr>
            <p:cNvPr id="36928" name="Rectangle 26"/>
            <p:cNvSpPr>
              <a:spLocks noChangeArrowheads="1"/>
            </p:cNvSpPr>
            <p:nvPr/>
          </p:nvSpPr>
          <p:spPr bwMode="auto">
            <a:xfrm>
              <a:off x="3936" y="2160"/>
              <a:ext cx="768"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6929" name="Line 27"/>
            <p:cNvSpPr>
              <a:spLocks noChangeShapeType="1"/>
            </p:cNvSpPr>
            <p:nvPr/>
          </p:nvSpPr>
          <p:spPr bwMode="auto">
            <a:xfrm flipV="1">
              <a:off x="3936" y="2160"/>
              <a:ext cx="144" cy="19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30" name="Line 28"/>
            <p:cNvSpPr>
              <a:spLocks noChangeShapeType="1"/>
            </p:cNvSpPr>
            <p:nvPr/>
          </p:nvSpPr>
          <p:spPr bwMode="auto">
            <a:xfrm flipV="1">
              <a:off x="3936" y="2160"/>
              <a:ext cx="288" cy="384"/>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31" name="Line 29"/>
            <p:cNvSpPr>
              <a:spLocks noChangeShapeType="1"/>
            </p:cNvSpPr>
            <p:nvPr/>
          </p:nvSpPr>
          <p:spPr bwMode="auto">
            <a:xfrm flipV="1">
              <a:off x="3960" y="2160"/>
              <a:ext cx="432"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32" name="Line 30"/>
            <p:cNvSpPr>
              <a:spLocks noChangeShapeType="1"/>
            </p:cNvSpPr>
            <p:nvPr/>
          </p:nvSpPr>
          <p:spPr bwMode="auto">
            <a:xfrm flipV="1">
              <a:off x="4128" y="2160"/>
              <a:ext cx="432"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33" name="Line 31"/>
            <p:cNvSpPr>
              <a:spLocks noChangeShapeType="1"/>
            </p:cNvSpPr>
            <p:nvPr/>
          </p:nvSpPr>
          <p:spPr bwMode="auto">
            <a:xfrm flipV="1">
              <a:off x="4320" y="2208"/>
              <a:ext cx="396" cy="528"/>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34" name="Line 32"/>
            <p:cNvSpPr>
              <a:spLocks noChangeShapeType="1"/>
            </p:cNvSpPr>
            <p:nvPr/>
          </p:nvSpPr>
          <p:spPr bwMode="auto">
            <a:xfrm flipV="1">
              <a:off x="4500" y="2448"/>
              <a:ext cx="216" cy="288"/>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grpSp>
        <p:nvGrpSpPr>
          <p:cNvPr id="5" name="Group 33"/>
          <p:cNvGrpSpPr>
            <a:grpSpLocks/>
          </p:cNvGrpSpPr>
          <p:nvPr/>
        </p:nvGrpSpPr>
        <p:grpSpPr bwMode="auto">
          <a:xfrm>
            <a:off x="4191000" y="4114800"/>
            <a:ext cx="1219200" cy="914400"/>
            <a:chOff x="3936" y="3456"/>
            <a:chExt cx="768" cy="576"/>
          </a:xfrm>
        </p:grpSpPr>
        <p:sp>
          <p:nvSpPr>
            <p:cNvPr id="36915" name="Rectangle 34"/>
            <p:cNvSpPr>
              <a:spLocks noChangeArrowheads="1"/>
            </p:cNvSpPr>
            <p:nvPr/>
          </p:nvSpPr>
          <p:spPr bwMode="auto">
            <a:xfrm>
              <a:off x="3936" y="3456"/>
              <a:ext cx="768"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6916" name="Line 35"/>
            <p:cNvSpPr>
              <a:spLocks noChangeShapeType="1"/>
            </p:cNvSpPr>
            <p:nvPr/>
          </p:nvSpPr>
          <p:spPr bwMode="auto">
            <a:xfrm>
              <a:off x="3936" y="3552"/>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17" name="Line 36"/>
            <p:cNvSpPr>
              <a:spLocks noChangeShapeType="1"/>
            </p:cNvSpPr>
            <p:nvPr/>
          </p:nvSpPr>
          <p:spPr bwMode="auto">
            <a:xfrm>
              <a:off x="3936" y="3648"/>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18" name="Line 37"/>
            <p:cNvSpPr>
              <a:spLocks noChangeShapeType="1"/>
            </p:cNvSpPr>
            <p:nvPr/>
          </p:nvSpPr>
          <p:spPr bwMode="auto">
            <a:xfrm>
              <a:off x="3936" y="3744"/>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19" name="Line 38"/>
            <p:cNvSpPr>
              <a:spLocks noChangeShapeType="1"/>
            </p:cNvSpPr>
            <p:nvPr/>
          </p:nvSpPr>
          <p:spPr bwMode="auto">
            <a:xfrm>
              <a:off x="3936" y="3840"/>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20" name="Line 39"/>
            <p:cNvSpPr>
              <a:spLocks noChangeShapeType="1"/>
            </p:cNvSpPr>
            <p:nvPr/>
          </p:nvSpPr>
          <p:spPr bwMode="auto">
            <a:xfrm>
              <a:off x="3936" y="3936"/>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21" name="Line 40"/>
            <p:cNvSpPr>
              <a:spLocks noChangeShapeType="1"/>
            </p:cNvSpPr>
            <p:nvPr/>
          </p:nvSpPr>
          <p:spPr bwMode="auto">
            <a:xfrm>
              <a:off x="4128"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22" name="Line 41"/>
            <p:cNvSpPr>
              <a:spLocks noChangeShapeType="1"/>
            </p:cNvSpPr>
            <p:nvPr/>
          </p:nvSpPr>
          <p:spPr bwMode="auto">
            <a:xfrm>
              <a:off x="4320"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23" name="Line 42"/>
            <p:cNvSpPr>
              <a:spLocks noChangeShapeType="1"/>
            </p:cNvSpPr>
            <p:nvPr/>
          </p:nvSpPr>
          <p:spPr bwMode="auto">
            <a:xfrm>
              <a:off x="4512"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24" name="Line 43"/>
            <p:cNvSpPr>
              <a:spLocks noChangeShapeType="1"/>
            </p:cNvSpPr>
            <p:nvPr/>
          </p:nvSpPr>
          <p:spPr bwMode="auto">
            <a:xfrm>
              <a:off x="4032"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25" name="Line 44"/>
            <p:cNvSpPr>
              <a:spLocks noChangeShapeType="1"/>
            </p:cNvSpPr>
            <p:nvPr/>
          </p:nvSpPr>
          <p:spPr bwMode="auto">
            <a:xfrm>
              <a:off x="4224"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26" name="Line 45"/>
            <p:cNvSpPr>
              <a:spLocks noChangeShapeType="1"/>
            </p:cNvSpPr>
            <p:nvPr/>
          </p:nvSpPr>
          <p:spPr bwMode="auto">
            <a:xfrm>
              <a:off x="4416"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27" name="Line 46"/>
            <p:cNvSpPr>
              <a:spLocks noChangeShapeType="1"/>
            </p:cNvSpPr>
            <p:nvPr/>
          </p:nvSpPr>
          <p:spPr bwMode="auto">
            <a:xfrm>
              <a:off x="4608"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grpSp>
        <p:nvGrpSpPr>
          <p:cNvPr id="6" name="Group 47"/>
          <p:cNvGrpSpPr>
            <a:grpSpLocks/>
          </p:cNvGrpSpPr>
          <p:nvPr/>
        </p:nvGrpSpPr>
        <p:grpSpPr bwMode="auto">
          <a:xfrm>
            <a:off x="4572000" y="4343400"/>
            <a:ext cx="1219200" cy="914400"/>
            <a:chOff x="3024" y="3456"/>
            <a:chExt cx="768" cy="576"/>
          </a:xfrm>
        </p:grpSpPr>
        <p:grpSp>
          <p:nvGrpSpPr>
            <p:cNvPr id="7" name="Group 48"/>
            <p:cNvGrpSpPr>
              <a:grpSpLocks/>
            </p:cNvGrpSpPr>
            <p:nvPr/>
          </p:nvGrpSpPr>
          <p:grpSpPr bwMode="auto">
            <a:xfrm>
              <a:off x="3024" y="3456"/>
              <a:ext cx="768" cy="576"/>
              <a:chOff x="3024" y="3456"/>
              <a:chExt cx="960" cy="576"/>
            </a:xfrm>
          </p:grpSpPr>
          <p:sp>
            <p:nvSpPr>
              <p:cNvPr id="36912" name="Rectangle 49"/>
              <p:cNvSpPr>
                <a:spLocks noChangeArrowheads="1"/>
              </p:cNvSpPr>
              <p:nvPr/>
            </p:nvSpPr>
            <p:spPr bwMode="auto">
              <a:xfrm>
                <a:off x="3024" y="3456"/>
                <a:ext cx="960"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6913" name="Line 50"/>
              <p:cNvSpPr>
                <a:spLocks noChangeShapeType="1"/>
              </p:cNvSpPr>
              <p:nvPr/>
            </p:nvSpPr>
            <p:spPr bwMode="auto">
              <a:xfrm>
                <a:off x="3024" y="3648"/>
                <a:ext cx="960"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6914" name="Line 51"/>
              <p:cNvSpPr>
                <a:spLocks noChangeShapeType="1"/>
              </p:cNvSpPr>
              <p:nvPr/>
            </p:nvSpPr>
            <p:spPr bwMode="auto">
              <a:xfrm>
                <a:off x="3024" y="3840"/>
                <a:ext cx="960"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grpSp>
        <p:sp>
          <p:nvSpPr>
            <p:cNvPr id="36909" name="Line 52"/>
            <p:cNvSpPr>
              <a:spLocks noChangeShapeType="1"/>
            </p:cNvSpPr>
            <p:nvPr/>
          </p:nvSpPr>
          <p:spPr bwMode="auto">
            <a:xfrm>
              <a:off x="3216"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10" name="Line 53"/>
            <p:cNvSpPr>
              <a:spLocks noChangeShapeType="1"/>
            </p:cNvSpPr>
            <p:nvPr/>
          </p:nvSpPr>
          <p:spPr bwMode="auto">
            <a:xfrm>
              <a:off x="3408"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6911" name="Line 54"/>
            <p:cNvSpPr>
              <a:spLocks noChangeShapeType="1"/>
            </p:cNvSpPr>
            <p:nvPr/>
          </p:nvSpPr>
          <p:spPr bwMode="auto">
            <a:xfrm>
              <a:off x="3600"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sp>
        <p:nvSpPr>
          <p:cNvPr id="36882" name="Rectangle 56"/>
          <p:cNvSpPr>
            <a:spLocks noChangeArrowheads="1"/>
          </p:cNvSpPr>
          <p:nvPr/>
        </p:nvSpPr>
        <p:spPr bwMode="auto">
          <a:xfrm>
            <a:off x="1109663" y="3581400"/>
            <a:ext cx="1447800" cy="1295400"/>
          </a:xfrm>
          <a:prstGeom prst="rect">
            <a:avLst/>
          </a:prstGeom>
          <a:solidFill>
            <a:schemeClr val="accent1"/>
          </a:solidFill>
          <a:ln w="9525">
            <a:solidFill>
              <a:schemeClr val="tx1"/>
            </a:solidFill>
            <a:miter lim="800000"/>
            <a:headEnd/>
            <a:tailEnd/>
          </a:ln>
        </p:spPr>
        <p:txBody>
          <a:bodyPr wrap="none"/>
          <a:lstStyle/>
          <a:p>
            <a:pPr>
              <a:spcBef>
                <a:spcPct val="20000"/>
              </a:spcBef>
            </a:pPr>
            <a:r>
              <a:rPr lang="en-US" sz="1800" b="0" dirty="0" err="1" smtClean="0">
                <a:solidFill>
                  <a:srgbClr val="000000"/>
                </a:solidFill>
                <a:latin typeface="Arial Narrow" pitchFamily="34" charset="0"/>
              </a:rPr>
              <a:t>MsgQ_Header</a:t>
            </a:r>
            <a:endParaRPr lang="en-US" sz="1800" b="0" dirty="0">
              <a:solidFill>
                <a:srgbClr val="000000"/>
              </a:solidFill>
              <a:latin typeface="Arial Narrow" pitchFamily="34" charset="0"/>
            </a:endParaRPr>
          </a:p>
          <a:p>
            <a:pPr>
              <a:lnSpc>
                <a:spcPct val="70000"/>
              </a:lnSpc>
              <a:spcBef>
                <a:spcPct val="20000"/>
              </a:spcBef>
            </a:pPr>
            <a:r>
              <a:rPr lang="en-US" dirty="0">
                <a:solidFill>
                  <a:srgbClr val="000000"/>
                </a:solidFill>
              </a:rPr>
              <a:t/>
            </a:r>
            <a:br>
              <a:rPr lang="en-US" dirty="0">
                <a:solidFill>
                  <a:srgbClr val="000000"/>
                </a:solidFill>
              </a:rPr>
            </a:br>
            <a:r>
              <a:rPr lang="en-US" dirty="0">
                <a:solidFill>
                  <a:srgbClr val="000000"/>
                </a:solidFill>
              </a:rPr>
              <a:t>  </a:t>
            </a:r>
            <a:r>
              <a:rPr lang="en-US" dirty="0" err="1">
                <a:solidFill>
                  <a:srgbClr val="000000"/>
                </a:solidFill>
              </a:rPr>
              <a:t>myMsg</a:t>
            </a:r>
            <a:endParaRPr lang="en-US" dirty="0">
              <a:solidFill>
                <a:srgbClr val="000000"/>
              </a:solidFill>
            </a:endParaRPr>
          </a:p>
        </p:txBody>
      </p:sp>
      <p:sp>
        <p:nvSpPr>
          <p:cNvPr id="36883" name="Text Box 57"/>
          <p:cNvSpPr txBox="1">
            <a:spLocks noChangeArrowheads="1"/>
          </p:cNvSpPr>
          <p:nvPr/>
        </p:nvSpPr>
        <p:spPr bwMode="auto">
          <a:xfrm>
            <a:off x="1066800" y="3197225"/>
            <a:ext cx="1555750" cy="381000"/>
          </a:xfrm>
          <a:prstGeom prst="rect">
            <a:avLst/>
          </a:prstGeom>
          <a:noFill/>
          <a:ln w="9525">
            <a:noFill/>
            <a:miter lim="800000"/>
            <a:headEnd/>
            <a:tailEnd/>
          </a:ln>
        </p:spPr>
        <p:txBody>
          <a:bodyPr wrap="none">
            <a:spAutoFit/>
          </a:bodyPr>
          <a:lstStyle/>
          <a:p>
            <a:pPr algn="ctr">
              <a:spcBef>
                <a:spcPct val="20000"/>
              </a:spcBef>
            </a:pPr>
            <a:r>
              <a:rPr lang="en-US" sz="1900" b="0">
                <a:solidFill>
                  <a:srgbClr val="000000"/>
                </a:solidFill>
              </a:rPr>
              <a:t>MyMsgqMsg</a:t>
            </a:r>
          </a:p>
        </p:txBody>
      </p:sp>
      <p:sp>
        <p:nvSpPr>
          <p:cNvPr id="36884" name="Line 58"/>
          <p:cNvSpPr>
            <a:spLocks noChangeShapeType="1"/>
          </p:cNvSpPr>
          <p:nvPr/>
        </p:nvSpPr>
        <p:spPr bwMode="auto">
          <a:xfrm>
            <a:off x="1109663" y="3962400"/>
            <a:ext cx="1447800" cy="0"/>
          </a:xfrm>
          <a:prstGeom prst="line">
            <a:avLst/>
          </a:prstGeom>
          <a:noFill/>
          <a:ln w="12700">
            <a:solidFill>
              <a:schemeClr val="tx1"/>
            </a:solidFill>
            <a:prstDash val="dash"/>
            <a:round/>
            <a:headEnd type="none" w="sm" len="sm"/>
            <a:tailEnd type="none" w="sm" len="sm"/>
          </a:ln>
        </p:spPr>
        <p:txBody>
          <a:bodyPr/>
          <a:lstStyle/>
          <a:p>
            <a:endParaRPr lang="en-US">
              <a:solidFill>
                <a:srgbClr val="000000"/>
              </a:solidFill>
            </a:endParaRPr>
          </a:p>
        </p:txBody>
      </p:sp>
      <p:cxnSp>
        <p:nvCxnSpPr>
          <p:cNvPr id="36885" name="AutoShape 59"/>
          <p:cNvCxnSpPr>
            <a:cxnSpLocks noChangeShapeType="1"/>
            <a:stCxn id="36894" idx="1"/>
            <a:endCxn id="36868" idx="2"/>
          </p:cNvCxnSpPr>
          <p:nvPr/>
        </p:nvCxnSpPr>
        <p:spPr bwMode="auto">
          <a:xfrm rot="10800000">
            <a:off x="2959100" y="2057400"/>
            <a:ext cx="2222500" cy="2743200"/>
          </a:xfrm>
          <a:prstGeom prst="bentConnector2">
            <a:avLst/>
          </a:prstGeom>
          <a:noFill/>
          <a:ln w="19050">
            <a:solidFill>
              <a:schemeClr val="tx2"/>
            </a:solidFill>
            <a:prstDash val="dashDot"/>
            <a:miter lim="800000"/>
            <a:headEnd type="none" w="sm" len="sm"/>
            <a:tailEnd type="triangle" w="med" len="lg"/>
          </a:ln>
        </p:spPr>
      </p:cxnSp>
      <p:sp>
        <p:nvSpPr>
          <p:cNvPr id="36886" name="Rectangle 60"/>
          <p:cNvSpPr>
            <a:spLocks noChangeArrowheads="1"/>
          </p:cNvSpPr>
          <p:nvPr/>
        </p:nvSpPr>
        <p:spPr bwMode="auto">
          <a:xfrm>
            <a:off x="3810000" y="914400"/>
            <a:ext cx="1447800" cy="2452688"/>
          </a:xfrm>
          <a:prstGeom prst="rect">
            <a:avLst/>
          </a:prstGeom>
          <a:solidFill>
            <a:schemeClr val="bg2"/>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6887" name="Text Box 61"/>
          <p:cNvSpPr txBox="1">
            <a:spLocks noChangeArrowheads="1"/>
          </p:cNvSpPr>
          <p:nvPr/>
        </p:nvSpPr>
        <p:spPr bwMode="auto">
          <a:xfrm>
            <a:off x="3976688" y="533400"/>
            <a:ext cx="958850" cy="396875"/>
          </a:xfrm>
          <a:prstGeom prst="rect">
            <a:avLst/>
          </a:prstGeom>
          <a:noFill/>
          <a:ln w="9525">
            <a:noFill/>
            <a:miter lim="800000"/>
            <a:headEnd/>
            <a:tailEnd/>
          </a:ln>
        </p:spPr>
        <p:txBody>
          <a:bodyPr wrap="none">
            <a:spAutoFit/>
          </a:bodyPr>
          <a:lstStyle/>
          <a:p>
            <a:pPr algn="ctr">
              <a:spcBef>
                <a:spcPct val="20000"/>
              </a:spcBef>
            </a:pPr>
            <a:r>
              <a:rPr lang="en-US" sz="2000" b="0">
                <a:solidFill>
                  <a:srgbClr val="000000"/>
                </a:solidFill>
              </a:rPr>
              <a:t>MSGQ</a:t>
            </a:r>
          </a:p>
        </p:txBody>
      </p:sp>
      <p:sp>
        <p:nvSpPr>
          <p:cNvPr id="36888" name="Rectangle 62"/>
          <p:cNvSpPr>
            <a:spLocks noChangeArrowheads="1"/>
          </p:cNvSpPr>
          <p:nvPr/>
        </p:nvSpPr>
        <p:spPr bwMode="auto">
          <a:xfrm>
            <a:off x="3870325" y="990600"/>
            <a:ext cx="1025525" cy="1995488"/>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6889" name="Rectangle 63"/>
          <p:cNvSpPr>
            <a:spLocks noChangeArrowheads="1"/>
          </p:cNvSpPr>
          <p:nvPr/>
        </p:nvSpPr>
        <p:spPr bwMode="auto">
          <a:xfrm>
            <a:off x="3990975" y="1143000"/>
            <a:ext cx="1025525" cy="1995488"/>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6890" name="Rectangle 64"/>
          <p:cNvSpPr>
            <a:spLocks noChangeArrowheads="1"/>
          </p:cNvSpPr>
          <p:nvPr/>
        </p:nvSpPr>
        <p:spPr bwMode="auto">
          <a:xfrm>
            <a:off x="4111625" y="1295400"/>
            <a:ext cx="1025525" cy="1995488"/>
          </a:xfrm>
          <a:prstGeom prst="rect">
            <a:avLst/>
          </a:prstGeom>
          <a:solidFill>
            <a:schemeClr val="accent3"/>
          </a:solidFill>
          <a:ln w="9525">
            <a:solidFill>
              <a:schemeClr val="tx1"/>
            </a:solidFill>
            <a:miter lim="800000"/>
            <a:headEnd/>
            <a:tailEnd/>
          </a:ln>
        </p:spPr>
        <p:txBody>
          <a:bodyPr wrap="none" anchor="ctr"/>
          <a:lstStyle/>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r>
              <a:rPr lang="en-US" sz="2000" b="0">
                <a:solidFill>
                  <a:srgbClr val="000000"/>
                </a:solidFill>
              </a:rPr>
              <a:t>“myQ”</a:t>
            </a: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p:txBody>
      </p:sp>
      <p:sp>
        <p:nvSpPr>
          <p:cNvPr id="36891" name="Rectangle 65"/>
          <p:cNvSpPr>
            <a:spLocks noChangeArrowheads="1"/>
          </p:cNvSpPr>
          <p:nvPr/>
        </p:nvSpPr>
        <p:spPr bwMode="auto">
          <a:xfrm>
            <a:off x="4489450" y="21336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cxnSp>
        <p:nvCxnSpPr>
          <p:cNvPr id="36892" name="AutoShape 66"/>
          <p:cNvCxnSpPr>
            <a:cxnSpLocks noChangeShapeType="1"/>
            <a:stCxn id="36872" idx="2"/>
            <a:endCxn id="36894" idx="3"/>
          </p:cNvCxnSpPr>
          <p:nvPr/>
        </p:nvCxnSpPr>
        <p:spPr bwMode="auto">
          <a:xfrm rot="5400000">
            <a:off x="5435600" y="2844800"/>
            <a:ext cx="2006600" cy="1905000"/>
          </a:xfrm>
          <a:prstGeom prst="bentConnector2">
            <a:avLst/>
          </a:prstGeom>
          <a:noFill/>
          <a:ln w="19050">
            <a:solidFill>
              <a:schemeClr val="tx2"/>
            </a:solidFill>
            <a:prstDash val="dashDot"/>
            <a:miter lim="800000"/>
            <a:headEnd type="none" w="sm" len="sm"/>
            <a:tailEnd type="triangle" w="med" len="lg"/>
          </a:ln>
        </p:spPr>
      </p:cxnSp>
      <p:cxnSp>
        <p:nvCxnSpPr>
          <p:cNvPr id="36893" name="AutoShape 67"/>
          <p:cNvCxnSpPr>
            <a:cxnSpLocks noChangeShapeType="1"/>
            <a:stCxn id="36891" idx="3"/>
          </p:cNvCxnSpPr>
          <p:nvPr/>
        </p:nvCxnSpPr>
        <p:spPr bwMode="auto">
          <a:xfrm flipV="1">
            <a:off x="4800600" y="1905000"/>
            <a:ext cx="609600" cy="381000"/>
          </a:xfrm>
          <a:prstGeom prst="bentConnector3">
            <a:avLst>
              <a:gd name="adj1" fmla="val 60714"/>
            </a:avLst>
          </a:prstGeom>
          <a:noFill/>
          <a:ln w="19050">
            <a:solidFill>
              <a:schemeClr val="tx2"/>
            </a:solidFill>
            <a:miter lim="800000"/>
            <a:headEnd type="none" w="sm" len="sm"/>
            <a:tailEnd type="triangle" w="med" len="lg"/>
          </a:ln>
        </p:spPr>
      </p:cxnSp>
      <p:sp>
        <p:nvSpPr>
          <p:cNvPr id="36894" name="Rectangle 68"/>
          <p:cNvSpPr>
            <a:spLocks noChangeArrowheads="1"/>
          </p:cNvSpPr>
          <p:nvPr/>
        </p:nvSpPr>
        <p:spPr bwMode="auto">
          <a:xfrm>
            <a:off x="5181600" y="464820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6895" name="Rectangle 69"/>
          <p:cNvSpPr>
            <a:spLocks noGrp="1" noChangeArrowheads="1"/>
          </p:cNvSpPr>
          <p:nvPr>
            <p:ph type="title"/>
          </p:nvPr>
        </p:nvSpPr>
        <p:spPr/>
        <p:txBody>
          <a:bodyPr/>
          <a:lstStyle/>
          <a:p>
            <a:r>
              <a:rPr lang="en-US" dirty="0" err="1" smtClean="0"/>
              <a:t>MessageQ</a:t>
            </a:r>
            <a:r>
              <a:rPr lang="en-US" dirty="0" smtClean="0"/>
              <a:t> Concepts (3/4)</a:t>
            </a:r>
          </a:p>
        </p:txBody>
      </p:sp>
      <p:cxnSp>
        <p:nvCxnSpPr>
          <p:cNvPr id="36896" name="AutoShape 70"/>
          <p:cNvCxnSpPr>
            <a:cxnSpLocks noChangeShapeType="1"/>
            <a:stCxn id="36867" idx="3"/>
            <a:endCxn id="36891" idx="1"/>
          </p:cNvCxnSpPr>
          <p:nvPr/>
        </p:nvCxnSpPr>
        <p:spPr bwMode="auto">
          <a:xfrm flipV="1">
            <a:off x="2725738" y="2286000"/>
            <a:ext cx="1763712" cy="254000"/>
          </a:xfrm>
          <a:prstGeom prst="bentConnector3">
            <a:avLst>
              <a:gd name="adj1" fmla="val 39514"/>
            </a:avLst>
          </a:prstGeom>
          <a:noFill/>
          <a:ln w="19050">
            <a:solidFill>
              <a:schemeClr val="tx2"/>
            </a:solidFill>
            <a:miter lim="800000"/>
            <a:headEnd type="none" w="sm" len="sm"/>
            <a:tailEnd type="triangle" w="med" len="lg"/>
          </a:ln>
        </p:spPr>
      </p:cxnSp>
      <p:cxnSp>
        <p:nvCxnSpPr>
          <p:cNvPr id="36897" name="AutoShape 71"/>
          <p:cNvCxnSpPr>
            <a:cxnSpLocks noChangeShapeType="1"/>
            <a:stCxn id="36866" idx="0"/>
            <a:endCxn id="36890" idx="0"/>
          </p:cNvCxnSpPr>
          <p:nvPr/>
        </p:nvCxnSpPr>
        <p:spPr bwMode="auto">
          <a:xfrm rot="-5400000">
            <a:off x="3790157" y="626268"/>
            <a:ext cx="165100" cy="1503363"/>
          </a:xfrm>
          <a:prstGeom prst="curvedConnector3">
            <a:avLst>
              <a:gd name="adj1" fmla="val 238463"/>
            </a:avLst>
          </a:prstGeom>
          <a:noFill/>
          <a:ln w="12700">
            <a:solidFill>
              <a:schemeClr val="tx1"/>
            </a:solidFill>
            <a:round/>
            <a:headEnd type="triangle" w="med" len="lg"/>
            <a:tailEnd type="none" w="med" len="lg"/>
          </a:ln>
        </p:spPr>
      </p:cxnSp>
      <p:cxnSp>
        <p:nvCxnSpPr>
          <p:cNvPr id="36898" name="AutoShape 72"/>
          <p:cNvCxnSpPr>
            <a:cxnSpLocks noChangeShapeType="1"/>
            <a:stCxn id="36890" idx="0"/>
            <a:endCxn id="36870" idx="0"/>
          </p:cNvCxnSpPr>
          <p:nvPr/>
        </p:nvCxnSpPr>
        <p:spPr bwMode="auto">
          <a:xfrm rot="5400000" flipV="1">
            <a:off x="5196682" y="723106"/>
            <a:ext cx="177800" cy="1322387"/>
          </a:xfrm>
          <a:prstGeom prst="curvedConnector3">
            <a:avLst>
              <a:gd name="adj1" fmla="val -128569"/>
            </a:avLst>
          </a:prstGeom>
          <a:noFill/>
          <a:ln w="12700">
            <a:solidFill>
              <a:schemeClr val="tx1"/>
            </a:solidFill>
            <a:round/>
            <a:headEnd type="triangle" w="med" len="lg"/>
            <a:tailEnd type="none" w="med" len="lg"/>
          </a:ln>
        </p:spPr>
      </p:cxnSp>
      <p:sp>
        <p:nvSpPr>
          <p:cNvPr id="36899" name="Text Box 73"/>
          <p:cNvSpPr txBox="1">
            <a:spLocks noChangeArrowheads="1"/>
          </p:cNvSpPr>
          <p:nvPr/>
        </p:nvSpPr>
        <p:spPr bwMode="auto">
          <a:xfrm>
            <a:off x="762000" y="5527675"/>
            <a:ext cx="6801862" cy="1034129"/>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Once talker puts message to </a:t>
            </a:r>
            <a:r>
              <a:rPr lang="en-US" sz="1800" dirty="0" err="1" smtClean="0">
                <a:solidFill>
                  <a:srgbClr val="000000"/>
                </a:solidFill>
              </a:rPr>
              <a:t>MsgQ</a:t>
            </a:r>
            <a:r>
              <a:rPr lang="en-US" sz="1800" dirty="0">
                <a:solidFill>
                  <a:srgbClr val="000000"/>
                </a:solidFill>
              </a:rPr>
              <a:t>, listener is unblocked</a:t>
            </a:r>
          </a:p>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Listener can now read/evaluate received message</a:t>
            </a:r>
          </a:p>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Listener frees message back to pool</a:t>
            </a:r>
          </a:p>
        </p:txBody>
      </p:sp>
      <p:pic>
        <p:nvPicPr>
          <p:cNvPr id="7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76" name="Text Box 8"/>
          <p:cNvSpPr txBox="1">
            <a:spLocks noChangeArrowheads="1"/>
          </p:cNvSpPr>
          <p:nvPr/>
        </p:nvSpPr>
        <p:spPr bwMode="auto">
          <a:xfrm>
            <a:off x="1143000" y="914400"/>
            <a:ext cx="1209675" cy="396875"/>
          </a:xfrm>
          <a:prstGeom prst="rect">
            <a:avLst/>
          </a:prstGeom>
          <a:noFill/>
          <a:ln w="9525">
            <a:noFill/>
            <a:miter lim="800000"/>
            <a:headEnd/>
            <a:tailEnd/>
          </a:ln>
        </p:spPr>
        <p:txBody>
          <a:bodyPr wrap="square">
            <a:spAutoFit/>
          </a:bodyPr>
          <a:lstStyle/>
          <a:p>
            <a:pPr>
              <a:spcBef>
                <a:spcPct val="20000"/>
              </a:spcBef>
            </a:pPr>
            <a:r>
              <a:rPr lang="en-US" sz="2000" b="0" i="1" dirty="0" smtClean="0">
                <a:solidFill>
                  <a:srgbClr val="000000"/>
                </a:solidFill>
              </a:rPr>
              <a:t>WRITER</a:t>
            </a:r>
            <a:endParaRPr lang="en-US" sz="2000" b="0" i="1" dirty="0">
              <a:solidFill>
                <a:srgbClr val="000000"/>
              </a:solidFill>
            </a:endParaRPr>
          </a:p>
        </p:txBody>
      </p:sp>
      <p:sp>
        <p:nvSpPr>
          <p:cNvPr id="79" name="Text Box 4"/>
          <p:cNvSpPr txBox="1">
            <a:spLocks noChangeArrowheads="1"/>
          </p:cNvSpPr>
          <p:nvPr/>
        </p:nvSpPr>
        <p:spPr bwMode="auto">
          <a:xfrm>
            <a:off x="6400800" y="965200"/>
            <a:ext cx="1371600" cy="396875"/>
          </a:xfrm>
          <a:prstGeom prst="rect">
            <a:avLst/>
          </a:prstGeom>
          <a:noFill/>
          <a:ln w="9525">
            <a:noFill/>
            <a:miter lim="800000"/>
            <a:headEnd/>
            <a:tailEnd/>
          </a:ln>
        </p:spPr>
        <p:txBody>
          <a:bodyPr wrap="square">
            <a:spAutoFit/>
          </a:bodyPr>
          <a:lstStyle/>
          <a:p>
            <a:pPr>
              <a:spcBef>
                <a:spcPct val="20000"/>
              </a:spcBef>
            </a:pPr>
            <a:r>
              <a:rPr lang="en-US" sz="2000" b="0" i="1" dirty="0" smtClean="0">
                <a:solidFill>
                  <a:srgbClr val="000000"/>
                </a:solidFill>
              </a:rPr>
              <a:t>READER</a:t>
            </a:r>
            <a:endParaRPr lang="en-US" sz="2000" b="0" i="1" dirty="0">
              <a:solidFill>
                <a:srgbClr val="000000"/>
              </a:solidFill>
            </a:endParaRPr>
          </a:p>
        </p:txBody>
      </p:sp>
    </p:spTree>
    <p:custDataLst>
      <p:tags r:id="rId1"/>
    </p:custDataLst>
    <p:extLst>
      <p:ext uri="{BB962C8B-B14F-4D97-AF65-F5344CB8AC3E}">
        <p14:creationId xmlns:p14="http://schemas.microsoft.com/office/powerpoint/2010/main" val="2725926451"/>
      </p:ext>
    </p:extLst>
  </p:cSld>
  <p:clrMapOvr>
    <a:overrideClrMapping bg1="lt1" tx1="dk1" bg2="lt2" tx2="dk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447800"/>
            <a:ext cx="5562600" cy="3200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53988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C66x Family Overview</a:t>
            </a:r>
            <a:endParaRPr lang="en-US" sz="3200" dirty="0">
              <a:solidFill>
                <a:srgbClr val="000000"/>
              </a:solidFill>
              <a:latin typeface="Calibri" pitchFamily="34" charset="0"/>
            </a:endParaRPr>
          </a:p>
        </p:txBody>
      </p:sp>
      <p:sp>
        <p:nvSpPr>
          <p:cNvPr id="12" name="Text Box 5">
            <a:hlinkClick r:id="rId11" action="ppaction://hlinksldjump"/>
          </p:cNvPr>
          <p:cNvSpPr txBox="1">
            <a:spLocks noChangeArrowheads="1"/>
          </p:cNvSpPr>
          <p:nvPr>
            <p:custDataLst>
              <p:tags r:id="rId3"/>
            </p:custDataLst>
          </p:nvPr>
        </p:nvSpPr>
        <p:spPr bwMode="auto">
          <a:xfrm>
            <a:off x="774000" y="2154814"/>
            <a:ext cx="4864800" cy="4801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C6000 Roadmap</a:t>
            </a:r>
            <a:endParaRPr lang="en-US" sz="2800" dirty="0">
              <a:solidFill>
                <a:srgbClr val="000000"/>
              </a:solidFill>
              <a:latin typeface="Calibri" pitchFamily="34" charset="0"/>
            </a:endParaRPr>
          </a:p>
        </p:txBody>
      </p:sp>
      <p:sp>
        <p:nvSpPr>
          <p:cNvPr id="13" name="Text Box 6">
            <a:hlinkClick r:id="rId12" action="ppaction://hlinksldjump"/>
          </p:cNvPr>
          <p:cNvSpPr txBox="1">
            <a:spLocks noChangeArrowheads="1"/>
          </p:cNvSpPr>
          <p:nvPr>
            <p:custDataLst>
              <p:tags r:id="rId4"/>
            </p:custDataLst>
          </p:nvPr>
        </p:nvSpPr>
        <p:spPr bwMode="auto">
          <a:xfrm>
            <a:off x="769877" y="2733498"/>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C667x Architecture Overview</a:t>
            </a:r>
            <a:endParaRPr lang="en-US" sz="2800" dirty="0">
              <a:solidFill>
                <a:srgbClr val="000000"/>
              </a:solidFill>
              <a:latin typeface="Calibri" pitchFamily="34" charset="0"/>
            </a:endParaRPr>
          </a:p>
        </p:txBody>
      </p:sp>
      <p:sp>
        <p:nvSpPr>
          <p:cNvPr id="14" name="Text Box 6">
            <a:hlinkClick r:id="rId13" action="ppaction://hlinksldjump"/>
          </p:cNvPr>
          <p:cNvSpPr txBox="1">
            <a:spLocks noChangeArrowheads="1"/>
          </p:cNvSpPr>
          <p:nvPr>
            <p:custDataLst>
              <p:tags r:id="rId5"/>
            </p:custDataLst>
          </p:nvPr>
        </p:nvSpPr>
        <p:spPr bwMode="auto">
          <a:xfrm>
            <a:off x="769877" y="3193282"/>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C665x Low-Power Devices</a:t>
            </a:r>
            <a:endParaRPr lang="en-US" sz="2800" dirty="0">
              <a:solidFill>
                <a:srgbClr val="000000"/>
              </a:solidFill>
              <a:latin typeface="Calibri" pitchFamily="34" charset="0"/>
            </a:endParaRPr>
          </a:p>
        </p:txBody>
      </p:sp>
      <p:sp>
        <p:nvSpPr>
          <p:cNvPr id="15" name="Text Box 4">
            <a:hlinkClick r:id="rId14" action="ppaction://hlinksldjump"/>
          </p:cNvPr>
          <p:cNvSpPr txBox="1">
            <a:spLocks noChangeArrowheads="1"/>
          </p:cNvSpPr>
          <p:nvPr>
            <p:custDataLst>
              <p:tags r:id="rId6"/>
            </p:custDataLst>
          </p:nvPr>
        </p:nvSpPr>
        <p:spPr bwMode="auto">
          <a:xfrm>
            <a:off x="301576" y="3668152"/>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MCSDK Overview</a:t>
            </a:r>
            <a:endParaRPr lang="en-US" sz="3200" dirty="0">
              <a:solidFill>
                <a:srgbClr val="000000"/>
              </a:solidFill>
              <a:latin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791200" y="14732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7891" name="Rectangle 3"/>
          <p:cNvSpPr>
            <a:spLocks noChangeArrowheads="1"/>
          </p:cNvSpPr>
          <p:nvPr/>
        </p:nvSpPr>
        <p:spPr bwMode="auto">
          <a:xfrm>
            <a:off x="5562600" y="1854200"/>
            <a:ext cx="4572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7892" name="Rectangle 4"/>
          <p:cNvSpPr>
            <a:spLocks noChangeArrowheads="1"/>
          </p:cNvSpPr>
          <p:nvPr/>
        </p:nvSpPr>
        <p:spPr bwMode="auto">
          <a:xfrm>
            <a:off x="7162800" y="2565400"/>
            <a:ext cx="4572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7893" name="Rectangle 5"/>
          <p:cNvSpPr>
            <a:spLocks noChangeArrowheads="1"/>
          </p:cNvSpPr>
          <p:nvPr/>
        </p:nvSpPr>
        <p:spPr bwMode="auto">
          <a:xfrm>
            <a:off x="2965450" y="14605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7894" name="Rectangle 6"/>
          <p:cNvSpPr>
            <a:spLocks noChangeArrowheads="1"/>
          </p:cNvSpPr>
          <p:nvPr/>
        </p:nvSpPr>
        <p:spPr bwMode="auto">
          <a:xfrm>
            <a:off x="2260600" y="2425700"/>
            <a:ext cx="465138"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7895" name="Rectangle 7"/>
          <p:cNvSpPr>
            <a:spLocks noChangeArrowheads="1"/>
          </p:cNvSpPr>
          <p:nvPr/>
        </p:nvSpPr>
        <p:spPr bwMode="auto">
          <a:xfrm>
            <a:off x="2725738" y="1828800"/>
            <a:ext cx="466725"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7896" name="Text Box 8"/>
          <p:cNvSpPr txBox="1">
            <a:spLocks noChangeArrowheads="1"/>
          </p:cNvSpPr>
          <p:nvPr/>
        </p:nvSpPr>
        <p:spPr bwMode="auto">
          <a:xfrm>
            <a:off x="76200" y="1377950"/>
            <a:ext cx="3657600" cy="1517650"/>
          </a:xfrm>
          <a:prstGeom prst="rect">
            <a:avLst/>
          </a:prstGeom>
          <a:solidFill>
            <a:schemeClr val="accent4"/>
          </a:solidFill>
          <a:ln w="9525">
            <a:solidFill>
              <a:schemeClr val="tx1"/>
            </a:solidFill>
            <a:miter lim="800000"/>
            <a:headEnd/>
            <a:tailEnd/>
          </a:ln>
        </p:spPr>
        <p:txBody>
          <a:bodyPr/>
          <a:lstStyle/>
          <a:p>
            <a:pPr eaLnBrk="0" hangingPunct="0">
              <a:lnSpc>
                <a:spcPct val="80000"/>
              </a:lnSpc>
              <a:spcBef>
                <a:spcPct val="50000"/>
              </a:spcBef>
            </a:pPr>
            <a:r>
              <a:rPr lang="en-US" sz="1800" dirty="0" err="1" smtClean="0">
                <a:solidFill>
                  <a:srgbClr val="000000"/>
                </a:solidFill>
              </a:rPr>
              <a:t>MsgQ_open</a:t>
            </a:r>
            <a:r>
              <a:rPr lang="en-US" sz="1800" dirty="0" smtClean="0">
                <a:solidFill>
                  <a:srgbClr val="000000"/>
                </a:solidFill>
              </a:rPr>
              <a:t>(“</a:t>
            </a:r>
            <a:r>
              <a:rPr lang="en-US" sz="1800" dirty="0" err="1">
                <a:solidFill>
                  <a:srgbClr val="000000"/>
                </a:solidFill>
              </a:rPr>
              <a:t>myQ</a:t>
            </a:r>
            <a:r>
              <a:rPr lang="en-US" sz="1800" dirty="0">
                <a:solidFill>
                  <a:srgbClr val="000000"/>
                </a:solidFill>
              </a:rPr>
              <a:t>”, &amp;</a:t>
            </a:r>
            <a:r>
              <a:rPr lang="en-US" sz="1800" dirty="0" err="1">
                <a:solidFill>
                  <a:srgbClr val="000000"/>
                </a:solidFill>
              </a:rPr>
              <a:t>hQ</a:t>
            </a:r>
            <a:r>
              <a:rPr lang="en-US" sz="1800" dirty="0">
                <a:solidFill>
                  <a:srgbClr val="000000"/>
                </a:solidFill>
              </a:rPr>
              <a:t>, .. );</a:t>
            </a:r>
          </a:p>
          <a:p>
            <a:pPr eaLnBrk="0" hangingPunct="0">
              <a:lnSpc>
                <a:spcPct val="80000"/>
              </a:lnSpc>
              <a:spcBef>
                <a:spcPct val="50000"/>
              </a:spcBef>
            </a:pPr>
            <a:r>
              <a:rPr lang="en-US" sz="1800" dirty="0" err="1" smtClean="0">
                <a:solidFill>
                  <a:srgbClr val="000000"/>
                </a:solidFill>
              </a:rPr>
              <a:t>MsgQ_alloc</a:t>
            </a:r>
            <a:r>
              <a:rPr lang="en-US" sz="1800" dirty="0">
                <a:solidFill>
                  <a:srgbClr val="000000"/>
                </a:solidFill>
              </a:rPr>
              <a:t>( </a:t>
            </a:r>
            <a:r>
              <a:rPr lang="en-US" sz="1800" dirty="0" err="1">
                <a:solidFill>
                  <a:srgbClr val="000000"/>
                </a:solidFill>
              </a:rPr>
              <a:t>poolid</a:t>
            </a:r>
            <a:r>
              <a:rPr lang="en-US" sz="1800" dirty="0">
                <a:solidFill>
                  <a:srgbClr val="000000"/>
                </a:solidFill>
              </a:rPr>
              <a:t>, &amp;</a:t>
            </a:r>
            <a:r>
              <a:rPr lang="en-US" sz="1800" dirty="0" err="1">
                <a:solidFill>
                  <a:srgbClr val="000000"/>
                </a:solidFill>
              </a:rPr>
              <a:t>msg</a:t>
            </a:r>
            <a:r>
              <a:rPr lang="en-US" sz="1800" dirty="0">
                <a:solidFill>
                  <a:srgbClr val="000000"/>
                </a:solidFill>
              </a:rPr>
              <a:t>, .. );</a:t>
            </a:r>
          </a:p>
          <a:p>
            <a:pPr eaLnBrk="0" hangingPunct="0">
              <a:lnSpc>
                <a:spcPct val="80000"/>
              </a:lnSpc>
              <a:spcBef>
                <a:spcPct val="50000"/>
              </a:spcBef>
            </a:pPr>
            <a:r>
              <a:rPr lang="en-US" sz="1800" i="1" dirty="0" err="1">
                <a:solidFill>
                  <a:srgbClr val="000000"/>
                </a:solidFill>
              </a:rPr>
              <a:t>msg</a:t>
            </a:r>
            <a:r>
              <a:rPr lang="en-US" sz="1800" i="1" dirty="0">
                <a:solidFill>
                  <a:srgbClr val="000000"/>
                </a:solidFill>
              </a:rPr>
              <a:t>-&gt;</a:t>
            </a:r>
            <a:r>
              <a:rPr lang="en-US" sz="1800" i="1" dirty="0" err="1">
                <a:solidFill>
                  <a:srgbClr val="000000"/>
                </a:solidFill>
              </a:rPr>
              <a:t>myMsg</a:t>
            </a:r>
            <a:r>
              <a:rPr lang="en-US" sz="1800" b="0" i="1" dirty="0">
                <a:solidFill>
                  <a:srgbClr val="000000"/>
                </a:solidFill>
              </a:rPr>
              <a:t> = …;</a:t>
            </a:r>
          </a:p>
          <a:p>
            <a:pPr eaLnBrk="0" hangingPunct="0">
              <a:lnSpc>
                <a:spcPct val="80000"/>
              </a:lnSpc>
              <a:spcBef>
                <a:spcPct val="50000"/>
              </a:spcBef>
            </a:pPr>
            <a:r>
              <a:rPr lang="en-US" sz="1800" dirty="0" err="1" smtClean="0">
                <a:solidFill>
                  <a:srgbClr val="000000"/>
                </a:solidFill>
              </a:rPr>
              <a:t>MsgQ_put</a:t>
            </a:r>
            <a:r>
              <a:rPr lang="en-US" sz="1800" dirty="0">
                <a:solidFill>
                  <a:srgbClr val="000000"/>
                </a:solidFill>
              </a:rPr>
              <a:t>( </a:t>
            </a:r>
            <a:r>
              <a:rPr lang="en-US" sz="1800" dirty="0" err="1">
                <a:solidFill>
                  <a:srgbClr val="000000"/>
                </a:solidFill>
              </a:rPr>
              <a:t>msg</a:t>
            </a:r>
            <a:r>
              <a:rPr lang="en-US" sz="1800" dirty="0">
                <a:solidFill>
                  <a:srgbClr val="000000"/>
                </a:solidFill>
              </a:rPr>
              <a:t>, </a:t>
            </a:r>
            <a:r>
              <a:rPr lang="en-US" sz="1800" dirty="0" err="1">
                <a:solidFill>
                  <a:srgbClr val="000000"/>
                </a:solidFill>
              </a:rPr>
              <a:t>hQ</a:t>
            </a:r>
            <a:r>
              <a:rPr lang="en-US" sz="1800" dirty="0">
                <a:solidFill>
                  <a:srgbClr val="000000"/>
                </a:solidFill>
              </a:rPr>
              <a:t> );</a:t>
            </a:r>
          </a:p>
          <a:p>
            <a:pPr>
              <a:lnSpc>
                <a:spcPct val="60000"/>
              </a:lnSpc>
              <a:spcBef>
                <a:spcPct val="50000"/>
              </a:spcBef>
            </a:pPr>
            <a:r>
              <a:rPr lang="en-US" sz="1800" dirty="0">
                <a:solidFill>
                  <a:srgbClr val="000000"/>
                </a:solidFill>
              </a:rPr>
              <a:t>`</a:t>
            </a:r>
          </a:p>
        </p:txBody>
      </p:sp>
      <p:sp>
        <p:nvSpPr>
          <p:cNvPr id="37897" name="Text Box 9"/>
          <p:cNvSpPr txBox="1">
            <a:spLocks noChangeArrowheads="1"/>
          </p:cNvSpPr>
          <p:nvPr/>
        </p:nvSpPr>
        <p:spPr bwMode="auto">
          <a:xfrm>
            <a:off x="5334000" y="1389063"/>
            <a:ext cx="3657600" cy="1481137"/>
          </a:xfrm>
          <a:prstGeom prst="rect">
            <a:avLst/>
          </a:prstGeom>
          <a:solidFill>
            <a:schemeClr val="accent4"/>
          </a:solidFill>
          <a:ln w="9525" algn="ctr">
            <a:solidFill>
              <a:schemeClr val="tx1"/>
            </a:solidFill>
            <a:miter lim="800000"/>
            <a:headEnd/>
            <a:tailEnd/>
          </a:ln>
        </p:spPr>
        <p:txBody>
          <a:bodyPr/>
          <a:lstStyle/>
          <a:p>
            <a:pPr eaLnBrk="0" hangingPunct="0">
              <a:lnSpc>
                <a:spcPct val="80000"/>
              </a:lnSpc>
              <a:spcBef>
                <a:spcPct val="50000"/>
              </a:spcBef>
            </a:pPr>
            <a:r>
              <a:rPr lang="en-US" sz="1800" dirty="0" err="1" smtClean="0">
                <a:solidFill>
                  <a:srgbClr val="000000"/>
                </a:solidFill>
              </a:rPr>
              <a:t>MsgQ_create</a:t>
            </a:r>
            <a:r>
              <a:rPr lang="en-US" sz="1800" dirty="0" smtClean="0">
                <a:solidFill>
                  <a:srgbClr val="000000"/>
                </a:solidFill>
              </a:rPr>
              <a:t>( </a:t>
            </a:r>
            <a:r>
              <a:rPr lang="en-US" sz="1800" dirty="0">
                <a:solidFill>
                  <a:srgbClr val="000000"/>
                </a:solidFill>
              </a:rPr>
              <a:t>“</a:t>
            </a:r>
            <a:r>
              <a:rPr lang="en-US" sz="1800" dirty="0" err="1">
                <a:solidFill>
                  <a:srgbClr val="000000"/>
                </a:solidFill>
              </a:rPr>
              <a:t>myQ</a:t>
            </a:r>
            <a:r>
              <a:rPr lang="en-US" sz="1800" dirty="0">
                <a:solidFill>
                  <a:srgbClr val="000000"/>
                </a:solidFill>
              </a:rPr>
              <a:t>”, &amp;</a:t>
            </a:r>
            <a:r>
              <a:rPr lang="en-US" sz="1800" dirty="0" err="1">
                <a:solidFill>
                  <a:srgbClr val="000000"/>
                </a:solidFill>
              </a:rPr>
              <a:t>hQ</a:t>
            </a:r>
            <a:r>
              <a:rPr lang="en-US" sz="1800" dirty="0">
                <a:solidFill>
                  <a:srgbClr val="000000"/>
                </a:solidFill>
              </a:rPr>
              <a:t>, ... );</a:t>
            </a:r>
          </a:p>
          <a:p>
            <a:pPr eaLnBrk="0" hangingPunct="0">
              <a:lnSpc>
                <a:spcPct val="80000"/>
              </a:lnSpc>
              <a:spcBef>
                <a:spcPct val="50000"/>
              </a:spcBef>
            </a:pPr>
            <a:r>
              <a:rPr lang="en-US" sz="1800" dirty="0" err="1" smtClean="0">
                <a:solidFill>
                  <a:srgbClr val="000000"/>
                </a:solidFill>
              </a:rPr>
              <a:t>MsgQ_get</a:t>
            </a:r>
            <a:r>
              <a:rPr lang="en-US" sz="1800" dirty="0">
                <a:solidFill>
                  <a:srgbClr val="000000"/>
                </a:solidFill>
              </a:rPr>
              <a:t>( </a:t>
            </a:r>
            <a:r>
              <a:rPr lang="en-US" sz="1800" dirty="0" err="1">
                <a:solidFill>
                  <a:srgbClr val="000000"/>
                </a:solidFill>
              </a:rPr>
              <a:t>hQ</a:t>
            </a:r>
            <a:r>
              <a:rPr lang="en-US" sz="1800" dirty="0">
                <a:solidFill>
                  <a:srgbClr val="000000"/>
                </a:solidFill>
              </a:rPr>
              <a:t>, &amp;</a:t>
            </a:r>
            <a:r>
              <a:rPr lang="en-US" sz="1800" dirty="0" err="1">
                <a:solidFill>
                  <a:srgbClr val="000000"/>
                </a:solidFill>
              </a:rPr>
              <a:t>msg</a:t>
            </a:r>
            <a:r>
              <a:rPr lang="en-US" sz="1800" dirty="0">
                <a:solidFill>
                  <a:srgbClr val="000000"/>
                </a:solidFill>
              </a:rPr>
              <a:t>, ... );</a:t>
            </a:r>
          </a:p>
          <a:p>
            <a:pPr>
              <a:lnSpc>
                <a:spcPct val="60000"/>
              </a:lnSpc>
              <a:spcBef>
                <a:spcPct val="50000"/>
              </a:spcBef>
            </a:pPr>
            <a:r>
              <a:rPr lang="en-US" sz="1800" b="0" i="1" dirty="0" err="1">
                <a:solidFill>
                  <a:srgbClr val="000000"/>
                </a:solidFill>
              </a:rPr>
              <a:t>eval</a:t>
            </a:r>
            <a:r>
              <a:rPr lang="en-US" sz="1800" dirty="0">
                <a:solidFill>
                  <a:srgbClr val="000000"/>
                </a:solidFill>
              </a:rPr>
              <a:t>( </a:t>
            </a:r>
            <a:r>
              <a:rPr lang="en-US" sz="1800" dirty="0" err="1">
                <a:solidFill>
                  <a:srgbClr val="000000"/>
                </a:solidFill>
              </a:rPr>
              <a:t>msg</a:t>
            </a:r>
            <a:r>
              <a:rPr lang="en-US" sz="1800" dirty="0">
                <a:solidFill>
                  <a:srgbClr val="000000"/>
                </a:solidFill>
              </a:rPr>
              <a:t>-&gt;</a:t>
            </a:r>
            <a:r>
              <a:rPr lang="en-US" sz="1800" dirty="0" err="1">
                <a:solidFill>
                  <a:srgbClr val="000000"/>
                </a:solidFill>
              </a:rPr>
              <a:t>myMsg</a:t>
            </a:r>
            <a:r>
              <a:rPr lang="en-US" sz="1800" dirty="0">
                <a:solidFill>
                  <a:srgbClr val="000000"/>
                </a:solidFill>
              </a:rPr>
              <a:t> );</a:t>
            </a:r>
          </a:p>
          <a:p>
            <a:pPr>
              <a:lnSpc>
                <a:spcPct val="60000"/>
              </a:lnSpc>
              <a:spcBef>
                <a:spcPct val="50000"/>
              </a:spcBef>
            </a:pPr>
            <a:r>
              <a:rPr lang="en-US" sz="1800" dirty="0" err="1" smtClean="0">
                <a:solidFill>
                  <a:srgbClr val="000000"/>
                </a:solidFill>
              </a:rPr>
              <a:t>MsgQ_free</a:t>
            </a:r>
            <a:r>
              <a:rPr lang="en-US" sz="1800" dirty="0">
                <a:solidFill>
                  <a:srgbClr val="000000"/>
                </a:solidFill>
              </a:rPr>
              <a:t>( </a:t>
            </a:r>
            <a:r>
              <a:rPr lang="en-US" sz="1800" dirty="0" err="1">
                <a:solidFill>
                  <a:srgbClr val="000000"/>
                </a:solidFill>
              </a:rPr>
              <a:t>msg</a:t>
            </a:r>
            <a:r>
              <a:rPr lang="en-US" sz="1800" dirty="0">
                <a:solidFill>
                  <a:srgbClr val="000000"/>
                </a:solidFill>
              </a:rPr>
              <a:t> );</a:t>
            </a:r>
          </a:p>
        </p:txBody>
      </p:sp>
      <p:sp>
        <p:nvSpPr>
          <p:cNvPr id="37899" name="Rectangle 11"/>
          <p:cNvSpPr>
            <a:spLocks noChangeArrowheads="1"/>
          </p:cNvSpPr>
          <p:nvPr/>
        </p:nvSpPr>
        <p:spPr bwMode="auto">
          <a:xfrm>
            <a:off x="3429000" y="3581400"/>
            <a:ext cx="2438400" cy="1752600"/>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7900" name="Text Box 12"/>
          <p:cNvSpPr txBox="1">
            <a:spLocks noChangeArrowheads="1"/>
          </p:cNvSpPr>
          <p:nvPr/>
        </p:nvSpPr>
        <p:spPr bwMode="auto">
          <a:xfrm>
            <a:off x="5100638" y="3657600"/>
            <a:ext cx="715962" cy="366713"/>
          </a:xfrm>
          <a:prstGeom prst="rect">
            <a:avLst/>
          </a:prstGeom>
          <a:noFill/>
          <a:ln w="9525">
            <a:noFill/>
            <a:miter lim="800000"/>
            <a:headEnd/>
            <a:tailEnd/>
          </a:ln>
        </p:spPr>
        <p:txBody>
          <a:bodyPr wrap="none">
            <a:spAutoFit/>
          </a:bodyPr>
          <a:lstStyle/>
          <a:p>
            <a:pPr algn="ctr">
              <a:spcBef>
                <a:spcPct val="20000"/>
              </a:spcBef>
            </a:pPr>
            <a:r>
              <a:rPr lang="en-US" sz="1800">
                <a:solidFill>
                  <a:srgbClr val="000000"/>
                </a:solidFill>
                <a:latin typeface="Arial Narrow" pitchFamily="34" charset="0"/>
              </a:rPr>
              <a:t>POOL</a:t>
            </a:r>
          </a:p>
        </p:txBody>
      </p:sp>
      <p:grpSp>
        <p:nvGrpSpPr>
          <p:cNvPr id="2" name="Group 13"/>
          <p:cNvGrpSpPr>
            <a:grpSpLocks/>
          </p:cNvGrpSpPr>
          <p:nvPr/>
        </p:nvGrpSpPr>
        <p:grpSpPr bwMode="auto">
          <a:xfrm>
            <a:off x="3505200" y="3657600"/>
            <a:ext cx="1219200" cy="914400"/>
            <a:chOff x="2592" y="2400"/>
            <a:chExt cx="768" cy="576"/>
          </a:xfrm>
        </p:grpSpPr>
        <p:sp>
          <p:nvSpPr>
            <p:cNvPr id="38014" name="Rectangle 14"/>
            <p:cNvSpPr>
              <a:spLocks noChangeArrowheads="1"/>
            </p:cNvSpPr>
            <p:nvPr/>
          </p:nvSpPr>
          <p:spPr bwMode="auto">
            <a:xfrm>
              <a:off x="2592" y="2400"/>
              <a:ext cx="768"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grpSp>
          <p:nvGrpSpPr>
            <p:cNvPr id="3" name="Group 15"/>
            <p:cNvGrpSpPr>
              <a:grpSpLocks/>
            </p:cNvGrpSpPr>
            <p:nvPr/>
          </p:nvGrpSpPr>
          <p:grpSpPr bwMode="auto">
            <a:xfrm>
              <a:off x="2784" y="2400"/>
              <a:ext cx="576" cy="576"/>
              <a:chOff x="2592" y="2592"/>
              <a:chExt cx="576" cy="672"/>
            </a:xfrm>
          </p:grpSpPr>
          <p:sp>
            <p:nvSpPr>
              <p:cNvPr id="38021" name="Line 16"/>
              <p:cNvSpPr>
                <a:spLocks noChangeShapeType="1"/>
              </p:cNvSpPr>
              <p:nvPr/>
            </p:nvSpPr>
            <p:spPr bwMode="auto">
              <a:xfrm>
                <a:off x="2592"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22" name="Line 17"/>
              <p:cNvSpPr>
                <a:spLocks noChangeShapeType="1"/>
              </p:cNvSpPr>
              <p:nvPr/>
            </p:nvSpPr>
            <p:spPr bwMode="auto">
              <a:xfrm>
                <a:off x="2784"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23" name="Line 18"/>
              <p:cNvSpPr>
                <a:spLocks noChangeShapeType="1"/>
              </p:cNvSpPr>
              <p:nvPr/>
            </p:nvSpPr>
            <p:spPr bwMode="auto">
              <a:xfrm>
                <a:off x="2976"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24" name="Line 19"/>
              <p:cNvSpPr>
                <a:spLocks noChangeShapeType="1"/>
              </p:cNvSpPr>
              <p:nvPr/>
            </p:nvSpPr>
            <p:spPr bwMode="auto">
              <a:xfrm>
                <a:off x="3168" y="2592"/>
                <a:ext cx="0" cy="672"/>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sp>
          <p:nvSpPr>
            <p:cNvPr id="38016" name="Line 20"/>
            <p:cNvSpPr>
              <a:spLocks noChangeShapeType="1"/>
            </p:cNvSpPr>
            <p:nvPr/>
          </p:nvSpPr>
          <p:spPr bwMode="auto">
            <a:xfrm>
              <a:off x="2592" y="2496"/>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8017" name="Line 21"/>
            <p:cNvSpPr>
              <a:spLocks noChangeShapeType="1"/>
            </p:cNvSpPr>
            <p:nvPr/>
          </p:nvSpPr>
          <p:spPr bwMode="auto">
            <a:xfrm>
              <a:off x="2592" y="2592"/>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8018" name="Line 22"/>
            <p:cNvSpPr>
              <a:spLocks noChangeShapeType="1"/>
            </p:cNvSpPr>
            <p:nvPr/>
          </p:nvSpPr>
          <p:spPr bwMode="auto">
            <a:xfrm>
              <a:off x="2592" y="2688"/>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8019" name="Line 23"/>
            <p:cNvSpPr>
              <a:spLocks noChangeShapeType="1"/>
            </p:cNvSpPr>
            <p:nvPr/>
          </p:nvSpPr>
          <p:spPr bwMode="auto">
            <a:xfrm>
              <a:off x="2592" y="2784"/>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8020" name="Line 24"/>
            <p:cNvSpPr>
              <a:spLocks noChangeShapeType="1"/>
            </p:cNvSpPr>
            <p:nvPr/>
          </p:nvSpPr>
          <p:spPr bwMode="auto">
            <a:xfrm>
              <a:off x="2592" y="2880"/>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grpSp>
      <p:grpSp>
        <p:nvGrpSpPr>
          <p:cNvPr id="4" name="Group 25"/>
          <p:cNvGrpSpPr>
            <a:grpSpLocks/>
          </p:cNvGrpSpPr>
          <p:nvPr/>
        </p:nvGrpSpPr>
        <p:grpSpPr bwMode="auto">
          <a:xfrm>
            <a:off x="3886200" y="3886200"/>
            <a:ext cx="1238250" cy="914400"/>
            <a:chOff x="3936" y="2160"/>
            <a:chExt cx="780" cy="576"/>
          </a:xfrm>
        </p:grpSpPr>
        <p:sp>
          <p:nvSpPr>
            <p:cNvPr id="38007" name="Rectangle 26"/>
            <p:cNvSpPr>
              <a:spLocks noChangeArrowheads="1"/>
            </p:cNvSpPr>
            <p:nvPr/>
          </p:nvSpPr>
          <p:spPr bwMode="auto">
            <a:xfrm>
              <a:off x="3936" y="2160"/>
              <a:ext cx="768"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8008" name="Line 27"/>
            <p:cNvSpPr>
              <a:spLocks noChangeShapeType="1"/>
            </p:cNvSpPr>
            <p:nvPr/>
          </p:nvSpPr>
          <p:spPr bwMode="auto">
            <a:xfrm flipV="1">
              <a:off x="3936" y="2160"/>
              <a:ext cx="144" cy="192"/>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09" name="Line 28"/>
            <p:cNvSpPr>
              <a:spLocks noChangeShapeType="1"/>
            </p:cNvSpPr>
            <p:nvPr/>
          </p:nvSpPr>
          <p:spPr bwMode="auto">
            <a:xfrm flipV="1">
              <a:off x="3936" y="2160"/>
              <a:ext cx="288" cy="384"/>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10" name="Line 29"/>
            <p:cNvSpPr>
              <a:spLocks noChangeShapeType="1"/>
            </p:cNvSpPr>
            <p:nvPr/>
          </p:nvSpPr>
          <p:spPr bwMode="auto">
            <a:xfrm flipV="1">
              <a:off x="3960" y="2160"/>
              <a:ext cx="432"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11" name="Line 30"/>
            <p:cNvSpPr>
              <a:spLocks noChangeShapeType="1"/>
            </p:cNvSpPr>
            <p:nvPr/>
          </p:nvSpPr>
          <p:spPr bwMode="auto">
            <a:xfrm flipV="1">
              <a:off x="4128" y="2160"/>
              <a:ext cx="432"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12" name="Line 31"/>
            <p:cNvSpPr>
              <a:spLocks noChangeShapeType="1"/>
            </p:cNvSpPr>
            <p:nvPr/>
          </p:nvSpPr>
          <p:spPr bwMode="auto">
            <a:xfrm flipV="1">
              <a:off x="4320" y="2208"/>
              <a:ext cx="396" cy="528"/>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13" name="Line 32"/>
            <p:cNvSpPr>
              <a:spLocks noChangeShapeType="1"/>
            </p:cNvSpPr>
            <p:nvPr/>
          </p:nvSpPr>
          <p:spPr bwMode="auto">
            <a:xfrm flipV="1">
              <a:off x="4500" y="2448"/>
              <a:ext cx="216" cy="288"/>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grpSp>
        <p:nvGrpSpPr>
          <p:cNvPr id="5" name="Group 33"/>
          <p:cNvGrpSpPr>
            <a:grpSpLocks/>
          </p:cNvGrpSpPr>
          <p:nvPr/>
        </p:nvGrpSpPr>
        <p:grpSpPr bwMode="auto">
          <a:xfrm>
            <a:off x="4191000" y="4114800"/>
            <a:ext cx="1219200" cy="914400"/>
            <a:chOff x="3936" y="3456"/>
            <a:chExt cx="768" cy="576"/>
          </a:xfrm>
        </p:grpSpPr>
        <p:sp>
          <p:nvSpPr>
            <p:cNvPr id="37994" name="Rectangle 34"/>
            <p:cNvSpPr>
              <a:spLocks noChangeArrowheads="1"/>
            </p:cNvSpPr>
            <p:nvPr/>
          </p:nvSpPr>
          <p:spPr bwMode="auto">
            <a:xfrm>
              <a:off x="3936" y="3456"/>
              <a:ext cx="768"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7995" name="Line 35"/>
            <p:cNvSpPr>
              <a:spLocks noChangeShapeType="1"/>
            </p:cNvSpPr>
            <p:nvPr/>
          </p:nvSpPr>
          <p:spPr bwMode="auto">
            <a:xfrm>
              <a:off x="3936" y="3552"/>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7996" name="Line 36"/>
            <p:cNvSpPr>
              <a:spLocks noChangeShapeType="1"/>
            </p:cNvSpPr>
            <p:nvPr/>
          </p:nvSpPr>
          <p:spPr bwMode="auto">
            <a:xfrm>
              <a:off x="3936" y="3648"/>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7997" name="Line 37"/>
            <p:cNvSpPr>
              <a:spLocks noChangeShapeType="1"/>
            </p:cNvSpPr>
            <p:nvPr/>
          </p:nvSpPr>
          <p:spPr bwMode="auto">
            <a:xfrm>
              <a:off x="3936" y="3744"/>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7998" name="Line 38"/>
            <p:cNvSpPr>
              <a:spLocks noChangeShapeType="1"/>
            </p:cNvSpPr>
            <p:nvPr/>
          </p:nvSpPr>
          <p:spPr bwMode="auto">
            <a:xfrm>
              <a:off x="3936" y="3840"/>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7999" name="Line 39"/>
            <p:cNvSpPr>
              <a:spLocks noChangeShapeType="1"/>
            </p:cNvSpPr>
            <p:nvPr/>
          </p:nvSpPr>
          <p:spPr bwMode="auto">
            <a:xfrm>
              <a:off x="3936" y="3936"/>
              <a:ext cx="768"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8000" name="Line 40"/>
            <p:cNvSpPr>
              <a:spLocks noChangeShapeType="1"/>
            </p:cNvSpPr>
            <p:nvPr/>
          </p:nvSpPr>
          <p:spPr bwMode="auto">
            <a:xfrm>
              <a:off x="4128"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01" name="Line 41"/>
            <p:cNvSpPr>
              <a:spLocks noChangeShapeType="1"/>
            </p:cNvSpPr>
            <p:nvPr/>
          </p:nvSpPr>
          <p:spPr bwMode="auto">
            <a:xfrm>
              <a:off x="4320"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02" name="Line 42"/>
            <p:cNvSpPr>
              <a:spLocks noChangeShapeType="1"/>
            </p:cNvSpPr>
            <p:nvPr/>
          </p:nvSpPr>
          <p:spPr bwMode="auto">
            <a:xfrm>
              <a:off x="4512"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03" name="Line 43"/>
            <p:cNvSpPr>
              <a:spLocks noChangeShapeType="1"/>
            </p:cNvSpPr>
            <p:nvPr/>
          </p:nvSpPr>
          <p:spPr bwMode="auto">
            <a:xfrm>
              <a:off x="4032"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04" name="Line 44"/>
            <p:cNvSpPr>
              <a:spLocks noChangeShapeType="1"/>
            </p:cNvSpPr>
            <p:nvPr/>
          </p:nvSpPr>
          <p:spPr bwMode="auto">
            <a:xfrm>
              <a:off x="4224"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05" name="Line 45"/>
            <p:cNvSpPr>
              <a:spLocks noChangeShapeType="1"/>
            </p:cNvSpPr>
            <p:nvPr/>
          </p:nvSpPr>
          <p:spPr bwMode="auto">
            <a:xfrm>
              <a:off x="4416"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8006" name="Line 46"/>
            <p:cNvSpPr>
              <a:spLocks noChangeShapeType="1"/>
            </p:cNvSpPr>
            <p:nvPr/>
          </p:nvSpPr>
          <p:spPr bwMode="auto">
            <a:xfrm>
              <a:off x="4608"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grpSp>
        <p:nvGrpSpPr>
          <p:cNvPr id="6" name="Group 47"/>
          <p:cNvGrpSpPr>
            <a:grpSpLocks/>
          </p:cNvGrpSpPr>
          <p:nvPr/>
        </p:nvGrpSpPr>
        <p:grpSpPr bwMode="auto">
          <a:xfrm>
            <a:off x="4572000" y="4343400"/>
            <a:ext cx="1219200" cy="914400"/>
            <a:chOff x="3024" y="3456"/>
            <a:chExt cx="768" cy="576"/>
          </a:xfrm>
        </p:grpSpPr>
        <p:grpSp>
          <p:nvGrpSpPr>
            <p:cNvPr id="7" name="Group 48"/>
            <p:cNvGrpSpPr>
              <a:grpSpLocks/>
            </p:cNvGrpSpPr>
            <p:nvPr/>
          </p:nvGrpSpPr>
          <p:grpSpPr bwMode="auto">
            <a:xfrm>
              <a:off x="3024" y="3456"/>
              <a:ext cx="768" cy="576"/>
              <a:chOff x="3024" y="3456"/>
              <a:chExt cx="960" cy="576"/>
            </a:xfrm>
          </p:grpSpPr>
          <p:sp>
            <p:nvSpPr>
              <p:cNvPr id="37991" name="Rectangle 49"/>
              <p:cNvSpPr>
                <a:spLocks noChangeArrowheads="1"/>
              </p:cNvSpPr>
              <p:nvPr/>
            </p:nvSpPr>
            <p:spPr bwMode="auto">
              <a:xfrm>
                <a:off x="3024" y="3456"/>
                <a:ext cx="960" cy="576"/>
              </a:xfrm>
              <a:prstGeom prst="rect">
                <a:avLst/>
              </a:prstGeom>
              <a:solidFill>
                <a:srgbClr val="DDDDDD"/>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7992" name="Line 50"/>
              <p:cNvSpPr>
                <a:spLocks noChangeShapeType="1"/>
              </p:cNvSpPr>
              <p:nvPr/>
            </p:nvSpPr>
            <p:spPr bwMode="auto">
              <a:xfrm>
                <a:off x="3024" y="3648"/>
                <a:ext cx="960"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sp>
            <p:nvSpPr>
              <p:cNvPr id="37993" name="Line 51"/>
              <p:cNvSpPr>
                <a:spLocks noChangeShapeType="1"/>
              </p:cNvSpPr>
              <p:nvPr/>
            </p:nvSpPr>
            <p:spPr bwMode="auto">
              <a:xfrm>
                <a:off x="3024" y="3840"/>
                <a:ext cx="960" cy="0"/>
              </a:xfrm>
              <a:prstGeom prst="line">
                <a:avLst/>
              </a:prstGeom>
              <a:noFill/>
              <a:ln w="9525" cap="rnd">
                <a:solidFill>
                  <a:schemeClr val="tx1"/>
                </a:solidFill>
                <a:prstDash val="sysDot"/>
                <a:round/>
                <a:headEnd/>
                <a:tailEnd/>
              </a:ln>
            </p:spPr>
            <p:txBody>
              <a:bodyPr wrap="none" anchor="ctr"/>
              <a:lstStyle/>
              <a:p>
                <a:endParaRPr lang="en-US">
                  <a:solidFill>
                    <a:srgbClr val="000000"/>
                  </a:solidFill>
                </a:endParaRPr>
              </a:p>
            </p:txBody>
          </p:sp>
        </p:grpSp>
        <p:sp>
          <p:nvSpPr>
            <p:cNvPr id="37988" name="Line 52"/>
            <p:cNvSpPr>
              <a:spLocks noChangeShapeType="1"/>
            </p:cNvSpPr>
            <p:nvPr/>
          </p:nvSpPr>
          <p:spPr bwMode="auto">
            <a:xfrm>
              <a:off x="3216"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7989" name="Line 53"/>
            <p:cNvSpPr>
              <a:spLocks noChangeShapeType="1"/>
            </p:cNvSpPr>
            <p:nvPr/>
          </p:nvSpPr>
          <p:spPr bwMode="auto">
            <a:xfrm>
              <a:off x="3408"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sp>
          <p:nvSpPr>
            <p:cNvPr id="37990" name="Line 54"/>
            <p:cNvSpPr>
              <a:spLocks noChangeShapeType="1"/>
            </p:cNvSpPr>
            <p:nvPr/>
          </p:nvSpPr>
          <p:spPr bwMode="auto">
            <a:xfrm>
              <a:off x="3600" y="3456"/>
              <a:ext cx="0" cy="576"/>
            </a:xfrm>
            <a:prstGeom prst="line">
              <a:avLst/>
            </a:prstGeom>
            <a:noFill/>
            <a:ln w="9525">
              <a:solidFill>
                <a:schemeClr val="tx1"/>
              </a:solidFill>
              <a:round/>
              <a:headEnd/>
              <a:tailEnd/>
            </a:ln>
          </p:spPr>
          <p:txBody>
            <a:bodyPr wrap="none" anchor="ctr"/>
            <a:lstStyle/>
            <a:p>
              <a:endParaRPr lang="en-US">
                <a:solidFill>
                  <a:srgbClr val="000000"/>
                </a:solidFill>
              </a:endParaRPr>
            </a:p>
          </p:txBody>
        </p:sp>
      </p:grpSp>
      <p:sp>
        <p:nvSpPr>
          <p:cNvPr id="37906" name="Rectangle 56"/>
          <p:cNvSpPr>
            <a:spLocks noChangeArrowheads="1"/>
          </p:cNvSpPr>
          <p:nvPr/>
        </p:nvSpPr>
        <p:spPr bwMode="auto">
          <a:xfrm>
            <a:off x="1109663" y="3581400"/>
            <a:ext cx="1447800" cy="1295400"/>
          </a:xfrm>
          <a:prstGeom prst="rect">
            <a:avLst/>
          </a:prstGeom>
          <a:solidFill>
            <a:schemeClr val="accent1"/>
          </a:solidFill>
          <a:ln w="9525">
            <a:solidFill>
              <a:schemeClr val="tx1"/>
            </a:solidFill>
            <a:miter lim="800000"/>
            <a:headEnd/>
            <a:tailEnd/>
          </a:ln>
        </p:spPr>
        <p:txBody>
          <a:bodyPr wrap="none"/>
          <a:lstStyle/>
          <a:p>
            <a:pPr>
              <a:spcBef>
                <a:spcPct val="20000"/>
              </a:spcBef>
            </a:pPr>
            <a:r>
              <a:rPr lang="en-US" sz="1800" b="0" dirty="0" err="1" smtClean="0">
                <a:solidFill>
                  <a:srgbClr val="000000"/>
                </a:solidFill>
                <a:latin typeface="Arial Narrow" pitchFamily="34" charset="0"/>
              </a:rPr>
              <a:t>MsgQ_Header</a:t>
            </a:r>
            <a:endParaRPr lang="en-US" sz="1800" b="0" dirty="0">
              <a:solidFill>
                <a:srgbClr val="000000"/>
              </a:solidFill>
              <a:latin typeface="Arial Narrow" pitchFamily="34" charset="0"/>
            </a:endParaRPr>
          </a:p>
          <a:p>
            <a:pPr>
              <a:lnSpc>
                <a:spcPct val="70000"/>
              </a:lnSpc>
              <a:spcBef>
                <a:spcPct val="20000"/>
              </a:spcBef>
            </a:pPr>
            <a:r>
              <a:rPr lang="en-US" dirty="0">
                <a:solidFill>
                  <a:srgbClr val="000000"/>
                </a:solidFill>
              </a:rPr>
              <a:t/>
            </a:r>
            <a:br>
              <a:rPr lang="en-US" dirty="0">
                <a:solidFill>
                  <a:srgbClr val="000000"/>
                </a:solidFill>
              </a:rPr>
            </a:br>
            <a:r>
              <a:rPr lang="en-US" dirty="0">
                <a:solidFill>
                  <a:srgbClr val="000000"/>
                </a:solidFill>
              </a:rPr>
              <a:t>  </a:t>
            </a:r>
            <a:r>
              <a:rPr lang="en-US" dirty="0" err="1">
                <a:solidFill>
                  <a:srgbClr val="000000"/>
                </a:solidFill>
              </a:rPr>
              <a:t>myMsg</a:t>
            </a:r>
            <a:endParaRPr lang="en-US" dirty="0">
              <a:solidFill>
                <a:srgbClr val="000000"/>
              </a:solidFill>
            </a:endParaRPr>
          </a:p>
        </p:txBody>
      </p:sp>
      <p:sp>
        <p:nvSpPr>
          <p:cNvPr id="37907" name="Text Box 57"/>
          <p:cNvSpPr txBox="1">
            <a:spLocks noChangeArrowheads="1"/>
          </p:cNvSpPr>
          <p:nvPr/>
        </p:nvSpPr>
        <p:spPr bwMode="auto">
          <a:xfrm>
            <a:off x="1066800" y="3197225"/>
            <a:ext cx="1555750" cy="381000"/>
          </a:xfrm>
          <a:prstGeom prst="rect">
            <a:avLst/>
          </a:prstGeom>
          <a:noFill/>
          <a:ln w="9525">
            <a:noFill/>
            <a:miter lim="800000"/>
            <a:headEnd/>
            <a:tailEnd/>
          </a:ln>
        </p:spPr>
        <p:txBody>
          <a:bodyPr wrap="none">
            <a:spAutoFit/>
          </a:bodyPr>
          <a:lstStyle/>
          <a:p>
            <a:pPr algn="ctr">
              <a:spcBef>
                <a:spcPct val="20000"/>
              </a:spcBef>
            </a:pPr>
            <a:r>
              <a:rPr lang="en-US" sz="1900" b="0">
                <a:solidFill>
                  <a:srgbClr val="000000"/>
                </a:solidFill>
              </a:rPr>
              <a:t>MyMsgqMsg</a:t>
            </a:r>
          </a:p>
        </p:txBody>
      </p:sp>
      <p:sp>
        <p:nvSpPr>
          <p:cNvPr id="37908" name="Line 58"/>
          <p:cNvSpPr>
            <a:spLocks noChangeShapeType="1"/>
          </p:cNvSpPr>
          <p:nvPr/>
        </p:nvSpPr>
        <p:spPr bwMode="auto">
          <a:xfrm>
            <a:off x="1109663" y="3962400"/>
            <a:ext cx="1447800" cy="0"/>
          </a:xfrm>
          <a:prstGeom prst="line">
            <a:avLst/>
          </a:prstGeom>
          <a:noFill/>
          <a:ln w="12700">
            <a:solidFill>
              <a:schemeClr val="tx1"/>
            </a:solidFill>
            <a:prstDash val="dash"/>
            <a:round/>
            <a:headEnd type="none" w="sm" len="sm"/>
            <a:tailEnd type="none" w="sm" len="sm"/>
          </a:ln>
        </p:spPr>
        <p:txBody>
          <a:bodyPr/>
          <a:lstStyle/>
          <a:p>
            <a:endParaRPr lang="en-US">
              <a:solidFill>
                <a:srgbClr val="000000"/>
              </a:solidFill>
            </a:endParaRPr>
          </a:p>
        </p:txBody>
      </p:sp>
      <p:cxnSp>
        <p:nvCxnSpPr>
          <p:cNvPr id="37909" name="AutoShape 59"/>
          <p:cNvCxnSpPr>
            <a:cxnSpLocks noChangeShapeType="1"/>
            <a:stCxn id="37917" idx="1"/>
            <a:endCxn id="37895" idx="2"/>
          </p:cNvCxnSpPr>
          <p:nvPr/>
        </p:nvCxnSpPr>
        <p:spPr bwMode="auto">
          <a:xfrm rot="10800000">
            <a:off x="2959100" y="2057400"/>
            <a:ext cx="2222500" cy="2743200"/>
          </a:xfrm>
          <a:prstGeom prst="bentConnector2">
            <a:avLst/>
          </a:prstGeom>
          <a:noFill/>
          <a:ln w="19050">
            <a:solidFill>
              <a:schemeClr val="tx2"/>
            </a:solidFill>
            <a:prstDash val="dashDot"/>
            <a:miter lim="800000"/>
            <a:headEnd type="none" w="sm" len="sm"/>
            <a:tailEnd type="triangle" w="med" len="lg"/>
          </a:ln>
        </p:spPr>
      </p:cxnSp>
      <p:sp>
        <p:nvSpPr>
          <p:cNvPr id="37910" name="Rectangle 60"/>
          <p:cNvSpPr>
            <a:spLocks noChangeArrowheads="1"/>
          </p:cNvSpPr>
          <p:nvPr/>
        </p:nvSpPr>
        <p:spPr bwMode="auto">
          <a:xfrm>
            <a:off x="3810000" y="914400"/>
            <a:ext cx="1447800" cy="2452688"/>
          </a:xfrm>
          <a:prstGeom prst="rect">
            <a:avLst/>
          </a:prstGeom>
          <a:solidFill>
            <a:schemeClr val="bg2"/>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7911" name="Text Box 61"/>
          <p:cNvSpPr txBox="1">
            <a:spLocks noChangeArrowheads="1"/>
          </p:cNvSpPr>
          <p:nvPr/>
        </p:nvSpPr>
        <p:spPr bwMode="auto">
          <a:xfrm>
            <a:off x="3976688" y="533400"/>
            <a:ext cx="958850" cy="396875"/>
          </a:xfrm>
          <a:prstGeom prst="rect">
            <a:avLst/>
          </a:prstGeom>
          <a:noFill/>
          <a:ln w="9525">
            <a:noFill/>
            <a:miter lim="800000"/>
            <a:headEnd/>
            <a:tailEnd/>
          </a:ln>
        </p:spPr>
        <p:txBody>
          <a:bodyPr wrap="none">
            <a:spAutoFit/>
          </a:bodyPr>
          <a:lstStyle/>
          <a:p>
            <a:pPr algn="ctr">
              <a:spcBef>
                <a:spcPct val="20000"/>
              </a:spcBef>
            </a:pPr>
            <a:r>
              <a:rPr lang="en-US" sz="2000" b="0">
                <a:solidFill>
                  <a:srgbClr val="000000"/>
                </a:solidFill>
              </a:rPr>
              <a:t>MSGQ</a:t>
            </a:r>
          </a:p>
        </p:txBody>
      </p:sp>
      <p:sp>
        <p:nvSpPr>
          <p:cNvPr id="37912" name="Rectangle 62"/>
          <p:cNvSpPr>
            <a:spLocks noChangeArrowheads="1"/>
          </p:cNvSpPr>
          <p:nvPr/>
        </p:nvSpPr>
        <p:spPr bwMode="auto">
          <a:xfrm>
            <a:off x="3870325" y="990600"/>
            <a:ext cx="1025525" cy="1995488"/>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7913" name="Rectangle 63"/>
          <p:cNvSpPr>
            <a:spLocks noChangeArrowheads="1"/>
          </p:cNvSpPr>
          <p:nvPr/>
        </p:nvSpPr>
        <p:spPr bwMode="auto">
          <a:xfrm>
            <a:off x="3990975" y="1143000"/>
            <a:ext cx="1025525" cy="1995488"/>
          </a:xfrm>
          <a:prstGeom prst="rect">
            <a:avLst/>
          </a:prstGeom>
          <a:solidFill>
            <a:schemeClr val="accent3"/>
          </a:solidFill>
          <a:ln w="9525">
            <a:solidFill>
              <a:schemeClr val="tx1"/>
            </a:solidFill>
            <a:miter lim="800000"/>
            <a:headEnd/>
            <a:tailEnd/>
          </a:ln>
        </p:spPr>
        <p:txBody>
          <a:bodyPr wrap="none" anchor="ctr"/>
          <a:lstStyle/>
          <a:p>
            <a:pPr eaLnBrk="0" hangingPunct="0">
              <a:lnSpc>
                <a:spcPct val="80000"/>
              </a:lnSpc>
              <a:spcBef>
                <a:spcPct val="50000"/>
              </a:spcBef>
            </a:pPr>
            <a:endParaRPr lang="en-US">
              <a:solidFill>
                <a:srgbClr val="000000"/>
              </a:solidFill>
            </a:endParaRPr>
          </a:p>
        </p:txBody>
      </p:sp>
      <p:sp>
        <p:nvSpPr>
          <p:cNvPr id="37914" name="Rectangle 64"/>
          <p:cNvSpPr>
            <a:spLocks noChangeArrowheads="1"/>
          </p:cNvSpPr>
          <p:nvPr/>
        </p:nvSpPr>
        <p:spPr bwMode="auto">
          <a:xfrm>
            <a:off x="4111625" y="1295400"/>
            <a:ext cx="1025525" cy="1995488"/>
          </a:xfrm>
          <a:prstGeom prst="rect">
            <a:avLst/>
          </a:prstGeom>
          <a:solidFill>
            <a:schemeClr val="accent3"/>
          </a:solidFill>
          <a:ln w="9525">
            <a:solidFill>
              <a:schemeClr val="tx1"/>
            </a:solidFill>
            <a:miter lim="800000"/>
            <a:headEnd/>
            <a:tailEnd/>
          </a:ln>
        </p:spPr>
        <p:txBody>
          <a:bodyPr wrap="none" anchor="ctr"/>
          <a:lstStyle/>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r>
              <a:rPr lang="en-US" sz="2000" b="0">
                <a:solidFill>
                  <a:srgbClr val="000000"/>
                </a:solidFill>
              </a:rPr>
              <a:t>“myQ”</a:t>
            </a: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a:p>
            <a:pPr algn="ctr">
              <a:spcBef>
                <a:spcPct val="20000"/>
              </a:spcBef>
            </a:pPr>
            <a:endParaRPr lang="en-US" sz="2000" b="0">
              <a:solidFill>
                <a:srgbClr val="000000"/>
              </a:solidFill>
            </a:endParaRPr>
          </a:p>
        </p:txBody>
      </p:sp>
      <p:sp>
        <p:nvSpPr>
          <p:cNvPr id="37915" name="Rectangle 65"/>
          <p:cNvSpPr>
            <a:spLocks noChangeArrowheads="1"/>
          </p:cNvSpPr>
          <p:nvPr/>
        </p:nvSpPr>
        <p:spPr bwMode="auto">
          <a:xfrm>
            <a:off x="4489450" y="2133600"/>
            <a:ext cx="31115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7917" name="Rectangle 67"/>
          <p:cNvSpPr>
            <a:spLocks noChangeArrowheads="1"/>
          </p:cNvSpPr>
          <p:nvPr/>
        </p:nvSpPr>
        <p:spPr bwMode="auto">
          <a:xfrm>
            <a:off x="5181600" y="464820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7918" name="Rectangle 68"/>
          <p:cNvSpPr>
            <a:spLocks noGrp="1" noChangeArrowheads="1"/>
          </p:cNvSpPr>
          <p:nvPr>
            <p:ph type="title"/>
          </p:nvPr>
        </p:nvSpPr>
        <p:spPr/>
        <p:txBody>
          <a:bodyPr/>
          <a:lstStyle/>
          <a:p>
            <a:r>
              <a:rPr lang="en-US" dirty="0" err="1" smtClean="0"/>
              <a:t>MessageQ</a:t>
            </a:r>
            <a:r>
              <a:rPr lang="en-US" dirty="0" smtClean="0"/>
              <a:t> Concepts (4/4)</a:t>
            </a:r>
          </a:p>
        </p:txBody>
      </p:sp>
      <p:cxnSp>
        <p:nvCxnSpPr>
          <p:cNvPr id="37919" name="AutoShape 69"/>
          <p:cNvCxnSpPr>
            <a:cxnSpLocks noChangeShapeType="1"/>
            <a:stCxn id="37894" idx="3"/>
            <a:endCxn id="37915" idx="1"/>
          </p:cNvCxnSpPr>
          <p:nvPr/>
        </p:nvCxnSpPr>
        <p:spPr bwMode="auto">
          <a:xfrm flipV="1">
            <a:off x="2725738" y="2286000"/>
            <a:ext cx="1763712" cy="254000"/>
          </a:xfrm>
          <a:prstGeom prst="bentConnector3">
            <a:avLst>
              <a:gd name="adj1" fmla="val 56704"/>
            </a:avLst>
          </a:prstGeom>
          <a:noFill/>
          <a:ln w="19050">
            <a:solidFill>
              <a:schemeClr val="tx2"/>
            </a:solidFill>
            <a:miter lim="800000"/>
            <a:headEnd type="none" w="sm" len="sm"/>
            <a:tailEnd type="triangle" w="med" len="lg"/>
          </a:ln>
        </p:spPr>
      </p:cxnSp>
      <p:cxnSp>
        <p:nvCxnSpPr>
          <p:cNvPr id="37920" name="AutoShape 70"/>
          <p:cNvCxnSpPr>
            <a:cxnSpLocks noChangeShapeType="1"/>
            <a:stCxn id="37893" idx="0"/>
            <a:endCxn id="37914" idx="0"/>
          </p:cNvCxnSpPr>
          <p:nvPr/>
        </p:nvCxnSpPr>
        <p:spPr bwMode="auto">
          <a:xfrm rot="-5400000">
            <a:off x="3790157" y="626268"/>
            <a:ext cx="165100" cy="1503363"/>
          </a:xfrm>
          <a:prstGeom prst="curvedConnector3">
            <a:avLst>
              <a:gd name="adj1" fmla="val 238463"/>
            </a:avLst>
          </a:prstGeom>
          <a:noFill/>
          <a:ln w="12700">
            <a:solidFill>
              <a:schemeClr val="tx1"/>
            </a:solidFill>
            <a:round/>
            <a:headEnd type="triangle" w="med" len="lg"/>
            <a:tailEnd type="none" w="med" len="lg"/>
          </a:ln>
        </p:spPr>
      </p:cxnSp>
      <p:cxnSp>
        <p:nvCxnSpPr>
          <p:cNvPr id="37921" name="AutoShape 71"/>
          <p:cNvCxnSpPr>
            <a:cxnSpLocks noChangeShapeType="1"/>
            <a:stCxn id="37914" idx="0"/>
            <a:endCxn id="37890" idx="0"/>
          </p:cNvCxnSpPr>
          <p:nvPr/>
        </p:nvCxnSpPr>
        <p:spPr bwMode="auto">
          <a:xfrm rot="5400000" flipV="1">
            <a:off x="5196682" y="723106"/>
            <a:ext cx="177800" cy="1322387"/>
          </a:xfrm>
          <a:prstGeom prst="curvedConnector3">
            <a:avLst>
              <a:gd name="adj1" fmla="val -128569"/>
            </a:avLst>
          </a:prstGeom>
          <a:noFill/>
          <a:ln w="12700">
            <a:solidFill>
              <a:schemeClr val="tx1"/>
            </a:solidFill>
            <a:round/>
            <a:headEnd type="triangle" w="med" len="lg"/>
            <a:tailEnd type="none" w="med" len="lg"/>
          </a:ln>
        </p:spPr>
      </p:cxnSp>
      <p:sp>
        <p:nvSpPr>
          <p:cNvPr id="37922" name="Text Box 72"/>
          <p:cNvSpPr txBox="1">
            <a:spLocks noChangeArrowheads="1"/>
          </p:cNvSpPr>
          <p:nvPr/>
        </p:nvSpPr>
        <p:spPr bwMode="auto">
          <a:xfrm>
            <a:off x="762000" y="5527675"/>
            <a:ext cx="7857664" cy="1255728"/>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The message object manages queuing of messages passed</a:t>
            </a:r>
          </a:p>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An </a:t>
            </a:r>
            <a:r>
              <a:rPr lang="en-US" sz="1800" i="1" dirty="0">
                <a:solidFill>
                  <a:srgbClr val="0066FF"/>
                </a:solidFill>
              </a:rPr>
              <a:t>allocator</a:t>
            </a:r>
            <a:r>
              <a:rPr lang="en-US" sz="1800" dirty="0">
                <a:solidFill>
                  <a:srgbClr val="000000"/>
                </a:solidFill>
              </a:rPr>
              <a:t> mechanism is for getting buffers; standard = POOL</a:t>
            </a:r>
          </a:p>
          <a:p>
            <a:pPr marL="342900" indent="-342900" eaLnBrk="0" hangingPunct="0">
              <a:lnSpc>
                <a:spcPct val="80000"/>
              </a:lnSpc>
              <a:spcBef>
                <a:spcPct val="50000"/>
              </a:spcBef>
              <a:buClr>
                <a:srgbClr val="0066FF"/>
              </a:buClr>
              <a:buSzPct val="75000"/>
              <a:buFont typeface="Wingdings" pitchFamily="2" charset="2"/>
              <a:buChar char=""/>
            </a:pPr>
            <a:r>
              <a:rPr lang="en-US" sz="1800" dirty="0">
                <a:solidFill>
                  <a:srgbClr val="000000"/>
                </a:solidFill>
              </a:rPr>
              <a:t>A </a:t>
            </a:r>
            <a:r>
              <a:rPr lang="en-US" sz="1800" i="1" dirty="0">
                <a:solidFill>
                  <a:srgbClr val="0066FF"/>
                </a:solidFill>
              </a:rPr>
              <a:t>transport</a:t>
            </a:r>
            <a:r>
              <a:rPr lang="en-US" sz="1800" dirty="0">
                <a:solidFill>
                  <a:srgbClr val="000000"/>
                </a:solidFill>
              </a:rPr>
              <a:t> mechanism can be specified for trans-processor </a:t>
            </a:r>
            <a:r>
              <a:rPr lang="en-US" sz="1800" dirty="0" err="1" smtClean="0">
                <a:solidFill>
                  <a:srgbClr val="000000"/>
                </a:solidFill>
              </a:rPr>
              <a:t>MsgQ</a:t>
            </a:r>
            <a:r>
              <a:rPr lang="en-US" sz="1800" dirty="0">
                <a:solidFill>
                  <a:srgbClr val="000000"/>
                </a:solidFill>
              </a:rPr>
              <a:t/>
            </a:r>
            <a:br>
              <a:rPr lang="en-US" sz="1800" dirty="0">
                <a:solidFill>
                  <a:srgbClr val="000000"/>
                </a:solidFill>
              </a:rPr>
            </a:br>
            <a:r>
              <a:rPr lang="en-US" sz="1800" dirty="0">
                <a:solidFill>
                  <a:srgbClr val="000000"/>
                </a:solidFill>
              </a:rPr>
              <a:t>(transport = SRIO or DSPLNK)</a:t>
            </a:r>
          </a:p>
        </p:txBody>
      </p:sp>
      <p:sp>
        <p:nvSpPr>
          <p:cNvPr id="37923" name="Rectangle 73"/>
          <p:cNvSpPr>
            <a:spLocks noChangeArrowheads="1"/>
          </p:cNvSpPr>
          <p:nvPr/>
        </p:nvSpPr>
        <p:spPr bwMode="auto">
          <a:xfrm>
            <a:off x="6030913" y="3581400"/>
            <a:ext cx="3016250" cy="1752600"/>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lnSpc>
                <a:spcPct val="80000"/>
              </a:lnSpc>
              <a:spcBef>
                <a:spcPct val="50000"/>
              </a:spcBef>
            </a:pPr>
            <a:endParaRPr lang="en-US">
              <a:solidFill>
                <a:srgbClr val="000000"/>
              </a:solidFill>
            </a:endParaRPr>
          </a:p>
        </p:txBody>
      </p:sp>
      <p:sp>
        <p:nvSpPr>
          <p:cNvPr id="37924" name="Rectangle 74"/>
          <p:cNvSpPr>
            <a:spLocks noChangeArrowheads="1"/>
          </p:cNvSpPr>
          <p:nvPr/>
        </p:nvSpPr>
        <p:spPr bwMode="auto">
          <a:xfrm>
            <a:off x="6096000" y="3733800"/>
            <a:ext cx="34925" cy="147638"/>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b="0">
                <a:solidFill>
                  <a:srgbClr val="000000"/>
                </a:solidFill>
                <a:latin typeface="Arial Narrow" pitchFamily="34" charset="0"/>
              </a:rPr>
              <a:t> </a:t>
            </a:r>
            <a:endParaRPr lang="en-US" sz="1800" b="0">
              <a:solidFill>
                <a:srgbClr val="000000"/>
              </a:solidFill>
              <a:latin typeface="Arial Narrow" pitchFamily="34" charset="0"/>
            </a:endParaRPr>
          </a:p>
        </p:txBody>
      </p:sp>
      <p:sp>
        <p:nvSpPr>
          <p:cNvPr id="37925" name="Rectangle 75"/>
          <p:cNvSpPr>
            <a:spLocks noChangeArrowheads="1"/>
          </p:cNvSpPr>
          <p:nvPr/>
        </p:nvSpPr>
        <p:spPr bwMode="auto">
          <a:xfrm>
            <a:off x="6440488" y="3733800"/>
            <a:ext cx="34925" cy="147638"/>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b="0">
                <a:solidFill>
                  <a:srgbClr val="000000"/>
                </a:solidFill>
                <a:latin typeface="Arial Narrow" pitchFamily="34" charset="0"/>
              </a:rPr>
              <a:t> </a:t>
            </a:r>
            <a:endParaRPr lang="en-US" sz="1800" b="0">
              <a:solidFill>
                <a:srgbClr val="000000"/>
              </a:solidFill>
              <a:latin typeface="Arial Narrow" pitchFamily="34" charset="0"/>
            </a:endParaRPr>
          </a:p>
        </p:txBody>
      </p:sp>
      <p:sp>
        <p:nvSpPr>
          <p:cNvPr id="37926" name="Freeform 76"/>
          <p:cNvSpPr>
            <a:spLocks/>
          </p:cNvSpPr>
          <p:nvPr/>
        </p:nvSpPr>
        <p:spPr bwMode="auto">
          <a:xfrm>
            <a:off x="6096000" y="3733800"/>
            <a:ext cx="2871788" cy="396875"/>
          </a:xfrm>
          <a:custGeom>
            <a:avLst/>
            <a:gdLst>
              <a:gd name="T0" fmla="*/ 0 w 3204"/>
              <a:gd name="T1" fmla="*/ 2147483647 h 393"/>
              <a:gd name="T2" fmla="*/ 2147483647 w 3204"/>
              <a:gd name="T3" fmla="*/ 2147483647 h 393"/>
              <a:gd name="T4" fmla="*/ 2147483647 w 3204"/>
              <a:gd name="T5" fmla="*/ 0 h 393"/>
              <a:gd name="T6" fmla="*/ 2147483647 w 3204"/>
              <a:gd name="T7" fmla="*/ 2147483647 h 393"/>
              <a:gd name="T8" fmla="*/ 2147483647 w 3204"/>
              <a:gd name="T9" fmla="*/ 2147483647 h 393"/>
              <a:gd name="T10" fmla="*/ 2147483647 w 3204"/>
              <a:gd name="T11" fmla="*/ 2147483647 h 393"/>
              <a:gd name="T12" fmla="*/ 2147483647 w 3204"/>
              <a:gd name="T13" fmla="*/ 2147483647 h 393"/>
              <a:gd name="T14" fmla="*/ 2147483647 w 3204"/>
              <a:gd name="T15" fmla="*/ 2147483647 h 393"/>
              <a:gd name="T16" fmla="*/ 0 w 3204"/>
              <a:gd name="T17" fmla="*/ 2147483647 h 3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04"/>
              <a:gd name="T28" fmla="*/ 0 h 393"/>
              <a:gd name="T29" fmla="*/ 3204 w 3204"/>
              <a:gd name="T30" fmla="*/ 393 h 3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04" h="393">
                <a:moveTo>
                  <a:pt x="0" y="258"/>
                </a:moveTo>
                <a:lnTo>
                  <a:pt x="3112" y="258"/>
                </a:lnTo>
                <a:lnTo>
                  <a:pt x="3112" y="0"/>
                </a:lnTo>
                <a:lnTo>
                  <a:pt x="3204" y="125"/>
                </a:lnTo>
                <a:lnTo>
                  <a:pt x="3204" y="393"/>
                </a:lnTo>
                <a:lnTo>
                  <a:pt x="3112" y="258"/>
                </a:lnTo>
                <a:lnTo>
                  <a:pt x="3204" y="393"/>
                </a:lnTo>
                <a:lnTo>
                  <a:pt x="98" y="393"/>
                </a:lnTo>
                <a:lnTo>
                  <a:pt x="0" y="258"/>
                </a:lnTo>
                <a:close/>
              </a:path>
            </a:pathLst>
          </a:custGeom>
          <a:solidFill>
            <a:srgbClr val="7A997A"/>
          </a:solidFill>
          <a:ln w="9525">
            <a:noFill/>
            <a:round/>
            <a:headEnd/>
            <a:tailEnd/>
          </a:ln>
        </p:spPr>
        <p:txBody>
          <a:bodyPr/>
          <a:lstStyle/>
          <a:p>
            <a:endParaRPr lang="en-US">
              <a:solidFill>
                <a:srgbClr val="000000"/>
              </a:solidFill>
            </a:endParaRPr>
          </a:p>
        </p:txBody>
      </p:sp>
      <p:sp>
        <p:nvSpPr>
          <p:cNvPr id="37927" name="Freeform 77"/>
          <p:cNvSpPr>
            <a:spLocks/>
          </p:cNvSpPr>
          <p:nvPr/>
        </p:nvSpPr>
        <p:spPr bwMode="auto">
          <a:xfrm>
            <a:off x="6096000" y="3733800"/>
            <a:ext cx="2871788" cy="396875"/>
          </a:xfrm>
          <a:custGeom>
            <a:avLst/>
            <a:gdLst>
              <a:gd name="T0" fmla="*/ 0 w 3204"/>
              <a:gd name="T1" fmla="*/ 2147483647 h 393"/>
              <a:gd name="T2" fmla="*/ 2147483647 w 3204"/>
              <a:gd name="T3" fmla="*/ 2147483647 h 393"/>
              <a:gd name="T4" fmla="*/ 2147483647 w 3204"/>
              <a:gd name="T5" fmla="*/ 0 h 393"/>
              <a:gd name="T6" fmla="*/ 2147483647 w 3204"/>
              <a:gd name="T7" fmla="*/ 2147483647 h 393"/>
              <a:gd name="T8" fmla="*/ 2147483647 w 3204"/>
              <a:gd name="T9" fmla="*/ 2147483647 h 393"/>
              <a:gd name="T10" fmla="*/ 2147483647 w 3204"/>
              <a:gd name="T11" fmla="*/ 2147483647 h 393"/>
              <a:gd name="T12" fmla="*/ 2147483647 w 3204"/>
              <a:gd name="T13" fmla="*/ 2147483647 h 393"/>
              <a:gd name="T14" fmla="*/ 2147483647 w 3204"/>
              <a:gd name="T15" fmla="*/ 2147483647 h 393"/>
              <a:gd name="T16" fmla="*/ 0 w 3204"/>
              <a:gd name="T17" fmla="*/ 2147483647 h 3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04"/>
              <a:gd name="T28" fmla="*/ 0 h 393"/>
              <a:gd name="T29" fmla="*/ 3204 w 3204"/>
              <a:gd name="T30" fmla="*/ 393 h 3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04" h="393">
                <a:moveTo>
                  <a:pt x="0" y="258"/>
                </a:moveTo>
                <a:lnTo>
                  <a:pt x="3112" y="258"/>
                </a:lnTo>
                <a:lnTo>
                  <a:pt x="3112" y="0"/>
                </a:lnTo>
                <a:lnTo>
                  <a:pt x="3204" y="125"/>
                </a:lnTo>
                <a:lnTo>
                  <a:pt x="3204" y="393"/>
                </a:lnTo>
                <a:lnTo>
                  <a:pt x="3112" y="258"/>
                </a:lnTo>
                <a:lnTo>
                  <a:pt x="3204" y="393"/>
                </a:lnTo>
                <a:lnTo>
                  <a:pt x="98" y="393"/>
                </a:lnTo>
                <a:lnTo>
                  <a:pt x="0" y="258"/>
                </a:lnTo>
                <a:close/>
              </a:path>
            </a:pathLst>
          </a:custGeom>
          <a:noFill/>
          <a:ln w="4763">
            <a:solidFill>
              <a:srgbClr val="000000"/>
            </a:solidFill>
            <a:prstDash val="solid"/>
            <a:round/>
            <a:headEnd/>
            <a:tailEnd/>
          </a:ln>
        </p:spPr>
        <p:txBody>
          <a:bodyPr/>
          <a:lstStyle/>
          <a:p>
            <a:endParaRPr lang="en-US">
              <a:solidFill>
                <a:srgbClr val="000000"/>
              </a:solidFill>
            </a:endParaRPr>
          </a:p>
        </p:txBody>
      </p:sp>
      <p:sp>
        <p:nvSpPr>
          <p:cNvPr id="37928" name="Rectangle 78"/>
          <p:cNvSpPr>
            <a:spLocks noChangeArrowheads="1"/>
          </p:cNvSpPr>
          <p:nvPr/>
        </p:nvSpPr>
        <p:spPr bwMode="auto">
          <a:xfrm>
            <a:off x="6096000" y="3733800"/>
            <a:ext cx="2789238" cy="260350"/>
          </a:xfrm>
          <a:prstGeom prst="rect">
            <a:avLst/>
          </a:prstGeom>
          <a:solidFill>
            <a:schemeClr val="accent2"/>
          </a:solid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29" name="Rectangle 79"/>
          <p:cNvSpPr>
            <a:spLocks noChangeArrowheads="1"/>
          </p:cNvSpPr>
          <p:nvPr/>
        </p:nvSpPr>
        <p:spPr bwMode="auto">
          <a:xfrm>
            <a:off x="6096000" y="3733800"/>
            <a:ext cx="2789238" cy="261938"/>
          </a:xfrm>
          <a:prstGeom prst="rect">
            <a:avLst/>
          </a:prstGeom>
          <a:noFill/>
          <a:ln w="4763">
            <a:solidFill>
              <a:srgbClr val="000000"/>
            </a:solid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30" name="Rectangle 80"/>
          <p:cNvSpPr>
            <a:spLocks noChangeArrowheads="1"/>
          </p:cNvSpPr>
          <p:nvPr/>
        </p:nvSpPr>
        <p:spPr bwMode="auto">
          <a:xfrm>
            <a:off x="6356350" y="3792538"/>
            <a:ext cx="2289175" cy="212725"/>
          </a:xfrm>
          <a:prstGeom prst="rect">
            <a:avLst/>
          </a:prstGeom>
          <a:no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31" name="Rectangle 81"/>
          <p:cNvSpPr>
            <a:spLocks noChangeArrowheads="1"/>
          </p:cNvSpPr>
          <p:nvPr/>
        </p:nvSpPr>
        <p:spPr bwMode="auto">
          <a:xfrm>
            <a:off x="7181850" y="3794125"/>
            <a:ext cx="663900" cy="147733"/>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dirty="0" err="1" smtClean="0">
                <a:solidFill>
                  <a:srgbClr val="000000"/>
                </a:solidFill>
                <a:latin typeface="Arial Narrow" pitchFamily="34" charset="0"/>
              </a:rPr>
              <a:t>MsgQ</a:t>
            </a:r>
            <a:r>
              <a:rPr lang="en-US" sz="1200" dirty="0" smtClean="0">
                <a:solidFill>
                  <a:srgbClr val="000000"/>
                </a:solidFill>
                <a:latin typeface="Arial Narrow" pitchFamily="34" charset="0"/>
              </a:rPr>
              <a:t> </a:t>
            </a:r>
            <a:r>
              <a:rPr lang="en-US" sz="1200" dirty="0">
                <a:solidFill>
                  <a:srgbClr val="000000"/>
                </a:solidFill>
                <a:latin typeface="Arial Narrow" pitchFamily="34" charset="0"/>
              </a:rPr>
              <a:t>APIs</a:t>
            </a:r>
            <a:endParaRPr lang="en-US" sz="1800" b="0" dirty="0">
              <a:solidFill>
                <a:srgbClr val="000000"/>
              </a:solidFill>
              <a:latin typeface="Arial Narrow" pitchFamily="34" charset="0"/>
            </a:endParaRPr>
          </a:p>
        </p:txBody>
      </p:sp>
      <p:sp>
        <p:nvSpPr>
          <p:cNvPr id="37932" name="Rectangle 82"/>
          <p:cNvSpPr>
            <a:spLocks noChangeArrowheads="1"/>
          </p:cNvSpPr>
          <p:nvPr/>
        </p:nvSpPr>
        <p:spPr bwMode="auto">
          <a:xfrm>
            <a:off x="7816850" y="3794125"/>
            <a:ext cx="34925" cy="147638"/>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0000"/>
                </a:solidFill>
                <a:latin typeface="Arial Narrow" pitchFamily="34" charset="0"/>
              </a:rPr>
              <a:t> </a:t>
            </a:r>
            <a:endParaRPr lang="en-US" sz="1800" b="0">
              <a:solidFill>
                <a:srgbClr val="000000"/>
              </a:solidFill>
              <a:latin typeface="Arial Narrow" pitchFamily="34" charset="0"/>
            </a:endParaRPr>
          </a:p>
        </p:txBody>
      </p:sp>
      <p:sp>
        <p:nvSpPr>
          <p:cNvPr id="37933" name="Freeform 83"/>
          <p:cNvSpPr>
            <a:spLocks/>
          </p:cNvSpPr>
          <p:nvPr/>
        </p:nvSpPr>
        <p:spPr bwMode="auto">
          <a:xfrm>
            <a:off x="7983538" y="4125913"/>
            <a:ext cx="996950" cy="404812"/>
          </a:xfrm>
          <a:custGeom>
            <a:avLst/>
            <a:gdLst>
              <a:gd name="T0" fmla="*/ 0 w 1111"/>
              <a:gd name="T1" fmla="*/ 2147483647 h 402"/>
              <a:gd name="T2" fmla="*/ 2147483647 w 1111"/>
              <a:gd name="T3" fmla="*/ 2147483647 h 402"/>
              <a:gd name="T4" fmla="*/ 2147483647 w 1111"/>
              <a:gd name="T5" fmla="*/ 0 h 402"/>
              <a:gd name="T6" fmla="*/ 2147483647 w 1111"/>
              <a:gd name="T7" fmla="*/ 2147483647 h 402"/>
              <a:gd name="T8" fmla="*/ 2147483647 w 1111"/>
              <a:gd name="T9" fmla="*/ 2147483647 h 402"/>
              <a:gd name="T10" fmla="*/ 2147483647 w 1111"/>
              <a:gd name="T11" fmla="*/ 2147483647 h 402"/>
              <a:gd name="T12" fmla="*/ 2147483647 w 1111"/>
              <a:gd name="T13" fmla="*/ 2147483647 h 402"/>
              <a:gd name="T14" fmla="*/ 2147483647 w 1111"/>
              <a:gd name="T15" fmla="*/ 2147483647 h 402"/>
              <a:gd name="T16" fmla="*/ 0 w 1111"/>
              <a:gd name="T17" fmla="*/ 2147483647 h 4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1"/>
              <a:gd name="T28" fmla="*/ 0 h 402"/>
              <a:gd name="T29" fmla="*/ 1111 w 1111"/>
              <a:gd name="T30" fmla="*/ 402 h 4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1" h="402">
                <a:moveTo>
                  <a:pt x="0" y="269"/>
                </a:moveTo>
                <a:lnTo>
                  <a:pt x="1011" y="269"/>
                </a:lnTo>
                <a:lnTo>
                  <a:pt x="1011" y="0"/>
                </a:lnTo>
                <a:lnTo>
                  <a:pt x="1111" y="133"/>
                </a:lnTo>
                <a:lnTo>
                  <a:pt x="1111" y="402"/>
                </a:lnTo>
                <a:lnTo>
                  <a:pt x="1011" y="269"/>
                </a:lnTo>
                <a:lnTo>
                  <a:pt x="1111" y="402"/>
                </a:lnTo>
                <a:lnTo>
                  <a:pt x="98" y="402"/>
                </a:lnTo>
                <a:lnTo>
                  <a:pt x="0" y="269"/>
                </a:lnTo>
                <a:close/>
              </a:path>
            </a:pathLst>
          </a:custGeom>
          <a:solidFill>
            <a:srgbClr val="99995B"/>
          </a:solidFill>
          <a:ln w="9525">
            <a:noFill/>
            <a:round/>
            <a:headEnd/>
            <a:tailEnd/>
          </a:ln>
        </p:spPr>
        <p:txBody>
          <a:bodyPr/>
          <a:lstStyle/>
          <a:p>
            <a:endParaRPr lang="en-US">
              <a:solidFill>
                <a:srgbClr val="000000"/>
              </a:solidFill>
            </a:endParaRPr>
          </a:p>
        </p:txBody>
      </p:sp>
      <p:sp>
        <p:nvSpPr>
          <p:cNvPr id="37934" name="Freeform 84"/>
          <p:cNvSpPr>
            <a:spLocks/>
          </p:cNvSpPr>
          <p:nvPr/>
        </p:nvSpPr>
        <p:spPr bwMode="auto">
          <a:xfrm>
            <a:off x="7983538" y="4125913"/>
            <a:ext cx="996950" cy="404812"/>
          </a:xfrm>
          <a:custGeom>
            <a:avLst/>
            <a:gdLst>
              <a:gd name="T0" fmla="*/ 0 w 1111"/>
              <a:gd name="T1" fmla="*/ 2147483647 h 402"/>
              <a:gd name="T2" fmla="*/ 2147483647 w 1111"/>
              <a:gd name="T3" fmla="*/ 2147483647 h 402"/>
              <a:gd name="T4" fmla="*/ 2147483647 w 1111"/>
              <a:gd name="T5" fmla="*/ 0 h 402"/>
              <a:gd name="T6" fmla="*/ 2147483647 w 1111"/>
              <a:gd name="T7" fmla="*/ 2147483647 h 402"/>
              <a:gd name="T8" fmla="*/ 2147483647 w 1111"/>
              <a:gd name="T9" fmla="*/ 2147483647 h 402"/>
              <a:gd name="T10" fmla="*/ 2147483647 w 1111"/>
              <a:gd name="T11" fmla="*/ 2147483647 h 402"/>
              <a:gd name="T12" fmla="*/ 2147483647 w 1111"/>
              <a:gd name="T13" fmla="*/ 2147483647 h 402"/>
              <a:gd name="T14" fmla="*/ 2147483647 w 1111"/>
              <a:gd name="T15" fmla="*/ 2147483647 h 402"/>
              <a:gd name="T16" fmla="*/ 0 w 1111"/>
              <a:gd name="T17" fmla="*/ 2147483647 h 4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1"/>
              <a:gd name="T28" fmla="*/ 0 h 402"/>
              <a:gd name="T29" fmla="*/ 1111 w 1111"/>
              <a:gd name="T30" fmla="*/ 402 h 4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1" h="402">
                <a:moveTo>
                  <a:pt x="0" y="269"/>
                </a:moveTo>
                <a:lnTo>
                  <a:pt x="1011" y="269"/>
                </a:lnTo>
                <a:lnTo>
                  <a:pt x="1011" y="0"/>
                </a:lnTo>
                <a:lnTo>
                  <a:pt x="1111" y="133"/>
                </a:lnTo>
                <a:lnTo>
                  <a:pt x="1111" y="402"/>
                </a:lnTo>
                <a:lnTo>
                  <a:pt x="1011" y="269"/>
                </a:lnTo>
                <a:lnTo>
                  <a:pt x="1111" y="402"/>
                </a:lnTo>
                <a:lnTo>
                  <a:pt x="98" y="402"/>
                </a:lnTo>
                <a:lnTo>
                  <a:pt x="0" y="269"/>
                </a:lnTo>
                <a:close/>
              </a:path>
            </a:pathLst>
          </a:custGeom>
          <a:noFill/>
          <a:ln w="4763">
            <a:solidFill>
              <a:srgbClr val="000000"/>
            </a:solidFill>
            <a:prstDash val="solid"/>
            <a:round/>
            <a:headEnd/>
            <a:tailEnd/>
          </a:ln>
        </p:spPr>
        <p:txBody>
          <a:bodyPr/>
          <a:lstStyle/>
          <a:p>
            <a:endParaRPr lang="en-US">
              <a:solidFill>
                <a:srgbClr val="000000"/>
              </a:solidFill>
            </a:endParaRPr>
          </a:p>
        </p:txBody>
      </p:sp>
      <p:sp>
        <p:nvSpPr>
          <p:cNvPr id="37935" name="Rectangle 85"/>
          <p:cNvSpPr>
            <a:spLocks noChangeArrowheads="1"/>
          </p:cNvSpPr>
          <p:nvPr/>
        </p:nvSpPr>
        <p:spPr bwMode="auto">
          <a:xfrm>
            <a:off x="7983538" y="4125913"/>
            <a:ext cx="908050" cy="269875"/>
          </a:xfrm>
          <a:prstGeom prst="rect">
            <a:avLst/>
          </a:prstGeom>
          <a:solidFill>
            <a:srgbClr val="FFFF99"/>
          </a:solid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36" name="Rectangle 86"/>
          <p:cNvSpPr>
            <a:spLocks noChangeArrowheads="1"/>
          </p:cNvSpPr>
          <p:nvPr/>
        </p:nvSpPr>
        <p:spPr bwMode="auto">
          <a:xfrm>
            <a:off x="7983538" y="4125913"/>
            <a:ext cx="909637" cy="271462"/>
          </a:xfrm>
          <a:prstGeom prst="rect">
            <a:avLst/>
          </a:prstGeom>
          <a:solidFill>
            <a:schemeClr val="accent3"/>
          </a:solidFill>
          <a:ln w="4763">
            <a:solidFill>
              <a:srgbClr val="000000"/>
            </a:solid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37" name="Rectangle 87"/>
          <p:cNvSpPr>
            <a:spLocks noChangeArrowheads="1"/>
          </p:cNvSpPr>
          <p:nvPr/>
        </p:nvSpPr>
        <p:spPr bwMode="auto">
          <a:xfrm>
            <a:off x="8116888" y="4184650"/>
            <a:ext cx="646112" cy="201613"/>
          </a:xfrm>
          <a:prstGeom prst="rect">
            <a:avLst/>
          </a:prstGeom>
          <a:no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38" name="Rectangle 88"/>
          <p:cNvSpPr>
            <a:spLocks noChangeArrowheads="1"/>
          </p:cNvSpPr>
          <p:nvPr/>
        </p:nvSpPr>
        <p:spPr bwMode="auto">
          <a:xfrm>
            <a:off x="8116888" y="4183063"/>
            <a:ext cx="654050" cy="147637"/>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66FF"/>
                </a:solidFill>
                <a:latin typeface="Arial Narrow" pitchFamily="34" charset="0"/>
              </a:rPr>
              <a:t>Transport</a:t>
            </a:r>
            <a:r>
              <a:rPr lang="en-US" sz="1200">
                <a:solidFill>
                  <a:srgbClr val="000000"/>
                </a:solidFill>
                <a:latin typeface="Arial Narrow" pitchFamily="34" charset="0"/>
              </a:rPr>
              <a:t>s</a:t>
            </a:r>
            <a:endParaRPr lang="en-US" sz="1800" b="0">
              <a:solidFill>
                <a:srgbClr val="000000"/>
              </a:solidFill>
              <a:latin typeface="Arial Narrow" pitchFamily="34" charset="0"/>
            </a:endParaRPr>
          </a:p>
        </p:txBody>
      </p:sp>
      <p:sp>
        <p:nvSpPr>
          <p:cNvPr id="37939" name="Rectangle 89"/>
          <p:cNvSpPr>
            <a:spLocks noChangeArrowheads="1"/>
          </p:cNvSpPr>
          <p:nvPr/>
        </p:nvSpPr>
        <p:spPr bwMode="auto">
          <a:xfrm>
            <a:off x="8715375" y="4184650"/>
            <a:ext cx="34925" cy="147638"/>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0000"/>
                </a:solidFill>
                <a:latin typeface="Arial Narrow" pitchFamily="34" charset="0"/>
              </a:rPr>
              <a:t> </a:t>
            </a:r>
            <a:endParaRPr lang="en-US" sz="1800" b="0">
              <a:solidFill>
                <a:srgbClr val="000000"/>
              </a:solidFill>
              <a:latin typeface="Arial Narrow" pitchFamily="34" charset="0"/>
            </a:endParaRPr>
          </a:p>
        </p:txBody>
      </p:sp>
      <p:sp>
        <p:nvSpPr>
          <p:cNvPr id="37940" name="Freeform 90"/>
          <p:cNvSpPr>
            <a:spLocks/>
          </p:cNvSpPr>
          <p:nvPr/>
        </p:nvSpPr>
        <p:spPr bwMode="auto">
          <a:xfrm>
            <a:off x="6096000" y="4124325"/>
            <a:ext cx="1887538" cy="393700"/>
          </a:xfrm>
          <a:custGeom>
            <a:avLst/>
            <a:gdLst>
              <a:gd name="T0" fmla="*/ 0 w 2107"/>
              <a:gd name="T1" fmla="*/ 2147483647 h 392"/>
              <a:gd name="T2" fmla="*/ 2147483647 w 2107"/>
              <a:gd name="T3" fmla="*/ 2147483647 h 392"/>
              <a:gd name="T4" fmla="*/ 2147483647 w 2107"/>
              <a:gd name="T5" fmla="*/ 0 h 392"/>
              <a:gd name="T6" fmla="*/ 2147483647 w 2107"/>
              <a:gd name="T7" fmla="*/ 2147483647 h 392"/>
              <a:gd name="T8" fmla="*/ 2147483647 w 2107"/>
              <a:gd name="T9" fmla="*/ 2147483647 h 392"/>
              <a:gd name="T10" fmla="*/ 2147483647 w 2107"/>
              <a:gd name="T11" fmla="*/ 2147483647 h 392"/>
              <a:gd name="T12" fmla="*/ 2147483647 w 2107"/>
              <a:gd name="T13" fmla="*/ 2147483647 h 392"/>
              <a:gd name="T14" fmla="*/ 2147483647 w 2107"/>
              <a:gd name="T15" fmla="*/ 2147483647 h 392"/>
              <a:gd name="T16" fmla="*/ 0 w 2107"/>
              <a:gd name="T17" fmla="*/ 2147483647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7"/>
              <a:gd name="T28" fmla="*/ 0 h 392"/>
              <a:gd name="T29" fmla="*/ 2107 w 2107"/>
              <a:gd name="T30" fmla="*/ 392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7" h="392">
                <a:moveTo>
                  <a:pt x="0" y="267"/>
                </a:moveTo>
                <a:lnTo>
                  <a:pt x="2015" y="267"/>
                </a:lnTo>
                <a:lnTo>
                  <a:pt x="2015" y="0"/>
                </a:lnTo>
                <a:lnTo>
                  <a:pt x="2107" y="134"/>
                </a:lnTo>
                <a:lnTo>
                  <a:pt x="2107" y="392"/>
                </a:lnTo>
                <a:lnTo>
                  <a:pt x="2015" y="267"/>
                </a:lnTo>
                <a:lnTo>
                  <a:pt x="2107" y="392"/>
                </a:lnTo>
                <a:lnTo>
                  <a:pt x="92" y="392"/>
                </a:lnTo>
                <a:lnTo>
                  <a:pt x="0" y="267"/>
                </a:lnTo>
                <a:close/>
              </a:path>
            </a:pathLst>
          </a:custGeom>
          <a:solidFill>
            <a:srgbClr val="99995B"/>
          </a:solidFill>
          <a:ln w="9525">
            <a:noFill/>
            <a:round/>
            <a:headEnd/>
            <a:tailEnd/>
          </a:ln>
        </p:spPr>
        <p:txBody>
          <a:bodyPr/>
          <a:lstStyle/>
          <a:p>
            <a:endParaRPr lang="en-US">
              <a:solidFill>
                <a:srgbClr val="000000"/>
              </a:solidFill>
            </a:endParaRPr>
          </a:p>
        </p:txBody>
      </p:sp>
      <p:sp>
        <p:nvSpPr>
          <p:cNvPr id="37941" name="Freeform 91"/>
          <p:cNvSpPr>
            <a:spLocks/>
          </p:cNvSpPr>
          <p:nvPr/>
        </p:nvSpPr>
        <p:spPr bwMode="auto">
          <a:xfrm>
            <a:off x="6096000" y="4124325"/>
            <a:ext cx="1887538" cy="393700"/>
          </a:xfrm>
          <a:custGeom>
            <a:avLst/>
            <a:gdLst>
              <a:gd name="T0" fmla="*/ 0 w 2107"/>
              <a:gd name="T1" fmla="*/ 2147483647 h 392"/>
              <a:gd name="T2" fmla="*/ 2147483647 w 2107"/>
              <a:gd name="T3" fmla="*/ 2147483647 h 392"/>
              <a:gd name="T4" fmla="*/ 2147483647 w 2107"/>
              <a:gd name="T5" fmla="*/ 0 h 392"/>
              <a:gd name="T6" fmla="*/ 2147483647 w 2107"/>
              <a:gd name="T7" fmla="*/ 2147483647 h 392"/>
              <a:gd name="T8" fmla="*/ 2147483647 w 2107"/>
              <a:gd name="T9" fmla="*/ 2147483647 h 392"/>
              <a:gd name="T10" fmla="*/ 2147483647 w 2107"/>
              <a:gd name="T11" fmla="*/ 2147483647 h 392"/>
              <a:gd name="T12" fmla="*/ 2147483647 w 2107"/>
              <a:gd name="T13" fmla="*/ 2147483647 h 392"/>
              <a:gd name="T14" fmla="*/ 2147483647 w 2107"/>
              <a:gd name="T15" fmla="*/ 2147483647 h 392"/>
              <a:gd name="T16" fmla="*/ 0 w 2107"/>
              <a:gd name="T17" fmla="*/ 2147483647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7"/>
              <a:gd name="T28" fmla="*/ 0 h 392"/>
              <a:gd name="T29" fmla="*/ 2107 w 2107"/>
              <a:gd name="T30" fmla="*/ 392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7" h="392">
                <a:moveTo>
                  <a:pt x="0" y="267"/>
                </a:moveTo>
                <a:lnTo>
                  <a:pt x="2015" y="267"/>
                </a:lnTo>
                <a:lnTo>
                  <a:pt x="2015" y="0"/>
                </a:lnTo>
                <a:lnTo>
                  <a:pt x="2107" y="134"/>
                </a:lnTo>
                <a:lnTo>
                  <a:pt x="2107" y="392"/>
                </a:lnTo>
                <a:lnTo>
                  <a:pt x="2015" y="267"/>
                </a:lnTo>
                <a:lnTo>
                  <a:pt x="2107" y="392"/>
                </a:lnTo>
                <a:lnTo>
                  <a:pt x="92" y="392"/>
                </a:lnTo>
                <a:lnTo>
                  <a:pt x="0" y="267"/>
                </a:lnTo>
                <a:close/>
              </a:path>
            </a:pathLst>
          </a:custGeom>
          <a:noFill/>
          <a:ln w="4763">
            <a:solidFill>
              <a:srgbClr val="000000"/>
            </a:solidFill>
            <a:prstDash val="solid"/>
            <a:round/>
            <a:headEnd/>
            <a:tailEnd/>
          </a:ln>
        </p:spPr>
        <p:txBody>
          <a:bodyPr/>
          <a:lstStyle/>
          <a:p>
            <a:endParaRPr lang="en-US">
              <a:solidFill>
                <a:srgbClr val="000000"/>
              </a:solidFill>
            </a:endParaRPr>
          </a:p>
        </p:txBody>
      </p:sp>
      <p:sp>
        <p:nvSpPr>
          <p:cNvPr id="37942" name="Rectangle 92"/>
          <p:cNvSpPr>
            <a:spLocks noChangeArrowheads="1"/>
          </p:cNvSpPr>
          <p:nvPr/>
        </p:nvSpPr>
        <p:spPr bwMode="auto">
          <a:xfrm>
            <a:off x="6096000" y="4124325"/>
            <a:ext cx="1804988" cy="269875"/>
          </a:xfrm>
          <a:prstGeom prst="rect">
            <a:avLst/>
          </a:prstGeom>
          <a:solidFill>
            <a:srgbClr val="FFFF99"/>
          </a:solid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43" name="Rectangle 93"/>
          <p:cNvSpPr>
            <a:spLocks noChangeArrowheads="1"/>
          </p:cNvSpPr>
          <p:nvPr/>
        </p:nvSpPr>
        <p:spPr bwMode="auto">
          <a:xfrm>
            <a:off x="6096000" y="4124325"/>
            <a:ext cx="1806575" cy="269875"/>
          </a:xfrm>
          <a:prstGeom prst="rect">
            <a:avLst/>
          </a:prstGeom>
          <a:noFill/>
          <a:ln w="4763">
            <a:solidFill>
              <a:srgbClr val="000000"/>
            </a:solid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44" name="Freeform 94"/>
          <p:cNvSpPr>
            <a:spLocks/>
          </p:cNvSpPr>
          <p:nvPr/>
        </p:nvSpPr>
        <p:spPr bwMode="auto">
          <a:xfrm>
            <a:off x="6096000" y="4124325"/>
            <a:ext cx="1887538" cy="393700"/>
          </a:xfrm>
          <a:custGeom>
            <a:avLst/>
            <a:gdLst>
              <a:gd name="T0" fmla="*/ 0 w 2107"/>
              <a:gd name="T1" fmla="*/ 2147483647 h 392"/>
              <a:gd name="T2" fmla="*/ 2147483647 w 2107"/>
              <a:gd name="T3" fmla="*/ 2147483647 h 392"/>
              <a:gd name="T4" fmla="*/ 2147483647 w 2107"/>
              <a:gd name="T5" fmla="*/ 0 h 392"/>
              <a:gd name="T6" fmla="*/ 2147483647 w 2107"/>
              <a:gd name="T7" fmla="*/ 2147483647 h 392"/>
              <a:gd name="T8" fmla="*/ 2147483647 w 2107"/>
              <a:gd name="T9" fmla="*/ 2147483647 h 392"/>
              <a:gd name="T10" fmla="*/ 2147483647 w 2107"/>
              <a:gd name="T11" fmla="*/ 2147483647 h 392"/>
              <a:gd name="T12" fmla="*/ 2147483647 w 2107"/>
              <a:gd name="T13" fmla="*/ 2147483647 h 392"/>
              <a:gd name="T14" fmla="*/ 2147483647 w 2107"/>
              <a:gd name="T15" fmla="*/ 2147483647 h 392"/>
              <a:gd name="T16" fmla="*/ 0 w 2107"/>
              <a:gd name="T17" fmla="*/ 2147483647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7"/>
              <a:gd name="T28" fmla="*/ 0 h 392"/>
              <a:gd name="T29" fmla="*/ 2107 w 2107"/>
              <a:gd name="T30" fmla="*/ 392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7" h="392">
                <a:moveTo>
                  <a:pt x="0" y="267"/>
                </a:moveTo>
                <a:lnTo>
                  <a:pt x="2015" y="267"/>
                </a:lnTo>
                <a:lnTo>
                  <a:pt x="2015" y="0"/>
                </a:lnTo>
                <a:lnTo>
                  <a:pt x="2107" y="134"/>
                </a:lnTo>
                <a:lnTo>
                  <a:pt x="2107" y="392"/>
                </a:lnTo>
                <a:lnTo>
                  <a:pt x="2015" y="267"/>
                </a:lnTo>
                <a:lnTo>
                  <a:pt x="2107" y="392"/>
                </a:lnTo>
                <a:lnTo>
                  <a:pt x="92" y="392"/>
                </a:lnTo>
                <a:lnTo>
                  <a:pt x="0" y="267"/>
                </a:lnTo>
                <a:close/>
              </a:path>
            </a:pathLst>
          </a:custGeom>
          <a:solidFill>
            <a:srgbClr val="99995B"/>
          </a:solidFill>
          <a:ln w="9525">
            <a:noFill/>
            <a:round/>
            <a:headEnd/>
            <a:tailEnd/>
          </a:ln>
        </p:spPr>
        <p:txBody>
          <a:bodyPr/>
          <a:lstStyle/>
          <a:p>
            <a:endParaRPr lang="en-US">
              <a:solidFill>
                <a:srgbClr val="000000"/>
              </a:solidFill>
            </a:endParaRPr>
          </a:p>
        </p:txBody>
      </p:sp>
      <p:sp>
        <p:nvSpPr>
          <p:cNvPr id="37945" name="Freeform 95"/>
          <p:cNvSpPr>
            <a:spLocks/>
          </p:cNvSpPr>
          <p:nvPr/>
        </p:nvSpPr>
        <p:spPr bwMode="auto">
          <a:xfrm>
            <a:off x="6096000" y="4124325"/>
            <a:ext cx="1887538" cy="393700"/>
          </a:xfrm>
          <a:custGeom>
            <a:avLst/>
            <a:gdLst>
              <a:gd name="T0" fmla="*/ 0 w 2107"/>
              <a:gd name="T1" fmla="*/ 2147483647 h 392"/>
              <a:gd name="T2" fmla="*/ 2147483647 w 2107"/>
              <a:gd name="T3" fmla="*/ 2147483647 h 392"/>
              <a:gd name="T4" fmla="*/ 2147483647 w 2107"/>
              <a:gd name="T5" fmla="*/ 0 h 392"/>
              <a:gd name="T6" fmla="*/ 2147483647 w 2107"/>
              <a:gd name="T7" fmla="*/ 2147483647 h 392"/>
              <a:gd name="T8" fmla="*/ 2147483647 w 2107"/>
              <a:gd name="T9" fmla="*/ 2147483647 h 392"/>
              <a:gd name="T10" fmla="*/ 2147483647 w 2107"/>
              <a:gd name="T11" fmla="*/ 2147483647 h 392"/>
              <a:gd name="T12" fmla="*/ 2147483647 w 2107"/>
              <a:gd name="T13" fmla="*/ 2147483647 h 392"/>
              <a:gd name="T14" fmla="*/ 2147483647 w 2107"/>
              <a:gd name="T15" fmla="*/ 2147483647 h 392"/>
              <a:gd name="T16" fmla="*/ 0 w 2107"/>
              <a:gd name="T17" fmla="*/ 2147483647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7"/>
              <a:gd name="T28" fmla="*/ 0 h 392"/>
              <a:gd name="T29" fmla="*/ 2107 w 2107"/>
              <a:gd name="T30" fmla="*/ 392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7" h="392">
                <a:moveTo>
                  <a:pt x="0" y="267"/>
                </a:moveTo>
                <a:lnTo>
                  <a:pt x="2015" y="267"/>
                </a:lnTo>
                <a:lnTo>
                  <a:pt x="2015" y="0"/>
                </a:lnTo>
                <a:lnTo>
                  <a:pt x="2107" y="134"/>
                </a:lnTo>
                <a:lnTo>
                  <a:pt x="2107" y="392"/>
                </a:lnTo>
                <a:lnTo>
                  <a:pt x="2015" y="267"/>
                </a:lnTo>
                <a:lnTo>
                  <a:pt x="2107" y="392"/>
                </a:lnTo>
                <a:lnTo>
                  <a:pt x="92" y="392"/>
                </a:lnTo>
                <a:lnTo>
                  <a:pt x="0" y="267"/>
                </a:lnTo>
                <a:close/>
              </a:path>
            </a:pathLst>
          </a:custGeom>
          <a:noFill/>
          <a:ln w="4763">
            <a:solidFill>
              <a:srgbClr val="000000"/>
            </a:solidFill>
            <a:prstDash val="solid"/>
            <a:round/>
            <a:headEnd/>
            <a:tailEnd/>
          </a:ln>
        </p:spPr>
        <p:txBody>
          <a:bodyPr/>
          <a:lstStyle/>
          <a:p>
            <a:endParaRPr lang="en-US">
              <a:solidFill>
                <a:srgbClr val="000000"/>
              </a:solidFill>
            </a:endParaRPr>
          </a:p>
        </p:txBody>
      </p:sp>
      <p:sp>
        <p:nvSpPr>
          <p:cNvPr id="37946" name="Rectangle 96"/>
          <p:cNvSpPr>
            <a:spLocks noChangeArrowheads="1"/>
          </p:cNvSpPr>
          <p:nvPr/>
        </p:nvSpPr>
        <p:spPr bwMode="auto">
          <a:xfrm>
            <a:off x="6096000" y="4124325"/>
            <a:ext cx="1804988" cy="269875"/>
          </a:xfrm>
          <a:prstGeom prst="rect">
            <a:avLst/>
          </a:prstGeom>
          <a:solidFill>
            <a:srgbClr val="FFFF99"/>
          </a:solid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47" name="Rectangle 97"/>
          <p:cNvSpPr>
            <a:spLocks noChangeArrowheads="1"/>
          </p:cNvSpPr>
          <p:nvPr/>
        </p:nvSpPr>
        <p:spPr bwMode="auto">
          <a:xfrm>
            <a:off x="6096000" y="4124325"/>
            <a:ext cx="1806575" cy="269875"/>
          </a:xfrm>
          <a:prstGeom prst="rect">
            <a:avLst/>
          </a:prstGeom>
          <a:solidFill>
            <a:schemeClr val="accent3"/>
          </a:solidFill>
          <a:ln w="4763">
            <a:solidFill>
              <a:srgbClr val="000000"/>
            </a:solid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48" name="Rectangle 98"/>
          <p:cNvSpPr>
            <a:spLocks noChangeArrowheads="1"/>
          </p:cNvSpPr>
          <p:nvPr/>
        </p:nvSpPr>
        <p:spPr bwMode="auto">
          <a:xfrm>
            <a:off x="6149975" y="4183063"/>
            <a:ext cx="601663" cy="190500"/>
          </a:xfrm>
          <a:prstGeom prst="rect">
            <a:avLst/>
          </a:prstGeom>
          <a:no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49" name="Rectangle 99"/>
          <p:cNvSpPr>
            <a:spLocks noChangeArrowheads="1"/>
          </p:cNvSpPr>
          <p:nvPr/>
        </p:nvSpPr>
        <p:spPr bwMode="auto">
          <a:xfrm>
            <a:off x="6149975" y="4179888"/>
            <a:ext cx="428625" cy="147637"/>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66FF"/>
                </a:solidFill>
                <a:latin typeface="Arial Narrow" pitchFamily="34" charset="0"/>
              </a:rPr>
              <a:t>POOL</a:t>
            </a:r>
            <a:r>
              <a:rPr lang="en-US" sz="1200">
                <a:solidFill>
                  <a:srgbClr val="000000"/>
                </a:solidFill>
                <a:latin typeface="Arial Narrow" pitchFamily="34" charset="0"/>
              </a:rPr>
              <a:t>0</a:t>
            </a:r>
            <a:endParaRPr lang="en-US" sz="1800" b="0">
              <a:solidFill>
                <a:srgbClr val="000000"/>
              </a:solidFill>
              <a:latin typeface="Arial Narrow" pitchFamily="34" charset="0"/>
            </a:endParaRPr>
          </a:p>
        </p:txBody>
      </p:sp>
      <p:sp>
        <p:nvSpPr>
          <p:cNvPr id="37950" name="Rectangle 100"/>
          <p:cNvSpPr>
            <a:spLocks noChangeArrowheads="1"/>
          </p:cNvSpPr>
          <p:nvPr/>
        </p:nvSpPr>
        <p:spPr bwMode="auto">
          <a:xfrm>
            <a:off x="6708775" y="4183063"/>
            <a:ext cx="34925" cy="147637"/>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0000"/>
                </a:solidFill>
                <a:latin typeface="Arial Narrow" pitchFamily="34" charset="0"/>
              </a:rPr>
              <a:t> </a:t>
            </a:r>
            <a:endParaRPr lang="en-US" sz="1800" b="0">
              <a:solidFill>
                <a:srgbClr val="000000"/>
              </a:solidFill>
              <a:latin typeface="Arial Narrow" pitchFamily="34" charset="0"/>
            </a:endParaRPr>
          </a:p>
        </p:txBody>
      </p:sp>
      <p:sp>
        <p:nvSpPr>
          <p:cNvPr id="37951" name="Rectangle 101"/>
          <p:cNvSpPr>
            <a:spLocks noChangeArrowheads="1"/>
          </p:cNvSpPr>
          <p:nvPr/>
        </p:nvSpPr>
        <p:spPr bwMode="auto">
          <a:xfrm>
            <a:off x="7264400" y="4183063"/>
            <a:ext cx="603250" cy="190500"/>
          </a:xfrm>
          <a:prstGeom prst="rect">
            <a:avLst/>
          </a:prstGeom>
          <a:no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52" name="Rectangle 102"/>
          <p:cNvSpPr>
            <a:spLocks noChangeArrowheads="1"/>
          </p:cNvSpPr>
          <p:nvPr/>
        </p:nvSpPr>
        <p:spPr bwMode="auto">
          <a:xfrm>
            <a:off x="7216775" y="4179888"/>
            <a:ext cx="449263" cy="147637"/>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0000"/>
                </a:solidFill>
                <a:latin typeface="Arial Narrow" pitchFamily="34" charset="0"/>
              </a:rPr>
              <a:t>POOLN</a:t>
            </a:r>
            <a:endParaRPr lang="en-US" sz="1800" b="0">
              <a:solidFill>
                <a:srgbClr val="000000"/>
              </a:solidFill>
              <a:latin typeface="Arial Narrow" pitchFamily="34" charset="0"/>
            </a:endParaRPr>
          </a:p>
        </p:txBody>
      </p:sp>
      <p:sp>
        <p:nvSpPr>
          <p:cNvPr id="37953" name="Rectangle 103"/>
          <p:cNvSpPr>
            <a:spLocks noChangeArrowheads="1"/>
          </p:cNvSpPr>
          <p:nvPr/>
        </p:nvSpPr>
        <p:spPr bwMode="auto">
          <a:xfrm>
            <a:off x="7843838" y="4183063"/>
            <a:ext cx="34925" cy="147637"/>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0000"/>
                </a:solidFill>
                <a:latin typeface="Arial Narrow" pitchFamily="34" charset="0"/>
              </a:rPr>
              <a:t> </a:t>
            </a:r>
            <a:endParaRPr lang="en-US" sz="1800" b="0">
              <a:solidFill>
                <a:srgbClr val="000000"/>
              </a:solidFill>
              <a:latin typeface="Arial Narrow" pitchFamily="34" charset="0"/>
            </a:endParaRPr>
          </a:p>
        </p:txBody>
      </p:sp>
      <p:sp>
        <p:nvSpPr>
          <p:cNvPr id="37954" name="Rectangle 104"/>
          <p:cNvSpPr>
            <a:spLocks noChangeArrowheads="1"/>
          </p:cNvSpPr>
          <p:nvPr/>
        </p:nvSpPr>
        <p:spPr bwMode="auto">
          <a:xfrm>
            <a:off x="6923088" y="4183063"/>
            <a:ext cx="342900" cy="190500"/>
          </a:xfrm>
          <a:prstGeom prst="rect">
            <a:avLst/>
          </a:prstGeom>
          <a:no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55" name="Rectangle 105"/>
          <p:cNvSpPr>
            <a:spLocks noChangeArrowheads="1"/>
          </p:cNvSpPr>
          <p:nvPr/>
        </p:nvSpPr>
        <p:spPr bwMode="auto">
          <a:xfrm>
            <a:off x="6923088" y="4179888"/>
            <a:ext cx="176212" cy="147637"/>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0000"/>
                </a:solidFill>
                <a:latin typeface="Arial Narrow" pitchFamily="34" charset="0"/>
              </a:rPr>
              <a:t>. . .</a:t>
            </a:r>
            <a:endParaRPr lang="en-US" sz="1800" b="0">
              <a:solidFill>
                <a:srgbClr val="000000"/>
              </a:solidFill>
              <a:latin typeface="Arial Narrow" pitchFamily="34" charset="0"/>
            </a:endParaRPr>
          </a:p>
        </p:txBody>
      </p:sp>
      <p:sp>
        <p:nvSpPr>
          <p:cNvPr id="37956" name="Rectangle 106"/>
          <p:cNvSpPr>
            <a:spLocks noChangeArrowheads="1"/>
          </p:cNvSpPr>
          <p:nvPr/>
        </p:nvSpPr>
        <p:spPr bwMode="auto">
          <a:xfrm>
            <a:off x="7081838" y="4183063"/>
            <a:ext cx="34925" cy="147637"/>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0000"/>
                </a:solidFill>
                <a:latin typeface="Arial Narrow" pitchFamily="34" charset="0"/>
              </a:rPr>
              <a:t> </a:t>
            </a:r>
            <a:endParaRPr lang="en-US" sz="1800" b="0">
              <a:solidFill>
                <a:srgbClr val="000000"/>
              </a:solidFill>
              <a:latin typeface="Arial Narrow" pitchFamily="34" charset="0"/>
            </a:endParaRPr>
          </a:p>
        </p:txBody>
      </p:sp>
      <p:sp>
        <p:nvSpPr>
          <p:cNvPr id="37957" name="Line 107"/>
          <p:cNvSpPr>
            <a:spLocks noChangeShapeType="1"/>
          </p:cNvSpPr>
          <p:nvPr/>
        </p:nvSpPr>
        <p:spPr bwMode="auto">
          <a:xfrm>
            <a:off x="6835775" y="4125913"/>
            <a:ext cx="3175" cy="261937"/>
          </a:xfrm>
          <a:prstGeom prst="line">
            <a:avLst/>
          </a:prstGeom>
          <a:noFill/>
          <a:ln w="7938">
            <a:solidFill>
              <a:srgbClr val="000000"/>
            </a:solidFill>
            <a:round/>
            <a:headEnd/>
            <a:tailEnd/>
          </a:ln>
        </p:spPr>
        <p:txBody>
          <a:bodyPr/>
          <a:lstStyle/>
          <a:p>
            <a:endParaRPr lang="en-US">
              <a:solidFill>
                <a:srgbClr val="000000"/>
              </a:solidFill>
            </a:endParaRPr>
          </a:p>
        </p:txBody>
      </p:sp>
      <p:sp>
        <p:nvSpPr>
          <p:cNvPr id="37958" name="Line 108"/>
          <p:cNvSpPr>
            <a:spLocks noChangeShapeType="1"/>
          </p:cNvSpPr>
          <p:nvPr/>
        </p:nvSpPr>
        <p:spPr bwMode="auto">
          <a:xfrm>
            <a:off x="7180263" y="4125913"/>
            <a:ext cx="1587" cy="261937"/>
          </a:xfrm>
          <a:prstGeom prst="line">
            <a:avLst/>
          </a:prstGeom>
          <a:noFill/>
          <a:ln w="7938">
            <a:solidFill>
              <a:srgbClr val="000000"/>
            </a:solidFill>
            <a:round/>
            <a:headEnd/>
            <a:tailEnd/>
          </a:ln>
        </p:spPr>
        <p:txBody>
          <a:bodyPr/>
          <a:lstStyle/>
          <a:p>
            <a:endParaRPr lang="en-US">
              <a:solidFill>
                <a:srgbClr val="000000"/>
              </a:solidFill>
            </a:endParaRPr>
          </a:p>
        </p:txBody>
      </p:sp>
      <p:grpSp>
        <p:nvGrpSpPr>
          <p:cNvPr id="8" name="Group 109"/>
          <p:cNvGrpSpPr>
            <a:grpSpLocks/>
          </p:cNvGrpSpPr>
          <p:nvPr/>
        </p:nvGrpSpPr>
        <p:grpSpPr bwMode="auto">
          <a:xfrm>
            <a:off x="6488113" y="4387850"/>
            <a:ext cx="74612" cy="392113"/>
            <a:chOff x="4223" y="2821"/>
            <a:chExt cx="41" cy="195"/>
          </a:xfrm>
        </p:grpSpPr>
        <p:sp>
          <p:nvSpPr>
            <p:cNvPr id="37985" name="Line 110"/>
            <p:cNvSpPr>
              <a:spLocks noChangeShapeType="1"/>
            </p:cNvSpPr>
            <p:nvPr/>
          </p:nvSpPr>
          <p:spPr bwMode="auto">
            <a:xfrm>
              <a:off x="4243" y="2821"/>
              <a:ext cx="1" cy="140"/>
            </a:xfrm>
            <a:prstGeom prst="line">
              <a:avLst/>
            </a:prstGeom>
            <a:noFill/>
            <a:ln w="6350">
              <a:solidFill>
                <a:srgbClr val="000000"/>
              </a:solidFill>
              <a:round/>
              <a:headEnd/>
              <a:tailEnd/>
            </a:ln>
          </p:spPr>
          <p:txBody>
            <a:bodyPr/>
            <a:lstStyle/>
            <a:p>
              <a:endParaRPr lang="en-US">
                <a:solidFill>
                  <a:srgbClr val="000000"/>
                </a:solidFill>
              </a:endParaRPr>
            </a:p>
          </p:txBody>
        </p:sp>
        <p:sp>
          <p:nvSpPr>
            <p:cNvPr id="37986" name="Freeform 111"/>
            <p:cNvSpPr>
              <a:spLocks/>
            </p:cNvSpPr>
            <p:nvPr/>
          </p:nvSpPr>
          <p:spPr bwMode="auto">
            <a:xfrm>
              <a:off x="4223" y="2960"/>
              <a:ext cx="41" cy="56"/>
            </a:xfrm>
            <a:custGeom>
              <a:avLst/>
              <a:gdLst>
                <a:gd name="T0" fmla="*/ 0 w 83"/>
                <a:gd name="T1" fmla="*/ 0 h 113"/>
                <a:gd name="T2" fmla="*/ 0 w 83"/>
                <a:gd name="T3" fmla="*/ 0 h 113"/>
                <a:gd name="T4" fmla="*/ 0 w 83"/>
                <a:gd name="T5" fmla="*/ 0 h 113"/>
                <a:gd name="T6" fmla="*/ 0 w 83"/>
                <a:gd name="T7" fmla="*/ 0 h 113"/>
                <a:gd name="T8" fmla="*/ 0 60000 65536"/>
                <a:gd name="T9" fmla="*/ 0 60000 65536"/>
                <a:gd name="T10" fmla="*/ 0 60000 65536"/>
                <a:gd name="T11" fmla="*/ 0 60000 65536"/>
                <a:gd name="T12" fmla="*/ 0 w 83"/>
                <a:gd name="T13" fmla="*/ 0 h 113"/>
                <a:gd name="T14" fmla="*/ 83 w 83"/>
                <a:gd name="T15" fmla="*/ 113 h 113"/>
              </a:gdLst>
              <a:ahLst/>
              <a:cxnLst>
                <a:cxn ang="T8">
                  <a:pos x="T0" y="T1"/>
                </a:cxn>
                <a:cxn ang="T9">
                  <a:pos x="T2" y="T3"/>
                </a:cxn>
                <a:cxn ang="T10">
                  <a:pos x="T4" y="T5"/>
                </a:cxn>
                <a:cxn ang="T11">
                  <a:pos x="T6" y="T7"/>
                </a:cxn>
              </a:cxnLst>
              <a:rect l="T12" t="T13" r="T14" b="T15"/>
              <a:pathLst>
                <a:path w="83" h="113">
                  <a:moveTo>
                    <a:pt x="0" y="0"/>
                  </a:moveTo>
                  <a:lnTo>
                    <a:pt x="42" y="113"/>
                  </a:lnTo>
                  <a:lnTo>
                    <a:pt x="83" y="0"/>
                  </a:lnTo>
                  <a:lnTo>
                    <a:pt x="0" y="0"/>
                  </a:lnTo>
                  <a:close/>
                </a:path>
              </a:pathLst>
            </a:custGeom>
            <a:solidFill>
              <a:srgbClr val="000000"/>
            </a:solidFill>
            <a:ln w="9525">
              <a:noFill/>
              <a:round/>
              <a:headEnd/>
              <a:tailEnd/>
            </a:ln>
          </p:spPr>
          <p:txBody>
            <a:bodyPr/>
            <a:lstStyle/>
            <a:p>
              <a:endParaRPr lang="en-US">
                <a:solidFill>
                  <a:srgbClr val="000000"/>
                </a:solidFill>
              </a:endParaRPr>
            </a:p>
          </p:txBody>
        </p:sp>
      </p:grpSp>
      <p:grpSp>
        <p:nvGrpSpPr>
          <p:cNvPr id="9" name="Group 112"/>
          <p:cNvGrpSpPr>
            <a:grpSpLocks/>
          </p:cNvGrpSpPr>
          <p:nvPr/>
        </p:nvGrpSpPr>
        <p:grpSpPr bwMode="auto">
          <a:xfrm>
            <a:off x="7519988" y="4387850"/>
            <a:ext cx="73025" cy="392113"/>
            <a:chOff x="4798" y="2821"/>
            <a:chExt cx="41" cy="195"/>
          </a:xfrm>
        </p:grpSpPr>
        <p:sp>
          <p:nvSpPr>
            <p:cNvPr id="37983" name="Line 113"/>
            <p:cNvSpPr>
              <a:spLocks noChangeShapeType="1"/>
            </p:cNvSpPr>
            <p:nvPr/>
          </p:nvSpPr>
          <p:spPr bwMode="auto">
            <a:xfrm>
              <a:off x="4818" y="2821"/>
              <a:ext cx="1" cy="140"/>
            </a:xfrm>
            <a:prstGeom prst="line">
              <a:avLst/>
            </a:prstGeom>
            <a:noFill/>
            <a:ln w="6350">
              <a:solidFill>
                <a:srgbClr val="000000"/>
              </a:solidFill>
              <a:round/>
              <a:headEnd/>
              <a:tailEnd/>
            </a:ln>
          </p:spPr>
          <p:txBody>
            <a:bodyPr/>
            <a:lstStyle/>
            <a:p>
              <a:endParaRPr lang="en-US">
                <a:solidFill>
                  <a:srgbClr val="000000"/>
                </a:solidFill>
              </a:endParaRPr>
            </a:p>
          </p:txBody>
        </p:sp>
        <p:sp>
          <p:nvSpPr>
            <p:cNvPr id="37984" name="Freeform 114"/>
            <p:cNvSpPr>
              <a:spLocks/>
            </p:cNvSpPr>
            <p:nvPr/>
          </p:nvSpPr>
          <p:spPr bwMode="auto">
            <a:xfrm>
              <a:off x="4798" y="2960"/>
              <a:ext cx="41" cy="56"/>
            </a:xfrm>
            <a:custGeom>
              <a:avLst/>
              <a:gdLst>
                <a:gd name="T0" fmla="*/ 0 w 83"/>
                <a:gd name="T1" fmla="*/ 0 h 113"/>
                <a:gd name="T2" fmla="*/ 0 w 83"/>
                <a:gd name="T3" fmla="*/ 0 h 113"/>
                <a:gd name="T4" fmla="*/ 0 w 83"/>
                <a:gd name="T5" fmla="*/ 0 h 113"/>
                <a:gd name="T6" fmla="*/ 0 w 83"/>
                <a:gd name="T7" fmla="*/ 0 h 113"/>
                <a:gd name="T8" fmla="*/ 0 60000 65536"/>
                <a:gd name="T9" fmla="*/ 0 60000 65536"/>
                <a:gd name="T10" fmla="*/ 0 60000 65536"/>
                <a:gd name="T11" fmla="*/ 0 60000 65536"/>
                <a:gd name="T12" fmla="*/ 0 w 83"/>
                <a:gd name="T13" fmla="*/ 0 h 113"/>
                <a:gd name="T14" fmla="*/ 83 w 83"/>
                <a:gd name="T15" fmla="*/ 113 h 113"/>
              </a:gdLst>
              <a:ahLst/>
              <a:cxnLst>
                <a:cxn ang="T8">
                  <a:pos x="T0" y="T1"/>
                </a:cxn>
                <a:cxn ang="T9">
                  <a:pos x="T2" y="T3"/>
                </a:cxn>
                <a:cxn ang="T10">
                  <a:pos x="T4" y="T5"/>
                </a:cxn>
                <a:cxn ang="T11">
                  <a:pos x="T6" y="T7"/>
                </a:cxn>
              </a:cxnLst>
              <a:rect l="T12" t="T13" r="T14" b="T15"/>
              <a:pathLst>
                <a:path w="83" h="113">
                  <a:moveTo>
                    <a:pt x="0" y="0"/>
                  </a:moveTo>
                  <a:lnTo>
                    <a:pt x="42" y="113"/>
                  </a:lnTo>
                  <a:lnTo>
                    <a:pt x="83" y="0"/>
                  </a:lnTo>
                  <a:lnTo>
                    <a:pt x="0" y="0"/>
                  </a:lnTo>
                  <a:close/>
                </a:path>
              </a:pathLst>
            </a:custGeom>
            <a:solidFill>
              <a:srgbClr val="000000"/>
            </a:solidFill>
            <a:ln w="9525">
              <a:noFill/>
              <a:round/>
              <a:headEnd/>
              <a:tailEnd/>
            </a:ln>
          </p:spPr>
          <p:txBody>
            <a:bodyPr/>
            <a:lstStyle/>
            <a:p>
              <a:endParaRPr lang="en-US">
                <a:solidFill>
                  <a:srgbClr val="000000"/>
                </a:solidFill>
              </a:endParaRPr>
            </a:p>
          </p:txBody>
        </p:sp>
      </p:grpSp>
      <p:sp>
        <p:nvSpPr>
          <p:cNvPr id="37961" name="Freeform 115"/>
          <p:cNvSpPr>
            <a:spLocks/>
          </p:cNvSpPr>
          <p:nvPr/>
        </p:nvSpPr>
        <p:spPr bwMode="auto">
          <a:xfrm>
            <a:off x="6096000" y="4776788"/>
            <a:ext cx="950913" cy="395287"/>
          </a:xfrm>
          <a:custGeom>
            <a:avLst/>
            <a:gdLst>
              <a:gd name="T0" fmla="*/ 0 w 1060"/>
              <a:gd name="T1" fmla="*/ 2147483647 h 393"/>
              <a:gd name="T2" fmla="*/ 2147483647 w 1060"/>
              <a:gd name="T3" fmla="*/ 2147483647 h 393"/>
              <a:gd name="T4" fmla="*/ 2147483647 w 1060"/>
              <a:gd name="T5" fmla="*/ 0 h 393"/>
              <a:gd name="T6" fmla="*/ 2147483647 w 1060"/>
              <a:gd name="T7" fmla="*/ 2147483647 h 393"/>
              <a:gd name="T8" fmla="*/ 2147483647 w 1060"/>
              <a:gd name="T9" fmla="*/ 2147483647 h 393"/>
              <a:gd name="T10" fmla="*/ 2147483647 w 1060"/>
              <a:gd name="T11" fmla="*/ 2147483647 h 393"/>
              <a:gd name="T12" fmla="*/ 2147483647 w 1060"/>
              <a:gd name="T13" fmla="*/ 2147483647 h 393"/>
              <a:gd name="T14" fmla="*/ 2147483647 w 1060"/>
              <a:gd name="T15" fmla="*/ 2147483647 h 393"/>
              <a:gd name="T16" fmla="*/ 0 w 1060"/>
              <a:gd name="T17" fmla="*/ 2147483647 h 3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0"/>
              <a:gd name="T28" fmla="*/ 0 h 393"/>
              <a:gd name="T29" fmla="*/ 1060 w 1060"/>
              <a:gd name="T30" fmla="*/ 393 h 3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0" h="393">
                <a:moveTo>
                  <a:pt x="0" y="268"/>
                </a:moveTo>
                <a:lnTo>
                  <a:pt x="988" y="268"/>
                </a:lnTo>
                <a:lnTo>
                  <a:pt x="988" y="0"/>
                </a:lnTo>
                <a:lnTo>
                  <a:pt x="1060" y="135"/>
                </a:lnTo>
                <a:lnTo>
                  <a:pt x="1060" y="393"/>
                </a:lnTo>
                <a:lnTo>
                  <a:pt x="988" y="268"/>
                </a:lnTo>
                <a:lnTo>
                  <a:pt x="1060" y="393"/>
                </a:lnTo>
                <a:lnTo>
                  <a:pt x="77" y="393"/>
                </a:lnTo>
                <a:lnTo>
                  <a:pt x="0" y="268"/>
                </a:lnTo>
                <a:close/>
              </a:path>
            </a:pathLst>
          </a:custGeom>
          <a:solidFill>
            <a:srgbClr val="997A5B"/>
          </a:solidFill>
          <a:ln w="9525">
            <a:noFill/>
            <a:round/>
            <a:headEnd/>
            <a:tailEnd/>
          </a:ln>
        </p:spPr>
        <p:txBody>
          <a:bodyPr/>
          <a:lstStyle/>
          <a:p>
            <a:endParaRPr lang="en-US">
              <a:solidFill>
                <a:srgbClr val="000000"/>
              </a:solidFill>
            </a:endParaRPr>
          </a:p>
        </p:txBody>
      </p:sp>
      <p:sp>
        <p:nvSpPr>
          <p:cNvPr id="37962" name="Freeform 116"/>
          <p:cNvSpPr>
            <a:spLocks/>
          </p:cNvSpPr>
          <p:nvPr/>
        </p:nvSpPr>
        <p:spPr bwMode="auto">
          <a:xfrm>
            <a:off x="6096000" y="4776788"/>
            <a:ext cx="950913" cy="395287"/>
          </a:xfrm>
          <a:custGeom>
            <a:avLst/>
            <a:gdLst>
              <a:gd name="T0" fmla="*/ 0 w 1060"/>
              <a:gd name="T1" fmla="*/ 2147483647 h 393"/>
              <a:gd name="T2" fmla="*/ 2147483647 w 1060"/>
              <a:gd name="T3" fmla="*/ 2147483647 h 393"/>
              <a:gd name="T4" fmla="*/ 2147483647 w 1060"/>
              <a:gd name="T5" fmla="*/ 0 h 393"/>
              <a:gd name="T6" fmla="*/ 2147483647 w 1060"/>
              <a:gd name="T7" fmla="*/ 2147483647 h 393"/>
              <a:gd name="T8" fmla="*/ 2147483647 w 1060"/>
              <a:gd name="T9" fmla="*/ 2147483647 h 393"/>
              <a:gd name="T10" fmla="*/ 2147483647 w 1060"/>
              <a:gd name="T11" fmla="*/ 2147483647 h 393"/>
              <a:gd name="T12" fmla="*/ 2147483647 w 1060"/>
              <a:gd name="T13" fmla="*/ 2147483647 h 393"/>
              <a:gd name="T14" fmla="*/ 2147483647 w 1060"/>
              <a:gd name="T15" fmla="*/ 2147483647 h 393"/>
              <a:gd name="T16" fmla="*/ 0 w 1060"/>
              <a:gd name="T17" fmla="*/ 2147483647 h 3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0"/>
              <a:gd name="T28" fmla="*/ 0 h 393"/>
              <a:gd name="T29" fmla="*/ 1060 w 1060"/>
              <a:gd name="T30" fmla="*/ 393 h 3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0" h="393">
                <a:moveTo>
                  <a:pt x="0" y="268"/>
                </a:moveTo>
                <a:lnTo>
                  <a:pt x="988" y="268"/>
                </a:lnTo>
                <a:lnTo>
                  <a:pt x="988" y="0"/>
                </a:lnTo>
                <a:lnTo>
                  <a:pt x="1060" y="135"/>
                </a:lnTo>
                <a:lnTo>
                  <a:pt x="1060" y="393"/>
                </a:lnTo>
                <a:lnTo>
                  <a:pt x="988" y="268"/>
                </a:lnTo>
                <a:lnTo>
                  <a:pt x="1060" y="393"/>
                </a:lnTo>
                <a:lnTo>
                  <a:pt x="77" y="393"/>
                </a:lnTo>
                <a:lnTo>
                  <a:pt x="0" y="268"/>
                </a:lnTo>
                <a:close/>
              </a:path>
            </a:pathLst>
          </a:custGeom>
          <a:noFill/>
          <a:ln w="4763">
            <a:solidFill>
              <a:srgbClr val="000000"/>
            </a:solidFill>
            <a:prstDash val="solid"/>
            <a:round/>
            <a:headEnd/>
            <a:tailEnd/>
          </a:ln>
        </p:spPr>
        <p:txBody>
          <a:bodyPr/>
          <a:lstStyle/>
          <a:p>
            <a:endParaRPr lang="en-US">
              <a:solidFill>
                <a:srgbClr val="000000"/>
              </a:solidFill>
            </a:endParaRPr>
          </a:p>
        </p:txBody>
      </p:sp>
      <p:sp>
        <p:nvSpPr>
          <p:cNvPr id="37963" name="Rectangle 117"/>
          <p:cNvSpPr>
            <a:spLocks noChangeArrowheads="1"/>
          </p:cNvSpPr>
          <p:nvPr/>
        </p:nvSpPr>
        <p:spPr bwMode="auto">
          <a:xfrm>
            <a:off x="6096000" y="4783138"/>
            <a:ext cx="887413" cy="258762"/>
          </a:xfrm>
          <a:prstGeom prst="rect">
            <a:avLst/>
          </a:prstGeom>
          <a:solidFill>
            <a:srgbClr val="FFCC99"/>
          </a:solid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64" name="Rectangle 118"/>
          <p:cNvSpPr>
            <a:spLocks noChangeArrowheads="1"/>
          </p:cNvSpPr>
          <p:nvPr/>
        </p:nvSpPr>
        <p:spPr bwMode="auto">
          <a:xfrm>
            <a:off x="6305550" y="4803775"/>
            <a:ext cx="534988" cy="206375"/>
          </a:xfrm>
          <a:prstGeom prst="rect">
            <a:avLst/>
          </a:prstGeom>
          <a:no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65" name="Rectangle 119"/>
          <p:cNvSpPr>
            <a:spLocks noChangeArrowheads="1"/>
          </p:cNvSpPr>
          <p:nvPr/>
        </p:nvSpPr>
        <p:spPr bwMode="auto">
          <a:xfrm>
            <a:off x="6096000" y="4779963"/>
            <a:ext cx="887413" cy="261937"/>
          </a:xfrm>
          <a:prstGeom prst="rect">
            <a:avLst/>
          </a:prstGeom>
          <a:solidFill>
            <a:schemeClr val="accent4"/>
          </a:solidFill>
          <a:ln w="4763">
            <a:solidFill>
              <a:srgbClr val="000000"/>
            </a:solid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66" name="Rectangle 120"/>
          <p:cNvSpPr>
            <a:spLocks noChangeArrowheads="1"/>
          </p:cNvSpPr>
          <p:nvPr/>
        </p:nvSpPr>
        <p:spPr bwMode="auto">
          <a:xfrm>
            <a:off x="6280150" y="4830763"/>
            <a:ext cx="561975" cy="147637"/>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0000"/>
                </a:solidFill>
                <a:latin typeface="Arial Narrow" pitchFamily="34" charset="0"/>
              </a:rPr>
              <a:t>Msg Pool</a:t>
            </a:r>
            <a:endParaRPr lang="en-US" sz="1800" b="0">
              <a:solidFill>
                <a:srgbClr val="000000"/>
              </a:solidFill>
              <a:latin typeface="Arial Narrow" pitchFamily="34" charset="0"/>
            </a:endParaRPr>
          </a:p>
        </p:txBody>
      </p:sp>
      <p:sp>
        <p:nvSpPr>
          <p:cNvPr id="37967" name="Freeform 121"/>
          <p:cNvSpPr>
            <a:spLocks/>
          </p:cNvSpPr>
          <p:nvPr/>
        </p:nvSpPr>
        <p:spPr bwMode="auto">
          <a:xfrm>
            <a:off x="7119938" y="4779963"/>
            <a:ext cx="949325" cy="396875"/>
          </a:xfrm>
          <a:custGeom>
            <a:avLst/>
            <a:gdLst>
              <a:gd name="T0" fmla="*/ 0 w 1060"/>
              <a:gd name="T1" fmla="*/ 2147483647 h 393"/>
              <a:gd name="T2" fmla="*/ 2147483647 w 1060"/>
              <a:gd name="T3" fmla="*/ 2147483647 h 393"/>
              <a:gd name="T4" fmla="*/ 2147483647 w 1060"/>
              <a:gd name="T5" fmla="*/ 0 h 393"/>
              <a:gd name="T6" fmla="*/ 2147483647 w 1060"/>
              <a:gd name="T7" fmla="*/ 2147483647 h 393"/>
              <a:gd name="T8" fmla="*/ 2147483647 w 1060"/>
              <a:gd name="T9" fmla="*/ 2147483647 h 393"/>
              <a:gd name="T10" fmla="*/ 2147483647 w 1060"/>
              <a:gd name="T11" fmla="*/ 2147483647 h 393"/>
              <a:gd name="T12" fmla="*/ 2147483647 w 1060"/>
              <a:gd name="T13" fmla="*/ 2147483647 h 393"/>
              <a:gd name="T14" fmla="*/ 2147483647 w 1060"/>
              <a:gd name="T15" fmla="*/ 2147483647 h 393"/>
              <a:gd name="T16" fmla="*/ 0 w 1060"/>
              <a:gd name="T17" fmla="*/ 2147483647 h 3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0"/>
              <a:gd name="T28" fmla="*/ 0 h 393"/>
              <a:gd name="T29" fmla="*/ 1060 w 1060"/>
              <a:gd name="T30" fmla="*/ 393 h 3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0" h="393">
                <a:moveTo>
                  <a:pt x="0" y="269"/>
                </a:moveTo>
                <a:lnTo>
                  <a:pt x="988" y="269"/>
                </a:lnTo>
                <a:lnTo>
                  <a:pt x="988" y="0"/>
                </a:lnTo>
                <a:lnTo>
                  <a:pt x="1060" y="133"/>
                </a:lnTo>
                <a:lnTo>
                  <a:pt x="1060" y="393"/>
                </a:lnTo>
                <a:lnTo>
                  <a:pt x="988" y="269"/>
                </a:lnTo>
                <a:lnTo>
                  <a:pt x="1060" y="393"/>
                </a:lnTo>
                <a:lnTo>
                  <a:pt x="76" y="393"/>
                </a:lnTo>
                <a:lnTo>
                  <a:pt x="0" y="269"/>
                </a:lnTo>
                <a:close/>
              </a:path>
            </a:pathLst>
          </a:custGeom>
          <a:solidFill>
            <a:srgbClr val="997A5B"/>
          </a:solidFill>
          <a:ln w="9525">
            <a:noFill/>
            <a:round/>
            <a:headEnd/>
            <a:tailEnd/>
          </a:ln>
        </p:spPr>
        <p:txBody>
          <a:bodyPr/>
          <a:lstStyle/>
          <a:p>
            <a:endParaRPr lang="en-US">
              <a:solidFill>
                <a:srgbClr val="000000"/>
              </a:solidFill>
            </a:endParaRPr>
          </a:p>
        </p:txBody>
      </p:sp>
      <p:sp>
        <p:nvSpPr>
          <p:cNvPr id="37968" name="Freeform 122"/>
          <p:cNvSpPr>
            <a:spLocks/>
          </p:cNvSpPr>
          <p:nvPr/>
        </p:nvSpPr>
        <p:spPr bwMode="auto">
          <a:xfrm>
            <a:off x="7119938" y="4779963"/>
            <a:ext cx="949325" cy="396875"/>
          </a:xfrm>
          <a:custGeom>
            <a:avLst/>
            <a:gdLst>
              <a:gd name="T0" fmla="*/ 0 w 1060"/>
              <a:gd name="T1" fmla="*/ 2147483647 h 393"/>
              <a:gd name="T2" fmla="*/ 2147483647 w 1060"/>
              <a:gd name="T3" fmla="*/ 2147483647 h 393"/>
              <a:gd name="T4" fmla="*/ 2147483647 w 1060"/>
              <a:gd name="T5" fmla="*/ 0 h 393"/>
              <a:gd name="T6" fmla="*/ 2147483647 w 1060"/>
              <a:gd name="T7" fmla="*/ 2147483647 h 393"/>
              <a:gd name="T8" fmla="*/ 2147483647 w 1060"/>
              <a:gd name="T9" fmla="*/ 2147483647 h 393"/>
              <a:gd name="T10" fmla="*/ 2147483647 w 1060"/>
              <a:gd name="T11" fmla="*/ 2147483647 h 393"/>
              <a:gd name="T12" fmla="*/ 2147483647 w 1060"/>
              <a:gd name="T13" fmla="*/ 2147483647 h 393"/>
              <a:gd name="T14" fmla="*/ 2147483647 w 1060"/>
              <a:gd name="T15" fmla="*/ 2147483647 h 393"/>
              <a:gd name="T16" fmla="*/ 0 w 1060"/>
              <a:gd name="T17" fmla="*/ 2147483647 h 3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0"/>
              <a:gd name="T28" fmla="*/ 0 h 393"/>
              <a:gd name="T29" fmla="*/ 1060 w 1060"/>
              <a:gd name="T30" fmla="*/ 393 h 3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0" h="393">
                <a:moveTo>
                  <a:pt x="0" y="269"/>
                </a:moveTo>
                <a:lnTo>
                  <a:pt x="988" y="269"/>
                </a:lnTo>
                <a:lnTo>
                  <a:pt x="988" y="0"/>
                </a:lnTo>
                <a:lnTo>
                  <a:pt x="1060" y="133"/>
                </a:lnTo>
                <a:lnTo>
                  <a:pt x="1060" y="393"/>
                </a:lnTo>
                <a:lnTo>
                  <a:pt x="988" y="269"/>
                </a:lnTo>
                <a:lnTo>
                  <a:pt x="1060" y="393"/>
                </a:lnTo>
                <a:lnTo>
                  <a:pt x="76" y="393"/>
                </a:lnTo>
                <a:lnTo>
                  <a:pt x="0" y="269"/>
                </a:lnTo>
                <a:close/>
              </a:path>
            </a:pathLst>
          </a:custGeom>
          <a:noFill/>
          <a:ln w="4763">
            <a:solidFill>
              <a:srgbClr val="000000"/>
            </a:solidFill>
            <a:prstDash val="solid"/>
            <a:round/>
            <a:headEnd/>
            <a:tailEnd/>
          </a:ln>
        </p:spPr>
        <p:txBody>
          <a:bodyPr/>
          <a:lstStyle/>
          <a:p>
            <a:endParaRPr lang="en-US">
              <a:solidFill>
                <a:srgbClr val="000000"/>
              </a:solidFill>
            </a:endParaRPr>
          </a:p>
        </p:txBody>
      </p:sp>
      <p:sp>
        <p:nvSpPr>
          <p:cNvPr id="37969" name="Rectangle 123"/>
          <p:cNvSpPr>
            <a:spLocks noChangeArrowheads="1"/>
          </p:cNvSpPr>
          <p:nvPr/>
        </p:nvSpPr>
        <p:spPr bwMode="auto">
          <a:xfrm>
            <a:off x="7116763" y="4786313"/>
            <a:ext cx="887412" cy="260350"/>
          </a:xfrm>
          <a:prstGeom prst="rect">
            <a:avLst/>
          </a:prstGeom>
          <a:solidFill>
            <a:srgbClr val="FFCC99"/>
          </a:solid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70" name="Rectangle 124"/>
          <p:cNvSpPr>
            <a:spLocks noChangeArrowheads="1"/>
          </p:cNvSpPr>
          <p:nvPr/>
        </p:nvSpPr>
        <p:spPr bwMode="auto">
          <a:xfrm>
            <a:off x="7119938" y="4783138"/>
            <a:ext cx="887412" cy="260350"/>
          </a:xfrm>
          <a:prstGeom prst="rect">
            <a:avLst/>
          </a:prstGeom>
          <a:solidFill>
            <a:schemeClr val="accent4"/>
          </a:solidFill>
          <a:ln w="4763">
            <a:solidFill>
              <a:srgbClr val="000000"/>
            </a:solid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71" name="Rectangle 125"/>
          <p:cNvSpPr>
            <a:spLocks noChangeArrowheads="1"/>
          </p:cNvSpPr>
          <p:nvPr/>
        </p:nvSpPr>
        <p:spPr bwMode="auto">
          <a:xfrm>
            <a:off x="7326313" y="4808538"/>
            <a:ext cx="533400" cy="204787"/>
          </a:xfrm>
          <a:prstGeom prst="rect">
            <a:avLst/>
          </a:prstGeom>
          <a:noFill/>
          <a:ln w="9525">
            <a:noFill/>
            <a:miter lim="800000"/>
            <a:headEnd/>
            <a:tailEnd/>
          </a:ln>
        </p:spPr>
        <p:txBody>
          <a:bodyPr/>
          <a:lstStyle/>
          <a:p>
            <a:pPr eaLnBrk="0" hangingPunct="0">
              <a:lnSpc>
                <a:spcPct val="80000"/>
              </a:lnSpc>
              <a:spcBef>
                <a:spcPct val="50000"/>
              </a:spcBef>
            </a:pPr>
            <a:endParaRPr lang="en-US">
              <a:solidFill>
                <a:srgbClr val="000000"/>
              </a:solidFill>
            </a:endParaRPr>
          </a:p>
        </p:txBody>
      </p:sp>
      <p:sp>
        <p:nvSpPr>
          <p:cNvPr id="37972" name="Rectangle 126"/>
          <p:cNvSpPr>
            <a:spLocks noChangeArrowheads="1"/>
          </p:cNvSpPr>
          <p:nvPr/>
        </p:nvSpPr>
        <p:spPr bwMode="auto">
          <a:xfrm>
            <a:off x="7264400" y="4851400"/>
            <a:ext cx="561975" cy="147638"/>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a:solidFill>
                  <a:srgbClr val="000000"/>
                </a:solidFill>
                <a:latin typeface="Arial Narrow" pitchFamily="34" charset="0"/>
              </a:rPr>
              <a:t>Msg Pool</a:t>
            </a:r>
            <a:endParaRPr lang="en-US" sz="1800" b="0">
              <a:solidFill>
                <a:srgbClr val="000000"/>
              </a:solidFill>
              <a:latin typeface="Arial Narrow" pitchFamily="34" charset="0"/>
            </a:endParaRPr>
          </a:p>
        </p:txBody>
      </p:sp>
      <p:sp>
        <p:nvSpPr>
          <p:cNvPr id="37973" name="Rectangle 127"/>
          <p:cNvSpPr>
            <a:spLocks noChangeArrowheads="1"/>
          </p:cNvSpPr>
          <p:nvPr/>
        </p:nvSpPr>
        <p:spPr bwMode="auto">
          <a:xfrm>
            <a:off x="7834313" y="4813300"/>
            <a:ext cx="34925" cy="147638"/>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200" b="0">
                <a:solidFill>
                  <a:srgbClr val="000000"/>
                </a:solidFill>
                <a:latin typeface="Arial Narrow" pitchFamily="34" charset="0"/>
              </a:rPr>
              <a:t> </a:t>
            </a:r>
            <a:endParaRPr lang="en-US" sz="1800" b="0">
              <a:solidFill>
                <a:srgbClr val="000000"/>
              </a:solidFill>
              <a:latin typeface="Arial Narrow" pitchFamily="34" charset="0"/>
            </a:endParaRPr>
          </a:p>
        </p:txBody>
      </p:sp>
      <p:cxnSp>
        <p:nvCxnSpPr>
          <p:cNvPr id="37974" name="AutoShape 128"/>
          <p:cNvCxnSpPr>
            <a:cxnSpLocks noChangeShapeType="1"/>
            <a:stCxn id="37892" idx="2"/>
            <a:endCxn id="37917" idx="0"/>
          </p:cNvCxnSpPr>
          <p:nvPr/>
        </p:nvCxnSpPr>
        <p:spPr bwMode="auto">
          <a:xfrm rot="5400000">
            <a:off x="5435600" y="2692400"/>
            <a:ext cx="1854200" cy="2057400"/>
          </a:xfrm>
          <a:prstGeom prst="bentConnector3">
            <a:avLst>
              <a:gd name="adj1" fmla="val 35616"/>
            </a:avLst>
          </a:prstGeom>
          <a:noFill/>
          <a:ln w="19050">
            <a:solidFill>
              <a:schemeClr val="tx2"/>
            </a:solidFill>
            <a:prstDash val="dashDot"/>
            <a:miter lim="800000"/>
            <a:headEnd type="none" w="sm" len="sm"/>
            <a:tailEnd type="triangle" w="med" len="lg"/>
          </a:ln>
        </p:spPr>
      </p:cxnSp>
      <p:cxnSp>
        <p:nvCxnSpPr>
          <p:cNvPr id="131" name="AutoShape 67"/>
          <p:cNvCxnSpPr>
            <a:cxnSpLocks noChangeShapeType="1"/>
          </p:cNvCxnSpPr>
          <p:nvPr/>
        </p:nvCxnSpPr>
        <p:spPr bwMode="auto">
          <a:xfrm flipV="1">
            <a:off x="4800600" y="1905000"/>
            <a:ext cx="609600" cy="381000"/>
          </a:xfrm>
          <a:prstGeom prst="bentConnector3">
            <a:avLst>
              <a:gd name="adj1" fmla="val 60714"/>
            </a:avLst>
          </a:prstGeom>
          <a:noFill/>
          <a:ln w="19050">
            <a:solidFill>
              <a:schemeClr val="tx2"/>
            </a:solidFill>
            <a:miter lim="800000"/>
            <a:headEnd type="none" w="sm" len="sm"/>
            <a:tailEnd type="triangle" w="med" len="lg"/>
          </a:ln>
        </p:spPr>
      </p:cxnSp>
      <p:sp>
        <p:nvSpPr>
          <p:cNvPr id="130" name="Text Box 8"/>
          <p:cNvSpPr txBox="1">
            <a:spLocks noChangeArrowheads="1"/>
          </p:cNvSpPr>
          <p:nvPr/>
        </p:nvSpPr>
        <p:spPr bwMode="auto">
          <a:xfrm>
            <a:off x="1143000" y="914400"/>
            <a:ext cx="1209675" cy="396875"/>
          </a:xfrm>
          <a:prstGeom prst="rect">
            <a:avLst/>
          </a:prstGeom>
          <a:noFill/>
          <a:ln w="9525">
            <a:noFill/>
            <a:miter lim="800000"/>
            <a:headEnd/>
            <a:tailEnd/>
          </a:ln>
        </p:spPr>
        <p:txBody>
          <a:bodyPr wrap="square">
            <a:spAutoFit/>
          </a:bodyPr>
          <a:lstStyle/>
          <a:p>
            <a:pPr>
              <a:spcBef>
                <a:spcPct val="20000"/>
              </a:spcBef>
            </a:pPr>
            <a:r>
              <a:rPr lang="en-US" sz="2000" b="0" i="1" dirty="0" smtClean="0">
                <a:solidFill>
                  <a:srgbClr val="000000"/>
                </a:solidFill>
              </a:rPr>
              <a:t>WRITER</a:t>
            </a:r>
            <a:endParaRPr lang="en-US" sz="2000" b="0" i="1" dirty="0">
              <a:solidFill>
                <a:srgbClr val="000000"/>
              </a:solidFill>
            </a:endParaRPr>
          </a:p>
        </p:txBody>
      </p:sp>
      <p:sp>
        <p:nvSpPr>
          <p:cNvPr id="133" name="Text Box 4"/>
          <p:cNvSpPr txBox="1">
            <a:spLocks noChangeArrowheads="1"/>
          </p:cNvSpPr>
          <p:nvPr/>
        </p:nvSpPr>
        <p:spPr bwMode="auto">
          <a:xfrm>
            <a:off x="6400800" y="965200"/>
            <a:ext cx="1371600" cy="396875"/>
          </a:xfrm>
          <a:prstGeom prst="rect">
            <a:avLst/>
          </a:prstGeom>
          <a:noFill/>
          <a:ln w="9525">
            <a:noFill/>
            <a:miter lim="800000"/>
            <a:headEnd/>
            <a:tailEnd/>
          </a:ln>
        </p:spPr>
        <p:txBody>
          <a:bodyPr wrap="square">
            <a:spAutoFit/>
          </a:bodyPr>
          <a:lstStyle/>
          <a:p>
            <a:pPr>
              <a:spcBef>
                <a:spcPct val="20000"/>
              </a:spcBef>
            </a:pPr>
            <a:r>
              <a:rPr lang="en-US" sz="2000" b="0" i="1" dirty="0" smtClean="0">
                <a:solidFill>
                  <a:srgbClr val="000000"/>
                </a:solidFill>
              </a:rPr>
              <a:t>READER</a:t>
            </a:r>
            <a:endParaRPr lang="en-US" sz="2000" b="0" i="1" dirty="0">
              <a:solidFill>
                <a:srgbClr val="000000"/>
              </a:solidFill>
            </a:endParaRPr>
          </a:p>
        </p:txBody>
      </p:sp>
    </p:spTree>
    <p:custDataLst>
      <p:tags r:id="rId1"/>
    </p:custDataLst>
    <p:extLst>
      <p:ext uri="{BB962C8B-B14F-4D97-AF65-F5344CB8AC3E}">
        <p14:creationId xmlns:p14="http://schemas.microsoft.com/office/powerpoint/2010/main" val="1864356739"/>
      </p:ext>
    </p:extLst>
  </p:cSld>
  <p:clrMapOvr>
    <a:overrideClrMapping bg1="lt1" tx1="dk1" bg2="lt2" tx2="dk2" accent1="accent1" accent2="accent2" accent3="accent3" accent4="accent4" accent5="accent5" accent6="accent6" hlink="hlink" folHlink="folHlink"/>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52400" y="76200"/>
            <a:ext cx="5867400" cy="762000"/>
          </a:xfrm>
        </p:spPr>
        <p:txBody>
          <a:bodyPr/>
          <a:lstStyle/>
          <a:p>
            <a:pPr eaLnBrk="1" hangingPunct="1"/>
            <a:r>
              <a:rPr lang="en-US" dirty="0" smtClean="0"/>
              <a:t>Packaging (BIOS-MCSDK)</a:t>
            </a:r>
          </a:p>
        </p:txBody>
      </p:sp>
      <p:pic>
        <p:nvPicPr>
          <p:cNvPr id="13" name="Picture 3"/>
          <p:cNvPicPr>
            <a:picLocks noChangeAspect="1" noChangeArrowheads="1"/>
          </p:cNvPicPr>
          <p:nvPr>
            <p:custDataLst>
              <p:tags r:id="rId2"/>
            </p:custDataLst>
          </p:nvPr>
        </p:nvPicPr>
        <p:blipFill>
          <a:blip r:embed="rId7" cstate="print"/>
          <a:srcRect t="209"/>
          <a:stretch>
            <a:fillRect/>
          </a:stretch>
        </p:blipFill>
        <p:spPr bwMode="auto">
          <a:xfrm>
            <a:off x="762000" y="1380744"/>
            <a:ext cx="2057400" cy="4362831"/>
          </a:xfrm>
          <a:prstGeom prst="rect">
            <a:avLst/>
          </a:prstGeom>
          <a:ln>
            <a:solidFill>
              <a:schemeClr val="bg1">
                <a:lumMod val="65000"/>
              </a:schemeClr>
            </a:solidFill>
          </a:ln>
          <a:effectLst/>
        </p:spPr>
      </p:pic>
      <p:pic>
        <p:nvPicPr>
          <p:cNvPr id="14" name="Picture 4"/>
          <p:cNvPicPr>
            <a:picLocks noChangeAspect="1" noChangeArrowheads="1"/>
          </p:cNvPicPr>
          <p:nvPr>
            <p:custDataLst>
              <p:tags r:id="rId3"/>
            </p:custDataLst>
          </p:nvPr>
        </p:nvPicPr>
        <p:blipFill>
          <a:blip r:embed="rId8" cstate="print"/>
          <a:srcRect t="172"/>
          <a:stretch>
            <a:fillRect/>
          </a:stretch>
        </p:blipFill>
        <p:spPr bwMode="auto">
          <a:xfrm>
            <a:off x="3276600" y="923544"/>
            <a:ext cx="2333625" cy="5296281"/>
          </a:xfrm>
          <a:prstGeom prst="rect">
            <a:avLst/>
          </a:prstGeom>
          <a:ln>
            <a:solidFill>
              <a:schemeClr val="bg1">
                <a:lumMod val="65000"/>
              </a:schemeClr>
            </a:solidFill>
          </a:ln>
          <a:effectLst/>
        </p:spPr>
      </p:pic>
      <p:pic>
        <p:nvPicPr>
          <p:cNvPr id="15" name="Picture 1"/>
          <p:cNvPicPr>
            <a:picLocks noChangeAspect="1" noChangeArrowheads="1"/>
          </p:cNvPicPr>
          <p:nvPr>
            <p:custDataLst>
              <p:tags r:id="rId4"/>
            </p:custDataLst>
          </p:nvPr>
        </p:nvPicPr>
        <p:blipFill>
          <a:blip r:embed="rId9" cstate="print"/>
          <a:srcRect t="161" b="161"/>
          <a:stretch>
            <a:fillRect/>
          </a:stretch>
        </p:blipFill>
        <p:spPr bwMode="auto">
          <a:xfrm>
            <a:off x="6019800" y="542544"/>
            <a:ext cx="2305050" cy="5658627"/>
          </a:xfrm>
          <a:prstGeom prst="rect">
            <a:avLst/>
          </a:prstGeom>
          <a:ln>
            <a:solidFill>
              <a:schemeClr val="bg1">
                <a:lumMod val="65000"/>
              </a:schemeClr>
            </a:solidFill>
          </a:ln>
          <a:effectLst/>
        </p:spPr>
      </p:pic>
    </p:spTree>
    <p:custDataLst>
      <p:tags r:id="rId1"/>
    </p:custData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447800"/>
            <a:ext cx="5562600" cy="3200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53988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C66x Family Overview</a:t>
            </a:r>
            <a:endParaRPr lang="en-US" sz="3200" dirty="0">
              <a:solidFill>
                <a:srgbClr val="000000"/>
              </a:solidFill>
              <a:latin typeface="Calibri" pitchFamily="34" charset="0"/>
            </a:endParaRPr>
          </a:p>
        </p:txBody>
      </p:sp>
      <p:sp>
        <p:nvSpPr>
          <p:cNvPr id="12" name="Text Box 4">
            <a:hlinkClick r:id="rId11" action="ppaction://hlinksldjump"/>
          </p:cNvPr>
          <p:cNvSpPr txBox="1">
            <a:spLocks noChangeArrowheads="1"/>
          </p:cNvSpPr>
          <p:nvPr>
            <p:custDataLst>
              <p:tags r:id="rId3"/>
            </p:custDataLst>
          </p:nvPr>
        </p:nvSpPr>
        <p:spPr bwMode="auto">
          <a:xfrm>
            <a:off x="301576" y="216990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MCSDK Overview</a:t>
            </a:r>
            <a:endParaRPr lang="en-US" sz="3200" dirty="0">
              <a:solidFill>
                <a:srgbClr val="000000"/>
              </a:solidFill>
              <a:latin typeface="Calibri" pitchFamily="34" charset="0"/>
            </a:endParaRPr>
          </a:p>
        </p:txBody>
      </p:sp>
      <p:sp>
        <p:nvSpPr>
          <p:cNvPr id="13" name="Text Box 6">
            <a:hlinkClick r:id="rId12" action="ppaction://hlinksldjump"/>
          </p:cNvPr>
          <p:cNvSpPr txBox="1">
            <a:spLocks noChangeArrowheads="1"/>
          </p:cNvSpPr>
          <p:nvPr>
            <p:custDataLst>
              <p:tags r:id="rId4"/>
            </p:custDataLst>
          </p:nvPr>
        </p:nvSpPr>
        <p:spPr bwMode="auto">
          <a:xfrm>
            <a:off x="769877" y="2784833"/>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What is the MCSDK ?</a:t>
            </a:r>
            <a:endParaRPr lang="en-US" sz="2800" dirty="0">
              <a:solidFill>
                <a:srgbClr val="000000"/>
              </a:solidFill>
              <a:latin typeface="Calibri" pitchFamily="34" charset="0"/>
            </a:endParaRPr>
          </a:p>
        </p:txBody>
      </p:sp>
      <p:sp>
        <p:nvSpPr>
          <p:cNvPr id="14" name="Text Box 6">
            <a:hlinkClick r:id="rId13" action="ppaction://hlinksldjump"/>
          </p:cNvPr>
          <p:cNvSpPr txBox="1">
            <a:spLocks noChangeArrowheads="1"/>
          </p:cNvSpPr>
          <p:nvPr>
            <p:custDataLst>
              <p:tags r:id="rId5"/>
            </p:custDataLst>
          </p:nvPr>
        </p:nvSpPr>
        <p:spPr bwMode="auto">
          <a:xfrm>
            <a:off x="769877" y="3244617"/>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Software Architecture</a:t>
            </a:r>
            <a:endParaRPr lang="en-US" sz="2800" dirty="0">
              <a:solidFill>
                <a:srgbClr val="000000"/>
              </a:solidFill>
              <a:latin typeface="Calibri" pitchFamily="34" charset="0"/>
            </a:endParaRPr>
          </a:p>
        </p:txBody>
      </p:sp>
      <p:sp>
        <p:nvSpPr>
          <p:cNvPr id="15" name="Text Box 5">
            <a:hlinkClick r:id="rId14" action="ppaction://hlinksldjump"/>
          </p:cNvPr>
          <p:cNvSpPr txBox="1">
            <a:spLocks noChangeArrowheads="1"/>
          </p:cNvSpPr>
          <p:nvPr>
            <p:custDataLst>
              <p:tags r:id="rId6"/>
            </p:custDataLst>
          </p:nvPr>
        </p:nvSpPr>
        <p:spPr bwMode="auto">
          <a:xfrm>
            <a:off x="774000" y="3704401"/>
            <a:ext cx="4864800" cy="4801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For More Info…</a:t>
            </a:r>
            <a:endParaRPr lang="en-US" sz="2800" dirty="0">
              <a:solidFill>
                <a:srgbClr val="000000"/>
              </a:solidFill>
              <a:latin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343400" y="914400"/>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r>
                <a:rPr lang="en-US" dirty="0"/>
                <a:t>EVM Flash Contents</a:t>
              </a:r>
              <a:endParaRPr lang="en-US" dirty="0">
                <a:solidFill>
                  <a:schemeClr val="tx1"/>
                </a:solidFill>
              </a:endParaRP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a:defRPr/>
              </a:pPr>
              <a:endParaRPr lang="en-US" sz="900" dirty="0"/>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a:defRPr/>
              </a:pPr>
              <a:endParaRPr lang="en-US" sz="900" dirty="0"/>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a:defRPr/>
              </a:pPr>
              <a:endParaRPr lang="en-US" sz="900" dirty="0"/>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r>
                <a:rPr lang="en-US" sz="900" b="1"/>
                <a:t>NAND</a:t>
              </a:r>
            </a:p>
            <a:p>
              <a:r>
                <a:rPr lang="en-US" sz="900"/>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r>
                <a:rPr lang="en-US" sz="900" b="1" dirty="0"/>
                <a:t>NOR</a:t>
              </a:r>
            </a:p>
            <a:p>
              <a:r>
                <a:rPr lang="en-US" sz="900" dirty="0"/>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r>
                <a:rPr lang="en-US" sz="900" b="1"/>
                <a:t>EEPROM</a:t>
              </a:r>
            </a:p>
            <a:p>
              <a:r>
                <a:rPr lang="en-US" sz="900"/>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a:r>
                <a:rPr lang="en-US" sz="900"/>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a:r>
                <a:rPr lang="en-US" sz="900"/>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a:r>
                <a:rPr lang="en-US" sz="900"/>
                <a:t>BIOS MCSDK</a:t>
              </a:r>
            </a:p>
            <a:p>
              <a:pPr algn="ctr"/>
              <a:r>
                <a:rPr lang="en-US" sz="900"/>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a:r>
                <a:rPr lang="en-US" sz="900"/>
                <a:t>Linux MCSDK</a:t>
              </a:r>
            </a:p>
            <a:p>
              <a:pPr algn="ctr"/>
              <a:r>
                <a:rPr lang="en-US" sz="900"/>
                <a:t>Demo</a:t>
              </a:r>
            </a:p>
          </p:txBody>
        </p:sp>
      </p:grpSp>
      <p:sp>
        <p:nvSpPr>
          <p:cNvPr id="16397" name="Rectangle 13"/>
          <p:cNvSpPr>
            <a:spLocks noChangeArrowheads="1"/>
          </p:cNvSpPr>
          <p:nvPr/>
        </p:nvSpPr>
        <p:spPr bwMode="auto">
          <a:xfrm>
            <a:off x="152400" y="-27583"/>
            <a:ext cx="8686800" cy="814387"/>
          </a:xfrm>
          <a:prstGeom prst="rect">
            <a:avLst/>
          </a:prstGeom>
          <a:noFill/>
          <a:ln w="9525">
            <a:noFill/>
            <a:miter lim="800000"/>
            <a:headEnd/>
            <a:tailEnd/>
          </a:ln>
        </p:spPr>
        <p:txBody>
          <a:bodyPr anchor="ctr"/>
          <a:lstStyle/>
          <a:p>
            <a:pPr algn="ctr">
              <a:lnSpc>
                <a:spcPct val="85000"/>
              </a:lnSpc>
              <a:defRPr/>
            </a:pPr>
            <a:r>
              <a:rPr lang="en-US" sz="3200" dirty="0">
                <a:latin typeface="+mj-lt"/>
                <a:ea typeface="+mj-ea"/>
                <a:cs typeface="+mj-cs"/>
              </a:rPr>
              <a:t>Linux/BIOS MCSDK C66x Lite EVM Details</a:t>
            </a:r>
          </a:p>
        </p:txBody>
      </p:sp>
      <p:grpSp>
        <p:nvGrpSpPr>
          <p:cNvPr id="3" name="PPTShape_0"/>
          <p:cNvGrpSpPr/>
          <p:nvPr>
            <p:custDataLst>
              <p:tags r:id="rId3"/>
            </p:custDataLst>
          </p:nvPr>
        </p:nvGrpSpPr>
        <p:grpSpPr>
          <a:xfrm>
            <a:off x="304800" y="1219200"/>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dirty="0"/>
                <a:t>DVD Contents</a:t>
              </a:r>
            </a:p>
          </p:txBody>
        </p:sp>
        <p:sp>
          <p:nvSpPr>
            <p:cNvPr id="19" name="TextBox 18"/>
            <p:cNvSpPr txBox="1"/>
            <p:nvPr/>
          </p:nvSpPr>
          <p:spPr>
            <a:xfrm>
              <a:off x="1143630" y="1981200"/>
              <a:ext cx="2362200" cy="1938992"/>
            </a:xfrm>
            <a:prstGeom prst="rect">
              <a:avLst/>
            </a:prstGeom>
            <a:grpFill/>
          </p:spPr>
          <p:txBody>
            <a:bodyPr>
              <a:spAutoFit/>
            </a:bodyPr>
            <a:lstStyle/>
            <a:p>
              <a:pPr>
                <a:buFont typeface="Arial" pitchFamily="34" charset="0"/>
                <a:buChar char="•"/>
                <a:defRPr/>
              </a:pPr>
              <a:r>
                <a:rPr lang="en-US" sz="1000" dirty="0"/>
                <a:t> </a:t>
              </a:r>
              <a:r>
                <a:rPr lang="en-US" sz="1000" b="1" dirty="0"/>
                <a:t>Factory default recovery</a:t>
              </a:r>
            </a:p>
            <a:p>
              <a:pPr lvl="1">
                <a:buFont typeface="Arial" pitchFamily="34" charset="0"/>
                <a:buChar char="•"/>
                <a:defRPr/>
              </a:pPr>
              <a:r>
                <a:rPr lang="en-US" sz="1000" dirty="0"/>
                <a:t> EEPROM: POST, IBL</a:t>
              </a:r>
            </a:p>
            <a:p>
              <a:pPr lvl="1">
                <a:buFont typeface="Arial" pitchFamily="34" charset="0"/>
                <a:buChar char="•"/>
                <a:defRPr/>
              </a:pPr>
              <a:r>
                <a:rPr lang="en-US" sz="1000" dirty="0"/>
                <a:t> NOR: BIOS MCSDK Demo</a:t>
              </a:r>
            </a:p>
            <a:p>
              <a:pPr lvl="1">
                <a:buFont typeface="Arial" pitchFamily="34" charset="0"/>
                <a:buChar char="•"/>
                <a:defRPr/>
              </a:pPr>
              <a:r>
                <a:rPr lang="en-US" sz="1000" dirty="0"/>
                <a:t> NAND: Linux MCSDK Demo</a:t>
              </a:r>
            </a:p>
            <a:p>
              <a:pPr lvl="1">
                <a:buFont typeface="Arial" pitchFamily="34" charset="0"/>
                <a:buChar char="•"/>
                <a:defRPr/>
              </a:pPr>
              <a:r>
                <a:rPr lang="en-US" sz="1000" dirty="0"/>
                <a:t> EEPROM/Flash writers</a:t>
              </a:r>
            </a:p>
            <a:p>
              <a:pPr>
                <a:buFont typeface="Arial" pitchFamily="34" charset="0"/>
                <a:buChar char="•"/>
                <a:defRPr/>
              </a:pPr>
              <a:r>
                <a:rPr lang="en-US" sz="1000" b="1" dirty="0"/>
                <a:t> CCS 5.0</a:t>
              </a:r>
            </a:p>
            <a:p>
              <a:pPr lvl="1">
                <a:buFont typeface="Arial" pitchFamily="34" charset="0"/>
                <a:buChar char="•"/>
                <a:defRPr/>
              </a:pPr>
              <a:r>
                <a:rPr lang="en-US" sz="1000" dirty="0"/>
                <a:t> IDE</a:t>
              </a:r>
            </a:p>
            <a:p>
              <a:pPr lvl="1">
                <a:buFont typeface="Arial" pitchFamily="34" charset="0"/>
                <a:buChar char="•"/>
                <a:defRPr/>
              </a:pPr>
              <a:r>
                <a:rPr lang="en-US" sz="1000" dirty="0"/>
                <a:t> C667x EVM GEL/XML files</a:t>
              </a:r>
            </a:p>
            <a:p>
              <a:pPr>
                <a:buFont typeface="Arial" pitchFamily="34" charset="0"/>
                <a:buChar char="•"/>
                <a:defRPr/>
              </a:pPr>
              <a:r>
                <a:rPr lang="en-US" sz="1000" b="1" dirty="0"/>
                <a:t> BIOS MCSDK 2.0</a:t>
              </a:r>
            </a:p>
            <a:p>
              <a:pPr lvl="1">
                <a:buFont typeface="Arial" pitchFamily="34" charset="0"/>
                <a:buChar char="•"/>
                <a:defRPr/>
              </a:pPr>
              <a:r>
                <a:rPr lang="en-US" sz="1000" dirty="0"/>
                <a:t> Source/binary packages</a:t>
              </a:r>
            </a:p>
            <a:p>
              <a:pPr>
                <a:buFont typeface="Arial" pitchFamily="34" charset="0"/>
                <a:buChar char="•"/>
                <a:defRPr/>
              </a:pPr>
              <a:r>
                <a:rPr lang="en-US" sz="1000" b="1" dirty="0"/>
                <a:t> Linux MCSDK 2.0</a:t>
              </a:r>
            </a:p>
            <a:p>
              <a:pPr lvl="1">
                <a:buFont typeface="Arial" pitchFamily="34" charset="0"/>
                <a:buChar char="•"/>
                <a:defRPr/>
              </a:pPr>
              <a:r>
                <a:rPr lang="en-US" sz="1000" dirty="0"/>
                <a:t> Source/binary packages</a:t>
              </a:r>
            </a:p>
          </p:txBody>
        </p:sp>
      </p:grpSp>
      <p:grpSp>
        <p:nvGrpSpPr>
          <p:cNvPr id="4" name="Group 21"/>
          <p:cNvGrpSpPr>
            <a:grpSpLocks/>
          </p:cNvGrpSpPr>
          <p:nvPr>
            <p:custDataLst>
              <p:tags r:id="rId4"/>
            </p:custDataLst>
          </p:nvPr>
        </p:nvGrpSpPr>
        <p:grpSpPr bwMode="auto">
          <a:xfrm>
            <a:off x="3886200" y="3886200"/>
            <a:ext cx="4953000" cy="2286000"/>
            <a:chOff x="3886200" y="3886200"/>
            <a:chExt cx="4953000" cy="2286000"/>
          </a:xfrm>
        </p:grpSpPr>
        <p:sp>
          <p:nvSpPr>
            <p:cNvPr id="23" name="Rectangle 22"/>
            <p:cNvSpPr/>
            <p:nvPr/>
          </p:nvSpPr>
          <p:spPr bwMode="auto">
            <a:xfrm>
              <a:off x="3886200" y="3886200"/>
              <a:ext cx="4953000" cy="2286000"/>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r>
                <a:rPr lang="en-US" dirty="0"/>
                <a:t>Online Collateral</a:t>
              </a:r>
              <a:endParaRPr lang="en-US" dirty="0">
                <a:solidFill>
                  <a:schemeClr val="tx1"/>
                </a:solidFill>
              </a:endParaRPr>
            </a:p>
          </p:txBody>
        </p:sp>
        <p:sp>
          <p:nvSpPr>
            <p:cNvPr id="28678" name="TextBox 35"/>
            <p:cNvSpPr txBox="1">
              <a:spLocks noChangeArrowheads="1"/>
            </p:cNvSpPr>
            <p:nvPr/>
          </p:nvSpPr>
          <p:spPr bwMode="auto">
            <a:xfrm>
              <a:off x="4038600" y="4191000"/>
              <a:ext cx="4648200" cy="1892826"/>
            </a:xfrm>
            <a:prstGeom prst="rect">
              <a:avLst/>
            </a:prstGeom>
            <a:noFill/>
            <a:ln w="9525">
              <a:noFill/>
              <a:miter lim="800000"/>
              <a:headEnd/>
              <a:tailEnd/>
            </a:ln>
          </p:spPr>
          <p:txBody>
            <a:bodyPr>
              <a:spAutoFit/>
            </a:bodyPr>
            <a:lstStyle/>
            <a:p>
              <a:r>
                <a:rPr lang="en-US" sz="900" b="1"/>
                <a:t>TMS320C667x processor website</a:t>
              </a:r>
              <a:r>
                <a:rPr lang="en-US" sz="900"/>
                <a:t/>
              </a:r>
              <a:br>
                <a:rPr lang="en-US" sz="900"/>
              </a:br>
              <a:r>
                <a:rPr lang="en-US" sz="900">
                  <a:hlinkClick r:id="rId7"/>
                </a:rPr>
                <a:t>http://focus.ti.com/docs/prod/folders/print/tms320c6678.html </a:t>
              </a:r>
              <a:r>
                <a:rPr lang="en-US" sz="900"/>
                <a:t/>
              </a:r>
              <a:br>
                <a:rPr lang="en-US" sz="900"/>
              </a:br>
              <a:r>
                <a:rPr lang="en-US" sz="900">
                  <a:hlinkClick r:id="rId7"/>
                </a:rPr>
                <a:t>http://focus.ti.com/docs/prod/folders/print/tms320c6670.html</a:t>
              </a:r>
              <a:endParaRPr lang="en-US" sz="900"/>
            </a:p>
            <a:p>
              <a:endParaRPr lang="en-US" sz="900" b="1"/>
            </a:p>
            <a:p>
              <a:r>
                <a:rPr lang="en-US" sz="900" b="1"/>
                <a:t>MCSDK website for updates</a:t>
              </a:r>
              <a:r>
                <a:rPr lang="en-US" sz="900"/>
                <a:t/>
              </a:r>
              <a:br>
                <a:rPr lang="en-US" sz="900"/>
              </a:br>
              <a:r>
                <a:rPr lang="en-US" sz="900">
                  <a:hlinkClick r:id="rId8"/>
                </a:rPr>
                <a:t>http://focus.ti.com/docs/toolsw/folders/print/bioslinuxmcsdk.html</a:t>
              </a:r>
              <a:r>
                <a:rPr lang="en-US" sz="900"/>
                <a:t/>
              </a:r>
              <a:br>
                <a:rPr lang="en-US" sz="900"/>
              </a:br>
              <a:endParaRPr lang="en-US" sz="900"/>
            </a:p>
            <a:p>
              <a:r>
                <a:rPr lang="en-US" sz="900" b="1"/>
                <a:t>CCS v5</a:t>
              </a:r>
              <a:r>
                <a:rPr lang="en-US" sz="900"/>
                <a:t/>
              </a:r>
              <a:br>
                <a:rPr lang="en-US" sz="900"/>
              </a:br>
              <a:r>
                <a:rPr lang="en-US" sz="900">
                  <a:hlinkClick r:id="rId9"/>
                </a:rPr>
                <a:t>http://processors.wiki.ti.com/index.php/Category:Code_Composer_Studio_v5</a:t>
              </a:r>
              <a:r>
                <a:rPr lang="en-US" sz="900"/>
                <a:t/>
              </a:r>
              <a:br>
                <a:rPr lang="en-US" sz="900"/>
              </a:br>
              <a:endParaRPr lang="en-US" sz="900"/>
            </a:p>
            <a:p>
              <a:r>
                <a:rPr lang="en-US" sz="900" b="1"/>
                <a:t>Developer’s website</a:t>
              </a:r>
              <a:br>
                <a:rPr lang="en-US" sz="900" b="1"/>
              </a:br>
              <a:r>
                <a:rPr lang="en-US" sz="900"/>
                <a:t>Linux:</a:t>
              </a:r>
              <a:r>
                <a:rPr lang="en-US" sz="900" b="1"/>
                <a:t> </a:t>
              </a:r>
              <a:r>
                <a:rPr lang="en-US" sz="900">
                  <a:hlinkClick r:id="rId10"/>
                </a:rPr>
                <a:t>http://linux-c6x.org/</a:t>
              </a:r>
              <a:endParaRPr lang="en-US" sz="900"/>
            </a:p>
            <a:p>
              <a:r>
                <a:rPr lang="en-US" sz="900"/>
                <a:t>BIOS: </a:t>
              </a:r>
              <a:r>
                <a:rPr lang="en-US" sz="900">
                  <a:hlinkClick r:id="rId11"/>
                </a:rPr>
                <a:t>http://processors.wiki.ti.com/index.php/BIOS_MCSDK_2.0_User_Guide</a:t>
              </a:r>
              <a:endParaRPr lang="en-US" sz="900"/>
            </a:p>
          </p:txBody>
        </p: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For More Information</a:t>
            </a:r>
          </a:p>
        </p:txBody>
      </p:sp>
      <p:pic>
        <p:nvPicPr>
          <p:cNvPr id="88066" name="Picture 2">
            <a:hlinkClick r:id="rId8"/>
          </p:cNvPr>
          <p:cNvPicPr>
            <a:picLocks noChangeAspect="1" noChangeArrowheads="1"/>
          </p:cNvPicPr>
          <p:nvPr>
            <p:custDataLst>
              <p:tags r:id="rId2"/>
            </p:custDataLst>
          </p:nvPr>
        </p:nvPicPr>
        <p:blipFill>
          <a:blip r:embed="rId9" cstate="print"/>
          <a:srcRect/>
          <a:stretch>
            <a:fillRect/>
          </a:stretch>
        </p:blipFill>
        <p:spPr bwMode="auto">
          <a:xfrm>
            <a:off x="367854" y="1219200"/>
            <a:ext cx="2438400" cy="1955800"/>
          </a:xfrm>
          <a:prstGeom prst="rect">
            <a:avLst/>
          </a:prstGeom>
          <a:ln>
            <a:solidFill>
              <a:schemeClr val="bg1">
                <a:lumMod val="50000"/>
              </a:schemeClr>
            </a:solidFill>
          </a:ln>
          <a:effectLst/>
        </p:spPr>
      </p:pic>
      <p:pic>
        <p:nvPicPr>
          <p:cNvPr id="88067" name="Picture 3">
            <a:hlinkClick r:id="rId10"/>
          </p:cNvPr>
          <p:cNvPicPr>
            <a:picLocks noChangeAspect="1" noChangeArrowheads="1"/>
          </p:cNvPicPr>
          <p:nvPr>
            <p:custDataLst>
              <p:tags r:id="rId3"/>
            </p:custDataLst>
          </p:nvPr>
        </p:nvPicPr>
        <p:blipFill>
          <a:blip r:embed="rId11" cstate="print"/>
          <a:srcRect/>
          <a:stretch>
            <a:fillRect/>
          </a:stretch>
        </p:blipFill>
        <p:spPr bwMode="auto">
          <a:xfrm>
            <a:off x="4842976" y="1231900"/>
            <a:ext cx="2438400" cy="1930400"/>
          </a:xfrm>
          <a:prstGeom prst="rect">
            <a:avLst/>
          </a:prstGeom>
          <a:ln>
            <a:solidFill>
              <a:schemeClr val="bg1">
                <a:lumMod val="50000"/>
              </a:schemeClr>
            </a:solidFill>
          </a:ln>
          <a:effectLst/>
        </p:spPr>
      </p:pic>
      <p:pic>
        <p:nvPicPr>
          <p:cNvPr id="88068" name="Picture 4">
            <a:hlinkClick r:id="rId12"/>
          </p:cNvPr>
          <p:cNvPicPr>
            <a:picLocks noChangeAspect="1" noChangeArrowheads="1"/>
          </p:cNvPicPr>
          <p:nvPr>
            <p:custDataLst>
              <p:tags r:id="rId4"/>
            </p:custDataLst>
          </p:nvPr>
        </p:nvPicPr>
        <p:blipFill>
          <a:blip r:embed="rId13" cstate="print"/>
          <a:srcRect/>
          <a:stretch>
            <a:fillRect/>
          </a:stretch>
        </p:blipFill>
        <p:spPr bwMode="auto">
          <a:xfrm>
            <a:off x="320675" y="4106863"/>
            <a:ext cx="2809875" cy="2141537"/>
          </a:xfrm>
          <a:prstGeom prst="rect">
            <a:avLst/>
          </a:prstGeom>
          <a:ln>
            <a:solidFill>
              <a:schemeClr val="bg1">
                <a:lumMod val="50000"/>
              </a:schemeClr>
            </a:solidFill>
          </a:ln>
          <a:effectLst/>
        </p:spPr>
      </p:pic>
      <p:pic>
        <p:nvPicPr>
          <p:cNvPr id="88069" name="Picture 5">
            <a:hlinkClick r:id="rId14"/>
          </p:cNvPr>
          <p:cNvPicPr>
            <a:picLocks noChangeAspect="1" noChangeArrowheads="1"/>
          </p:cNvPicPr>
          <p:nvPr>
            <p:custDataLst>
              <p:tags r:id="rId5"/>
            </p:custDataLst>
          </p:nvPr>
        </p:nvPicPr>
        <p:blipFill>
          <a:blip r:embed="rId15" cstate="print"/>
          <a:srcRect/>
          <a:stretch>
            <a:fillRect/>
          </a:stretch>
        </p:blipFill>
        <p:spPr bwMode="auto">
          <a:xfrm>
            <a:off x="4912249" y="4114800"/>
            <a:ext cx="2762250" cy="2090738"/>
          </a:xfrm>
          <a:prstGeom prst="rect">
            <a:avLst/>
          </a:prstGeom>
          <a:ln>
            <a:solidFill>
              <a:schemeClr val="bg1">
                <a:lumMod val="50000"/>
              </a:schemeClr>
            </a:solidFill>
          </a:ln>
          <a:effectLst/>
        </p:spPr>
      </p:pic>
      <p:sp>
        <p:nvSpPr>
          <p:cNvPr id="9" name="Rectangle 6"/>
          <p:cNvSpPr>
            <a:spLocks noChangeArrowheads="1"/>
          </p:cNvSpPr>
          <p:nvPr/>
        </p:nvSpPr>
        <p:spPr bwMode="auto">
          <a:xfrm>
            <a:off x="228600" y="3671888"/>
            <a:ext cx="7162800" cy="430212"/>
          </a:xfrm>
          <a:prstGeom prst="rect">
            <a:avLst/>
          </a:prstGeom>
          <a:noFill/>
          <a:ln w="9525">
            <a:noFill/>
            <a:miter lim="800000"/>
            <a:headEnd/>
            <a:tailEnd/>
          </a:ln>
        </p:spPr>
        <p:txBody>
          <a:bodyPr>
            <a:spAutoFit/>
          </a:bodyPr>
          <a:lstStyle/>
          <a:p>
            <a:r>
              <a:rPr lang="en-US" sz="1100"/>
              <a:t>For questions regarding topics covered in this training, visit the following e2e support forums:</a:t>
            </a:r>
            <a:endParaRPr lang="en-US" sz="1100" b="1">
              <a:solidFill>
                <a:srgbClr val="C00000"/>
              </a:solidFill>
              <a:latin typeface="Calibri" pitchFamily="34" charset="0"/>
              <a:hlinkClick r:id="rId12"/>
            </a:endParaRPr>
          </a:p>
          <a:p>
            <a:r>
              <a:rPr lang="en-US" sz="1100" b="1">
                <a:solidFill>
                  <a:srgbClr val="C00000"/>
                </a:solidFill>
                <a:latin typeface="Calibri" pitchFamily="34" charset="0"/>
                <a:hlinkClick r:id="rId12"/>
              </a:rPr>
              <a:t>http://e2e.ti.com/support/dsp/c6000_multi-core_dsps/f/639.aspx</a:t>
            </a:r>
            <a:endParaRPr lang="en-US" sz="1100" b="1">
              <a:solidFill>
                <a:srgbClr val="C00000"/>
              </a:solidFill>
              <a:latin typeface="Calibri" pitchFamily="34" charset="0"/>
            </a:endParaRPr>
          </a:p>
        </p:txBody>
      </p:sp>
      <p:sp>
        <p:nvSpPr>
          <p:cNvPr id="10" name="PPTShape_0"/>
          <p:cNvSpPr>
            <a:spLocks noChangeArrowheads="1"/>
          </p:cNvSpPr>
          <p:nvPr/>
        </p:nvSpPr>
        <p:spPr bwMode="auto">
          <a:xfrm>
            <a:off x="282129" y="785813"/>
            <a:ext cx="4572000" cy="430212"/>
          </a:xfrm>
          <a:prstGeom prst="rect">
            <a:avLst/>
          </a:prstGeom>
          <a:noFill/>
          <a:ln w="9525">
            <a:noFill/>
            <a:miter lim="800000"/>
            <a:headEnd/>
            <a:tailEnd/>
          </a:ln>
        </p:spPr>
        <p:txBody>
          <a:bodyPr>
            <a:spAutoFit/>
          </a:bodyPr>
          <a:lstStyle/>
          <a:p>
            <a:r>
              <a:rPr lang="en-US" sz="1100" b="1" dirty="0">
                <a:latin typeface="Calibri" pitchFamily="34" charset="0"/>
              </a:rPr>
              <a:t>Download MCSDK software:</a:t>
            </a:r>
            <a:endParaRPr lang="en-US" sz="1100" b="1" dirty="0">
              <a:latin typeface="Calibri" pitchFamily="34" charset="0"/>
              <a:hlinkClick r:id="rId8"/>
            </a:endParaRPr>
          </a:p>
          <a:p>
            <a:r>
              <a:rPr lang="en-US" sz="1100" b="1" dirty="0">
                <a:solidFill>
                  <a:srgbClr val="C00000"/>
                </a:solidFill>
                <a:latin typeface="Calibri" pitchFamily="34" charset="0"/>
                <a:hlinkClick r:id="rId8"/>
              </a:rPr>
              <a:t>http://focus.ti.com/docs/toolsw/folders/print/bioslinuxmcsdk.html</a:t>
            </a:r>
            <a:endParaRPr lang="en-US" sz="1100" b="1" dirty="0">
              <a:solidFill>
                <a:srgbClr val="C00000"/>
              </a:solidFill>
              <a:latin typeface="Calibri" pitchFamily="34" charset="0"/>
            </a:endParaRPr>
          </a:p>
        </p:txBody>
      </p:sp>
      <p:sp>
        <p:nvSpPr>
          <p:cNvPr id="11" name="PPTShape_1"/>
          <p:cNvSpPr>
            <a:spLocks noChangeArrowheads="1"/>
          </p:cNvSpPr>
          <p:nvPr/>
        </p:nvSpPr>
        <p:spPr bwMode="auto">
          <a:xfrm>
            <a:off x="4744551" y="795338"/>
            <a:ext cx="4400079" cy="430887"/>
          </a:xfrm>
          <a:prstGeom prst="rect">
            <a:avLst/>
          </a:prstGeom>
          <a:noFill/>
          <a:ln w="9525">
            <a:noFill/>
            <a:miter lim="800000"/>
            <a:headEnd/>
            <a:tailEnd/>
          </a:ln>
        </p:spPr>
        <p:txBody>
          <a:bodyPr wrap="square">
            <a:spAutoFit/>
          </a:bodyPr>
          <a:lstStyle/>
          <a:p>
            <a:r>
              <a:rPr lang="en-US" sz="1100" b="1" dirty="0">
                <a:latin typeface="Calibri" pitchFamily="34" charset="0"/>
              </a:rPr>
              <a:t>Refer to the MCSDK User’s Guide:</a:t>
            </a:r>
            <a:endParaRPr lang="en-US" sz="1100" b="1" dirty="0">
              <a:latin typeface="Calibri" pitchFamily="34" charset="0"/>
              <a:hlinkClick r:id="rId10"/>
            </a:endParaRPr>
          </a:p>
          <a:p>
            <a:r>
              <a:rPr lang="en-US" sz="1100" b="1" dirty="0">
                <a:solidFill>
                  <a:srgbClr val="C00000"/>
                </a:solidFill>
                <a:latin typeface="Calibri" pitchFamily="34" charset="0"/>
                <a:hlinkClick r:id="rId10"/>
              </a:rPr>
              <a:t>http://processors.wiki.ti.com/index.php/BIOS_MCSDK_2.0_User_Guide</a:t>
            </a:r>
            <a:endParaRPr lang="en-US" sz="1100" b="1" dirty="0">
              <a:solidFill>
                <a:srgbClr val="C00000"/>
              </a:solidFill>
              <a:latin typeface="Calibri" pitchFamily="34" charset="0"/>
            </a:endParaRPr>
          </a:p>
        </p:txBody>
      </p:sp>
      <p:sp>
        <p:nvSpPr>
          <p:cNvPr id="12" name="PPTShape_2"/>
          <p:cNvSpPr>
            <a:spLocks noChangeArrowheads="1"/>
          </p:cNvSpPr>
          <p:nvPr/>
        </p:nvSpPr>
        <p:spPr bwMode="auto">
          <a:xfrm>
            <a:off x="4813824" y="3840163"/>
            <a:ext cx="3276600" cy="261937"/>
          </a:xfrm>
          <a:prstGeom prst="rect">
            <a:avLst/>
          </a:prstGeom>
          <a:noFill/>
          <a:ln w="9525">
            <a:noFill/>
            <a:miter lim="800000"/>
            <a:headEnd/>
            <a:tailEnd/>
          </a:ln>
        </p:spPr>
        <p:txBody>
          <a:bodyPr>
            <a:spAutoFit/>
          </a:bodyPr>
          <a:lstStyle/>
          <a:p>
            <a:r>
              <a:rPr lang="en-US" sz="1100" b="1" dirty="0">
                <a:solidFill>
                  <a:srgbClr val="C00000"/>
                </a:solidFill>
                <a:latin typeface="Calibri" pitchFamily="34" charset="0"/>
                <a:hlinkClick r:id="rId14"/>
              </a:rPr>
              <a:t>http://e2e.ti.com/support/embedded/f/355.aspx</a:t>
            </a:r>
            <a:endParaRPr lang="en-US" sz="1100" b="1" dirty="0">
              <a:solidFill>
                <a:srgbClr val="C00000"/>
              </a:solidFill>
              <a:latin typeface="Calibri" pitchFamily="34" charset="0"/>
            </a:endParaRPr>
          </a:p>
        </p:txBody>
      </p:sp>
      <p:sp>
        <p:nvSpPr>
          <p:cNvPr id="13" name="Right Arrow 12"/>
          <p:cNvSpPr/>
          <p:nvPr/>
        </p:nvSpPr>
        <p:spPr bwMode="auto">
          <a:xfrm flipH="1">
            <a:off x="7391400" y="1530927"/>
            <a:ext cx="1143000" cy="1295400"/>
          </a:xfrm>
          <a:prstGeom prst="rightArrow">
            <a:avLst/>
          </a:prstGeom>
          <a:ln>
            <a:solidFill>
              <a:schemeClr val="bg1">
                <a:lumMod val="50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rPr>
              <a:t>User’s Guide</a:t>
            </a:r>
          </a:p>
        </p:txBody>
      </p:sp>
      <p:sp>
        <p:nvSpPr>
          <p:cNvPr id="14" name="Right Arrow 13"/>
          <p:cNvSpPr/>
          <p:nvPr/>
        </p:nvSpPr>
        <p:spPr bwMode="auto">
          <a:xfrm flipH="1">
            <a:off x="2971800" y="1600200"/>
            <a:ext cx="1447800" cy="1219200"/>
          </a:xfrm>
          <a:prstGeom prst="rightArrow">
            <a:avLst/>
          </a:prstGeom>
          <a:ln>
            <a:solidFill>
              <a:schemeClr val="bg1">
                <a:lumMod val="50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rPr>
              <a:t>Download Software</a:t>
            </a:r>
          </a:p>
        </p:txBody>
      </p:sp>
      <p:sp>
        <p:nvSpPr>
          <p:cNvPr id="15" name="Left-Right Arrow 14"/>
          <p:cNvSpPr/>
          <p:nvPr/>
        </p:nvSpPr>
        <p:spPr bwMode="auto">
          <a:xfrm>
            <a:off x="3176469" y="4724400"/>
            <a:ext cx="1692144" cy="1219200"/>
          </a:xfrm>
          <a:prstGeom prst="leftRightArrow">
            <a:avLst/>
          </a:prstGeom>
          <a:ln>
            <a:solidFill>
              <a:schemeClr val="bg1">
                <a:lumMod val="50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rPr>
              <a:t>Software Forums</a:t>
            </a:r>
          </a:p>
        </p:txBody>
      </p:sp>
    </p:spTree>
    <p:custDataLst>
      <p:tags r:id="rId1"/>
    </p:custData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0" y="0"/>
            <a:ext cx="9144000" cy="6858000"/>
          </a:xfrm>
          <a:prstGeom prst="rect">
            <a:avLst/>
          </a:prstGeom>
          <a:solidFill>
            <a:srgbClr val="FFFFFF">
              <a:alpha val="50000"/>
            </a:srgbClr>
          </a:solidFill>
          <a:ln w="12700">
            <a:solidFill>
              <a:schemeClr val="tx1"/>
            </a:solidFill>
            <a:miter lim="800000"/>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latin typeface="Arial" pitchFamily="34" charset="0"/>
            </a:endParaRPr>
          </a:p>
        </p:txBody>
      </p:sp>
      <p:pic>
        <p:nvPicPr>
          <p:cNvPr id="4" name="Picture 2" descr="ti_stk_2c_pos_rgb_jpg"/>
          <p:cNvPicPr>
            <a:picLocks noChangeAspect="1" noChangeArrowheads="1"/>
          </p:cNvPicPr>
          <p:nvPr/>
        </p:nvPicPr>
        <p:blipFill>
          <a:blip r:embed="rId4" cstate="print"/>
          <a:srcRect/>
          <a:stretch>
            <a:fillRect/>
          </a:stretch>
        </p:blipFill>
        <p:spPr bwMode="auto">
          <a:xfrm>
            <a:off x="76200" y="1752600"/>
            <a:ext cx="8839200" cy="31019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64685377"/>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gray">
          <a:xfrm>
            <a:off x="182563" y="685800"/>
            <a:ext cx="5365750" cy="6019800"/>
          </a:xfrm>
          <a:prstGeom prst="rect">
            <a:avLst/>
          </a:prstGeom>
          <a:gradFill rotWithShape="1">
            <a:gsLst>
              <a:gs pos="0">
                <a:srgbClr val="777777"/>
              </a:gs>
              <a:gs pos="50000">
                <a:srgbClr val="EAEAEA"/>
              </a:gs>
              <a:gs pos="100000">
                <a:srgbClr val="777777"/>
              </a:gs>
            </a:gsLst>
            <a:lin ang="2700000" scaled="1"/>
          </a:gradFill>
          <a:ln w="9525">
            <a:miter lim="800000"/>
            <a:headEnd/>
            <a:tailEnd/>
          </a:ln>
          <a:scene3d>
            <a:camera prst="legacyObliqueTopRight"/>
            <a:lightRig rig="legacyHarsh1" dir="t"/>
          </a:scene3d>
          <a:sp3d extrusionH="11100" prstMaterial="legacyMatte">
            <a:bevelT w="13500" h="13500" prst="angle"/>
            <a:bevelB w="13500" h="13500" prst="angle"/>
            <a:extrusionClr>
              <a:srgbClr val="777777"/>
            </a:extrusionClr>
          </a:sp3d>
        </p:spPr>
        <p:txBody>
          <a:bodyPr lIns="12700" tIns="12700" rIns="12700" bIns="12700">
            <a:flatTx/>
          </a:bodyPr>
          <a:lstStyle/>
          <a:p>
            <a:pPr algn="r"/>
            <a:r>
              <a:rPr lang="en-US" altLang="en-US" sz="1600"/>
              <a:t>    </a:t>
            </a:r>
            <a:endParaRPr lang="en-US" altLang="en-US" sz="1600" b="0"/>
          </a:p>
        </p:txBody>
      </p:sp>
      <p:sp>
        <p:nvSpPr>
          <p:cNvPr id="637955" name="Rectangle 3"/>
          <p:cNvSpPr>
            <a:spLocks noChangeArrowheads="1"/>
          </p:cNvSpPr>
          <p:nvPr/>
        </p:nvSpPr>
        <p:spPr bwMode="auto">
          <a:xfrm>
            <a:off x="304800" y="3581400"/>
            <a:ext cx="1295400" cy="28956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580" name="Rectangle 4"/>
          <p:cNvSpPr>
            <a:spLocks noGrp="1" noChangeArrowheads="1"/>
          </p:cNvSpPr>
          <p:nvPr>
            <p:ph type="title"/>
          </p:nvPr>
        </p:nvSpPr>
        <p:spPr/>
        <p:txBody>
          <a:bodyPr/>
          <a:lstStyle/>
          <a:p>
            <a:r>
              <a:rPr lang="en-US" smtClean="0"/>
              <a:t>TMS320C674x Architecture - Overview</a:t>
            </a:r>
          </a:p>
        </p:txBody>
      </p:sp>
      <p:sp>
        <p:nvSpPr>
          <p:cNvPr id="24581" name="AutoShape 5"/>
          <p:cNvSpPr>
            <a:spLocks noChangeArrowheads="1"/>
          </p:cNvSpPr>
          <p:nvPr/>
        </p:nvSpPr>
        <p:spPr bwMode="auto">
          <a:xfrm>
            <a:off x="381000" y="914400"/>
            <a:ext cx="1143000" cy="533400"/>
          </a:xfrm>
          <a:prstGeom prst="cube">
            <a:avLst>
              <a:gd name="adj" fmla="val 14287"/>
            </a:avLst>
          </a:prstGeom>
          <a:solidFill>
            <a:schemeClr val="accent2"/>
          </a:solidFill>
          <a:ln w="12700">
            <a:solidFill>
              <a:schemeClr val="tx1"/>
            </a:solidFill>
            <a:prstDash val="dash"/>
            <a:miter lim="800000"/>
            <a:headEnd type="none" w="sm" len="sm"/>
            <a:tailEnd type="none" w="sm" len="sm"/>
          </a:ln>
        </p:spPr>
        <p:txBody>
          <a:bodyPr wrap="none" anchor="ctr"/>
          <a:lstStyle/>
          <a:p>
            <a:pPr algn="ctr" eaLnBrk="0" hangingPunct="0">
              <a:lnSpc>
                <a:spcPct val="80000"/>
              </a:lnSpc>
              <a:spcBef>
                <a:spcPct val="50000"/>
              </a:spcBef>
            </a:pPr>
            <a:r>
              <a:rPr lang="en-US" sz="1800">
                <a:latin typeface="Arial Narrow" pitchFamily="34" charset="0"/>
              </a:rPr>
              <a:t>128K L3</a:t>
            </a:r>
          </a:p>
        </p:txBody>
      </p:sp>
      <p:sp>
        <p:nvSpPr>
          <p:cNvPr id="24582" name="AutoShape 6"/>
          <p:cNvSpPr>
            <a:spLocks noChangeArrowheads="1"/>
          </p:cNvSpPr>
          <p:nvPr/>
        </p:nvSpPr>
        <p:spPr bwMode="auto">
          <a:xfrm>
            <a:off x="381000" y="1524000"/>
            <a:ext cx="1143000" cy="533400"/>
          </a:xfrm>
          <a:prstGeom prst="cube">
            <a:avLst>
              <a:gd name="adj" fmla="val 14287"/>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Arial Narrow" pitchFamily="34" charset="0"/>
              </a:rPr>
              <a:t>16-bit EMIF</a:t>
            </a:r>
          </a:p>
        </p:txBody>
      </p:sp>
      <p:sp>
        <p:nvSpPr>
          <p:cNvPr id="24583" name="AutoShape 7"/>
          <p:cNvSpPr>
            <a:spLocks noChangeArrowheads="1"/>
          </p:cNvSpPr>
          <p:nvPr/>
        </p:nvSpPr>
        <p:spPr bwMode="auto">
          <a:xfrm>
            <a:off x="381000" y="2133600"/>
            <a:ext cx="1143000" cy="533400"/>
          </a:xfrm>
          <a:prstGeom prst="cube">
            <a:avLst>
              <a:gd name="adj" fmla="val 14287"/>
            </a:avLst>
          </a:prstGeom>
          <a:solidFill>
            <a:schemeClr val="accent2"/>
          </a:solidFill>
          <a:ln w="12700">
            <a:solidFill>
              <a:schemeClr val="tx1"/>
            </a:solidFill>
            <a:miter lim="800000"/>
            <a:headEnd type="none" w="sm" len="sm"/>
            <a:tailEnd type="none" w="sm" len="sm"/>
          </a:ln>
        </p:spPr>
        <p:txBody>
          <a:bodyPr wrap="none" tIns="91440" anchor="ctr"/>
          <a:lstStyle/>
          <a:p>
            <a:pPr algn="ctr" eaLnBrk="0" hangingPunct="0">
              <a:lnSpc>
                <a:spcPct val="70000"/>
              </a:lnSpc>
              <a:spcBef>
                <a:spcPct val="50000"/>
              </a:spcBef>
            </a:pPr>
            <a:r>
              <a:rPr lang="en-US" sz="1800" dirty="0">
                <a:latin typeface="Arial Narrow" pitchFamily="34" charset="0"/>
              </a:rPr>
              <a:t>DDR2</a:t>
            </a:r>
            <a:br>
              <a:rPr lang="en-US" sz="1800" dirty="0">
                <a:latin typeface="Arial Narrow" pitchFamily="34" charset="0"/>
              </a:rPr>
            </a:br>
            <a:r>
              <a:rPr lang="en-US" sz="1800" dirty="0" err="1">
                <a:latin typeface="Arial Narrow" pitchFamily="34" charset="0"/>
              </a:rPr>
              <a:t>mDDR</a:t>
            </a:r>
            <a:endParaRPr lang="en-US" sz="1800" dirty="0">
              <a:latin typeface="Arial Narrow" pitchFamily="34" charset="0"/>
            </a:endParaRPr>
          </a:p>
        </p:txBody>
      </p:sp>
      <p:sp>
        <p:nvSpPr>
          <p:cNvPr id="24584" name="AutoShape 8"/>
          <p:cNvSpPr>
            <a:spLocks noChangeArrowheads="1"/>
          </p:cNvSpPr>
          <p:nvPr/>
        </p:nvSpPr>
        <p:spPr bwMode="auto">
          <a:xfrm>
            <a:off x="381000" y="2743200"/>
            <a:ext cx="1143000" cy="533400"/>
          </a:xfrm>
          <a:prstGeom prst="cube">
            <a:avLst>
              <a:gd name="adj" fmla="val 14287"/>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Arial Narrow" pitchFamily="34" charset="0"/>
              </a:rPr>
              <a:t>McASP</a:t>
            </a:r>
          </a:p>
        </p:txBody>
      </p:sp>
      <p:sp>
        <p:nvSpPr>
          <p:cNvPr id="24585" name="Rectangle 9"/>
          <p:cNvSpPr>
            <a:spLocks noChangeArrowheads="1"/>
          </p:cNvSpPr>
          <p:nvPr/>
        </p:nvSpPr>
        <p:spPr bwMode="auto">
          <a:xfrm>
            <a:off x="457200" y="36576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MMC/SD</a:t>
            </a:r>
          </a:p>
        </p:txBody>
      </p:sp>
      <p:sp>
        <p:nvSpPr>
          <p:cNvPr id="24586" name="Rectangle 10"/>
          <p:cNvSpPr>
            <a:spLocks noChangeArrowheads="1"/>
          </p:cNvSpPr>
          <p:nvPr/>
        </p:nvSpPr>
        <p:spPr bwMode="auto">
          <a:xfrm>
            <a:off x="457200" y="39624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EMAC</a:t>
            </a:r>
          </a:p>
        </p:txBody>
      </p:sp>
      <p:sp>
        <p:nvSpPr>
          <p:cNvPr id="24587" name="Rectangle 11"/>
          <p:cNvSpPr>
            <a:spLocks noChangeArrowheads="1"/>
          </p:cNvSpPr>
          <p:nvPr/>
        </p:nvSpPr>
        <p:spPr bwMode="auto">
          <a:xfrm>
            <a:off x="457200" y="42672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HPI</a:t>
            </a:r>
          </a:p>
        </p:txBody>
      </p:sp>
      <p:sp>
        <p:nvSpPr>
          <p:cNvPr id="24588" name="Rectangle 12"/>
          <p:cNvSpPr>
            <a:spLocks noChangeArrowheads="1"/>
          </p:cNvSpPr>
          <p:nvPr/>
        </p:nvSpPr>
        <p:spPr bwMode="auto">
          <a:xfrm>
            <a:off x="457200" y="48768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SATA</a:t>
            </a:r>
          </a:p>
        </p:txBody>
      </p:sp>
      <p:sp>
        <p:nvSpPr>
          <p:cNvPr id="24589" name="Rectangle 13"/>
          <p:cNvSpPr>
            <a:spLocks noChangeArrowheads="1"/>
          </p:cNvSpPr>
          <p:nvPr/>
        </p:nvSpPr>
        <p:spPr bwMode="auto">
          <a:xfrm>
            <a:off x="457200" y="54864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latin typeface="Arial Narrow" pitchFamily="34" charset="0"/>
              </a:rPr>
              <a:t>I2C, SPI, UART</a:t>
            </a:r>
          </a:p>
        </p:txBody>
      </p:sp>
      <p:sp>
        <p:nvSpPr>
          <p:cNvPr id="637966" name="Rectangle 14"/>
          <p:cNvSpPr>
            <a:spLocks noChangeArrowheads="1"/>
          </p:cNvSpPr>
          <p:nvPr/>
        </p:nvSpPr>
        <p:spPr bwMode="auto">
          <a:xfrm>
            <a:off x="1828800" y="914400"/>
            <a:ext cx="381000" cy="5486400"/>
          </a:xfrm>
          <a:prstGeom prst="rect">
            <a:avLst/>
          </a:prstGeom>
          <a:solidFill>
            <a:srgbClr val="DDDDDD"/>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591" name="Text Box 15"/>
          <p:cNvSpPr txBox="1">
            <a:spLocks noChangeArrowheads="1"/>
          </p:cNvSpPr>
          <p:nvPr/>
        </p:nvSpPr>
        <p:spPr bwMode="auto">
          <a:xfrm rot="5400000">
            <a:off x="678656" y="3136107"/>
            <a:ext cx="2708275"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a:latin typeface="Arial Narrow" pitchFamily="34" charset="0"/>
              </a:rPr>
              <a:t>Switched Central Resource (SCR)</a:t>
            </a:r>
          </a:p>
        </p:txBody>
      </p:sp>
      <p:sp>
        <p:nvSpPr>
          <p:cNvPr id="24592" name="Rectangle 16"/>
          <p:cNvSpPr>
            <a:spLocks noChangeArrowheads="1"/>
          </p:cNvSpPr>
          <p:nvPr/>
        </p:nvSpPr>
        <p:spPr bwMode="auto">
          <a:xfrm>
            <a:off x="2438400" y="2209800"/>
            <a:ext cx="609600" cy="2133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256K</a:t>
            </a:r>
          </a:p>
          <a:p>
            <a:pPr algn="ctr" eaLnBrk="0" hangingPunct="0">
              <a:lnSpc>
                <a:spcPct val="80000"/>
              </a:lnSpc>
              <a:spcBef>
                <a:spcPct val="50000"/>
              </a:spcBef>
            </a:pPr>
            <a:r>
              <a:rPr lang="en-US" sz="1800"/>
              <a:t>L2</a:t>
            </a:r>
          </a:p>
        </p:txBody>
      </p:sp>
      <p:sp>
        <p:nvSpPr>
          <p:cNvPr id="24593" name="AutoShape 17"/>
          <p:cNvSpPr>
            <a:spLocks noChangeArrowheads="1"/>
          </p:cNvSpPr>
          <p:nvPr/>
        </p:nvSpPr>
        <p:spPr bwMode="auto">
          <a:xfrm>
            <a:off x="2514600" y="866775"/>
            <a:ext cx="990600" cy="609600"/>
          </a:xfrm>
          <a:prstGeom prst="can">
            <a:avLst>
              <a:gd name="adj" fmla="val 25000"/>
            </a:avLst>
          </a:prstGeom>
          <a:solidFill>
            <a:schemeClr val="accent1"/>
          </a:solidFill>
          <a:ln w="12700">
            <a:solidFill>
              <a:schemeClr val="tx1"/>
            </a:solidFill>
            <a:round/>
            <a:headEnd type="none" w="sm" len="sm"/>
            <a:tailEnd type="none" w="sm" len="sm"/>
          </a:ln>
        </p:spPr>
        <p:txBody>
          <a:bodyPr wrap="none" tIns="137160" anchor="ctr"/>
          <a:lstStyle/>
          <a:p>
            <a:pPr algn="ctr" eaLnBrk="0" hangingPunct="0">
              <a:lnSpc>
                <a:spcPct val="80000"/>
              </a:lnSpc>
              <a:spcBef>
                <a:spcPct val="50000"/>
              </a:spcBef>
            </a:pPr>
            <a:r>
              <a:rPr lang="en-US" sz="1800" dirty="0">
                <a:latin typeface="Arial Narrow" pitchFamily="34" charset="0"/>
              </a:rPr>
              <a:t>EDMA3</a:t>
            </a:r>
          </a:p>
        </p:txBody>
      </p:sp>
      <p:sp>
        <p:nvSpPr>
          <p:cNvPr id="637970" name="Rectangle 18"/>
          <p:cNvSpPr>
            <a:spLocks noChangeArrowheads="1"/>
          </p:cNvSpPr>
          <p:nvPr/>
        </p:nvSpPr>
        <p:spPr bwMode="auto">
          <a:xfrm>
            <a:off x="3429000" y="2667000"/>
            <a:ext cx="1981200" cy="2667000"/>
          </a:xfrm>
          <a:prstGeom prst="rect">
            <a:avLst/>
          </a:prstGeom>
          <a:solidFill>
            <a:schemeClr val="accent2"/>
          </a:solid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596" name="Rectangle 20"/>
          <p:cNvSpPr>
            <a:spLocks noChangeArrowheads="1"/>
          </p:cNvSpPr>
          <p:nvPr/>
        </p:nvSpPr>
        <p:spPr bwMode="auto">
          <a:xfrm>
            <a:off x="3429000" y="1905000"/>
            <a:ext cx="1981200" cy="381000"/>
          </a:xfrm>
          <a:prstGeom prst="rect">
            <a:avLst/>
          </a:prstGeom>
          <a:solidFill>
            <a:schemeClr val="accent1"/>
          </a:solidFill>
          <a:ln w="12700" algn="ctr">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32KB L1P Cache/SRAM</a:t>
            </a:r>
          </a:p>
        </p:txBody>
      </p:sp>
      <p:sp>
        <p:nvSpPr>
          <p:cNvPr id="24597" name="Rectangle 21"/>
          <p:cNvSpPr>
            <a:spLocks noChangeArrowheads="1"/>
          </p:cNvSpPr>
          <p:nvPr/>
        </p:nvSpPr>
        <p:spPr bwMode="auto">
          <a:xfrm>
            <a:off x="3429000" y="5715000"/>
            <a:ext cx="1981200" cy="381000"/>
          </a:xfrm>
          <a:prstGeom prst="rect">
            <a:avLst/>
          </a:prstGeom>
          <a:solidFill>
            <a:schemeClr val="accent1"/>
          </a:solidFill>
          <a:ln w="12700" algn="ctr">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32KB L1D Cache/SRAM</a:t>
            </a:r>
          </a:p>
        </p:txBody>
      </p:sp>
      <p:sp>
        <p:nvSpPr>
          <p:cNvPr id="24598" name="AutoShape 22"/>
          <p:cNvSpPr>
            <a:spLocks noChangeArrowheads="1"/>
          </p:cNvSpPr>
          <p:nvPr/>
        </p:nvSpPr>
        <p:spPr bwMode="auto">
          <a:xfrm>
            <a:off x="4114800" y="1143000"/>
            <a:ext cx="609600" cy="609600"/>
          </a:xfrm>
          <a:prstGeom prst="bevel">
            <a:avLst>
              <a:gd name="adj" fmla="val 12500"/>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latin typeface="Arial Narrow" pitchFamily="34" charset="0"/>
              </a:rPr>
              <a:t>4-32x</a:t>
            </a:r>
            <a:br>
              <a:rPr lang="en-US" sz="1200">
                <a:latin typeface="Arial Narrow" pitchFamily="34" charset="0"/>
              </a:rPr>
            </a:br>
            <a:r>
              <a:rPr lang="en-US" sz="1200">
                <a:latin typeface="Arial Narrow" pitchFamily="34" charset="0"/>
              </a:rPr>
              <a:t>PLL</a:t>
            </a:r>
          </a:p>
        </p:txBody>
      </p:sp>
      <p:sp>
        <p:nvSpPr>
          <p:cNvPr id="24599" name="Rectangle 23"/>
          <p:cNvSpPr>
            <a:spLocks noChangeArrowheads="1"/>
          </p:cNvSpPr>
          <p:nvPr/>
        </p:nvSpPr>
        <p:spPr bwMode="auto">
          <a:xfrm>
            <a:off x="5638800" y="685800"/>
            <a:ext cx="3505200" cy="304800"/>
          </a:xfrm>
          <a:prstGeom prst="rect">
            <a:avLst/>
          </a:prstGeom>
          <a:solidFill>
            <a:schemeClr val="accent3"/>
          </a:solidFill>
          <a:ln w="12700">
            <a:noFill/>
            <a:miter lim="800000"/>
            <a:headEnd type="none" w="sm" len="sm"/>
            <a:tailEnd type="none" w="sm" len="sm"/>
          </a:ln>
        </p:spPr>
        <p:txBody>
          <a:bodyPr wrap="none" anchor="ctr"/>
          <a:lstStyle/>
          <a:p>
            <a:pPr eaLnBrk="0" hangingPunct="0">
              <a:lnSpc>
                <a:spcPct val="80000"/>
              </a:lnSpc>
              <a:spcBef>
                <a:spcPct val="50000"/>
              </a:spcBef>
            </a:pPr>
            <a:r>
              <a:rPr lang="en-US" sz="2000"/>
              <a:t>Performance &amp; Memory</a:t>
            </a:r>
          </a:p>
        </p:txBody>
      </p:sp>
      <p:sp>
        <p:nvSpPr>
          <p:cNvPr id="637976" name="Line 24"/>
          <p:cNvSpPr>
            <a:spLocks noChangeShapeType="1"/>
          </p:cNvSpPr>
          <p:nvPr/>
        </p:nvSpPr>
        <p:spPr bwMode="auto">
          <a:xfrm>
            <a:off x="1524000" y="1171575"/>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77" name="Line 25"/>
          <p:cNvSpPr>
            <a:spLocks noChangeShapeType="1"/>
          </p:cNvSpPr>
          <p:nvPr/>
        </p:nvSpPr>
        <p:spPr bwMode="auto">
          <a:xfrm>
            <a:off x="1524000" y="1781175"/>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78" name="Line 26"/>
          <p:cNvSpPr>
            <a:spLocks noChangeShapeType="1"/>
          </p:cNvSpPr>
          <p:nvPr/>
        </p:nvSpPr>
        <p:spPr bwMode="auto">
          <a:xfrm>
            <a:off x="1524000" y="2400300"/>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79" name="Line 27"/>
          <p:cNvSpPr>
            <a:spLocks noChangeShapeType="1"/>
          </p:cNvSpPr>
          <p:nvPr/>
        </p:nvSpPr>
        <p:spPr bwMode="auto">
          <a:xfrm>
            <a:off x="1524000" y="3019425"/>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80" name="Line 28"/>
          <p:cNvSpPr>
            <a:spLocks noChangeShapeType="1"/>
          </p:cNvSpPr>
          <p:nvPr/>
        </p:nvSpPr>
        <p:spPr bwMode="auto">
          <a:xfrm>
            <a:off x="1600200" y="4953000"/>
            <a:ext cx="2286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81" name="Line 29"/>
          <p:cNvSpPr>
            <a:spLocks noChangeShapeType="1"/>
          </p:cNvSpPr>
          <p:nvPr/>
        </p:nvSpPr>
        <p:spPr bwMode="auto">
          <a:xfrm>
            <a:off x="2209800" y="1171575"/>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06" name="Text Box 30"/>
          <p:cNvSpPr txBox="1">
            <a:spLocks noChangeArrowheads="1"/>
          </p:cNvSpPr>
          <p:nvPr/>
        </p:nvSpPr>
        <p:spPr bwMode="auto">
          <a:xfrm>
            <a:off x="3657600" y="685800"/>
            <a:ext cx="1893888"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dirty="0"/>
              <a:t>TMS320C6748</a:t>
            </a:r>
          </a:p>
        </p:txBody>
      </p:sp>
      <p:sp>
        <p:nvSpPr>
          <p:cNvPr id="637983" name="Line 31"/>
          <p:cNvSpPr>
            <a:spLocks noChangeShapeType="1"/>
          </p:cNvSpPr>
          <p:nvPr/>
        </p:nvSpPr>
        <p:spPr bwMode="auto">
          <a:xfrm>
            <a:off x="2209800" y="4572000"/>
            <a:ext cx="12192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84" name="Line 32"/>
          <p:cNvSpPr>
            <a:spLocks noChangeShapeType="1"/>
          </p:cNvSpPr>
          <p:nvPr/>
        </p:nvSpPr>
        <p:spPr bwMode="auto">
          <a:xfrm>
            <a:off x="2209800" y="4876800"/>
            <a:ext cx="12192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09" name="Text Box 33"/>
          <p:cNvSpPr txBox="1">
            <a:spLocks noChangeArrowheads="1"/>
          </p:cNvSpPr>
          <p:nvPr/>
        </p:nvSpPr>
        <p:spPr bwMode="gray">
          <a:xfrm>
            <a:off x="2438400" y="4991100"/>
            <a:ext cx="228600" cy="95250"/>
          </a:xfrm>
          <a:prstGeom prst="rect">
            <a:avLst/>
          </a:prstGeom>
          <a:noFill/>
          <a:ln w="12700">
            <a:noFill/>
            <a:miter lim="800000"/>
            <a:headEnd type="none" w="sm" len="sm"/>
            <a:tailEnd type="none" w="sm" len="sm"/>
          </a:ln>
        </p:spPr>
        <p:txBody>
          <a:bodyPr lIns="0" tIns="0" rIns="0" bIns="0" anchor="ctr"/>
          <a:lstStyle/>
          <a:p>
            <a:pPr eaLnBrk="0" hangingPunct="0"/>
            <a:r>
              <a:rPr lang="en-US" sz="1000"/>
              <a:t>128</a:t>
            </a:r>
          </a:p>
        </p:txBody>
      </p:sp>
      <p:sp>
        <p:nvSpPr>
          <p:cNvPr id="637986" name="Line 34"/>
          <p:cNvSpPr>
            <a:spLocks noChangeShapeType="1"/>
          </p:cNvSpPr>
          <p:nvPr/>
        </p:nvSpPr>
        <p:spPr bwMode="gray">
          <a:xfrm flipV="1">
            <a:off x="2501900" y="4819650"/>
            <a:ext cx="96838" cy="131763"/>
          </a:xfrm>
          <a:prstGeom prst="line">
            <a:avLst/>
          </a:prstGeom>
          <a:noFill/>
          <a:ln w="12700">
            <a:solidFill>
              <a:schemeClr val="tx1"/>
            </a:solidFill>
            <a:round/>
            <a:headEnd type="none" w="lg" len="lg"/>
            <a:tailEnd type="none" w="lg" len="lg"/>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11" name="Text Box 35"/>
          <p:cNvSpPr txBox="1">
            <a:spLocks noChangeArrowheads="1"/>
          </p:cNvSpPr>
          <p:nvPr/>
        </p:nvSpPr>
        <p:spPr bwMode="gray">
          <a:xfrm>
            <a:off x="2438400" y="4648200"/>
            <a:ext cx="228600" cy="95250"/>
          </a:xfrm>
          <a:prstGeom prst="rect">
            <a:avLst/>
          </a:prstGeom>
          <a:noFill/>
          <a:ln w="12700">
            <a:noFill/>
            <a:miter lim="800000"/>
            <a:headEnd type="none" w="sm" len="sm"/>
            <a:tailEnd type="none" w="sm" len="sm"/>
          </a:ln>
        </p:spPr>
        <p:txBody>
          <a:bodyPr lIns="0" tIns="0" rIns="0" bIns="0" anchor="ctr"/>
          <a:lstStyle/>
          <a:p>
            <a:pPr eaLnBrk="0" hangingPunct="0"/>
            <a:r>
              <a:rPr lang="en-US" sz="1000"/>
              <a:t>128</a:t>
            </a:r>
          </a:p>
        </p:txBody>
      </p:sp>
      <p:sp>
        <p:nvSpPr>
          <p:cNvPr id="637988" name="Line 36"/>
          <p:cNvSpPr>
            <a:spLocks noChangeShapeType="1"/>
          </p:cNvSpPr>
          <p:nvPr/>
        </p:nvSpPr>
        <p:spPr bwMode="gray">
          <a:xfrm flipV="1">
            <a:off x="2501900" y="4476750"/>
            <a:ext cx="96838" cy="131763"/>
          </a:xfrm>
          <a:prstGeom prst="line">
            <a:avLst/>
          </a:prstGeom>
          <a:noFill/>
          <a:ln w="12700">
            <a:solidFill>
              <a:schemeClr val="tx1"/>
            </a:solidFill>
            <a:round/>
            <a:headEnd type="none" w="lg" len="lg"/>
            <a:tailEnd type="none" w="lg" len="lg"/>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89" name="Line 37"/>
          <p:cNvSpPr>
            <a:spLocks noChangeShapeType="1"/>
          </p:cNvSpPr>
          <p:nvPr/>
        </p:nvSpPr>
        <p:spPr bwMode="auto">
          <a:xfrm>
            <a:off x="4419600" y="2286000"/>
            <a:ext cx="0" cy="38100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90" name="Line 38"/>
          <p:cNvSpPr>
            <a:spLocks noChangeShapeType="1"/>
          </p:cNvSpPr>
          <p:nvPr/>
        </p:nvSpPr>
        <p:spPr bwMode="auto">
          <a:xfrm>
            <a:off x="4419600" y="5334000"/>
            <a:ext cx="0" cy="38100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15" name="Text Box 39"/>
          <p:cNvSpPr txBox="1">
            <a:spLocks noChangeArrowheads="1"/>
          </p:cNvSpPr>
          <p:nvPr/>
        </p:nvSpPr>
        <p:spPr bwMode="gray">
          <a:xfrm>
            <a:off x="4092575" y="2406650"/>
            <a:ext cx="244475" cy="136525"/>
          </a:xfrm>
          <a:prstGeom prst="rect">
            <a:avLst/>
          </a:prstGeom>
          <a:noFill/>
          <a:ln w="12700">
            <a:noFill/>
            <a:miter lim="800000"/>
            <a:headEnd type="none" w="sm" len="sm"/>
            <a:tailEnd type="none" w="sm" len="sm"/>
          </a:ln>
        </p:spPr>
        <p:txBody>
          <a:bodyPr lIns="0" tIns="0" rIns="0" bIns="0" anchor="ctr"/>
          <a:lstStyle/>
          <a:p>
            <a:pPr eaLnBrk="0" hangingPunct="0"/>
            <a:r>
              <a:rPr lang="en-US" sz="1000"/>
              <a:t>256</a:t>
            </a:r>
          </a:p>
        </p:txBody>
      </p:sp>
      <p:sp>
        <p:nvSpPr>
          <p:cNvPr id="637992" name="Line 40"/>
          <p:cNvSpPr>
            <a:spLocks noChangeShapeType="1"/>
          </p:cNvSpPr>
          <p:nvPr/>
        </p:nvSpPr>
        <p:spPr bwMode="gray">
          <a:xfrm flipV="1">
            <a:off x="4362450" y="2405063"/>
            <a:ext cx="123825" cy="95250"/>
          </a:xfrm>
          <a:prstGeom prst="line">
            <a:avLst/>
          </a:prstGeom>
          <a:noFill/>
          <a:ln w="12700">
            <a:solidFill>
              <a:schemeClr val="tx1"/>
            </a:solidFill>
            <a:round/>
            <a:headEnd type="none" w="sm" len="sm"/>
            <a:tailEnd type="none" w="sm" len="sm"/>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17" name="Text Box 41"/>
          <p:cNvSpPr txBox="1">
            <a:spLocks noChangeArrowheads="1"/>
          </p:cNvSpPr>
          <p:nvPr/>
        </p:nvSpPr>
        <p:spPr bwMode="gray">
          <a:xfrm>
            <a:off x="4092575" y="5467350"/>
            <a:ext cx="244475" cy="136525"/>
          </a:xfrm>
          <a:prstGeom prst="rect">
            <a:avLst/>
          </a:prstGeom>
          <a:noFill/>
          <a:ln w="12700">
            <a:noFill/>
            <a:miter lim="800000"/>
            <a:headEnd type="none" w="sm" len="sm"/>
            <a:tailEnd type="none" w="sm" len="sm"/>
          </a:ln>
        </p:spPr>
        <p:txBody>
          <a:bodyPr lIns="0" tIns="0" rIns="0" bIns="0" anchor="ctr"/>
          <a:lstStyle/>
          <a:p>
            <a:pPr eaLnBrk="0" hangingPunct="0"/>
            <a:r>
              <a:rPr lang="en-US" sz="1000" dirty="0" smtClean="0"/>
              <a:t>128</a:t>
            </a:r>
            <a:endParaRPr lang="en-US" sz="1000" dirty="0"/>
          </a:p>
        </p:txBody>
      </p:sp>
      <p:sp>
        <p:nvSpPr>
          <p:cNvPr id="637994" name="Line 42"/>
          <p:cNvSpPr>
            <a:spLocks noChangeShapeType="1"/>
          </p:cNvSpPr>
          <p:nvPr/>
        </p:nvSpPr>
        <p:spPr bwMode="gray">
          <a:xfrm flipV="1">
            <a:off x="4362450" y="5465763"/>
            <a:ext cx="123825" cy="95250"/>
          </a:xfrm>
          <a:prstGeom prst="line">
            <a:avLst/>
          </a:prstGeom>
          <a:noFill/>
          <a:ln w="12700">
            <a:solidFill>
              <a:schemeClr val="tx1"/>
            </a:solidFill>
            <a:round/>
            <a:headEnd type="none" w="sm" len="sm"/>
            <a:tailEnd type="none" w="sm" len="sm"/>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19" name="Rectangle 43"/>
          <p:cNvSpPr>
            <a:spLocks noChangeArrowheads="1"/>
          </p:cNvSpPr>
          <p:nvPr/>
        </p:nvSpPr>
        <p:spPr bwMode="auto">
          <a:xfrm>
            <a:off x="5638800" y="2667000"/>
            <a:ext cx="3505200" cy="304800"/>
          </a:xfrm>
          <a:prstGeom prst="rect">
            <a:avLst/>
          </a:prstGeom>
          <a:solidFill>
            <a:schemeClr val="accent2"/>
          </a:solidFill>
          <a:ln w="12700">
            <a:noFill/>
            <a:miter lim="800000"/>
            <a:headEnd type="none" w="sm" len="sm"/>
            <a:tailEnd type="none" w="sm" len="sm"/>
          </a:ln>
        </p:spPr>
        <p:txBody>
          <a:bodyPr wrap="none" anchor="ctr"/>
          <a:lstStyle/>
          <a:p>
            <a:pPr eaLnBrk="0" hangingPunct="0">
              <a:lnSpc>
                <a:spcPct val="80000"/>
              </a:lnSpc>
              <a:spcBef>
                <a:spcPct val="50000"/>
              </a:spcBef>
            </a:pPr>
            <a:r>
              <a:rPr lang="en-US" sz="2000"/>
              <a:t>Communications</a:t>
            </a:r>
          </a:p>
        </p:txBody>
      </p:sp>
      <p:sp>
        <p:nvSpPr>
          <p:cNvPr id="24620" name="Text Box 44"/>
          <p:cNvSpPr txBox="1">
            <a:spLocks noChangeArrowheads="1"/>
          </p:cNvSpPr>
          <p:nvPr/>
        </p:nvSpPr>
        <p:spPr bwMode="auto">
          <a:xfrm>
            <a:off x="5715000" y="1085850"/>
            <a:ext cx="2786063" cy="1438275"/>
          </a:xfrm>
          <a:prstGeom prst="rect">
            <a:avLst/>
          </a:prstGeom>
          <a:noFill/>
          <a:ln w="12700">
            <a:noFill/>
            <a:miter lim="800000"/>
            <a:headEnd type="none" w="sm" len="sm"/>
            <a:tailEnd type="none" w="sm" len="sm"/>
          </a:ln>
        </p:spPr>
        <p:txBody>
          <a:bodyPr wrap="none">
            <a:spAutoFit/>
          </a:bodyPr>
          <a:lstStyle/>
          <a:p>
            <a:pPr eaLnBrk="0" hangingPunct="0">
              <a:lnSpc>
                <a:spcPct val="70000"/>
              </a:lnSpc>
              <a:spcBef>
                <a:spcPct val="50000"/>
              </a:spcBef>
              <a:buClr>
                <a:schemeClr val="tx2"/>
              </a:buClr>
              <a:buSzPct val="130000"/>
              <a:buFontTx/>
              <a:buChar char="•"/>
            </a:pPr>
            <a:r>
              <a:rPr lang="en-US" sz="1600"/>
              <a:t> Up to 456MHz</a:t>
            </a:r>
          </a:p>
          <a:p>
            <a:pPr eaLnBrk="0" hangingPunct="0">
              <a:lnSpc>
                <a:spcPct val="70000"/>
              </a:lnSpc>
              <a:spcBef>
                <a:spcPct val="50000"/>
              </a:spcBef>
              <a:buClr>
                <a:schemeClr val="tx2"/>
              </a:buClr>
              <a:buSzPct val="130000"/>
              <a:buFontTx/>
              <a:buChar char="•"/>
            </a:pPr>
            <a:r>
              <a:rPr lang="en-US" sz="1600"/>
              <a:t> 256K L2 (cache/SRAM)</a:t>
            </a:r>
          </a:p>
          <a:p>
            <a:pPr eaLnBrk="0" hangingPunct="0">
              <a:lnSpc>
                <a:spcPct val="70000"/>
              </a:lnSpc>
              <a:spcBef>
                <a:spcPct val="50000"/>
              </a:spcBef>
              <a:buClr>
                <a:schemeClr val="tx2"/>
              </a:buClr>
              <a:buSzPct val="130000"/>
              <a:buFontTx/>
              <a:buChar char="•"/>
            </a:pPr>
            <a:r>
              <a:rPr lang="en-US" sz="1600"/>
              <a:t> 32K L1P/D Cache/SRAM</a:t>
            </a:r>
          </a:p>
          <a:p>
            <a:pPr eaLnBrk="0" hangingPunct="0">
              <a:lnSpc>
                <a:spcPct val="70000"/>
              </a:lnSpc>
              <a:spcBef>
                <a:spcPct val="50000"/>
              </a:spcBef>
              <a:buClr>
                <a:schemeClr val="tx2"/>
              </a:buClr>
              <a:buSzPct val="130000"/>
              <a:buFontTx/>
              <a:buChar char="•"/>
            </a:pPr>
            <a:r>
              <a:rPr lang="en-US" sz="1600"/>
              <a:t> 16-bit DDR2-266</a:t>
            </a:r>
          </a:p>
          <a:p>
            <a:pPr eaLnBrk="0" hangingPunct="0">
              <a:lnSpc>
                <a:spcPct val="70000"/>
              </a:lnSpc>
              <a:spcBef>
                <a:spcPct val="50000"/>
              </a:spcBef>
              <a:buClr>
                <a:schemeClr val="tx2"/>
              </a:buClr>
              <a:buSzPct val="130000"/>
              <a:buFontTx/>
              <a:buChar char="•"/>
            </a:pPr>
            <a:r>
              <a:rPr lang="en-US" sz="1600"/>
              <a:t> 16-bit EMIF (NAND Flash)</a:t>
            </a:r>
          </a:p>
        </p:txBody>
      </p:sp>
      <p:sp>
        <p:nvSpPr>
          <p:cNvPr id="24621" name="Text Box 45"/>
          <p:cNvSpPr txBox="1">
            <a:spLocks noChangeArrowheads="1"/>
          </p:cNvSpPr>
          <p:nvPr/>
        </p:nvSpPr>
        <p:spPr bwMode="auto">
          <a:xfrm>
            <a:off x="5715000" y="3086100"/>
            <a:ext cx="2479675" cy="1144588"/>
          </a:xfrm>
          <a:prstGeom prst="rect">
            <a:avLst/>
          </a:prstGeom>
          <a:noFill/>
          <a:ln w="12700">
            <a:noFill/>
            <a:miter lim="800000"/>
            <a:headEnd type="none" w="sm" len="sm"/>
            <a:tailEnd type="none" w="sm" len="sm"/>
          </a:ln>
        </p:spPr>
        <p:txBody>
          <a:bodyPr wrap="none">
            <a:spAutoFit/>
          </a:bodyPr>
          <a:lstStyle/>
          <a:p>
            <a:pPr eaLnBrk="0" hangingPunct="0">
              <a:lnSpc>
                <a:spcPct val="70000"/>
              </a:lnSpc>
              <a:spcBef>
                <a:spcPct val="50000"/>
              </a:spcBef>
              <a:buClr>
                <a:schemeClr val="tx2"/>
              </a:buClr>
              <a:buSzPct val="130000"/>
              <a:buFontTx/>
              <a:buChar char="•"/>
            </a:pPr>
            <a:r>
              <a:rPr lang="en-US" sz="1600"/>
              <a:t> 64-Channel EDMA 3.0 </a:t>
            </a:r>
          </a:p>
          <a:p>
            <a:pPr eaLnBrk="0" hangingPunct="0">
              <a:lnSpc>
                <a:spcPct val="70000"/>
              </a:lnSpc>
              <a:spcBef>
                <a:spcPct val="50000"/>
              </a:spcBef>
              <a:buClr>
                <a:schemeClr val="tx2"/>
              </a:buClr>
              <a:buSzPct val="130000"/>
              <a:buFontTx/>
              <a:buChar char="•"/>
            </a:pPr>
            <a:r>
              <a:rPr lang="en-US" sz="1600"/>
              <a:t> 10/100 EMAC</a:t>
            </a:r>
          </a:p>
          <a:p>
            <a:pPr eaLnBrk="0" hangingPunct="0">
              <a:lnSpc>
                <a:spcPct val="70000"/>
              </a:lnSpc>
              <a:spcBef>
                <a:spcPct val="50000"/>
              </a:spcBef>
              <a:buClr>
                <a:schemeClr val="tx2"/>
              </a:buClr>
              <a:buSzPct val="130000"/>
              <a:buFontTx/>
              <a:buChar char="•"/>
            </a:pPr>
            <a:r>
              <a:rPr lang="en-US" sz="1600"/>
              <a:t> USB 1.1 &amp; 2.0</a:t>
            </a:r>
          </a:p>
          <a:p>
            <a:pPr eaLnBrk="0" hangingPunct="0">
              <a:lnSpc>
                <a:spcPct val="70000"/>
              </a:lnSpc>
              <a:spcBef>
                <a:spcPct val="50000"/>
              </a:spcBef>
              <a:buClr>
                <a:schemeClr val="tx2"/>
              </a:buClr>
              <a:buSzPct val="130000"/>
              <a:buFontTx/>
              <a:buChar char="•"/>
            </a:pPr>
            <a:r>
              <a:rPr lang="en-US" sz="1600"/>
              <a:t> SATA</a:t>
            </a:r>
          </a:p>
        </p:txBody>
      </p:sp>
      <p:sp>
        <p:nvSpPr>
          <p:cNvPr id="24622" name="Rectangle 46"/>
          <p:cNvSpPr>
            <a:spLocks noChangeArrowheads="1"/>
          </p:cNvSpPr>
          <p:nvPr/>
        </p:nvSpPr>
        <p:spPr bwMode="auto">
          <a:xfrm>
            <a:off x="5638800" y="4397375"/>
            <a:ext cx="3505200" cy="304800"/>
          </a:xfrm>
          <a:prstGeom prst="rect">
            <a:avLst/>
          </a:prstGeom>
          <a:solidFill>
            <a:srgbClr val="DDDDDD"/>
          </a:solidFill>
          <a:ln w="12700">
            <a:noFill/>
            <a:miter lim="800000"/>
            <a:headEnd type="none" w="sm" len="sm"/>
            <a:tailEnd type="none" w="sm" len="sm"/>
          </a:ln>
        </p:spPr>
        <p:txBody>
          <a:bodyPr wrap="none" anchor="ctr"/>
          <a:lstStyle/>
          <a:p>
            <a:pPr eaLnBrk="0" hangingPunct="0">
              <a:lnSpc>
                <a:spcPct val="80000"/>
              </a:lnSpc>
              <a:spcBef>
                <a:spcPct val="50000"/>
              </a:spcBef>
            </a:pPr>
            <a:r>
              <a:rPr lang="en-US" sz="2000"/>
              <a:t>Power/Packaging</a:t>
            </a:r>
          </a:p>
        </p:txBody>
      </p:sp>
      <p:sp>
        <p:nvSpPr>
          <p:cNvPr id="24623" name="Text Box 47"/>
          <p:cNvSpPr txBox="1">
            <a:spLocks noChangeArrowheads="1"/>
          </p:cNvSpPr>
          <p:nvPr/>
        </p:nvSpPr>
        <p:spPr bwMode="auto">
          <a:xfrm>
            <a:off x="5715000" y="4797425"/>
            <a:ext cx="3297238" cy="163036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buClr>
                <a:schemeClr val="tx2"/>
              </a:buClr>
              <a:buSzPct val="130000"/>
              <a:buFontTx/>
              <a:buChar char="•"/>
            </a:pPr>
            <a:r>
              <a:rPr lang="en-US" sz="1600"/>
              <a:t> 13x13mm nPBGA &amp; 16x16mm</a:t>
            </a:r>
            <a:br>
              <a:rPr lang="en-US" sz="1600"/>
            </a:br>
            <a:r>
              <a:rPr lang="en-US" sz="1600"/>
              <a:t>   PBGA</a:t>
            </a:r>
          </a:p>
          <a:p>
            <a:pPr eaLnBrk="0" hangingPunct="0">
              <a:lnSpc>
                <a:spcPct val="80000"/>
              </a:lnSpc>
              <a:spcBef>
                <a:spcPct val="50000"/>
              </a:spcBef>
              <a:buClr>
                <a:schemeClr val="tx2"/>
              </a:buClr>
              <a:buSzPct val="130000"/>
              <a:buFontTx/>
              <a:buChar char="•"/>
            </a:pPr>
            <a:r>
              <a:rPr lang="en-US" sz="1600"/>
              <a:t> Pin-to-pin compatible w/OMAP</a:t>
            </a:r>
            <a:br>
              <a:rPr lang="en-US" sz="1600"/>
            </a:br>
            <a:r>
              <a:rPr lang="en-US" sz="1600"/>
              <a:t>   L138 (+ARM9), 361-pin pkg</a:t>
            </a:r>
          </a:p>
          <a:p>
            <a:pPr eaLnBrk="0" hangingPunct="0">
              <a:lnSpc>
                <a:spcPct val="80000"/>
              </a:lnSpc>
              <a:spcBef>
                <a:spcPct val="50000"/>
              </a:spcBef>
              <a:buClr>
                <a:schemeClr val="tx2"/>
              </a:buClr>
              <a:buSzPct val="130000"/>
              <a:buFontTx/>
              <a:buChar char="•"/>
            </a:pPr>
            <a:r>
              <a:rPr lang="en-US" sz="1600"/>
              <a:t> Dynamic voltage/freq scaling</a:t>
            </a:r>
          </a:p>
          <a:p>
            <a:pPr eaLnBrk="0" hangingPunct="0">
              <a:lnSpc>
                <a:spcPct val="80000"/>
              </a:lnSpc>
              <a:spcBef>
                <a:spcPct val="50000"/>
              </a:spcBef>
              <a:buClr>
                <a:schemeClr val="tx2"/>
              </a:buClr>
              <a:buSzPct val="130000"/>
              <a:buFontTx/>
              <a:buChar char="•"/>
            </a:pPr>
            <a:r>
              <a:rPr lang="en-US" sz="1600"/>
              <a:t> Total Power &lt; 420mW</a:t>
            </a:r>
          </a:p>
        </p:txBody>
      </p:sp>
      <p:sp>
        <p:nvSpPr>
          <p:cNvPr id="638000" name="Line 48"/>
          <p:cNvSpPr>
            <a:spLocks noChangeShapeType="1"/>
          </p:cNvSpPr>
          <p:nvPr/>
        </p:nvSpPr>
        <p:spPr bwMode="auto">
          <a:xfrm flipH="1">
            <a:off x="2895600" y="2057400"/>
            <a:ext cx="533400" cy="0"/>
          </a:xfrm>
          <a:prstGeom prst="line">
            <a:avLst/>
          </a:prstGeom>
          <a:noFill/>
          <a:ln w="1270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8001" name="Line 49"/>
          <p:cNvSpPr>
            <a:spLocks noChangeShapeType="1"/>
          </p:cNvSpPr>
          <p:nvPr/>
        </p:nvSpPr>
        <p:spPr bwMode="auto">
          <a:xfrm>
            <a:off x="2895600" y="2057400"/>
            <a:ext cx="0" cy="152400"/>
          </a:xfrm>
          <a:prstGeom prst="line">
            <a:avLst/>
          </a:prstGeom>
          <a:noFill/>
          <a:ln w="12700">
            <a:solidFill>
              <a:schemeClr val="tx1"/>
            </a:solidFill>
            <a:round/>
            <a:headEnd type="none" w="sm" len="sm"/>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8002" name="Line 50"/>
          <p:cNvSpPr>
            <a:spLocks noChangeShapeType="1"/>
          </p:cNvSpPr>
          <p:nvPr/>
        </p:nvSpPr>
        <p:spPr bwMode="auto">
          <a:xfrm>
            <a:off x="2895600" y="4343400"/>
            <a:ext cx="0" cy="1524000"/>
          </a:xfrm>
          <a:prstGeom prst="line">
            <a:avLst/>
          </a:prstGeom>
          <a:noFill/>
          <a:ln w="1270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8003" name="Line 51"/>
          <p:cNvSpPr>
            <a:spLocks noChangeShapeType="1"/>
          </p:cNvSpPr>
          <p:nvPr/>
        </p:nvSpPr>
        <p:spPr bwMode="auto">
          <a:xfrm>
            <a:off x="2895600" y="5867400"/>
            <a:ext cx="533400"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28" name="Text Box 52"/>
          <p:cNvSpPr txBox="1">
            <a:spLocks noChangeArrowheads="1"/>
          </p:cNvSpPr>
          <p:nvPr/>
        </p:nvSpPr>
        <p:spPr bwMode="gray">
          <a:xfrm>
            <a:off x="2624138" y="5338763"/>
            <a:ext cx="228600" cy="95250"/>
          </a:xfrm>
          <a:prstGeom prst="rect">
            <a:avLst/>
          </a:prstGeom>
          <a:noFill/>
          <a:ln w="12700">
            <a:noFill/>
            <a:miter lim="800000"/>
            <a:headEnd type="none" w="sm" len="sm"/>
            <a:tailEnd type="none" w="sm" len="sm"/>
          </a:ln>
        </p:spPr>
        <p:txBody>
          <a:bodyPr lIns="0" tIns="0" rIns="0" bIns="0" anchor="ctr"/>
          <a:lstStyle/>
          <a:p>
            <a:pPr eaLnBrk="0" hangingPunct="0"/>
            <a:r>
              <a:rPr lang="en-US" sz="1000"/>
              <a:t>128</a:t>
            </a:r>
          </a:p>
        </p:txBody>
      </p:sp>
      <p:sp>
        <p:nvSpPr>
          <p:cNvPr id="638005" name="Line 53"/>
          <p:cNvSpPr>
            <a:spLocks noChangeShapeType="1"/>
          </p:cNvSpPr>
          <p:nvPr/>
        </p:nvSpPr>
        <p:spPr bwMode="gray">
          <a:xfrm flipV="1">
            <a:off x="2844800" y="5314950"/>
            <a:ext cx="96838" cy="131763"/>
          </a:xfrm>
          <a:prstGeom prst="line">
            <a:avLst/>
          </a:prstGeom>
          <a:noFill/>
          <a:ln w="12700">
            <a:solidFill>
              <a:schemeClr val="tx1"/>
            </a:solidFill>
            <a:round/>
            <a:headEnd type="none" w="lg" len="lg"/>
            <a:tailEnd type="none" w="lg" len="lg"/>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30" name="Text Box 54"/>
          <p:cNvSpPr txBox="1">
            <a:spLocks noChangeArrowheads="1"/>
          </p:cNvSpPr>
          <p:nvPr/>
        </p:nvSpPr>
        <p:spPr bwMode="gray">
          <a:xfrm>
            <a:off x="3057525" y="1862138"/>
            <a:ext cx="228600" cy="95250"/>
          </a:xfrm>
          <a:prstGeom prst="rect">
            <a:avLst/>
          </a:prstGeom>
          <a:noFill/>
          <a:ln w="12700">
            <a:noFill/>
            <a:miter lim="800000"/>
            <a:headEnd type="none" w="sm" len="sm"/>
            <a:tailEnd type="none" w="sm" len="sm"/>
          </a:ln>
        </p:spPr>
        <p:txBody>
          <a:bodyPr lIns="0" tIns="0" rIns="0" bIns="0" anchor="ctr"/>
          <a:lstStyle/>
          <a:p>
            <a:pPr eaLnBrk="0" hangingPunct="0"/>
            <a:r>
              <a:rPr lang="en-US" sz="1000"/>
              <a:t>128</a:t>
            </a:r>
          </a:p>
        </p:txBody>
      </p:sp>
      <p:sp>
        <p:nvSpPr>
          <p:cNvPr id="638007" name="Line 55"/>
          <p:cNvSpPr>
            <a:spLocks noChangeShapeType="1"/>
          </p:cNvSpPr>
          <p:nvPr/>
        </p:nvSpPr>
        <p:spPr bwMode="gray">
          <a:xfrm flipV="1">
            <a:off x="3116263" y="1985963"/>
            <a:ext cx="96837" cy="131762"/>
          </a:xfrm>
          <a:prstGeom prst="line">
            <a:avLst/>
          </a:prstGeom>
          <a:noFill/>
          <a:ln w="12700">
            <a:solidFill>
              <a:schemeClr val="tx1"/>
            </a:solidFill>
            <a:round/>
            <a:headEnd type="none" w="lg" len="lg"/>
            <a:tailEnd type="none" w="lg" len="lg"/>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8008" name="Line 56"/>
          <p:cNvSpPr>
            <a:spLocks noChangeShapeType="1"/>
          </p:cNvSpPr>
          <p:nvPr/>
        </p:nvSpPr>
        <p:spPr bwMode="auto">
          <a:xfrm>
            <a:off x="2209800" y="3276600"/>
            <a:ext cx="2286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33" name="Rectangle 57"/>
          <p:cNvSpPr>
            <a:spLocks noChangeArrowheads="1"/>
          </p:cNvSpPr>
          <p:nvPr/>
        </p:nvSpPr>
        <p:spPr bwMode="auto">
          <a:xfrm>
            <a:off x="457200" y="45720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USB</a:t>
            </a:r>
          </a:p>
        </p:txBody>
      </p:sp>
      <p:sp>
        <p:nvSpPr>
          <p:cNvPr id="24634" name="Rectangle 58"/>
          <p:cNvSpPr>
            <a:spLocks noChangeArrowheads="1"/>
          </p:cNvSpPr>
          <p:nvPr/>
        </p:nvSpPr>
        <p:spPr bwMode="auto">
          <a:xfrm>
            <a:off x="457200" y="51816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Timers</a:t>
            </a:r>
          </a:p>
        </p:txBody>
      </p:sp>
      <p:sp>
        <p:nvSpPr>
          <p:cNvPr id="24635" name="Rectangle 59"/>
          <p:cNvSpPr>
            <a:spLocks noChangeArrowheads="1"/>
          </p:cNvSpPr>
          <p:nvPr/>
        </p:nvSpPr>
        <p:spPr bwMode="auto">
          <a:xfrm>
            <a:off x="457200" y="57912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000">
                <a:latin typeface="Arial Narrow" pitchFamily="34" charset="0"/>
              </a:rPr>
              <a:t>LCD, PWM, eCAP</a:t>
            </a:r>
          </a:p>
        </p:txBody>
      </p:sp>
      <p:sp>
        <p:nvSpPr>
          <p:cNvPr id="24636" name="Rectangle 60"/>
          <p:cNvSpPr>
            <a:spLocks noChangeArrowheads="1"/>
          </p:cNvSpPr>
          <p:nvPr/>
        </p:nvSpPr>
        <p:spPr bwMode="auto">
          <a:xfrm>
            <a:off x="457200" y="60960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uPP</a:t>
            </a:r>
          </a:p>
        </p:txBody>
      </p:sp>
    </p:spTree>
    <p:custDataLst>
      <p:tags r:id="rId1"/>
    </p:custData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447800"/>
            <a:ext cx="5562600" cy="3200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41988" name="Text Box 3"/>
          <p:cNvSpPr txBox="1">
            <a:spLocks noChangeArrowheads="1"/>
          </p:cNvSpPr>
          <p:nvPr>
            <p:custDataLst>
              <p:tags r:id="rId2"/>
            </p:custDataLst>
          </p:nvPr>
        </p:nvSpPr>
        <p:spPr bwMode="auto">
          <a:xfrm>
            <a:off x="304800" y="1524796"/>
            <a:ext cx="5562600" cy="5355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3200" dirty="0" err="1">
                <a:solidFill>
                  <a:srgbClr val="000000"/>
                </a:solidFill>
                <a:latin typeface="Calibri" pitchFamily="34" charset="0"/>
              </a:rPr>
              <a:t>MainHighlight</a:t>
            </a:r>
            <a:endParaRPr lang="en-US" sz="3200" dirty="0">
              <a:solidFill>
                <a:srgbClr val="000000"/>
              </a:solidFill>
              <a:latin typeface="Calibri" pitchFamily="34" charset="0"/>
            </a:endParaRPr>
          </a:p>
        </p:txBody>
      </p:sp>
      <p:sp>
        <p:nvSpPr>
          <p:cNvPr id="41989" name="Text Box 4"/>
          <p:cNvSpPr txBox="1">
            <a:spLocks noChangeArrowheads="1"/>
          </p:cNvSpPr>
          <p:nvPr>
            <p:custDataLst>
              <p:tags r:id="rId3"/>
            </p:custDataLst>
          </p:nvPr>
        </p:nvSpPr>
        <p:spPr bwMode="auto">
          <a:xfrm>
            <a:off x="301576" y="2075413"/>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dirty="0" err="1">
                <a:solidFill>
                  <a:srgbClr val="000000"/>
                </a:solidFill>
                <a:latin typeface="Calibri" pitchFamily="34" charset="0"/>
              </a:rPr>
              <a:t>MainNormal</a:t>
            </a:r>
            <a:endParaRPr lang="en-US" sz="3200" dirty="0">
              <a:solidFill>
                <a:srgbClr val="000000"/>
              </a:solidFill>
              <a:latin typeface="Calibri" pitchFamily="34" charset="0"/>
            </a:endParaRPr>
          </a:p>
        </p:txBody>
      </p:sp>
      <p:sp>
        <p:nvSpPr>
          <p:cNvPr id="41990" name="Text Box 5"/>
          <p:cNvSpPr txBox="1">
            <a:spLocks noChangeArrowheads="1"/>
          </p:cNvSpPr>
          <p:nvPr>
            <p:custDataLst>
              <p:tags r:id="rId4"/>
            </p:custDataLst>
          </p:nvPr>
        </p:nvSpPr>
        <p:spPr bwMode="auto">
          <a:xfrm>
            <a:off x="774000" y="2581517"/>
            <a:ext cx="4864800" cy="4801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800" dirty="0" err="1">
                <a:solidFill>
                  <a:srgbClr val="000000"/>
                </a:solidFill>
                <a:latin typeface="Calibri" pitchFamily="34" charset="0"/>
              </a:rPr>
              <a:t>SubHighlight</a:t>
            </a:r>
            <a:endParaRPr lang="en-US" sz="2800" dirty="0">
              <a:solidFill>
                <a:srgbClr val="000000"/>
              </a:solidFill>
              <a:latin typeface="Calibri" pitchFamily="34" charset="0"/>
            </a:endParaRPr>
          </a:p>
        </p:txBody>
      </p:sp>
      <p:sp>
        <p:nvSpPr>
          <p:cNvPr id="41991" name="Text Box 6"/>
          <p:cNvSpPr txBox="1">
            <a:spLocks noChangeArrowheads="1"/>
          </p:cNvSpPr>
          <p:nvPr>
            <p:custDataLst>
              <p:tags r:id="rId5"/>
            </p:custDataLst>
          </p:nvPr>
        </p:nvSpPr>
        <p:spPr bwMode="auto">
          <a:xfrm>
            <a:off x="769877" y="3066820"/>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dirty="0" err="1">
                <a:solidFill>
                  <a:srgbClr val="000000"/>
                </a:solidFill>
                <a:latin typeface="Calibri" pitchFamily="34" charset="0"/>
              </a:rPr>
              <a:t>SubNormal</a:t>
            </a:r>
            <a:endParaRPr lang="en-US" sz="2800" dirty="0">
              <a:solidFill>
                <a:srgbClr val="000000"/>
              </a:solidFill>
              <a:latin typeface="Calibri" pitchFamily="34" charset="0"/>
            </a:endParaRPr>
          </a:p>
        </p:txBody>
      </p:sp>
      <p:pic>
        <p:nvPicPr>
          <p:cNvPr id="72706" name="Picture 2" descr="C:\Documents and Settings\a0159877\Desktop\250px-Operating_system_placement.svg.png"/>
          <p:cNvPicPr>
            <a:picLocks noChangeAspect="1" noChangeArrowheads="1"/>
          </p:cNvPicPr>
          <p:nvPr/>
        </p:nvPicPr>
        <p:blipFill>
          <a:blip r:embed="rId7"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8"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b="0" dirty="0">
              <a:solidFill>
                <a:srgbClr val="FFFFFF"/>
              </a:solidFill>
              <a:latin typeface="Arial" pitchFamily="34" charset="0"/>
            </a:endParaRPr>
          </a:p>
          <a:p>
            <a:pPr algn="ctr"/>
            <a:endParaRPr lang="en-US" sz="1000" b="0" dirty="0">
              <a:solidFill>
                <a:srgbClr val="FFFFFF"/>
              </a:solidFill>
              <a:latin typeface="Arial" pitchFamily="34" charset="0"/>
            </a:endParaRPr>
          </a:p>
          <a:p>
            <a:pPr algn="ctr"/>
            <a:endParaRPr lang="en-US" sz="1000" b="0" dirty="0">
              <a:solidFill>
                <a:srgbClr val="FFFFFF"/>
              </a:solidFill>
              <a:latin typeface="Arial" pitchFamily="34" charset="0"/>
            </a:endParaRPr>
          </a:p>
          <a:p>
            <a:pPr algn="ctr"/>
            <a:endParaRPr lang="en-US" sz="1000" b="0" dirty="0">
              <a:solidFill>
                <a:srgbClr val="FFFFFF"/>
              </a:solidFill>
              <a:latin typeface="Arial" pitchFamily="34" charset="0"/>
            </a:endParaRPr>
          </a:p>
          <a:p>
            <a:pPr algn="ctr"/>
            <a:endParaRPr lang="en-US" sz="1000" b="0" dirty="0">
              <a:solidFill>
                <a:srgbClr val="FFFFFF"/>
              </a:solidFill>
              <a:latin typeface="Arial" pitchFamily="34" charset="0"/>
            </a:endParaRPr>
          </a:p>
          <a:p>
            <a:pPr algn="ctr"/>
            <a:r>
              <a:rPr lang="en-US" sz="1000" b="0" dirty="0">
                <a:solidFill>
                  <a:srgbClr val="FFFFFF"/>
                </a:solidFill>
                <a:latin typeface="Arial" pitchFamily="34" charset="0"/>
              </a:rPr>
              <a:t>100% upward object code compatible </a:t>
            </a:r>
          </a:p>
          <a:p>
            <a:pPr algn="ctr"/>
            <a:endParaRPr lang="en-US" sz="1000" b="0" dirty="0">
              <a:solidFill>
                <a:srgbClr val="FFFFFF"/>
              </a:solidFill>
              <a:latin typeface="Arial" pitchFamily="34" charset="0"/>
            </a:endParaRPr>
          </a:p>
          <a:p>
            <a:pPr algn="ctr"/>
            <a:r>
              <a:rPr lang="en-US" sz="1000" b="0" dirty="0">
                <a:solidFill>
                  <a:srgbClr val="FFFFFF"/>
                </a:solidFill>
                <a:latin typeface="Arial" pitchFamily="34" charset="0"/>
              </a:rPr>
              <a:t>4x performance improvement for multiply operation</a:t>
            </a:r>
          </a:p>
          <a:p>
            <a:pPr algn="ctr"/>
            <a:endParaRPr lang="en-US" sz="1000" b="0" dirty="0">
              <a:solidFill>
                <a:srgbClr val="FFFFFF"/>
              </a:solidFill>
              <a:latin typeface="Arial" pitchFamily="34" charset="0"/>
            </a:endParaRPr>
          </a:p>
          <a:p>
            <a:pPr algn="ctr"/>
            <a:r>
              <a:rPr lang="en-US" sz="1000" b="0" dirty="0">
                <a:solidFill>
                  <a:srgbClr val="FFFFFF"/>
                </a:solidFill>
                <a:latin typeface="Arial" pitchFamily="34" charset="0"/>
              </a:rPr>
              <a:t>32 16-bit MACs</a:t>
            </a:r>
          </a:p>
          <a:p>
            <a:pPr algn="ctr"/>
            <a:endParaRPr lang="en-US" sz="1000" b="0" dirty="0">
              <a:solidFill>
                <a:srgbClr val="FFFFFF"/>
              </a:solidFill>
              <a:latin typeface="Arial" pitchFamily="34" charset="0"/>
            </a:endParaRPr>
          </a:p>
          <a:p>
            <a:pPr algn="ctr"/>
            <a:r>
              <a:rPr lang="en-US" sz="1000" b="0" dirty="0">
                <a:solidFill>
                  <a:srgbClr val="FFFFFF"/>
                </a:solidFill>
                <a:latin typeface="Arial" pitchFamily="34" charset="0"/>
              </a:rPr>
              <a:t>Improved support for complex arithmetic and matrix</a:t>
            </a:r>
            <a:r>
              <a:rPr lang="en-US" sz="1200" b="0" dirty="0">
                <a:solidFill>
                  <a:srgbClr val="FFFFFF"/>
                </a:solidFill>
                <a:latin typeface="Arial" pitchFamily="34" charset="0"/>
              </a:rPr>
              <a:t> </a:t>
            </a:r>
            <a:r>
              <a:rPr lang="en-US" sz="1000" b="0" dirty="0">
                <a:solidFill>
                  <a:srgbClr val="FFFFFF"/>
                </a:solidFill>
                <a:latin typeface="Arial" pitchFamily="34" charset="0"/>
              </a:rPr>
              <a:t>computation</a:t>
            </a: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lnSpc>
                <a:spcPct val="80000"/>
              </a:lnSpc>
            </a:pPr>
            <a:r>
              <a:rPr lang="en-US" sz="1200" b="0" dirty="0" smtClean="0">
                <a:solidFill>
                  <a:srgbClr val="FFFFFF"/>
                </a:solidFill>
                <a:latin typeface="Arial Narrow" pitchFamily="34" charset="0"/>
              </a:rPr>
              <a:t>IEEE 754 Native</a:t>
            </a:r>
            <a:br>
              <a:rPr lang="en-US" sz="1200" b="0" dirty="0" smtClean="0">
                <a:solidFill>
                  <a:srgbClr val="FFFFFF"/>
                </a:solidFill>
                <a:latin typeface="Arial Narrow" pitchFamily="34" charset="0"/>
              </a:rPr>
            </a:br>
            <a:r>
              <a:rPr lang="en-US" sz="1200" b="0" dirty="0" smtClean="0">
                <a:solidFill>
                  <a:srgbClr val="FFFFFF"/>
                </a:solidFill>
                <a:latin typeface="Arial Narrow" pitchFamily="34" charset="0"/>
              </a:rPr>
              <a:t>Instructions for</a:t>
            </a:r>
            <a:br>
              <a:rPr lang="en-US" sz="1200" b="0" dirty="0" smtClean="0">
                <a:solidFill>
                  <a:srgbClr val="FFFFFF"/>
                </a:solidFill>
                <a:latin typeface="Arial Narrow" pitchFamily="34" charset="0"/>
              </a:rPr>
            </a:br>
            <a:r>
              <a:rPr lang="en-US" sz="1200" b="0" dirty="0" smtClean="0">
                <a:solidFill>
                  <a:srgbClr val="FFFFFF"/>
                </a:solidFill>
                <a:latin typeface="Arial Narrow" pitchFamily="34" charset="0"/>
              </a:rPr>
              <a:t>SP &amp; DP</a:t>
            </a:r>
            <a:endParaRPr lang="en-US" sz="1200" b="0" dirty="0">
              <a:solidFill>
                <a:srgbClr val="FFFFFF"/>
              </a:solidFill>
              <a:latin typeface="Arial Narrow" pitchFamily="34" charset="0"/>
            </a:endParaRPr>
          </a:p>
          <a:p>
            <a:pPr algn="ctr">
              <a:lnSpc>
                <a:spcPct val="80000"/>
              </a:lnSpc>
            </a:pPr>
            <a:endParaRPr lang="en-US" sz="1200" b="0" dirty="0">
              <a:solidFill>
                <a:srgbClr val="FFFFFF"/>
              </a:solidFill>
              <a:latin typeface="Arial Narrow" pitchFamily="34" charset="0"/>
            </a:endParaRPr>
          </a:p>
          <a:p>
            <a:pPr algn="ctr">
              <a:lnSpc>
                <a:spcPct val="80000"/>
              </a:lnSpc>
            </a:pPr>
            <a:r>
              <a:rPr lang="en-US" sz="1200" b="0" dirty="0">
                <a:solidFill>
                  <a:srgbClr val="FFFFFF"/>
                </a:solidFill>
                <a:latin typeface="Arial Narrow" pitchFamily="34" charset="0"/>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1200" b="0" dirty="0">
                <a:solidFill>
                  <a:srgbClr val="FFFFFF"/>
                </a:solidFill>
                <a:latin typeface="Arial" pitchFamily="34" charset="0"/>
              </a:rPr>
              <a:t>2x </a:t>
            </a:r>
            <a:r>
              <a:rPr lang="en-US" sz="1200" b="0" dirty="0" smtClean="0">
                <a:solidFill>
                  <a:srgbClr val="FFFFFF"/>
                </a:solidFill>
                <a:latin typeface="Arial" pitchFamily="34" charset="0"/>
              </a:rPr>
              <a:t>registers</a:t>
            </a: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endParaRPr lang="en-US" sz="1200" b="0" dirty="0">
              <a:solidFill>
                <a:srgbClr val="FFFFFF"/>
              </a:solidFill>
              <a:latin typeface="Arial" pitchFamily="34" charset="0"/>
            </a:endParaRPr>
          </a:p>
          <a:p>
            <a:pPr algn="ctr"/>
            <a:r>
              <a:rPr lang="en-US" sz="1200" b="0" dirty="0">
                <a:solidFill>
                  <a:srgbClr val="FFFFFF"/>
                </a:solidFill>
                <a:latin typeface="Arial" pitchFamily="34" charset="0"/>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b="0" dirty="0">
                <a:solidFill>
                  <a:srgbClr val="FFFFFF"/>
                </a:solidFill>
                <a:latin typeface="Arial" pitchFamily="34" charset="0"/>
              </a:rPr>
              <a:t>100% upward object code compatible with C64x, C64x+, C67x and c67x+</a:t>
            </a:r>
          </a:p>
          <a:p>
            <a:pPr algn="ctr"/>
            <a:endParaRPr lang="en-US" sz="1000" b="0" dirty="0">
              <a:solidFill>
                <a:srgbClr val="FFFFFF"/>
              </a:solidFill>
              <a:latin typeface="Arial" pitchFamily="34" charset="0"/>
            </a:endParaRPr>
          </a:p>
          <a:p>
            <a:pPr algn="ctr"/>
            <a:r>
              <a:rPr lang="en-US" sz="1000" b="0" dirty="0">
                <a:solidFill>
                  <a:srgbClr val="FFFFFF"/>
                </a:solidFill>
                <a:latin typeface="Arial" pitchFamily="34" charset="0"/>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b="0" dirty="0">
                <a:solidFill>
                  <a:srgbClr val="FFFFFF"/>
                </a:solidFill>
                <a:latin typeface="Arial" pitchFamily="34" charset="0"/>
              </a:rPr>
              <a:t>Advanced fixed-point instructions</a:t>
            </a:r>
          </a:p>
          <a:p>
            <a:pPr algn="ctr"/>
            <a:endParaRPr lang="en-US" sz="900" b="0" dirty="0">
              <a:solidFill>
                <a:srgbClr val="FFFFFF"/>
              </a:solidFill>
              <a:latin typeface="Arial" pitchFamily="34" charset="0"/>
            </a:endParaRPr>
          </a:p>
          <a:p>
            <a:pPr algn="ctr"/>
            <a:r>
              <a:rPr lang="en-US" sz="900" b="0" dirty="0">
                <a:solidFill>
                  <a:srgbClr val="FFFFFF"/>
                </a:solidFill>
                <a:latin typeface="Arial" pitchFamily="34" charset="0"/>
              </a:rPr>
              <a:t>Four 16-bit or eight 8-bit MACs</a:t>
            </a:r>
          </a:p>
          <a:p>
            <a:pPr algn="ctr"/>
            <a:endParaRPr lang="en-US" sz="900" b="0" dirty="0">
              <a:solidFill>
                <a:srgbClr val="FFFFFF"/>
              </a:solidFill>
              <a:latin typeface="Arial" pitchFamily="34" charset="0"/>
            </a:endParaRPr>
          </a:p>
          <a:p>
            <a:pPr algn="ctr"/>
            <a:r>
              <a:rPr lang="en-US" sz="900" b="0" dirty="0">
                <a:solidFill>
                  <a:srgbClr val="FFFFFF"/>
                </a:solidFill>
                <a:latin typeface="Arial" pitchFamily="34" charset="0"/>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b="0" dirty="0">
              <a:solidFill>
                <a:srgbClr val="FFFFFF"/>
              </a:solidFill>
              <a:latin typeface="Arial" pitchFamily="34" charset="0"/>
            </a:endParaRPr>
          </a:p>
          <a:p>
            <a:pPr algn="ctr"/>
            <a:endParaRPr lang="en-US" sz="900" b="0" dirty="0">
              <a:solidFill>
                <a:srgbClr val="FFFFFF"/>
              </a:solidFill>
              <a:latin typeface="Arial" pitchFamily="34" charset="0"/>
            </a:endParaRPr>
          </a:p>
          <a:p>
            <a:pPr algn="ctr"/>
            <a:endParaRPr lang="en-US" sz="900" b="0" dirty="0">
              <a:solidFill>
                <a:srgbClr val="FFFFFF"/>
              </a:solidFill>
              <a:latin typeface="Arial" pitchFamily="34" charset="0"/>
            </a:endParaRPr>
          </a:p>
          <a:p>
            <a:pPr algn="ctr"/>
            <a:endParaRPr lang="en-US" sz="900" b="0" dirty="0">
              <a:solidFill>
                <a:srgbClr val="FFFFFF"/>
              </a:solidFill>
              <a:latin typeface="Arial" pitchFamily="34" charset="0"/>
            </a:endParaRPr>
          </a:p>
          <a:p>
            <a:pPr algn="ctr"/>
            <a:endParaRPr lang="en-US" sz="900" b="0" dirty="0">
              <a:solidFill>
                <a:srgbClr val="FFFFFF"/>
              </a:solidFill>
              <a:latin typeface="Arial" pitchFamily="34" charset="0"/>
            </a:endParaRPr>
          </a:p>
          <a:p>
            <a:pPr algn="ctr"/>
            <a:endParaRPr lang="en-US" sz="900" b="0" dirty="0">
              <a:solidFill>
                <a:srgbClr val="FFFFFF"/>
              </a:solidFill>
              <a:latin typeface="Arial" pitchFamily="34" charset="0"/>
            </a:endParaRPr>
          </a:p>
          <a:p>
            <a:pPr algn="ctr"/>
            <a:r>
              <a:rPr lang="en-US" sz="900" b="0" dirty="0">
                <a:solidFill>
                  <a:srgbClr val="FFFFFF"/>
                </a:solidFill>
                <a:latin typeface="Arial" pitchFamily="34" charset="0"/>
              </a:rPr>
              <a:t>SPLOOP and 16-bit instructions for smaller code size</a:t>
            </a:r>
          </a:p>
          <a:p>
            <a:pPr algn="ctr"/>
            <a:endParaRPr lang="en-US" sz="900" b="0" dirty="0">
              <a:solidFill>
                <a:srgbClr val="FFFFFF"/>
              </a:solidFill>
              <a:latin typeface="Arial" pitchFamily="34" charset="0"/>
            </a:endParaRPr>
          </a:p>
          <a:p>
            <a:pPr algn="ctr"/>
            <a:r>
              <a:rPr lang="en-US" sz="900" b="0" dirty="0">
                <a:solidFill>
                  <a:srgbClr val="FFFFFF"/>
                </a:solidFill>
                <a:latin typeface="Arial" pitchFamily="34" charset="0"/>
              </a:rPr>
              <a:t>Flexible level one memory architecture</a:t>
            </a:r>
          </a:p>
          <a:p>
            <a:pPr algn="ctr"/>
            <a:endParaRPr lang="en-US" sz="900" b="0" dirty="0">
              <a:solidFill>
                <a:srgbClr val="FFFFFF"/>
              </a:solidFill>
              <a:latin typeface="Arial" pitchFamily="34" charset="0"/>
            </a:endParaRPr>
          </a:p>
          <a:p>
            <a:pPr algn="ctr"/>
            <a:r>
              <a:rPr lang="en-US" sz="900" b="0" dirty="0" err="1">
                <a:solidFill>
                  <a:srgbClr val="FFFFFF"/>
                </a:solidFill>
                <a:latin typeface="Arial" pitchFamily="34" charset="0"/>
              </a:rPr>
              <a:t>iDMA</a:t>
            </a:r>
            <a:r>
              <a:rPr lang="en-US" sz="900" b="0">
                <a:solidFill>
                  <a:srgbClr val="FFFFFF"/>
                </a:solidFill>
                <a:latin typeface="Arial" pitchFamily="34" charset="0"/>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pPr algn="r"/>
            <a:r>
              <a:rPr lang="en-US" b="0">
                <a:solidFill>
                  <a:srgbClr val="FFFFFF"/>
                </a:solidFill>
                <a:latin typeface="Arial" pitchFamily="34" charset="0"/>
              </a:rPr>
              <a:t>C66x ISA</a:t>
            </a:r>
          </a:p>
        </p:txBody>
      </p:sp>
      <p:sp>
        <p:nvSpPr>
          <p:cNvPr id="49163" name="Text Box 11"/>
          <p:cNvSpPr txBox="1">
            <a:spLocks noChangeArrowheads="1"/>
          </p:cNvSpPr>
          <p:nvPr/>
        </p:nvSpPr>
        <p:spPr bwMode="auto">
          <a:xfrm>
            <a:off x="6049930" y="3810000"/>
            <a:ext cx="863600" cy="366713"/>
          </a:xfrm>
          <a:prstGeom prst="rect">
            <a:avLst/>
          </a:prstGeom>
          <a:noFill/>
          <a:ln w="9525">
            <a:noFill/>
            <a:miter lim="800000"/>
            <a:headEnd/>
            <a:tailEnd/>
          </a:ln>
        </p:spPr>
        <p:txBody>
          <a:bodyPr wrap="none">
            <a:spAutoFit/>
          </a:bodyPr>
          <a:lstStyle/>
          <a:p>
            <a:pPr algn="r"/>
            <a:r>
              <a:rPr lang="en-US" b="0" dirty="0">
                <a:solidFill>
                  <a:srgbClr val="FFFFFF"/>
                </a:solidFill>
                <a:latin typeface="Arial" pitchFamily="34" charset="0"/>
              </a:rPr>
              <a:t>C64x+</a:t>
            </a:r>
          </a:p>
        </p:txBody>
      </p:sp>
      <p:sp>
        <p:nvSpPr>
          <p:cNvPr id="49164" name="Text Box 12"/>
          <p:cNvSpPr txBox="1">
            <a:spLocks noChangeArrowheads="1"/>
          </p:cNvSpPr>
          <p:nvPr/>
        </p:nvSpPr>
        <p:spPr bwMode="auto">
          <a:xfrm>
            <a:off x="7473918" y="4343400"/>
            <a:ext cx="730250" cy="366713"/>
          </a:xfrm>
          <a:prstGeom prst="rect">
            <a:avLst/>
          </a:prstGeom>
          <a:noFill/>
          <a:ln w="9525">
            <a:noFill/>
            <a:miter lim="800000"/>
            <a:headEnd/>
            <a:tailEnd/>
          </a:ln>
        </p:spPr>
        <p:txBody>
          <a:bodyPr wrap="none">
            <a:spAutoFit/>
          </a:bodyPr>
          <a:lstStyle/>
          <a:p>
            <a:pPr algn="r"/>
            <a:r>
              <a:rPr lang="en-US" b="0" dirty="0">
                <a:solidFill>
                  <a:srgbClr val="FFFFFF"/>
                </a:solidFill>
                <a:latin typeface="Arial" pitchFamily="34" charset="0"/>
              </a:rPr>
              <a:t>C64x</a:t>
            </a:r>
          </a:p>
        </p:txBody>
      </p:sp>
      <p:sp>
        <p:nvSpPr>
          <p:cNvPr id="49165" name="Text Box 13"/>
          <p:cNvSpPr txBox="1">
            <a:spLocks noChangeArrowheads="1"/>
          </p:cNvSpPr>
          <p:nvPr/>
        </p:nvSpPr>
        <p:spPr bwMode="auto">
          <a:xfrm>
            <a:off x="1101834" y="4343400"/>
            <a:ext cx="922047" cy="461665"/>
          </a:xfrm>
          <a:prstGeom prst="rect">
            <a:avLst/>
          </a:prstGeom>
          <a:noFill/>
          <a:ln w="9525">
            <a:noFill/>
            <a:miter lim="800000"/>
            <a:headEnd/>
            <a:tailEnd/>
          </a:ln>
        </p:spPr>
        <p:txBody>
          <a:bodyPr wrap="none">
            <a:spAutoFit/>
          </a:bodyPr>
          <a:lstStyle/>
          <a:p>
            <a:pPr algn="r"/>
            <a:r>
              <a:rPr lang="en-US" dirty="0">
                <a:solidFill>
                  <a:srgbClr val="FFFFFF"/>
                </a:solidFill>
                <a:latin typeface="Arial" pitchFamily="34" charset="0"/>
              </a:rPr>
              <a:t>C67x</a:t>
            </a:r>
          </a:p>
        </p:txBody>
      </p:sp>
      <p:sp>
        <p:nvSpPr>
          <p:cNvPr id="49166" name="Text Box 14"/>
          <p:cNvSpPr txBox="1">
            <a:spLocks noChangeArrowheads="1"/>
          </p:cNvSpPr>
          <p:nvPr/>
        </p:nvSpPr>
        <p:spPr bwMode="auto">
          <a:xfrm>
            <a:off x="2380581" y="3962400"/>
            <a:ext cx="1101584" cy="461665"/>
          </a:xfrm>
          <a:prstGeom prst="rect">
            <a:avLst/>
          </a:prstGeom>
          <a:noFill/>
          <a:ln w="9525">
            <a:noFill/>
            <a:miter lim="800000"/>
            <a:headEnd/>
            <a:tailEnd/>
          </a:ln>
        </p:spPr>
        <p:txBody>
          <a:bodyPr wrap="none">
            <a:spAutoFit/>
          </a:bodyPr>
          <a:lstStyle/>
          <a:p>
            <a:pPr algn="r"/>
            <a:r>
              <a:rPr lang="en-US" dirty="0">
                <a:solidFill>
                  <a:srgbClr val="FFFFFF"/>
                </a:solidFill>
                <a:latin typeface="Arial" pitchFamily="34" charset="0"/>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pPr algn="r"/>
            <a:endParaRPr lang="en-US" b="0">
              <a:solidFill>
                <a:srgbClr val="000000"/>
              </a:solidFill>
              <a:latin typeface="Arial" pitchFamily="34" charset="0"/>
            </a:endParaRPr>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pPr algn="r"/>
            <a:endParaRPr lang="en-US" b="0">
              <a:solidFill>
                <a:srgbClr val="000000"/>
              </a:solidFill>
              <a:latin typeface="Arial" pitchFamily="34" charset="0"/>
            </a:endParaRPr>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pPr algn="r"/>
            <a:endParaRPr lang="en-US" b="0">
              <a:solidFill>
                <a:srgbClr val="000000"/>
              </a:solidFill>
              <a:latin typeface="Arial" pitchFamily="34" charset="0"/>
            </a:endParaRPr>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b="0">
                <a:solidFill>
                  <a:srgbClr val="0033CC"/>
                </a:solidFill>
                <a:latin typeface="Arial" pitchFamily="34" charset="0"/>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b="0">
                <a:solidFill>
                  <a:srgbClr val="008000"/>
                </a:solidFill>
                <a:latin typeface="Arial" pitchFamily="34" charset="0"/>
              </a:rPr>
              <a:t>FIXED-POINT VALUE</a:t>
            </a:r>
          </a:p>
        </p:txBody>
      </p:sp>
      <p:grpSp>
        <p:nvGrpSpPr>
          <p:cNvPr id="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pPr algn="r"/>
              <a:endParaRPr lang="en-US" b="0">
                <a:solidFill>
                  <a:srgbClr val="000000"/>
                </a:solidFill>
                <a:latin typeface="Arial" pitchFamily="34" charset="0"/>
              </a:endParaRPr>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pPr algn="r"/>
              <a:r>
                <a:rPr lang="en-US" b="0" dirty="0">
                  <a:solidFill>
                    <a:srgbClr val="000000"/>
                  </a:solidFill>
                  <a:latin typeface="Arial" pitchFamily="34" charset="0"/>
                </a:rPr>
                <a:t>Performance improvement</a:t>
              </a:r>
            </a:p>
          </p:txBody>
        </p:sp>
      </p:grpSp>
      <p:sp>
        <p:nvSpPr>
          <p:cNvPr id="49173" name="Text Box 14"/>
          <p:cNvSpPr txBox="1">
            <a:spLocks noChangeArrowheads="1"/>
          </p:cNvSpPr>
          <p:nvPr/>
        </p:nvSpPr>
        <p:spPr bwMode="auto">
          <a:xfrm>
            <a:off x="4345584" y="3814763"/>
            <a:ext cx="857250" cy="366712"/>
          </a:xfrm>
          <a:prstGeom prst="rect">
            <a:avLst/>
          </a:prstGeom>
          <a:noFill/>
          <a:ln w="9525">
            <a:noFill/>
            <a:miter lim="800000"/>
            <a:headEnd/>
            <a:tailEnd/>
          </a:ln>
        </p:spPr>
        <p:txBody>
          <a:bodyPr wrap="none">
            <a:spAutoFit/>
          </a:bodyPr>
          <a:lstStyle/>
          <a:p>
            <a:pPr algn="r"/>
            <a:r>
              <a:rPr lang="en-US" b="0" dirty="0">
                <a:solidFill>
                  <a:srgbClr val="FFFFFF"/>
                </a:solidFill>
                <a:latin typeface="Arial" pitchFamily="34" charset="0"/>
              </a:rPr>
              <a:t>C674x</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447800"/>
            <a:ext cx="5562600" cy="32004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539881"/>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C66x Family Overview</a:t>
            </a:r>
            <a:endParaRPr lang="en-US" sz="3200" dirty="0">
              <a:solidFill>
                <a:srgbClr val="000000"/>
              </a:solidFill>
              <a:latin typeface="Calibri" pitchFamily="34" charset="0"/>
            </a:endParaRPr>
          </a:p>
        </p:txBody>
      </p:sp>
      <p:sp>
        <p:nvSpPr>
          <p:cNvPr id="12" name="Text Box 6">
            <a:hlinkClick r:id="rId11" action="ppaction://hlinksldjump"/>
          </p:cNvPr>
          <p:cNvSpPr txBox="1">
            <a:spLocks noChangeArrowheads="1"/>
          </p:cNvSpPr>
          <p:nvPr>
            <p:custDataLst>
              <p:tags r:id="rId3"/>
            </p:custDataLst>
          </p:nvPr>
        </p:nvSpPr>
        <p:spPr bwMode="auto">
          <a:xfrm>
            <a:off x="769877" y="2154814"/>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C6000 Roadmap</a:t>
            </a:r>
            <a:endParaRPr lang="en-US" sz="2800" dirty="0">
              <a:solidFill>
                <a:srgbClr val="000000"/>
              </a:solidFill>
              <a:latin typeface="Calibri" pitchFamily="34" charset="0"/>
            </a:endParaRPr>
          </a:p>
        </p:txBody>
      </p:sp>
      <p:sp>
        <p:nvSpPr>
          <p:cNvPr id="13" name="Text Box 5">
            <a:hlinkClick r:id="rId12" action="ppaction://hlinksldjump"/>
          </p:cNvPr>
          <p:cNvSpPr txBox="1">
            <a:spLocks noChangeArrowheads="1"/>
          </p:cNvSpPr>
          <p:nvPr>
            <p:custDataLst>
              <p:tags r:id="rId4"/>
            </p:custDataLst>
          </p:nvPr>
        </p:nvSpPr>
        <p:spPr bwMode="auto">
          <a:xfrm>
            <a:off x="774000" y="2614598"/>
            <a:ext cx="4864800" cy="480131"/>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C667x Architecture Overview</a:t>
            </a:r>
            <a:endParaRPr lang="en-US" sz="2800" dirty="0">
              <a:solidFill>
                <a:srgbClr val="000000"/>
              </a:solidFill>
              <a:latin typeface="Calibri" pitchFamily="34" charset="0"/>
            </a:endParaRPr>
          </a:p>
        </p:txBody>
      </p:sp>
      <p:sp>
        <p:nvSpPr>
          <p:cNvPr id="14" name="Text Box 6">
            <a:hlinkClick r:id="rId13" action="ppaction://hlinksldjump"/>
          </p:cNvPr>
          <p:cNvSpPr txBox="1">
            <a:spLocks noChangeArrowheads="1"/>
          </p:cNvSpPr>
          <p:nvPr>
            <p:custDataLst>
              <p:tags r:id="rId5"/>
            </p:custDataLst>
          </p:nvPr>
        </p:nvSpPr>
        <p:spPr bwMode="auto">
          <a:xfrm>
            <a:off x="769877" y="3193282"/>
            <a:ext cx="4868924" cy="4247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800" smtClean="0">
                <a:solidFill>
                  <a:srgbClr val="000000"/>
                </a:solidFill>
                <a:latin typeface="Calibri" pitchFamily="34" charset="0"/>
              </a:rPr>
              <a:t>C665x Low-Power Devices</a:t>
            </a:r>
            <a:endParaRPr lang="en-US" sz="2800" dirty="0">
              <a:solidFill>
                <a:srgbClr val="000000"/>
              </a:solidFill>
              <a:latin typeface="Calibri" pitchFamily="34" charset="0"/>
            </a:endParaRPr>
          </a:p>
        </p:txBody>
      </p:sp>
      <p:sp>
        <p:nvSpPr>
          <p:cNvPr id="15" name="Text Box 4">
            <a:hlinkClick r:id="rId14" action="ppaction://hlinksldjump"/>
          </p:cNvPr>
          <p:cNvSpPr txBox="1">
            <a:spLocks noChangeArrowheads="1"/>
          </p:cNvSpPr>
          <p:nvPr>
            <p:custDataLst>
              <p:tags r:id="rId6"/>
            </p:custDataLst>
          </p:nvPr>
        </p:nvSpPr>
        <p:spPr bwMode="auto">
          <a:xfrm>
            <a:off x="301576" y="3668152"/>
            <a:ext cx="5543550" cy="535531"/>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z="3200" smtClean="0">
                <a:solidFill>
                  <a:srgbClr val="000000"/>
                </a:solidFill>
                <a:latin typeface="Calibri" pitchFamily="34" charset="0"/>
              </a:rPr>
              <a:t>MCSDK Overview</a:t>
            </a:r>
            <a:endParaRPr lang="en-US" sz="3200" dirty="0">
              <a:solidFill>
                <a:srgbClr val="000000"/>
              </a:solidFill>
              <a:latin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72"/>
          <p:cNvSpPr>
            <a:spLocks noChangeArrowheads="1"/>
          </p:cNvSpPr>
          <p:nvPr/>
        </p:nvSpPr>
        <p:spPr bwMode="auto">
          <a:xfrm>
            <a:off x="5413375" y="1193004"/>
            <a:ext cx="3616325" cy="4064796"/>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Arial" pitchFamily="34" charset="0"/>
            </a:endParaRPr>
          </a:p>
        </p:txBody>
      </p:sp>
      <p:sp>
        <p:nvSpPr>
          <p:cNvPr id="6146" name="Rectangle 6"/>
          <p:cNvSpPr>
            <a:spLocks noGrp="1" noChangeArrowheads="1"/>
          </p:cNvSpPr>
          <p:nvPr>
            <p:ph type="title"/>
          </p:nvPr>
        </p:nvSpPr>
        <p:spPr/>
        <p:txBody>
          <a:bodyPr wrap="none" anchorCtr="1">
            <a:noAutofit/>
          </a:bodyPr>
          <a:lstStyle/>
          <a:p>
            <a:r>
              <a:rPr lang="en-US" sz="4400" dirty="0" err="1" smtClean="0">
                <a:latin typeface="Calibri" pitchFamily="34" charset="0"/>
              </a:rPr>
              <a:t>CorePac</a:t>
            </a:r>
            <a:endParaRPr lang="en-US" sz="4400" dirty="0" smtClean="0">
              <a:latin typeface="Calibri" pitchFamily="34" charset="0"/>
            </a:endParaRP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 name="Rectangle 171"/>
          <p:cNvSpPr txBox="1">
            <a:spLocks noChangeArrowheads="1"/>
          </p:cNvSpPr>
          <p:nvPr/>
        </p:nvSpPr>
        <p:spPr>
          <a:xfrm>
            <a:off x="5459407" y="1219201"/>
            <a:ext cx="3527425" cy="3962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1 to 8 C66x </a:t>
            </a:r>
            <a:r>
              <a:rPr kumimoji="0" lang="en-US" sz="1800" i="0" u="none" strike="noStrike" kern="1200" cap="none" spc="0" normalizeH="0" baseline="0" noProof="0" dirty="0" err="1" smtClean="0">
                <a:ln>
                  <a:noFill/>
                </a:ln>
                <a:solidFill>
                  <a:schemeClr val="tx2"/>
                </a:solidFill>
                <a:effectLst/>
                <a:uLnTx/>
                <a:uFillTx/>
                <a:latin typeface="Calibri" pitchFamily="34" charset="0"/>
              </a:rPr>
              <a:t>CorePac</a:t>
            </a:r>
            <a:r>
              <a:rPr kumimoji="0" lang="en-US" sz="1800" i="0" u="none" strike="noStrike" kern="1200" cap="none" spc="0" normalizeH="0" baseline="0" noProof="0" dirty="0" smtClean="0">
                <a:ln>
                  <a:noFill/>
                </a:ln>
                <a:solidFill>
                  <a:schemeClr val="tx2"/>
                </a:solidFill>
                <a:effectLst/>
                <a:uLnTx/>
                <a:uFillTx/>
                <a:latin typeface="Calibri" pitchFamily="34" charset="0"/>
              </a:rPr>
              <a:t> DSP Cores </a:t>
            </a:r>
            <a:r>
              <a:rPr kumimoji="0" lang="en-US" sz="1800" i="0" u="none" strike="noStrike" kern="1200" cap="none" spc="0" normalizeH="0" baseline="0" noProof="0" dirty="0" smtClean="0">
                <a:ln>
                  <a:noFill/>
                </a:ln>
                <a:solidFill>
                  <a:schemeClr val="tx1"/>
                </a:solidFill>
                <a:effectLst/>
                <a:uLnTx/>
                <a:uFillTx/>
                <a:latin typeface="Calibri" pitchFamily="34" charset="0"/>
              </a:rPr>
              <a:t>operating at up to 1.25 GHz</a:t>
            </a:r>
          </a:p>
          <a:p>
            <a:pPr marL="574675" marR="0" lvl="1" indent="-233363" algn="l" defTabSz="914400" rtl="0" eaLnBrk="1" fontAlgn="auto" latinLnBrk="0" hangingPunct="1">
              <a:lnSpc>
                <a:spcPct val="90000"/>
              </a:lnSpc>
              <a:spcBef>
                <a:spcPct val="0"/>
              </a:spcBef>
              <a:spcAft>
                <a:spcPts val="3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Fixed/Floating-pt  operations</a:t>
            </a:r>
          </a:p>
          <a:p>
            <a:pPr marL="574675" marR="0" lvl="1" indent="-233363" algn="l" defTabSz="914400" rtl="0" eaLnBrk="1" fontAlgn="auto" latinLnBrk="0" hangingPunct="1">
              <a:lnSpc>
                <a:spcPct val="90000"/>
              </a:lnSpc>
              <a:spcBef>
                <a:spcPct val="0"/>
              </a:spcBef>
              <a:spcAft>
                <a:spcPts val="3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Code compatible with other C64x+ and C67x+ devices</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L1 Memory</a:t>
            </a:r>
          </a:p>
          <a:p>
            <a:pPr marL="574675" marR="0" lvl="1" indent="-233363" algn="l" defTabSz="914400" rtl="0" eaLnBrk="1" fontAlgn="auto" latinLnBrk="0" hangingPunct="1">
              <a:lnSpc>
                <a:spcPct val="100000"/>
              </a:lnSpc>
              <a:spcBef>
                <a:spcPct val="0"/>
              </a:spcBef>
              <a:spcAft>
                <a:spcPct val="100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Partition as Cache or RAM</a:t>
            </a:r>
          </a:p>
          <a:p>
            <a:pPr marL="574675" marR="0" lvl="1" indent="-233363" algn="l" defTabSz="914400" rtl="0" eaLnBrk="1" fontAlgn="auto" latinLnBrk="0" hangingPunct="1">
              <a:lnSpc>
                <a:spcPct val="100000"/>
              </a:lnSpc>
              <a:spcBef>
                <a:spcPct val="0"/>
              </a:spcBef>
              <a:spcAft>
                <a:spcPct val="100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32KB L1P/D per core </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Dedicated L2 Memory</a:t>
            </a:r>
          </a:p>
          <a:p>
            <a:pPr marL="574675" marR="0" lvl="1" indent="-233363" algn="l" defTabSz="914400" rtl="0" eaLnBrk="1" fontAlgn="auto" latinLnBrk="0" hangingPunct="1">
              <a:lnSpc>
                <a:spcPct val="100000"/>
              </a:lnSpc>
              <a:spcBef>
                <a:spcPct val="0"/>
              </a:spcBef>
              <a:spcAft>
                <a:spcPct val="100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Partition as Cache or RAM</a:t>
            </a:r>
          </a:p>
          <a:p>
            <a:pPr marL="574675" marR="0" lvl="1" indent="-233363" algn="l" defTabSz="914400" rtl="0" eaLnBrk="1" fontAlgn="auto" latinLnBrk="0" hangingPunct="1">
              <a:lnSpc>
                <a:spcPct val="100000"/>
              </a:lnSpc>
              <a:spcBef>
                <a:spcPct val="0"/>
              </a:spcBef>
              <a:spcAft>
                <a:spcPct val="100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512 KB to 1 MB per core</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Direct connection to memory subsystem</a:t>
            </a:r>
          </a:p>
        </p:txBody>
      </p:sp>
      <p:sp>
        <p:nvSpPr>
          <p:cNvPr id="20" name="PPTShape_2"/>
          <p:cNvSpPr>
            <a:spLocks noChangeArrowheads="1"/>
          </p:cNvSpPr>
          <p:nvPr/>
        </p:nvSpPr>
        <p:spPr bwMode="auto">
          <a:xfrm>
            <a:off x="5400675" y="914400"/>
            <a:ext cx="3629025" cy="274638"/>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smtClean="0">
                <a:solidFill>
                  <a:schemeClr val="tx2"/>
                </a:solidFill>
                <a:latin typeface="Calibri" pitchFamily="34" charset="0"/>
              </a:rPr>
              <a:t>CorePac</a:t>
            </a:r>
            <a:endParaRPr lang="en-US" sz="2000" dirty="0">
              <a:solidFill>
                <a:schemeClr val="tx2"/>
              </a:solidFill>
              <a:latin typeface="Calibri" pitchFamily="34" charset="0"/>
            </a:endParaRPr>
          </a:p>
        </p:txBody>
      </p:sp>
      <p:grpSp>
        <p:nvGrpSpPr>
          <p:cNvPr id="21" name="Group 416"/>
          <p:cNvGrpSpPr/>
          <p:nvPr/>
        </p:nvGrpSpPr>
        <p:grpSpPr>
          <a:xfrm>
            <a:off x="0" y="914400"/>
            <a:ext cx="5350025" cy="5440363"/>
            <a:chOff x="0" y="914400"/>
            <a:chExt cx="5350025" cy="5440363"/>
          </a:xfrm>
        </p:grpSpPr>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61348" y="1076686"/>
              <a:ext cx="445698"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b="0" dirty="0" smtClean="0">
                  <a:solidFill>
                    <a:srgbClr val="000000"/>
                  </a:solidFill>
                  <a:latin typeface="Arial" pitchFamily="34" charset="0"/>
                </a:rPr>
                <a:t>MSM</a:t>
              </a:r>
              <a:br>
                <a:rPr lang="en-US" sz="1100" b="0" dirty="0" smtClean="0">
                  <a:solidFill>
                    <a:srgbClr val="000000"/>
                  </a:solidFill>
                  <a:latin typeface="Arial" pitchFamily="34" charset="0"/>
                </a:rPr>
              </a:br>
              <a:r>
                <a:rPr lang="en-US" sz="1100" b="0" dirty="0" smtClean="0">
                  <a:solidFill>
                    <a:srgbClr val="000000"/>
                  </a:solidFill>
                  <a:latin typeface="Arial" pitchFamily="34" charset="0"/>
                </a:rPr>
                <a:t>SRAM</a:t>
              </a:r>
              <a:endParaRPr lang="en-US" sz="3200" b="0" dirty="0">
                <a:solidFill>
                  <a:srgbClr val="000000"/>
                </a:solidFill>
                <a:latin typeface="Arial" pitchFamily="34" charset="0"/>
              </a:endParaRPr>
            </a:p>
          </p:txBody>
        </p:sp>
        <p:sp>
          <p:nvSpPr>
            <p:cNvPr id="41" name="Rectangle 431"/>
            <p:cNvSpPr>
              <a:spLocks noChangeArrowheads="1"/>
            </p:cNvSpPr>
            <p:nvPr/>
          </p:nvSpPr>
          <p:spPr bwMode="auto">
            <a:xfrm>
              <a:off x="489022" y="1171195"/>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b="0" dirty="0" smtClean="0">
                  <a:solidFill>
                    <a:srgbClr val="000000"/>
                  </a:solidFill>
                  <a:latin typeface="Arial" pitchFamily="34" charset="0"/>
                </a:rPr>
                <a:t>64-bit</a:t>
              </a:r>
            </a:p>
            <a:p>
              <a:pPr algn="ctr" eaLnBrk="0" hangingPunct="0"/>
              <a:r>
                <a:rPr lang="en-US" sz="1100" b="0" dirty="0" smtClean="0">
                  <a:solidFill>
                    <a:srgbClr val="000000"/>
                  </a:solidFill>
                  <a:latin typeface="Arial" pitchFamily="34" charset="0"/>
                </a:rPr>
                <a:t>DDR3 EMIF</a:t>
              </a:r>
              <a:endParaRPr lang="en-US" sz="1100" b="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9"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80"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451262" y="983123"/>
              <a:ext cx="1450718"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24211D"/>
                  </a:solidFill>
                  <a:latin typeface="Arial" pitchFamily="34" charset="0"/>
                </a:rPr>
                <a:t>Memory Subsystem</a:t>
              </a:r>
              <a:endParaRPr lang="en-US" sz="32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5" name="Rectangle 627"/>
            <p:cNvSpPr>
              <a:spLocks noChangeArrowheads="1"/>
            </p:cNvSpPr>
            <p:nvPr/>
          </p:nvSpPr>
          <p:spPr bwMode="auto">
            <a:xfrm>
              <a:off x="3990062" y="4004267"/>
              <a:ext cx="1278620" cy="184666"/>
            </a:xfrm>
            <a:prstGeom prst="rect">
              <a:avLst/>
            </a:prstGeom>
            <a:noFill/>
            <a:ln w="9525">
              <a:noFill/>
              <a:miter lim="800000"/>
              <a:headEnd/>
              <a:tailEnd/>
            </a:ln>
          </p:spPr>
          <p:txBody>
            <a:bodyPr wrap="none" lIns="0" tIns="0" rIns="0" bIns="0">
              <a:spAutoFit/>
            </a:bodyPr>
            <a:lstStyle/>
            <a:p>
              <a:pPr eaLnBrk="0" hangingPunct="0"/>
              <a:r>
                <a:rPr lang="en-US" sz="1200" dirty="0" err="1">
                  <a:solidFill>
                    <a:srgbClr val="24211D"/>
                  </a:solidFill>
                  <a:latin typeface="Calibri" pitchFamily="34" charset="0"/>
                </a:rPr>
                <a:t>Multicore</a:t>
              </a:r>
              <a:r>
                <a:rPr lang="en-US" sz="1200" dirty="0">
                  <a:solidFill>
                    <a:srgbClr val="24211D"/>
                  </a:solidFill>
                  <a:latin typeface="Calibri" pitchFamily="34" charset="0"/>
                </a:rPr>
                <a:t> Navigator</a:t>
              </a:r>
              <a:endParaRPr lang="en-US" sz="3200" b="0" dirty="0">
                <a:solidFill>
                  <a:srgbClr val="000000"/>
                </a:solidFill>
                <a:latin typeface="Calibri" pitchFamily="34" charset="0"/>
              </a:endParaRPr>
            </a:p>
          </p:txBody>
        </p:sp>
        <p:sp>
          <p:nvSpPr>
            <p:cNvPr id="15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84"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5"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6"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8"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9"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0"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92"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3"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4"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9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9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9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9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0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936154" cy="276999"/>
            </a:xfrm>
            <a:prstGeom prst="rect">
              <a:avLst/>
            </a:prstGeom>
            <a:noFill/>
            <a:ln w="9525">
              <a:noFill/>
              <a:miter lim="800000"/>
              <a:headEnd/>
              <a:tailEnd/>
            </a:ln>
          </p:spPr>
          <p:txBody>
            <a:bodyPr wrap="none" lIns="0" tIns="0" rIns="0" bIns="0">
              <a:spAutoFit/>
            </a:bodyPr>
            <a:lstStyle/>
            <a:p>
              <a:pPr eaLnBrk="0" hangingPunct="0"/>
              <a:r>
                <a:rPr lang="en-US" sz="180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dirty="0">
                  <a:solidFill>
                    <a:srgbClr val="000000"/>
                  </a:solidFill>
                  <a:latin typeface="Calibri" pitchFamily="34" charset="0"/>
                </a:rPr>
                <a:t> </a:t>
              </a:r>
              <a:r>
                <a:rPr lang="en-US" sz="160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9" name="Rectangle 809"/>
            <p:cNvSpPr>
              <a:spLocks noChangeArrowheads="1"/>
            </p:cNvSpPr>
            <p:nvPr/>
          </p:nvSpPr>
          <p:spPr bwMode="auto">
            <a:xfrm>
              <a:off x="143762" y="3699803"/>
              <a:ext cx="690895"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HyperLink</a:t>
              </a:r>
              <a:endParaRPr lang="en-US" b="0" dirty="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9"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dirty="0">
                  <a:solidFill>
                    <a:srgbClr val="000000"/>
                  </a:solidFill>
                  <a:latin typeface="Calibri" pitchFamily="34" charset="0"/>
                </a:rPr>
                <a:t> </a:t>
              </a:r>
              <a:r>
                <a:rPr lang="en-US" sz="160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dirty="0">
                  <a:solidFill>
                    <a:srgbClr val="000000"/>
                  </a:solidFill>
                  <a:latin typeface="Calibri" pitchFamily="34" charset="0"/>
                </a:rPr>
                <a:t> </a:t>
              </a:r>
              <a:r>
                <a:rPr lang="en-US" sz="1600" dirty="0" smtClean="0">
                  <a:solidFill>
                    <a:srgbClr val="000000"/>
                  </a:solidFill>
                  <a:latin typeface="Calibri" pitchFamily="34" charset="0"/>
                </a:rPr>
                <a:t>L2</a:t>
              </a:r>
              <a:endParaRPr lang="en-US" sz="4400" b="0" dirty="0">
                <a:solidFill>
                  <a:srgbClr val="000000"/>
                </a:solidFill>
                <a:latin typeface="Calibri" pitchFamily="34" charset="0"/>
              </a:endParaRPr>
            </a:p>
          </p:txBody>
        </p:sp>
      </p:grpSp>
      <p:sp>
        <p:nvSpPr>
          <p:cNvPr id="302" name="Rectangle 301"/>
          <p:cNvSpPr/>
          <p:nvPr/>
        </p:nvSpPr>
        <p:spPr bwMode="auto">
          <a:xfrm>
            <a:off x="304800" y="990600"/>
            <a:ext cx="2362200" cy="762000"/>
          </a:xfrm>
          <a:prstGeom prst="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03"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smtClean="0">
                <a:latin typeface="Calibri" pitchFamily="34" charset="0"/>
              </a:rPr>
              <a:t>Memory Subsystem</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solidFill>
            <a:srgbClr val="FFFF00"/>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2" name="Group 416"/>
          <p:cNvGrpSpPr/>
          <p:nvPr/>
        </p:nvGrpSpPr>
        <p:grpSpPr>
          <a:xfrm>
            <a:off x="0" y="914400"/>
            <a:ext cx="5350025" cy="5440363"/>
            <a:chOff x="0" y="914400"/>
            <a:chExt cx="5350025" cy="5440363"/>
          </a:xfrm>
        </p:grpSpPr>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57340" y="1076686"/>
              <a:ext cx="453715"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dirty="0" smtClean="0">
                  <a:solidFill>
                    <a:srgbClr val="000000"/>
                  </a:solidFill>
                  <a:latin typeface="Arial" pitchFamily="34" charset="0"/>
                </a:rPr>
                <a:t>MSM</a:t>
              </a:r>
              <a:br>
                <a:rPr lang="en-US" sz="1100" dirty="0" smtClean="0">
                  <a:solidFill>
                    <a:srgbClr val="000000"/>
                  </a:solidFill>
                  <a:latin typeface="Arial" pitchFamily="34" charset="0"/>
                </a:rPr>
              </a:br>
              <a:r>
                <a:rPr lang="en-US" sz="1100" dirty="0" smtClean="0">
                  <a:solidFill>
                    <a:srgbClr val="000000"/>
                  </a:solidFill>
                  <a:latin typeface="Arial" pitchFamily="34" charset="0"/>
                </a:rPr>
                <a:t>SRAM</a:t>
              </a:r>
              <a:endParaRPr lang="en-US" sz="320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5" name="Rectangle 627"/>
            <p:cNvSpPr>
              <a:spLocks noChangeArrowheads="1"/>
            </p:cNvSpPr>
            <p:nvPr/>
          </p:nvSpPr>
          <p:spPr bwMode="auto">
            <a:xfrm>
              <a:off x="3990062" y="4004267"/>
              <a:ext cx="1278620" cy="184666"/>
            </a:xfrm>
            <a:prstGeom prst="rect">
              <a:avLst/>
            </a:prstGeom>
            <a:noFill/>
            <a:ln w="9525">
              <a:noFill/>
              <a:miter lim="800000"/>
              <a:headEnd/>
              <a:tailEnd/>
            </a:ln>
          </p:spPr>
          <p:txBody>
            <a:bodyPr wrap="none" lIns="0" tIns="0" rIns="0" bIns="0">
              <a:spAutoFit/>
            </a:bodyPr>
            <a:lstStyle/>
            <a:p>
              <a:pPr eaLnBrk="0" hangingPunct="0"/>
              <a:r>
                <a:rPr lang="en-US" sz="1200" dirty="0" err="1">
                  <a:solidFill>
                    <a:srgbClr val="24211D"/>
                  </a:solidFill>
                  <a:latin typeface="Calibri" pitchFamily="34" charset="0"/>
                </a:rPr>
                <a:t>Multicore</a:t>
              </a:r>
              <a:r>
                <a:rPr lang="en-US" sz="1200" dirty="0">
                  <a:solidFill>
                    <a:srgbClr val="24211D"/>
                  </a:solidFill>
                  <a:latin typeface="Calibri" pitchFamily="34" charset="0"/>
                </a:rPr>
                <a:t> Navigator</a:t>
              </a:r>
              <a:endParaRPr lang="en-US" sz="3200" b="0" dirty="0">
                <a:solidFill>
                  <a:srgbClr val="000000"/>
                </a:solidFill>
                <a:latin typeface="Calibri" pitchFamily="34" charset="0"/>
              </a:endParaRPr>
            </a:p>
          </p:txBody>
        </p:sp>
        <p:sp>
          <p:nvSpPr>
            <p:cNvPr id="15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84"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5"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6"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8"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9"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0"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92"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3"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4"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9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9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9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9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0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9" name="Rectangle 809"/>
            <p:cNvSpPr>
              <a:spLocks noChangeArrowheads="1"/>
            </p:cNvSpPr>
            <p:nvPr/>
          </p:nvSpPr>
          <p:spPr bwMode="auto">
            <a:xfrm>
              <a:off x="143762" y="3699803"/>
              <a:ext cx="690895"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HyperLink</a:t>
              </a:r>
              <a:endParaRPr lang="en-US" b="0" dirty="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grpSp>
      <p:sp>
        <p:nvSpPr>
          <p:cNvPr id="303" name="AutoShape 7"/>
          <p:cNvSpPr>
            <a:spLocks noChangeArrowheads="1"/>
          </p:cNvSpPr>
          <p:nvPr/>
        </p:nvSpPr>
        <p:spPr bwMode="auto">
          <a:xfrm>
            <a:off x="5410200" y="1471609"/>
            <a:ext cx="3619500" cy="4852992"/>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Arial" pitchFamily="34" charset="0"/>
            </a:endParaRPr>
          </a:p>
        </p:txBody>
      </p:sp>
      <p:sp>
        <p:nvSpPr>
          <p:cNvPr id="305" name="Rectangle 16"/>
          <p:cNvSpPr>
            <a:spLocks noChangeArrowheads="1"/>
          </p:cNvSpPr>
          <p:nvPr/>
        </p:nvSpPr>
        <p:spPr bwMode="auto">
          <a:xfrm>
            <a:off x="5400675" y="1195388"/>
            <a:ext cx="3629025" cy="274637"/>
          </a:xfrm>
          <a:prstGeom prst="rect">
            <a:avLst/>
          </a:prstGeom>
          <a:solidFill>
            <a:schemeClr val="accent1">
              <a:lumMod val="90000"/>
            </a:schemeClr>
          </a:solidFill>
          <a:ln w="12700">
            <a:solidFill>
              <a:schemeClr val="tx1"/>
            </a:solidFill>
            <a:miter lim="800000"/>
            <a:headEnd/>
            <a:tailEnd/>
          </a:ln>
        </p:spPr>
        <p:txBody>
          <a:bodyPr wrap="none" anchor="ctr"/>
          <a:lstStyle/>
          <a:p>
            <a:pPr algn="ctr"/>
            <a:r>
              <a:rPr lang="en-US" sz="2000" dirty="0">
                <a:solidFill>
                  <a:schemeClr val="tx2"/>
                </a:solidFill>
                <a:latin typeface="Calibri" pitchFamily="34" charset="0"/>
              </a:rPr>
              <a:t>Memory </a:t>
            </a:r>
            <a:r>
              <a:rPr lang="en-US" sz="2000" dirty="0" smtClean="0">
                <a:solidFill>
                  <a:schemeClr val="tx2"/>
                </a:solidFill>
                <a:latin typeface="Calibri" pitchFamily="34" charset="0"/>
              </a:rPr>
              <a:t>Subsystem</a:t>
            </a:r>
            <a:endParaRPr lang="en-US" sz="2000" dirty="0">
              <a:solidFill>
                <a:schemeClr val="tx2"/>
              </a:solidFill>
              <a:latin typeface="Calibri" pitchFamily="34" charset="0"/>
            </a:endParaRPr>
          </a:p>
        </p:txBody>
      </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dirty="0" smtClean="0">
                <a:solidFill>
                  <a:srgbClr val="000000"/>
                </a:solidFill>
                <a:latin typeface="Arial" pitchFamily="34" charset="0"/>
              </a:rPr>
              <a:t>64-bit</a:t>
            </a:r>
          </a:p>
          <a:p>
            <a:pPr algn="ctr" eaLnBrk="0" hangingPunct="0"/>
            <a:r>
              <a:rPr lang="en-US" sz="1100" dirty="0" smtClean="0">
                <a:solidFill>
                  <a:srgbClr val="000000"/>
                </a:solidFill>
                <a:latin typeface="Arial" pitchFamily="34" charset="0"/>
              </a:rPr>
              <a:t>DDR3 EMIF</a:t>
            </a:r>
            <a:endParaRPr lang="en-US" sz="110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0" name="Rectangle 171"/>
          <p:cNvSpPr txBox="1">
            <a:spLocks noChangeArrowheads="1"/>
          </p:cNvSpPr>
          <p:nvPr/>
        </p:nvSpPr>
        <p:spPr>
          <a:xfrm>
            <a:off x="5459407" y="1600200"/>
            <a:ext cx="3684593" cy="48006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err="1" smtClean="0">
                <a:ln>
                  <a:noFill/>
                </a:ln>
                <a:solidFill>
                  <a:schemeClr val="tx1"/>
                </a:solidFill>
                <a:effectLst/>
                <a:uLnTx/>
                <a:uFillTx/>
                <a:latin typeface="Calibri" pitchFamily="34" charset="0"/>
              </a:rPr>
              <a:t>Multicore</a:t>
            </a:r>
            <a:r>
              <a:rPr kumimoji="0" lang="en-US" sz="1800" i="0" u="none" strike="noStrike" kern="1200" cap="none" spc="0" normalizeH="0" baseline="0" noProof="0" dirty="0" smtClean="0">
                <a:ln>
                  <a:noFill/>
                </a:ln>
                <a:solidFill>
                  <a:schemeClr val="tx1"/>
                </a:solidFill>
                <a:effectLst/>
                <a:uLnTx/>
                <a:uFillTx/>
                <a:latin typeface="Calibri" pitchFamily="34" charset="0"/>
              </a:rPr>
              <a:t> Shared </a:t>
            </a:r>
            <a:r>
              <a:rPr kumimoji="0" lang="en-US" sz="1800" i="0" u="none" strike="noStrike" kern="1200" cap="none" spc="0" normalizeH="0" baseline="0" noProof="0" dirty="0" err="1" smtClean="0">
                <a:ln>
                  <a:noFill/>
                </a:ln>
                <a:solidFill>
                  <a:schemeClr val="tx1"/>
                </a:solidFill>
                <a:effectLst/>
                <a:uLnTx/>
                <a:uFillTx/>
                <a:latin typeface="Calibri" pitchFamily="34" charset="0"/>
              </a:rPr>
              <a:t>Mem</a:t>
            </a:r>
            <a:r>
              <a:rPr lang="en-US" sz="1800" dirty="0" err="1" smtClean="0">
                <a:latin typeface="Calibri" pitchFamily="34" charset="0"/>
              </a:rPr>
              <a:t>ory</a:t>
            </a:r>
            <a:r>
              <a:rPr lang="en-US" sz="1800" dirty="0" smtClean="0">
                <a:latin typeface="Calibri" pitchFamily="34" charset="0"/>
              </a:rPr>
              <a:t/>
            </a:r>
            <a:br>
              <a:rPr lang="en-US" sz="1800" dirty="0" smtClean="0">
                <a:latin typeface="Calibri" pitchFamily="34" charset="0"/>
              </a:rPr>
            </a:br>
            <a:r>
              <a:rPr lang="en-US" sz="1800" dirty="0" smtClean="0">
                <a:latin typeface="Calibri" pitchFamily="34" charset="0"/>
              </a:rPr>
              <a:t>(MSM SRAM)</a:t>
            </a:r>
            <a:endParaRPr kumimoji="0" lang="en-US" sz="180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10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2 to 4MB (Program or Data)</a:t>
            </a:r>
          </a:p>
          <a:p>
            <a:pPr marL="574675" marR="0" lvl="1" indent="-233363" algn="l" defTabSz="914400" rtl="0" eaLnBrk="1" fontAlgn="auto" latinLnBrk="0" hangingPunct="1">
              <a:lnSpc>
                <a:spcPct val="10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Available to all cores</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lang="en-US" sz="1800" dirty="0" err="1" smtClean="0">
                <a:latin typeface="Calibri" pitchFamily="34" charset="0"/>
              </a:rPr>
              <a:t>Multicore</a:t>
            </a:r>
            <a:r>
              <a:rPr lang="en-US" sz="1800" dirty="0" smtClean="0">
                <a:latin typeface="Calibri" pitchFamily="34" charset="0"/>
              </a:rPr>
              <a:t> Shared </a:t>
            </a:r>
            <a:r>
              <a:rPr lang="en-US" sz="1800" dirty="0" err="1" smtClean="0">
                <a:latin typeface="Calibri" pitchFamily="34" charset="0"/>
              </a:rPr>
              <a:t>Mem</a:t>
            </a:r>
            <a:r>
              <a:rPr lang="en-US" sz="1800" dirty="0" smtClean="0">
                <a:latin typeface="Calibri" pitchFamily="34" charset="0"/>
              </a:rPr>
              <a:t> (MSMC)</a:t>
            </a:r>
            <a:endParaRPr kumimoji="0" lang="en-US" sz="180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10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Arbitrates access to shared</a:t>
            </a:r>
            <a:br>
              <a:rPr kumimoji="0" lang="en-US" sz="1800" b="0" i="0" u="none" strike="noStrike" kern="1200" cap="none" spc="0" normalizeH="0" baseline="0" noProof="0" dirty="0" smtClean="0">
                <a:ln>
                  <a:noFill/>
                </a:ln>
                <a:solidFill>
                  <a:schemeClr val="tx1"/>
                </a:solidFill>
                <a:effectLst/>
                <a:uLnTx/>
                <a:uFillTx/>
                <a:latin typeface="Calibri" pitchFamily="34" charset="0"/>
              </a:rPr>
            </a:br>
            <a:r>
              <a:rPr kumimoji="0" lang="en-US" sz="1800" b="0" i="0" u="none" strike="noStrike" kern="1200" cap="none" spc="0" normalizeH="0" baseline="0" noProof="0" dirty="0" smtClean="0">
                <a:ln>
                  <a:noFill/>
                </a:ln>
                <a:solidFill>
                  <a:schemeClr val="tx1"/>
                </a:solidFill>
                <a:effectLst/>
                <a:uLnTx/>
                <a:uFillTx/>
                <a:latin typeface="Calibri" pitchFamily="34" charset="0"/>
              </a:rPr>
              <a:t>memory and</a:t>
            </a:r>
            <a:r>
              <a:rPr kumimoji="0" lang="en-US" sz="1800" b="0" i="0" u="none" strike="noStrike" kern="1200" cap="none" spc="0" normalizeH="0" noProof="0" dirty="0" smtClean="0">
                <a:ln>
                  <a:noFill/>
                </a:ln>
                <a:solidFill>
                  <a:schemeClr val="tx1"/>
                </a:solidFill>
                <a:effectLst/>
                <a:uLnTx/>
                <a:uFillTx/>
                <a:latin typeface="Calibri" pitchFamily="34" charset="0"/>
              </a:rPr>
              <a:t> DDR3 EMIF</a:t>
            </a:r>
          </a:p>
          <a:p>
            <a:pPr marL="574675" marR="0" lvl="1" indent="-233363" algn="l" defTabSz="914400" rtl="0" eaLnBrk="1" fontAlgn="auto" latinLnBrk="0" hangingPunct="1">
              <a:lnSpc>
                <a:spcPct val="100000"/>
              </a:lnSpc>
              <a:spcBef>
                <a:spcPct val="0"/>
              </a:spcBef>
              <a:spcAft>
                <a:spcPts val="600"/>
              </a:spcAft>
              <a:buSzPct val="90000"/>
              <a:buFont typeface="Arial" pitchFamily="34" charset="0"/>
              <a:buChar char="•"/>
              <a:tabLst/>
              <a:defRPr/>
            </a:pPr>
            <a:r>
              <a:rPr lang="en-US" sz="1800" b="0" dirty="0" smtClean="0">
                <a:latin typeface="Calibri" pitchFamily="34" charset="0"/>
              </a:rPr>
              <a:t>Provides </a:t>
            </a:r>
            <a:r>
              <a:rPr lang="en-US" sz="1800" b="0" dirty="0" err="1" smtClean="0">
                <a:latin typeface="Calibri" pitchFamily="34" charset="0"/>
              </a:rPr>
              <a:t>CorePac</a:t>
            </a:r>
            <a:r>
              <a:rPr lang="en-US" sz="1800" b="0" dirty="0" smtClean="0">
                <a:latin typeface="Calibri" pitchFamily="34" charset="0"/>
              </a:rPr>
              <a:t> access to</a:t>
            </a:r>
            <a:br>
              <a:rPr lang="en-US" sz="1800" b="0" dirty="0" smtClean="0">
                <a:latin typeface="Calibri" pitchFamily="34" charset="0"/>
              </a:rPr>
            </a:br>
            <a:r>
              <a:rPr lang="en-US" sz="1800" b="0" dirty="0" smtClean="0">
                <a:latin typeface="Calibri" pitchFamily="34" charset="0"/>
              </a:rPr>
              <a:t>coprocessors and I//O</a:t>
            </a:r>
            <a:endParaRPr kumimoji="0" lang="en-US" sz="1800" b="0" i="0" u="none" strike="noStrike" kern="1200" cap="none" spc="0" normalizeH="0" baseline="0" noProof="0" dirty="0" smtClean="0">
              <a:ln>
                <a:noFill/>
              </a:ln>
              <a:solidFill>
                <a:schemeClr val="tx1"/>
              </a:solidFill>
              <a:effectLst/>
              <a:uLnTx/>
              <a:uFillTx/>
              <a:latin typeface="Calibri" pitchFamily="34" charset="0"/>
            </a:endParaRPr>
          </a:p>
          <a:p>
            <a:pPr marL="574675" marR="0" lvl="1" indent="-233363" algn="l" defTabSz="914400" rtl="0" eaLnBrk="1" fontAlgn="auto" latinLnBrk="0" hangingPunct="1">
              <a:lnSpc>
                <a:spcPct val="10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Provides address extension</a:t>
            </a:r>
            <a:br>
              <a:rPr kumimoji="0" lang="en-US" sz="1800" b="0" i="0" u="none" strike="noStrike" kern="1200" cap="none" spc="0" normalizeH="0" baseline="0" noProof="0" dirty="0" smtClean="0">
                <a:ln>
                  <a:noFill/>
                </a:ln>
                <a:solidFill>
                  <a:schemeClr val="tx1"/>
                </a:solidFill>
                <a:effectLst/>
                <a:uLnTx/>
                <a:uFillTx/>
                <a:latin typeface="Calibri" pitchFamily="34" charset="0"/>
              </a:rPr>
            </a:br>
            <a:r>
              <a:rPr kumimoji="0" lang="en-US" sz="1800" b="0" i="0" u="none" strike="noStrike" kern="1200" cap="none" spc="0" normalizeH="0" baseline="0" noProof="0" dirty="0" smtClean="0">
                <a:ln>
                  <a:noFill/>
                </a:ln>
                <a:solidFill>
                  <a:schemeClr val="tx1"/>
                </a:solidFill>
                <a:effectLst/>
                <a:uLnTx/>
                <a:uFillTx/>
                <a:latin typeface="Calibri" pitchFamily="34" charset="0"/>
              </a:rPr>
              <a:t>to 64G (36 bits) </a:t>
            </a:r>
          </a:p>
          <a:p>
            <a:pPr marL="342900" marR="0" lvl="0" indent="-342900" algn="l" defTabSz="914400" rtl="0" eaLnBrk="1" fontAlgn="auto" latinLnBrk="0" hangingPunct="1">
              <a:lnSpc>
                <a:spcPct val="100000"/>
              </a:lnSpc>
              <a:spcBef>
                <a:spcPct val="0"/>
              </a:spcBef>
              <a:spcAft>
                <a:spcPct val="10000"/>
              </a:spcAft>
              <a:buClr>
                <a:schemeClr val="tx2"/>
              </a:buClr>
              <a:buSzPct val="75000"/>
              <a:buFont typeface="Wingdings"/>
              <a:buChar char=""/>
              <a:tabLst/>
              <a:defRPr/>
            </a:pPr>
            <a:r>
              <a:rPr kumimoji="0" lang="en-US" sz="1800" i="0" u="none" strike="noStrike" kern="1200" cap="none" spc="0" normalizeH="0" baseline="0" noProof="0" dirty="0" smtClean="0">
                <a:ln>
                  <a:noFill/>
                </a:ln>
                <a:solidFill>
                  <a:schemeClr val="tx1"/>
                </a:solidFill>
                <a:effectLst/>
                <a:uLnTx/>
                <a:uFillTx/>
                <a:latin typeface="Calibri" pitchFamily="34" charset="0"/>
              </a:rPr>
              <a:t>DDR3 External Memory Interface (EMIF) – 8GB</a:t>
            </a:r>
          </a:p>
          <a:p>
            <a:pPr marL="574675" marR="0" lvl="1" indent="-233363" algn="l" defTabSz="914400" rtl="0" eaLnBrk="1" fontAlgn="auto" latinLnBrk="0" hangingPunct="1">
              <a:lnSpc>
                <a:spcPct val="10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Support for 16/32/64-bit modes</a:t>
            </a:r>
          </a:p>
          <a:p>
            <a:pPr marL="574675" marR="0" lvl="1" indent="-233363" algn="l" defTabSz="914400" rtl="0" eaLnBrk="1" fontAlgn="auto" latinLnBrk="0" hangingPunct="1">
              <a:lnSpc>
                <a:spcPct val="100000"/>
              </a:lnSpc>
              <a:spcBef>
                <a:spcPct val="0"/>
              </a:spcBef>
              <a:spcAft>
                <a:spcPts val="600"/>
              </a:spcAft>
              <a:buSzPct val="90000"/>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rPr>
              <a:t>Specified at up to 1600 MT/s</a:t>
            </a:r>
          </a:p>
        </p:txBody>
      </p:sp>
      <p:sp>
        <p:nvSpPr>
          <p:cNvPr id="311"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
        <p:nvSpPr>
          <p:cNvPr id="312"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
        <p:nvSpPr>
          <p:cNvPr id="306" name="PPTShape_2"/>
          <p:cNvSpPr>
            <a:spLocks noChangeArrowheads="1"/>
          </p:cNvSpPr>
          <p:nvPr/>
        </p:nvSpPr>
        <p:spPr bwMode="auto">
          <a:xfrm>
            <a:off x="5400675" y="914400"/>
            <a:ext cx="3629025" cy="274638"/>
          </a:xfrm>
          <a:prstGeom prst="rect">
            <a:avLst/>
          </a:prstGeom>
          <a:solidFill>
            <a:schemeClr val="bg2"/>
          </a:solidFill>
          <a:ln w="12700">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wrap="none" anchorCtr="1">
            <a:noAutofit/>
          </a:bodyPr>
          <a:lstStyle/>
          <a:p>
            <a:r>
              <a:rPr lang="en-US" sz="4400" dirty="0" err="1" smtClean="0">
                <a:latin typeface="Calibri" pitchFamily="34" charset="0"/>
              </a:rPr>
              <a:t>Multicore</a:t>
            </a:r>
            <a:r>
              <a:rPr lang="en-US" sz="4400" dirty="0" smtClean="0">
                <a:latin typeface="Calibri" pitchFamily="34" charset="0"/>
              </a:rPr>
              <a:t> Navigator</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17"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2" name="Rectangle 301"/>
          <p:cNvSpPr/>
          <p:nvPr/>
        </p:nvSpPr>
        <p:spPr bwMode="auto">
          <a:xfrm>
            <a:off x="304800" y="990600"/>
            <a:ext cx="2362200" cy="762000"/>
          </a:xfrm>
          <a:prstGeom prst="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4" name="Rectangle 624"/>
          <p:cNvSpPr>
            <a:spLocks noChangeArrowheads="1"/>
          </p:cNvSpPr>
          <p:nvPr/>
        </p:nvSpPr>
        <p:spPr bwMode="auto">
          <a:xfrm>
            <a:off x="4704147" y="4197378"/>
            <a:ext cx="570526" cy="313690"/>
          </a:xfrm>
          <a:prstGeom prst="rect">
            <a:avLst/>
          </a:prstGeom>
          <a:solidFill>
            <a:srgbClr val="FFFF00"/>
          </a:solidFill>
          <a:ln w="6350">
            <a:solidFill>
              <a:schemeClr val="tx1"/>
            </a:solidFill>
            <a:miter lim="800000"/>
            <a:headEnd/>
            <a:tailEnd/>
          </a:ln>
        </p:spPr>
        <p:txBody>
          <a:bodyPr/>
          <a:lstStyle/>
          <a:p>
            <a:pPr eaLnBrk="0" hangingPunct="0"/>
            <a:endParaRPr lang="en-US" sz="1800" b="0">
              <a:solidFill>
                <a:srgbClr val="000000"/>
              </a:solidFill>
              <a:latin typeface="Arial" pitchFamily="34" charset="0"/>
            </a:endParaRPr>
          </a:p>
        </p:txBody>
      </p:sp>
      <p:sp>
        <p:nvSpPr>
          <p:cNvPr id="157" name="Rectangle 629"/>
          <p:cNvSpPr>
            <a:spLocks noChangeArrowheads="1"/>
          </p:cNvSpPr>
          <p:nvPr/>
        </p:nvSpPr>
        <p:spPr bwMode="auto">
          <a:xfrm>
            <a:off x="3950622" y="4197378"/>
            <a:ext cx="695088" cy="313690"/>
          </a:xfrm>
          <a:prstGeom prst="rect">
            <a:avLst/>
          </a:prstGeom>
          <a:solidFill>
            <a:srgbClr val="FFFF00"/>
          </a:solid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pPr algn="r"/>
            <a:endParaRPr lang="en-US" b="0">
              <a:solidFill>
                <a:srgbClr val="000000"/>
              </a:solidFill>
              <a:latin typeface="Arial" pitchFamily="34" charset="0"/>
            </a:endParaRPr>
          </a:p>
        </p:txBody>
      </p:sp>
      <p:sp>
        <p:nvSpPr>
          <p:cNvPr id="2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24" name="Rectangle 421"/>
          <p:cNvSpPr>
            <a:spLocks noChangeArrowheads="1"/>
          </p:cNvSpPr>
          <p:nvPr/>
        </p:nvSpPr>
        <p:spPr bwMode="auto">
          <a:xfrm>
            <a:off x="721519" y="4543359"/>
            <a:ext cx="2558619" cy="1476441"/>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1" name="Rectangle 422"/>
          <p:cNvSpPr>
            <a:spLocks noChangeArrowheads="1"/>
          </p:cNvSpPr>
          <p:nvPr/>
        </p:nvSpPr>
        <p:spPr bwMode="auto">
          <a:xfrm>
            <a:off x="4112091" y="939003"/>
            <a:ext cx="1221909" cy="2712493"/>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32" name="Rectangle 423"/>
          <p:cNvSpPr>
            <a:spLocks noChangeArrowheads="1"/>
          </p:cNvSpPr>
          <p:nvPr/>
        </p:nvSpPr>
        <p:spPr bwMode="auto">
          <a:xfrm>
            <a:off x="1678507" y="3425194"/>
            <a:ext cx="1902893" cy="184666"/>
          </a:xfrm>
          <a:prstGeom prst="rect">
            <a:avLst/>
          </a:prstGeom>
          <a:noFill/>
          <a:ln w="9525">
            <a:noFill/>
            <a:miter lim="800000"/>
            <a:headEnd/>
            <a:tailEnd/>
          </a:ln>
        </p:spPr>
        <p:txBody>
          <a:bodyPr wrap="none" lIns="0" tIns="0" rIns="0" bIns="0">
            <a:spAutoFit/>
          </a:bodyPr>
          <a:lstStyle/>
          <a:p>
            <a:pPr eaLnBrk="0" hangingPunct="0"/>
            <a:r>
              <a:rPr lang="en-US" sz="1200" b="0" dirty="0">
                <a:solidFill>
                  <a:srgbClr val="000000"/>
                </a:solidFill>
                <a:latin typeface="Calibri" pitchFamily="34" charset="0"/>
              </a:rPr>
              <a:t>1 to 8 Cores @ up to 1.25 GHz</a:t>
            </a:r>
            <a:endParaRPr lang="en-US" sz="3200" b="0" dirty="0">
              <a:solidFill>
                <a:srgbClr val="000000"/>
              </a:solidFill>
              <a:latin typeface="Calibri" pitchFamily="34" charset="0"/>
            </a:endParaRPr>
          </a:p>
        </p:txBody>
      </p:sp>
      <p:sp>
        <p:nvSpPr>
          <p:cNvPr id="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8" name="Rectangle 426"/>
          <p:cNvSpPr>
            <a:spLocks noChangeArrowheads="1"/>
          </p:cNvSpPr>
          <p:nvPr/>
        </p:nvSpPr>
        <p:spPr bwMode="auto">
          <a:xfrm>
            <a:off x="1979155" y="1046642"/>
            <a:ext cx="604358" cy="629758"/>
          </a:xfrm>
          <a:prstGeom prst="rect">
            <a:avLst/>
          </a:prstGeom>
          <a:no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39" name="Rectangle 427"/>
          <p:cNvSpPr>
            <a:spLocks noChangeArrowheads="1"/>
          </p:cNvSpPr>
          <p:nvPr/>
        </p:nvSpPr>
        <p:spPr bwMode="auto">
          <a:xfrm>
            <a:off x="2052879" y="1482917"/>
            <a:ext cx="469680" cy="184666"/>
          </a:xfrm>
          <a:prstGeom prst="rect">
            <a:avLst/>
          </a:prstGeom>
          <a:noFill/>
          <a:ln w="9525">
            <a:noFill/>
            <a:miter lim="800000"/>
            <a:headEnd/>
            <a:tailEnd/>
          </a:ln>
        </p:spPr>
        <p:txBody>
          <a:bodyPr wrap="none" lIns="0" tIns="0" rIns="0" bIns="0">
            <a:spAutoFit/>
          </a:bodyPr>
          <a:lstStyle/>
          <a:p>
            <a:pPr eaLnBrk="0" hangingPunct="0"/>
            <a:r>
              <a:rPr lang="en-US" sz="1200" dirty="0">
                <a:solidFill>
                  <a:srgbClr val="000000"/>
                </a:solidFill>
                <a:latin typeface="Arial" pitchFamily="34" charset="0"/>
              </a:rPr>
              <a:t>MSMC</a:t>
            </a:r>
            <a:endParaRPr lang="en-US" sz="3600" dirty="0">
              <a:solidFill>
                <a:srgbClr val="000000"/>
              </a:solidFill>
              <a:latin typeface="Arial" pitchFamily="34" charset="0"/>
            </a:endParaRPr>
          </a:p>
        </p:txBody>
      </p:sp>
      <p:sp>
        <p:nvSpPr>
          <p:cNvPr id="40" name="Rectangle 429"/>
          <p:cNvSpPr>
            <a:spLocks noChangeArrowheads="1"/>
          </p:cNvSpPr>
          <p:nvPr/>
        </p:nvSpPr>
        <p:spPr bwMode="auto">
          <a:xfrm>
            <a:off x="2061348" y="1076686"/>
            <a:ext cx="445698" cy="375487"/>
          </a:xfrm>
          <a:prstGeom prst="rect">
            <a:avLst/>
          </a:prstGeom>
          <a:noFill/>
          <a:ln w="6350">
            <a:solidFill>
              <a:schemeClr val="tx1"/>
            </a:solidFill>
            <a:miter lim="800000"/>
            <a:headEnd/>
            <a:tailEnd/>
          </a:ln>
        </p:spPr>
        <p:txBody>
          <a:bodyPr wrap="none" lIns="18288" tIns="18288" rIns="18288" bIns="18288" anchor="ctr" anchorCtr="1">
            <a:spAutoFit/>
          </a:bodyPr>
          <a:lstStyle/>
          <a:p>
            <a:pPr algn="ctr" eaLnBrk="0" hangingPunct="0"/>
            <a:r>
              <a:rPr lang="en-US" sz="1100" b="0" dirty="0" smtClean="0">
                <a:solidFill>
                  <a:srgbClr val="000000"/>
                </a:solidFill>
                <a:latin typeface="Arial" pitchFamily="34" charset="0"/>
              </a:rPr>
              <a:t>MSM</a:t>
            </a:r>
            <a:br>
              <a:rPr lang="en-US" sz="1100" b="0" dirty="0" smtClean="0">
                <a:solidFill>
                  <a:srgbClr val="000000"/>
                </a:solidFill>
                <a:latin typeface="Arial" pitchFamily="34" charset="0"/>
              </a:rPr>
            </a:br>
            <a:r>
              <a:rPr lang="en-US" sz="1100" b="0" dirty="0" smtClean="0">
                <a:solidFill>
                  <a:srgbClr val="000000"/>
                </a:solidFill>
                <a:latin typeface="Arial" pitchFamily="34" charset="0"/>
              </a:rPr>
              <a:t>SRAM</a:t>
            </a:r>
            <a:endParaRPr lang="en-US" sz="3200" b="0" dirty="0">
              <a:solidFill>
                <a:srgbClr val="000000"/>
              </a:solidFill>
              <a:latin typeface="Arial" pitchFamily="34" charset="0"/>
            </a:endParaRPr>
          </a:p>
        </p:txBody>
      </p:sp>
      <p:sp>
        <p:nvSpPr>
          <p:cNvPr id="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Application-Specific</a:t>
            </a:r>
            <a:endParaRPr lang="en-US" sz="1800" b="0">
              <a:solidFill>
                <a:srgbClr val="000000"/>
              </a:solidFill>
              <a:latin typeface="Arial" pitchFamily="34" charset="0"/>
            </a:endParaRPr>
          </a:p>
        </p:txBody>
      </p:sp>
      <p:sp>
        <p:nvSpPr>
          <p:cNvPr id="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eaLnBrk="0" hangingPunct="0"/>
            <a:r>
              <a:rPr lang="en-US" sz="900">
                <a:solidFill>
                  <a:srgbClr val="24211D"/>
                </a:solidFill>
                <a:latin typeface="Arial" pitchFamily="34" charset="0"/>
              </a:rPr>
              <a:t>Coprocessors</a:t>
            </a:r>
            <a:endParaRPr lang="en-US" sz="1800" b="0">
              <a:solidFill>
                <a:srgbClr val="000000"/>
              </a:solidFill>
              <a:latin typeface="Arial" pitchFamily="34" charset="0"/>
            </a:endParaRPr>
          </a:p>
        </p:txBody>
      </p:sp>
      <p:sp>
        <p:nvSpPr>
          <p:cNvPr id="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4" name="Rectangle 474"/>
          <p:cNvSpPr>
            <a:spLocks noChangeArrowheads="1"/>
          </p:cNvSpPr>
          <p:nvPr/>
        </p:nvSpPr>
        <p:spPr bwMode="auto">
          <a:xfrm>
            <a:off x="381375" y="1832404"/>
            <a:ext cx="65" cy="107722"/>
          </a:xfrm>
          <a:prstGeom prst="rect">
            <a:avLst/>
          </a:prstGeom>
          <a:noFill/>
          <a:ln w="9525">
            <a:noFill/>
            <a:miter lim="800000"/>
            <a:headEnd/>
            <a:tailEnd/>
          </a:ln>
        </p:spPr>
        <p:txBody>
          <a:bodyPr wrap="none" lIns="0" tIns="0" rIns="0" bIns="0">
            <a:spAutoFit/>
          </a:bodyPr>
          <a:lstStyle/>
          <a:p>
            <a:pPr eaLnBrk="0" hangingPunct="0"/>
            <a:endParaRPr lang="en-US" sz="700" b="0" dirty="0">
              <a:solidFill>
                <a:srgbClr val="000000"/>
              </a:solidFill>
              <a:latin typeface="Arial" pitchFamily="34" charset="0"/>
            </a:endParaRPr>
          </a:p>
        </p:txBody>
      </p:sp>
      <p:sp>
        <p:nvSpPr>
          <p:cNvPr id="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6" name="Rectangle 476"/>
          <p:cNvSpPr>
            <a:spLocks noChangeArrowheads="1"/>
          </p:cNvSpPr>
          <p:nvPr/>
        </p:nvSpPr>
        <p:spPr bwMode="auto">
          <a:xfrm>
            <a:off x="464417" y="2078435"/>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88" name="Rectangle 478"/>
          <p:cNvSpPr>
            <a:spLocks noChangeArrowheads="1"/>
          </p:cNvSpPr>
          <p:nvPr/>
        </p:nvSpPr>
        <p:spPr bwMode="auto">
          <a:xfrm>
            <a:off x="416297" y="2310627"/>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98" name="Rectangle 488"/>
          <p:cNvSpPr>
            <a:spLocks noChangeArrowheads="1"/>
          </p:cNvSpPr>
          <p:nvPr/>
        </p:nvSpPr>
        <p:spPr bwMode="auto">
          <a:xfrm>
            <a:off x="349101" y="983123"/>
            <a:ext cx="1577355" cy="200055"/>
          </a:xfrm>
          <a:prstGeom prst="rect">
            <a:avLst/>
          </a:prstGeom>
          <a:noFill/>
          <a:ln w="9525">
            <a:noFill/>
            <a:miter lim="800000"/>
            <a:headEnd/>
            <a:tailEnd/>
          </a:ln>
        </p:spPr>
        <p:txBody>
          <a:bodyPr wrap="none" lIns="0" tIns="0" rIns="0" bIns="0">
            <a:spAutoFit/>
          </a:bodyPr>
          <a:lstStyle/>
          <a:p>
            <a:pPr eaLnBrk="0" hangingPunct="0"/>
            <a:r>
              <a:rPr lang="en-US" sz="1300" dirty="0">
                <a:solidFill>
                  <a:srgbClr val="24211D"/>
                </a:solidFill>
                <a:latin typeface="Arial" pitchFamily="34" charset="0"/>
              </a:rPr>
              <a:t>Memory Subsystem</a:t>
            </a:r>
            <a:endParaRPr lang="en-US" sz="1300" b="0" dirty="0">
              <a:solidFill>
                <a:srgbClr val="000000"/>
              </a:solidFill>
              <a:latin typeface="Arial" pitchFamily="34" charset="0"/>
            </a:endParaRPr>
          </a:p>
        </p:txBody>
      </p:sp>
      <p:sp>
        <p:nvSpPr>
          <p:cNvPr id="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0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0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0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0"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1"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eaLnBrk="0" hangingPunct="0"/>
            <a:r>
              <a:rPr lang="en-US" sz="1000">
                <a:solidFill>
                  <a:srgbClr val="000000"/>
                </a:solidFill>
                <a:latin typeface="Arial" pitchFamily="34" charset="0"/>
              </a:rPr>
              <a:t> </a:t>
            </a:r>
            <a:endParaRPr lang="en-US" sz="1800" b="0">
              <a:solidFill>
                <a:srgbClr val="000000"/>
              </a:solidFill>
              <a:latin typeface="Arial" pitchFamily="34" charset="0"/>
            </a:endParaRPr>
          </a:p>
        </p:txBody>
      </p:sp>
      <p:sp>
        <p:nvSpPr>
          <p:cNvPr id="11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1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1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1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19" name="Rectangle 548"/>
          <p:cNvSpPr>
            <a:spLocks noChangeArrowheads="1"/>
          </p:cNvSpPr>
          <p:nvPr/>
        </p:nvSpPr>
        <p:spPr bwMode="auto">
          <a:xfrm rot="16200000">
            <a:off x="2473878" y="492075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20"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1"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22"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3"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4"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25"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6"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7"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8"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29"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30"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1"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2"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3"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4"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5"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36"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7"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3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41"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2"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3"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44"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5"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1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4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5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52" name="Rectangle 622"/>
          <p:cNvSpPr>
            <a:spLocks noChangeArrowheads="1"/>
          </p:cNvSpPr>
          <p:nvPr/>
        </p:nvSpPr>
        <p:spPr bwMode="auto">
          <a:xfrm>
            <a:off x="3901412" y="3886201"/>
            <a:ext cx="1424008" cy="683300"/>
          </a:xfrm>
          <a:prstGeom prst="rect">
            <a:avLst/>
          </a:prstGeom>
          <a:solidFill>
            <a:srgbClr val="FFFF00"/>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53" name="Rectangle 623"/>
          <p:cNvSpPr>
            <a:spLocks noChangeArrowheads="1"/>
          </p:cNvSpPr>
          <p:nvPr/>
        </p:nvSpPr>
        <p:spPr bwMode="auto">
          <a:xfrm>
            <a:off x="4704147" y="4197378"/>
            <a:ext cx="570526" cy="313690"/>
          </a:xfrm>
          <a:prstGeom prst="rect">
            <a:avLst/>
          </a:prstGeom>
          <a:solidFill>
            <a:srgbClr val="FFFF00"/>
          </a:solidFill>
          <a:ln w="6350">
            <a:solidFill>
              <a:schemeClr val="tx1"/>
            </a:solidFill>
            <a:miter lim="800000"/>
            <a:headEnd/>
            <a:tailEnd/>
          </a:ln>
        </p:spPr>
        <p:txBody>
          <a:bodyPr lIns="45720" rIns="45720" anchor="ctr" anchorCtr="1"/>
          <a:lstStyle/>
          <a:p>
            <a:pPr algn="ctr" eaLnBrk="0" hangingPunct="0">
              <a:lnSpc>
                <a:spcPct val="90000"/>
              </a:lnSpc>
            </a:pPr>
            <a:r>
              <a:rPr lang="en-US" sz="1100" dirty="0" smtClean="0">
                <a:solidFill>
                  <a:srgbClr val="000000"/>
                </a:solidFill>
                <a:latin typeface="Arial" pitchFamily="34" charset="0"/>
              </a:rPr>
              <a:t>Packet DMA</a:t>
            </a:r>
            <a:endParaRPr lang="en-US" sz="1100" dirty="0">
              <a:solidFill>
                <a:srgbClr val="000000"/>
              </a:solidFill>
              <a:latin typeface="Arial" pitchFamily="34" charset="0"/>
            </a:endParaRPr>
          </a:p>
        </p:txBody>
      </p:sp>
      <p:sp>
        <p:nvSpPr>
          <p:cNvPr id="155" name="Rectangle 627"/>
          <p:cNvSpPr>
            <a:spLocks noChangeArrowheads="1"/>
          </p:cNvSpPr>
          <p:nvPr/>
        </p:nvSpPr>
        <p:spPr bwMode="auto">
          <a:xfrm>
            <a:off x="3924300" y="3924300"/>
            <a:ext cx="1378583"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Narrow" pitchFamily="34" charset="0"/>
              </a:rPr>
              <a:t>Multicore</a:t>
            </a:r>
            <a:r>
              <a:rPr lang="en-US" sz="1400" dirty="0">
                <a:solidFill>
                  <a:srgbClr val="24211D"/>
                </a:solidFill>
                <a:latin typeface="Arial Narrow" pitchFamily="34" charset="0"/>
              </a:rPr>
              <a:t> Navigator</a:t>
            </a:r>
            <a:endParaRPr lang="en-US" sz="3600" b="0" dirty="0">
              <a:solidFill>
                <a:srgbClr val="000000"/>
              </a:solidFill>
              <a:latin typeface="Arial Narrow" pitchFamily="34" charset="0"/>
            </a:endParaRPr>
          </a:p>
        </p:txBody>
      </p:sp>
      <p:sp>
        <p:nvSpPr>
          <p:cNvPr id="156" name="Rectangle 628"/>
          <p:cNvSpPr>
            <a:spLocks noChangeArrowheads="1"/>
          </p:cNvSpPr>
          <p:nvPr/>
        </p:nvSpPr>
        <p:spPr bwMode="auto">
          <a:xfrm>
            <a:off x="3950622" y="4191000"/>
            <a:ext cx="695088" cy="320068"/>
          </a:xfrm>
          <a:prstGeom prst="rect">
            <a:avLst/>
          </a:prstGeom>
          <a:solidFill>
            <a:srgbClr val="FFFF00"/>
          </a:solidFill>
          <a:ln w="6350">
            <a:solidFill>
              <a:schemeClr val="tx1"/>
            </a:solidFill>
            <a:miter lim="800000"/>
            <a:headEnd/>
            <a:tailEnd/>
          </a:ln>
        </p:spPr>
        <p:txBody>
          <a:bodyPr lIns="45720" tIns="18288" rIns="45720" bIns="18288" anchor="ctr" anchorCtr="1"/>
          <a:lstStyle/>
          <a:p>
            <a:pPr eaLnBrk="0" hangingPunct="0">
              <a:lnSpc>
                <a:spcPct val="90000"/>
              </a:lnSpc>
            </a:pPr>
            <a:r>
              <a:rPr lang="en-US" sz="1100" dirty="0" smtClean="0">
                <a:solidFill>
                  <a:srgbClr val="000000"/>
                </a:solidFill>
                <a:latin typeface="Arial" pitchFamily="34" charset="0"/>
              </a:rPr>
              <a:t>Queue Manager</a:t>
            </a:r>
            <a:endParaRPr lang="en-US" sz="1100" dirty="0">
              <a:solidFill>
                <a:srgbClr val="000000"/>
              </a:solidFill>
              <a:latin typeface="Arial" pitchFamily="34" charset="0"/>
            </a:endParaRPr>
          </a:p>
        </p:txBody>
      </p:sp>
      <p:sp>
        <p:nvSpPr>
          <p:cNvPr id="158"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59"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0"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1"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2"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3"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4"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5"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66"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67"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6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6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7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77"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78"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79"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0"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1"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2"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3"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eaLnBrk="0" hangingPunct="0"/>
            <a:endParaRPr lang="en-US" sz="1800" b="0">
              <a:solidFill>
                <a:srgbClr val="000000"/>
              </a:solidFill>
              <a:latin typeface="Arial" pitchFamily="34" charset="0"/>
            </a:endParaRPr>
          </a:p>
        </p:txBody>
      </p:sp>
      <p:sp>
        <p:nvSpPr>
          <p:cNvPr id="184"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85"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6"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87" name="Rectangle 689"/>
          <p:cNvSpPr>
            <a:spLocks noChangeArrowheads="1"/>
          </p:cNvSpPr>
          <p:nvPr/>
        </p:nvSpPr>
        <p:spPr bwMode="auto">
          <a:xfrm>
            <a:off x="4007512" y="5656618"/>
            <a:ext cx="1049070" cy="398827"/>
          </a:xfrm>
          <a:prstGeom prst="rect">
            <a:avLst/>
          </a:prstGeom>
          <a:noFill/>
          <a:ln w="9525">
            <a:noFill/>
            <a:miter lim="800000"/>
            <a:headEnd/>
            <a:tailEnd/>
          </a:ln>
        </p:spPr>
        <p:txBody>
          <a:bodyPr wrap="none" lIns="0" tIns="0" rIns="0" bIns="0">
            <a:spAutoFit/>
          </a:bodyPr>
          <a:lstStyle/>
          <a:p>
            <a:pPr algn="ctr" eaLnBrk="0" hangingPunct="0">
              <a:lnSpc>
                <a:spcPct val="80000"/>
              </a:lnSpc>
            </a:pPr>
            <a:r>
              <a:rPr lang="en-US" sz="1600" b="0" dirty="0" smtClean="0">
                <a:solidFill>
                  <a:srgbClr val="24211D"/>
                </a:solidFill>
                <a:latin typeface="Calibri" pitchFamily="34" charset="0"/>
              </a:rPr>
              <a:t>Network</a:t>
            </a:r>
            <a:br>
              <a:rPr lang="en-US" sz="1600" b="0" dirty="0" smtClean="0">
                <a:solidFill>
                  <a:srgbClr val="24211D"/>
                </a:solidFill>
                <a:latin typeface="Calibri" pitchFamily="34" charset="0"/>
              </a:rPr>
            </a:br>
            <a:r>
              <a:rPr lang="en-US" sz="1600" b="0" dirty="0" smtClean="0">
                <a:solidFill>
                  <a:srgbClr val="24211D"/>
                </a:solidFill>
                <a:latin typeface="Calibri" pitchFamily="34" charset="0"/>
              </a:rPr>
              <a:t>Coprocessor</a:t>
            </a:r>
            <a:endParaRPr lang="en-US" sz="4000" b="0" dirty="0">
              <a:solidFill>
                <a:srgbClr val="000000"/>
              </a:solidFill>
              <a:latin typeface="Calibri" pitchFamily="34" charset="0"/>
            </a:endParaRPr>
          </a:p>
        </p:txBody>
      </p:sp>
      <p:sp>
        <p:nvSpPr>
          <p:cNvPr id="188"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89"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0" name="Rectangle 696"/>
          <p:cNvSpPr>
            <a:spLocks noChangeArrowheads="1"/>
          </p:cNvSpPr>
          <p:nvPr/>
        </p:nvSpPr>
        <p:spPr bwMode="auto">
          <a:xfrm rot="16200000">
            <a:off x="4168957" y="5002254"/>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192" name="Rectangle 703"/>
          <p:cNvSpPr>
            <a:spLocks noChangeArrowheads="1"/>
          </p:cNvSpPr>
          <p:nvPr/>
        </p:nvSpPr>
        <p:spPr bwMode="auto">
          <a:xfrm rot="16200000">
            <a:off x="3547685" y="4914606"/>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3" name="Rectangle 705"/>
          <p:cNvSpPr>
            <a:spLocks noChangeArrowheads="1"/>
          </p:cNvSpPr>
          <p:nvPr/>
        </p:nvSpPr>
        <p:spPr bwMode="auto">
          <a:xfrm rot="16200000">
            <a:off x="3547684" y="4779289"/>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194"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195"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19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19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19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19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0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0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0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2" name="Rectangle 741"/>
          <p:cNvSpPr>
            <a:spLocks noChangeArrowheads="1"/>
          </p:cNvSpPr>
          <p:nvPr/>
        </p:nvSpPr>
        <p:spPr bwMode="auto">
          <a:xfrm>
            <a:off x="4711836" y="4981602"/>
            <a:ext cx="65" cy="276999"/>
          </a:xfrm>
          <a:prstGeom prst="rect">
            <a:avLst/>
          </a:prstGeom>
          <a:noFill/>
          <a:ln w="9525">
            <a:noFill/>
            <a:miter lim="800000"/>
            <a:headEnd/>
            <a:tailEnd/>
          </a:ln>
        </p:spPr>
        <p:txBody>
          <a:bodyPr wrap="none" lIns="0" tIns="0" rIns="0" bIns="0">
            <a:spAutoFit/>
          </a:bodyPr>
          <a:lstStyle/>
          <a:p>
            <a:pPr eaLnBrk="0" hangingPunct="0"/>
            <a:endParaRPr lang="en-US" sz="1800" b="0" dirty="0">
              <a:solidFill>
                <a:srgbClr val="000000"/>
              </a:solidFill>
              <a:latin typeface="Arial" pitchFamily="34" charset="0"/>
            </a:endParaRPr>
          </a:p>
        </p:txBody>
      </p:sp>
      <p:sp>
        <p:nvSpPr>
          <p:cNvPr id="2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4"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5"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6"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1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1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eaLnBrk="0" hangingPunct="0"/>
            <a:endParaRPr lang="en-US" sz="1800" b="0">
              <a:solidFill>
                <a:srgbClr val="000000"/>
              </a:solidFill>
              <a:latin typeface="Arial" pitchFamily="34" charset="0"/>
            </a:endParaRPr>
          </a:p>
        </p:txBody>
      </p:sp>
      <p:sp>
        <p:nvSpPr>
          <p:cNvPr id="2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33" name="Line 769"/>
          <p:cNvSpPr>
            <a:spLocks noChangeShapeType="1"/>
          </p:cNvSpPr>
          <p:nvPr/>
        </p:nvSpPr>
        <p:spPr bwMode="auto">
          <a:xfrm>
            <a:off x="4662626" y="3543858"/>
            <a:ext cx="0" cy="26614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5" name="Freeform 771"/>
          <p:cNvSpPr>
            <a:spLocks/>
          </p:cNvSpPr>
          <p:nvPr/>
        </p:nvSpPr>
        <p:spPr bwMode="auto">
          <a:xfrm>
            <a:off x="4628794" y="3810000"/>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39"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0"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1"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2"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3"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4"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5"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7"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eaLnBrk="0" hangingPunct="0"/>
            <a:endParaRPr lang="en-US" sz="1800" b="0">
              <a:solidFill>
                <a:srgbClr val="000000"/>
              </a:solidFill>
              <a:latin typeface="Arial" pitchFamily="34" charset="0"/>
            </a:endParaRPr>
          </a:p>
        </p:txBody>
      </p:sp>
      <p:sp>
        <p:nvSpPr>
          <p:cNvPr id="248" name="Rectangle 784"/>
          <p:cNvSpPr>
            <a:spLocks noChangeArrowheads="1"/>
          </p:cNvSpPr>
          <p:nvPr/>
        </p:nvSpPr>
        <p:spPr bwMode="auto">
          <a:xfrm>
            <a:off x="2114086" y="2265391"/>
            <a:ext cx="782265" cy="276999"/>
          </a:xfrm>
          <a:prstGeom prst="rect">
            <a:avLst/>
          </a:prstGeom>
          <a:noFill/>
          <a:ln w="9525">
            <a:noFill/>
            <a:miter lim="800000"/>
            <a:headEnd/>
            <a:tailEnd/>
          </a:ln>
        </p:spPr>
        <p:txBody>
          <a:bodyPr wrap="none" lIns="0" tIns="0" rIns="0" bIns="0">
            <a:spAutoFit/>
          </a:bodyPr>
          <a:lstStyle/>
          <a:p>
            <a:pPr eaLnBrk="0" hangingPunct="0"/>
            <a:r>
              <a:rPr lang="en-US" sz="1800" b="0" dirty="0">
                <a:solidFill>
                  <a:srgbClr val="24211D"/>
                </a:solidFill>
                <a:latin typeface="Arial" pitchFamily="34" charset="0"/>
              </a:rPr>
              <a:t>C66x™</a:t>
            </a:r>
            <a:endParaRPr lang="en-US" sz="2800" b="0" dirty="0">
              <a:solidFill>
                <a:srgbClr val="000000"/>
              </a:solidFill>
              <a:latin typeface="Arial" pitchFamily="34" charset="0"/>
            </a:endParaRPr>
          </a:p>
        </p:txBody>
      </p:sp>
      <p:sp>
        <p:nvSpPr>
          <p:cNvPr id="249" name="Rectangle 785"/>
          <p:cNvSpPr>
            <a:spLocks noChangeArrowheads="1"/>
          </p:cNvSpPr>
          <p:nvPr/>
        </p:nvSpPr>
        <p:spPr bwMode="auto">
          <a:xfrm>
            <a:off x="2063338" y="2474778"/>
            <a:ext cx="897682" cy="276999"/>
          </a:xfrm>
          <a:prstGeom prst="rect">
            <a:avLst/>
          </a:prstGeom>
          <a:noFill/>
          <a:ln w="9525">
            <a:noFill/>
            <a:miter lim="800000"/>
            <a:headEnd/>
            <a:tailEnd/>
          </a:ln>
        </p:spPr>
        <p:txBody>
          <a:bodyPr wrap="none" lIns="0" tIns="0" rIns="0" bIns="0">
            <a:spAutoFit/>
          </a:bodyPr>
          <a:lstStyle/>
          <a:p>
            <a:pPr eaLnBrk="0" hangingPunct="0"/>
            <a:r>
              <a:rPr lang="en-US" sz="1800" b="0" dirty="0" err="1">
                <a:solidFill>
                  <a:srgbClr val="24211D"/>
                </a:solidFill>
                <a:latin typeface="Arial" pitchFamily="34" charset="0"/>
              </a:rPr>
              <a:t>CorePac</a:t>
            </a:r>
            <a:endParaRPr lang="en-US" sz="2000" b="0" dirty="0">
              <a:solidFill>
                <a:srgbClr val="000000"/>
              </a:solidFill>
              <a:latin typeface="Arial" pitchFamily="34" charset="0"/>
            </a:endParaRPr>
          </a:p>
        </p:txBody>
      </p:sp>
      <p:sp>
        <p:nvSpPr>
          <p:cNvPr id="250" name="Rectangle 786"/>
          <p:cNvSpPr>
            <a:spLocks noChangeArrowheads="1"/>
          </p:cNvSpPr>
          <p:nvPr/>
        </p:nvSpPr>
        <p:spPr bwMode="auto">
          <a:xfrm>
            <a:off x="2081152" y="2838337"/>
            <a:ext cx="346249"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L1P</a:t>
            </a:r>
            <a:endParaRPr lang="en-US" sz="4400" b="0" dirty="0">
              <a:solidFill>
                <a:srgbClr val="000000"/>
              </a:solidFill>
              <a:latin typeface="Calibri" pitchFamily="34" charset="0"/>
            </a:endParaRPr>
          </a:p>
        </p:txBody>
      </p:sp>
      <p:sp>
        <p:nvSpPr>
          <p:cNvPr id="251" name="Line 791"/>
          <p:cNvSpPr>
            <a:spLocks noChangeShapeType="1"/>
          </p:cNvSpPr>
          <p:nvPr/>
        </p:nvSpPr>
        <p:spPr bwMode="auto">
          <a:xfrm>
            <a:off x="1954551" y="2831276"/>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2" name="Line 792"/>
          <p:cNvSpPr>
            <a:spLocks noChangeShapeType="1"/>
          </p:cNvSpPr>
          <p:nvPr/>
        </p:nvSpPr>
        <p:spPr bwMode="auto">
          <a:xfrm>
            <a:off x="1954551" y="3095759"/>
            <a:ext cx="1159505" cy="1538"/>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3" name="Line 793"/>
          <p:cNvSpPr>
            <a:spLocks noChangeShapeType="1"/>
          </p:cNvSpPr>
          <p:nvPr/>
        </p:nvSpPr>
        <p:spPr bwMode="auto">
          <a:xfrm>
            <a:off x="2534303" y="2831276"/>
            <a:ext cx="1538" cy="264483"/>
          </a:xfrm>
          <a:prstGeom prst="line">
            <a:avLst/>
          </a:prstGeom>
          <a:noFill/>
          <a:ln w="0">
            <a:solidFill>
              <a:srgbClr val="24211D"/>
            </a:solidFill>
            <a:round/>
            <a:headEnd/>
            <a:tailEnd/>
          </a:ln>
        </p:spPr>
        <p:txBody>
          <a:bodyPr/>
          <a:lstStyle/>
          <a:p>
            <a:pPr algn="r"/>
            <a:endParaRPr lang="en-US" b="0">
              <a:solidFill>
                <a:srgbClr val="000000"/>
              </a:solidFill>
              <a:latin typeface="Arial" pitchFamily="34" charset="0"/>
            </a:endParaRPr>
          </a:p>
        </p:txBody>
      </p:sp>
      <p:sp>
        <p:nvSpPr>
          <p:cNvPr id="2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eaLnBrk="0" hangingPunct="0"/>
            <a:endParaRPr lang="en-US" sz="1800" b="0">
              <a:solidFill>
                <a:srgbClr val="000000"/>
              </a:solidFill>
              <a:latin typeface="Arial" pitchFamily="34" charset="0"/>
            </a:endParaRPr>
          </a:p>
        </p:txBody>
      </p:sp>
      <p:sp>
        <p:nvSpPr>
          <p:cNvPr id="2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69" name="Rectangle 809"/>
          <p:cNvSpPr>
            <a:spLocks noChangeArrowheads="1"/>
          </p:cNvSpPr>
          <p:nvPr/>
        </p:nvSpPr>
        <p:spPr bwMode="auto">
          <a:xfrm>
            <a:off x="143762" y="3699803"/>
            <a:ext cx="690895" cy="169277"/>
          </a:xfrm>
          <a:prstGeom prst="rect">
            <a:avLst/>
          </a:prstGeom>
          <a:noFill/>
          <a:ln w="9525">
            <a:noFill/>
            <a:miter lim="800000"/>
            <a:headEnd/>
            <a:tailEnd/>
          </a:ln>
        </p:spPr>
        <p:txBody>
          <a:bodyPr wrap="none" lIns="0" tIns="0" rIns="0" bIns="0">
            <a:spAutoFit/>
          </a:bodyPr>
          <a:lstStyle/>
          <a:p>
            <a:pPr eaLnBrk="0" hangingPunct="0"/>
            <a:r>
              <a:rPr lang="en-US" sz="1100" dirty="0">
                <a:solidFill>
                  <a:srgbClr val="24211D"/>
                </a:solidFill>
                <a:latin typeface="Arial" pitchFamily="34" charset="0"/>
              </a:rPr>
              <a:t>HyperLink</a:t>
            </a:r>
            <a:endParaRPr lang="en-US" b="0" dirty="0">
              <a:solidFill>
                <a:srgbClr val="000000"/>
              </a:solidFill>
              <a:latin typeface="Arial" pitchFamily="34" charset="0"/>
            </a:endParaRPr>
          </a:p>
        </p:txBody>
      </p:sp>
      <p:sp>
        <p:nvSpPr>
          <p:cNvPr id="2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5" name="Rectangle 826"/>
          <p:cNvSpPr>
            <a:spLocks noChangeArrowheads="1"/>
          </p:cNvSpPr>
          <p:nvPr/>
        </p:nvSpPr>
        <p:spPr bwMode="auto">
          <a:xfrm>
            <a:off x="2202137" y="3680451"/>
            <a:ext cx="653512" cy="215444"/>
          </a:xfrm>
          <a:prstGeom prst="rect">
            <a:avLst/>
          </a:prstGeom>
          <a:noFill/>
          <a:ln w="9525">
            <a:noFill/>
            <a:miter lim="800000"/>
            <a:headEnd/>
            <a:tailEnd/>
          </a:ln>
        </p:spPr>
        <p:txBody>
          <a:bodyPr wrap="none" lIns="0" tIns="0" rIns="0" bIns="0">
            <a:spAutoFit/>
          </a:bodyPr>
          <a:lstStyle/>
          <a:p>
            <a:pPr eaLnBrk="0" hangingPunct="0"/>
            <a:r>
              <a:rPr lang="en-US" sz="1400" dirty="0" err="1">
                <a:solidFill>
                  <a:srgbClr val="24211D"/>
                </a:solidFill>
                <a:latin typeface="Arial" pitchFamily="34" charset="0"/>
              </a:rPr>
              <a:t>TeraNet</a:t>
            </a:r>
            <a:endParaRPr lang="en-US" sz="3200" b="0" dirty="0">
              <a:solidFill>
                <a:srgbClr val="000000"/>
              </a:solidFill>
              <a:latin typeface="Arial" pitchFamily="34" charset="0"/>
            </a:endParaRPr>
          </a:p>
        </p:txBody>
      </p:sp>
      <p:sp>
        <p:nvSpPr>
          <p:cNvPr id="2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pPr algn="r"/>
            <a:endParaRPr lang="en-US" b="0">
              <a:solidFill>
                <a:srgbClr val="000000"/>
              </a:solidFill>
              <a:latin typeface="Arial" pitchFamily="34" charset="0"/>
            </a:endParaRPr>
          </a:p>
        </p:txBody>
      </p:sp>
      <p:sp>
        <p:nvSpPr>
          <p:cNvPr id="288"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8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eaLnBrk="0" hangingPunct="0"/>
            <a:endParaRPr lang="en-US" sz="1800" b="0">
              <a:solidFill>
                <a:srgbClr val="000000"/>
              </a:solidFill>
              <a:latin typeface="Arial" pitchFamily="34" charset="0"/>
            </a:endParaRPr>
          </a:p>
        </p:txBody>
      </p:sp>
      <p:sp>
        <p:nvSpPr>
          <p:cNvPr id="29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2"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29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29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29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pPr algn="r"/>
            <a:endParaRPr lang="en-US" b="0">
              <a:solidFill>
                <a:srgbClr val="000000"/>
              </a:solidFill>
              <a:latin typeface="Arial" pitchFamily="34" charset="0"/>
            </a:endParaRPr>
          </a:p>
        </p:txBody>
      </p:sp>
      <p:sp>
        <p:nvSpPr>
          <p:cNvPr id="300" name="Rectangle 786"/>
          <p:cNvSpPr>
            <a:spLocks noChangeArrowheads="1"/>
          </p:cNvSpPr>
          <p:nvPr/>
        </p:nvSpPr>
        <p:spPr bwMode="auto">
          <a:xfrm>
            <a:off x="2667000" y="2838337"/>
            <a:ext cx="367088"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L1D</a:t>
            </a:r>
            <a:endParaRPr lang="en-US" sz="4400" b="0" dirty="0">
              <a:solidFill>
                <a:srgbClr val="000000"/>
              </a:solidFill>
              <a:latin typeface="Calibri" pitchFamily="34" charset="0"/>
            </a:endParaRPr>
          </a:p>
        </p:txBody>
      </p:sp>
      <p:sp>
        <p:nvSpPr>
          <p:cNvPr id="301" name="Rectangle 786"/>
          <p:cNvSpPr>
            <a:spLocks noChangeArrowheads="1"/>
          </p:cNvSpPr>
          <p:nvPr/>
        </p:nvSpPr>
        <p:spPr bwMode="auto">
          <a:xfrm>
            <a:off x="2417880" y="3106386"/>
            <a:ext cx="237244" cy="246221"/>
          </a:xfrm>
          <a:prstGeom prst="rect">
            <a:avLst/>
          </a:prstGeom>
          <a:noFill/>
          <a:ln w="9525">
            <a:noFill/>
            <a:miter lim="800000"/>
            <a:headEnd/>
            <a:tailEnd/>
          </a:ln>
        </p:spPr>
        <p:txBody>
          <a:bodyPr wrap="none" lIns="0" tIns="0" rIns="0" bIns="0">
            <a:spAutoFit/>
          </a:bodyPr>
          <a:lstStyle/>
          <a:p>
            <a:pPr eaLnBrk="0" hangingPunct="0"/>
            <a:r>
              <a:rPr lang="en-US" sz="1600" b="0" dirty="0">
                <a:solidFill>
                  <a:srgbClr val="000000"/>
                </a:solidFill>
                <a:latin typeface="Calibri" pitchFamily="34" charset="0"/>
              </a:rPr>
              <a:t> </a:t>
            </a:r>
            <a:r>
              <a:rPr lang="en-US" sz="1600" b="0" dirty="0" smtClean="0">
                <a:solidFill>
                  <a:srgbClr val="000000"/>
                </a:solidFill>
                <a:latin typeface="Calibri" pitchFamily="34" charset="0"/>
              </a:rPr>
              <a:t>L2</a:t>
            </a:r>
            <a:endParaRPr lang="en-US" sz="4400" b="0" dirty="0">
              <a:solidFill>
                <a:srgbClr val="000000"/>
              </a:solidFill>
              <a:latin typeface="Calibri" pitchFamily="34" charset="0"/>
            </a:endParaRPr>
          </a:p>
        </p:txBody>
      </p:sp>
      <p:sp>
        <p:nvSpPr>
          <p:cNvPr id="305" name="Rectangle 16"/>
          <p:cNvSpPr>
            <a:spLocks noChangeArrowheads="1"/>
          </p:cNvSpPr>
          <p:nvPr/>
        </p:nvSpPr>
        <p:spPr bwMode="auto">
          <a:xfrm>
            <a:off x="5400675" y="1195388"/>
            <a:ext cx="3629025" cy="274637"/>
          </a:xfrm>
          <a:prstGeom prst="rect">
            <a:avLst/>
          </a:prstGeom>
          <a:solidFill>
            <a:schemeClr val="bg2"/>
          </a:solidFill>
          <a:ln w="9525">
            <a:solidFill>
              <a:schemeClr val="tx1"/>
            </a:solidFill>
            <a:miter lim="800000"/>
            <a:headEnd/>
            <a:tailEnd/>
          </a:ln>
        </p:spPr>
        <p:txBody>
          <a:bodyPr wrap="none" anchor="ctr"/>
          <a:lstStyle/>
          <a:p>
            <a:pPr algn="ctr"/>
            <a:r>
              <a:rPr lang="en-US" sz="1600" b="0" dirty="0">
                <a:latin typeface="Calibri" pitchFamily="34" charset="0"/>
              </a:rPr>
              <a:t>Memory </a:t>
            </a:r>
            <a:r>
              <a:rPr lang="en-US" sz="1600" b="0" dirty="0" smtClean="0">
                <a:latin typeface="Calibri" pitchFamily="34" charset="0"/>
              </a:rPr>
              <a:t>Subsystem</a:t>
            </a:r>
            <a:endParaRPr lang="en-US" sz="1600" b="0" dirty="0">
              <a:latin typeface="Calibri" pitchFamily="34" charset="0"/>
            </a:endParaRPr>
          </a:p>
        </p:txBody>
      </p:sp>
      <p:sp>
        <p:nvSpPr>
          <p:cNvPr id="306" name="PPTShape_2"/>
          <p:cNvSpPr>
            <a:spLocks noChangeArrowheads="1"/>
          </p:cNvSpPr>
          <p:nvPr/>
        </p:nvSpPr>
        <p:spPr bwMode="auto">
          <a:xfrm>
            <a:off x="5400675" y="914400"/>
            <a:ext cx="3629025" cy="274638"/>
          </a:xfrm>
          <a:prstGeom prst="rect">
            <a:avLst/>
          </a:prstGeom>
          <a:solidFill>
            <a:schemeClr val="bg2"/>
          </a:solidFill>
          <a:ln w="9525">
            <a:solidFill>
              <a:schemeClr val="tx1"/>
            </a:solidFill>
            <a:miter lim="800000"/>
            <a:headEnd/>
            <a:tailEnd/>
          </a:ln>
        </p:spPr>
        <p:txBody>
          <a:bodyPr wrap="none" anchor="ctr"/>
          <a:lstStyle/>
          <a:p>
            <a:pPr algn="ctr"/>
            <a:r>
              <a:rPr lang="en-US" sz="1600" b="0" dirty="0" smtClean="0">
                <a:solidFill>
                  <a:srgbClr val="000000"/>
                </a:solidFill>
                <a:latin typeface="Calibri" pitchFamily="34" charset="0"/>
              </a:rPr>
              <a:t>CorePac</a:t>
            </a:r>
            <a:endParaRPr lang="en-US" sz="1600" b="0" dirty="0">
              <a:solidFill>
                <a:srgbClr val="000000"/>
              </a:solidFill>
              <a:latin typeface="Calibri" pitchFamily="34" charset="0"/>
            </a:endParaRPr>
          </a:p>
        </p:txBody>
      </p:sp>
      <p:sp>
        <p:nvSpPr>
          <p:cNvPr id="307" name="Rectangle 431"/>
          <p:cNvSpPr>
            <a:spLocks noChangeArrowheads="1"/>
          </p:cNvSpPr>
          <p:nvPr/>
        </p:nvSpPr>
        <p:spPr bwMode="auto">
          <a:xfrm>
            <a:off x="489022" y="1192461"/>
            <a:ext cx="806378" cy="352805"/>
          </a:xfrm>
          <a:prstGeom prst="rect">
            <a:avLst/>
          </a:prstGeom>
          <a:noFill/>
          <a:ln w="0">
            <a:solidFill>
              <a:srgbClr val="000000"/>
            </a:solidFill>
            <a:miter lim="800000"/>
            <a:headEnd/>
            <a:tailEnd/>
          </a:ln>
        </p:spPr>
        <p:txBody>
          <a:bodyPr lIns="0" tIns="45720" rIns="0" anchor="ctr" anchorCtr="1"/>
          <a:lstStyle/>
          <a:p>
            <a:pPr algn="ctr" eaLnBrk="0" hangingPunct="0"/>
            <a:r>
              <a:rPr lang="en-US" sz="1100" b="0" dirty="0" smtClean="0">
                <a:solidFill>
                  <a:srgbClr val="000000"/>
                </a:solidFill>
                <a:latin typeface="Arial" pitchFamily="34" charset="0"/>
              </a:rPr>
              <a:t>64-bit</a:t>
            </a:r>
          </a:p>
          <a:p>
            <a:pPr algn="ctr" eaLnBrk="0" hangingPunct="0"/>
            <a:r>
              <a:rPr lang="en-US" sz="1100" b="0" dirty="0" smtClean="0">
                <a:solidFill>
                  <a:srgbClr val="000000"/>
                </a:solidFill>
                <a:latin typeface="Arial" pitchFamily="34" charset="0"/>
              </a:rPr>
              <a:t>DDR3 EMIF</a:t>
            </a:r>
            <a:endParaRPr lang="en-US" sz="1100" b="0" dirty="0">
              <a:solidFill>
                <a:srgbClr val="000000"/>
              </a:solidFill>
              <a:latin typeface="Arial" pitchFamily="34" charset="0"/>
            </a:endParaRPr>
          </a:p>
        </p:txBody>
      </p:sp>
      <p:sp>
        <p:nvSpPr>
          <p:cNvPr id="308" name="Rectangle 467"/>
          <p:cNvSpPr>
            <a:spLocks noChangeArrowheads="1"/>
          </p:cNvSpPr>
          <p:nvPr/>
        </p:nvSpPr>
        <p:spPr bwMode="auto">
          <a:xfrm>
            <a:off x="1371600" y="1295400"/>
            <a:ext cx="450699" cy="49554"/>
          </a:xfrm>
          <a:prstGeom prst="rect">
            <a:avLst/>
          </a:prstGeom>
          <a:solidFill>
            <a:srgbClr val="000000"/>
          </a:solidFill>
          <a:ln w="9525">
            <a:noFill/>
            <a:miter lim="800000"/>
            <a:headEnd/>
            <a:tailEnd/>
          </a:ln>
        </p:spPr>
        <p:txBody>
          <a:bodyPr/>
          <a:lstStyle/>
          <a:p>
            <a:pPr eaLnBrk="0" hangingPunct="0"/>
            <a:endParaRPr lang="en-US" sz="1800" b="0">
              <a:solidFill>
                <a:srgbClr val="000000"/>
              </a:solidFill>
              <a:latin typeface="Arial" pitchFamily="34" charset="0"/>
            </a:endParaRPr>
          </a:p>
        </p:txBody>
      </p:sp>
      <p:sp>
        <p:nvSpPr>
          <p:cNvPr id="309" name="Freeform 468"/>
          <p:cNvSpPr>
            <a:spLocks/>
          </p:cNvSpPr>
          <p:nvPr/>
        </p:nvSpPr>
        <p:spPr bwMode="auto">
          <a:xfrm>
            <a:off x="1307860"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pPr algn="r"/>
            <a:endParaRPr lang="en-US" b="0">
              <a:solidFill>
                <a:srgbClr val="000000"/>
              </a:solidFill>
              <a:latin typeface="Arial" pitchFamily="34" charset="0"/>
            </a:endParaRPr>
          </a:p>
        </p:txBody>
      </p:sp>
      <p:sp>
        <p:nvSpPr>
          <p:cNvPr id="310" name="AutoShape 6"/>
          <p:cNvSpPr>
            <a:spLocks noChangeArrowheads="1"/>
          </p:cNvSpPr>
          <p:nvPr/>
        </p:nvSpPr>
        <p:spPr bwMode="auto">
          <a:xfrm>
            <a:off x="5410200" y="1750212"/>
            <a:ext cx="3630613" cy="3736188"/>
          </a:xfrm>
          <a:prstGeom prst="roundRect">
            <a:avLst>
              <a:gd name="adj" fmla="val 8954"/>
            </a:avLst>
          </a:prstGeom>
          <a:solidFill>
            <a:schemeClr val="accent6">
              <a:lumMod val="20000"/>
              <a:lumOff val="80000"/>
            </a:schemeClr>
          </a:solidFill>
          <a:ln w="19050" algn="ctr">
            <a:solidFill>
              <a:schemeClr val="tx1"/>
            </a:solidFill>
            <a:round/>
            <a:headEnd/>
            <a:tailEnd/>
          </a:ln>
        </p:spPr>
        <p:txBody>
          <a:bodyPr wrap="none" anchor="ctr"/>
          <a:lstStyle/>
          <a:p>
            <a:pPr algn="r"/>
            <a:endParaRPr lang="en-US" b="0">
              <a:solidFill>
                <a:srgbClr val="000000"/>
              </a:solidFill>
              <a:latin typeface="Calibri" pitchFamily="34" charset="0"/>
            </a:endParaRPr>
          </a:p>
        </p:txBody>
      </p:sp>
      <p:sp>
        <p:nvSpPr>
          <p:cNvPr id="311" name="Rectangle 63"/>
          <p:cNvSpPr>
            <a:spLocks noChangeArrowheads="1"/>
          </p:cNvSpPr>
          <p:nvPr/>
        </p:nvSpPr>
        <p:spPr bwMode="auto">
          <a:xfrm>
            <a:off x="5441950" y="1868537"/>
            <a:ext cx="3594894" cy="3564053"/>
          </a:xfrm>
          <a:prstGeom prst="rect">
            <a:avLst/>
          </a:prstGeom>
          <a:noFill/>
          <a:ln w="9525">
            <a:noFill/>
            <a:miter lim="800000"/>
            <a:headEnd/>
            <a:tailEnd/>
          </a:ln>
        </p:spPr>
        <p:txBody>
          <a:bodyPr wrap="square">
            <a:spAutoFit/>
          </a:bodyPr>
          <a:lstStyle/>
          <a:p>
            <a:pPr marL="342900" indent="-342900">
              <a:lnSpc>
                <a:spcPct val="90000"/>
              </a:lnSpc>
              <a:spcBef>
                <a:spcPts val="0"/>
              </a:spcBef>
              <a:spcAft>
                <a:spcPts val="600"/>
              </a:spcAft>
              <a:buClr>
                <a:schemeClr val="tx2"/>
              </a:buClr>
              <a:buSzPct val="75000"/>
              <a:buFont typeface="Wingdings"/>
              <a:buChar char=""/>
            </a:pPr>
            <a:r>
              <a:rPr lang="en-US" sz="1800" dirty="0" smtClean="0">
                <a:solidFill>
                  <a:srgbClr val="000000"/>
                </a:solidFill>
                <a:latin typeface="Calibri" pitchFamily="34" charset="0"/>
              </a:rPr>
              <a:t>Provides seamless </a:t>
            </a:r>
            <a:r>
              <a:rPr lang="en-US" sz="1800" i="1" dirty="0" smtClean="0">
                <a:solidFill>
                  <a:srgbClr val="000000"/>
                </a:solidFill>
                <a:latin typeface="Calibri" pitchFamily="34" charset="0"/>
              </a:rPr>
              <a:t>inter-core communications</a:t>
            </a:r>
            <a:r>
              <a:rPr lang="en-US" sz="1800" dirty="0" smtClean="0">
                <a:solidFill>
                  <a:srgbClr val="000000"/>
                </a:solidFill>
                <a:latin typeface="Calibri" pitchFamily="34" charset="0"/>
              </a:rPr>
              <a:t> (</a:t>
            </a:r>
            <a:r>
              <a:rPr lang="en-US" sz="1800" dirty="0" err="1" smtClean="0">
                <a:solidFill>
                  <a:srgbClr val="000000"/>
                </a:solidFill>
                <a:latin typeface="Calibri" pitchFamily="34" charset="0"/>
              </a:rPr>
              <a:t>msgs</a:t>
            </a:r>
            <a:r>
              <a:rPr lang="en-US" sz="1800" dirty="0" smtClean="0">
                <a:solidFill>
                  <a:srgbClr val="000000"/>
                </a:solidFill>
                <a:latin typeface="Calibri" pitchFamily="34" charset="0"/>
              </a:rPr>
              <a:t> and data) between cores, IP, and peripherals. “Fire and forget”</a:t>
            </a:r>
          </a:p>
          <a:p>
            <a:pPr marL="342900" indent="-342900">
              <a:lnSpc>
                <a:spcPct val="90000"/>
              </a:lnSpc>
              <a:spcBef>
                <a:spcPts val="0"/>
              </a:spcBef>
              <a:spcAft>
                <a:spcPts val="600"/>
              </a:spcAft>
              <a:buClr>
                <a:schemeClr val="tx2"/>
              </a:buClr>
              <a:buSzPct val="75000"/>
              <a:buFont typeface="Wingdings"/>
              <a:buChar char=""/>
            </a:pPr>
            <a:r>
              <a:rPr lang="en-US" sz="1800" i="1" dirty="0" smtClean="0">
                <a:solidFill>
                  <a:srgbClr val="000000"/>
                </a:solidFill>
                <a:latin typeface="Calibri" pitchFamily="34" charset="0"/>
              </a:rPr>
              <a:t>Low-overhead</a:t>
            </a:r>
            <a:r>
              <a:rPr lang="en-US" sz="1800" dirty="0" smtClean="0">
                <a:solidFill>
                  <a:srgbClr val="000000"/>
                </a:solidFill>
                <a:latin typeface="Calibri" pitchFamily="34" charset="0"/>
              </a:rPr>
              <a:t> processing and routing of packet traffic to/from cores and I/O</a:t>
            </a:r>
          </a:p>
          <a:p>
            <a:pPr marL="342900" indent="-342900">
              <a:lnSpc>
                <a:spcPct val="90000"/>
              </a:lnSpc>
              <a:spcBef>
                <a:spcPts val="0"/>
              </a:spcBef>
              <a:spcAft>
                <a:spcPts val="600"/>
              </a:spcAft>
              <a:buClr>
                <a:schemeClr val="tx2"/>
              </a:buClr>
              <a:buSzPct val="75000"/>
              <a:buFont typeface="Wingdings"/>
              <a:buChar char=""/>
            </a:pPr>
            <a:r>
              <a:rPr lang="en-US" sz="1800" dirty="0" smtClean="0">
                <a:solidFill>
                  <a:srgbClr val="000000"/>
                </a:solidFill>
                <a:latin typeface="Calibri" pitchFamily="34" charset="0"/>
              </a:rPr>
              <a:t>Supports </a:t>
            </a:r>
            <a:r>
              <a:rPr lang="en-US" sz="1800" i="1" dirty="0" smtClean="0">
                <a:solidFill>
                  <a:srgbClr val="000000"/>
                </a:solidFill>
                <a:latin typeface="Calibri" pitchFamily="34" charset="0"/>
              </a:rPr>
              <a:t>dynamic load optimization</a:t>
            </a:r>
          </a:p>
          <a:p>
            <a:pPr marL="342900" indent="-342900">
              <a:lnSpc>
                <a:spcPct val="90000"/>
              </a:lnSpc>
              <a:spcBef>
                <a:spcPts val="0"/>
              </a:spcBef>
              <a:spcAft>
                <a:spcPts val="600"/>
              </a:spcAft>
              <a:buClr>
                <a:schemeClr val="tx2"/>
              </a:buClr>
              <a:buSzPct val="75000"/>
              <a:buFont typeface="Wingdings"/>
              <a:buChar char=""/>
            </a:pPr>
            <a:r>
              <a:rPr lang="en-US" sz="1800" dirty="0" smtClean="0">
                <a:solidFill>
                  <a:srgbClr val="000000"/>
                </a:solidFill>
                <a:latin typeface="Calibri" pitchFamily="34" charset="0"/>
              </a:rPr>
              <a:t>Consists of a Queue Manager Subsystem (QMSS) and multiple, dedicated Packet DMA engines</a:t>
            </a:r>
          </a:p>
        </p:txBody>
      </p:sp>
      <p:sp>
        <p:nvSpPr>
          <p:cNvPr id="312" name="PPTShape_1"/>
          <p:cNvSpPr>
            <a:spLocks noChangeArrowheads="1"/>
          </p:cNvSpPr>
          <p:nvPr/>
        </p:nvSpPr>
        <p:spPr bwMode="auto">
          <a:xfrm>
            <a:off x="5402263" y="1470025"/>
            <a:ext cx="3629025" cy="274638"/>
          </a:xfrm>
          <a:prstGeom prst="rect">
            <a:avLst/>
          </a:prstGeom>
          <a:solidFill>
            <a:schemeClr val="accent1">
              <a:lumMod val="90000"/>
            </a:schemeClr>
          </a:solidFill>
          <a:ln w="9525">
            <a:solidFill>
              <a:schemeClr val="tx1"/>
            </a:solidFill>
            <a:miter lim="800000"/>
            <a:headEnd/>
            <a:tailEnd/>
          </a:ln>
        </p:spPr>
        <p:txBody>
          <a:bodyPr wrap="none" anchor="ctr"/>
          <a:lstStyle/>
          <a:p>
            <a:pPr algn="ctr"/>
            <a:r>
              <a:rPr lang="en-US" sz="2000" dirty="0" err="1">
                <a:solidFill>
                  <a:schemeClr val="tx2"/>
                </a:solidFill>
                <a:latin typeface="Calibri" pitchFamily="34" charset="0"/>
              </a:rPr>
              <a:t>Multicore</a:t>
            </a:r>
            <a:r>
              <a:rPr lang="en-US" sz="2000" dirty="0">
                <a:solidFill>
                  <a:schemeClr val="tx2"/>
                </a:solidFill>
                <a:latin typeface="Calibri" pitchFamily="34" charset="0"/>
              </a:rPr>
              <a:t> Navigator</a:t>
            </a:r>
          </a:p>
        </p:txBody>
      </p:sp>
      <p:sp>
        <p:nvSpPr>
          <p:cNvPr id="304" name="Rectangle 689"/>
          <p:cNvSpPr>
            <a:spLocks noChangeArrowheads="1"/>
          </p:cNvSpPr>
          <p:nvPr/>
        </p:nvSpPr>
        <p:spPr bwMode="auto">
          <a:xfrm>
            <a:off x="759032" y="5690257"/>
            <a:ext cx="2503718" cy="246221"/>
          </a:xfrm>
          <a:prstGeom prst="rect">
            <a:avLst/>
          </a:prstGeom>
          <a:noFill/>
          <a:ln w="9525">
            <a:noFill/>
            <a:miter lim="800000"/>
            <a:headEnd/>
            <a:tailEnd/>
          </a:ln>
        </p:spPr>
        <p:txBody>
          <a:bodyPr wrap="square" lIns="0" tIns="0" rIns="0" bIns="0">
            <a:spAutoFit/>
          </a:bodyPr>
          <a:lstStyle/>
          <a:p>
            <a:pPr eaLnBrk="0" hangingPunct="0"/>
            <a:r>
              <a:rPr lang="en-US" sz="1600" b="0" dirty="0" smtClean="0">
                <a:solidFill>
                  <a:srgbClr val="24211D"/>
                </a:solidFill>
                <a:latin typeface="Calibri" pitchFamily="34" charset="0"/>
              </a:rPr>
              <a:t>Common and App-specific I/O</a:t>
            </a:r>
            <a:endParaRPr lang="en-US" sz="4000" b="0" dirty="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10.xml><?xml version="1.0" encoding="utf-8"?>
<p:tagLst xmlns:a="http://schemas.openxmlformats.org/drawingml/2006/main" xmlns:r="http://schemas.openxmlformats.org/officeDocument/2006/relationships" xmlns:p="http://schemas.openxmlformats.org/presentationml/2006/main">
  <p:tag name="MILELISTITEM" val=""/>
</p:tagLst>
</file>

<file path=ppt/tags/tag100.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Lst>
</file>

<file path=ppt/tags/tag101.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02.xml><?xml version="1.0" encoding="utf-8"?>
<p:tagLst xmlns:a="http://schemas.openxmlformats.org/drawingml/2006/main" xmlns:r="http://schemas.openxmlformats.org/officeDocument/2006/relationships" xmlns:p="http://schemas.openxmlformats.org/presentationml/2006/main">
  <p:tag name="MILELISTITEM" val="Level_1_Normal"/>
</p:tagLst>
</file>

<file path=ppt/tags/tag103.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04.xml><?xml version="1.0" encoding="utf-8"?>
<p:tagLst xmlns:a="http://schemas.openxmlformats.org/drawingml/2006/main" xmlns:r="http://schemas.openxmlformats.org/officeDocument/2006/relationships" xmlns:p="http://schemas.openxmlformats.org/presentationml/2006/main">
  <p:tag name="MILELISTITEM" val="Level_2_Normal"/>
</p:tagLst>
</file>

<file path=ppt/tags/tag11.xml><?xml version="1.0" encoding="utf-8"?>
<p:tagLst xmlns:a="http://schemas.openxmlformats.org/drawingml/2006/main" xmlns:r="http://schemas.openxmlformats.org/officeDocument/2006/relationships" xmlns:p="http://schemas.openxmlformats.org/presentationml/2006/main">
  <p:tag name="MILELISTITEM" val=""/>
</p:tagLst>
</file>

<file path=ppt/tags/tag12.xml><?xml version="1.0" encoding="utf-8"?>
<p:tagLst xmlns:a="http://schemas.openxmlformats.org/drawingml/2006/main" xmlns:r="http://schemas.openxmlformats.org/officeDocument/2006/relationships" xmlns:p="http://schemas.openxmlformats.org/presentationml/2006/main">
  <p:tag name="MILELISTITEM" val=""/>
</p:tagLst>
</file>

<file path=ppt/tags/tag1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14.xml><?xml version="1.0" encoding="utf-8"?>
<p:tagLst xmlns:a="http://schemas.openxmlformats.org/drawingml/2006/main" xmlns:r="http://schemas.openxmlformats.org/officeDocument/2006/relationships" xmlns:p="http://schemas.openxmlformats.org/presentationml/2006/main">
  <p:tag name="MILELISTITEM" val=""/>
</p:tagLst>
</file>

<file path=ppt/tags/tag15.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6.xml><?xml version="1.0" encoding="utf-8"?>
<p:tagLst xmlns:a="http://schemas.openxmlformats.org/drawingml/2006/main" xmlns:r="http://schemas.openxmlformats.org/officeDocument/2006/relationships" xmlns:p="http://schemas.openxmlformats.org/presentationml/2006/main">
  <p:tag name="MILELISTITEM" val=""/>
</p:tagLst>
</file>

<file path=ppt/tags/tag17.xml><?xml version="1.0" encoding="utf-8"?>
<p:tagLst xmlns:a="http://schemas.openxmlformats.org/drawingml/2006/main" xmlns:r="http://schemas.openxmlformats.org/officeDocument/2006/relationships" xmlns:p="http://schemas.openxmlformats.org/presentationml/2006/main">
  <p:tag name="MILELISTITEM" val=""/>
</p:tagLst>
</file>

<file path=ppt/tags/tag18.xml><?xml version="1.0" encoding="utf-8"?>
<p:tagLst xmlns:a="http://schemas.openxmlformats.org/drawingml/2006/main" xmlns:r="http://schemas.openxmlformats.org/officeDocument/2006/relationships" xmlns:p="http://schemas.openxmlformats.org/presentationml/2006/main">
  <p:tag name="MILELISTITEM" val=""/>
</p:tagLst>
</file>

<file path=ppt/tags/tag1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MILELISTITEM" val=""/>
</p:tagLst>
</file>

<file path=ppt/tags/tag21.xml><?xml version="1.0" encoding="utf-8"?>
<p:tagLst xmlns:a="http://schemas.openxmlformats.org/drawingml/2006/main" xmlns:r="http://schemas.openxmlformats.org/officeDocument/2006/relationships" xmlns:p="http://schemas.openxmlformats.org/presentationml/2006/main">
  <p:tag name="MILELISTITEM" val=""/>
</p:tagLst>
</file>

<file path=ppt/tags/tag22.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23.xml><?xml version="1.0" encoding="utf-8"?>
<p:tagLst xmlns:a="http://schemas.openxmlformats.org/drawingml/2006/main" xmlns:r="http://schemas.openxmlformats.org/officeDocument/2006/relationships" xmlns:p="http://schemas.openxmlformats.org/presentationml/2006/main">
  <p:tag name="MILELISTITEM" val=""/>
</p:tagLst>
</file>

<file path=ppt/tags/tag24.xml><?xml version="1.0" encoding="utf-8"?>
<p:tagLst xmlns:a="http://schemas.openxmlformats.org/drawingml/2006/main" xmlns:r="http://schemas.openxmlformats.org/officeDocument/2006/relationships" xmlns:p="http://schemas.openxmlformats.org/presentationml/2006/main">
  <p:tag name="MILELISTITEM" val=""/>
</p:tagLst>
</file>

<file path=ppt/tags/tag25.xml><?xml version="1.0" encoding="utf-8"?>
<p:tagLst xmlns:a="http://schemas.openxmlformats.org/drawingml/2006/main" xmlns:r="http://schemas.openxmlformats.org/officeDocument/2006/relationships" xmlns:p="http://schemas.openxmlformats.org/presentationml/2006/main">
  <p:tag name="ELAPSEDTIME" val="3.473"/>
</p:tagLst>
</file>

<file path=ppt/tags/tag2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27.xml><?xml version="1.0" encoding="utf-8"?>
<p:tagLst xmlns:a="http://schemas.openxmlformats.org/drawingml/2006/main" xmlns:r="http://schemas.openxmlformats.org/officeDocument/2006/relationships" xmlns:p="http://schemas.openxmlformats.org/presentationml/2006/main">
  <p:tag name="MILELISTITEM" val=""/>
</p:tagLst>
</file>

<file path=ppt/tags/tag28.xml><?xml version="1.0" encoding="utf-8"?>
<p:tagLst xmlns:a="http://schemas.openxmlformats.org/drawingml/2006/main" xmlns:r="http://schemas.openxmlformats.org/officeDocument/2006/relationships" xmlns:p="http://schemas.openxmlformats.org/presentationml/2006/main">
  <p:tag name="MILELISTITEM" val=""/>
</p:tagLst>
</file>

<file path=ppt/tags/tag29.xml><?xml version="1.0" encoding="utf-8"?>
<p:tagLst xmlns:a="http://schemas.openxmlformats.org/drawingml/2006/main" xmlns:r="http://schemas.openxmlformats.org/officeDocument/2006/relationships" xmlns:p="http://schemas.openxmlformats.org/presentationml/2006/main">
  <p:tag name="MILELISTITEM" val=""/>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30.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31.xml><?xml version="1.0" encoding="utf-8"?>
<p:tagLst xmlns:a="http://schemas.openxmlformats.org/drawingml/2006/main" xmlns:r="http://schemas.openxmlformats.org/officeDocument/2006/relationships" xmlns:p="http://schemas.openxmlformats.org/presentationml/2006/main">
  <p:tag name="MILELISTITEM" val=""/>
</p:tagLst>
</file>

<file path=ppt/tags/tag32.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3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34.xml><?xml version="1.0" encoding="utf-8"?>
<p:tagLst xmlns:a="http://schemas.openxmlformats.org/drawingml/2006/main" xmlns:r="http://schemas.openxmlformats.org/officeDocument/2006/relationships" xmlns:p="http://schemas.openxmlformats.org/presentationml/2006/main">
  <p:tag name="MILELISTITEM" val=""/>
</p:tagLst>
</file>

<file path=ppt/tags/tag35.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36.xml><?xml version="1.0" encoding="utf-8"?>
<p:tagLst xmlns:a="http://schemas.openxmlformats.org/drawingml/2006/main" xmlns:r="http://schemas.openxmlformats.org/officeDocument/2006/relationships" xmlns:p="http://schemas.openxmlformats.org/presentationml/2006/main">
  <p:tag name="MILELISTITEM" val=""/>
</p:tagLst>
</file>

<file path=ppt/tags/tag37.xml><?xml version="1.0" encoding="utf-8"?>
<p:tagLst xmlns:a="http://schemas.openxmlformats.org/drawingml/2006/main" xmlns:r="http://schemas.openxmlformats.org/officeDocument/2006/relationships" xmlns:p="http://schemas.openxmlformats.org/presentationml/2006/main">
  <p:tag name="MILELISTITEM" val=""/>
</p:tagLst>
</file>

<file path=ppt/tags/tag38.xml><?xml version="1.0" encoding="utf-8"?>
<p:tagLst xmlns:a="http://schemas.openxmlformats.org/drawingml/2006/main" xmlns:r="http://schemas.openxmlformats.org/officeDocument/2006/relationships" xmlns:p="http://schemas.openxmlformats.org/presentationml/2006/main">
  <p:tag name="MILELISTITEM" val=""/>
</p:tagLst>
</file>

<file path=ppt/tags/tag3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0.xml><?xml version="1.0" encoding="utf-8"?>
<p:tagLst xmlns:a="http://schemas.openxmlformats.org/drawingml/2006/main" xmlns:r="http://schemas.openxmlformats.org/officeDocument/2006/relationships" xmlns:p="http://schemas.openxmlformats.org/presentationml/2006/main">
  <p:tag name="MILELISTITEM" val=""/>
</p:tagLst>
</file>

<file path=ppt/tags/tag41.xml><?xml version="1.0" encoding="utf-8"?>
<p:tagLst xmlns:a="http://schemas.openxmlformats.org/drawingml/2006/main" xmlns:r="http://schemas.openxmlformats.org/officeDocument/2006/relationships" xmlns:p="http://schemas.openxmlformats.org/presentationml/2006/main">
  <p:tag name="MILELISTITEM" val=""/>
</p:tagLst>
</file>

<file path=ppt/tags/tag42.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43.xml><?xml version="1.0" encoding="utf-8"?>
<p:tagLst xmlns:a="http://schemas.openxmlformats.org/drawingml/2006/main" xmlns:r="http://schemas.openxmlformats.org/officeDocument/2006/relationships" xmlns:p="http://schemas.openxmlformats.org/presentationml/2006/main">
  <p:tag name="MILELISTITEM" val=""/>
</p:tagLst>
</file>

<file path=ppt/tags/tag44.xml><?xml version="1.0" encoding="utf-8"?>
<p:tagLst xmlns:a="http://schemas.openxmlformats.org/drawingml/2006/main" xmlns:r="http://schemas.openxmlformats.org/officeDocument/2006/relationships" xmlns:p="http://schemas.openxmlformats.org/presentationml/2006/main">
  <p:tag name="MILELISTITEM" val=""/>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8d8109e5-252c-4bef-9362-8cd3a2ef65c4"/>
  <p:tag name="ELAPSEDTIME" val="44.197"/>
  <p:tag name="ARTICULATE_TITLE_TAG" val="Software Development Ecosystem"/>
  <p:tag name="ARTICULATE_SLIDE_PAUSE" val="0"/>
  <p:tag name="ARTICULATE_NAV_LEVEL" val="2"/>
  <p:tag name="ARTICULATE_PLAYLIST_ID" val="-1"/>
  <p:tag name="ARTICULATE_LOCK_SLIDE" val="0"/>
  <p:tag name="ARTICULATE_SLIDE_NAV" val="5"/>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91b87718-cc89-48c2-9cc1-3d575a993039"/>
  <p:tag name="ELAPSEDTIME" val="62.27"/>
  <p:tag name="ARTICULATE_SLIDE_PAUSE" val="0"/>
  <p:tag name="ARTICULATE_NAV_LEVEL" val="2"/>
  <p:tag name="ARTICULATE_PLAYLIST_ID" val="-1"/>
  <p:tag name="ARTICULATE_LOCK_SLIDE" val="0"/>
  <p:tag name="ARTICULATE_SLIDE_NAV" val="6"/>
</p:tagLst>
</file>

<file path=ppt/tags/tag48.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49.xml><?xml version="1.0" encoding="utf-8"?>
<p:tagLst xmlns:a="http://schemas.openxmlformats.org/drawingml/2006/main" xmlns:r="http://schemas.openxmlformats.org/officeDocument/2006/relationships" xmlns:p="http://schemas.openxmlformats.org/presentationml/2006/main">
  <p:tag name="MILELISTITEM" val=""/>
</p:tagLst>
</file>

<file path=ppt/tags/tag5.xml><?xml version="1.0" encoding="utf-8"?>
<p:tagLst xmlns:a="http://schemas.openxmlformats.org/drawingml/2006/main" xmlns:r="http://schemas.openxmlformats.org/officeDocument/2006/relationships" xmlns:p="http://schemas.openxmlformats.org/presentationml/2006/main">
  <p:tag name="COLORSCHEMEINDEX" val="4"/>
</p:tagLst>
</file>

<file path=ppt/tags/tag50.xml><?xml version="1.0" encoding="utf-8"?>
<p:tagLst xmlns:a="http://schemas.openxmlformats.org/drawingml/2006/main" xmlns:r="http://schemas.openxmlformats.org/officeDocument/2006/relationships" xmlns:p="http://schemas.openxmlformats.org/presentationml/2006/main">
  <p:tag name="MILELISTITEM" val=""/>
</p:tagLst>
</file>

<file path=ppt/tags/tag51.xml><?xml version="1.0" encoding="utf-8"?>
<p:tagLst xmlns:a="http://schemas.openxmlformats.org/drawingml/2006/main" xmlns:r="http://schemas.openxmlformats.org/officeDocument/2006/relationships" xmlns:p="http://schemas.openxmlformats.org/presentationml/2006/main">
  <p:tag name="MILELISTITEM" val=""/>
</p:tagLst>
</file>

<file path=ppt/tags/tag52.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53.xml><?xml version="1.0" encoding="utf-8"?>
<p:tagLst xmlns:a="http://schemas.openxmlformats.org/drawingml/2006/main" xmlns:r="http://schemas.openxmlformats.org/officeDocument/2006/relationships" xmlns:p="http://schemas.openxmlformats.org/presentationml/2006/main">
  <p:tag name="MILELISTITEM" val=""/>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66e8c9a6-cdb2-46e6-a3f0-1787c4bddd64"/>
  <p:tag name="ELAPSEDTIME" val="132.463"/>
  <p:tag name="TIMELINE" val="38.39/57.02/65.25/83.94/87.79/103.22/109.53"/>
  <p:tag name="ARTICULATE_SLIDE_PAUSE" val="0"/>
  <p:tag name="ARTICULATE_NAV_LEVEL" val="2"/>
  <p:tag name="ARTICULATE_PLAYLIST_ID" val="-1"/>
  <p:tag name="ARTICULATE_VIEW_MODE" val="2"/>
  <p:tag name="ARTICULATE_LOCK_SLIDE" val="0"/>
  <p:tag name="ARTICULATE_SLIDE_NAV" val="8"/>
</p:tagLst>
</file>

<file path=ppt/tags/tag5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NO LOGOS" val="tru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30dc9de7-f265-4121-a5eb-c9ece76ab2d6"/>
  <p:tag name="TIMELINE" val="19.26/24.10/30.78/90.36"/>
  <p:tag name="ELAPSEDTIME" val="121.729"/>
  <p:tag name="ARTICULATE_SLIDE_PAUSE" val="0"/>
  <p:tag name="ARTICULATE_NAV_LEVEL" val="2"/>
  <p:tag name="ARTICULATE_PLAYLIST_ID" val="-1"/>
  <p:tag name="ARTICULATE_VIEW_MODE" val="2"/>
  <p:tag name="ARTICULATE_LOCK_SLIDE" val="0"/>
  <p:tag name="ARTICULATE_SLIDE_NAV" val="10"/>
</p:tagLst>
</file>

<file path=ppt/tags/tag6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7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3.xml><?xml version="1.0" encoding="utf-8"?>
<p:tagLst xmlns:a="http://schemas.openxmlformats.org/drawingml/2006/main" xmlns:r="http://schemas.openxmlformats.org/officeDocument/2006/relationships" xmlns:p="http://schemas.openxmlformats.org/presentationml/2006/main">
  <p:tag name="COLORSCHEMEINDEX" val="4"/>
</p:tagLst>
</file>

<file path=ppt/tags/tag74.xml><?xml version="1.0" encoding="utf-8"?>
<p:tagLst xmlns:a="http://schemas.openxmlformats.org/drawingml/2006/main" xmlns:r="http://schemas.openxmlformats.org/officeDocument/2006/relationships" xmlns:p="http://schemas.openxmlformats.org/presentationml/2006/main">
  <p:tag name="COLORSCHEMEINDEX" val="5"/>
</p:tagLst>
</file>

<file path=ppt/tags/tag75.xml><?xml version="1.0" encoding="utf-8"?>
<p:tagLst xmlns:a="http://schemas.openxmlformats.org/drawingml/2006/main" xmlns:r="http://schemas.openxmlformats.org/officeDocument/2006/relationships" xmlns:p="http://schemas.openxmlformats.org/presentationml/2006/main">
  <p:tag name="COLORSCHEMEINDEX" val="0"/>
</p:tagLst>
</file>

<file path=ppt/tags/tag76.xml><?xml version="1.0" encoding="utf-8"?>
<p:tagLst xmlns:a="http://schemas.openxmlformats.org/drawingml/2006/main" xmlns:r="http://schemas.openxmlformats.org/officeDocument/2006/relationships" xmlns:p="http://schemas.openxmlformats.org/presentationml/2006/main">
  <p:tag name="COLORSCHEMEINDEX" val="0"/>
</p:tagLst>
</file>

<file path=ppt/tags/tag77.xml><?xml version="1.0" encoding="utf-8"?>
<p:tagLst xmlns:a="http://schemas.openxmlformats.org/drawingml/2006/main" xmlns:r="http://schemas.openxmlformats.org/officeDocument/2006/relationships" xmlns:p="http://schemas.openxmlformats.org/presentationml/2006/main">
  <p:tag name="COLORSCHEMEINDEX" val="0"/>
</p:tagLst>
</file>

<file path=ppt/tags/tag78.xml><?xml version="1.0" encoding="utf-8"?>
<p:tagLst xmlns:a="http://schemas.openxmlformats.org/drawingml/2006/main" xmlns:r="http://schemas.openxmlformats.org/officeDocument/2006/relationships" xmlns:p="http://schemas.openxmlformats.org/presentationml/2006/main">
  <p:tag name="COLORSCHEMEINDEX" val="0"/>
  <p:tag name="NO LOGOS" val="tru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16975cd9-dbf0-4a87-916a-c89c201ca094"/>
  <p:tag name="TIMELINE" val="36.13/75.73"/>
  <p:tag name="ELAPSEDTIME" val="128.39"/>
  <p:tag name="ARTICULATE_SLIDE_PAUSE" val="0"/>
  <p:tag name="ARTICULATE_NAV_LEVEL" val="2"/>
  <p:tag name="ARTICULATE_PLAYLIST_ID" val="-1"/>
  <p:tag name="ARTICULATE_LOCK_SLIDE" val="0"/>
  <p:tag name="ARTICULATE_SLIDE_NAV" val="11"/>
</p:tagLst>
</file>

<file path=ppt/tags/tag8.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8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84.xml><?xml version="1.0" encoding="utf-8"?>
<p:tagLst xmlns:a="http://schemas.openxmlformats.org/drawingml/2006/main" xmlns:r="http://schemas.openxmlformats.org/officeDocument/2006/relationships" xmlns:p="http://schemas.openxmlformats.org/presentationml/2006/main">
  <p:tag name="MILELISTITEM" val=""/>
</p:tagLst>
</file>

<file path=ppt/tags/tag85.xml><?xml version="1.0" encoding="utf-8"?>
<p:tagLst xmlns:a="http://schemas.openxmlformats.org/drawingml/2006/main" xmlns:r="http://schemas.openxmlformats.org/officeDocument/2006/relationships" xmlns:p="http://schemas.openxmlformats.org/presentationml/2006/main">
  <p:tag name="MILELISTITEM" val=""/>
</p:tagLst>
</file>

<file path=ppt/tags/tag86.xml><?xml version="1.0" encoding="utf-8"?>
<p:tagLst xmlns:a="http://schemas.openxmlformats.org/drawingml/2006/main" xmlns:r="http://schemas.openxmlformats.org/officeDocument/2006/relationships" xmlns:p="http://schemas.openxmlformats.org/presentationml/2006/main">
  <p:tag name="MILELISTITEM" val=""/>
</p:tagLst>
</file>

<file path=ppt/tags/tag87.xml><?xml version="1.0" encoding="utf-8"?>
<p:tagLst xmlns:a="http://schemas.openxmlformats.org/drawingml/2006/main" xmlns:r="http://schemas.openxmlformats.org/officeDocument/2006/relationships" xmlns:p="http://schemas.openxmlformats.org/presentationml/2006/main">
  <p:tag name="MILELISTITEM" val=""/>
</p:tagLst>
</file>

<file path=ppt/tags/tag88.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89.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9.xml><?xml version="1.0" encoding="utf-8"?>
<p:tagLst xmlns:a="http://schemas.openxmlformats.org/drawingml/2006/main" xmlns:r="http://schemas.openxmlformats.org/officeDocument/2006/relationships" xmlns:p="http://schemas.openxmlformats.org/presentationml/2006/main">
  <p:tag name="MILELISTITEM" val=""/>
</p:tagLst>
</file>

<file path=ppt/tags/tag9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1.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9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3.xml><?xml version="1.0" encoding="utf-8"?>
<p:tagLst xmlns:a="http://schemas.openxmlformats.org/drawingml/2006/main" xmlns:r="http://schemas.openxmlformats.org/officeDocument/2006/relationships" xmlns:p="http://schemas.openxmlformats.org/presentationml/2006/main">
  <p:tag name="ARTICULATE_SLIDE_GUID" val="50f95bd9-d954-4d8a-abbb-8b8c2de8cb5f"/>
  <p:tag name="TIMELINE" val="5.41/35.24/59.46"/>
  <p:tag name="ELAPSEDTIME" val="88.291"/>
  <p:tag name="ARTICULATE_SLIDE_PAUSE" val="0"/>
  <p:tag name="ARTICULATE_NAV_LEVEL" val="1"/>
  <p:tag name="ARTICULATE_PLAYLIST_ID" val="-1"/>
  <p:tag name="ARTICULATE_LOCK_SLIDE" val="0"/>
  <p:tag name="ARTICULATE_SLIDE_NAV" val="16"/>
</p:tagLst>
</file>

<file path=ppt/tags/tag9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8.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99.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heme/theme1.xml><?xml version="1.0" encoding="utf-8"?>
<a:theme xmlns:a="http://schemas.openxmlformats.org/drawingml/2006/main" name="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3_KeyStoneOLT">
  <a:themeElements>
    <a:clrScheme name="Eric_Shadow">
      <a:dk1>
        <a:srgbClr val="000000"/>
      </a:dk1>
      <a:lt1>
        <a:srgbClr val="FFFFFF"/>
      </a:lt1>
      <a:dk2>
        <a:srgbClr val="0066FF"/>
      </a:dk2>
      <a:lt2>
        <a:srgbClr val="A5A5A5"/>
      </a:lt2>
      <a:accent1>
        <a:srgbClr val="FFFFCC"/>
      </a:accent1>
      <a:accent2>
        <a:srgbClr val="B5E0E3"/>
      </a:accent2>
      <a:accent3>
        <a:srgbClr val="E5D093"/>
      </a:accent3>
      <a:accent4>
        <a:srgbClr val="CCB374"/>
      </a:accent4>
      <a:accent5>
        <a:srgbClr val="C7A2E3"/>
      </a:accent5>
      <a:accent6>
        <a:srgbClr val="5DD3FF"/>
      </a:accent6>
      <a:hlink>
        <a:srgbClr val="000000"/>
      </a:hlink>
      <a:folHlink>
        <a:srgbClr val="0066FF"/>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11762</TotalTime>
  <Pages>3</Pages>
  <Words>3428</Words>
  <Application>Microsoft Office PowerPoint</Application>
  <PresentationFormat>On-screen Show (4:3)</PresentationFormat>
  <Paragraphs>1532</Paragraphs>
  <Slides>47</Slides>
  <Notes>33</Notes>
  <HiddenSlides>4</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47</vt:i4>
      </vt:variant>
    </vt:vector>
  </HeadingPairs>
  <TitlesOfParts>
    <vt:vector size="53" baseType="lpstr">
      <vt:lpstr>ttoTheme</vt:lpstr>
      <vt:lpstr>1_ttoTheme</vt:lpstr>
      <vt:lpstr>13_KeyStoneOLT</vt:lpstr>
      <vt:lpstr>14_KeyStoneOLT</vt:lpstr>
      <vt:lpstr>2_ttoTheme</vt:lpstr>
      <vt:lpstr>Visio</vt:lpstr>
      <vt:lpstr>PowerPoint Presentation</vt:lpstr>
      <vt:lpstr>Objectives</vt:lpstr>
      <vt:lpstr>Outline</vt:lpstr>
      <vt:lpstr>Outline</vt:lpstr>
      <vt:lpstr>Enhanced DSP core</vt:lpstr>
      <vt:lpstr>Outline</vt:lpstr>
      <vt:lpstr>CorePac</vt:lpstr>
      <vt:lpstr>Memory Subsystem</vt:lpstr>
      <vt:lpstr>Multicore Navigator</vt:lpstr>
      <vt:lpstr>Multicore Navigator Architecture</vt:lpstr>
      <vt:lpstr>Network Coprocessor</vt:lpstr>
      <vt:lpstr>External Interfaces</vt:lpstr>
      <vt:lpstr>TeraNet Switch Fabric</vt:lpstr>
      <vt:lpstr>TeraNet Data Connections</vt:lpstr>
      <vt:lpstr>Diagnostic Enhancements</vt:lpstr>
      <vt:lpstr>HyperLink Bus</vt:lpstr>
      <vt:lpstr>Miscellaneous Elements</vt:lpstr>
      <vt:lpstr>App-Specific:  Wireless Applications</vt:lpstr>
      <vt:lpstr>App-Specific:  General Purpose</vt:lpstr>
      <vt:lpstr>Keystone Device Architecture</vt:lpstr>
      <vt:lpstr>Outline</vt:lpstr>
      <vt:lpstr>Keystone C6655/57 – Device Features</vt:lpstr>
      <vt:lpstr>Keystone C6654 – Power Optimized</vt:lpstr>
      <vt:lpstr>Keystone C665x – Comparisons</vt:lpstr>
      <vt:lpstr>For More Information</vt:lpstr>
      <vt:lpstr>Outline</vt:lpstr>
      <vt:lpstr>Outline</vt:lpstr>
      <vt:lpstr>What is MCSDK?</vt:lpstr>
      <vt:lpstr>Software Development Ecosystem Multicore Performance, Single-core Simplicity</vt:lpstr>
      <vt:lpstr>MCSDK Variants</vt:lpstr>
      <vt:lpstr>Outline</vt:lpstr>
      <vt:lpstr>Migrating Development Platform</vt:lpstr>
      <vt:lpstr>BIOS-MCSDK Software</vt:lpstr>
      <vt:lpstr>Interprocessor Communication (IPC)</vt:lpstr>
      <vt:lpstr> MessagQ – Message Queue</vt:lpstr>
      <vt:lpstr>MessageQ: Overview</vt:lpstr>
      <vt:lpstr>MessageQ Concepts (1/4)</vt:lpstr>
      <vt:lpstr>MessageQ Concepts (2/4)</vt:lpstr>
      <vt:lpstr>MessageQ Concepts (3/4)</vt:lpstr>
      <vt:lpstr>MessageQ Concepts (4/4)</vt:lpstr>
      <vt:lpstr>Packaging (BIOS-MCSDK)</vt:lpstr>
      <vt:lpstr>Outline</vt:lpstr>
      <vt:lpstr>PowerPoint Presentation</vt:lpstr>
      <vt:lpstr>For More Information</vt:lpstr>
      <vt:lpstr>PowerPoint Presentation</vt:lpstr>
      <vt:lpstr>TMS320C674x Architecture - Overview</vt:lpstr>
      <vt:lpstr>Outline</vt:lpstr>
    </vt:vector>
  </TitlesOfParts>
  <Company>SC Sales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Integration Workshop</dc:title>
  <dc:subject/>
  <dc:creator>Scott Specker</dc:creator>
  <cp:keywords/>
  <dc:description/>
  <cp:lastModifiedBy>Eric Wilbur</cp:lastModifiedBy>
  <cp:revision>268</cp:revision>
  <cp:lastPrinted>1601-01-01T00:00:00Z</cp:lastPrinted>
  <dcterms:created xsi:type="dcterms:W3CDTF">2001-09-20T20:19:44Z</dcterms:created>
  <dcterms:modified xsi:type="dcterms:W3CDTF">2013-09-08T19:16:21Z</dcterms:modified>
</cp:coreProperties>
</file>