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slideUpdateInfo/slideUpdateInfo1.xml" ContentType="application/vnd.openxmlformats-officedocument.presentationml.slideUpdateInfo+xml"/>
  <Override PartName="/ppt/notesSlides/notesSlide2.xml" ContentType="application/vnd.openxmlformats-officedocument.presentationml.notesSlide+xml"/>
  <Override PartName="/ppt/slideUpdateInfo/slideUpdateInfo2.xml" ContentType="application/vnd.openxmlformats-officedocument.presentationml.slideUpdateInfo+xml"/>
  <Override PartName="/ppt/notesSlides/notesSlide3.xml" ContentType="application/vnd.openxmlformats-officedocument.presentationml.notesSlide+xml"/>
  <Override PartName="/ppt/slideUpdateInfo/slideUpdateInfo3.xml" ContentType="application/vnd.openxmlformats-officedocument.presentationml.slideUpdateInfo+xml"/>
  <Override PartName="/ppt/slideUpdateInfo/slideUpdateInfo4.xml" ContentType="application/vnd.openxmlformats-officedocument.presentationml.slideUpdateInfo+xml"/>
  <Override PartName="/ppt/notesSlides/notesSlide4.xml" ContentType="application/vnd.openxmlformats-officedocument.presentationml.notesSlide+xml"/>
  <Override PartName="/ppt/slideUpdateInfo/slideUpdateInfo5.xml" ContentType="application/vnd.openxmlformats-officedocument.presentationml.slideUpdateInfo+xml"/>
  <Override PartName="/ppt/slideUpdateInfo/slideUpdateInfo6.xml" ContentType="application/vnd.openxmlformats-officedocument.presentationml.slideUpdateInfo+xml"/>
  <Override PartName="/ppt/slideUpdateInfo/slideUpdateInfo7.xml" ContentType="application/vnd.openxmlformats-officedocument.presentationml.slideUpdateInfo+xml"/>
  <Override PartName="/ppt/slideUpdateInfo/slideUpdateInfo8.xml" ContentType="application/vnd.openxmlformats-officedocument.presentationml.slideUpdateInfo+xml"/>
  <Override PartName="/ppt/slideUpdateInfo/slideUpdateInfo9.xml" ContentType="application/vnd.openxmlformats-officedocument.presentationml.slideUpdateInfo+xml"/>
  <Override PartName="/ppt/slideUpdateInfo/slideUpdateInfo10.xml" ContentType="application/vnd.openxmlformats-officedocument.presentationml.slideUpdateInfo+xml"/>
  <Override PartName="/ppt/slideUpdateInfo/slideUpdateInfo11.xml" ContentType="application/vnd.openxmlformats-officedocument.presentationml.slideUpdateInfo+xml"/>
  <Override PartName="/ppt/slideUpdateInfo/slideUpdateInfo12.xml" ContentType="application/vnd.openxmlformats-officedocument.presentationml.slideUpdateInfo+xml"/>
  <Override PartName="/ppt/notesSlides/notesSlide5.xml" ContentType="application/vnd.openxmlformats-officedocument.presentationml.notesSlide+xml"/>
  <Override PartName="/ppt/slideUpdateInfo/slideUpdateInfo13.xml" ContentType="application/vnd.openxmlformats-officedocument.presentationml.slideUpdate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  <p:sldMasterId id="2147483669" r:id="rId4"/>
    <p:sldMasterId id="2147483671" r:id="rId5"/>
    <p:sldMasterId id="2147484085" r:id="rId6"/>
    <p:sldMasterId id="2147484097" r:id="rId7"/>
    <p:sldMasterId id="2147484173" r:id="rId8"/>
    <p:sldMasterId id="2147484178" r:id="rId9"/>
    <p:sldMasterId id="2147484180" r:id="rId10"/>
  </p:sldMasterIdLst>
  <p:notesMasterIdLst>
    <p:notesMasterId r:id="rId25"/>
  </p:notesMasterIdLst>
  <p:sldIdLst>
    <p:sldId id="505" r:id="rId11"/>
    <p:sldId id="511" r:id="rId12"/>
    <p:sldId id="509" r:id="rId13"/>
    <p:sldId id="510" r:id="rId14"/>
    <p:sldId id="517" r:id="rId15"/>
    <p:sldId id="518" r:id="rId16"/>
    <p:sldId id="519" r:id="rId17"/>
    <p:sldId id="516" r:id="rId18"/>
    <p:sldId id="521" r:id="rId19"/>
    <p:sldId id="506" r:id="rId20"/>
    <p:sldId id="508" r:id="rId21"/>
    <p:sldId id="513" r:id="rId22"/>
    <p:sldId id="515" r:id="rId23"/>
    <p:sldId id="51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E Stevenson" initials="JE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CB4"/>
    <a:srgbClr val="2512A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74945" autoAdjust="0"/>
  </p:normalViewPr>
  <p:slideViewPr>
    <p:cSldViewPr>
      <p:cViewPr>
        <p:scale>
          <a:sx n="77" d="100"/>
          <a:sy n="77" d="100"/>
        </p:scale>
        <p:origin x="-252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6F41B1-AD03-4C69-BFC2-F9930FBA6C84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F376A2-1078-4B62-BA99-BB9B4363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50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209F6-1B55-4A5E-AA09-5D9148D1FCC8}" type="slidenum">
              <a:rPr lang="en-US" smtClean="0">
                <a:solidFill>
                  <a:prstClr val="black"/>
                </a:solidFill>
                <a:cs typeface="Arial" charset="0"/>
              </a:rPr>
              <a:pPr/>
              <a:t>3</a:t>
            </a:fld>
            <a:endParaRPr lang="en-US" smtClean="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A97A5-1624-4C63-898D-7280085EA4CC}" type="slidenum">
              <a:rPr lang="en-CA" smtClean="0">
                <a:solidFill>
                  <a:prstClr val="black"/>
                </a:solidFill>
                <a:cs typeface="Arial" charset="0"/>
              </a:rPr>
              <a:pPr/>
              <a:t>4</a:t>
            </a:fld>
            <a:endParaRPr lang="en-CA" smtClean="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6C848E1-D556-4978-A660-ADA7519113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7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EA1C67-F947-4D96-92E2-D8DC5C9F64AF}" type="slidenum">
              <a:rPr lang="en-US" smtClean="0">
                <a:solidFill>
                  <a:prstClr val="black"/>
                </a:solidFill>
                <a:cs typeface="Arial" charset="0"/>
              </a:rPr>
              <a:pPr/>
              <a:t>14</a:t>
            </a:fld>
            <a:endParaRPr lang="en-US" smtClean="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E903-010D-4AB2-8E4E-742DE3366A9C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76EE1-7CC3-43C0-9F5B-B88E260931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E997B-2B37-486B-A54C-D0922032D6B6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20000-327B-4B34-AD9A-E79E7DCA59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13BD-7735-4AFF-8D73-E98192552EB1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ECED8-0E5B-4C72-A6CC-9A78FCE3D9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D1E15-7725-4274-8A05-BFBD2E5B9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E9574-4FF7-480A-82B9-F64DA8C29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071F-E5BE-4F50-B2C8-A56195A98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F1208-3BA1-4153-857A-A5C35EDC6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27C85-A5B9-4B64-BD68-7BFC9DB7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E88BD-D3BF-4A8D-B792-B3E31E0EE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D9C44-9858-481C-A2BA-40085F51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679E-F85A-4C9F-BEB5-D80F2393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50084-03E3-4B44-A948-4F7E49AB2C17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CB4B7-B71E-4B5F-A0DE-D51321708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016EC-B0A9-41F6-B29D-DAEAF0B2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1A3A0-3FC8-441C-B21A-19825C9FD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7212-053B-4382-AA3F-CD2EFF78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2900" y="4248150"/>
            <a:ext cx="8462963" cy="6365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8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4386263"/>
            <a:ext cx="14081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6289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50069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638925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74913" y="6638925"/>
            <a:ext cx="4164012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638925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39327-9D4C-4740-91D5-CA9F93236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C5537-7987-4B9F-AB30-8A1086842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TI Proprietary - Strictly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BE951-AA23-41B5-8C71-2D12B1421F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20F6B94-1899-406C-9314-CCA014D0E24B}" type="slidenum">
              <a:rPr lang="en-US">
                <a:solidFill>
                  <a:srgbClr val="000000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4B32-B09A-43D3-8D32-1C17C8BA2701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62797-5378-4CA4-A6CF-B2B5A6ED4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AEBA-AC87-4A22-8BF0-A5F3B6088825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61468-2982-4B4C-8F3E-A9A9848D0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16950-4BC9-42A0-BFF2-B61427FFC19C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214D-D149-47AD-8667-D665C5066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B7594-1112-459C-B050-D38F2E6E3BC8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62768-8B0D-4E78-A3E5-50F8F93C4E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8DB1B-502E-40CA-909B-05B7592794A4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54-FDEB-4D31-8213-CCD9F052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77E7C-EA42-4FDC-BA16-00F722B6F47A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F97E1-05A9-4B0C-A021-8296109AC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BAC2-E83D-4D3A-B62D-1F171B4A604D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5445E-A3C7-417F-9253-DDBA2B279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9200" y="6038850"/>
            <a:ext cx="414496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28BFE1F-9FAC-4206-B2CB-6E0CCCD0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22238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4" name="Picture 30" descr="ti_stk_2c_pos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2213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4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-28575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613525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FA6AF28-05AB-48E4-A147-99A7750D6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9200" y="6038850"/>
            <a:ext cx="414496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22A1650-FEF4-4B9A-BE2F-149067145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080" name="Picture 8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-28575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613525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DAED30-1460-4443-AE87-6E4459FE4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5" name="TextBox 8"/>
          <p:cNvSpPr txBox="1">
            <a:spLocks noChangeArrowheads="1"/>
          </p:cNvSpPr>
          <p:nvPr userDrawn="1"/>
        </p:nvSpPr>
        <p:spPr bwMode="auto">
          <a:xfrm>
            <a:off x="6400800" y="0"/>
            <a:ext cx="2743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solidFill>
                  <a:srgbClr val="FF0000"/>
                </a:solidFill>
              </a:rPr>
              <a:t>MSP430 | Ultra-Low Power is in our DNA</a:t>
            </a:r>
            <a:endParaRPr lang="en-US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5EE8489-35F9-498E-BC0F-9B685EFA0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 b="0" u="none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772835-F0B4-4074-BA7C-8FF960399609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0313" y="6038850"/>
            <a:ext cx="4135437" cy="295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 b="0" u="none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 b="0" u="none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15EA88-1251-4FCF-A317-50E4F13BF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8D83FDF7-FE22-4E59-9B07-F90114A2BAC6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“TI Proprietary Information - Strictly Private”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B1FF1F03-72F4-45D9-BFE0-E037E8194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75" name="Rectangle 17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6" name="Picture 19" descr="1c_revBlack_rgb_powerpoin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9200" y="6038850"/>
            <a:ext cx="414496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28BFE1F-9FAC-4206-B2CB-6E0CCCD06CC1}" type="slidenum">
              <a:rPr lang="en-US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62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</a:rPr>
              <a:t>TI Proprietary - Strictly Private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9A69A04-A943-4541-AD06-CBED95756B04}" type="slidenum">
              <a:rPr lang="en-US">
                <a:solidFill>
                  <a:srgbClr val="000000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2" name="Picture 30" descr="ti_stk_2c_pos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77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UpdateInfo/_rels/slideUpdateInfo1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10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11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12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13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2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3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4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5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6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7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8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_rels/slideUpdateInfo9.xml.rels><?xml version="1.0" encoding="UTF-8" standalone="yes"?>
<Relationships xmlns="http://schemas.openxmlformats.org/package/2006/relationships"><Relationship Id="rId1" Type="http://schemas.openxmlformats.org/officeDocument/2006/relationships/slideUpdateUrl" Target="https://sps05.itg.ti.com/sites/sdo/tools/Tools%20Slides" TargetMode="External"/></Relationships>
</file>

<file path=ppt/slideUpdateInfo/slideUpdateInfo1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2" serverSldModifiedTime="2013-08-14T18:30:44" clientInsertedTime="2013-08-14T18:30:51.001"/>
</file>

<file path=ppt/slideUpdateInfo/slideUpdateInfo10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170" serverSldModifiedTime="2013-08-14T17:45:44" clientInsertedTime="2013-08-14T17:46:03.704"/>
</file>

<file path=ppt/slideUpdateInfo/slideUpdateInfo11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10" serverSldModifiedTime="2013-02-07T19:11:14" clientInsertedTime="2013-08-14T18:40:03.051"/>
</file>

<file path=ppt/slideUpdateInfo/slideUpdateInfo12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11" serverSldModifiedTime="2013-08-14T19:00:02" clientInsertedTime="2013-08-14T19:00:11.903"/>
</file>

<file path=ppt/slideUpdateInfo/slideUpdateInfo13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12" serverSldModifiedTime="2013-02-07T19:31:18" clientInsertedTime="2013-08-14T17:47:14.927"/>
</file>

<file path=ppt/slideUpdateInfo/slideUpdateInfo2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3" serverSldModifiedTime="2013-04-05T18:36:58" clientInsertedTime="2013-08-14T17:47:13.718"/>
</file>

<file path=ppt/slideUpdateInfo/slideUpdateInfo3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5" serverSldModifiedTime="2013-08-14T18:38:24" clientInsertedTime="2013-08-14T18:38:43.537"/>
</file>

<file path=ppt/slideUpdateInfo/slideUpdateInfo4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20" serverSldModifiedTime="2013-02-07T19:11:43" clientInsertedTime="2013-09-04T18:19:27.867"/>
</file>

<file path=ppt/slideUpdateInfo/slideUpdateInfo5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6" serverSldModifiedTime="2013-04-15T14:54:26" clientInsertedTime="2013-09-04T18:19:29.264"/>
</file>

<file path=ppt/slideUpdateInfo/slideUpdateInfo6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19" serverSldModifiedTime="2013-02-07T19:11:38" clientInsertedTime="2013-09-04T18:19:31.401"/>
</file>

<file path=ppt/slideUpdateInfo/slideUpdateInfo7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67" serverSldModifiedTime="2013-09-04T18:17:28" clientInsertedTime="2013-09-04T18:18:31.036"/>
</file>

<file path=ppt/slideUpdateInfo/slideUpdateInfo8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94" serverSldModifiedTime="2013-10-07T07:10:49" clientInsertedTime="2013-10-07T07:11:14.836"/>
</file>

<file path=ppt/slideUpdateInfo/slideUpdateInfo9.xml><?xml version="1.0" encoding="utf-8"?>
<p:sldSyncPr xmlns:a="http://schemas.openxmlformats.org/drawingml/2006/main" xmlns:r="http://schemas.openxmlformats.org/officeDocument/2006/relationships" xmlns:p="http://schemas.openxmlformats.org/presentationml/2006/main" serverSldId="9" serverSldModifiedTime="2013-08-14T17:38:49" clientInsertedTime="2013-08-14T18:29:49.423"/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ccstudio" TargetMode="External"/><Relationship Id="rId2" Type="http://schemas.openxmlformats.org/officeDocument/2006/relationships/slideUpdateInfo" Target="../slideUpdateInfo/slideUpdateInfo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Download_CCS" TargetMode="External"/><Relationship Id="rId2" Type="http://schemas.openxmlformats.org/officeDocument/2006/relationships/slideUpdateInfo" Target="../slideUpdateInfo/slideUpdateInfo10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ti.com/tool/ccssub" TargetMode="External"/><Relationship Id="rId4" Type="http://schemas.openxmlformats.org/officeDocument/2006/relationships/hyperlink" Target="http://www.ti.com/myregisteredsoftwar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UpdateInfo" Target="../slideUpdateInfo/slideUpdateInfo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Category:CCS_Training" TargetMode="External"/><Relationship Id="rId2" Type="http://schemas.openxmlformats.org/officeDocument/2006/relationships/slideUpdateInfo" Target="../slideUpdateInfo/slideUpdateInfo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UpdateInfo" Target="../slideUpdateInfo/slideUpdateInfo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UpdateInfo" Target="../slideUpdateInfo/slideUpdateInfo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UpdateInfo" Target="../slideUpdateInfo/slideUpdateInfo2.xm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UpdateInfo" Target="../slideUpdateInfo/slideUpdateInfo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UpdateInfo" Target="../slideUpdateInfo/slideUpdateInfo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UpdateInfo" Target="../slideUpdateInfo/slideUpdateInfo5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hyperlink" Target="http://www.ti.com/gra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UpdateInfo" Target="../slideUpdateInfo/slideUpdateInfo6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ti.com/ulpadvis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UpdateInfo" Target="../slideUpdateInfo/slideUpdateInfo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UpdateInfo" Target="../slideUpdateInfo/slideUpdateInfo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ctrTitle"/>
          </p:nvPr>
        </p:nvSpPr>
        <p:spPr>
          <a:xfrm>
            <a:off x="228600" y="1981200"/>
            <a:ext cx="8458200" cy="1470025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Code Composer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Studio</a:t>
            </a:r>
            <a:endParaRPr lang="en-US" sz="4800" baseline="30000" dirty="0" smtClean="0"/>
          </a:p>
        </p:txBody>
      </p:sp>
      <p:sp>
        <p:nvSpPr>
          <p:cNvPr id="1126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2209800" y="2667000"/>
            <a:ext cx="530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aseline="30000" dirty="0">
                <a:solidFill>
                  <a:schemeClr val="bg1"/>
                </a:solidFill>
              </a:rPr>
              <a:t>TM</a:t>
            </a:r>
            <a:endParaRPr lang="en-US" sz="2800" dirty="0"/>
          </a:p>
        </p:txBody>
      </p:sp>
      <p:pic>
        <p:nvPicPr>
          <p:cNvPr id="7" name="Picture 1" descr="C:\Users\a0792138.ENT\Pictures\icons\ccscube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0"/>
            <a:ext cx="20574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1161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Composer Studio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Free options:</a:t>
            </a:r>
          </a:p>
          <a:p>
            <a:pPr lvl="1"/>
            <a:r>
              <a:rPr lang="en-US" sz="1800" dirty="0" smtClean="0"/>
              <a:t>90 day evaluation (can be extended for an additional 90 days)</a:t>
            </a:r>
          </a:p>
          <a:p>
            <a:pPr lvl="1"/>
            <a:r>
              <a:rPr lang="en-US" sz="1800" dirty="0" smtClean="0"/>
              <a:t>Code Size Limited (16KB) – MSP430 Only</a:t>
            </a:r>
          </a:p>
          <a:p>
            <a:pPr lvl="1"/>
            <a:r>
              <a:rPr lang="en-US" sz="1800" dirty="0" smtClean="0"/>
              <a:t>Tied to hardware</a:t>
            </a:r>
          </a:p>
          <a:p>
            <a:pPr lvl="2"/>
            <a:r>
              <a:rPr lang="en-US" sz="1400" dirty="0" smtClean="0"/>
              <a:t>XDS100 debug probes</a:t>
            </a:r>
          </a:p>
          <a:p>
            <a:pPr lvl="2"/>
            <a:r>
              <a:rPr lang="en-US" sz="1400" dirty="0" smtClean="0"/>
              <a:t>Development kits with onboard emulation (excluding MSP430)</a:t>
            </a:r>
          </a:p>
          <a:p>
            <a:r>
              <a:rPr lang="en-US" sz="2000" dirty="0" smtClean="0"/>
              <a:t>Professional tools:</a:t>
            </a:r>
          </a:p>
          <a:p>
            <a:pPr lvl="1"/>
            <a:r>
              <a:rPr lang="en-US" sz="1800" dirty="0" smtClean="0"/>
              <a:t>Node locked licenses (tied to a specific PC)</a:t>
            </a:r>
          </a:p>
          <a:p>
            <a:pPr lvl="2"/>
            <a:r>
              <a:rPr lang="en-US" sz="1400" dirty="0" smtClean="0"/>
              <a:t>$445 download version, $495 for DVD version</a:t>
            </a:r>
          </a:p>
          <a:p>
            <a:pPr lvl="1"/>
            <a:r>
              <a:rPr lang="en-US" sz="1800" dirty="0" smtClean="0"/>
              <a:t>Floating licenses (shared by multiple users/PCs)</a:t>
            </a:r>
          </a:p>
          <a:p>
            <a:pPr lvl="2"/>
            <a:r>
              <a:rPr lang="en-US" sz="1400" dirty="0" smtClean="0"/>
              <a:t>Starting at $795 for 1 seat</a:t>
            </a:r>
          </a:p>
          <a:p>
            <a:pPr lvl="2"/>
            <a:r>
              <a:rPr lang="en-US" sz="1400" dirty="0" smtClean="0"/>
              <a:t>Available in 1, 3, 5, 10, 25 and 50 seat configurations</a:t>
            </a:r>
          </a:p>
          <a:p>
            <a:r>
              <a:rPr lang="en-US" sz="2200" dirty="0" smtClean="0"/>
              <a:t>More information available at: </a:t>
            </a:r>
            <a:r>
              <a:rPr lang="en-US" sz="2200" dirty="0" smtClean="0">
                <a:hlinkClick r:id="rId3"/>
              </a:rPr>
              <a:t>www.ti.com/ccstudio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838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Composer Studio 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subscription?</a:t>
            </a:r>
          </a:p>
          <a:p>
            <a:pPr lvl="1"/>
            <a:r>
              <a:rPr lang="en-US" sz="1800" dirty="0" smtClean="0"/>
              <a:t>Subscription determines if you will receive major upgrades for free</a:t>
            </a:r>
          </a:p>
          <a:p>
            <a:pPr lvl="1"/>
            <a:r>
              <a:rPr lang="en-US" sz="1800" dirty="0" smtClean="0"/>
              <a:t>Purchased in 1 year increments, the first year is included with CCS</a:t>
            </a:r>
          </a:p>
          <a:p>
            <a:r>
              <a:rPr lang="en-US" sz="2000" dirty="0" smtClean="0"/>
              <a:t>What is a major upgrade?</a:t>
            </a:r>
          </a:p>
          <a:p>
            <a:pPr lvl="1"/>
            <a:r>
              <a:rPr lang="en-US" sz="1800" dirty="0" smtClean="0"/>
              <a:t>Represents a change in the major version number: CCSv5, CCSv6, CCSv7…</a:t>
            </a:r>
          </a:p>
          <a:p>
            <a:r>
              <a:rPr lang="en-US" sz="2000" dirty="0" smtClean="0"/>
              <a:t>How are major upgrades received?</a:t>
            </a:r>
          </a:p>
          <a:p>
            <a:pPr lvl="1"/>
            <a:r>
              <a:rPr lang="en-US" sz="1800" dirty="0" smtClean="0"/>
              <a:t>Users will active subscription will receive an activation code that will enable them to generate a license file for the new version</a:t>
            </a:r>
          </a:p>
          <a:p>
            <a:pPr lvl="1"/>
            <a:r>
              <a:rPr lang="en-US" sz="1800" dirty="0" smtClean="0"/>
              <a:t>The new version can be downloaded from the </a:t>
            </a:r>
            <a:r>
              <a:rPr lang="en-US" sz="1800" dirty="0" smtClean="0">
                <a:hlinkClick r:id="rId3"/>
              </a:rPr>
              <a:t>CCS download site</a:t>
            </a:r>
            <a:endParaRPr lang="en-US" sz="1800" dirty="0" smtClean="0"/>
          </a:p>
          <a:p>
            <a:pPr lvl="1"/>
            <a:r>
              <a:rPr lang="en-US" sz="1800" dirty="0" smtClean="0"/>
              <a:t>For users of free licenses you just download the new tools and activate a new free license</a:t>
            </a:r>
          </a:p>
          <a:p>
            <a:r>
              <a:rPr lang="en-US" sz="2000" dirty="0" smtClean="0"/>
              <a:t>How can I check my subscription?</a:t>
            </a:r>
          </a:p>
          <a:p>
            <a:pPr lvl="1"/>
            <a:r>
              <a:rPr lang="en-US" sz="1800" dirty="0" smtClean="0"/>
              <a:t>Go to </a:t>
            </a:r>
            <a:r>
              <a:rPr lang="en-US" sz="1800" dirty="0" smtClean="0">
                <a:hlinkClick r:id="rId4"/>
              </a:rPr>
              <a:t>www.ti.com/myregisteredsoftware</a:t>
            </a:r>
            <a:endParaRPr lang="en-US" sz="1800" dirty="0" smtClean="0"/>
          </a:p>
          <a:p>
            <a:r>
              <a:rPr lang="en-US" sz="2000" dirty="0" smtClean="0"/>
              <a:t>More information available at: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www.ti.com/tool/ccssub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74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5091" y="838200"/>
            <a:ext cx="6194147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09600" y="1600200"/>
            <a:ext cx="1752600" cy="95345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CA" sz="1000" b="1" dirty="0" smtClean="0">
                <a:solidFill>
                  <a:srgbClr val="000000"/>
                </a:solidFill>
              </a:rPr>
              <a:t>Embedded Processors Wiki provides in depth information on using tools, software and devices</a:t>
            </a:r>
            <a:endParaRPr lang="en-CA" sz="10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362200" y="1295400"/>
            <a:ext cx="1828800" cy="78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609600" y="2743200"/>
            <a:ext cx="1752600" cy="112371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CA" sz="1000" b="1" dirty="0" smtClean="0">
                <a:solidFill>
                  <a:srgbClr val="000000"/>
                </a:solidFill>
              </a:rPr>
              <a:t>Ask questions and get support via the E2E community.  Forums for Code Composer Studio, Compilers, BIOS and devices.</a:t>
            </a:r>
            <a:endParaRPr lang="en-CA" sz="1000" b="1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09600" y="5254466"/>
            <a:ext cx="1752600" cy="61293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CA" sz="1000" b="1" dirty="0" smtClean="0">
                <a:solidFill>
                  <a:srgbClr val="000000"/>
                </a:solidFill>
              </a:rPr>
              <a:t>Check the status of bugs or enhancement requests.</a:t>
            </a:r>
            <a:endParaRPr lang="en-CA" sz="1000" b="1" dirty="0">
              <a:solidFill>
                <a:srgbClr val="00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250" y="1828800"/>
            <a:ext cx="52387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362200" y="2209800"/>
            <a:ext cx="2514600" cy="1095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2362200" y="4572001"/>
            <a:ext cx="1676400" cy="988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609600" y="4267200"/>
            <a:ext cx="1752600" cy="61293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CA" sz="1000" b="1" dirty="0" smtClean="0">
                <a:solidFill>
                  <a:srgbClr val="000000"/>
                </a:solidFill>
              </a:rPr>
              <a:t>Learn about new software and tools via the Tools Insider Blog.</a:t>
            </a:r>
            <a:endParaRPr lang="en-CA" sz="1000" b="1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362200" y="4419600"/>
            <a:ext cx="1676400" cy="1540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086225" cy="4692650"/>
          </a:xfrm>
        </p:spPr>
        <p:txBody>
          <a:bodyPr/>
          <a:lstStyle/>
          <a:p>
            <a:r>
              <a:rPr lang="en-US" sz="2000" dirty="0" smtClean="0"/>
              <a:t>Hands-on Workshops</a:t>
            </a:r>
          </a:p>
          <a:p>
            <a:pPr lvl="1"/>
            <a:r>
              <a:rPr lang="en-US" sz="1600" dirty="0" smtClean="0"/>
              <a:t>Step by step instructions</a:t>
            </a:r>
          </a:p>
          <a:p>
            <a:pPr lvl="1"/>
            <a:r>
              <a:rPr lang="en-US" sz="1600" dirty="0" smtClean="0"/>
              <a:t>Use low cost development kits</a:t>
            </a:r>
          </a:p>
          <a:p>
            <a:r>
              <a:rPr lang="en-US" sz="2000" dirty="0" smtClean="0"/>
              <a:t>Video Training</a:t>
            </a:r>
          </a:p>
          <a:p>
            <a:pPr lvl="1"/>
            <a:r>
              <a:rPr lang="en-US" sz="1600" dirty="0" smtClean="0"/>
              <a:t>Feature demonstrations</a:t>
            </a:r>
          </a:p>
          <a:p>
            <a:r>
              <a:rPr lang="en-US" sz="2000" dirty="0" smtClean="0"/>
              <a:t>Modules Library</a:t>
            </a:r>
          </a:p>
          <a:p>
            <a:pPr lvl="1"/>
            <a:r>
              <a:rPr lang="en-US" sz="1600" dirty="0" smtClean="0"/>
              <a:t>Collection of training material for specific features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90285" y="5986046"/>
            <a:ext cx="5877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/>
                <a:hlinkClick r:id="rId3"/>
              </a:rPr>
              <a:t>http://processors.wiki.ti.com/index.php/Category:CCS_Training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67200" y="6629400"/>
            <a:ext cx="1752600" cy="16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02" y="2640870"/>
            <a:ext cx="4812298" cy="323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142" y="955138"/>
            <a:ext cx="4615058" cy="15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3538" y="2757488"/>
            <a:ext cx="2219325" cy="639762"/>
          </a:xfrm>
          <a:prstGeom prst="round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Multi-processor debugging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38" y="3570288"/>
            <a:ext cx="2219325" cy="641350"/>
          </a:xfrm>
          <a:prstGeom prst="round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Flexible project environment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38" y="4411663"/>
            <a:ext cx="2219325" cy="639762"/>
          </a:xfrm>
          <a:prstGeom prst="round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Debug server scripting interface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538" y="1106488"/>
            <a:ext cx="2219325" cy="641350"/>
          </a:xfrm>
          <a:prstGeom prst="round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Code development environment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538" y="1922463"/>
            <a:ext cx="2219325" cy="639762"/>
          </a:xfrm>
          <a:prstGeom prst="round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Advanced GUI framework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600" y="5229225"/>
            <a:ext cx="2220913" cy="639763"/>
          </a:xfrm>
          <a:prstGeom prst="roundRect">
            <a:avLst/>
          </a:prstGeom>
          <a:gradFill flip="none" rotWithShape="1"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Update manager tool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6988" y="1835150"/>
            <a:ext cx="9144001" cy="301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26988" y="3490913"/>
            <a:ext cx="9144001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525" y="2670175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25" y="4310063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75" y="5141913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75" y="5957888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use Code Composer Studio?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6988" y="1198563"/>
            <a:ext cx="6364287" cy="45767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4400"/>
              </a:spcBef>
              <a:spcAft>
                <a:spcPts val="0"/>
              </a:spcAft>
              <a:defRPr/>
            </a:pPr>
            <a:r>
              <a:rPr lang="en-US" spc="-20" dirty="0">
                <a:solidFill>
                  <a:srgbClr val="000000"/>
                </a:solidFill>
                <a:latin typeface="Arial"/>
              </a:rPr>
              <a:t>eases and speeds design and troubleshooting.</a:t>
            </a:r>
          </a:p>
          <a:p>
            <a:pPr fontAlgn="auto">
              <a:spcBef>
                <a:spcPts val="4400"/>
              </a:spcBef>
              <a:spcAft>
                <a:spcPts val="0"/>
              </a:spcAft>
              <a:defRPr/>
            </a:pPr>
            <a:r>
              <a:rPr lang="en-US" spc="-40" dirty="0">
                <a:solidFill>
                  <a:srgbClr val="000000"/>
                </a:solidFill>
                <a:latin typeface="Arial"/>
              </a:rPr>
              <a:t>simplifies project management.</a:t>
            </a:r>
          </a:p>
          <a:p>
            <a:pPr fontAlgn="auto">
              <a:spcBef>
                <a:spcPts val="4400"/>
              </a:spcBef>
              <a:spcAft>
                <a:spcPts val="0"/>
              </a:spcAft>
              <a:defRPr/>
            </a:pPr>
            <a:r>
              <a:rPr lang="en-US" spc="-20" dirty="0">
                <a:solidFill>
                  <a:srgbClr val="000000"/>
                </a:solidFill>
                <a:latin typeface="Arial"/>
              </a:rPr>
              <a:t>manages status and information from multiple cores.</a:t>
            </a:r>
          </a:p>
          <a:p>
            <a:pPr indent="-283464" fontAlgn="auto">
              <a:spcBef>
                <a:spcPts val="4400"/>
              </a:spcBef>
              <a:spcAft>
                <a:spcPts val="0"/>
              </a:spcAft>
              <a:defRPr/>
            </a:pPr>
            <a:r>
              <a:rPr lang="en-US" spc="-20" dirty="0">
                <a:solidFill>
                  <a:srgbClr val="000000"/>
                </a:solidFill>
                <a:latin typeface="Arial"/>
              </a:rPr>
              <a:t>aids control of compiler &amp; SYS/BIOS™ </a:t>
            </a:r>
            <a:r>
              <a:rPr lang="en-US" spc="-20" dirty="0" err="1">
                <a:solidFill>
                  <a:srgbClr val="000000"/>
                </a:solidFill>
                <a:latin typeface="Arial"/>
              </a:rPr>
              <a:t>sw</a:t>
            </a:r>
            <a:r>
              <a:rPr lang="en-US" spc="-20" dirty="0">
                <a:solidFill>
                  <a:srgbClr val="000000"/>
                </a:solidFill>
                <a:latin typeface="Arial"/>
              </a:rPr>
              <a:t> kernel foundation</a:t>
            </a:r>
            <a:r>
              <a:rPr lang="en-US" spc="-3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fontAlgn="auto">
              <a:spcBef>
                <a:spcPts val="4400"/>
              </a:spcBef>
              <a:spcAft>
                <a:spcPts val="0"/>
              </a:spcAft>
              <a:defRPr/>
            </a:pPr>
            <a:r>
              <a:rPr lang="en-US" spc="-20" dirty="0">
                <a:solidFill>
                  <a:srgbClr val="000000"/>
                </a:solidFill>
                <a:latin typeface="Arial"/>
              </a:rPr>
              <a:t>enables the automation of common tasks.</a:t>
            </a:r>
          </a:p>
          <a:p>
            <a:pPr fontAlgn="auto">
              <a:spcBef>
                <a:spcPts val="4400"/>
              </a:spcBef>
              <a:spcAft>
                <a:spcPts val="0"/>
              </a:spcAft>
              <a:defRPr/>
            </a:pPr>
            <a:r>
              <a:rPr lang="en-US" spc="-20" dirty="0">
                <a:solidFill>
                  <a:srgbClr val="000000"/>
                </a:solidFill>
                <a:latin typeface="Arial"/>
              </a:rPr>
              <a:t>automatically manages tool updates.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019175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Composer Studio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Code Composer Studio?</a:t>
            </a:r>
          </a:p>
          <a:p>
            <a:pPr lvl="1"/>
            <a:r>
              <a:rPr lang="en-US" sz="1800" dirty="0" smtClean="0"/>
              <a:t>Integrated development environment for TI’s embedded processors supporting all Microcontrollers and Processors in a single environment</a:t>
            </a:r>
          </a:p>
          <a:p>
            <a:pPr lvl="1"/>
            <a:r>
              <a:rPr lang="en-US" sz="1800" dirty="0" smtClean="0"/>
              <a:t>A suite of tools including a debugger, compiler, editor…</a:t>
            </a:r>
          </a:p>
          <a:p>
            <a:r>
              <a:rPr lang="en-US" sz="2000" dirty="0" smtClean="0"/>
              <a:t>Based on the Eclipse open source software framework</a:t>
            </a:r>
          </a:p>
          <a:p>
            <a:pPr lvl="1"/>
            <a:r>
              <a:rPr lang="en-US" sz="1800" dirty="0" smtClean="0"/>
              <a:t>Eclipse is widely used by many development environments</a:t>
            </a:r>
          </a:p>
          <a:p>
            <a:pPr lvl="1"/>
            <a:r>
              <a:rPr lang="en-US" sz="1800" dirty="0" smtClean="0"/>
              <a:t>Offers a rich set of code development tools</a:t>
            </a:r>
          </a:p>
          <a:p>
            <a:pPr lvl="1"/>
            <a:r>
              <a:rPr lang="en-US" sz="1800" dirty="0" smtClean="0"/>
              <a:t>TI contributes changes directly to the open source community</a:t>
            </a:r>
          </a:p>
          <a:p>
            <a:pPr lvl="1"/>
            <a:r>
              <a:rPr lang="en-US" sz="1800" dirty="0" smtClean="0"/>
              <a:t>Extended by TI to support device capabilities</a:t>
            </a:r>
          </a:p>
          <a:p>
            <a:r>
              <a:rPr lang="en-US" sz="2000" dirty="0" smtClean="0"/>
              <a:t>Integrate additional tools &amp; functionality</a:t>
            </a:r>
          </a:p>
          <a:p>
            <a:pPr lvl="1"/>
            <a:r>
              <a:rPr lang="en-US" sz="1800" dirty="0" smtClean="0"/>
              <a:t>OS application development tools (Linux, Android…)</a:t>
            </a:r>
          </a:p>
          <a:p>
            <a:pPr lvl="1"/>
            <a:r>
              <a:rPr lang="en-US" sz="1800" dirty="0" smtClean="0"/>
              <a:t>Code analysis, source control…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9625" y="0"/>
            <a:ext cx="19843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054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46063"/>
            <a:ext cx="8458200" cy="8143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User interface makes development intuitive and easy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3124200"/>
            <a:ext cx="2220913" cy="639763"/>
          </a:xfrm>
          <a:prstGeom prst="roundRect">
            <a:avLst/>
          </a:prstGeom>
          <a:gradFill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Development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" y="3886200"/>
            <a:ext cx="2220913" cy="646986"/>
          </a:xfrm>
          <a:prstGeom prst="roundRect">
            <a:avLst/>
          </a:prstGeom>
          <a:gradFill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pc="-20" dirty="0">
                <a:solidFill>
                  <a:srgbClr val="FFFFFF"/>
                </a:solidFill>
                <a:latin typeface="Arial"/>
              </a:rPr>
              <a:t>Eclipse open source </a:t>
            </a:r>
            <a:r>
              <a:rPr lang="en-US" sz="1600" b="1" spc="-20" dirty="0" smtClean="0">
                <a:solidFill>
                  <a:srgbClr val="FFFFFF"/>
                </a:solidFill>
                <a:latin typeface="Arial"/>
              </a:rPr>
              <a:t>framework</a:t>
            </a:r>
            <a:endParaRPr lang="en-US" sz="1600" b="1" spc="-2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5452626"/>
            <a:ext cx="2220913" cy="646986"/>
          </a:xfrm>
          <a:prstGeom prst="roundRect">
            <a:avLst/>
          </a:prstGeom>
          <a:gradFill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/>
              </a:rPr>
              <a:t>Training </a:t>
            </a:r>
            <a:br>
              <a:rPr lang="en-US" sz="1600" b="1" dirty="0" smtClean="0">
                <a:solidFill>
                  <a:srgbClr val="FFFFFF"/>
                </a:solidFill>
                <a:latin typeface="Arial"/>
              </a:rPr>
            </a:br>
            <a:r>
              <a:rPr lang="en-US" sz="1600" b="1" dirty="0" smtClean="0">
                <a:solidFill>
                  <a:srgbClr val="FFFFFF"/>
                </a:solidFill>
                <a:latin typeface="Arial"/>
              </a:rPr>
              <a:t>Material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" y="1600200"/>
            <a:ext cx="2220913" cy="639763"/>
          </a:xfrm>
          <a:prstGeom prst="roundRect">
            <a:avLst/>
          </a:prstGeom>
          <a:gradFill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Simplified user 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2362200"/>
            <a:ext cx="2220913" cy="639763"/>
          </a:xfrm>
          <a:prstGeom prst="roundRect">
            <a:avLst/>
          </a:prstGeom>
          <a:gradFill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Resource Explorer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3813" y="1752600"/>
            <a:ext cx="63277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3464" fontAlgn="auto">
              <a:spcBef>
                <a:spcPts val="3600"/>
              </a:spcBef>
              <a:spcAft>
                <a:spcPts val="0"/>
              </a:spcAft>
              <a:defRPr/>
            </a:pPr>
            <a:r>
              <a:rPr lang="en-US" spc="-30" dirty="0" smtClean="0">
                <a:solidFill>
                  <a:srgbClr val="000000"/>
                </a:solidFill>
                <a:latin typeface="Arial"/>
              </a:rPr>
              <a:t>shows features as needed</a:t>
            </a:r>
            <a:endParaRPr lang="en-US" spc="-3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286000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3048000"/>
            <a:ext cx="9144000" cy="301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3810000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38" y="5381625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6172200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1524000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7789641" y="3962400"/>
            <a:ext cx="1019061" cy="4572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497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3140075"/>
            <a:ext cx="10223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1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1676400"/>
            <a:ext cx="72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15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7625" y="2590800"/>
            <a:ext cx="132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>
            <a:off x="0" y="4619625"/>
            <a:ext cx="9144000" cy="28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90800" y="3288268"/>
            <a:ext cx="63277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3464" fontAlgn="auto">
              <a:spcBef>
                <a:spcPts val="3600"/>
              </a:spcBef>
              <a:spcAft>
                <a:spcPts val="0"/>
              </a:spcAft>
              <a:defRPr/>
            </a:pP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for </a:t>
            </a:r>
            <a:r>
              <a:rPr lang="en-US" spc="-20" dirty="0">
                <a:solidFill>
                  <a:srgbClr val="000000"/>
                </a:solidFill>
                <a:latin typeface="Arial"/>
              </a:rPr>
              <a:t>Windows and </a:t>
            </a: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Linux </a:t>
            </a:r>
            <a:r>
              <a:rPr lang="en-US" spc="-20" dirty="0">
                <a:solidFill>
                  <a:srgbClr val="000000"/>
                </a:solidFill>
                <a:latin typeface="Arial"/>
              </a:rPr>
              <a:t>operating </a:t>
            </a: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systems</a:t>
            </a:r>
            <a:endParaRPr lang="en-US" spc="-2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0800" y="2438400"/>
            <a:ext cx="6327775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3464" fontAlgn="auto">
              <a:spcBef>
                <a:spcPts val="3600"/>
              </a:spcBef>
              <a:spcAft>
                <a:spcPts val="0"/>
              </a:spcAft>
              <a:defRPr/>
            </a:pP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facilitates </a:t>
            </a:r>
            <a:r>
              <a:rPr lang="en-US" spc="-20" dirty="0">
                <a:solidFill>
                  <a:srgbClr val="000000"/>
                </a:solidFill>
                <a:latin typeface="Arial"/>
              </a:rPr>
              <a:t>use of example </a:t>
            </a: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code</a:t>
            </a:r>
            <a:endParaRPr lang="en-US" sz="2500" spc="-2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90800" y="3950494"/>
            <a:ext cx="6327775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3464" fontAlgn="auto">
              <a:spcBef>
                <a:spcPts val="3600"/>
              </a:spcBef>
              <a:spcAft>
                <a:spcPts val="0"/>
              </a:spcAft>
              <a:defRPr/>
            </a:pPr>
            <a:r>
              <a:rPr lang="en-US" spc="-30" dirty="0" smtClean="0">
                <a:solidFill>
                  <a:srgbClr val="000000"/>
                </a:solidFill>
                <a:latin typeface="Arial"/>
              </a:rPr>
              <a:t>enables </a:t>
            </a:r>
            <a:r>
              <a:rPr lang="en-US" spc="-30" dirty="0">
                <a:solidFill>
                  <a:srgbClr val="000000"/>
                </a:solidFill>
                <a:latin typeface="Arial"/>
              </a:rPr>
              <a:t>customization via latest </a:t>
            </a:r>
            <a:r>
              <a:rPr lang="en-US" spc="-30" dirty="0" smtClean="0">
                <a:solidFill>
                  <a:srgbClr val="000000"/>
                </a:solidFill>
                <a:latin typeface="Arial"/>
              </a:rPr>
              <a:t>plug-ins</a:t>
            </a:r>
            <a:endParaRPr lang="en-US" sz="2600" spc="-3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90800" y="5650468"/>
            <a:ext cx="63277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3464" fontAlgn="auto">
              <a:spcBef>
                <a:spcPts val="3600"/>
              </a:spcBef>
              <a:spcAft>
                <a:spcPts val="0"/>
              </a:spcAft>
              <a:defRPr/>
            </a:pP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explains </a:t>
            </a:r>
            <a:r>
              <a:rPr lang="en-US" spc="-20" dirty="0">
                <a:solidFill>
                  <a:srgbClr val="000000"/>
                </a:solidFill>
                <a:latin typeface="Arial"/>
              </a:rPr>
              <a:t>how to get the most out of </a:t>
            </a: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features</a:t>
            </a:r>
            <a:endParaRPr lang="en-US" spc="-2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90800" y="4812268"/>
            <a:ext cx="63277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3464" fontAlgn="auto">
              <a:spcBef>
                <a:spcPts val="3600"/>
              </a:spcBef>
              <a:spcAft>
                <a:spcPts val="0"/>
              </a:spcAft>
              <a:defRPr/>
            </a:pPr>
            <a:r>
              <a:rPr lang="en-US" spc="-20" dirty="0">
                <a:solidFill>
                  <a:srgbClr val="000000"/>
                </a:solidFill>
                <a:latin typeface="Arial"/>
              </a:rPr>
              <a:t>i</a:t>
            </a:r>
            <a:r>
              <a:rPr lang="en-US" spc="-20" dirty="0" smtClean="0">
                <a:solidFill>
                  <a:srgbClr val="000000"/>
                </a:solidFill>
                <a:latin typeface="Arial"/>
              </a:rPr>
              <a:t>ncluded with royalty free high performance TI-RTOS</a:t>
            </a:r>
            <a:endParaRPr lang="en-US" spc="-2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001000" y="4800600"/>
            <a:ext cx="607002" cy="457200"/>
            <a:chOff x="8003598" y="4724400"/>
            <a:chExt cx="835602" cy="609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003598" y="4876800"/>
              <a:ext cx="454602" cy="3868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8156864" y="4724400"/>
              <a:ext cx="606136" cy="49236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8305800" y="4876800"/>
              <a:ext cx="533400" cy="4572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3" name="Picture 32" descr="video_reel_lar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1000" y="5562600"/>
            <a:ext cx="523810" cy="52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9887" y="4690626"/>
            <a:ext cx="2220913" cy="646986"/>
          </a:xfrm>
          <a:prstGeom prst="roundRect">
            <a:avLst/>
          </a:prstGeom>
          <a:gradFill>
            <a:gsLst>
              <a:gs pos="84000">
                <a:schemeClr val="tx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/>
              </a:rPr>
              <a:t>SYS/BIOS</a:t>
            </a:r>
            <a:br>
              <a:rPr lang="en-US" sz="1600" b="1" dirty="0" smtClean="0">
                <a:solidFill>
                  <a:srgbClr val="FFFFFF"/>
                </a:solidFill>
                <a:latin typeface="Arial"/>
              </a:rPr>
            </a:br>
            <a:r>
              <a:rPr lang="en-US" sz="1600" b="1" dirty="0" smtClean="0">
                <a:solidFill>
                  <a:srgbClr val="FFFFFF"/>
                </a:solidFill>
                <a:latin typeface="Arial"/>
              </a:rPr>
              <a:t>Kernel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8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3375" y="1185863"/>
            <a:ext cx="3629025" cy="4692650"/>
          </a:xfrm>
        </p:spPr>
        <p:txBody>
          <a:bodyPr/>
          <a:lstStyle/>
          <a:p>
            <a:r>
              <a:rPr lang="en-US" sz="2000" dirty="0" smtClean="0"/>
              <a:t>Easily access a broad selection of software packages including:</a:t>
            </a:r>
          </a:p>
          <a:p>
            <a:pPr lvl="1"/>
            <a:r>
              <a:rPr lang="en-US" sz="1800" dirty="0" err="1" smtClean="0"/>
              <a:t>controlSUITE</a:t>
            </a:r>
            <a:endParaRPr lang="en-US" sz="1800" dirty="0" smtClean="0"/>
          </a:p>
          <a:p>
            <a:pPr lvl="1"/>
            <a:r>
              <a:rPr lang="en-US" sz="1800" dirty="0" smtClean="0"/>
              <a:t>MSP430ware</a:t>
            </a:r>
          </a:p>
          <a:p>
            <a:pPr lvl="1"/>
            <a:r>
              <a:rPr lang="en-US" sz="1800" dirty="0" err="1" smtClean="0"/>
              <a:t>TivaWare</a:t>
            </a:r>
            <a:endParaRPr lang="en-US" sz="1800" dirty="0" smtClean="0"/>
          </a:p>
          <a:p>
            <a:pPr lvl="1"/>
            <a:r>
              <a:rPr lang="en-US" sz="1800" dirty="0" smtClean="0"/>
              <a:t>TI-RTOS</a:t>
            </a:r>
          </a:p>
          <a:p>
            <a:r>
              <a:rPr lang="en-US" sz="2000" dirty="0" smtClean="0"/>
              <a:t>Guides you step by step through using examples</a:t>
            </a:r>
          </a:p>
          <a:p>
            <a:r>
              <a:rPr lang="en-US" sz="2000" dirty="0" smtClean="0"/>
              <a:t>Browse resources:</a:t>
            </a:r>
          </a:p>
          <a:p>
            <a:pPr lvl="1"/>
            <a:r>
              <a:rPr lang="en-US" sz="1800" dirty="0" smtClean="0"/>
              <a:t>Documentation</a:t>
            </a:r>
          </a:p>
          <a:p>
            <a:pPr lvl="1"/>
            <a:r>
              <a:rPr lang="en-US" sz="1800" dirty="0" smtClean="0"/>
              <a:t>Videos</a:t>
            </a:r>
          </a:p>
          <a:p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42" y="1143000"/>
            <a:ext cx="519325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228600" y="1386000"/>
            <a:ext cx="2743200" cy="442800"/>
            <a:chOff x="177569" y="3884121"/>
            <a:chExt cx="2485967" cy="442800"/>
          </a:xfrm>
        </p:grpSpPr>
        <p:sp>
          <p:nvSpPr>
            <p:cNvPr id="64" name="Rounded Rectangle 63"/>
            <p:cNvSpPr/>
            <p:nvPr/>
          </p:nvSpPr>
          <p:spPr>
            <a:xfrm>
              <a:off x="177569" y="3884121"/>
              <a:ext cx="2485967" cy="4428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6"/>
            <p:cNvSpPr/>
            <p:nvPr/>
          </p:nvSpPr>
          <p:spPr>
            <a:xfrm>
              <a:off x="199185" y="3905737"/>
              <a:ext cx="2442735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964" tIns="0" rIns="93964" bIns="0" numCol="1" spcCol="1270" anchor="ctr" anchorCtr="0">
              <a:noAutofit/>
            </a:bodyPr>
            <a:lstStyle/>
            <a:p>
              <a:pPr algn="ctr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</a:rPr>
                <a:t>Trace Analyzer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2" name="Picture 2" descr="G:\analyze_manyview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905000"/>
            <a:ext cx="2786452" cy="22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3072" y="1905000"/>
            <a:ext cx="2868528" cy="219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4" descr="ta screensho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05000"/>
            <a:ext cx="2901311" cy="221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 Suite</a:t>
            </a:r>
            <a:endParaRPr lang="en-US" dirty="0"/>
          </a:p>
        </p:txBody>
      </p:sp>
      <p:grpSp>
        <p:nvGrpSpPr>
          <p:cNvPr id="3" name="Group 62"/>
          <p:cNvGrpSpPr/>
          <p:nvPr/>
        </p:nvGrpSpPr>
        <p:grpSpPr>
          <a:xfrm>
            <a:off x="3152833" y="1386000"/>
            <a:ext cx="2866967" cy="442800"/>
            <a:chOff x="177569" y="3884121"/>
            <a:chExt cx="2485967" cy="442800"/>
          </a:xfrm>
        </p:grpSpPr>
        <p:sp>
          <p:nvSpPr>
            <p:cNvPr id="35" name="Rounded Rectangle 34"/>
            <p:cNvSpPr/>
            <p:nvPr/>
          </p:nvSpPr>
          <p:spPr>
            <a:xfrm>
              <a:off x="177569" y="3884121"/>
              <a:ext cx="2485967" cy="4428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6"/>
            <p:cNvSpPr/>
            <p:nvPr/>
          </p:nvSpPr>
          <p:spPr>
            <a:xfrm>
              <a:off x="199185" y="3905737"/>
              <a:ext cx="2442735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964" tIns="0" rIns="93964" bIns="0" numCol="1" spcCol="1270" anchor="ctr" anchorCtr="0">
              <a:noAutofit/>
            </a:bodyPr>
            <a:lstStyle/>
            <a:p>
              <a:pPr algn="ctr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</a:rPr>
                <a:t>System Analyzer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62"/>
          <p:cNvGrpSpPr/>
          <p:nvPr/>
        </p:nvGrpSpPr>
        <p:grpSpPr>
          <a:xfrm>
            <a:off x="6172200" y="1386000"/>
            <a:ext cx="2819400" cy="442800"/>
            <a:chOff x="177569" y="3884121"/>
            <a:chExt cx="2485967" cy="442800"/>
          </a:xfrm>
        </p:grpSpPr>
        <p:sp>
          <p:nvSpPr>
            <p:cNvPr id="38" name="Rounded Rectangle 37"/>
            <p:cNvSpPr/>
            <p:nvPr/>
          </p:nvSpPr>
          <p:spPr>
            <a:xfrm>
              <a:off x="177569" y="3884121"/>
              <a:ext cx="2485967" cy="4428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6"/>
            <p:cNvSpPr/>
            <p:nvPr/>
          </p:nvSpPr>
          <p:spPr>
            <a:xfrm>
              <a:off x="199185" y="3905737"/>
              <a:ext cx="2442735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964" tIns="0" rIns="93964" bIns="0" numCol="1" spcCol="1270" anchor="ctr" anchorCtr="0">
              <a:noAutofit/>
            </a:bodyPr>
            <a:lstStyle/>
            <a:p>
              <a:pPr algn="ctr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</a:rPr>
                <a:t>STM Statistics Analyzer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8600" y="4267200"/>
            <a:ext cx="2743200" cy="1098762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DSP CPU Trace via pins or Embedded Trace Buffer (ETB)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ARM CPU Trace via ETB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Program, data and event tracing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Trace based profiling and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4267200"/>
            <a:ext cx="2743200" cy="1043363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Correlate information from multiple sources (Linux, RTOS, trace)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For BIOS applications view task execution, CPU &amp; thread load, OS object status…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72200" y="4267200"/>
            <a:ext cx="2743200" cy="1264962"/>
          </a:xfrm>
          <a:prstGeom prst="rect">
            <a:avLst/>
          </a:prstGeom>
          <a:ln w="3492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System Trace Module (STM)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Understand and identify application hotspots and performance bottlenecks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Bandwidth and latency analysis</a:t>
            </a:r>
          </a:p>
          <a:p>
            <a:pPr marL="114300" lvl="1" indent="-114300" defTabSz="533400" fontAlgn="auto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FontTx/>
              <a:buChar char="••"/>
            </a:pPr>
            <a:r>
              <a:rPr lang="en-CA" sz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Interconnect and traffic monitoring</a:t>
            </a:r>
          </a:p>
        </p:txBody>
      </p:sp>
    </p:spTree>
    <p:extLst>
      <p:ext uri="{BB962C8B-B14F-4D97-AF65-F5344CB8AC3E}">
        <p14:creationId xmlns:p14="http://schemas.microsoft.com/office/powerpoint/2010/main" val="37912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87067" y="57482"/>
            <a:ext cx="6092640" cy="120714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82945" fontAlgn="auto">
              <a:spcBef>
                <a:spcPts val="0"/>
              </a:spcBef>
              <a:spcAft>
                <a:spcPts val="0"/>
              </a:spcAft>
            </a:pPr>
            <a:r>
              <a:rPr lang="en-US" sz="7300" dirty="0" smtClean="0">
                <a:solidFill>
                  <a:srgbClr val="C00000"/>
                </a:solidFill>
                <a:latin typeface="Levenim MT" pitchFamily="2" charset="-79"/>
                <a:cs typeface="Levenim MT" pitchFamily="2" charset="-79"/>
              </a:rPr>
              <a:t>Meet</a:t>
            </a:r>
            <a:r>
              <a:rPr lang="en-US" sz="7300" dirty="0" smtClean="0">
                <a:solidFill>
                  <a:srgbClr val="000000"/>
                </a:solidFill>
                <a:latin typeface="Levenim MT" pitchFamily="2" charset="-79"/>
                <a:cs typeface="Levenim MT" pitchFamily="2" charset="-79"/>
              </a:rPr>
              <a:t> Grace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27545" y="941584"/>
            <a:ext cx="5677920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Arial"/>
              </a:rPr>
              <a:t>Graphical User Interface for enabling and configuring MSP430 peripherals.</a:t>
            </a:r>
            <a:endParaRPr lang="en-US" sz="13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632159" y="288637"/>
            <a:ext cx="3662172" cy="6181963"/>
            <a:chOff x="1077912" y="318168"/>
            <a:chExt cx="4037290" cy="6814469"/>
          </a:xfrm>
        </p:grpSpPr>
        <p:sp>
          <p:nvSpPr>
            <p:cNvPr id="7" name="Up Arrow 6"/>
            <p:cNvSpPr/>
            <p:nvPr/>
          </p:nvSpPr>
          <p:spPr bwMode="auto">
            <a:xfrm>
              <a:off x="1994859" y="318168"/>
              <a:ext cx="1302150" cy="5976269"/>
            </a:xfrm>
            <a:prstGeom prst="upArrow">
              <a:avLst>
                <a:gd name="adj1" fmla="val 50000"/>
                <a:gd name="adj2" fmla="val 59856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RightFacing"/>
              <a:lightRig rig="threePt" dir="t"/>
            </a:scene3d>
          </p:spPr>
          <p:txBody>
            <a:bodyPr rot="0" spcFirstLastPara="0" vertOverflow="overflow" horzOverflow="overflow" vert="vert270" wrap="square" lIns="91440" tIns="0" rIns="91440" bIns="42976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 smtClean="0">
                  <a:solidFill>
                    <a:srgbClr val="FFFFFF"/>
                  </a:solidFill>
                  <a:latin typeface="Arial"/>
                </a:rPr>
                <a:t>Layers of Abstraction</a:t>
              </a:r>
            </a:p>
          </p:txBody>
        </p:sp>
        <p:grpSp>
          <p:nvGrpSpPr>
            <p:cNvPr id="3" name="Group 7"/>
            <p:cNvGrpSpPr/>
            <p:nvPr/>
          </p:nvGrpSpPr>
          <p:grpSpPr>
            <a:xfrm>
              <a:off x="1077912" y="1036638"/>
              <a:ext cx="4037290" cy="6095999"/>
              <a:chOff x="565722" y="-478968"/>
              <a:chExt cx="5511772" cy="8322355"/>
            </a:xfrm>
          </p:grpSpPr>
          <p:grpSp>
            <p:nvGrpSpPr>
              <p:cNvPr id="8" name="Group 23"/>
              <p:cNvGrpSpPr/>
              <p:nvPr/>
            </p:nvGrpSpPr>
            <p:grpSpPr>
              <a:xfrm>
                <a:off x="1803541" y="5915029"/>
                <a:ext cx="2392834" cy="1928358"/>
                <a:chOff x="1480070" y="6116358"/>
                <a:chExt cx="2647512" cy="2133600"/>
              </a:xfrm>
              <a:scene3d>
                <a:camera prst="perspectiveRelaxed" fov="4800000">
                  <a:rot lat="19944427" lon="18999956" rev="2998895"/>
                </a:camera>
                <a:lightRig rig="threePt" dir="t"/>
              </a:scene3d>
            </p:grpSpPr>
            <p:pic>
              <p:nvPicPr>
                <p:cNvPr id="30723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198344" y="6486081"/>
                  <a:ext cx="1929238" cy="17638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p3d prstMaterial="matte"/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 rot="5400000">
                  <a:off x="1002673" y="6593755"/>
                  <a:ext cx="2133598" cy="1178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b="1" dirty="0" smtClean="0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1" dirty="0" smtClean="0">
                      <a:solidFill>
                        <a:srgbClr val="000000"/>
                      </a:solidFill>
                      <a:latin typeface="Arial"/>
                    </a:rPr>
                    <a:t>Supports MSP430F2xx/ G2xx  MCUs</a:t>
                  </a:r>
                  <a:endParaRPr lang="en-US" sz="10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1" name="Group 24"/>
              <p:cNvGrpSpPr/>
              <p:nvPr/>
            </p:nvGrpSpPr>
            <p:grpSpPr>
              <a:xfrm>
                <a:off x="755338" y="3162062"/>
                <a:ext cx="4665974" cy="3725265"/>
                <a:chOff x="464059" y="4350050"/>
                <a:chExt cx="5026259" cy="3124200"/>
              </a:xfrm>
              <a:scene3d>
                <a:camera prst="perspectiveRelaxed" fov="4800000">
                  <a:rot lat="19596217" lon="18802105" rev="2902561"/>
                </a:camera>
                <a:lightRig rig="threePt" dir="t"/>
              </a:scene3d>
            </p:grpSpPr>
            <p:pic>
              <p:nvPicPr>
                <p:cNvPr id="6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t="8009" b="69298"/>
                <a:stretch>
                  <a:fillRect/>
                </a:stretch>
              </p:blipFill>
              <p:spPr bwMode="auto">
                <a:xfrm>
                  <a:off x="1077912" y="5300529"/>
                  <a:ext cx="4412406" cy="12954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 rot="5400000">
                  <a:off x="-761412" y="5575521"/>
                  <a:ext cx="3124200" cy="673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1" dirty="0" smtClean="0">
                      <a:solidFill>
                        <a:srgbClr val="000000"/>
                      </a:solidFill>
                      <a:latin typeface="Arial"/>
                    </a:rPr>
                    <a:t>Configures Low-level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1" dirty="0" smtClean="0">
                      <a:solidFill>
                        <a:srgbClr val="000000"/>
                      </a:solidFill>
                      <a:latin typeface="Arial"/>
                    </a:rPr>
                    <a:t>Register Settings</a:t>
                  </a:r>
                  <a:endParaRPr lang="en-US" sz="10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2" name="Group 25"/>
              <p:cNvGrpSpPr/>
              <p:nvPr/>
            </p:nvGrpSpPr>
            <p:grpSpPr>
              <a:xfrm>
                <a:off x="981840" y="1882242"/>
                <a:ext cx="4740675" cy="2632202"/>
                <a:chOff x="686139" y="3035453"/>
                <a:chExt cx="4740675" cy="2632202"/>
              </a:xfrm>
              <a:scene3d>
                <a:camera prst="perspectiveRelaxed" fov="4800000">
                  <a:rot lat="19200000" lon="18571539" rev="3000000"/>
                </a:camera>
                <a:lightRig rig="threePt" dir="t"/>
              </a:scene3d>
            </p:grpSpPr>
            <p:pic>
              <p:nvPicPr>
                <p:cNvPr id="30722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t="32982"/>
                <a:stretch>
                  <a:fillRect/>
                </a:stretch>
              </p:blipFill>
              <p:spPr bwMode="auto">
                <a:xfrm>
                  <a:off x="1083414" y="3035453"/>
                  <a:ext cx="4343400" cy="26322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 rot="5400000">
                  <a:off x="-227078" y="4180965"/>
                  <a:ext cx="2209800" cy="383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1" dirty="0" smtClean="0">
                      <a:solidFill>
                        <a:srgbClr val="000000"/>
                      </a:solidFill>
                      <a:latin typeface="Arial"/>
                    </a:rPr>
                    <a:t>Generates C code</a:t>
                  </a:r>
                  <a:endParaRPr lang="en-US" sz="10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" name="Group 22"/>
              <p:cNvGrpSpPr/>
              <p:nvPr/>
            </p:nvGrpSpPr>
            <p:grpSpPr>
              <a:xfrm>
                <a:off x="565722" y="-478968"/>
                <a:ext cx="5511772" cy="3505200"/>
                <a:chOff x="279121" y="359232"/>
                <a:chExt cx="5511772" cy="3505200"/>
              </a:xfrm>
              <a:scene3d>
                <a:camera prst="perspectiveRelaxed" fov="4800000">
                  <a:rot lat="19047750" lon="18007183" rev="3288255"/>
                </a:camera>
                <a:lightRig rig="threePt" dir="t"/>
              </a:scene3d>
            </p:grpSpPr>
            <p:pic>
              <p:nvPicPr>
                <p:cNvPr id="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67294" y="359233"/>
                  <a:ext cx="5123599" cy="33528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 rot="5400000">
                  <a:off x="-1281796" y="1920149"/>
                  <a:ext cx="3505200" cy="383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1" dirty="0" smtClean="0">
                      <a:solidFill>
                        <a:srgbClr val="000000"/>
                      </a:solidFill>
                      <a:latin typeface="Arial"/>
                    </a:rPr>
                    <a:t>Grace Graphical User Interface</a:t>
                  </a:r>
                  <a:endParaRPr lang="en-US" sz="1000" b="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626" y="1650283"/>
              <a:ext cx="685800" cy="910354"/>
            </a:xfrm>
            <a:prstGeom prst="rect">
              <a:avLst/>
            </a:prstGeom>
            <a:scene3d>
              <a:camera prst="perspectiveRelaxed">
                <a:rot lat="19042940" lon="18450225" rev="3174466"/>
              </a:camera>
              <a:lightRig rig="threePt" dir="t"/>
            </a:scene3d>
          </p:spPr>
        </p:pic>
      </p:grpSp>
      <p:grpSp>
        <p:nvGrpSpPr>
          <p:cNvPr id="39" name="Group 38"/>
          <p:cNvGrpSpPr/>
          <p:nvPr/>
        </p:nvGrpSpPr>
        <p:grpSpPr>
          <a:xfrm>
            <a:off x="4545669" y="1489280"/>
            <a:ext cx="4598331" cy="960919"/>
            <a:chOff x="4545669" y="1364681"/>
            <a:chExt cx="4598331" cy="960919"/>
          </a:xfrm>
        </p:grpSpPr>
        <p:sp>
          <p:nvSpPr>
            <p:cNvPr id="33" name="TextBox 32"/>
            <p:cNvSpPr txBox="1"/>
            <p:nvPr/>
          </p:nvSpPr>
          <p:spPr>
            <a:xfrm>
              <a:off x="4685961" y="1364681"/>
              <a:ext cx="4458039" cy="960919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Visually configure MSP430 peripherals</a:t>
              </a:r>
              <a:r>
                <a:rPr lang="en-US" dirty="0">
                  <a:solidFill>
                    <a:srgbClr val="000000"/>
                  </a:solidFill>
                  <a:latin typeface="Arial"/>
                </a:rPr>
                <a:t>.</a:t>
              </a:r>
              <a:r>
                <a:rPr lang="en-US" dirty="0" smtClean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300" dirty="0" smtClean="0">
                  <a:solidFill>
                    <a:srgbClr val="000000"/>
                  </a:solidFill>
                  <a:latin typeface="Arial"/>
                </a:rPr>
                <a:t>Enable and configure ADCs, DACs, timers, clocks, serial communication modules and more, by navigating buttons, drop-down menus, and text fields.</a:t>
              </a: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Chevron 9"/>
            <p:cNvSpPr/>
            <p:nvPr/>
          </p:nvSpPr>
          <p:spPr bwMode="auto">
            <a:xfrm>
              <a:off x="4545669" y="1467774"/>
              <a:ext cx="139428" cy="132426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945" tIns="41473" rIns="82945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 b="1" dirty="0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45669" y="2410599"/>
            <a:ext cx="4459796" cy="1314862"/>
            <a:chOff x="4545669" y="2383695"/>
            <a:chExt cx="4459796" cy="1314862"/>
          </a:xfrm>
        </p:grpSpPr>
        <p:sp>
          <p:nvSpPr>
            <p:cNvPr id="28" name="TextBox 27"/>
            <p:cNvSpPr txBox="1"/>
            <p:nvPr/>
          </p:nvSpPr>
          <p:spPr>
            <a:xfrm>
              <a:off x="4685961" y="2383695"/>
              <a:ext cx="4319504" cy="1314862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Generate code that is inserted directly into your Code Composer Studio project.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 smtClean="0">
                  <a:solidFill>
                    <a:srgbClr val="000000"/>
                  </a:solidFill>
                  <a:latin typeface="Arial"/>
                </a:rPr>
                <a:t>This code can be debugged and downloaded to your MSP430 device just like traditionally created code!   </a:t>
              </a:r>
            </a:p>
          </p:txBody>
        </p:sp>
        <p:sp>
          <p:nvSpPr>
            <p:cNvPr id="36" name="Chevron 35"/>
            <p:cNvSpPr/>
            <p:nvPr/>
          </p:nvSpPr>
          <p:spPr bwMode="auto">
            <a:xfrm>
              <a:off x="4545669" y="2487141"/>
              <a:ext cx="139428" cy="132426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945" tIns="41473" rIns="82945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 b="1" dirty="0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45669" y="3686537"/>
            <a:ext cx="4598331" cy="1037863"/>
            <a:chOff x="4545669" y="3638138"/>
            <a:chExt cx="4598331" cy="1037863"/>
          </a:xfrm>
        </p:grpSpPr>
        <p:sp>
          <p:nvSpPr>
            <p:cNvPr id="29" name="TextBox 28"/>
            <p:cNvSpPr txBox="1"/>
            <p:nvPr/>
          </p:nvSpPr>
          <p:spPr>
            <a:xfrm>
              <a:off x="4685961" y="3638138"/>
              <a:ext cx="4458039" cy="1037863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Helpful popups and tooltips are based on MSP430 documentation.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 smtClean="0">
                  <a:solidFill>
                    <a:srgbClr val="000000"/>
                  </a:solidFill>
                  <a:latin typeface="Arial"/>
                </a:rPr>
                <a:t>Spend less time flipping through pages of datasheets and user guides, and learn as you go!</a:t>
              </a: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Chevron 36"/>
            <p:cNvSpPr/>
            <p:nvPr/>
          </p:nvSpPr>
          <p:spPr bwMode="auto">
            <a:xfrm>
              <a:off x="4545669" y="3742986"/>
              <a:ext cx="139428" cy="132426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945" tIns="41473" rIns="82945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 b="1" dirty="0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45669" y="4658027"/>
            <a:ext cx="4598331" cy="1437973"/>
            <a:chOff x="4545669" y="4705538"/>
            <a:chExt cx="4598331" cy="1437973"/>
          </a:xfrm>
        </p:grpSpPr>
        <p:sp>
          <p:nvSpPr>
            <p:cNvPr id="30" name="TextBox 29"/>
            <p:cNvSpPr txBox="1"/>
            <p:nvPr/>
          </p:nvSpPr>
          <p:spPr>
            <a:xfrm>
              <a:off x="4685961" y="4705538"/>
              <a:ext cx="4458039" cy="1437973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</a:rPr>
                <a:t>Grace is seamlessly integrated into the development environment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dirty="0" smtClean="0">
                  <a:solidFill>
                    <a:srgbClr val="000000"/>
                  </a:solidFill>
                  <a:latin typeface="Arial"/>
                </a:rPr>
                <a:t>Grace supports all F2xx and G2xx Value Line microcontrollers, as well as MSP430’s most popular hardware kits, including </a:t>
              </a:r>
              <a:r>
                <a:rPr lang="en-US" sz="1300" smtClean="0">
                  <a:solidFill>
                    <a:srgbClr val="000000"/>
                  </a:solidFill>
                  <a:latin typeface="Arial"/>
                </a:rPr>
                <a:t>the LaunchPad</a:t>
              </a:r>
              <a:r>
                <a:rPr lang="en-US" sz="1300" dirty="0" smtClean="0">
                  <a:solidFill>
                    <a:srgbClr val="000000"/>
                  </a:solidFill>
                  <a:latin typeface="Arial"/>
                </a:rPr>
                <a:t>, the eZ430-F2013 and eZ430-RF2500.</a:t>
              </a: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Chevron 37"/>
            <p:cNvSpPr/>
            <p:nvPr/>
          </p:nvSpPr>
          <p:spPr bwMode="auto">
            <a:xfrm>
              <a:off x="4545669" y="4820310"/>
              <a:ext cx="139428" cy="132426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945" tIns="41473" rIns="82945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 b="1" dirty="0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275450" y="5986046"/>
            <a:ext cx="17923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/>
                <a:hlinkClick r:id="rId9"/>
              </a:rPr>
              <a:t>www.ti.com/grace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9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ULP (Ultra-Low Power) Advisor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5" y="1185863"/>
            <a:ext cx="8353425" cy="4692650"/>
          </a:xfrm>
        </p:spPr>
        <p:txBody>
          <a:bodyPr/>
          <a:lstStyle/>
          <a:p>
            <a:r>
              <a:rPr lang="en-US" sz="2000" dirty="0" smtClean="0"/>
              <a:t>Guides developers on how to write code that fully utilizes the unique Ultra Low Power features of MSP430 devices</a:t>
            </a:r>
          </a:p>
          <a:p>
            <a:r>
              <a:rPr lang="en-US" sz="2000" dirty="0" smtClean="0"/>
              <a:t>First true software-based teaching tool in the industry for enabling developers to always write code with Ultra-Low Power in mind</a:t>
            </a:r>
          </a:p>
          <a:p>
            <a:r>
              <a:rPr lang="en-US" sz="2000" dirty="0" smtClean="0"/>
              <a:t>Offers unique and not-easily-discovered ULP tips and tricks</a:t>
            </a:r>
          </a:p>
          <a:p>
            <a:r>
              <a:rPr lang="en-US" sz="2000" dirty="0" smtClean="0"/>
              <a:t>Developers will understand where they can improve their code line-by-line for ULP performance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057400" y="3657600"/>
            <a:ext cx="4400262" cy="22860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 fov="5400000">
              <a:rot lat="0" lon="900000" rev="0"/>
            </a:camera>
            <a:lightRig rig="threePt" dir="t"/>
          </a:scene3d>
          <a:sp3d prstMaterial="matte"/>
          <a:extLst/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6931663" y="5986046"/>
            <a:ext cx="2212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hlinkClick r:id="rId4"/>
              </a:rPr>
              <a:t>www.ti.com/ulpadvisor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6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061529" cy="4692650"/>
          </a:xfrm>
        </p:spPr>
        <p:txBody>
          <a:bodyPr/>
          <a:lstStyle/>
          <a:p>
            <a:r>
              <a:rPr lang="en-CA" sz="2400" dirty="0" smtClean="0"/>
              <a:t>GUI Composer provides a ‘</a:t>
            </a:r>
            <a:r>
              <a:rPr lang="en-CA" sz="2400" dirty="0" smtClean="0">
                <a:solidFill>
                  <a:srgbClr val="FF0000"/>
                </a:solidFill>
              </a:rPr>
              <a:t>simple</a:t>
            </a:r>
            <a:r>
              <a:rPr lang="en-CA" sz="2400" dirty="0" smtClean="0"/>
              <a:t>’ framework to build and deliver ‘</a:t>
            </a:r>
            <a:r>
              <a:rPr lang="en-CA" sz="2400" dirty="0" smtClean="0">
                <a:solidFill>
                  <a:srgbClr val="FF0000"/>
                </a:solidFill>
              </a:rPr>
              <a:t>rich</a:t>
            </a:r>
            <a:r>
              <a:rPr lang="en-CA" sz="2400" dirty="0" smtClean="0"/>
              <a:t>’ GUI based host applications for embedded systems </a:t>
            </a:r>
          </a:p>
          <a:p>
            <a:r>
              <a:rPr lang="en-CA" sz="2400" dirty="0" smtClean="0"/>
              <a:t>Connect widgets (dials, meters, graphs) to target variables.</a:t>
            </a:r>
          </a:p>
          <a:p>
            <a:r>
              <a:rPr lang="en-CA" sz="2400" dirty="0" smtClean="0"/>
              <a:t>The GUI is powered by HTML5 technology</a:t>
            </a:r>
          </a:p>
          <a:p>
            <a:pPr lvl="1"/>
            <a:r>
              <a:rPr lang="en-CA" sz="2000" dirty="0" smtClean="0"/>
              <a:t>Off-the-shelf HTML5 widgets</a:t>
            </a:r>
          </a:p>
          <a:p>
            <a:pPr lvl="1"/>
            <a:r>
              <a:rPr lang="en-CA" sz="2000" dirty="0" smtClean="0"/>
              <a:t>Developers have complete control of GUI if they dive into the html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38403"/>
            <a:ext cx="2930736" cy="170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04" y="3352800"/>
            <a:ext cx="3672896" cy="24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Composer </a:t>
            </a:r>
            <a:r>
              <a:rPr lang="en-US" dirty="0" err="1" smtClean="0"/>
              <a:t>UniFlash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Flash tool</a:t>
            </a:r>
          </a:p>
          <a:p>
            <a:pPr lvl="1"/>
            <a:r>
              <a:rPr lang="en-US" dirty="0" smtClean="0"/>
              <a:t>GUI or command line </a:t>
            </a:r>
            <a:br>
              <a:rPr lang="en-US" dirty="0" smtClean="0"/>
            </a:b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Supports MCU devices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onchip</a:t>
            </a:r>
            <a:r>
              <a:rPr lang="en-US" dirty="0" smtClean="0"/>
              <a:t> flash: </a:t>
            </a:r>
          </a:p>
          <a:p>
            <a:pPr lvl="2"/>
            <a:r>
              <a:rPr lang="en-US" dirty="0" smtClean="0"/>
              <a:t>MSP430, C28x, Hercules, </a:t>
            </a:r>
            <a:br>
              <a:rPr lang="en-US" dirty="0" smtClean="0"/>
            </a:br>
            <a:r>
              <a:rPr lang="en-US" dirty="0" err="1" smtClean="0"/>
              <a:t>Tiva</a:t>
            </a:r>
            <a:r>
              <a:rPr lang="en-US" smtClean="0"/>
              <a:t> and Stellaris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45" y="1260633"/>
            <a:ext cx="4097380" cy="23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 Theme 2009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92157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G-Updates-v0.4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FinalPowerpoint">
  <a:themeElements>
    <a:clrScheme name="3_FinalPowerpoint 7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2D66A5"/>
      </a:accent1>
      <a:accent2>
        <a:srgbClr val="2F98A3"/>
      </a:accent2>
      <a:accent3>
        <a:srgbClr val="FFFFFF"/>
      </a:accent3>
      <a:accent4>
        <a:srgbClr val="000000"/>
      </a:accent4>
      <a:accent5>
        <a:srgbClr val="ADB8CF"/>
      </a:accent5>
      <a:accent6>
        <a:srgbClr val="2A8993"/>
      </a:accent6>
      <a:hlink>
        <a:srgbClr val="78359D"/>
      </a:hlink>
      <a:folHlink>
        <a:srgbClr val="AAAAAA"/>
      </a:folHlink>
    </a:clrScheme>
    <a:fontScheme name="3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5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2D66A5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B8CF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6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2D66A5"/>
        </a:accent1>
        <a:accent2>
          <a:srgbClr val="2F98A3"/>
        </a:accent2>
        <a:accent3>
          <a:srgbClr val="FFFFFF"/>
        </a:accent3>
        <a:accent4>
          <a:srgbClr val="000000"/>
        </a:accent4>
        <a:accent5>
          <a:srgbClr val="ADB8CF"/>
        </a:accent5>
        <a:accent6>
          <a:srgbClr val="2A8993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7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2D66A5"/>
        </a:accent1>
        <a:accent2>
          <a:srgbClr val="2F98A3"/>
        </a:accent2>
        <a:accent3>
          <a:srgbClr val="FFFFFF"/>
        </a:accent3>
        <a:accent4>
          <a:srgbClr val="000000"/>
        </a:accent4>
        <a:accent5>
          <a:srgbClr val="ADB8CF"/>
        </a:accent5>
        <a:accent6>
          <a:srgbClr val="2A8993"/>
        </a:accent6>
        <a:hlink>
          <a:srgbClr val="78359D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8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B3B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D6D6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3_TI Theme 2009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FinalPowerpoint">
  <a:themeElements>
    <a:clrScheme name="3_FinalPowerpoint 7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2D66A5"/>
      </a:accent1>
      <a:accent2>
        <a:srgbClr val="2F98A3"/>
      </a:accent2>
      <a:accent3>
        <a:srgbClr val="FFFFFF"/>
      </a:accent3>
      <a:accent4>
        <a:srgbClr val="000000"/>
      </a:accent4>
      <a:accent5>
        <a:srgbClr val="ADB8CF"/>
      </a:accent5>
      <a:accent6>
        <a:srgbClr val="2A8993"/>
      </a:accent6>
      <a:hlink>
        <a:srgbClr val="78359D"/>
      </a:hlink>
      <a:folHlink>
        <a:srgbClr val="AAAAAA"/>
      </a:folHlink>
    </a:clrScheme>
    <a:fontScheme name="3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5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2D66A5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B8CF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6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2D66A5"/>
        </a:accent1>
        <a:accent2>
          <a:srgbClr val="2F98A3"/>
        </a:accent2>
        <a:accent3>
          <a:srgbClr val="FFFFFF"/>
        </a:accent3>
        <a:accent4>
          <a:srgbClr val="000000"/>
        </a:accent4>
        <a:accent5>
          <a:srgbClr val="ADB8CF"/>
        </a:accent5>
        <a:accent6>
          <a:srgbClr val="2A8993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7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2D66A5"/>
        </a:accent1>
        <a:accent2>
          <a:srgbClr val="2F98A3"/>
        </a:accent2>
        <a:accent3>
          <a:srgbClr val="FFFFFF"/>
        </a:accent3>
        <a:accent4>
          <a:srgbClr val="000000"/>
        </a:accent4>
        <a:accent5>
          <a:srgbClr val="ADB8CF"/>
        </a:accent5>
        <a:accent6>
          <a:srgbClr val="2A8993"/>
        </a:accent6>
        <a:hlink>
          <a:srgbClr val="78359D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FinalPowerpoint 8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B3B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D6D6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3_FinalPowerpoint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8_FinalPowerpoin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0">
          <a:gsLst>
            <a:gs pos="0">
              <a:srgbClr val="C0C0C0"/>
            </a:gs>
            <a:gs pos="100000">
              <a:srgbClr val="EAEAEA"/>
            </a:gs>
          </a:gsLst>
          <a:lin ang="0" scaled="1"/>
        </a:gradFill>
        <a:ln w="9525">
          <a:noFill/>
          <a:miter lim="800000"/>
          <a:headEnd/>
          <a:tailEnd/>
        </a:ln>
      </a:spPr>
      <a:bodyPr anchor="ctr">
        <a:spAutoFit/>
      </a:bodyPr>
      <a:lstStyle>
        <a:defPPr algn="ctr" rtl="0" eaLnBrk="0" fontAlgn="base" hangingPunct="0">
          <a:lnSpc>
            <a:spcPct val="90000"/>
          </a:lnSpc>
          <a:spcBef>
            <a:spcPct val="0"/>
          </a:spcBef>
          <a:spcAft>
            <a:spcPct val="0"/>
          </a:spcAft>
          <a:defRPr sz="2400" b="1" kern="1200">
            <a:solidFill>
              <a:srgbClr val="000000"/>
            </a:solidFill>
            <a:latin typeface="Arial" pitchFamily="34" charset="0"/>
            <a:ea typeface="+mn-ea"/>
            <a:cs typeface="+mn-cs"/>
          </a:defRPr>
        </a:defPPr>
      </a:lstStyle>
    </a:spDef>
  </a:objectDefaults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0_FinalPowerpoint">
  <a:themeElements>
    <a:clrScheme name="30_FinalPowerpoint 4">
      <a:dk1>
        <a:srgbClr val="000000"/>
      </a:dk1>
      <a:lt1>
        <a:srgbClr val="FF0000"/>
      </a:lt1>
      <a:dk2>
        <a:srgbClr val="FFFFFF"/>
      </a:dk2>
      <a:lt2>
        <a:srgbClr val="000000"/>
      </a:lt2>
      <a:accent1>
        <a:srgbClr val="AAAAAA"/>
      </a:accent1>
      <a:accent2>
        <a:srgbClr val="FFFFFF"/>
      </a:accent2>
      <a:accent3>
        <a:srgbClr val="FFAAAA"/>
      </a:accent3>
      <a:accent4>
        <a:srgbClr val="000000"/>
      </a:accent4>
      <a:accent5>
        <a:srgbClr val="D2D2D2"/>
      </a:accent5>
      <a:accent6>
        <a:srgbClr val="E7E7E7"/>
      </a:accent6>
      <a:hlink>
        <a:srgbClr val="000000"/>
      </a:hlink>
      <a:folHlink>
        <a:srgbClr val="AAAAAA"/>
      </a:folHlink>
    </a:clrScheme>
    <a:fontScheme name="30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 Theme 2009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92157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MSP430 Tool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79398</TotalTime>
  <Words>956</Words>
  <Application>Microsoft Office PowerPoint</Application>
  <PresentationFormat>On-screen Show (4:3)</PresentationFormat>
  <Paragraphs>146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TI Theme 2009</vt:lpstr>
      <vt:lpstr>6_FinalPowerpoint</vt:lpstr>
      <vt:lpstr>23_TI Theme 2009</vt:lpstr>
      <vt:lpstr>3_FinalPowerpoint</vt:lpstr>
      <vt:lpstr>23_FinalPowerpoint</vt:lpstr>
      <vt:lpstr>30_FinalPowerpoint</vt:lpstr>
      <vt:lpstr>1_Custom Design</vt:lpstr>
      <vt:lpstr>1_TI Theme 2009</vt:lpstr>
      <vt:lpstr>1_MSP430 Tools</vt:lpstr>
      <vt:lpstr>CG-Updates-v0.4</vt:lpstr>
      <vt:lpstr>Code Composer  Studio</vt:lpstr>
      <vt:lpstr>Code Composer Studio</vt:lpstr>
      <vt:lpstr>User interface makes development intuitive and easy</vt:lpstr>
      <vt:lpstr>Resource Explorer</vt:lpstr>
      <vt:lpstr>Analyzer Suite</vt:lpstr>
      <vt:lpstr>PowerPoint Presentation</vt:lpstr>
      <vt:lpstr>ULP (Ultra-Low Power) Advisor</vt:lpstr>
      <vt:lpstr>GUI Composer</vt:lpstr>
      <vt:lpstr>Code Composer UniFlash</vt:lpstr>
      <vt:lpstr>Code Composer Studio Pricing</vt:lpstr>
      <vt:lpstr>Code Composer Studio Subscription</vt:lpstr>
      <vt:lpstr>Support</vt:lpstr>
      <vt:lpstr>Training Material</vt:lpstr>
      <vt:lpstr>Why use Code Composer Studio?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MSP430</dc:title>
  <dc:creator>Raymond Jinru Young</dc:creator>
  <cp:lastModifiedBy>Stevenson, John E</cp:lastModifiedBy>
  <cp:revision>357</cp:revision>
  <dcterms:created xsi:type="dcterms:W3CDTF">2011-06-07T22:02:17Z</dcterms:created>
  <dcterms:modified xsi:type="dcterms:W3CDTF">2013-10-21T17:59:57Z</dcterms:modified>
</cp:coreProperties>
</file>