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3" y="244209"/>
            <a:ext cx="8374553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75B8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75B8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75B8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3" y="244209"/>
            <a:ext cx="433133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75B8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24" y="961179"/>
            <a:ext cx="5101590" cy="237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Relationship Id="rId23" Type="http://schemas.openxmlformats.org/officeDocument/2006/relationships/image" Target="../media/image55.png"/><Relationship Id="rId24" Type="http://schemas.openxmlformats.org/officeDocument/2006/relationships/image" Target="../media/image56.png"/><Relationship Id="rId25" Type="http://schemas.openxmlformats.org/officeDocument/2006/relationships/image" Target="../media/image57.png"/><Relationship Id="rId26" Type="http://schemas.openxmlformats.org/officeDocument/2006/relationships/image" Target="../media/image58.png"/><Relationship Id="rId27" Type="http://schemas.openxmlformats.org/officeDocument/2006/relationships/image" Target="../media/image5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jpg"/><Relationship Id="rId3" Type="http://schemas.openxmlformats.org/officeDocument/2006/relationships/image" Target="../media/image87.jpg"/><Relationship Id="rId4" Type="http://schemas.openxmlformats.org/officeDocument/2006/relationships/image" Target="../media/image8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Relationship Id="rId3" Type="http://schemas.openxmlformats.org/officeDocument/2006/relationships/image" Target="../media/image9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048" y="590918"/>
            <a:ext cx="679386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" i="1">
                <a:latin typeface="Arial"/>
                <a:cs typeface="Arial"/>
              </a:rPr>
              <a:t>8-bit </a:t>
            </a:r>
            <a:r>
              <a:rPr dirty="0" sz="3800" spc="-10" i="1">
                <a:latin typeface="Arial"/>
                <a:cs typeface="Arial"/>
              </a:rPr>
              <a:t>Inference with</a:t>
            </a:r>
            <a:r>
              <a:rPr dirty="0" sz="3800" spc="-85" i="1">
                <a:latin typeface="Arial"/>
                <a:cs typeface="Arial"/>
              </a:rPr>
              <a:t> </a:t>
            </a:r>
            <a:r>
              <a:rPr dirty="0" sz="3800" spc="-5" i="1">
                <a:latin typeface="Arial"/>
                <a:cs typeface="Arial"/>
              </a:rPr>
              <a:t>TensorRT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349" y="1436957"/>
            <a:ext cx="276669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Szymon Migacz,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NVIDIA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May 8,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2017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70801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6815" algn="l"/>
              </a:tabLst>
            </a:pPr>
            <a:r>
              <a:rPr dirty="0" spc="-5"/>
              <a:t>D</a:t>
            </a:r>
            <a:r>
              <a:rPr dirty="0"/>
              <a:t>o</a:t>
            </a:r>
            <a:r>
              <a:rPr dirty="0" spc="-5"/>
              <a:t> </a:t>
            </a:r>
            <a:r>
              <a:rPr dirty="0" spc="-10"/>
              <a:t>w</a:t>
            </a:r>
            <a:r>
              <a:rPr dirty="0"/>
              <a:t>e</a:t>
            </a:r>
            <a:r>
              <a:rPr dirty="0" spc="-10"/>
              <a:t> </a:t>
            </a:r>
            <a:r>
              <a:rPr dirty="0" spc="-5"/>
              <a:t>reall</a:t>
            </a:r>
            <a:r>
              <a:rPr dirty="0"/>
              <a:t>y</a:t>
            </a:r>
            <a:r>
              <a:rPr dirty="0" spc="-5"/>
              <a:t> </a:t>
            </a:r>
            <a:r>
              <a:rPr dirty="0" spc="-10"/>
              <a:t>nee</a:t>
            </a:r>
            <a:r>
              <a:rPr dirty="0"/>
              <a:t>d</a:t>
            </a:r>
            <a:r>
              <a:rPr dirty="0" spc="-10"/>
              <a:t> bias</a:t>
            </a:r>
            <a:r>
              <a:rPr dirty="0"/>
              <a:t>?	</a:t>
            </a:r>
            <a:r>
              <a:rPr dirty="0" spc="-5">
                <a:solidFill>
                  <a:srgbClr val="DF6666"/>
                </a:solidFill>
              </a:rPr>
              <a:t>No!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24" y="961179"/>
            <a:ext cx="4827270" cy="2376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matrices:</a:t>
            </a:r>
            <a:endParaRPr sz="1800">
              <a:latin typeface="Arial"/>
              <a:cs typeface="Arial"/>
            </a:endParaRPr>
          </a:p>
          <a:p>
            <a:pPr marL="12700" marR="2611120">
              <a:lnSpc>
                <a:spcPct val="100699"/>
              </a:lnSpc>
              <a:spcBef>
                <a:spcPts val="1650"/>
              </a:spcBef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A = </a:t>
            </a:r>
            <a:r>
              <a:rPr dirty="0" sz="1800" spc="-5" b="1">
                <a:solidFill>
                  <a:srgbClr val="75B800"/>
                </a:solidFill>
                <a:latin typeface="Courier New"/>
                <a:cs typeface="Courier New"/>
              </a:rPr>
              <a:t>scale_A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8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6D9EEB"/>
                </a:solidFill>
                <a:latin typeface="Courier New"/>
                <a:cs typeface="Courier New"/>
              </a:rPr>
              <a:t>QA 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B = </a:t>
            </a:r>
            <a:r>
              <a:rPr dirty="0" sz="1800" spc="-5" b="1">
                <a:solidFill>
                  <a:srgbClr val="75B800"/>
                </a:solidFill>
                <a:latin typeface="Courier New"/>
                <a:cs typeface="Courier New"/>
              </a:rPr>
              <a:t>scale_B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8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6D9EEB"/>
                </a:solidFill>
                <a:latin typeface="Courier New"/>
                <a:cs typeface="Courier New"/>
              </a:rPr>
              <a:t>QB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Let’s multiply those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matrices: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64660" algn="l"/>
              </a:tabLst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A * B = </a:t>
            </a:r>
            <a:r>
              <a:rPr dirty="0" sz="1800" spc="-5" b="1">
                <a:solidFill>
                  <a:srgbClr val="75B800"/>
                </a:solidFill>
                <a:latin typeface="Courier New"/>
                <a:cs typeface="Courier New"/>
              </a:rPr>
              <a:t>scale_A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800" spc="-5" b="1">
                <a:solidFill>
                  <a:srgbClr val="75B800"/>
                </a:solidFill>
                <a:latin typeface="Courier New"/>
                <a:cs typeface="Courier New"/>
              </a:rPr>
              <a:t>scale_B</a:t>
            </a:r>
            <a:r>
              <a:rPr dirty="0" sz="1800" b="1">
                <a:solidFill>
                  <a:srgbClr val="75B8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800" spc="-5" b="1">
                <a:solidFill>
                  <a:srgbClr val="6D9EEB"/>
                </a:solidFill>
                <a:latin typeface="Courier New"/>
                <a:cs typeface="Courier New"/>
              </a:rPr>
              <a:t>QA	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8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6D9EEB"/>
                </a:solidFill>
                <a:latin typeface="Courier New"/>
                <a:cs typeface="Courier New"/>
              </a:rPr>
              <a:t>QB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97090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Symmetric linear</a:t>
            </a:r>
            <a:r>
              <a:rPr dirty="0" spc="-85"/>
              <a:t> </a:t>
            </a:r>
            <a:r>
              <a:rPr dirty="0" spc="-5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2" y="1344126"/>
            <a:ext cx="4686300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Representation: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Tensor Values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FP32 scale factor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* </a:t>
            </a:r>
            <a:r>
              <a:rPr dirty="0" sz="1800" spc="-5">
                <a:solidFill>
                  <a:srgbClr val="6D9EEB"/>
                </a:solidFill>
                <a:latin typeface="Trebuchet MS"/>
                <a:cs typeface="Trebuchet MS"/>
              </a:rPr>
              <a:t>int8</a:t>
            </a:r>
            <a:r>
              <a:rPr dirty="0" sz="1800" spc="-20">
                <a:solidFill>
                  <a:srgbClr val="6D9EEB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6D9EEB"/>
                </a:solidFill>
                <a:latin typeface="Trebuchet MS"/>
                <a:cs typeface="Trebuchet MS"/>
              </a:rPr>
              <a:t>array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022" y="2887170"/>
            <a:ext cx="4901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One FP32 scale factor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for the entire int8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tensor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022" y="3912820"/>
            <a:ext cx="4408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75B800"/>
                </a:solidFill>
                <a:latin typeface="Trebuchet MS"/>
                <a:cs typeface="Trebuchet MS"/>
              </a:rPr>
              <a:t>Q: How do we set scale</a:t>
            </a:r>
            <a:r>
              <a:rPr dirty="0" sz="2400" spc="-80" b="1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2400" spc="-5" b="1">
                <a:solidFill>
                  <a:srgbClr val="75B800"/>
                </a:solidFill>
                <a:latin typeface="Trebuchet MS"/>
                <a:cs typeface="Trebuchet MS"/>
              </a:rPr>
              <a:t>factor?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25590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1" y="1346158"/>
            <a:ext cx="3013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No saturation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: map |max| 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127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23" y="214794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7923" y="3290943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7145" y="1926346"/>
            <a:ext cx="22225" cy="1676400"/>
          </a:xfrm>
          <a:custGeom>
            <a:avLst/>
            <a:gdLst/>
            <a:ahLst/>
            <a:cxnLst/>
            <a:rect l="l" t="t" r="r" b="b"/>
            <a:pathLst>
              <a:path w="22225" h="1676400">
                <a:moveTo>
                  <a:pt x="0" y="0"/>
                </a:moveTo>
                <a:lnTo>
                  <a:pt x="22199" y="1676096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41616" y="1790905"/>
            <a:ext cx="273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914" y="1787657"/>
            <a:ext cx="556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+|max|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4" y="1787657"/>
            <a:ext cx="513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8591" y="3363717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1092" y="3340820"/>
            <a:ext cx="381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6154" y="3353869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868" y="2147945"/>
            <a:ext cx="703580" cy="1146810"/>
          </a:xfrm>
          <a:custGeom>
            <a:avLst/>
            <a:gdLst/>
            <a:ahLst/>
            <a:cxnLst/>
            <a:rect l="l" t="t" r="r" b="b"/>
            <a:pathLst>
              <a:path w="703579" h="1146810">
                <a:moveTo>
                  <a:pt x="703198" y="0"/>
                </a:moveTo>
                <a:lnTo>
                  <a:pt x="0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198" y="2147945"/>
            <a:ext cx="713105" cy="1146810"/>
          </a:xfrm>
          <a:custGeom>
            <a:avLst/>
            <a:gdLst/>
            <a:ahLst/>
            <a:cxnLst/>
            <a:rect l="l" t="t" r="r" b="b"/>
            <a:pathLst>
              <a:path w="713105" h="1146810">
                <a:moveTo>
                  <a:pt x="0" y="0"/>
                </a:moveTo>
                <a:lnTo>
                  <a:pt x="712798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048" y="2085248"/>
            <a:ext cx="146794" cy="13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5878" y="2086780"/>
            <a:ext cx="288491" cy="13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2374" y="2077150"/>
            <a:ext cx="146794" cy="137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7909" y="2077150"/>
            <a:ext cx="146797" cy="137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6708" y="2077150"/>
            <a:ext cx="146794" cy="137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48435" y="2077150"/>
            <a:ext cx="146797" cy="137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7"/>
                </a:move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lnTo>
                  <a:pt x="28299" y="0"/>
                </a:lnTo>
                <a:lnTo>
                  <a:pt x="68624" y="35199"/>
                </a:lnTo>
                <a:lnTo>
                  <a:pt x="134100" y="35199"/>
                </a:lnTo>
                <a:lnTo>
                  <a:pt x="101374" y="63762"/>
                </a:lnTo>
                <a:lnTo>
                  <a:pt x="134101" y="92327"/>
                </a:lnTo>
                <a:lnTo>
                  <a:pt x="68624" y="92327"/>
                </a:lnTo>
                <a:lnTo>
                  <a:pt x="28299" y="127527"/>
                </a:lnTo>
                <a:close/>
              </a:path>
              <a:path w="137795" h="127635">
                <a:moveTo>
                  <a:pt x="134100" y="35199"/>
                </a:move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34100" y="35199"/>
                </a:lnTo>
                <a:close/>
              </a:path>
              <a:path w="137795" h="127635">
                <a:moveTo>
                  <a:pt x="108974" y="127527"/>
                </a:moveTo>
                <a:lnTo>
                  <a:pt x="68624" y="92327"/>
                </a:lnTo>
                <a:lnTo>
                  <a:pt x="134101" y="92327"/>
                </a:lnTo>
                <a:lnTo>
                  <a:pt x="137274" y="95097"/>
                </a:lnTo>
                <a:lnTo>
                  <a:pt x="108974" y="127527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9"/>
                </a:moveTo>
                <a:lnTo>
                  <a:pt x="28299" y="0"/>
                </a:ln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01374" y="63762"/>
                </a:lnTo>
                <a:lnTo>
                  <a:pt x="137274" y="95097"/>
                </a:lnTo>
                <a:lnTo>
                  <a:pt x="108974" y="127527"/>
                </a:lnTo>
                <a:lnTo>
                  <a:pt x="68624" y="92327"/>
                </a:lnTo>
                <a:lnTo>
                  <a:pt x="28299" y="127527"/>
                </a:ln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26307" y="2077150"/>
            <a:ext cx="299199" cy="1370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24" y="35197"/>
                </a:lnTo>
                <a:lnTo>
                  <a:pt x="134101" y="35197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24" y="92324"/>
                </a:lnTo>
                <a:lnTo>
                  <a:pt x="28299" y="127524"/>
                </a:lnTo>
                <a:close/>
              </a:path>
              <a:path w="137794" h="127635">
                <a:moveTo>
                  <a:pt x="134101" y="35197"/>
                </a:move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34101" y="35197"/>
                </a:lnTo>
                <a:close/>
              </a:path>
              <a:path w="137794" h="127635">
                <a:moveTo>
                  <a:pt x="108974" y="127524"/>
                </a:moveTo>
                <a:lnTo>
                  <a:pt x="68624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0" y="32427"/>
                </a:moveTo>
                <a:lnTo>
                  <a:pt x="28299" y="0"/>
                </a:ln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24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38839" y="3228256"/>
            <a:ext cx="146794" cy="1370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522684" y="3226305"/>
            <a:ext cx="398949" cy="142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64053" y="3229780"/>
            <a:ext cx="146794" cy="1370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78740" y="3229780"/>
            <a:ext cx="146794" cy="137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52115" y="3229780"/>
            <a:ext cx="372816" cy="1370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97106" y="3229780"/>
            <a:ext cx="256399" cy="1432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25590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1" y="1346158"/>
            <a:ext cx="3013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No saturation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: map |max| 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127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23" y="214794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7923" y="3290943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7145" y="1926346"/>
            <a:ext cx="22225" cy="1676400"/>
          </a:xfrm>
          <a:custGeom>
            <a:avLst/>
            <a:gdLst/>
            <a:ahLst/>
            <a:cxnLst/>
            <a:rect l="l" t="t" r="r" b="b"/>
            <a:pathLst>
              <a:path w="22225" h="1676400">
                <a:moveTo>
                  <a:pt x="0" y="0"/>
                </a:moveTo>
                <a:lnTo>
                  <a:pt x="22199" y="1676096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41616" y="1790905"/>
            <a:ext cx="273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914" y="1787657"/>
            <a:ext cx="556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+|max|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4" y="1787657"/>
            <a:ext cx="513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8591" y="3363717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1092" y="3340820"/>
            <a:ext cx="381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6154" y="3353869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868" y="2147945"/>
            <a:ext cx="703580" cy="1146810"/>
          </a:xfrm>
          <a:custGeom>
            <a:avLst/>
            <a:gdLst/>
            <a:ahLst/>
            <a:cxnLst/>
            <a:rect l="l" t="t" r="r" b="b"/>
            <a:pathLst>
              <a:path w="703579" h="1146810">
                <a:moveTo>
                  <a:pt x="703198" y="0"/>
                </a:moveTo>
                <a:lnTo>
                  <a:pt x="0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198" y="2147945"/>
            <a:ext cx="713105" cy="1146810"/>
          </a:xfrm>
          <a:custGeom>
            <a:avLst/>
            <a:gdLst/>
            <a:ahLst/>
            <a:cxnLst/>
            <a:rect l="l" t="t" r="r" b="b"/>
            <a:pathLst>
              <a:path w="713105" h="1146810">
                <a:moveTo>
                  <a:pt x="0" y="0"/>
                </a:moveTo>
                <a:lnTo>
                  <a:pt x="712798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048" y="2085248"/>
            <a:ext cx="146794" cy="13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5878" y="2086780"/>
            <a:ext cx="288491" cy="13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2374" y="2077150"/>
            <a:ext cx="146794" cy="137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7909" y="2077150"/>
            <a:ext cx="146797" cy="137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6708" y="2077150"/>
            <a:ext cx="146794" cy="137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48435" y="2077150"/>
            <a:ext cx="146797" cy="137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7"/>
                </a:move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lnTo>
                  <a:pt x="28299" y="0"/>
                </a:lnTo>
                <a:lnTo>
                  <a:pt x="68624" y="35199"/>
                </a:lnTo>
                <a:lnTo>
                  <a:pt x="134100" y="35199"/>
                </a:lnTo>
                <a:lnTo>
                  <a:pt x="101374" y="63762"/>
                </a:lnTo>
                <a:lnTo>
                  <a:pt x="134101" y="92327"/>
                </a:lnTo>
                <a:lnTo>
                  <a:pt x="68624" y="92327"/>
                </a:lnTo>
                <a:lnTo>
                  <a:pt x="28299" y="127527"/>
                </a:lnTo>
                <a:close/>
              </a:path>
              <a:path w="137795" h="127635">
                <a:moveTo>
                  <a:pt x="134100" y="35199"/>
                </a:move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34100" y="35199"/>
                </a:lnTo>
                <a:close/>
              </a:path>
              <a:path w="137795" h="127635">
                <a:moveTo>
                  <a:pt x="108974" y="127527"/>
                </a:moveTo>
                <a:lnTo>
                  <a:pt x="68624" y="92327"/>
                </a:lnTo>
                <a:lnTo>
                  <a:pt x="134101" y="92327"/>
                </a:lnTo>
                <a:lnTo>
                  <a:pt x="137274" y="95097"/>
                </a:lnTo>
                <a:lnTo>
                  <a:pt x="108974" y="127527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9"/>
                </a:moveTo>
                <a:lnTo>
                  <a:pt x="28299" y="0"/>
                </a:ln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01374" y="63762"/>
                </a:lnTo>
                <a:lnTo>
                  <a:pt x="137274" y="95097"/>
                </a:lnTo>
                <a:lnTo>
                  <a:pt x="108974" y="127527"/>
                </a:lnTo>
                <a:lnTo>
                  <a:pt x="68624" y="92327"/>
                </a:lnTo>
                <a:lnTo>
                  <a:pt x="28299" y="127527"/>
                </a:ln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26307" y="2077150"/>
            <a:ext cx="299199" cy="1370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24" y="35197"/>
                </a:lnTo>
                <a:lnTo>
                  <a:pt x="134101" y="35197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24" y="92324"/>
                </a:lnTo>
                <a:lnTo>
                  <a:pt x="28299" y="127524"/>
                </a:lnTo>
                <a:close/>
              </a:path>
              <a:path w="137794" h="127635">
                <a:moveTo>
                  <a:pt x="134101" y="35197"/>
                </a:move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34101" y="35197"/>
                </a:lnTo>
                <a:close/>
              </a:path>
              <a:path w="137794" h="127635">
                <a:moveTo>
                  <a:pt x="108974" y="127524"/>
                </a:moveTo>
                <a:lnTo>
                  <a:pt x="68624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0" y="32427"/>
                </a:moveTo>
                <a:lnTo>
                  <a:pt x="28299" y="0"/>
                </a:ln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24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5992" y="4075779"/>
            <a:ext cx="32175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Significant accuracy </a:t>
            </a:r>
            <a:r>
              <a:rPr dirty="0" sz="1400">
                <a:solidFill>
                  <a:srgbClr val="75B800"/>
                </a:solidFill>
                <a:latin typeface="Trebuchet MS"/>
                <a:cs typeface="Trebuchet MS"/>
              </a:rPr>
              <a:t>loss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38839" y="3228256"/>
            <a:ext cx="146794" cy="1370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22684" y="3226305"/>
            <a:ext cx="398949" cy="142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64053" y="3229780"/>
            <a:ext cx="146794" cy="1370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78740" y="3229780"/>
            <a:ext cx="146794" cy="137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52115" y="3229780"/>
            <a:ext cx="372816" cy="1370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97106" y="3229780"/>
            <a:ext cx="256399" cy="1432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25590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1" y="1346158"/>
            <a:ext cx="3013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No saturation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: map |max| 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127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23" y="214794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7923" y="3290943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7145" y="1926346"/>
            <a:ext cx="22225" cy="1676400"/>
          </a:xfrm>
          <a:custGeom>
            <a:avLst/>
            <a:gdLst/>
            <a:ahLst/>
            <a:cxnLst/>
            <a:rect l="l" t="t" r="r" b="b"/>
            <a:pathLst>
              <a:path w="22225" h="1676400">
                <a:moveTo>
                  <a:pt x="0" y="0"/>
                </a:moveTo>
                <a:lnTo>
                  <a:pt x="22199" y="1676096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41616" y="1790905"/>
            <a:ext cx="273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914" y="1787657"/>
            <a:ext cx="556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+|max|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4" y="1787657"/>
            <a:ext cx="513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8591" y="3363717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1092" y="3340820"/>
            <a:ext cx="381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6154" y="3353869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868" y="2147945"/>
            <a:ext cx="703580" cy="1146810"/>
          </a:xfrm>
          <a:custGeom>
            <a:avLst/>
            <a:gdLst/>
            <a:ahLst/>
            <a:cxnLst/>
            <a:rect l="l" t="t" r="r" b="b"/>
            <a:pathLst>
              <a:path w="703579" h="1146810">
                <a:moveTo>
                  <a:pt x="703198" y="0"/>
                </a:moveTo>
                <a:lnTo>
                  <a:pt x="0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198" y="2147945"/>
            <a:ext cx="713105" cy="1146810"/>
          </a:xfrm>
          <a:custGeom>
            <a:avLst/>
            <a:gdLst/>
            <a:ahLst/>
            <a:cxnLst/>
            <a:rect l="l" t="t" r="r" b="b"/>
            <a:pathLst>
              <a:path w="713105" h="1146810">
                <a:moveTo>
                  <a:pt x="0" y="0"/>
                </a:moveTo>
                <a:lnTo>
                  <a:pt x="712798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048" y="2085248"/>
            <a:ext cx="146794" cy="13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5878" y="2086780"/>
            <a:ext cx="288491" cy="13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2374" y="2077150"/>
            <a:ext cx="146794" cy="137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7909" y="2077150"/>
            <a:ext cx="146797" cy="137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6708" y="2077150"/>
            <a:ext cx="146794" cy="137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48435" y="2077150"/>
            <a:ext cx="146797" cy="137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7"/>
                </a:move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lnTo>
                  <a:pt x="28299" y="0"/>
                </a:lnTo>
                <a:lnTo>
                  <a:pt x="68624" y="35199"/>
                </a:lnTo>
                <a:lnTo>
                  <a:pt x="134100" y="35199"/>
                </a:lnTo>
                <a:lnTo>
                  <a:pt x="101374" y="63762"/>
                </a:lnTo>
                <a:lnTo>
                  <a:pt x="134101" y="92327"/>
                </a:lnTo>
                <a:lnTo>
                  <a:pt x="68624" y="92327"/>
                </a:lnTo>
                <a:lnTo>
                  <a:pt x="28299" y="127527"/>
                </a:lnTo>
                <a:close/>
              </a:path>
              <a:path w="137795" h="127635">
                <a:moveTo>
                  <a:pt x="134100" y="35199"/>
                </a:move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34100" y="35199"/>
                </a:lnTo>
                <a:close/>
              </a:path>
              <a:path w="137795" h="127635">
                <a:moveTo>
                  <a:pt x="108974" y="127527"/>
                </a:moveTo>
                <a:lnTo>
                  <a:pt x="68624" y="92327"/>
                </a:lnTo>
                <a:lnTo>
                  <a:pt x="134101" y="92327"/>
                </a:lnTo>
                <a:lnTo>
                  <a:pt x="137274" y="95097"/>
                </a:lnTo>
                <a:lnTo>
                  <a:pt x="108974" y="127527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9"/>
                </a:moveTo>
                <a:lnTo>
                  <a:pt x="28299" y="0"/>
                </a:ln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01374" y="63762"/>
                </a:lnTo>
                <a:lnTo>
                  <a:pt x="137274" y="95097"/>
                </a:lnTo>
                <a:lnTo>
                  <a:pt x="108974" y="127527"/>
                </a:lnTo>
                <a:lnTo>
                  <a:pt x="68624" y="92327"/>
                </a:lnTo>
                <a:lnTo>
                  <a:pt x="28299" y="127527"/>
                </a:ln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26307" y="2077150"/>
            <a:ext cx="299199" cy="1370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24" y="35197"/>
                </a:lnTo>
                <a:lnTo>
                  <a:pt x="134101" y="35197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24" y="92324"/>
                </a:lnTo>
                <a:lnTo>
                  <a:pt x="28299" y="127524"/>
                </a:lnTo>
                <a:close/>
              </a:path>
              <a:path w="137794" h="127635">
                <a:moveTo>
                  <a:pt x="134101" y="35197"/>
                </a:move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34101" y="35197"/>
                </a:lnTo>
                <a:close/>
              </a:path>
              <a:path w="137794" h="127635">
                <a:moveTo>
                  <a:pt x="108974" y="127524"/>
                </a:moveTo>
                <a:lnTo>
                  <a:pt x="68624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0" y="32427"/>
                </a:moveTo>
                <a:lnTo>
                  <a:pt x="28299" y="0"/>
                </a:ln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24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5992" y="4075779"/>
            <a:ext cx="32175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Significant accuracy </a:t>
            </a:r>
            <a:r>
              <a:rPr dirty="0" sz="1400">
                <a:solidFill>
                  <a:srgbClr val="75B800"/>
                </a:solidFill>
                <a:latin typeface="Trebuchet MS"/>
                <a:cs typeface="Trebuchet MS"/>
              </a:rPr>
              <a:t>loss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29890" y="214833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29890" y="3291343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111" y="1926736"/>
            <a:ext cx="22225" cy="1676400"/>
          </a:xfrm>
          <a:custGeom>
            <a:avLst/>
            <a:gdLst/>
            <a:ahLst/>
            <a:cxnLst/>
            <a:rect l="l" t="t" r="r" b="b"/>
            <a:pathLst>
              <a:path w="22225" h="1676400">
                <a:moveTo>
                  <a:pt x="0" y="0"/>
                </a:moveTo>
                <a:lnTo>
                  <a:pt x="22199" y="1676106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079484" y="1346158"/>
            <a:ext cx="3102610" cy="68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DF6666"/>
                </a:solidFill>
                <a:latin typeface="Trebuchet MS"/>
                <a:cs typeface="Trebuchet MS"/>
              </a:rPr>
              <a:t>Saturate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above |threshold| to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127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226185" algn="l"/>
                <a:tab pos="2489835" algn="l"/>
              </a:tabLst>
            </a:pPr>
            <a:r>
              <a:rPr dirty="0" baseline="1984" sz="2100" spc="-7">
                <a:solidFill>
                  <a:srgbClr val="FFFFFF"/>
                </a:solidFill>
                <a:latin typeface="Arial"/>
                <a:cs typeface="Arial"/>
              </a:rPr>
              <a:t>-|T|	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0.0	</a:t>
            </a:r>
            <a:r>
              <a:rPr dirty="0" baseline="1984" sz="2100" spc="-7">
                <a:solidFill>
                  <a:srgbClr val="FFFFFF"/>
                </a:solidFill>
                <a:latin typeface="Arial"/>
                <a:cs typeface="Arial"/>
              </a:rPr>
              <a:t>+|T|</a:t>
            </a:r>
            <a:endParaRPr baseline="1984" sz="2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0565" y="3355336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81295" y="3360470"/>
            <a:ext cx="381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20573" y="3363889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75963" y="2155940"/>
            <a:ext cx="328930" cy="1119505"/>
          </a:xfrm>
          <a:custGeom>
            <a:avLst/>
            <a:gdLst/>
            <a:ahLst/>
            <a:cxnLst/>
            <a:rect l="l" t="t" r="r" b="b"/>
            <a:pathLst>
              <a:path w="328929" h="1119504">
                <a:moveTo>
                  <a:pt x="0" y="0"/>
                </a:moveTo>
                <a:lnTo>
                  <a:pt x="328499" y="1119002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99027" y="2085638"/>
            <a:ext cx="146774" cy="137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67851" y="2087173"/>
            <a:ext cx="288499" cy="1370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14350" y="2077540"/>
            <a:ext cx="146799" cy="1370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99875" y="2077540"/>
            <a:ext cx="146799" cy="137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68674" y="2077540"/>
            <a:ext cx="146799" cy="1370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00398" y="2077540"/>
            <a:ext cx="146799" cy="1370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92635" y="2088510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49" y="35199"/>
                </a:lnTo>
                <a:lnTo>
                  <a:pt x="134098" y="35199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49" y="92324"/>
                </a:lnTo>
                <a:lnTo>
                  <a:pt x="28299" y="127524"/>
                </a:lnTo>
                <a:close/>
              </a:path>
              <a:path w="137795" h="127635">
                <a:moveTo>
                  <a:pt x="134098" y="35199"/>
                </a:move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34098" y="35199"/>
                </a:lnTo>
                <a:close/>
              </a:path>
              <a:path w="137795" h="127635">
                <a:moveTo>
                  <a:pt x="108974" y="127524"/>
                </a:moveTo>
                <a:lnTo>
                  <a:pt x="68649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92635" y="2088510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7"/>
                </a:moveTo>
                <a:lnTo>
                  <a:pt x="28299" y="0"/>
                </a:ln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49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78273" y="2077540"/>
            <a:ext cx="299199" cy="1370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40235" y="208230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49" y="35199"/>
                </a:lnTo>
                <a:lnTo>
                  <a:pt x="134098" y="35199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49" y="92324"/>
                </a:lnTo>
                <a:lnTo>
                  <a:pt x="28299" y="127524"/>
                </a:lnTo>
                <a:close/>
              </a:path>
              <a:path w="137795" h="127635">
                <a:moveTo>
                  <a:pt x="134098" y="35199"/>
                </a:move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34098" y="35199"/>
                </a:lnTo>
                <a:close/>
              </a:path>
              <a:path w="137795" h="127635">
                <a:moveTo>
                  <a:pt x="108974" y="127524"/>
                </a:moveTo>
                <a:lnTo>
                  <a:pt x="68649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40235" y="208230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7"/>
                </a:moveTo>
                <a:lnTo>
                  <a:pt x="28299" y="0"/>
                </a:ln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49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80959" y="2155940"/>
            <a:ext cx="328930" cy="1119505"/>
          </a:xfrm>
          <a:custGeom>
            <a:avLst/>
            <a:gdLst/>
            <a:ahLst/>
            <a:cxnLst/>
            <a:rect l="l" t="t" r="r" b="b"/>
            <a:pathLst>
              <a:path w="328929" h="1119504">
                <a:moveTo>
                  <a:pt x="0" y="1119002"/>
                </a:moveTo>
                <a:lnTo>
                  <a:pt x="328499" y="0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38839" y="3228256"/>
            <a:ext cx="146794" cy="1370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22684" y="3226305"/>
            <a:ext cx="398949" cy="142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64053" y="3229780"/>
            <a:ext cx="146794" cy="1370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78740" y="3229780"/>
            <a:ext cx="146794" cy="1370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52115" y="3229780"/>
            <a:ext cx="372816" cy="1370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97106" y="3229780"/>
            <a:ext cx="256399" cy="1432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35300" y="3228631"/>
            <a:ext cx="146774" cy="1370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30699" y="3220530"/>
            <a:ext cx="146799" cy="1370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48050" y="3230180"/>
            <a:ext cx="146774" cy="1370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75774" y="3230180"/>
            <a:ext cx="146799" cy="1370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40898" y="3220530"/>
            <a:ext cx="351849" cy="1370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02598" y="3222031"/>
            <a:ext cx="241399" cy="1417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25590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991" y="1346158"/>
            <a:ext cx="3013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No saturation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: map |max| to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127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23" y="214794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7923" y="3290943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7145" y="1926346"/>
            <a:ext cx="22225" cy="1676400"/>
          </a:xfrm>
          <a:custGeom>
            <a:avLst/>
            <a:gdLst/>
            <a:ahLst/>
            <a:cxnLst/>
            <a:rect l="l" t="t" r="r" b="b"/>
            <a:pathLst>
              <a:path w="22225" h="1676400">
                <a:moveTo>
                  <a:pt x="0" y="0"/>
                </a:moveTo>
                <a:lnTo>
                  <a:pt x="22199" y="1676096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41616" y="1790905"/>
            <a:ext cx="2730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0.0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914" y="1787657"/>
            <a:ext cx="556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+|max|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4" y="1787657"/>
            <a:ext cx="513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-|max|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8591" y="3363717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1092" y="3340820"/>
            <a:ext cx="381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6154" y="3353869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8868" y="2147945"/>
            <a:ext cx="703580" cy="1146810"/>
          </a:xfrm>
          <a:custGeom>
            <a:avLst/>
            <a:gdLst/>
            <a:ahLst/>
            <a:cxnLst/>
            <a:rect l="l" t="t" r="r" b="b"/>
            <a:pathLst>
              <a:path w="703579" h="1146810">
                <a:moveTo>
                  <a:pt x="703198" y="0"/>
                </a:moveTo>
                <a:lnTo>
                  <a:pt x="0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198" y="2147945"/>
            <a:ext cx="713105" cy="1146810"/>
          </a:xfrm>
          <a:custGeom>
            <a:avLst/>
            <a:gdLst/>
            <a:ahLst/>
            <a:cxnLst/>
            <a:rect l="l" t="t" r="r" b="b"/>
            <a:pathLst>
              <a:path w="713105" h="1146810">
                <a:moveTo>
                  <a:pt x="0" y="0"/>
                </a:moveTo>
                <a:lnTo>
                  <a:pt x="712798" y="1146297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048" y="2085248"/>
            <a:ext cx="146794" cy="13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5878" y="2086780"/>
            <a:ext cx="288491" cy="13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62374" y="2077150"/>
            <a:ext cx="146794" cy="137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47909" y="2077150"/>
            <a:ext cx="146797" cy="1370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16708" y="2077150"/>
            <a:ext cx="146794" cy="1370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48435" y="2077150"/>
            <a:ext cx="146797" cy="137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7"/>
                </a:move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lnTo>
                  <a:pt x="28299" y="0"/>
                </a:lnTo>
                <a:lnTo>
                  <a:pt x="68624" y="35199"/>
                </a:lnTo>
                <a:lnTo>
                  <a:pt x="134100" y="35199"/>
                </a:lnTo>
                <a:lnTo>
                  <a:pt x="101374" y="63762"/>
                </a:lnTo>
                <a:lnTo>
                  <a:pt x="134101" y="92327"/>
                </a:lnTo>
                <a:lnTo>
                  <a:pt x="68624" y="92327"/>
                </a:lnTo>
                <a:lnTo>
                  <a:pt x="28299" y="127527"/>
                </a:lnTo>
                <a:close/>
              </a:path>
              <a:path w="137795" h="127635">
                <a:moveTo>
                  <a:pt x="134100" y="35199"/>
                </a:move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34100" y="35199"/>
                </a:lnTo>
                <a:close/>
              </a:path>
              <a:path w="137795" h="127635">
                <a:moveTo>
                  <a:pt x="108974" y="127527"/>
                </a:moveTo>
                <a:lnTo>
                  <a:pt x="68624" y="92327"/>
                </a:lnTo>
                <a:lnTo>
                  <a:pt x="134101" y="92327"/>
                </a:lnTo>
                <a:lnTo>
                  <a:pt x="137274" y="95097"/>
                </a:lnTo>
                <a:lnTo>
                  <a:pt x="108974" y="127527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0668" y="2088118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9"/>
                </a:moveTo>
                <a:lnTo>
                  <a:pt x="28299" y="0"/>
                </a:lnTo>
                <a:lnTo>
                  <a:pt x="68624" y="35199"/>
                </a:lnTo>
                <a:lnTo>
                  <a:pt x="108974" y="0"/>
                </a:lnTo>
                <a:lnTo>
                  <a:pt x="137274" y="32429"/>
                </a:lnTo>
                <a:lnTo>
                  <a:pt x="101374" y="63762"/>
                </a:lnTo>
                <a:lnTo>
                  <a:pt x="137274" y="95097"/>
                </a:lnTo>
                <a:lnTo>
                  <a:pt x="108974" y="127527"/>
                </a:lnTo>
                <a:lnTo>
                  <a:pt x="68624" y="92327"/>
                </a:lnTo>
                <a:lnTo>
                  <a:pt x="28299" y="127527"/>
                </a:lnTo>
                <a:lnTo>
                  <a:pt x="0" y="95097"/>
                </a:lnTo>
                <a:lnTo>
                  <a:pt x="35899" y="63762"/>
                </a:lnTo>
                <a:lnTo>
                  <a:pt x="0" y="3242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26307" y="2077150"/>
            <a:ext cx="299199" cy="1370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24" y="35197"/>
                </a:lnTo>
                <a:lnTo>
                  <a:pt x="134101" y="35197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24" y="92324"/>
                </a:lnTo>
                <a:lnTo>
                  <a:pt x="28299" y="127524"/>
                </a:lnTo>
                <a:close/>
              </a:path>
              <a:path w="137794" h="127635">
                <a:moveTo>
                  <a:pt x="134101" y="35197"/>
                </a:move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34101" y="35197"/>
                </a:lnTo>
                <a:close/>
              </a:path>
              <a:path w="137794" h="127635">
                <a:moveTo>
                  <a:pt x="108974" y="127524"/>
                </a:moveTo>
                <a:lnTo>
                  <a:pt x="68624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88268" y="208191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4" h="127635">
                <a:moveTo>
                  <a:pt x="0" y="32427"/>
                </a:moveTo>
                <a:lnTo>
                  <a:pt x="28299" y="0"/>
                </a:lnTo>
                <a:lnTo>
                  <a:pt x="68624" y="35197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24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5992" y="4075779"/>
            <a:ext cx="32175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Significant accuracy </a:t>
            </a:r>
            <a:r>
              <a:rPr dirty="0" sz="1400">
                <a:solidFill>
                  <a:srgbClr val="75B800"/>
                </a:solidFill>
                <a:latin typeface="Trebuchet MS"/>
                <a:cs typeface="Trebuchet MS"/>
              </a:rPr>
              <a:t>loss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29890" y="2148335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29890" y="3291343"/>
            <a:ext cx="3409950" cy="0"/>
          </a:xfrm>
          <a:custGeom>
            <a:avLst/>
            <a:gdLst/>
            <a:ahLst/>
            <a:cxnLst/>
            <a:rect l="l" t="t" r="r" b="b"/>
            <a:pathLst>
              <a:path w="3409950" h="0">
                <a:moveTo>
                  <a:pt x="0" y="0"/>
                </a:moveTo>
                <a:lnTo>
                  <a:pt x="3409793" y="0"/>
                </a:lnTo>
              </a:path>
            </a:pathLst>
          </a:custGeom>
          <a:ln w="2857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29111" y="1926736"/>
            <a:ext cx="22225" cy="1676400"/>
          </a:xfrm>
          <a:custGeom>
            <a:avLst/>
            <a:gdLst/>
            <a:ahLst/>
            <a:cxnLst/>
            <a:rect l="l" t="t" r="r" b="b"/>
            <a:pathLst>
              <a:path w="22225" h="1676400">
                <a:moveTo>
                  <a:pt x="0" y="0"/>
                </a:moveTo>
                <a:lnTo>
                  <a:pt x="22199" y="1676106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079484" y="1346158"/>
            <a:ext cx="3102610" cy="68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DF6666"/>
                </a:solidFill>
                <a:latin typeface="Trebuchet MS"/>
                <a:cs typeface="Trebuchet MS"/>
              </a:rPr>
              <a:t>Saturate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above |threshold| to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127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226185" algn="l"/>
                <a:tab pos="2489835" algn="l"/>
              </a:tabLst>
            </a:pPr>
            <a:r>
              <a:rPr dirty="0" baseline="1984" sz="2100" spc="-7">
                <a:solidFill>
                  <a:srgbClr val="FFFFFF"/>
                </a:solidFill>
                <a:latin typeface="Arial"/>
                <a:cs typeface="Arial"/>
              </a:rPr>
              <a:t>-|T|	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0.0	</a:t>
            </a:r>
            <a:r>
              <a:rPr dirty="0" baseline="1984" sz="2100" spc="-7">
                <a:solidFill>
                  <a:srgbClr val="FFFFFF"/>
                </a:solidFill>
                <a:latin typeface="Arial"/>
                <a:cs typeface="Arial"/>
              </a:rPr>
              <a:t>+|T|</a:t>
            </a:r>
            <a:endParaRPr baseline="1984" sz="2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0565" y="3355336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81295" y="3360470"/>
            <a:ext cx="381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-127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20573" y="3363889"/>
            <a:ext cx="322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75963" y="2155940"/>
            <a:ext cx="328930" cy="1119505"/>
          </a:xfrm>
          <a:custGeom>
            <a:avLst/>
            <a:gdLst/>
            <a:ahLst/>
            <a:cxnLst/>
            <a:rect l="l" t="t" r="r" b="b"/>
            <a:pathLst>
              <a:path w="328929" h="1119504">
                <a:moveTo>
                  <a:pt x="0" y="0"/>
                </a:moveTo>
                <a:lnTo>
                  <a:pt x="328499" y="1119002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99027" y="2085638"/>
            <a:ext cx="146774" cy="1370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67851" y="2087173"/>
            <a:ext cx="288499" cy="1370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14350" y="2077540"/>
            <a:ext cx="146799" cy="1370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99875" y="2077540"/>
            <a:ext cx="146799" cy="1370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68674" y="2077540"/>
            <a:ext cx="146799" cy="1370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800398" y="2077540"/>
            <a:ext cx="146799" cy="1370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92635" y="2088510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49" y="35199"/>
                </a:lnTo>
                <a:lnTo>
                  <a:pt x="134098" y="35199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49" y="92324"/>
                </a:lnTo>
                <a:lnTo>
                  <a:pt x="28299" y="127524"/>
                </a:lnTo>
                <a:close/>
              </a:path>
              <a:path w="137795" h="127635">
                <a:moveTo>
                  <a:pt x="134098" y="35199"/>
                </a:move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34098" y="35199"/>
                </a:lnTo>
                <a:close/>
              </a:path>
              <a:path w="137795" h="127635">
                <a:moveTo>
                  <a:pt x="108974" y="127524"/>
                </a:moveTo>
                <a:lnTo>
                  <a:pt x="68649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92635" y="2088510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7"/>
                </a:moveTo>
                <a:lnTo>
                  <a:pt x="28299" y="0"/>
                </a:ln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49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78273" y="2077540"/>
            <a:ext cx="299199" cy="13704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40235" y="208230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28299" y="127524"/>
                </a:move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lnTo>
                  <a:pt x="28299" y="0"/>
                </a:lnTo>
                <a:lnTo>
                  <a:pt x="68649" y="35199"/>
                </a:lnTo>
                <a:lnTo>
                  <a:pt x="134098" y="35199"/>
                </a:lnTo>
                <a:lnTo>
                  <a:pt x="101374" y="63762"/>
                </a:lnTo>
                <a:lnTo>
                  <a:pt x="134100" y="92324"/>
                </a:lnTo>
                <a:lnTo>
                  <a:pt x="68649" y="92324"/>
                </a:lnTo>
                <a:lnTo>
                  <a:pt x="28299" y="127524"/>
                </a:lnTo>
                <a:close/>
              </a:path>
              <a:path w="137795" h="127635">
                <a:moveTo>
                  <a:pt x="134098" y="35199"/>
                </a:move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34098" y="35199"/>
                </a:lnTo>
                <a:close/>
              </a:path>
              <a:path w="137795" h="127635">
                <a:moveTo>
                  <a:pt x="108974" y="127524"/>
                </a:moveTo>
                <a:lnTo>
                  <a:pt x="68649" y="92324"/>
                </a:lnTo>
                <a:lnTo>
                  <a:pt x="134100" y="92324"/>
                </a:lnTo>
                <a:lnTo>
                  <a:pt x="137274" y="95094"/>
                </a:lnTo>
                <a:lnTo>
                  <a:pt x="108974" y="127524"/>
                </a:lnTo>
                <a:close/>
              </a:path>
            </a:pathLst>
          </a:custGeom>
          <a:solidFill>
            <a:srgbClr val="FFD8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40235" y="2082303"/>
            <a:ext cx="137795" cy="127635"/>
          </a:xfrm>
          <a:custGeom>
            <a:avLst/>
            <a:gdLst/>
            <a:ahLst/>
            <a:cxnLst/>
            <a:rect l="l" t="t" r="r" b="b"/>
            <a:pathLst>
              <a:path w="137795" h="127635">
                <a:moveTo>
                  <a:pt x="0" y="32427"/>
                </a:moveTo>
                <a:lnTo>
                  <a:pt x="28299" y="0"/>
                </a:lnTo>
                <a:lnTo>
                  <a:pt x="68649" y="35199"/>
                </a:lnTo>
                <a:lnTo>
                  <a:pt x="108974" y="0"/>
                </a:lnTo>
                <a:lnTo>
                  <a:pt x="137274" y="32427"/>
                </a:lnTo>
                <a:lnTo>
                  <a:pt x="101374" y="63762"/>
                </a:lnTo>
                <a:lnTo>
                  <a:pt x="137274" y="95094"/>
                </a:lnTo>
                <a:lnTo>
                  <a:pt x="108974" y="127524"/>
                </a:lnTo>
                <a:lnTo>
                  <a:pt x="68649" y="92324"/>
                </a:lnTo>
                <a:lnTo>
                  <a:pt x="28299" y="127524"/>
                </a:lnTo>
                <a:lnTo>
                  <a:pt x="0" y="95094"/>
                </a:lnTo>
                <a:lnTo>
                  <a:pt x="35899" y="63762"/>
                </a:lnTo>
                <a:lnTo>
                  <a:pt x="0" y="32427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80959" y="2155940"/>
            <a:ext cx="328930" cy="1119505"/>
          </a:xfrm>
          <a:custGeom>
            <a:avLst/>
            <a:gdLst/>
            <a:ahLst/>
            <a:cxnLst/>
            <a:rect l="l" t="t" r="r" b="b"/>
            <a:pathLst>
              <a:path w="328929" h="1119504">
                <a:moveTo>
                  <a:pt x="0" y="1119002"/>
                </a:moveTo>
                <a:lnTo>
                  <a:pt x="328499" y="0"/>
                </a:lnTo>
              </a:path>
            </a:pathLst>
          </a:custGeom>
          <a:ln w="9524">
            <a:solidFill>
              <a:srgbClr val="75B8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067330" y="4044665"/>
            <a:ext cx="3169285" cy="76200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Weights: no accuracy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improvement</a:t>
            </a:r>
            <a:endParaRPr sz="1400">
              <a:latin typeface="Trebuchet MS"/>
              <a:cs typeface="Trebuchet MS"/>
            </a:endParaRPr>
          </a:p>
          <a:p>
            <a:pPr marL="348615" indent="-335915">
              <a:lnSpc>
                <a:spcPct val="100000"/>
              </a:lnSpc>
              <a:spcBef>
                <a:spcPts val="244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Activations: improved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1400">
              <a:latin typeface="Trebuchet MS"/>
              <a:cs typeface="Trebuchet MS"/>
            </a:endParaRPr>
          </a:p>
          <a:p>
            <a:pPr marL="348615" indent="-33591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Which |threshold| is</a:t>
            </a:r>
            <a:r>
              <a:rPr dirty="0" sz="1400" spc="-30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75B800"/>
                </a:solidFill>
                <a:latin typeface="Trebuchet MS"/>
                <a:cs typeface="Trebuchet MS"/>
              </a:rPr>
              <a:t>optimal?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38839" y="3228256"/>
            <a:ext cx="146794" cy="13704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522684" y="3226305"/>
            <a:ext cx="398949" cy="1420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64053" y="3229780"/>
            <a:ext cx="146794" cy="1370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178740" y="3229780"/>
            <a:ext cx="146794" cy="1370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52115" y="3229780"/>
            <a:ext cx="372816" cy="13704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797106" y="3229780"/>
            <a:ext cx="256399" cy="14324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835300" y="3228631"/>
            <a:ext cx="146774" cy="1370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30699" y="3220530"/>
            <a:ext cx="146799" cy="13704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048050" y="3230180"/>
            <a:ext cx="146774" cy="1370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275774" y="3230180"/>
            <a:ext cx="146799" cy="13704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740898" y="3220530"/>
            <a:ext cx="351849" cy="1370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02598" y="3222031"/>
            <a:ext cx="241399" cy="14177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168009"/>
            <a:ext cx="80257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Q: How to </a:t>
            </a:r>
            <a:r>
              <a:rPr dirty="0" spc="-10"/>
              <a:t>optimize </a:t>
            </a:r>
            <a:r>
              <a:rPr dirty="0" spc="-5"/>
              <a:t>threshold</a:t>
            </a:r>
            <a:r>
              <a:rPr dirty="0" spc="-85"/>
              <a:t> </a:t>
            </a:r>
            <a:r>
              <a:rPr dirty="0" spc="-5"/>
              <a:t>selection?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848" y="810728"/>
            <a:ext cx="848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It’s always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tradeoff between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range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precision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of the INT8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representation.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23" y="4498581"/>
            <a:ext cx="82867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solidFill>
                  <a:srgbClr val="75B800"/>
                </a:solidFill>
                <a:latin typeface="Arial"/>
                <a:cs typeface="Arial"/>
              </a:rPr>
              <a:t>A: Minimize information loss, since FP32 </a:t>
            </a:r>
            <a:r>
              <a:rPr dirty="0" sz="1700" b="1">
                <a:solidFill>
                  <a:srgbClr val="75B800"/>
                </a:solidFill>
                <a:latin typeface="Arial"/>
                <a:cs typeface="Arial"/>
              </a:rPr>
              <a:t>→ </a:t>
            </a:r>
            <a:r>
              <a:rPr dirty="0" sz="1700" spc="-5" b="1">
                <a:solidFill>
                  <a:srgbClr val="75B800"/>
                </a:solidFill>
                <a:latin typeface="Arial"/>
                <a:cs typeface="Arial"/>
              </a:rPr>
              <a:t>INT8 is just re-encoding</a:t>
            </a:r>
            <a:r>
              <a:rPr dirty="0" sz="1700" spc="-60" b="1">
                <a:solidFill>
                  <a:srgbClr val="75B800"/>
                </a:solidFill>
                <a:latin typeface="Arial"/>
                <a:cs typeface="Arial"/>
              </a:rPr>
              <a:t> </a:t>
            </a:r>
            <a:r>
              <a:rPr dirty="0" sz="1700" spc="-5" b="1">
                <a:solidFill>
                  <a:srgbClr val="75B800"/>
                </a:solidFill>
                <a:latin typeface="Arial"/>
                <a:cs typeface="Arial"/>
              </a:rPr>
              <a:t>information.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549" y="1321297"/>
            <a:ext cx="3024443" cy="302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09444" y="1321297"/>
            <a:ext cx="3024443" cy="302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23438" y="1333547"/>
            <a:ext cx="3024443" cy="3024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730377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“Relative </a:t>
            </a:r>
            <a:r>
              <a:rPr dirty="0" spc="-10"/>
              <a:t>Entropy” </a:t>
            </a:r>
            <a:r>
              <a:rPr dirty="0" spc="-5"/>
              <a:t>of two</a:t>
            </a:r>
            <a:r>
              <a:rPr dirty="0" spc="-100"/>
              <a:t> </a:t>
            </a:r>
            <a:r>
              <a:rPr dirty="0" spc="-5"/>
              <a:t>encodings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02521"/>
            <a:ext cx="8117840" cy="331470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 model encodes the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same information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as the original FP32</a:t>
            </a:r>
            <a:r>
              <a:rPr dirty="0" sz="1800" spc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model.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We want to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minimize loss of</a:t>
            </a:r>
            <a:r>
              <a:rPr dirty="0" sz="1800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information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Loss of information is measured by Kullback-Leibler divergence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(AKA</a:t>
            </a:r>
            <a:endParaRPr sz="1800">
              <a:latin typeface="Trebuchet MS"/>
              <a:cs typeface="Trebuchet MS"/>
            </a:endParaRPr>
          </a:p>
          <a:p>
            <a:pPr marL="379095">
              <a:lnSpc>
                <a:spcPct val="100000"/>
              </a:lnSpc>
              <a:spcBef>
                <a:spcPts val="1065"/>
              </a:spcBef>
            </a:pPr>
            <a:r>
              <a:rPr dirty="0" sz="1800" spc="-5" i="1">
                <a:solidFill>
                  <a:srgbClr val="FFFFFF"/>
                </a:solidFill>
                <a:latin typeface="Trebuchet MS"/>
                <a:cs typeface="Trebuchet MS"/>
              </a:rPr>
              <a:t>relative entropy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1800" spc="-5" i="1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1800" spc="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i="1">
                <a:solidFill>
                  <a:srgbClr val="FFFFFF"/>
                </a:solidFill>
                <a:latin typeface="Trebuchet MS"/>
                <a:cs typeface="Trebuchet MS"/>
              </a:rPr>
              <a:t>divergence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P,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Q -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two discrete probability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distributions.</a:t>
            </a:r>
            <a:endParaRPr sz="1800">
              <a:latin typeface="Trebuchet MS"/>
              <a:cs typeface="Trebuchet MS"/>
            </a:endParaRPr>
          </a:p>
          <a:p>
            <a:pPr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KL_divergence(P,Q):= SUM(P[i]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log(P[i]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/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Q[i] ),</a:t>
            </a:r>
            <a:r>
              <a:rPr dirty="0" sz="18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ourier New"/>
                <a:cs typeface="Courier New"/>
              </a:rPr>
              <a:t>i)</a:t>
            </a:r>
            <a:endParaRPr sz="1800">
              <a:latin typeface="Courier New"/>
              <a:cs typeface="Courier New"/>
            </a:endParaRPr>
          </a:p>
          <a:p>
            <a:pPr marL="379095" marR="354965" indent="-366395">
              <a:lnSpc>
                <a:spcPct val="149300"/>
              </a:lnSpc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75B800"/>
                </a:solidFill>
                <a:latin typeface="Trebuchet MS"/>
                <a:cs typeface="Trebuchet MS"/>
              </a:rPr>
              <a:t>Intuition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: KL divergence measures the amount of information lost when  approximating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encoding.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41376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Solution:</a:t>
            </a:r>
            <a:r>
              <a:rPr dirty="0" spc="-85"/>
              <a:t> </a:t>
            </a:r>
            <a:r>
              <a:rPr dirty="0" spc="-5"/>
              <a:t>Calibration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0591" y="740199"/>
            <a:ext cx="4820920" cy="372427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Run FP32 inference on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Calibration</a:t>
            </a:r>
            <a:r>
              <a:rPr dirty="0" sz="1800" spc="-50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Dataset.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For each</a:t>
            </a:r>
            <a:r>
              <a:rPr dirty="0" sz="1800" spc="-10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Layer: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collect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histograms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activations.</a:t>
            </a:r>
            <a:endParaRPr sz="1800">
              <a:latin typeface="Trebuchet MS"/>
              <a:cs typeface="Trebuchet MS"/>
            </a:endParaRPr>
          </a:p>
          <a:p>
            <a:pPr lvl="1" marL="836294" marR="17780" indent="-366395">
              <a:lnSpc>
                <a:spcPct val="1493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generate many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quantized distributions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with different saturation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thresholds.</a:t>
            </a:r>
            <a:endParaRPr sz="1800">
              <a:latin typeface="Trebuchet MS"/>
              <a:cs typeface="Trebuchet MS"/>
            </a:endParaRPr>
          </a:p>
          <a:p>
            <a:pPr lvl="1" marL="836294" marR="36830" indent="-366395">
              <a:lnSpc>
                <a:spcPct val="149300"/>
              </a:lnSpc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pick threshold which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minimizes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KL_divergence(ref_distr,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quant_distr).</a:t>
            </a:r>
            <a:endParaRPr sz="1800">
              <a:latin typeface="Trebuchet MS"/>
              <a:cs typeface="Trebuchet MS"/>
            </a:endParaRPr>
          </a:p>
          <a:p>
            <a:pPr marL="379095" marR="354965" indent="-366395">
              <a:lnSpc>
                <a:spcPct val="1493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Entire process takes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few minutes 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typical desktop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workstation.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499" y="1035772"/>
            <a:ext cx="3361543" cy="3361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384238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Calibration</a:t>
            </a:r>
            <a:r>
              <a:rPr dirty="0" spc="-85"/>
              <a:t> </a:t>
            </a:r>
            <a:r>
              <a:rPr dirty="0" spc="-5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572726"/>
            <a:ext cx="4257675" cy="195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Representative.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Diverse.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Ideally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subset of validation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dataset.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1000s of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samples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95504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028923"/>
            <a:ext cx="7930515" cy="331470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215"/>
              </a:spcBef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Goal: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Convert FP32 CNNs into INT8 without significant accuracy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loss.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115"/>
              </a:spcBef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Why: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 math has higher throughput, and lower memory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requirements.</a:t>
            </a:r>
            <a:endParaRPr sz="1800">
              <a:latin typeface="Trebuchet MS"/>
              <a:cs typeface="Trebuchet MS"/>
            </a:endParaRPr>
          </a:p>
          <a:p>
            <a:pPr marL="379095" marR="47625" indent="-366395">
              <a:lnSpc>
                <a:spcPct val="149300"/>
              </a:lnSpc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Challenge: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 has significantly lower precision and dynamic range than  FP32.</a:t>
            </a:r>
            <a:endParaRPr sz="1800">
              <a:latin typeface="Trebuchet MS"/>
              <a:cs typeface="Trebuchet MS"/>
            </a:endParaRPr>
          </a:p>
          <a:p>
            <a:pPr marL="379095" marR="415925" indent="-366395">
              <a:lnSpc>
                <a:spcPct val="149300"/>
              </a:lnSpc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Solution: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Minimize loss of information when quantizing trained model  weights to INT8 and during INT8 computation of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activations.</a:t>
            </a:r>
            <a:endParaRPr sz="1800">
              <a:latin typeface="Trebuchet MS"/>
              <a:cs typeface="Trebuchet MS"/>
            </a:endParaRPr>
          </a:p>
          <a:p>
            <a:pPr marL="379095" marR="366395" indent="-366395">
              <a:lnSpc>
                <a:spcPct val="149300"/>
              </a:lnSpc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Result: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Method was implemented in TensorRT. It does not require any  additional fine tuning or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retraining.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6941" y="2270256"/>
            <a:ext cx="489013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from</a:t>
            </a:r>
            <a:r>
              <a:rPr dirty="0" spc="-90"/>
              <a:t> </a:t>
            </a:r>
            <a:r>
              <a:rPr dirty="0" spc="-5"/>
              <a:t>Calibration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5854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</a:t>
            </a:r>
            <a:r>
              <a:rPr dirty="0" spc="-10"/>
              <a:t>From </a:t>
            </a:r>
            <a:r>
              <a:rPr dirty="0" spc="-5"/>
              <a:t>Calibration</a:t>
            </a:r>
            <a:r>
              <a:rPr dirty="0" spc="-80"/>
              <a:t> </a:t>
            </a:r>
            <a:r>
              <a:rPr dirty="0" spc="-5"/>
              <a:t>#1</a:t>
            </a:r>
          </a:p>
        </p:txBody>
      </p:sp>
      <p:sp>
        <p:nvSpPr>
          <p:cNvPr id="3" name="object 3"/>
          <p:cNvSpPr/>
          <p:nvPr/>
        </p:nvSpPr>
        <p:spPr>
          <a:xfrm>
            <a:off x="1603959" y="903448"/>
            <a:ext cx="5936050" cy="424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5854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</a:t>
            </a:r>
            <a:r>
              <a:rPr dirty="0" spc="-10"/>
              <a:t>From </a:t>
            </a:r>
            <a:r>
              <a:rPr dirty="0" spc="-5"/>
              <a:t>Calibration</a:t>
            </a:r>
            <a:r>
              <a:rPr dirty="0" spc="-80"/>
              <a:t> </a:t>
            </a:r>
            <a:r>
              <a:rPr dirty="0" spc="-5"/>
              <a:t>#2</a:t>
            </a:r>
          </a:p>
        </p:txBody>
      </p:sp>
      <p:sp>
        <p:nvSpPr>
          <p:cNvPr id="3" name="object 3"/>
          <p:cNvSpPr/>
          <p:nvPr/>
        </p:nvSpPr>
        <p:spPr>
          <a:xfrm>
            <a:off x="1603959" y="903448"/>
            <a:ext cx="5936050" cy="424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3" y="244209"/>
            <a:ext cx="558546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" b="1">
                <a:solidFill>
                  <a:srgbClr val="75B800"/>
                </a:solidFill>
                <a:latin typeface="Arial"/>
                <a:cs typeface="Arial"/>
              </a:rPr>
              <a:t>Results </a:t>
            </a:r>
            <a:r>
              <a:rPr dirty="0" sz="3300" spc="-10" b="1">
                <a:solidFill>
                  <a:srgbClr val="75B800"/>
                </a:solidFill>
                <a:latin typeface="Arial"/>
                <a:cs typeface="Arial"/>
              </a:rPr>
              <a:t>From </a:t>
            </a:r>
            <a:r>
              <a:rPr dirty="0" sz="3300" spc="-5" b="1">
                <a:solidFill>
                  <a:srgbClr val="75B800"/>
                </a:solidFill>
                <a:latin typeface="Arial"/>
                <a:cs typeface="Arial"/>
              </a:rPr>
              <a:t>Calibration</a:t>
            </a:r>
            <a:r>
              <a:rPr dirty="0" sz="3300" spc="-80" b="1">
                <a:solidFill>
                  <a:srgbClr val="75B800"/>
                </a:solidFill>
                <a:latin typeface="Arial"/>
                <a:cs typeface="Arial"/>
              </a:rPr>
              <a:t> </a:t>
            </a:r>
            <a:r>
              <a:rPr dirty="0" sz="3300" spc="-5" b="1">
                <a:solidFill>
                  <a:srgbClr val="75B800"/>
                </a:solidFill>
                <a:latin typeface="Arial"/>
                <a:cs typeface="Arial"/>
              </a:rPr>
              <a:t>#2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13046"/>
            <a:ext cx="9143981" cy="3265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5118" y="1179084"/>
            <a:ext cx="6661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065" algn="l"/>
              </a:tabLst>
            </a:pPr>
            <a:r>
              <a:rPr dirty="0" sz="2400" spc="-5">
                <a:solidFill>
                  <a:srgbClr val="75B800"/>
                </a:solidFill>
                <a:latin typeface="Arial"/>
                <a:cs typeface="Arial"/>
              </a:rPr>
              <a:t>Before</a:t>
            </a:r>
            <a:r>
              <a:rPr dirty="0" sz="2400" spc="-10">
                <a:solidFill>
                  <a:srgbClr val="75B8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5B800"/>
                </a:solidFill>
                <a:latin typeface="Arial"/>
                <a:cs typeface="Arial"/>
              </a:rPr>
              <a:t>saturation	</a:t>
            </a:r>
            <a:r>
              <a:rPr dirty="0" sz="2400" spc="-5">
                <a:solidFill>
                  <a:srgbClr val="75B800"/>
                </a:solidFill>
                <a:latin typeface="Arial"/>
                <a:cs typeface="Arial"/>
              </a:rPr>
              <a:t>After</a:t>
            </a:r>
            <a:r>
              <a:rPr dirty="0" sz="2400" spc="-95">
                <a:solidFill>
                  <a:srgbClr val="75B8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75B800"/>
                </a:solidFill>
                <a:latin typeface="Arial"/>
                <a:cs typeface="Arial"/>
              </a:rPr>
              <a:t>saturation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0291" y="3063918"/>
            <a:ext cx="394149" cy="163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5854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</a:t>
            </a:r>
            <a:r>
              <a:rPr dirty="0" spc="-10"/>
              <a:t>From </a:t>
            </a:r>
            <a:r>
              <a:rPr dirty="0" spc="-5"/>
              <a:t>Calibration</a:t>
            </a:r>
            <a:r>
              <a:rPr dirty="0" spc="-80"/>
              <a:t> </a:t>
            </a:r>
            <a:r>
              <a:rPr dirty="0" spc="-5"/>
              <a:t>#3</a:t>
            </a:r>
          </a:p>
        </p:txBody>
      </p:sp>
      <p:sp>
        <p:nvSpPr>
          <p:cNvPr id="3" name="object 3"/>
          <p:cNvSpPr/>
          <p:nvPr/>
        </p:nvSpPr>
        <p:spPr>
          <a:xfrm>
            <a:off x="1603971" y="903448"/>
            <a:ext cx="5936038" cy="424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5854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</a:t>
            </a:r>
            <a:r>
              <a:rPr dirty="0" spc="-10"/>
              <a:t>From </a:t>
            </a:r>
            <a:r>
              <a:rPr dirty="0" spc="-5"/>
              <a:t>Calibration</a:t>
            </a:r>
            <a:r>
              <a:rPr dirty="0" spc="-80"/>
              <a:t> </a:t>
            </a:r>
            <a:r>
              <a:rPr dirty="0" spc="-5"/>
              <a:t>#4</a:t>
            </a:r>
          </a:p>
        </p:txBody>
      </p:sp>
      <p:sp>
        <p:nvSpPr>
          <p:cNvPr id="3" name="object 3"/>
          <p:cNvSpPr/>
          <p:nvPr/>
        </p:nvSpPr>
        <p:spPr>
          <a:xfrm>
            <a:off x="1603959" y="903448"/>
            <a:ext cx="5936050" cy="424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5854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</a:t>
            </a:r>
            <a:r>
              <a:rPr dirty="0" spc="-10"/>
              <a:t>From </a:t>
            </a:r>
            <a:r>
              <a:rPr dirty="0" spc="-5"/>
              <a:t>Calibration</a:t>
            </a:r>
            <a:r>
              <a:rPr dirty="0" spc="-80"/>
              <a:t> </a:t>
            </a:r>
            <a:r>
              <a:rPr dirty="0" spc="-5"/>
              <a:t>#5</a:t>
            </a:r>
          </a:p>
        </p:txBody>
      </p:sp>
      <p:sp>
        <p:nvSpPr>
          <p:cNvPr id="3" name="object 3"/>
          <p:cNvSpPr/>
          <p:nvPr/>
        </p:nvSpPr>
        <p:spPr>
          <a:xfrm>
            <a:off x="1603959" y="903448"/>
            <a:ext cx="5936050" cy="424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6860" y="2270256"/>
            <a:ext cx="44621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Workflow </a:t>
            </a:r>
            <a:r>
              <a:rPr dirty="0" spc="-5"/>
              <a:t>in</a:t>
            </a:r>
            <a:r>
              <a:rPr dirty="0" spc="-95"/>
              <a:t> </a:t>
            </a:r>
            <a:r>
              <a:rPr dirty="0" spc="-5"/>
              <a:t>TensorRT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9480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Typical workflow </a:t>
            </a:r>
            <a:r>
              <a:rPr dirty="0" spc="-5"/>
              <a:t>in</a:t>
            </a:r>
            <a:r>
              <a:rPr dirty="0" spc="-85"/>
              <a:t> </a:t>
            </a:r>
            <a:r>
              <a:rPr dirty="0" spc="-5"/>
              <a:t>TensorRT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050122"/>
            <a:ext cx="6682740" cy="372427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You will</a:t>
            </a:r>
            <a:r>
              <a:rPr dirty="0" sz="1800" spc="-10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need: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11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Model trained in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FP32.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Calibration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dataset.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TensorRT</a:t>
            </a:r>
            <a:r>
              <a:rPr dirty="0" sz="1800" spc="-10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will: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Run inference in FP32 on calibration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dataset.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Collect required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statistics.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Run calibration algorithm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optimal scaling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factors.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Quantize FP32 weights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Generate “CalibrationTable” and INT8 execution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engine.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9944" y="2270256"/>
            <a:ext cx="153924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14668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7" y="1344126"/>
            <a:ext cx="2637155" cy="250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compute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Quantization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Calibration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Workflow in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TensorRT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168009"/>
            <a:ext cx="37973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</a:t>
            </a:r>
            <a:r>
              <a:rPr dirty="0"/>
              <a:t>-</a:t>
            </a:r>
            <a:r>
              <a:rPr dirty="0" spc="-95"/>
              <a:t> </a:t>
            </a:r>
            <a:r>
              <a:rPr dirty="0" spc="-5"/>
              <a:t>Accuracy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986" y="764985"/>
          <a:ext cx="8587105" cy="347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Calibration using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batches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Calibration using 10</a:t>
                      </a:r>
                      <a:r>
                        <a:rPr dirty="0" sz="10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batches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Calibration using 50</a:t>
                      </a:r>
                      <a:r>
                        <a:rPr dirty="0" sz="10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batches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73.23%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91.18%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73.03%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91.15%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73.02%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73.10%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Resnet-101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74.39%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91.78%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74.52%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91.64%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74.38%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91.70%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74.40%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91.73%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Resnet-152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74.78%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91.82%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74.62%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91.82%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74.66%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91.82%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74.70%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91.78%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VGG-19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68.41%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88.78%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68.42%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88.69%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68.42%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88.67%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68.38%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88.70%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Googlenet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68.57%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88.83%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68.21%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88.67%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88.58%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88.64%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Alexnet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57.08%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80.06%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57.00%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79.98%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57.00%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79.98%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57.05%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80.06%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0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0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0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0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0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Top1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Diff</a:t>
                      </a:r>
                      <a:r>
                        <a:rPr dirty="0" sz="10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Top5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73.23%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91.18%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0.20%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0.22%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Resnet-101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74.39%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91.78%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-0.13%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0.14%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-0.01%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Resnet-152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74.78%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91.82%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VGG-19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68.41%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88.78%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-0.02%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-0.01%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0.10%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Googlenet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68.57%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88.83%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0.36%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0.46%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0.25%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0.45%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0.19%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089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Alexnet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57.08%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80.06%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5" b="1">
                          <a:solidFill>
                            <a:srgbClr val="CC4124"/>
                          </a:solidFill>
                          <a:latin typeface="Arial"/>
                          <a:cs typeface="Arial"/>
                        </a:rPr>
                        <a:t>0.03%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b="1">
                          <a:solidFill>
                            <a:srgbClr val="69A84F"/>
                          </a:solidFill>
                          <a:latin typeface="Arial"/>
                          <a:cs typeface="Arial"/>
                        </a:rPr>
                        <a:t>-0.01%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3349" y="4400055"/>
            <a:ext cx="732472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TensorRT 2.1, all optimizations enabled. ILSVRC2012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validation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dataset, batch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25 images.  Accuracy was measured on 500 batches which were not used for the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calibration.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168009"/>
            <a:ext cx="44678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Results </a:t>
            </a:r>
            <a:r>
              <a:rPr dirty="0"/>
              <a:t>-</a:t>
            </a:r>
            <a:r>
              <a:rPr dirty="0" spc="-95"/>
              <a:t> </a:t>
            </a:r>
            <a:r>
              <a:rPr dirty="0" spc="-5"/>
              <a:t>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155024" y="858073"/>
            <a:ext cx="4634715" cy="3476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3349" y="4400055"/>
            <a:ext cx="32035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TensorRT 2.1, all optimizations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enabled.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0216" y="858073"/>
            <a:ext cx="4634715" cy="3476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658368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Open </a:t>
            </a:r>
            <a:r>
              <a:rPr dirty="0" spc="-5"/>
              <a:t>challenges </a:t>
            </a:r>
            <a:r>
              <a:rPr dirty="0"/>
              <a:t>/</a:t>
            </a:r>
            <a:r>
              <a:rPr dirty="0" spc="-90"/>
              <a:t> </a:t>
            </a:r>
            <a:r>
              <a:rPr dirty="0" spc="-5"/>
              <a:t>improvements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91728"/>
            <a:ext cx="6711315" cy="195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Unsigned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 for activations after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ReLU.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RNNs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open research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problem.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Fine tuning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of saturation</a:t>
            </a:r>
            <a:r>
              <a:rPr dirty="0" sz="1800" spc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thresholds.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Expose API for accepting custom, user provided scale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factors.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230695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91728"/>
            <a:ext cx="8157209" cy="305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We introduced an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automated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parameterless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method for converting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FP32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CNN models into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Symmetric, linear quantization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for weights and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activations.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Quantize original FP32 data such that the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information loss is</a:t>
            </a:r>
            <a:r>
              <a:rPr dirty="0" sz="1800" spc="55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minimized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2013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Popular, publicly available CNN models trained in FP32 can be converted to  INT8, accuracy of INT8 models is comparable with the FP32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baseline.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Additional</a:t>
            </a:r>
            <a:r>
              <a:rPr dirty="0" spc="-85"/>
              <a:t> </a:t>
            </a:r>
            <a:r>
              <a:rPr dirty="0" spc="-5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745324"/>
            <a:ext cx="8350884" cy="413385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2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We are going to publish whitepaper with description of the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method.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TensorRT 2.1 is going to be released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soon.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TensorRT 2.1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dirty="0" sz="18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sampleINT8.</a:t>
            </a:r>
            <a:endParaRPr sz="1800">
              <a:latin typeface="Trebuchet MS"/>
              <a:cs typeface="Trebuchet MS"/>
            </a:endParaRPr>
          </a:p>
          <a:p>
            <a:pPr marL="379095" marR="5080" indent="-366395">
              <a:lnSpc>
                <a:spcPct val="1493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S7458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75B800"/>
                </a:solidFill>
                <a:latin typeface="Arial"/>
                <a:cs typeface="Arial"/>
              </a:rPr>
              <a:t>DEPLOYING UNIQUE DL NETWORKS AS MICRO-SERVICES WITH  TENSORRT, USER EXTENSIBLE LAYERS, AND GPU REST</a:t>
            </a:r>
            <a:r>
              <a:rPr dirty="0" sz="1800" spc="-40">
                <a:solidFill>
                  <a:srgbClr val="75B8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Arial"/>
                <a:cs typeface="Arial"/>
              </a:rPr>
              <a:t>ENGINE.</a:t>
            </a:r>
            <a:endParaRPr sz="1800">
              <a:latin typeface="Arial"/>
              <a:cs typeface="Arial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Tuesday, May 9, 4:30 PM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4:55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PM.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Connect With The</a:t>
            </a:r>
            <a:r>
              <a:rPr dirty="0" sz="1800" spc="-10">
                <a:solidFill>
                  <a:srgbClr val="75B80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Experts: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Monday, May 8, 2:00 PM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3:00 PM, Pod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Tuesday, May 9, 2:00 PM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3:00 PM, Pod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C.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Wednesday, May 10, 3:00 PM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4:00 PM, Pod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3" y="1592643"/>
            <a:ext cx="248666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10"/>
              <a:t>Thank</a:t>
            </a:r>
            <a:r>
              <a:rPr dirty="0" sz="3800" spc="-95"/>
              <a:t> </a:t>
            </a:r>
            <a:r>
              <a:rPr dirty="0" sz="3800" spc="-5"/>
              <a:t>You</a:t>
            </a:r>
            <a:endParaRPr sz="3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5374" y="2270256"/>
            <a:ext cx="28428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Backup</a:t>
            </a:r>
            <a:r>
              <a:rPr dirty="0" spc="-90"/>
              <a:t> </a:t>
            </a:r>
            <a:r>
              <a:rPr dirty="0" spc="-5"/>
              <a:t>slides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126700"/>
            <a:ext cx="6743065" cy="890269"/>
          </a:xfrm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pc="-10"/>
              <a:t>Entropy </a:t>
            </a:r>
            <a:r>
              <a:rPr dirty="0" spc="-5"/>
              <a:t>Calibration </a:t>
            </a:r>
            <a:r>
              <a:rPr dirty="0"/>
              <a:t>-</a:t>
            </a:r>
            <a:r>
              <a:rPr dirty="0" spc="-85"/>
              <a:t> </a:t>
            </a:r>
            <a:r>
              <a:rPr dirty="0" spc="-5"/>
              <a:t>pseudocode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300" spc="-5">
                <a:solidFill>
                  <a:srgbClr val="FFFFFF"/>
                </a:solidFill>
              </a:rPr>
              <a:t>Input</a:t>
            </a:r>
            <a:r>
              <a:rPr dirty="0" sz="1300" spc="-5" b="0">
                <a:solidFill>
                  <a:srgbClr val="FFFFFF"/>
                </a:solidFill>
                <a:latin typeface="Arial"/>
                <a:cs typeface="Arial"/>
              </a:rPr>
              <a:t>: FP32 histogram </a:t>
            </a:r>
            <a:r>
              <a:rPr dirty="0" sz="1300" b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dirty="0" sz="1300" spc="-5" b="0">
                <a:solidFill>
                  <a:srgbClr val="FFFFFF"/>
                </a:solidFill>
                <a:latin typeface="Arial"/>
                <a:cs typeface="Arial"/>
              </a:rPr>
              <a:t>with 2048 bins: bin[ </a:t>
            </a:r>
            <a:r>
              <a:rPr dirty="0" sz="1300" b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dirty="0" sz="1300" spc="-5" b="0">
                <a:solidFill>
                  <a:srgbClr val="FFFFFF"/>
                </a:solidFill>
                <a:latin typeface="Arial"/>
                <a:cs typeface="Arial"/>
              </a:rPr>
              <a:t>], </a:t>
            </a:r>
            <a:r>
              <a:rPr dirty="0" sz="1300" b="0">
                <a:solidFill>
                  <a:srgbClr val="FFFFFF"/>
                </a:solidFill>
                <a:latin typeface="Arial"/>
                <a:cs typeface="Arial"/>
              </a:rPr>
              <a:t>…, </a:t>
            </a:r>
            <a:r>
              <a:rPr dirty="0" sz="1300" spc="-5" b="0">
                <a:solidFill>
                  <a:srgbClr val="FFFFFF"/>
                </a:solidFill>
                <a:latin typeface="Arial"/>
                <a:cs typeface="Arial"/>
              </a:rPr>
              <a:t>bin[ 2047</a:t>
            </a:r>
            <a:r>
              <a:rPr dirty="0" sz="1300" spc="-3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b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8312" y="1479218"/>
            <a:ext cx="19189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// take first </a:t>
            </a:r>
            <a:r>
              <a:rPr dirty="0" sz="1300">
                <a:solidFill>
                  <a:srgbClr val="999999"/>
                </a:solidFill>
                <a:latin typeface="Arial"/>
                <a:cs typeface="Arial"/>
              </a:rPr>
              <a:t>‘ i ‘ </a:t>
            </a: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bins from</a:t>
            </a:r>
            <a:r>
              <a:rPr dirty="0" sz="1300" spc="-9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999999"/>
                </a:solidFill>
                <a:latin typeface="Arial"/>
                <a:cs typeface="Arial"/>
              </a:rPr>
              <a:t>H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220138"/>
            <a:ext cx="4624705" cy="11684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in range( 128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2048</a:t>
            </a:r>
            <a:r>
              <a:rPr dirty="0" sz="13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):</a:t>
            </a:r>
            <a:endParaRPr sz="1300">
              <a:latin typeface="Arial"/>
              <a:cs typeface="Arial"/>
            </a:endParaRPr>
          </a:p>
          <a:p>
            <a:pPr marL="469265" marR="5080">
              <a:lnSpc>
                <a:spcPct val="115399"/>
              </a:lnSpc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reference_distribution_P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= [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bin[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0 ] ,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..., bin[ i-1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] ] 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outliers_count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= sum(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bin[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i ] ,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bin[ i+1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] , … ,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bin[ 2047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] ) 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reference_distribution_P[ i-1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]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+=</a:t>
            </a:r>
            <a:r>
              <a:rPr dirty="0" sz="13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outliers_count</a:t>
            </a:r>
            <a:endParaRPr sz="13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/=</a:t>
            </a:r>
            <a:r>
              <a:rPr dirty="0" sz="1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sum(P)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8312" y="2165017"/>
            <a:ext cx="187706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// normalize distribution</a:t>
            </a:r>
            <a:r>
              <a:rPr dirty="0" sz="1300" spc="-8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999999"/>
                </a:solidFill>
                <a:latin typeface="Arial"/>
                <a:cs typeface="Arial"/>
              </a:rPr>
              <a:t>P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923" y="2393616"/>
            <a:ext cx="6722109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candidate_distribution_Q =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quantize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[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bin[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],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…,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bin[ i-1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] ]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into 128 levels </a:t>
            </a: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// explained</a:t>
            </a:r>
            <a:r>
              <a:rPr dirty="0" sz="1300" spc="-9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later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923" y="2591735"/>
            <a:ext cx="32175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expand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candidate_distribution_Q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‘ i ’</a:t>
            </a:r>
            <a:r>
              <a:rPr dirty="0" sz="13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bins 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/=</a:t>
            </a:r>
            <a:r>
              <a:rPr dirty="0" sz="1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sum(Q)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8312" y="2591735"/>
            <a:ext cx="1895475" cy="4826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// explained</a:t>
            </a:r>
            <a:r>
              <a:rPr dirty="0" sz="1300" spc="-2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later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">
                <a:solidFill>
                  <a:srgbClr val="999999"/>
                </a:solidFill>
                <a:latin typeface="Arial"/>
                <a:cs typeface="Arial"/>
              </a:rPr>
              <a:t>// normalize distribution</a:t>
            </a:r>
            <a:r>
              <a:rPr dirty="0" sz="1300" spc="-8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999999"/>
                </a:solidFill>
                <a:latin typeface="Arial"/>
                <a:cs typeface="Arial"/>
              </a:rPr>
              <a:t>Q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4" y="3048935"/>
            <a:ext cx="6703059" cy="13970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340"/>
              </a:spcBef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divergence[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i ] =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KL_divergence( reference_distribution_P,</a:t>
            </a:r>
            <a:r>
              <a:rPr dirty="0" sz="1300" spc="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candidate_distribution_Q)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1300">
              <a:latin typeface="Arial"/>
              <a:cs typeface="Arial"/>
            </a:endParaRPr>
          </a:p>
          <a:p>
            <a:pPr marL="12700" marR="3007995">
              <a:lnSpc>
                <a:spcPct val="230799"/>
              </a:lnSpc>
            </a:pP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Find index ‘m’ for which divergence[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m ]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is minimal  threshold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= ( m +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0.5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) * (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width of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300" spc="-5">
                <a:solidFill>
                  <a:srgbClr val="FFFFFF"/>
                </a:solidFill>
                <a:latin typeface="Arial"/>
                <a:cs typeface="Arial"/>
              </a:rPr>
              <a:t>bin</a:t>
            </a:r>
            <a:r>
              <a:rPr dirty="0" sz="13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490474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Candidate </a:t>
            </a:r>
            <a:r>
              <a:rPr dirty="0" spc="-10"/>
              <a:t>distribution</a:t>
            </a:r>
            <a:r>
              <a:rPr dirty="0" spc="-90"/>
              <a:t> </a:t>
            </a:r>
            <a:r>
              <a:rPr dirty="0"/>
              <a:t>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00922"/>
            <a:ext cx="8222615" cy="3496310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KL_divergence(P, Q) requires that len(P) ==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len(Q)</a:t>
            </a:r>
            <a:endParaRPr sz="1800">
              <a:latin typeface="Trebuchet MS"/>
              <a:cs typeface="Trebuchet MS"/>
            </a:endParaRPr>
          </a:p>
          <a:p>
            <a:pPr marL="469900" marR="5080" indent="-367030">
              <a:lnSpc>
                <a:spcPct val="1145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Candidate distribution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Q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is generated after merging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‘ i ’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bins from bin[0] to  bin[i-1] into 128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bins</a:t>
            </a:r>
            <a:endParaRPr sz="1800">
              <a:latin typeface="Trebuchet MS"/>
              <a:cs typeface="Trebuchet MS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Afterwards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Q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has to be ‘expanded’ again into ‘i’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bins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469265" marR="143510" indent="-457200">
              <a:lnSpc>
                <a:spcPts val="165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Here is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 simple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example: reference distribution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 consisting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bins, we want to quantize into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bins: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 = [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1, 0, 2, 3, 5, 3, 1,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7]</a:t>
            </a:r>
            <a:endParaRPr sz="1400">
              <a:latin typeface="Arial"/>
              <a:cs typeface="Arial"/>
            </a:endParaRPr>
          </a:p>
          <a:p>
            <a:pPr marL="469265" marR="2458720" indent="-457200">
              <a:lnSpc>
                <a:spcPts val="165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we merge into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bins (8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/ 2 = 4 consecutive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bins are merged into one bin)  [1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+ 0 + 2 + 3 , 5 + 3 + 1 +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7]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[6,</a:t>
            </a:r>
            <a:r>
              <a:rPr dirty="0" sz="14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16]</a:t>
            </a:r>
            <a:endParaRPr sz="1400">
              <a:latin typeface="Arial"/>
              <a:cs typeface="Arial"/>
            </a:endParaRPr>
          </a:p>
          <a:p>
            <a:pPr marL="469265" marR="410845" indent="-457200">
              <a:lnSpc>
                <a:spcPts val="165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then proportionally expand back to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bins, we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preserve empty bins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from the original distribution P: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Q = [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6/3, 0, 6/3, 6/3, 16/4, 16/4, 16/4, 16/4]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= [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2, 0, 2, 2, 4, 4, 4,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4]</a:t>
            </a:r>
            <a:endParaRPr sz="1400">
              <a:latin typeface="Arial"/>
              <a:cs typeface="Arial"/>
            </a:endParaRPr>
          </a:p>
          <a:p>
            <a:pPr marL="469265" marR="1438910" indent="-457200">
              <a:lnSpc>
                <a:spcPts val="1650"/>
              </a:lnSpc>
              <a:tabLst>
                <a:tab pos="1805939" algn="l"/>
              </a:tabLst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now we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normalize both distributions, after that we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can compute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KL_divergence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/=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sum(P)	Q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/=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sum(Q)</a:t>
            </a:r>
            <a:endParaRPr sz="1400">
              <a:latin typeface="Arial"/>
              <a:cs typeface="Arial"/>
            </a:endParaRPr>
          </a:p>
          <a:p>
            <a:pPr marL="469265">
              <a:lnSpc>
                <a:spcPts val="1600"/>
              </a:lnSpc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KL_divergence(P,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Q)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73945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Pseudocode </a:t>
            </a:r>
            <a:r>
              <a:rPr dirty="0" spc="-5"/>
              <a:t>for the </a:t>
            </a:r>
            <a:r>
              <a:rPr dirty="0" spc="-10"/>
              <a:t>INT8 </a:t>
            </a:r>
            <a:r>
              <a:rPr dirty="0" spc="-5"/>
              <a:t>conv</a:t>
            </a:r>
            <a:r>
              <a:rPr dirty="0" spc="-70"/>
              <a:t> </a:t>
            </a:r>
            <a:r>
              <a:rPr dirty="0" spc="-5"/>
              <a:t>kernel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123" y="774085"/>
            <a:ext cx="7533640" cy="3793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2465" algn="l"/>
              </a:tabLst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I8 input tensors:</a:t>
            </a:r>
            <a:r>
              <a:rPr dirty="0" sz="1100" spc="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I8_input, I8_weights,	I8 output tensors:</a:t>
            </a:r>
            <a:r>
              <a:rPr dirty="0" sz="1100" spc="-1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I8_output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F32 bias (original bias from the F32</a:t>
            </a:r>
            <a:r>
              <a:rPr dirty="0" sz="1100" spc="-1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model)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F32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scaling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factors: input_scale, output_scale,</a:t>
            </a:r>
            <a:r>
              <a:rPr dirty="0" sz="1100" spc="-1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weights_scale[K]</a:t>
            </a:r>
            <a:endParaRPr sz="1100">
              <a:latin typeface="Arial"/>
              <a:cs typeface="Arial"/>
            </a:endParaRPr>
          </a:p>
          <a:p>
            <a:pPr marL="12700" marR="2042795">
              <a:lnSpc>
                <a:spcPct val="204500"/>
              </a:lnSpc>
              <a:tabLst>
                <a:tab pos="3212465" algn="l"/>
              </a:tabLst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I32_gemm_out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I8_input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 I8_weights	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Compute INT8 GEMM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(DP4A)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F32_gemm_out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 (float)I32_gemm_out	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Cast I32 GEMM output to F32</a:t>
            </a:r>
            <a:r>
              <a:rPr dirty="0" sz="1100" spc="-7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float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At this point we have F32_gemm_out which is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scaled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by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(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input_scale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*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weights_scale[K]</a:t>
            </a:r>
            <a:r>
              <a:rPr dirty="0" sz="1100" spc="-2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),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but to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store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the final result in int8 we need to have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scale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equal to "output_scale",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so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we have to</a:t>
            </a:r>
            <a:r>
              <a:rPr dirty="0" sz="1100" spc="-2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rescale:</a:t>
            </a:r>
            <a:endParaRPr sz="1100">
              <a:latin typeface="Arial"/>
              <a:cs typeface="Arial"/>
            </a:endParaRPr>
          </a:p>
          <a:p>
            <a:pPr marL="12700" marR="2735580">
              <a:lnSpc>
                <a:spcPct val="102299"/>
              </a:lnSpc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(this multiplication is done in F32, *_gemm_out arrays are in NCHW format)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in 0, ...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K-1:</a:t>
            </a:r>
            <a:endParaRPr sz="11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rescaled_F32_gemm_out[ :, i, :, :]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F32_gemm_out[ :, i, :, :]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* [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output_scale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(input_scale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weights_scale[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 ] )</a:t>
            </a:r>
            <a:r>
              <a:rPr dirty="0" sz="11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029335">
              <a:lnSpc>
                <a:spcPct val="102299"/>
              </a:lnSpc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Add bias, to perform addition we have to rescale original F32 bias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so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that it's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scaled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with "output_scale" 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rescaled_F32_gemm_out _with_bias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rescaled_F32_gemm_out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output_scale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bias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Perform ReLU (in</a:t>
            </a:r>
            <a:r>
              <a:rPr dirty="0" sz="1100" spc="-10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F32)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F32_result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ReLU(rescaled_F32_gemm_out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_with_bias)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// Convert to INT8 and </a:t>
            </a:r>
            <a:r>
              <a:rPr dirty="0" sz="1100">
                <a:solidFill>
                  <a:srgbClr val="999999"/>
                </a:solidFill>
                <a:latin typeface="Arial"/>
                <a:cs typeface="Arial"/>
              </a:rPr>
              <a:t>save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to</a:t>
            </a:r>
            <a:r>
              <a:rPr dirty="0" sz="1100" spc="-15">
                <a:solidFill>
                  <a:srgbClr val="999999"/>
                </a:solidFill>
                <a:latin typeface="Arial"/>
                <a:cs typeface="Arial"/>
              </a:rPr>
              <a:t> </a:t>
            </a:r>
            <a:r>
              <a:rPr dirty="0" sz="1100" spc="-5">
                <a:solidFill>
                  <a:srgbClr val="999999"/>
                </a:solidFill>
                <a:latin typeface="Arial"/>
                <a:cs typeface="Arial"/>
              </a:rPr>
              <a:t>global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I8_output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z="1100" spc="-5">
                <a:solidFill>
                  <a:srgbClr val="FFFFFF"/>
                </a:solidFill>
                <a:latin typeface="Arial"/>
                <a:cs typeface="Arial"/>
              </a:rPr>
              <a:t>Saturate( Round_to_nearest_integer( F32_result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290766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INT8</a:t>
            </a:r>
            <a:r>
              <a:rPr dirty="0" spc="-90"/>
              <a:t> </a:t>
            </a:r>
            <a:r>
              <a:rPr dirty="0" spc="-5"/>
              <a:t>Inference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91727"/>
            <a:ext cx="8215630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Challenge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89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 has significantly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lower precision and dynamic range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compared to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FP32.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8" y="4019017"/>
            <a:ext cx="7005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Requires more than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simple type conversion from FP32 to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INT8.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41171" y="2362757"/>
          <a:ext cx="5266690" cy="137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05"/>
                <a:gridCol w="2327274"/>
                <a:gridCol w="1654175"/>
              </a:tblGrid>
              <a:tr h="47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Dynamic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Range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Min Positive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FP32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-3.4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x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31250" sz="1200" spc="-7">
                          <a:latin typeface="Arial"/>
                          <a:cs typeface="Arial"/>
                        </a:rPr>
                        <a:t>38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~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+3.4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31250" sz="1200" spc="-7">
                          <a:latin typeface="Arial"/>
                          <a:cs typeface="Arial"/>
                        </a:rPr>
                        <a:t>38</a:t>
                      </a:r>
                      <a:endParaRPr baseline="31250"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1.4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31250" sz="1200" spc="-7">
                          <a:latin typeface="Arial"/>
                          <a:cs typeface="Arial"/>
                        </a:rPr>
                        <a:t>-45</a:t>
                      </a:r>
                      <a:endParaRPr baseline="31250"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FP16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-65504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3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+65504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5.96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x</a:t>
                      </a:r>
                      <a:r>
                        <a:rPr dirty="0" sz="12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baseline="31250" sz="1200" spc="-7">
                          <a:latin typeface="Arial"/>
                          <a:cs typeface="Arial"/>
                        </a:rPr>
                        <a:t>-8</a:t>
                      </a:r>
                      <a:endParaRPr baseline="31250"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INT8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-128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1200" spc="3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+127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5733"/>
            <a:ext cx="697293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Results </a:t>
            </a:r>
            <a:r>
              <a:rPr dirty="0" sz="3000"/>
              <a:t>- </a:t>
            </a:r>
            <a:r>
              <a:rPr dirty="0" sz="3000" spc="-10"/>
              <a:t>Performance </a:t>
            </a:r>
            <a:r>
              <a:rPr dirty="0" sz="3000"/>
              <a:t>- </a:t>
            </a:r>
            <a:r>
              <a:rPr dirty="0" sz="3000" spc="-10"/>
              <a:t>Pascal Titan</a:t>
            </a:r>
            <a:r>
              <a:rPr dirty="0" sz="3000" spc="-85"/>
              <a:t> </a:t>
            </a:r>
            <a:r>
              <a:rPr dirty="0" sz="3000"/>
              <a:t>X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199" y="1110697"/>
          <a:ext cx="8996680" cy="288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90"/>
                <a:gridCol w="520700"/>
                <a:gridCol w="570865"/>
                <a:gridCol w="494665"/>
                <a:gridCol w="570864"/>
                <a:gridCol w="570864"/>
                <a:gridCol w="494664"/>
                <a:gridCol w="570864"/>
                <a:gridCol w="570864"/>
                <a:gridCol w="494664"/>
                <a:gridCol w="580389"/>
                <a:gridCol w="580389"/>
                <a:gridCol w="504190"/>
                <a:gridCol w="580390"/>
                <a:gridCol w="580390"/>
                <a:gridCol w="504190"/>
              </a:tblGrid>
              <a:tr h="381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0195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128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8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220979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092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397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22479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130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206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22860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1683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1016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24193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301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825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8956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L="2457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r" marR="635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1.354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1045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1.825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2.741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3567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3.166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3787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3.276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Resnet-152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1.242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205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1.807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1017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2.850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1335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3.220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1437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3.299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VGG-16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393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1.508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2.361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382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2.577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2.722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1178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426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2.764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VGG-19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1.559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2.358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2.608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2.729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946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2.789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Googlenet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1.035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1163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4356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1737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2.508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6545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2300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2.846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7282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2499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2.914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31813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Alexnet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2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97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1.181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1534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1.247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6434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3638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1.768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13899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89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4758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2.921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18714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5882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3.181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6712" y="4186981"/>
            <a:ext cx="278511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TensorRT FP32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vs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TensorRT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INT8  Pascal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TitanX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5733"/>
            <a:ext cx="77597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Results </a:t>
            </a:r>
            <a:r>
              <a:rPr dirty="0" sz="3000"/>
              <a:t>- </a:t>
            </a:r>
            <a:r>
              <a:rPr dirty="0" sz="3000" spc="-10"/>
              <a:t>Performance </a:t>
            </a:r>
            <a:r>
              <a:rPr dirty="0" sz="3000"/>
              <a:t>- </a:t>
            </a:r>
            <a:r>
              <a:rPr dirty="0" sz="3000" spc="-5"/>
              <a:t>DRIVE PX 2,</a:t>
            </a:r>
            <a:r>
              <a:rPr dirty="0" sz="3000" spc="-95"/>
              <a:t> </a:t>
            </a:r>
            <a:r>
              <a:rPr dirty="0" sz="3000" spc="-5"/>
              <a:t>dGPU</a:t>
            </a:r>
            <a:endParaRPr sz="3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187" y="1100885"/>
          <a:ext cx="8996680" cy="28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195"/>
                <a:gridCol w="506730"/>
                <a:gridCol w="571500"/>
                <a:gridCol w="495300"/>
                <a:gridCol w="571500"/>
                <a:gridCol w="571500"/>
                <a:gridCol w="495300"/>
                <a:gridCol w="571500"/>
                <a:gridCol w="571500"/>
                <a:gridCol w="495300"/>
                <a:gridCol w="581025"/>
                <a:gridCol w="581025"/>
                <a:gridCol w="504825"/>
                <a:gridCol w="581025"/>
                <a:gridCol w="581025"/>
                <a:gridCol w="504825"/>
              </a:tblGrid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267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267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020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batchsize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128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AC34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6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190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0731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190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0731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190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0731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2860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1683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8194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INT8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22860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FP32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11683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[img/s]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Ratio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295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1.996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181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2.552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627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204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3.075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3.477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249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3.621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Resnet-152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1.871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2.617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3.039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3.496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3.674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VGG-16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2.757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189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3.029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3.220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3.411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DNR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DNR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VGG-19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2.797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162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3.117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3.296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3.464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DNR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DNR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Googlenet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1.622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777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2.131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1131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408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2.769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1576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497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3.170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1784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529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3.375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F6E2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Alexnet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436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202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2.164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828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348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2.381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1458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570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2.561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3106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844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3.682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4853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1382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3.510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6712" y="4110781"/>
            <a:ext cx="278511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TensorRT FP32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vs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TensorRT</a:t>
            </a:r>
            <a:r>
              <a:rPr dirty="0" sz="14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INT8  DRIVE PX 2,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dGPU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54673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High-throughput </a:t>
            </a:r>
            <a:r>
              <a:rPr dirty="0" spc="-10"/>
              <a:t>INT8</a:t>
            </a:r>
            <a:r>
              <a:rPr dirty="0" spc="-90"/>
              <a:t> </a:t>
            </a:r>
            <a:r>
              <a:rPr dirty="0" spc="-5"/>
              <a:t>math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86677" y="2537382"/>
          <a:ext cx="2078355" cy="28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26415"/>
                <a:gridCol w="526415"/>
                <a:gridCol w="505459"/>
              </a:tblGrid>
              <a:tr h="2711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  <a:solidFill>
                      <a:srgbClr val="93C37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86677" y="3117031"/>
          <a:ext cx="2078355" cy="28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26415"/>
                <a:gridCol w="526415"/>
                <a:gridCol w="505459"/>
              </a:tblGrid>
              <a:tr h="27114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  <a:solidFill>
                      <a:srgbClr val="DF6666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C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  <a:solidFill>
                      <a:srgbClr val="8E7CC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376326" y="2897506"/>
            <a:ext cx="140424" cy="14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89925" y="2897506"/>
            <a:ext cx="140424" cy="14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16524" y="2897506"/>
            <a:ext cx="140424" cy="14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3123" y="2897506"/>
            <a:ext cx="140424" cy="140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29537" y="3715642"/>
            <a:ext cx="45085" cy="48260"/>
          </a:xfrm>
          <a:custGeom>
            <a:avLst/>
            <a:gdLst/>
            <a:ahLst/>
            <a:cxnLst/>
            <a:rect l="l" t="t" r="r" b="b"/>
            <a:pathLst>
              <a:path w="45085" h="48260">
                <a:moveTo>
                  <a:pt x="44899" y="47649"/>
                </a:moveTo>
                <a:lnTo>
                  <a:pt x="0" y="47649"/>
                </a:lnTo>
                <a:lnTo>
                  <a:pt x="0" y="0"/>
                </a:lnTo>
                <a:lnTo>
                  <a:pt x="44899" y="0"/>
                </a:lnTo>
                <a:lnTo>
                  <a:pt x="44899" y="47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81887" y="3785742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 h="0">
                <a:moveTo>
                  <a:pt x="0" y="0"/>
                </a:moveTo>
                <a:lnTo>
                  <a:pt x="140199" y="0"/>
                </a:lnTo>
              </a:path>
            </a:pathLst>
          </a:custGeom>
          <a:ln w="448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29537" y="3808192"/>
            <a:ext cx="45085" cy="48260"/>
          </a:xfrm>
          <a:custGeom>
            <a:avLst/>
            <a:gdLst/>
            <a:ahLst/>
            <a:cxnLst/>
            <a:rect l="l" t="t" r="r" b="b"/>
            <a:pathLst>
              <a:path w="45085" h="48260">
                <a:moveTo>
                  <a:pt x="44899" y="47649"/>
                </a:moveTo>
                <a:lnTo>
                  <a:pt x="0" y="47649"/>
                </a:lnTo>
                <a:lnTo>
                  <a:pt x="0" y="0"/>
                </a:lnTo>
                <a:lnTo>
                  <a:pt x="44899" y="0"/>
                </a:lnTo>
                <a:lnTo>
                  <a:pt x="44899" y="47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1887" y="3715642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47649"/>
                </a:moveTo>
                <a:lnTo>
                  <a:pt x="47649" y="47649"/>
                </a:lnTo>
                <a:lnTo>
                  <a:pt x="47649" y="0"/>
                </a:lnTo>
                <a:lnTo>
                  <a:pt x="92549" y="0"/>
                </a:lnTo>
                <a:lnTo>
                  <a:pt x="92549" y="47649"/>
                </a:lnTo>
                <a:lnTo>
                  <a:pt x="140199" y="47649"/>
                </a:lnTo>
                <a:lnTo>
                  <a:pt x="140199" y="92549"/>
                </a:lnTo>
                <a:lnTo>
                  <a:pt x="92549" y="92549"/>
                </a:lnTo>
                <a:lnTo>
                  <a:pt x="92549" y="140199"/>
                </a:lnTo>
                <a:lnTo>
                  <a:pt x="47649" y="140199"/>
                </a:lnTo>
                <a:lnTo>
                  <a:pt x="47649" y="92549"/>
                </a:lnTo>
                <a:lnTo>
                  <a:pt x="0" y="92549"/>
                </a:lnTo>
                <a:lnTo>
                  <a:pt x="0" y="4764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33538" y="3393293"/>
            <a:ext cx="558800" cy="296545"/>
          </a:xfrm>
          <a:custGeom>
            <a:avLst/>
            <a:gdLst/>
            <a:ahLst/>
            <a:cxnLst/>
            <a:rect l="l" t="t" r="r" b="b"/>
            <a:pathLst>
              <a:path w="558800" h="296545">
                <a:moveTo>
                  <a:pt x="0" y="0"/>
                </a:moveTo>
                <a:lnTo>
                  <a:pt x="558498" y="296024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84662" y="3675417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45574" y="34149"/>
                </a:moveTo>
                <a:lnTo>
                  <a:pt x="0" y="27799"/>
                </a:lnTo>
                <a:lnTo>
                  <a:pt x="14749" y="0"/>
                </a:lnTo>
                <a:lnTo>
                  <a:pt x="45574" y="34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84662" y="3675417"/>
            <a:ext cx="45720" cy="34290"/>
          </a:xfrm>
          <a:custGeom>
            <a:avLst/>
            <a:gdLst/>
            <a:ahLst/>
            <a:cxnLst/>
            <a:rect l="l" t="t" r="r" b="b"/>
            <a:pathLst>
              <a:path w="45720" h="34289">
                <a:moveTo>
                  <a:pt x="0" y="27799"/>
                </a:moveTo>
                <a:lnTo>
                  <a:pt x="45574" y="34149"/>
                </a:lnTo>
                <a:lnTo>
                  <a:pt x="14749" y="0"/>
                </a:lnTo>
                <a:lnTo>
                  <a:pt x="0" y="277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55375" y="3388530"/>
            <a:ext cx="186174" cy="2405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25024" y="3388530"/>
            <a:ext cx="166474" cy="218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60086" y="3393293"/>
            <a:ext cx="453390" cy="292100"/>
          </a:xfrm>
          <a:custGeom>
            <a:avLst/>
            <a:gdLst/>
            <a:ahLst/>
            <a:cxnLst/>
            <a:rect l="l" t="t" r="r" b="b"/>
            <a:pathLst>
              <a:path w="453390" h="292100">
                <a:moveTo>
                  <a:pt x="453249" y="0"/>
                </a:moveTo>
                <a:lnTo>
                  <a:pt x="0" y="29184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23736" y="3671917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4" h="36829">
                <a:moveTo>
                  <a:pt x="0" y="36624"/>
                </a:moveTo>
                <a:lnTo>
                  <a:pt x="27824" y="0"/>
                </a:lnTo>
                <a:lnTo>
                  <a:pt x="44874" y="26449"/>
                </a:lnTo>
                <a:lnTo>
                  <a:pt x="0" y="36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23736" y="3671917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4" h="36829">
                <a:moveTo>
                  <a:pt x="27824" y="0"/>
                </a:moveTo>
                <a:lnTo>
                  <a:pt x="0" y="36624"/>
                </a:lnTo>
                <a:lnTo>
                  <a:pt x="44874" y="26449"/>
                </a:lnTo>
                <a:lnTo>
                  <a:pt x="27824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191439" y="3943667"/>
            <a:ext cx="2051685" cy="271780"/>
          </a:xfrm>
          <a:prstGeom prst="rect">
            <a:avLst/>
          </a:prstGeom>
          <a:solidFill>
            <a:srgbClr val="999999"/>
          </a:solidFill>
          <a:ln w="9524">
            <a:solidFill>
              <a:srgbClr val="2F2F2F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int32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8938" y="3129032"/>
            <a:ext cx="144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6398" y="2858255"/>
            <a:ext cx="2478405" cy="86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Courier New"/>
                <a:cs typeface="Courier New"/>
              </a:rPr>
              <a:t>Result += </a:t>
            </a:r>
            <a:r>
              <a:rPr dirty="0" sz="1400" spc="-5" b="1">
                <a:solidFill>
                  <a:srgbClr val="DF6666"/>
                </a:solidFill>
                <a:latin typeface="Courier New"/>
                <a:cs typeface="Courier New"/>
              </a:rPr>
              <a:t>A[0]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400" spc="-5" b="1">
                <a:solidFill>
                  <a:srgbClr val="DF6666"/>
                </a:solidFill>
                <a:latin typeface="Courier New"/>
                <a:cs typeface="Courier New"/>
              </a:rPr>
              <a:t>B[0]</a:t>
            </a:r>
            <a:r>
              <a:rPr dirty="0" sz="1400" spc="-90" b="1">
                <a:solidFill>
                  <a:srgbClr val="DF6666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  <a:p>
            <a:pPr marL="1078865">
              <a:lnSpc>
                <a:spcPts val="1650"/>
              </a:lnSpc>
            </a:pPr>
            <a:r>
              <a:rPr dirty="0" sz="1400" spc="-5" b="1">
                <a:solidFill>
                  <a:srgbClr val="93C37C"/>
                </a:solidFill>
                <a:latin typeface="Courier New"/>
                <a:cs typeface="Courier New"/>
              </a:rPr>
              <a:t>A[1]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400" spc="-5" b="1">
                <a:solidFill>
                  <a:srgbClr val="93C37C"/>
                </a:solidFill>
                <a:latin typeface="Courier New"/>
                <a:cs typeface="Courier New"/>
              </a:rPr>
              <a:t>B[1]</a:t>
            </a:r>
            <a:r>
              <a:rPr dirty="0" sz="1400" spc="-100" b="1">
                <a:solidFill>
                  <a:srgbClr val="93C37C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  <a:p>
            <a:pPr marL="1078865">
              <a:lnSpc>
                <a:spcPts val="1650"/>
              </a:lnSpc>
            </a:pPr>
            <a:r>
              <a:rPr dirty="0" sz="1400" spc="-5" b="1">
                <a:solidFill>
                  <a:srgbClr val="6D9EEB"/>
                </a:solidFill>
                <a:latin typeface="Courier New"/>
                <a:cs typeface="Courier New"/>
              </a:rPr>
              <a:t>A[2]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400" spc="-5" b="1">
                <a:solidFill>
                  <a:srgbClr val="6D9EEB"/>
                </a:solidFill>
                <a:latin typeface="Courier New"/>
                <a:cs typeface="Courier New"/>
              </a:rPr>
              <a:t>B[2]</a:t>
            </a:r>
            <a:r>
              <a:rPr dirty="0" sz="1400" spc="-100" b="1">
                <a:solidFill>
                  <a:srgbClr val="6D9EEB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400">
              <a:latin typeface="Courier New"/>
              <a:cs typeface="Courier New"/>
            </a:endParaRPr>
          </a:p>
          <a:p>
            <a:pPr marL="1078865">
              <a:lnSpc>
                <a:spcPts val="1664"/>
              </a:lnSpc>
            </a:pPr>
            <a:r>
              <a:rPr dirty="0" sz="1400" spc="-5" b="1">
                <a:solidFill>
                  <a:srgbClr val="8E7CC3"/>
                </a:solidFill>
                <a:latin typeface="Courier New"/>
                <a:cs typeface="Courier New"/>
              </a:rPr>
              <a:t>A[3]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4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8E7CC3"/>
                </a:solidFill>
                <a:latin typeface="Courier New"/>
                <a:cs typeface="Courier New"/>
              </a:rPr>
              <a:t>B[3]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451" y="899529"/>
            <a:ext cx="7651115" cy="189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5B800"/>
                </a:solidFill>
                <a:latin typeface="Arial"/>
                <a:cs typeface="Arial"/>
              </a:rPr>
              <a:t>DP4A </a:t>
            </a:r>
            <a:r>
              <a:rPr dirty="0" sz="1800">
                <a:solidFill>
                  <a:srgbClr val="75B800"/>
                </a:solidFill>
                <a:latin typeface="Arial"/>
                <a:cs typeface="Arial"/>
              </a:rPr>
              <a:t>- </a:t>
            </a:r>
            <a:r>
              <a:rPr dirty="0" sz="1800" spc="-5">
                <a:solidFill>
                  <a:srgbClr val="75B800"/>
                </a:solidFill>
                <a:latin typeface="Arial"/>
                <a:cs typeface="Arial"/>
              </a:rPr>
              <a:t>INT8 dot</a:t>
            </a:r>
            <a:r>
              <a:rPr dirty="0" sz="1800" spc="-15">
                <a:solidFill>
                  <a:srgbClr val="75B8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75B800"/>
                </a:solidFill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  <a:p>
            <a:pPr marL="447040" indent="-367030">
              <a:lnSpc>
                <a:spcPct val="100000"/>
              </a:lnSpc>
              <a:spcBef>
                <a:spcPts val="1340"/>
              </a:spcBef>
              <a:buFont typeface="Arial"/>
              <a:buChar char="●"/>
              <a:tabLst>
                <a:tab pos="447040" algn="l"/>
                <a:tab pos="44767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Requires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sm_61+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(Pascal TitanX, GTX 1080, Tesla P4, P40 and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others).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447040" indent="-367030">
              <a:lnSpc>
                <a:spcPct val="100000"/>
              </a:lnSpc>
              <a:buFont typeface="Arial"/>
              <a:buChar char="●"/>
              <a:tabLst>
                <a:tab pos="447040" algn="l"/>
                <a:tab pos="447675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Four-way byte dot product accumulated in 32-bit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result.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 marL="157607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15849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964520"/>
            <a:ext cx="6318250" cy="126682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215"/>
              </a:spcBef>
              <a:buClr>
                <a:srgbClr val="FFFFFF"/>
              </a:buClr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No accuracy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loss.</a:t>
            </a: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Hence solution has to be “simple” and compute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efficient.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38588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Linear</a:t>
            </a:r>
            <a:r>
              <a:rPr dirty="0" spc="-90"/>
              <a:t> </a:t>
            </a:r>
            <a:r>
              <a:rPr dirty="0" spc="-5"/>
              <a:t>quantization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2" y="1344126"/>
            <a:ext cx="5904230" cy="814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Representation: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Tensor Values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dirty="0" sz="1800" spc="-5">
                <a:solidFill>
                  <a:srgbClr val="75B800"/>
                </a:solidFill>
                <a:latin typeface="Trebuchet MS"/>
                <a:cs typeface="Trebuchet MS"/>
              </a:rPr>
              <a:t>FP32 scale factor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* </a:t>
            </a:r>
            <a:r>
              <a:rPr dirty="0" sz="1800" spc="-5">
                <a:solidFill>
                  <a:srgbClr val="6D9EEB"/>
                </a:solidFill>
                <a:latin typeface="Trebuchet MS"/>
                <a:cs typeface="Trebuchet MS"/>
              </a:rPr>
              <a:t>int8 array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+ </a:t>
            </a:r>
            <a:r>
              <a:rPr dirty="0" sz="1800" spc="-5">
                <a:solidFill>
                  <a:srgbClr val="DF6666"/>
                </a:solidFill>
                <a:latin typeface="Trebuchet MS"/>
                <a:cs typeface="Trebuchet MS"/>
              </a:rPr>
              <a:t>FP32</a:t>
            </a:r>
            <a:r>
              <a:rPr dirty="0" sz="1800">
                <a:solidFill>
                  <a:srgbClr val="DF6666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DF6666"/>
                </a:solidFill>
                <a:latin typeface="Trebuchet MS"/>
                <a:cs typeface="Trebuchet MS"/>
              </a:rPr>
              <a:t>bias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47688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Do we really </a:t>
            </a:r>
            <a:r>
              <a:rPr dirty="0" spc="-10"/>
              <a:t>need</a:t>
            </a:r>
            <a:r>
              <a:rPr dirty="0" spc="-95"/>
              <a:t> </a:t>
            </a:r>
            <a:r>
              <a:rPr dirty="0" spc="-5"/>
              <a:t>bias?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24" y="961179"/>
            <a:ext cx="3455035" cy="182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matrices: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spcBef>
                <a:spcPts val="1650"/>
              </a:spcBef>
              <a:tabLst>
                <a:tab pos="2344420" algn="l"/>
              </a:tabLst>
            </a:pP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A = </a:t>
            </a:r>
            <a:r>
              <a:rPr dirty="0" sz="1800" spc="-5" b="1">
                <a:solidFill>
                  <a:srgbClr val="75B800"/>
                </a:solidFill>
                <a:latin typeface="Courier New"/>
                <a:cs typeface="Courier New"/>
              </a:rPr>
              <a:t>scale_A</a:t>
            </a:r>
            <a:r>
              <a:rPr dirty="0" sz="1800" b="1">
                <a:solidFill>
                  <a:srgbClr val="75B8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800" spc="-5" b="1">
                <a:solidFill>
                  <a:srgbClr val="6D9EEB"/>
                </a:solidFill>
                <a:latin typeface="Courier New"/>
                <a:cs typeface="Courier New"/>
              </a:rPr>
              <a:t>QA	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800" spc="-1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DF6666"/>
                </a:solidFill>
                <a:latin typeface="Courier New"/>
                <a:cs typeface="Courier New"/>
              </a:rPr>
              <a:t>bias_A 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B = </a:t>
            </a:r>
            <a:r>
              <a:rPr dirty="0" sz="1800" spc="-5" b="1">
                <a:solidFill>
                  <a:srgbClr val="75B800"/>
                </a:solidFill>
                <a:latin typeface="Courier New"/>
                <a:cs typeface="Courier New"/>
              </a:rPr>
              <a:t>scale_B</a:t>
            </a:r>
            <a:r>
              <a:rPr dirty="0" sz="1800" b="1">
                <a:solidFill>
                  <a:srgbClr val="75B8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800" spc="-5" b="1">
                <a:solidFill>
                  <a:srgbClr val="6D9EEB"/>
                </a:solidFill>
                <a:latin typeface="Courier New"/>
                <a:cs typeface="Courier New"/>
              </a:rPr>
              <a:t>QB	</a:t>
            </a:r>
            <a:r>
              <a:rPr dirty="0" sz="1800" b="1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1800" spc="-10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DF6666"/>
                </a:solidFill>
                <a:latin typeface="Courier New"/>
                <a:cs typeface="Courier New"/>
              </a:rPr>
              <a:t>bias_B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Let’s multiply those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8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matrices: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2474" y="3088610"/>
          <a:ext cx="5139690" cy="1087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7730"/>
                <a:gridCol w="2057399"/>
                <a:gridCol w="685164"/>
                <a:gridCol w="236854"/>
              </a:tblGrid>
              <a:tr h="267335">
                <a:tc>
                  <a:txBody>
                    <a:bodyPr/>
                    <a:lstStyle/>
                    <a:p>
                      <a:pPr algn="r" marR="60325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* B =</a:t>
                      </a:r>
                      <a:r>
                        <a:rPr dirty="0" sz="1800" spc="-114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75B800"/>
                          </a:solidFill>
                          <a:latin typeface="Courier New"/>
                          <a:cs typeface="Courier New"/>
                        </a:rPr>
                        <a:t>scale_A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dirty="0" sz="1800" spc="-5" b="1">
                          <a:solidFill>
                            <a:srgbClr val="75B800"/>
                          </a:solidFill>
                          <a:latin typeface="Courier New"/>
                          <a:cs typeface="Courier New"/>
                        </a:rPr>
                        <a:t>scale_B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6D9EEB"/>
                          </a:solidFill>
                          <a:latin typeface="Courier New"/>
                          <a:cs typeface="Courier New"/>
                        </a:rPr>
                        <a:t>QA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7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6D9EEB"/>
                          </a:solidFill>
                          <a:latin typeface="Courier New"/>
                          <a:cs typeface="Courier New"/>
                        </a:rPr>
                        <a:t>QB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86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r" marR="60325">
                        <a:lnSpc>
                          <a:spcPts val="1925"/>
                        </a:lnSpc>
                      </a:pPr>
                      <a:r>
                        <a:rPr dirty="0" sz="1800" spc="-5" b="1">
                          <a:solidFill>
                            <a:srgbClr val="75B800"/>
                          </a:solidFill>
                          <a:latin typeface="Courier New"/>
                          <a:cs typeface="Courier New"/>
                        </a:rPr>
                        <a:t>scale_A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  <a:tabLst>
                          <a:tab pos="754380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dirty="0" sz="1800" spc="-5" b="1">
                          <a:solidFill>
                            <a:srgbClr val="6D9EEB"/>
                          </a:solidFill>
                          <a:latin typeface="Courier New"/>
                          <a:cs typeface="Courier New"/>
                        </a:rPr>
                        <a:t>QA	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DF6666"/>
                          </a:solidFill>
                          <a:latin typeface="Courier New"/>
                          <a:cs typeface="Courier New"/>
                        </a:rPr>
                        <a:t>bias_B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92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r" marR="60325">
                        <a:lnSpc>
                          <a:spcPts val="1925"/>
                        </a:lnSpc>
                      </a:pPr>
                      <a:r>
                        <a:rPr dirty="0" sz="1800" spc="-5" b="1">
                          <a:solidFill>
                            <a:srgbClr val="75B800"/>
                          </a:solidFill>
                          <a:latin typeface="Courier New"/>
                          <a:cs typeface="Courier New"/>
                        </a:rPr>
                        <a:t>scale_B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  <a:tabLst>
                          <a:tab pos="754380" algn="l"/>
                        </a:tabLst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 </a:t>
                      </a:r>
                      <a:r>
                        <a:rPr dirty="0" sz="1800" spc="-5" b="1">
                          <a:solidFill>
                            <a:srgbClr val="6D9EEB"/>
                          </a:solidFill>
                          <a:latin typeface="Courier New"/>
                          <a:cs typeface="Courier New"/>
                        </a:rPr>
                        <a:t>QB	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DF6666"/>
                          </a:solidFill>
                          <a:latin typeface="Courier New"/>
                          <a:cs typeface="Courier New"/>
                        </a:rPr>
                        <a:t>bias_A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92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</a:tr>
              <a:tr h="267335">
                <a:tc>
                  <a:txBody>
                    <a:bodyPr/>
                    <a:lstStyle/>
                    <a:p>
                      <a:pPr marL="1129030">
                        <a:lnSpc>
                          <a:spcPts val="1925"/>
                        </a:lnSpc>
                      </a:pPr>
                      <a:r>
                        <a:rPr dirty="0" sz="1800" spc="-5" b="1">
                          <a:solidFill>
                            <a:srgbClr val="DF6666"/>
                          </a:solidFill>
                          <a:latin typeface="Courier New"/>
                          <a:cs typeface="Courier New"/>
                        </a:rPr>
                        <a:t>bias_A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25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DF6666"/>
                          </a:solidFill>
                          <a:latin typeface="Courier New"/>
                          <a:cs typeface="Courier New"/>
                        </a:rPr>
                        <a:t>bias_B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3" y="244209"/>
            <a:ext cx="47688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Do we really </a:t>
            </a:r>
            <a:r>
              <a:rPr dirty="0" spc="-10"/>
              <a:t>need</a:t>
            </a:r>
            <a:r>
              <a:rPr dirty="0" spc="-95"/>
              <a:t> </a:t>
            </a:r>
            <a:r>
              <a:rPr dirty="0" spc="-5"/>
              <a:t>bias?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Two</a:t>
            </a:r>
            <a:r>
              <a:rPr dirty="0" spc="-10"/>
              <a:t> </a:t>
            </a:r>
            <a:r>
              <a:rPr dirty="0" spc="-5"/>
              <a:t>matrices:</a:t>
            </a:r>
          </a:p>
          <a:p>
            <a:pPr marL="12700" marR="1651000">
              <a:lnSpc>
                <a:spcPct val="100699"/>
              </a:lnSpc>
              <a:spcBef>
                <a:spcPts val="1650"/>
              </a:spcBef>
              <a:tabLst>
                <a:tab pos="2344420" algn="l"/>
              </a:tabLst>
            </a:pPr>
            <a:r>
              <a:rPr dirty="0">
                <a:latin typeface="Courier New"/>
                <a:cs typeface="Courier New"/>
              </a:rPr>
              <a:t>A = </a:t>
            </a:r>
            <a:r>
              <a:rPr dirty="0" spc="-5">
                <a:solidFill>
                  <a:srgbClr val="75B800"/>
                </a:solidFill>
                <a:latin typeface="Courier New"/>
                <a:cs typeface="Courier New"/>
              </a:rPr>
              <a:t>scale_A</a:t>
            </a:r>
            <a:r>
              <a:rPr dirty="0">
                <a:solidFill>
                  <a:srgbClr val="75B800"/>
                </a:solidFill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* </a:t>
            </a:r>
            <a:r>
              <a:rPr dirty="0" spc="-5">
                <a:solidFill>
                  <a:srgbClr val="6D9EEB"/>
                </a:solidFill>
                <a:latin typeface="Courier New"/>
                <a:cs typeface="Courier New"/>
              </a:rPr>
              <a:t>QA	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dirty="0" spc="-100">
                <a:latin typeface="Courier New"/>
                <a:cs typeface="Courier New"/>
              </a:rPr>
              <a:t> </a:t>
            </a:r>
            <a:r>
              <a:rPr dirty="0" spc="-5" strike="sngStrike">
                <a:solidFill>
                  <a:srgbClr val="DF6666"/>
                </a:solidFill>
                <a:latin typeface="Courier New"/>
                <a:cs typeface="Courier New"/>
              </a:rPr>
              <a:t>bias_A </a:t>
            </a:r>
            <a:r>
              <a:rPr dirty="0" spc="-5" strike="noStrike">
                <a:solidFill>
                  <a:srgbClr val="DF6666"/>
                </a:solidFill>
                <a:latin typeface="Courier New"/>
                <a:cs typeface="Courier New"/>
              </a:rPr>
              <a:t> </a:t>
            </a:r>
            <a:r>
              <a:rPr dirty="0" strike="noStrike">
                <a:latin typeface="Courier New"/>
                <a:cs typeface="Courier New"/>
              </a:rPr>
              <a:t>B = </a:t>
            </a:r>
            <a:r>
              <a:rPr dirty="0" spc="-5" strike="noStrike">
                <a:solidFill>
                  <a:srgbClr val="75B800"/>
                </a:solidFill>
                <a:latin typeface="Courier New"/>
                <a:cs typeface="Courier New"/>
              </a:rPr>
              <a:t>scale_B</a:t>
            </a:r>
            <a:r>
              <a:rPr dirty="0" strike="noStrike">
                <a:solidFill>
                  <a:srgbClr val="75B800"/>
                </a:solidFill>
                <a:latin typeface="Courier New"/>
                <a:cs typeface="Courier New"/>
              </a:rPr>
              <a:t> </a:t>
            </a:r>
            <a:r>
              <a:rPr dirty="0" strike="noStrike">
                <a:latin typeface="Courier New"/>
                <a:cs typeface="Courier New"/>
              </a:rPr>
              <a:t>* </a:t>
            </a:r>
            <a:r>
              <a:rPr dirty="0" spc="-5" strike="noStrike">
                <a:solidFill>
                  <a:srgbClr val="6D9EEB"/>
                </a:solidFill>
                <a:latin typeface="Courier New"/>
                <a:cs typeface="Courier New"/>
              </a:rPr>
              <a:t>QB	</a:t>
            </a:r>
            <a:r>
              <a:rPr dirty="0" strike="noStrike">
                <a:latin typeface="Courier New"/>
                <a:cs typeface="Courier New"/>
              </a:rPr>
              <a:t>+</a:t>
            </a:r>
            <a:r>
              <a:rPr dirty="0" spc="-100" strike="noStrike">
                <a:latin typeface="Courier New"/>
                <a:cs typeface="Courier New"/>
              </a:rPr>
              <a:t> </a:t>
            </a:r>
            <a:r>
              <a:rPr dirty="0" spc="-5" strike="sngStrike">
                <a:solidFill>
                  <a:srgbClr val="DF6666"/>
                </a:solidFill>
                <a:latin typeface="Courier New"/>
                <a:cs typeface="Courier New"/>
              </a:rPr>
              <a:t>bias_B</a:t>
            </a: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pc="-5"/>
              <a:t>Let’s multiply those </a:t>
            </a:r>
            <a:r>
              <a:rPr dirty="0"/>
              <a:t>2</a:t>
            </a:r>
            <a:r>
              <a:rPr dirty="0" spc="-20"/>
              <a:t> </a:t>
            </a:r>
            <a:r>
              <a:rPr dirty="0" spc="-5"/>
              <a:t>matrices: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264660" algn="l"/>
                <a:tab pos="4951095" algn="l"/>
              </a:tabLst>
            </a:pPr>
            <a:r>
              <a:rPr dirty="0">
                <a:latin typeface="Courier New"/>
                <a:cs typeface="Courier New"/>
              </a:rPr>
              <a:t>A</a:t>
            </a:r>
            <a:r>
              <a:rPr dirty="0" spc="-5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*</a:t>
            </a:r>
            <a:r>
              <a:rPr dirty="0" spc="-5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B</a:t>
            </a:r>
            <a:r>
              <a:rPr dirty="0" spc="-5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 </a:t>
            </a:r>
            <a:r>
              <a:rPr dirty="0" spc="-5">
                <a:solidFill>
                  <a:srgbClr val="75B800"/>
                </a:solidFill>
                <a:latin typeface="Courier New"/>
                <a:cs typeface="Courier New"/>
              </a:rPr>
              <a:t>scale_</a:t>
            </a:r>
            <a:r>
              <a:rPr dirty="0">
                <a:solidFill>
                  <a:srgbClr val="75B800"/>
                </a:solidFill>
                <a:latin typeface="Courier New"/>
                <a:cs typeface="Courier New"/>
              </a:rPr>
              <a:t>A </a:t>
            </a:r>
            <a:r>
              <a:rPr dirty="0">
                <a:latin typeface="Courier New"/>
                <a:cs typeface="Courier New"/>
              </a:rPr>
              <a:t>* </a:t>
            </a:r>
            <a:r>
              <a:rPr dirty="0" spc="-5">
                <a:solidFill>
                  <a:srgbClr val="75B800"/>
                </a:solidFill>
                <a:latin typeface="Courier New"/>
                <a:cs typeface="Courier New"/>
              </a:rPr>
              <a:t>scale_</a:t>
            </a:r>
            <a:r>
              <a:rPr dirty="0">
                <a:solidFill>
                  <a:srgbClr val="75B800"/>
                </a:solidFill>
                <a:latin typeface="Courier New"/>
                <a:cs typeface="Courier New"/>
              </a:rPr>
              <a:t>B </a:t>
            </a:r>
            <a:r>
              <a:rPr dirty="0">
                <a:latin typeface="Courier New"/>
                <a:cs typeface="Courier New"/>
              </a:rPr>
              <a:t>* </a:t>
            </a:r>
            <a:r>
              <a:rPr dirty="0" spc="-5">
                <a:solidFill>
                  <a:srgbClr val="6D9EEB"/>
                </a:solidFill>
                <a:latin typeface="Courier New"/>
                <a:cs typeface="Courier New"/>
              </a:rPr>
              <a:t>Q</a:t>
            </a:r>
            <a:r>
              <a:rPr dirty="0">
                <a:solidFill>
                  <a:srgbClr val="6D9EEB"/>
                </a:solidFill>
                <a:latin typeface="Courier New"/>
                <a:cs typeface="Courier New"/>
              </a:rPr>
              <a:t>A	</a:t>
            </a:r>
            <a:r>
              <a:rPr dirty="0">
                <a:latin typeface="Courier New"/>
                <a:cs typeface="Courier New"/>
              </a:rPr>
              <a:t>* </a:t>
            </a:r>
            <a:r>
              <a:rPr dirty="0" spc="-5">
                <a:solidFill>
                  <a:srgbClr val="6D9EEB"/>
                </a:solidFill>
                <a:latin typeface="Courier New"/>
                <a:cs typeface="Courier New"/>
              </a:rPr>
              <a:t>Q</a:t>
            </a:r>
            <a:r>
              <a:rPr dirty="0">
                <a:solidFill>
                  <a:srgbClr val="6D9EEB"/>
                </a:solidFill>
                <a:latin typeface="Courier New"/>
                <a:cs typeface="Courier New"/>
              </a:rPr>
              <a:t>B	</a:t>
            </a:r>
            <a:r>
              <a:rPr dirty="0">
                <a:latin typeface="Courier New"/>
                <a:cs typeface="Courier New"/>
              </a:rPr>
              <a:t>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0074" y="3313849"/>
            <a:ext cx="163195" cy="57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strike="sngStrike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b="1" strike="sngStrike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683" y="4071298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4" h="0">
                <a:moveTo>
                  <a:pt x="0" y="0"/>
                </a:moveTo>
                <a:lnTo>
                  <a:pt x="823091" y="0"/>
                </a:lnTo>
              </a:path>
            </a:pathLst>
          </a:custGeom>
          <a:ln w="18287">
            <a:solidFill>
              <a:srgbClr val="DF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4774" y="4071298"/>
            <a:ext cx="549275" cy="0"/>
          </a:xfrm>
          <a:custGeom>
            <a:avLst/>
            <a:gdLst/>
            <a:ahLst/>
            <a:cxnLst/>
            <a:rect l="l" t="t" r="r" b="b"/>
            <a:pathLst>
              <a:path w="549275" h="0">
                <a:moveTo>
                  <a:pt x="0" y="0"/>
                </a:moveTo>
                <a:lnTo>
                  <a:pt x="548724" y="0"/>
                </a:lnTo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8983" y="3313849"/>
            <a:ext cx="2906395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0699"/>
              </a:lnSpc>
              <a:spcBef>
                <a:spcPts val="85"/>
              </a:spcBef>
            </a:pPr>
            <a:r>
              <a:rPr dirty="0" sz="1800" spc="-5" b="1" strike="sngStrike">
                <a:solidFill>
                  <a:srgbClr val="75B800"/>
                </a:solidFill>
                <a:latin typeface="Courier New"/>
                <a:cs typeface="Courier New"/>
              </a:rPr>
              <a:t>scale_A</a:t>
            </a:r>
            <a:r>
              <a:rPr dirty="0" sz="1800" spc="-5" b="1" strike="sngStrike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b="1" strike="sngStrike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800" spc="-5" b="1" strike="sngStrike">
                <a:solidFill>
                  <a:srgbClr val="6D9EEB"/>
                </a:solidFill>
                <a:latin typeface="Courier New"/>
                <a:cs typeface="Courier New"/>
              </a:rPr>
              <a:t>QA</a:t>
            </a:r>
            <a:r>
              <a:rPr dirty="0" sz="1800" spc="-5" b="1" strike="sngStrike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b="1" strike="sngStrike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800" spc="-80" b="1" strike="sngStrike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 strike="sngStrike">
                <a:solidFill>
                  <a:srgbClr val="DF6666"/>
                </a:solidFill>
                <a:latin typeface="Courier New"/>
                <a:cs typeface="Courier New"/>
              </a:rPr>
              <a:t>bias_B </a:t>
            </a:r>
            <a:r>
              <a:rPr dirty="0" sz="1800" spc="-5" b="1" strike="noStrike">
                <a:solidFill>
                  <a:srgbClr val="DF6666"/>
                </a:solidFill>
                <a:latin typeface="Courier New"/>
                <a:cs typeface="Courier New"/>
              </a:rPr>
              <a:t> </a:t>
            </a:r>
            <a:r>
              <a:rPr dirty="0" sz="1800" spc="-5" b="1" strike="sngStrike">
                <a:solidFill>
                  <a:srgbClr val="75B800"/>
                </a:solidFill>
                <a:latin typeface="Courier New"/>
                <a:cs typeface="Courier New"/>
              </a:rPr>
              <a:t>scale_B</a:t>
            </a:r>
            <a:r>
              <a:rPr dirty="0" sz="1800" spc="-5" b="1" strike="sngStrike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b="1" strike="sngStrike">
                <a:solidFill>
                  <a:srgbClr val="FFFFFF"/>
                </a:solidFill>
                <a:latin typeface="Courier New"/>
                <a:cs typeface="Courier New"/>
              </a:rPr>
              <a:t>* </a:t>
            </a:r>
            <a:r>
              <a:rPr dirty="0" sz="1800" spc="-5" b="1" strike="sngStrike">
                <a:solidFill>
                  <a:srgbClr val="6D9EEB"/>
                </a:solidFill>
                <a:latin typeface="Courier New"/>
                <a:cs typeface="Courier New"/>
              </a:rPr>
              <a:t>QB</a:t>
            </a:r>
            <a:r>
              <a:rPr dirty="0" sz="1800" spc="-5" b="1" strike="sngStrike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b="1" strike="sngStrike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800" spc="-80" b="1" strike="sngStrike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 strike="sngStrike">
                <a:solidFill>
                  <a:srgbClr val="DF6666"/>
                </a:solidFill>
                <a:latin typeface="Courier New"/>
                <a:cs typeface="Courier New"/>
              </a:rPr>
              <a:t>bias_A </a:t>
            </a:r>
            <a:r>
              <a:rPr dirty="0" sz="1800" spc="-5" b="1" strike="noStrike">
                <a:solidFill>
                  <a:srgbClr val="DF6666"/>
                </a:solidFill>
                <a:latin typeface="Courier New"/>
                <a:cs typeface="Courier New"/>
              </a:rPr>
              <a:t> bias_A </a:t>
            </a:r>
            <a:r>
              <a:rPr dirty="0" sz="1800" b="1" strike="noStrike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800" spc="-30" b="1" strike="noStrike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800" spc="-5" b="1" strike="noStrike">
                <a:solidFill>
                  <a:srgbClr val="DF6666"/>
                </a:solidFill>
                <a:latin typeface="Courier New"/>
                <a:cs typeface="Courier New"/>
              </a:rPr>
              <a:t>bias_B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3499" y="4071298"/>
            <a:ext cx="823594" cy="0"/>
          </a:xfrm>
          <a:custGeom>
            <a:avLst/>
            <a:gdLst/>
            <a:ahLst/>
            <a:cxnLst/>
            <a:rect l="l" t="t" r="r" b="b"/>
            <a:pathLst>
              <a:path w="823595" h="0">
                <a:moveTo>
                  <a:pt x="0" y="0"/>
                </a:moveTo>
                <a:lnTo>
                  <a:pt x="823091" y="0"/>
                </a:lnTo>
              </a:path>
            </a:pathLst>
          </a:custGeom>
          <a:ln w="18287">
            <a:solidFill>
              <a:srgbClr val="DF666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2017-11-25T12:14:02Z</dcterms:created>
  <dcterms:modified xsi:type="dcterms:W3CDTF">2017-11-25T12:14:02Z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2017-11-25T00:00:00Z</vt:filetime>
  </property>
</Properties>
</file>