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581" r:id="rId2"/>
    <p:sldId id="557" r:id="rId3"/>
    <p:sldId id="582" r:id="rId4"/>
    <p:sldId id="599" r:id="rId5"/>
    <p:sldId id="598" r:id="rId6"/>
    <p:sldId id="583" r:id="rId7"/>
    <p:sldId id="584" r:id="rId8"/>
    <p:sldId id="585" r:id="rId9"/>
    <p:sldId id="602" r:id="rId10"/>
    <p:sldId id="603" r:id="rId11"/>
    <p:sldId id="587" r:id="rId12"/>
    <p:sldId id="588" r:id="rId13"/>
    <p:sldId id="589" r:id="rId14"/>
    <p:sldId id="601" r:id="rId15"/>
    <p:sldId id="604" r:id="rId16"/>
    <p:sldId id="590" r:id="rId17"/>
    <p:sldId id="594" r:id="rId18"/>
    <p:sldId id="593" r:id="rId19"/>
    <p:sldId id="595" r:id="rId20"/>
    <p:sldId id="59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01EAD53-93B3-48A2-BD5E-35EE64F0F982}">
          <p14:sldIdLst>
            <p14:sldId id="581"/>
            <p14:sldId id="557"/>
            <p14:sldId id="582"/>
            <p14:sldId id="599"/>
            <p14:sldId id="598"/>
            <p14:sldId id="583"/>
            <p14:sldId id="584"/>
            <p14:sldId id="585"/>
            <p14:sldId id="602"/>
            <p14:sldId id="603"/>
            <p14:sldId id="587"/>
            <p14:sldId id="588"/>
            <p14:sldId id="589"/>
            <p14:sldId id="601"/>
            <p14:sldId id="604"/>
            <p14:sldId id="590"/>
            <p14:sldId id="594"/>
            <p14:sldId id="593"/>
            <p14:sldId id="595"/>
            <p14:sldId id="5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94C11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5290" autoAdjust="0"/>
  </p:normalViewPr>
  <p:slideViewPr>
    <p:cSldViewPr>
      <p:cViewPr varScale="1">
        <p:scale>
          <a:sx n="106" d="100"/>
          <a:sy n="106" d="100"/>
        </p:scale>
        <p:origin x="11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C2E86-6B6E-4623-9EFB-3D5A43CFEFD8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07853-896C-41E4-876F-AE0FB9DDB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智能无人机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根据艾媒咨询发布的《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年中国无人机行业研究报告》的数据，到</a:t>
            </a:r>
            <a:r>
              <a:rPr lang="en-US" altLang="zh-CN" sz="1100" dirty="0" smtClean="0"/>
              <a:t>2019</a:t>
            </a:r>
            <a:r>
              <a:rPr lang="zh-CN" altLang="zh-CN" sz="1100" dirty="0" smtClean="0"/>
              <a:t>年，中国消费类无人机市场规模将超高</a:t>
            </a:r>
            <a:r>
              <a:rPr lang="en-US" altLang="zh-CN" sz="1100" dirty="0" smtClean="0"/>
              <a:t>240</a:t>
            </a:r>
            <a:r>
              <a:rPr lang="zh-CN" altLang="zh-CN" sz="1100" dirty="0" smtClean="0"/>
              <a:t>亿。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预</a:t>
            </a:r>
            <a:r>
              <a:rPr lang="zh-CN" altLang="zh-CN" sz="1100" dirty="0" smtClean="0"/>
              <a:t>计在十三五期间，国内农业植保无人机整机和服务年均市场需求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亿左右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其</a:t>
            </a:r>
            <a:r>
              <a:rPr lang="zh-CN" altLang="zh-CN" sz="1100" dirty="0" smtClean="0"/>
              <a:t>他的工业无人机领域，如，安防、电力巡线、石油管线巡检、风力和太阳能发电厂巡检、气象、勘测资源、检灾、测绘等领域，预计到</a:t>
            </a:r>
            <a:r>
              <a:rPr lang="en-US" altLang="zh-CN" sz="1100" dirty="0" smtClean="0"/>
              <a:t>2025</a:t>
            </a:r>
            <a:r>
              <a:rPr lang="zh-CN" altLang="zh-CN" sz="1100" dirty="0" smtClean="0"/>
              <a:t>年国内有超过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亿的市场规模</a:t>
            </a:r>
            <a:endParaRPr lang="en-US" altLang="zh-CN" sz="1100" dirty="0" smtClean="0"/>
          </a:p>
          <a:p>
            <a:pPr lvl="1"/>
            <a:r>
              <a:rPr lang="zh-CN" altLang="zh-CN" sz="1100" dirty="0" smtClean="0"/>
              <a:t>根据美国</a:t>
            </a:r>
            <a:r>
              <a:rPr lang="en-US" altLang="zh-CN" sz="1100" dirty="0" smtClean="0"/>
              <a:t>FAA</a:t>
            </a:r>
            <a:r>
              <a:rPr lang="zh-CN" altLang="zh-CN" sz="1100" dirty="0" smtClean="0"/>
              <a:t>预测，美国民用无人机保有量有望从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190</a:t>
            </a:r>
            <a:r>
              <a:rPr lang="zh-CN" altLang="zh-CN" sz="1100" dirty="0" smtClean="0"/>
              <a:t>万台增长至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430</a:t>
            </a:r>
            <a:r>
              <a:rPr lang="zh-CN" altLang="zh-CN" sz="1100" dirty="0" smtClean="0"/>
              <a:t>万台，而商用无人机的保有量预计从现在的</a:t>
            </a:r>
            <a:r>
              <a:rPr lang="en-US" altLang="zh-CN" sz="1100" dirty="0" smtClean="0"/>
              <a:t>60</a:t>
            </a:r>
            <a:r>
              <a:rPr lang="zh-CN" altLang="zh-CN" sz="1100" dirty="0" smtClean="0"/>
              <a:t>万部增长至</a:t>
            </a:r>
            <a:r>
              <a:rPr lang="en-US" altLang="zh-CN" sz="1100" dirty="0" smtClean="0"/>
              <a:t>270</a:t>
            </a:r>
            <a:r>
              <a:rPr lang="zh-CN" altLang="zh-CN" sz="1100" dirty="0" smtClean="0"/>
              <a:t>万台，而所有类型无人机加起来到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年，美国境内将会拥有超过</a:t>
            </a:r>
            <a:r>
              <a:rPr lang="en-US" altLang="zh-CN" sz="1100" dirty="0" smtClean="0"/>
              <a:t>700</a:t>
            </a:r>
            <a:r>
              <a:rPr lang="zh-CN" altLang="zh-CN" sz="1100" dirty="0" smtClean="0"/>
              <a:t>万台。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智能安防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预计仅</a:t>
            </a:r>
            <a:r>
              <a:rPr lang="en-US" altLang="zh-CN" sz="1100" dirty="0" smtClean="0"/>
              <a:t>2020</a:t>
            </a:r>
            <a:r>
              <a:rPr lang="zh-CN" altLang="en-US" sz="1100" dirty="0" smtClean="0"/>
              <a:t>年全球新装机智能摄像头就在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亿路以上，市场规模在</a:t>
            </a:r>
            <a:r>
              <a:rPr lang="en-US" altLang="zh-CN" sz="1100" dirty="0" smtClean="0"/>
              <a:t>1000</a:t>
            </a:r>
            <a:r>
              <a:rPr lang="zh-CN" altLang="en-US" sz="1100" dirty="0" smtClean="0"/>
              <a:t>亿美元以上。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智能家庭机器人</a:t>
            </a:r>
            <a:endParaRPr lang="en-US" altLang="zh-CN" sz="1200" dirty="0" smtClean="0"/>
          </a:p>
          <a:p>
            <a:pPr lvl="1"/>
            <a:r>
              <a:rPr lang="en-US" altLang="zh-CN" sz="1100" dirty="0" smtClean="0"/>
              <a:t>2016</a:t>
            </a:r>
            <a:r>
              <a:rPr lang="zh-CN" altLang="en-US" sz="1100" dirty="0" smtClean="0"/>
              <a:t>年全球家用机器人市场规模为</a:t>
            </a:r>
            <a:r>
              <a:rPr lang="en-US" altLang="zh-CN" sz="1100" dirty="0" smtClean="0"/>
              <a:t>80</a:t>
            </a:r>
            <a:r>
              <a:rPr lang="zh-CN" altLang="en-US" sz="1100" dirty="0" smtClean="0"/>
              <a:t>亿美金，预计到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年，年市场复合增长率将超</a:t>
            </a:r>
            <a:r>
              <a:rPr lang="en-US" altLang="zh-CN" sz="1100" dirty="0" smtClean="0"/>
              <a:t>30%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r>
              <a:rPr lang="en-US" altLang="zh-CN" sz="1200" dirty="0" smtClean="0"/>
              <a:t>VR/AR</a:t>
            </a:r>
            <a:r>
              <a:rPr lang="zh-CN" altLang="en-US" sz="1200" dirty="0" smtClean="0"/>
              <a:t>内容制作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</a:t>
            </a:r>
            <a:r>
              <a:rPr lang="en-US" altLang="zh-CN" sz="1100" dirty="0" err="1" smtClean="0"/>
              <a:t>Manatt</a:t>
            </a:r>
            <a:r>
              <a:rPr lang="en-US" altLang="zh-CN" sz="1100" dirty="0" smtClean="0"/>
              <a:t> Digital Media</a:t>
            </a:r>
            <a:r>
              <a:rPr lang="zh-CN" altLang="zh-CN" sz="1100" dirty="0" smtClean="0"/>
              <a:t>发布的</a:t>
            </a:r>
            <a:r>
              <a:rPr lang="en-US" altLang="zh-CN" sz="1100" dirty="0" smtClean="0"/>
              <a:t>2015 Q2 AR/VR</a:t>
            </a:r>
            <a:r>
              <a:rPr lang="zh-CN" altLang="zh-CN" sz="1100" dirty="0" smtClean="0"/>
              <a:t>报告：到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年，预计虚拟现实和增强现实的市场规模将达到</a:t>
            </a:r>
            <a:r>
              <a:rPr lang="en-US" altLang="zh-CN" sz="1100" dirty="0" smtClean="0"/>
              <a:t>1,500</a:t>
            </a:r>
            <a:r>
              <a:rPr lang="zh-CN" altLang="zh-CN" sz="1100" dirty="0" smtClean="0"/>
              <a:t>亿美元。</a:t>
            </a:r>
            <a:endParaRPr lang="zh-CN" altLang="en-US" sz="1100" dirty="0" smtClean="0"/>
          </a:p>
          <a:p>
            <a:r>
              <a:rPr lang="zh-CN" altLang="en-US" sz="1200" dirty="0" smtClean="0"/>
              <a:t>无人驾驶汽车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</a:t>
            </a:r>
            <a:r>
              <a:rPr lang="en-US" altLang="zh-CN" sz="1100" dirty="0" smtClean="0"/>
              <a:t>2018</a:t>
            </a:r>
            <a:r>
              <a:rPr lang="zh-CN" altLang="en-US" sz="1100" dirty="0" smtClean="0"/>
              <a:t>年左右，无人驾驶汽车将实现规模上路，而其创造的市场价值将在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年前达到</a:t>
            </a:r>
            <a:r>
              <a:rPr lang="en-US" altLang="zh-CN" sz="1100" dirty="0" smtClean="0"/>
              <a:t>420</a:t>
            </a:r>
            <a:r>
              <a:rPr lang="zh-CN" altLang="en-US" sz="1100" dirty="0" smtClean="0"/>
              <a:t>亿美元；</a:t>
            </a:r>
            <a:endParaRPr lang="en-US" altLang="zh-CN" sz="11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" y="-9285"/>
            <a:ext cx="2195734" cy="1494069"/>
            <a:chOff x="2" y="-6964"/>
            <a:chExt cx="2843806" cy="2124076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" y="324578"/>
              <a:ext cx="2771865" cy="145090"/>
              <a:chOff x="0" y="432770"/>
              <a:chExt cx="3854911" cy="193453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0" y="522515"/>
                <a:ext cx="3758185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3661458" y="432770"/>
                <a:ext cx="193453" cy="193453"/>
              </a:xfrm>
              <a:prstGeom prst="ellipse">
                <a:avLst/>
              </a:prstGeom>
              <a:solidFill>
                <a:srgbClr val="8EC3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等腰三角形-2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1021080" y="-6964"/>
              <a:ext cx="1822728" cy="953262"/>
            </a:xfrm>
            <a:prstGeom prst="triangle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515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直角三角形-1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-42686" y="36867"/>
              <a:ext cx="2124075" cy="2036416"/>
            </a:xfrm>
            <a:prstGeom prst="rtTriangl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5940152" y="5223999"/>
            <a:ext cx="3203849" cy="1634002"/>
            <a:chOff x="2771800" y="1824228"/>
            <a:chExt cx="6370425" cy="3319272"/>
          </a:xfrm>
        </p:grpSpPr>
        <p:grpSp>
          <p:nvGrpSpPr>
            <p:cNvPr id="18" name="组合 17"/>
            <p:cNvGrpSpPr/>
            <p:nvPr userDrawn="1"/>
          </p:nvGrpSpPr>
          <p:grpSpPr>
            <a:xfrm>
              <a:off x="2771800" y="3006790"/>
              <a:ext cx="6370425" cy="1123095"/>
              <a:chOff x="5821575" y="4721290"/>
              <a:chExt cx="6370425" cy="1123095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5910581" y="5747658"/>
                <a:ext cx="2147180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8057761" y="4721290"/>
                <a:ext cx="1054359" cy="1026369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9102852" y="4721290"/>
                <a:ext cx="3089148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5821575" y="5650932"/>
                <a:ext cx="193453" cy="193453"/>
              </a:xfrm>
              <a:prstGeom prst="ellipse">
                <a:avLst/>
              </a:prstGeom>
              <a:solidFill>
                <a:srgbClr val="8EC3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等腰三角形-1"/>
            <p:cNvSpPr/>
            <p:nvPr userDrawn="1">
              <p:custDataLst>
                <p:tags r:id="rId1"/>
              </p:custDataLst>
            </p:nvPr>
          </p:nvSpPr>
          <p:spPr>
            <a:xfrm>
              <a:off x="4768345" y="3781044"/>
              <a:ext cx="2569464" cy="1362456"/>
            </a:xfrm>
            <a:prstGeom prst="triangle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21" name="直角三角形-2"/>
            <p:cNvSpPr/>
            <p:nvPr userDrawn="1">
              <p:custDataLst>
                <p:tags r:id="rId2"/>
              </p:custDataLst>
            </p:nvPr>
          </p:nvSpPr>
          <p:spPr>
            <a:xfrm rot="16200000">
              <a:off x="5822953" y="1824228"/>
              <a:ext cx="3319272" cy="3319272"/>
            </a:xfrm>
            <a:prstGeom prst="rtTriangl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7285711" y="-496"/>
            <a:ext cx="1671590" cy="2205360"/>
            <a:chOff x="9093070" y="0"/>
            <a:chExt cx="2465328" cy="3226718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1548873" y="0"/>
              <a:ext cx="0" cy="78105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0785095" y="793668"/>
              <a:ext cx="773303" cy="7239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10712320" y="1489794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1264770" y="0"/>
              <a:ext cx="0" cy="78105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10740895" y="781050"/>
              <a:ext cx="523739" cy="480682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10639682" y="1172992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0821789" y="0"/>
              <a:ext cx="0" cy="78105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9131170" y="781050"/>
              <a:ext cx="1690484" cy="1571625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9093070" y="3125505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9131170" y="2352675"/>
              <a:ext cx="0" cy="823437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 userDrawn="1"/>
        </p:nvGrpSpPr>
        <p:grpSpPr>
          <a:xfrm>
            <a:off x="16884" y="4922197"/>
            <a:ext cx="2394875" cy="600650"/>
            <a:chOff x="1143" y="3052287"/>
            <a:chExt cx="6415145" cy="1642149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2571750" y="3153500"/>
              <a:ext cx="773303" cy="72390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1143" y="3877400"/>
              <a:ext cx="2570607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3243840" y="3052287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2571750" y="3516175"/>
              <a:ext cx="773303" cy="7239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1143" y="4240075"/>
              <a:ext cx="2570607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3345053" y="3516175"/>
              <a:ext cx="2989072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315075" y="3468550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 flipH="1">
              <a:off x="1144" y="4593224"/>
              <a:ext cx="1789556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1689487" y="4492011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602BF98-8200-4EC7-9384-3E87E6B7C932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-2"/>
          <p:cNvSpPr/>
          <p:nvPr userDrawn="1">
            <p:custDataLst>
              <p:tags r:id="rId13"/>
            </p:custDataLst>
          </p:nvPr>
        </p:nvSpPr>
        <p:spPr>
          <a:xfrm rot="16200000">
            <a:off x="5960364" y="3701748"/>
            <a:ext cx="1161288" cy="5205984"/>
          </a:xfrm>
          <a:prstGeom prst="rtTriangle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632"/>
            <a:ext cx="1368152" cy="80451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8" y="6021288"/>
            <a:ext cx="1531532" cy="674210"/>
          </a:xfrm>
          <a:prstGeom prst="rect">
            <a:avLst/>
          </a:prstGeom>
        </p:spPr>
      </p:pic>
      <p:sp>
        <p:nvSpPr>
          <p:cNvPr id="13" name="直角三角形-1"/>
          <p:cNvSpPr/>
          <p:nvPr userDrawn="1"/>
        </p:nvSpPr>
        <p:spPr>
          <a:xfrm rot="16200000">
            <a:off x="141951" y="676805"/>
            <a:ext cx="300459" cy="307386"/>
          </a:xfrm>
          <a:prstGeom prst="rtTriangle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6732317"/>
            <a:ext cx="9144000" cy="125684"/>
          </a:xfrm>
          <a:prstGeom prst="rect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89466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dirty="0"/>
              <a:t>人工智能芯片调研</a:t>
            </a:r>
          </a:p>
        </p:txBody>
      </p:sp>
      <p:sp>
        <p:nvSpPr>
          <p:cNvPr id="39" name="矩形-2"/>
          <p:cNvSpPr/>
          <p:nvPr>
            <p:custDataLst>
              <p:tags r:id="rId1"/>
            </p:custDataLst>
          </p:nvPr>
        </p:nvSpPr>
        <p:spPr>
          <a:xfrm>
            <a:off x="6588224" y="4509120"/>
            <a:ext cx="1867744" cy="830997"/>
          </a:xfrm>
          <a:prstGeom prst="rect">
            <a:avLst/>
          </a:prstGeom>
          <a:solidFill>
            <a:srgbClr val="8EC31F"/>
          </a:solidFill>
          <a:ln>
            <a:solidFill>
              <a:srgbClr val="8EC31F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</a:rPr>
              <a:t>沈蔚炜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2400" dirty="0" smtClean="0">
                <a:solidFill>
                  <a:schemeClr val="bg1"/>
                </a:solidFill>
              </a:rPr>
              <a:t>2017.11.9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1" name="Picture 2" descr="D:\公司宣传图片\AI\Artosyn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34" y="6112689"/>
            <a:ext cx="1395870" cy="5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985763"/>
            <a:ext cx="7560840" cy="536347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比特大陆</a:t>
            </a:r>
            <a:r>
              <a:rPr lang="en-US" altLang="zh-CN" dirty="0" smtClean="0"/>
              <a:t>BM1680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27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699" y="1417638"/>
            <a:ext cx="3168352" cy="4525963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“星光智能一号</a:t>
            </a:r>
            <a:r>
              <a:rPr lang="zh-CN" altLang="zh-CN" sz="2400" dirty="0" smtClean="0"/>
              <a:t>”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</a:p>
          <a:p>
            <a:pPr marL="109855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VC0758</a:t>
            </a:r>
          </a:p>
          <a:p>
            <a:r>
              <a:rPr lang="zh-CN" altLang="en-US" sz="1800" dirty="0"/>
              <a:t>每个</a:t>
            </a:r>
            <a:r>
              <a:rPr lang="en-US" altLang="zh-CN" sz="1800" dirty="0"/>
              <a:t>NPU</a:t>
            </a:r>
            <a:r>
              <a:rPr lang="zh-CN" altLang="en-US" sz="1800" dirty="0"/>
              <a:t>具有</a:t>
            </a:r>
            <a:r>
              <a:rPr lang="en-US" altLang="zh-CN" sz="1800" dirty="0"/>
              <a:t>4</a:t>
            </a:r>
            <a:r>
              <a:rPr lang="zh-CN" altLang="en-US" sz="1800" dirty="0"/>
              <a:t>个</a:t>
            </a:r>
            <a:r>
              <a:rPr lang="zh-CN" altLang="en-US" sz="1800" dirty="0" smtClean="0"/>
              <a:t>内核</a:t>
            </a:r>
            <a:endParaRPr lang="en-US" altLang="zh-CN" sz="1800" dirty="0" smtClean="0"/>
          </a:p>
          <a:p>
            <a:r>
              <a:rPr lang="zh-CN" altLang="zh-CN" sz="1800" dirty="0"/>
              <a:t>每个内核有两个数据流处理器（</a:t>
            </a:r>
            <a:r>
              <a:rPr lang="en-US" altLang="zh-CN" sz="1800" dirty="0"/>
              <a:t>Dataflow Processor</a:t>
            </a:r>
            <a:r>
              <a:rPr lang="zh-CN" altLang="zh-CN" sz="1800" dirty="0" smtClean="0"/>
              <a:t>）</a:t>
            </a:r>
            <a:endParaRPr lang="en-US" altLang="zh-CN" sz="1800" dirty="0" smtClean="0"/>
          </a:p>
          <a:p>
            <a:r>
              <a:rPr lang="zh-CN" altLang="zh-CN" sz="1800" dirty="0"/>
              <a:t>每个流处理器具有</a:t>
            </a:r>
            <a:r>
              <a:rPr lang="en-US" altLang="zh-CN" sz="1800" dirty="0"/>
              <a:t>8</a:t>
            </a:r>
            <a:r>
              <a:rPr lang="zh-CN" altLang="zh-CN" sz="1800" dirty="0"/>
              <a:t>个长位宽或</a:t>
            </a:r>
            <a:r>
              <a:rPr lang="en-US" altLang="zh-CN" sz="1800" dirty="0"/>
              <a:t>16</a:t>
            </a:r>
            <a:r>
              <a:rPr lang="zh-CN" altLang="zh-CN" sz="1800" dirty="0"/>
              <a:t>个长位宽的</a:t>
            </a:r>
            <a:r>
              <a:rPr lang="en-US" altLang="zh-CN" sz="1800" dirty="0"/>
              <a:t>SIMD</a:t>
            </a:r>
            <a:r>
              <a:rPr lang="zh-CN" altLang="zh-CN" sz="1800" dirty="0"/>
              <a:t>运算</a:t>
            </a:r>
            <a:r>
              <a:rPr lang="zh-CN" altLang="zh-CN" sz="1800" dirty="0" smtClean="0"/>
              <a:t>单元</a:t>
            </a:r>
            <a:endParaRPr lang="en-US" altLang="zh-CN" sz="1800" dirty="0" smtClean="0"/>
          </a:p>
          <a:p>
            <a:r>
              <a:rPr lang="zh-CN" altLang="zh-CN" sz="1800" dirty="0"/>
              <a:t>每个</a:t>
            </a:r>
            <a:r>
              <a:rPr lang="en-US" altLang="zh-CN" sz="1800" dirty="0"/>
              <a:t>NPU</a:t>
            </a:r>
            <a:r>
              <a:rPr lang="zh-CN" altLang="zh-CN" sz="1800" dirty="0"/>
              <a:t>核具有</a:t>
            </a:r>
            <a:r>
              <a:rPr lang="en-US" altLang="zh-CN" sz="1800" dirty="0"/>
              <a:t>38G Ops</a:t>
            </a:r>
            <a:r>
              <a:rPr lang="zh-CN" altLang="zh-CN" sz="1800" dirty="0"/>
              <a:t>的长位宽处理能力或</a:t>
            </a:r>
            <a:r>
              <a:rPr lang="en-US" altLang="zh-CN" sz="1800" dirty="0"/>
              <a:t>76G Ops</a:t>
            </a:r>
            <a:r>
              <a:rPr lang="zh-CN" altLang="zh-CN" sz="1800" dirty="0"/>
              <a:t>短位宽处理能力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中星微电子</a:t>
            </a:r>
            <a:endParaRPr lang="zh-CN" altLang="en-US" dirty="0"/>
          </a:p>
        </p:txBody>
      </p:sp>
      <p:pic>
        <p:nvPicPr>
          <p:cNvPr id="5" name="图片 4" descr="IMG_256"/>
          <p:cNvPicPr/>
          <p:nvPr/>
        </p:nvPicPr>
        <p:blipFill>
          <a:blip r:embed="rId2"/>
          <a:stretch>
            <a:fillRect/>
          </a:stretch>
        </p:blipFill>
        <p:spPr>
          <a:xfrm>
            <a:off x="3275856" y="1268760"/>
            <a:ext cx="5688632" cy="488600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50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深鉴</a:t>
            </a:r>
            <a:endParaRPr lang="zh-CN" altLang="en-US" dirty="0"/>
          </a:p>
        </p:txBody>
      </p:sp>
      <p:pic>
        <p:nvPicPr>
          <p:cNvPr id="4" name="图片 3" descr="IMG_25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38762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502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地平线</a:t>
            </a:r>
            <a:endParaRPr lang="zh-CN" altLang="en-US" dirty="0"/>
          </a:p>
        </p:txBody>
      </p:sp>
      <p:pic>
        <p:nvPicPr>
          <p:cNvPr id="4" name="图片 3" descr="IMG_25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53164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469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BM1680</a:t>
            </a:r>
            <a:r>
              <a:rPr lang="zh-CN" altLang="en-US" dirty="0"/>
              <a:t>单芯片能够提供</a:t>
            </a:r>
            <a:r>
              <a:rPr lang="en-US" altLang="zh-CN" dirty="0"/>
              <a:t>2TFlops</a:t>
            </a:r>
            <a:r>
              <a:rPr lang="zh-CN" altLang="en-US" dirty="0" smtClean="0"/>
              <a:t>单精度（不支持</a:t>
            </a:r>
            <a:r>
              <a:rPr lang="en-US" altLang="zh-CN" dirty="0"/>
              <a:t>16</a:t>
            </a:r>
            <a:r>
              <a:rPr lang="zh-CN" altLang="en-US" dirty="0"/>
              <a:t>位和</a:t>
            </a:r>
            <a:r>
              <a:rPr lang="en-US" altLang="zh-CN" dirty="0"/>
              <a:t>8</a:t>
            </a:r>
            <a:r>
              <a:rPr lang="zh-CN" altLang="en-US"/>
              <a:t>位</a:t>
            </a:r>
            <a:r>
              <a:rPr lang="zh-CN" altLang="en-US" smtClean="0"/>
              <a:t>）加速</a:t>
            </a:r>
            <a:r>
              <a:rPr lang="zh-CN" altLang="en-US" dirty="0"/>
              <a:t>计算能力，芯片由</a:t>
            </a:r>
            <a:r>
              <a:rPr lang="en-US" altLang="zh-CN" dirty="0"/>
              <a:t>64 NPU</a:t>
            </a:r>
            <a:r>
              <a:rPr lang="zh-CN" altLang="en-US" dirty="0"/>
              <a:t>构成，特殊设计的</a:t>
            </a:r>
            <a:r>
              <a:rPr lang="en-US" altLang="zh-CN" dirty="0"/>
              <a:t>NPU</a:t>
            </a:r>
            <a:r>
              <a:rPr lang="zh-CN" altLang="en-US" dirty="0"/>
              <a:t>调度引擎（</a:t>
            </a:r>
            <a:r>
              <a:rPr lang="en-US" altLang="zh-CN" dirty="0"/>
              <a:t>Scheduling Engine</a:t>
            </a:r>
            <a:r>
              <a:rPr lang="zh-CN" altLang="en-US" dirty="0"/>
              <a:t>）可以提供强大的数据吞吐能力，将数据输入到神经元核心（</a:t>
            </a:r>
            <a:r>
              <a:rPr lang="en-US" altLang="zh-CN" dirty="0"/>
              <a:t>Neuron Processor Cores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片上</a:t>
            </a:r>
            <a:r>
              <a:rPr lang="en-US" altLang="zh-CN" dirty="0"/>
              <a:t>32MB SRAM</a:t>
            </a:r>
            <a:r>
              <a:rPr lang="zh-CN" altLang="en-US" dirty="0"/>
              <a:t>拥有高带宽，在片外有</a:t>
            </a:r>
            <a:r>
              <a:rPr lang="en-US" altLang="zh-CN" dirty="0"/>
              <a:t>DDR4</a:t>
            </a:r>
            <a:r>
              <a:rPr lang="zh-CN" altLang="en-US" dirty="0"/>
              <a:t>内存接口，单芯片可支持高达</a:t>
            </a:r>
            <a:r>
              <a:rPr lang="en-US" altLang="zh-CN" dirty="0"/>
              <a:t>16GB DDR</a:t>
            </a:r>
            <a:r>
              <a:rPr lang="zh-CN" altLang="en-US" dirty="0"/>
              <a:t>内存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16nm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比特大陆 </a:t>
            </a:r>
            <a:r>
              <a:rPr lang="en-US" altLang="zh-CN" dirty="0" smtClean="0">
                <a:effectLst/>
              </a:rPr>
              <a:t>BM1680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693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比特大陆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9980" cy="431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84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Nvidia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7330" y="2060848"/>
            <a:ext cx="5112568" cy="302433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59898" y="1484784"/>
            <a:ext cx="3704590" cy="419989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825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3178696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IPU</a:t>
            </a:r>
          </a:p>
          <a:p>
            <a:r>
              <a:rPr lang="zh-CN" altLang="zh-CN" sz="2000" dirty="0"/>
              <a:t>拥有八块定制的专用</a:t>
            </a:r>
            <a:r>
              <a:rPr lang="en-US" altLang="zh-CN" sz="2000" dirty="0"/>
              <a:t>IPU</a:t>
            </a:r>
            <a:r>
              <a:rPr lang="zh-CN" altLang="zh-CN" sz="2000" dirty="0"/>
              <a:t>核心，最高运算速度可达</a:t>
            </a:r>
            <a:r>
              <a:rPr lang="en-US" altLang="zh-CN" sz="2000" dirty="0" smtClean="0"/>
              <a:t>3TOPS</a:t>
            </a:r>
          </a:p>
          <a:p>
            <a:r>
              <a:rPr lang="zh-CN" altLang="zh-CN" sz="2000" dirty="0"/>
              <a:t>使用</a:t>
            </a:r>
            <a:r>
              <a:rPr lang="en-US" altLang="zh-CN" sz="2000" dirty="0"/>
              <a:t>LPDDR4</a:t>
            </a:r>
            <a:r>
              <a:rPr lang="zh-CN" altLang="zh-CN" sz="2000" dirty="0"/>
              <a:t>接口以及</a:t>
            </a:r>
            <a:r>
              <a:rPr lang="en-US" altLang="zh-CN" sz="2000" dirty="0" err="1"/>
              <a:t>PCIe</a:t>
            </a:r>
            <a:r>
              <a:rPr lang="zh-CN" altLang="zh-CN" sz="2000" dirty="0"/>
              <a:t>接口与主处理器或内存交换</a:t>
            </a:r>
            <a:r>
              <a:rPr lang="zh-CN" altLang="zh-CN" sz="2000" dirty="0" smtClean="0"/>
              <a:t>数据</a:t>
            </a:r>
            <a:endParaRPr lang="en-US" altLang="zh-CN" sz="2000" dirty="0" smtClean="0"/>
          </a:p>
          <a:p>
            <a:r>
              <a:rPr lang="zh-CN" altLang="zh-CN" sz="2000" dirty="0"/>
              <a:t>搭配了一块</a:t>
            </a:r>
            <a:r>
              <a:rPr lang="en-US" altLang="zh-CN" sz="2000" dirty="0"/>
              <a:t>ARM A53</a:t>
            </a:r>
            <a:r>
              <a:rPr lang="zh-CN" altLang="zh-CN" sz="2000" dirty="0"/>
              <a:t>核作为控制单元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55976" y="1196752"/>
            <a:ext cx="39909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Xeon</a:t>
            </a:r>
            <a:r>
              <a:rPr lang="zh-CN" altLang="zh-CN" sz="2000" dirty="0"/>
              <a:t>至强处理器，使用最广泛的机器学习解决方案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109855" indent="0">
              <a:buNone/>
            </a:pPr>
            <a:endParaRPr lang="zh-CN" altLang="zh-CN" sz="2000" dirty="0"/>
          </a:p>
          <a:p>
            <a:r>
              <a:rPr lang="zh-CN" altLang="zh-CN" sz="2000" dirty="0" smtClean="0"/>
              <a:t>升级</a:t>
            </a:r>
            <a:r>
              <a:rPr lang="zh-CN" altLang="zh-CN" sz="2000" dirty="0"/>
              <a:t>后的</a:t>
            </a:r>
            <a:r>
              <a:rPr lang="en-US" altLang="zh-CN" sz="2000" dirty="0"/>
              <a:t>Xeon Phi</a:t>
            </a:r>
            <a:r>
              <a:rPr lang="zh-CN" altLang="zh-CN" sz="2000" dirty="0"/>
              <a:t>至强融核处理器，提供更高性能、通用的机器学习解决方案。将于明年正式上市，具备</a:t>
            </a:r>
            <a:r>
              <a:rPr lang="en-US" altLang="zh-CN" sz="2000" dirty="0"/>
              <a:t>400GB</a:t>
            </a:r>
            <a:r>
              <a:rPr lang="zh-CN" altLang="zh-CN" sz="2000" dirty="0"/>
              <a:t>直接访问内存，新增</a:t>
            </a:r>
            <a:r>
              <a:rPr lang="en-US" altLang="zh-CN" sz="2000" dirty="0"/>
              <a:t>32</a:t>
            </a:r>
            <a:r>
              <a:rPr lang="zh-CN" altLang="zh-CN" sz="2000" dirty="0"/>
              <a:t>个节点无缝扩展，可提升</a:t>
            </a:r>
            <a:r>
              <a:rPr lang="en-US" altLang="zh-CN" sz="2000" dirty="0"/>
              <a:t>31</a:t>
            </a:r>
            <a:r>
              <a:rPr lang="zh-CN" altLang="zh-CN" sz="2000" dirty="0"/>
              <a:t>倍的</a:t>
            </a:r>
            <a:r>
              <a:rPr lang="zh-CN" altLang="zh-CN" sz="2000" dirty="0" smtClean="0"/>
              <a:t>性能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109855" indent="0">
              <a:buNone/>
            </a:pPr>
            <a:endParaRPr lang="zh-CN" altLang="zh-CN" sz="2000" dirty="0"/>
          </a:p>
          <a:p>
            <a:r>
              <a:rPr lang="en-US" altLang="zh-CN" sz="2000" dirty="0" smtClean="0"/>
              <a:t>Xeon</a:t>
            </a:r>
            <a:r>
              <a:rPr lang="zh-CN" altLang="zh-CN" sz="2000" dirty="0"/>
              <a:t>至强处理器＋</a:t>
            </a:r>
            <a:r>
              <a:rPr lang="en-US" altLang="zh-CN" sz="2000" dirty="0"/>
              <a:t>Altera</a:t>
            </a:r>
            <a:r>
              <a:rPr lang="zh-CN" altLang="zh-CN" sz="2000" dirty="0"/>
              <a:t>，基于</a:t>
            </a:r>
            <a:r>
              <a:rPr lang="en-US" altLang="zh-CN" sz="2000" dirty="0"/>
              <a:t>FPGA</a:t>
            </a:r>
            <a:r>
              <a:rPr lang="zh-CN" altLang="zh-CN" sz="2000" dirty="0"/>
              <a:t>可编程技术，该款芯片低延迟的推理系统芯片，具备基础设施灵活性的高能效推导。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j-ea"/>
              </a:rPr>
              <a:t>Intel</a:t>
            </a:r>
            <a:r>
              <a:rPr lang="zh-CN" altLang="en-US" dirty="0" smtClean="0">
                <a:latin typeface="+mj-ea"/>
              </a:rPr>
              <a:t>（</a:t>
            </a:r>
            <a:r>
              <a:rPr lang="en-US" altLang="zh-CN" kern="100" dirty="0">
                <a:effectLst/>
                <a:latin typeface="+mj-ea"/>
              </a:rPr>
              <a:t> </a:t>
            </a:r>
            <a:r>
              <a:rPr lang="en-US" altLang="zh-CN" kern="100" dirty="0" err="1" smtClean="0">
                <a:effectLst/>
                <a:latin typeface="+mj-ea"/>
              </a:rPr>
              <a:t>Nervana</a:t>
            </a:r>
            <a:r>
              <a:rPr lang="zh-CN" altLang="en-US" dirty="0" smtClean="0">
                <a:latin typeface="+mj-ea"/>
              </a:rPr>
              <a:t>）</a:t>
            </a:r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89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j-ea"/>
              </a:rPr>
              <a:t>Intel</a:t>
            </a:r>
            <a:r>
              <a:rPr lang="zh-CN" altLang="en-US" dirty="0" smtClean="0">
                <a:latin typeface="+mj-ea"/>
              </a:rPr>
              <a:t>（</a:t>
            </a:r>
            <a:r>
              <a:rPr lang="en-US" altLang="zh-CN" kern="100" dirty="0">
                <a:effectLst/>
                <a:latin typeface="+mj-ea"/>
              </a:rPr>
              <a:t> </a:t>
            </a:r>
            <a:r>
              <a:rPr lang="en-US" altLang="zh-CN" kern="100" dirty="0" err="1">
                <a:effectLst/>
                <a:latin typeface="+mj-ea"/>
              </a:rPr>
              <a:t>Movidius</a:t>
            </a:r>
            <a:r>
              <a:rPr lang="zh-CN" altLang="en-US" dirty="0" smtClean="0">
                <a:latin typeface="+mj-ea"/>
              </a:rPr>
              <a:t>）</a:t>
            </a:r>
            <a:endParaRPr lang="zh-CN" altLang="en-US" dirty="0">
              <a:latin typeface="+mj-ea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1988840"/>
            <a:ext cx="6595745" cy="307198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447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基本调研</a:t>
            </a:r>
            <a:endParaRPr lang="zh-CN" altLang="en-US" sz="36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63825"/>
              </p:ext>
            </p:extLst>
          </p:nvPr>
        </p:nvGraphicFramePr>
        <p:xfrm>
          <a:off x="457200" y="1124744"/>
          <a:ext cx="8507289" cy="54549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6328609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70268881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771341677"/>
                    </a:ext>
                  </a:extLst>
                </a:gridCol>
                <a:gridCol w="5328593">
                  <a:extLst>
                    <a:ext uri="{9D8B030D-6E8A-4147-A177-3AD203B41FA5}">
                      <a16:colId xmlns:a16="http://schemas.microsoft.com/office/drawing/2014/main" val="4177437185"/>
                    </a:ext>
                  </a:extLst>
                </a:gridCol>
              </a:tblGrid>
              <a:tr h="78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公司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架构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产品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extLst>
                  <a:ext uri="{0D108BD9-81ED-4DB2-BD59-A6C34878D82A}">
                    <a16:rowId xmlns:a16="http://schemas.microsoft.com/office/drawing/2014/main" val="2825149773"/>
                  </a:ext>
                </a:extLst>
              </a:tr>
              <a:tr h="157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华为海思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终端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DSP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（</a:t>
                      </a: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DLA inside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寒武纪</a:t>
                      </a: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1A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（支持</a:t>
                      </a:r>
                      <a:r>
                        <a:rPr lang="en-US" sz="1200" kern="10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caffe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、</a:t>
                      </a:r>
                      <a:r>
                        <a:rPr lang="en-US" sz="1200" kern="10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tensorflow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extLst>
                  <a:ext uri="{0D108BD9-81ED-4DB2-BD59-A6C34878D82A}">
                    <a16:rowId xmlns:a16="http://schemas.microsoft.com/office/drawing/2014/main" val="1025374148"/>
                  </a:ext>
                </a:extLst>
              </a:tr>
              <a:tr h="18780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寒武纪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云端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DS</a:t>
                      </a:r>
                      <a:r>
                        <a:rPr lang="en-US" altLang="zh-CN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P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（</a:t>
                      </a: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DLA inside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寒武纪</a:t>
                      </a: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MLU1000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：推理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寒武纪</a:t>
                      </a: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MLU200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：训练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extLst>
                  <a:ext uri="{0D108BD9-81ED-4DB2-BD59-A6C34878D82A}">
                    <a16:rowId xmlns:a16="http://schemas.microsoft.com/office/drawing/2014/main" val="3542179418"/>
                  </a:ext>
                </a:extLst>
              </a:tr>
              <a:tr h="7861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终端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寒武纪</a:t>
                      </a: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1A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：面向智能手机、安防监控、可穿戴设备、无人机和智能驾驶</a:t>
                      </a:r>
                      <a:r>
                        <a:rPr lang="zh-CN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等寒武纪</a:t>
                      </a: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1H8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：低功耗场景视觉应用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寒武纪</a:t>
                      </a: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1H16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：更广泛通用性和更高性能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寒武纪</a:t>
                      </a: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1M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：面向智能驾驶领域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extLst>
                  <a:ext uri="{0D108BD9-81ED-4DB2-BD59-A6C34878D82A}">
                    <a16:rowId xmlns:a16="http://schemas.microsoft.com/office/drawing/2014/main" val="4284844243"/>
                  </a:ext>
                </a:extLst>
              </a:tr>
              <a:tr h="314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杭州国芯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终端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Soc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GX8010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：针对物</a:t>
                      </a:r>
                      <a:r>
                        <a:rPr lang="zh-CN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联网</a:t>
                      </a:r>
                      <a:r>
                        <a:rPr lang="en-US" altLang="zh-CN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（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支持</a:t>
                      </a: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DNN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CNN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、</a:t>
                      </a: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LSTM</a:t>
                      </a:r>
                      <a:r>
                        <a:rPr lang="zh-CN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</a:t>
                      </a:r>
                      <a:endParaRPr lang="en-US" altLang="zh-CN" sz="1200" kern="100" dirty="0" smtClean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（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支持</a:t>
                      </a:r>
                      <a:r>
                        <a:rPr lang="en-US" sz="1200" kern="10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caffe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、</a:t>
                      </a:r>
                      <a:r>
                        <a:rPr lang="en-US" sz="1200" kern="10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tensorflow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extLst>
                  <a:ext uri="{0D108BD9-81ED-4DB2-BD59-A6C34878D82A}">
                    <a16:rowId xmlns:a16="http://schemas.microsoft.com/office/drawing/2014/main" val="1138012491"/>
                  </a:ext>
                </a:extLst>
              </a:tr>
              <a:tr h="314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中星微电子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终端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Soc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“星光智能一号”</a:t>
                      </a: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VC0758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：面向智能</a:t>
                      </a:r>
                      <a:r>
                        <a:rPr lang="zh-CN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监控</a:t>
                      </a:r>
                      <a:r>
                        <a:rPr lang="en-US" altLang="zh-CN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（</a:t>
                      </a:r>
                      <a:r>
                        <a:rPr lang="zh-CN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支持</a:t>
                      </a:r>
                      <a:r>
                        <a:rPr lang="en-US" sz="1200" kern="10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caffe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、</a:t>
                      </a:r>
                      <a:r>
                        <a:rPr lang="en-US" sz="1200" kern="100" dirty="0" err="1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tensorflow</a:t>
                      </a:r>
                      <a:r>
                        <a:rPr lang="zh-CN" altLang="en-US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extLst>
                  <a:ext uri="{0D108BD9-81ED-4DB2-BD59-A6C34878D82A}">
                    <a16:rowId xmlns:a16="http://schemas.microsoft.com/office/drawing/2014/main" val="2722029730"/>
                  </a:ext>
                </a:extLst>
              </a:tr>
              <a:tr h="2358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深鉴科技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终端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Soc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芯片“听涛”、“观海”将于</a:t>
                      </a: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2018</a:t>
                      </a: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年第三季度面市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extLst>
                  <a:ext uri="{0D108BD9-81ED-4DB2-BD59-A6C34878D82A}">
                    <a16:rowId xmlns:a16="http://schemas.microsoft.com/office/drawing/2014/main" val="2920312851"/>
                  </a:ext>
                </a:extLst>
              </a:tr>
              <a:tr h="2358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地平线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终端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Soc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BPU</a:t>
                      </a: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：面向自动驾驶、无人驾驶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（有</a:t>
                      </a: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roadmap</a:t>
                      </a: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extLst>
                  <a:ext uri="{0D108BD9-81ED-4DB2-BD59-A6C34878D82A}">
                    <a16:rowId xmlns:a16="http://schemas.microsoft.com/office/drawing/2014/main" val="1470926158"/>
                  </a:ext>
                </a:extLst>
              </a:tr>
              <a:tr h="23584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Nvdia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云端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GPU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Tesla </a:t>
                      </a:r>
                      <a:r>
                        <a:rPr lang="en-US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P4</a:t>
                      </a:r>
                      <a:r>
                        <a:rPr lang="zh-CN" altLang="en-US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、</a:t>
                      </a:r>
                      <a:r>
                        <a:rPr lang="en-US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Tesla P40</a:t>
                      </a:r>
                      <a:r>
                        <a:rPr lang="zh-CN" altLang="en-US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、</a:t>
                      </a:r>
                      <a:r>
                        <a:rPr lang="en-US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Tesla </a:t>
                      </a: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P100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extLst>
                  <a:ext uri="{0D108BD9-81ED-4DB2-BD59-A6C34878D82A}">
                    <a16:rowId xmlns:a16="http://schemas.microsoft.com/office/drawing/2014/main" val="2408959998"/>
                  </a:ext>
                </a:extLst>
              </a:tr>
              <a:tr h="131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终端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IP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NVDLA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extLst>
                  <a:ext uri="{0D108BD9-81ED-4DB2-BD59-A6C34878D82A}">
                    <a16:rowId xmlns:a16="http://schemas.microsoft.com/office/drawing/2014/main" val="658836601"/>
                  </a:ext>
                </a:extLst>
              </a:tr>
              <a:tr h="1977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Apple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云端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Soc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Apple Neural Engine</a:t>
                      </a: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苹果神经引擎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extLst>
                  <a:ext uri="{0D108BD9-81ED-4DB2-BD59-A6C34878D82A}">
                    <a16:rowId xmlns:a16="http://schemas.microsoft.com/office/drawing/2014/main" val="4148469041"/>
                  </a:ext>
                </a:extLst>
              </a:tr>
              <a:tr h="15722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Google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云端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Soc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Tensor Processing Unit</a:t>
                      </a: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张量处理单元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extLst>
                  <a:ext uri="{0D108BD9-81ED-4DB2-BD59-A6C34878D82A}">
                    <a16:rowId xmlns:a16="http://schemas.microsoft.com/office/drawing/2014/main" val="419015819"/>
                  </a:ext>
                </a:extLst>
              </a:tr>
              <a:tr h="1572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终端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Soc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Image Processing Unit </a:t>
                      </a: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图像处理单元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extLst>
                  <a:ext uri="{0D108BD9-81ED-4DB2-BD59-A6C34878D82A}">
                    <a16:rowId xmlns:a16="http://schemas.microsoft.com/office/drawing/2014/main" val="3208663380"/>
                  </a:ext>
                </a:extLst>
              </a:tr>
              <a:tr h="157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ARM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终端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CPU</a:t>
                      </a: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、</a:t>
                      </a: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GPU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ARM-A75</a:t>
                      </a: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、</a:t>
                      </a: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ARM-A55</a:t>
                      </a: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、</a:t>
                      </a: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Mail-G72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extLst>
                  <a:ext uri="{0D108BD9-81ED-4DB2-BD59-A6C34878D82A}">
                    <a16:rowId xmlns:a16="http://schemas.microsoft.com/office/drawing/2014/main" val="1906530591"/>
                  </a:ext>
                </a:extLst>
              </a:tr>
              <a:tr h="157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CEVA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终端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DSP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XM6</a:t>
                      </a: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：</a:t>
                      </a: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Vision&amp;Deep Learning DSP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extLst>
                  <a:ext uri="{0D108BD9-81ED-4DB2-BD59-A6C34878D82A}">
                    <a16:rowId xmlns:a16="http://schemas.microsoft.com/office/drawing/2014/main" val="3089527466"/>
                  </a:ext>
                </a:extLst>
              </a:tr>
              <a:tr h="314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Nervana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（</a:t>
                      </a: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Intel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收购）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云端</a:t>
                      </a:r>
                      <a:r>
                        <a:rPr lang="en-US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/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终端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CPU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（</a:t>
                      </a: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DLA inside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Xeon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至强处理器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extLst>
                  <a:ext uri="{0D108BD9-81ED-4DB2-BD59-A6C34878D82A}">
                    <a16:rowId xmlns:a16="http://schemas.microsoft.com/office/drawing/2014/main" val="2217549505"/>
                  </a:ext>
                </a:extLst>
              </a:tr>
              <a:tr h="3930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Movidius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（</a:t>
                      </a: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Intel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收购）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终端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Soc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Movidius</a:t>
                      </a: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Myriad X VPU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视觉处理单元</a:t>
                      </a:r>
                      <a:r>
                        <a:rPr lang="en-US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:</a:t>
                      </a: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加速端的深度学习推理，比如无人机、机器人、智能摄像头、虚拟现实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extLst>
                  <a:ext uri="{0D108BD9-81ED-4DB2-BD59-A6C34878D82A}">
                    <a16:rowId xmlns:a16="http://schemas.microsoft.com/office/drawing/2014/main" val="1653566124"/>
                  </a:ext>
                </a:extLst>
              </a:tr>
              <a:tr h="314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Mobileye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（</a:t>
                      </a:r>
                      <a:r>
                        <a:rPr lang="en-US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Intel</a:t>
                      </a: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收购）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终端</a:t>
                      </a:r>
                      <a:endParaRPr lang="zh-CN" sz="1200" kern="10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Soc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面向无人驾驶和自动驾驶</a:t>
                      </a:r>
                      <a:endParaRPr lang="zh-CN" sz="12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92" marR="33692" marT="0" marB="0" anchor="ctr"/>
                </a:tc>
                <a:extLst>
                  <a:ext uri="{0D108BD9-81ED-4DB2-BD59-A6C34878D82A}">
                    <a16:rowId xmlns:a16="http://schemas.microsoft.com/office/drawing/2014/main" val="41415549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89466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smtClean="0"/>
              <a:t>THANKS !</a:t>
            </a:r>
            <a:endParaRPr lang="zh-CN" altLang="en-US" sz="4400" dirty="0"/>
          </a:p>
        </p:txBody>
      </p:sp>
      <p:sp>
        <p:nvSpPr>
          <p:cNvPr id="39" name="矩形-2"/>
          <p:cNvSpPr/>
          <p:nvPr>
            <p:custDataLst>
              <p:tags r:id="rId1"/>
            </p:custDataLst>
          </p:nvPr>
        </p:nvSpPr>
        <p:spPr>
          <a:xfrm>
            <a:off x="6588224" y="4509120"/>
            <a:ext cx="1867744" cy="830997"/>
          </a:xfrm>
          <a:prstGeom prst="rect">
            <a:avLst/>
          </a:prstGeom>
          <a:solidFill>
            <a:srgbClr val="8EC31F"/>
          </a:solidFill>
          <a:ln>
            <a:solidFill>
              <a:srgbClr val="8EC31F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</a:rPr>
              <a:t>沈蔚炜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2400" dirty="0" smtClean="0">
                <a:solidFill>
                  <a:schemeClr val="bg1"/>
                </a:solidFill>
              </a:rPr>
              <a:t>2017.11.9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1" name="Picture 2" descr="D:\公司宣传图片\AI\Artosyn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34" y="6112689"/>
            <a:ext cx="1395870" cy="5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9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寒武纪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1H8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：低功耗场景视觉应用</a:t>
            </a:r>
          </a:p>
          <a:p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寒武纪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1H16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：更广泛通用性和更高性能</a:t>
            </a:r>
          </a:p>
          <a:p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寒武纪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1M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：面向智能驾驶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领域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09855" indent="0">
              <a:buNone/>
            </a:pP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1H8 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主要面向低功耗场景视觉领域，性能功耗相比寒武纪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1A 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优出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2.3 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倍，有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4 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种可选的配置（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1T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2T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4T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8T OPS@1GHz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2017 Q3 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已经上市；</a:t>
            </a:r>
          </a:p>
          <a:p>
            <a:pPr marL="109855" indent="0">
              <a:buNone/>
            </a:pP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1H16 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则主打更高性能、更完备的通用性，在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2017 Q1 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已经上市；</a:t>
            </a:r>
          </a:p>
          <a:p>
            <a:pPr marL="109855" indent="0">
              <a:buNone/>
            </a:pP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1M 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处理器则主要面向智能驾驶领域，性能是寒武纪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1A 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 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倍以上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。图像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识别、安防监控、智能驾驶、无人机、语音识别和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寒武纪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5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zh-CN" altLang="zh-CN" sz="1600" dirty="0" smtClean="0"/>
              <a:t>“</a:t>
            </a:r>
            <a:r>
              <a:rPr lang="zh-CN" altLang="zh-CN" sz="1800" dirty="0"/>
              <a:t>支持精度是</a:t>
            </a:r>
            <a:r>
              <a:rPr lang="en-US" altLang="zh-CN" sz="1800" dirty="0"/>
              <a:t>32bit</a:t>
            </a:r>
            <a:r>
              <a:rPr lang="zh-CN" altLang="zh-CN" sz="1800" dirty="0"/>
              <a:t>浮点、</a:t>
            </a:r>
            <a:r>
              <a:rPr lang="en-US" altLang="zh-CN" sz="1800" dirty="0"/>
              <a:t>16bit</a:t>
            </a:r>
            <a:r>
              <a:rPr lang="zh-CN" altLang="zh-CN" sz="1800" dirty="0"/>
              <a:t>浮点或者</a:t>
            </a:r>
            <a:r>
              <a:rPr lang="en-US" altLang="zh-CN" sz="1800" dirty="0"/>
              <a:t>8bit</a:t>
            </a:r>
            <a:r>
              <a:rPr lang="zh-CN" altLang="zh-CN" sz="1800" dirty="0"/>
              <a:t>整数运算？</a:t>
            </a:r>
          </a:p>
          <a:p>
            <a:pPr marL="109855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zh-CN" altLang="zh-CN" sz="1800" dirty="0" smtClean="0"/>
              <a:t>都支持</a:t>
            </a:r>
            <a:endParaRPr lang="en-US" altLang="zh-CN" sz="1800" dirty="0" smtClean="0"/>
          </a:p>
          <a:p>
            <a:r>
              <a:rPr lang="zh-CN" altLang="zh-CN" sz="1800" dirty="0"/>
              <a:t>支持</a:t>
            </a:r>
            <a:r>
              <a:rPr lang="en-US" altLang="zh-CN" sz="1800" dirty="0"/>
              <a:t>CNN</a:t>
            </a:r>
            <a:r>
              <a:rPr lang="zh-CN" altLang="zh-CN" sz="1800" dirty="0"/>
              <a:t>、</a:t>
            </a:r>
            <a:r>
              <a:rPr lang="en-US" altLang="zh-CN" sz="1800" dirty="0"/>
              <a:t>RNN</a:t>
            </a:r>
            <a:r>
              <a:rPr lang="zh-CN" altLang="zh-CN" sz="1800" dirty="0"/>
              <a:t>还是</a:t>
            </a:r>
            <a:r>
              <a:rPr lang="en-US" altLang="zh-CN" sz="1800" dirty="0"/>
              <a:t>LSTM</a:t>
            </a:r>
            <a:r>
              <a:rPr lang="zh-CN" altLang="zh-CN" sz="1800" dirty="0"/>
              <a:t>，或者都支持？</a:t>
            </a:r>
          </a:p>
          <a:p>
            <a:pPr marL="109855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zh-CN" altLang="zh-CN" sz="1800" dirty="0" smtClean="0"/>
              <a:t>都</a:t>
            </a:r>
            <a:r>
              <a:rPr lang="zh-CN" altLang="zh-CN" sz="1800" dirty="0"/>
              <a:t>支持 </a:t>
            </a:r>
            <a:endParaRPr lang="en-US" altLang="zh-CN" sz="1800" dirty="0" smtClean="0"/>
          </a:p>
          <a:p>
            <a:pPr lvl="0"/>
            <a:r>
              <a:rPr lang="en-US" altLang="zh-CN" sz="1800" dirty="0" smtClean="0"/>
              <a:t>Mac</a:t>
            </a:r>
            <a:r>
              <a:rPr lang="zh-CN" altLang="zh-CN" sz="1800" dirty="0"/>
              <a:t>的算力（多少</a:t>
            </a:r>
            <a:r>
              <a:rPr lang="en-US" altLang="zh-CN" sz="1800" dirty="0"/>
              <a:t>OPS</a:t>
            </a:r>
            <a:r>
              <a:rPr lang="zh-CN" altLang="zh-CN" sz="1800" dirty="0"/>
              <a:t>（</a:t>
            </a:r>
            <a:r>
              <a:rPr lang="en-US" altLang="zh-CN" sz="1800" dirty="0"/>
              <a:t>operation per second</a:t>
            </a:r>
            <a:r>
              <a:rPr lang="zh-CN" altLang="zh-CN" sz="1800" dirty="0"/>
              <a:t>））？</a:t>
            </a:r>
          </a:p>
          <a:p>
            <a:pPr marL="109855" indent="0">
              <a:buNone/>
            </a:pPr>
            <a:r>
              <a:rPr lang="en-US" altLang="zh-CN" sz="1800" dirty="0" smtClean="0"/>
              <a:t>     64*2 </a:t>
            </a:r>
            <a:r>
              <a:rPr lang="en-US" altLang="zh-CN" sz="1800" dirty="0"/>
              <a:t>* 200M </a:t>
            </a:r>
            <a:endParaRPr lang="en-US" altLang="zh-CN" sz="1800" dirty="0" smtClean="0"/>
          </a:p>
          <a:p>
            <a:pPr lvl="0"/>
            <a:r>
              <a:rPr lang="en-US" altLang="zh-CN" sz="1800" dirty="0" smtClean="0"/>
              <a:t>Mac</a:t>
            </a:r>
            <a:r>
              <a:rPr lang="zh-CN" altLang="zh-CN" sz="1800" dirty="0"/>
              <a:t>利用率一般能到多少？</a:t>
            </a:r>
          </a:p>
          <a:p>
            <a:pPr marL="109855" indent="0">
              <a:buNone/>
            </a:pPr>
            <a:r>
              <a:rPr lang="en-US" altLang="zh-CN" sz="1800" dirty="0" smtClean="0"/>
              <a:t>     70</a:t>
            </a:r>
            <a:r>
              <a:rPr lang="en-US" altLang="zh-CN" sz="1800" dirty="0"/>
              <a:t>%</a:t>
            </a:r>
            <a:r>
              <a:rPr lang="zh-CN" altLang="zh-CN" sz="1800" dirty="0"/>
              <a:t>左右</a:t>
            </a:r>
            <a:r>
              <a:rPr lang="en-US" altLang="zh-CN" sz="1800" dirty="0"/>
              <a:t>, </a:t>
            </a:r>
            <a:r>
              <a:rPr lang="zh-CN" altLang="zh-CN" sz="1800" dirty="0"/>
              <a:t>跑</a:t>
            </a:r>
            <a:r>
              <a:rPr lang="en-US" altLang="zh-CN" sz="1800" dirty="0" err="1" smtClean="0"/>
              <a:t>lstm</a:t>
            </a:r>
            <a:endParaRPr lang="en-US" altLang="zh-CN" sz="1800" dirty="0" smtClean="0"/>
          </a:p>
          <a:p>
            <a:pPr lvl="0"/>
            <a:r>
              <a:rPr lang="zh-CN" altLang="zh-CN" sz="1800" dirty="0" smtClean="0"/>
              <a:t>专用</a:t>
            </a:r>
            <a:r>
              <a:rPr lang="zh-CN" altLang="zh-CN" sz="1800" dirty="0"/>
              <a:t>的</a:t>
            </a:r>
            <a:r>
              <a:rPr lang="en-US" altLang="zh-CN" sz="1800" dirty="0"/>
              <a:t>on-chip SRAM</a:t>
            </a:r>
            <a:r>
              <a:rPr lang="zh-CN" altLang="zh-CN" sz="1800" dirty="0"/>
              <a:t>大概多大？专门放权重的</a:t>
            </a:r>
            <a:r>
              <a:rPr lang="en-US" altLang="zh-CN" sz="1800" dirty="0"/>
              <a:t>SRAM</a:t>
            </a:r>
            <a:r>
              <a:rPr lang="zh-CN" altLang="zh-CN" sz="1800" dirty="0"/>
              <a:t>多大？专门放原始数据的</a:t>
            </a:r>
            <a:r>
              <a:rPr lang="en-US" altLang="zh-CN" sz="1800" dirty="0"/>
              <a:t>SRAM</a:t>
            </a:r>
            <a:r>
              <a:rPr lang="zh-CN" altLang="zh-CN" sz="1800" dirty="0"/>
              <a:t>多大？</a:t>
            </a:r>
          </a:p>
          <a:p>
            <a:pPr marL="109855" indent="0">
              <a:buNone/>
            </a:pPr>
            <a:r>
              <a:rPr lang="en-US" altLang="zh-CN" sz="1800" dirty="0" smtClean="0"/>
              <a:t>     </a:t>
            </a:r>
            <a:r>
              <a:rPr lang="zh-CN" altLang="zh-CN" sz="1800" dirty="0" smtClean="0"/>
              <a:t>没有</a:t>
            </a:r>
            <a:endParaRPr lang="en-US" altLang="zh-CN" sz="1800" dirty="0" smtClean="0"/>
          </a:p>
          <a:p>
            <a:pPr lvl="0"/>
            <a:r>
              <a:rPr lang="zh-CN" altLang="zh-CN" sz="1800" dirty="0" smtClean="0"/>
              <a:t>和</a:t>
            </a:r>
            <a:r>
              <a:rPr lang="zh-CN" altLang="zh-CN" sz="1800" dirty="0"/>
              <a:t>深度学习相关的操作有没有做专门的指令集？大概有几条？</a:t>
            </a:r>
          </a:p>
          <a:p>
            <a:pPr marL="109855" indent="0">
              <a:buNone/>
            </a:pPr>
            <a:r>
              <a:rPr lang="en-US" altLang="zh-CN" sz="1800" dirty="0" smtClean="0"/>
              <a:t>     </a:t>
            </a:r>
            <a:r>
              <a:rPr lang="zh-CN" altLang="zh-CN" sz="1800" dirty="0" smtClean="0"/>
              <a:t>没有</a:t>
            </a:r>
            <a:endParaRPr lang="en-US" altLang="zh-CN" sz="1800" dirty="0" smtClean="0"/>
          </a:p>
          <a:p>
            <a:pPr lvl="0"/>
            <a:r>
              <a:rPr lang="zh-CN" altLang="zh-CN" sz="1800" dirty="0" smtClean="0"/>
              <a:t>是否</a:t>
            </a:r>
            <a:r>
              <a:rPr lang="zh-CN" altLang="zh-CN" sz="1800" dirty="0"/>
              <a:t>支持权重的压缩、解压缩，一般是多大比例的压缩率？</a:t>
            </a:r>
          </a:p>
          <a:p>
            <a:pPr marL="109855" indent="0">
              <a:buNone/>
            </a:pPr>
            <a:r>
              <a:rPr lang="en-US" altLang="zh-CN" sz="1800" dirty="0" smtClean="0"/>
              <a:t>     </a:t>
            </a:r>
            <a:r>
              <a:rPr lang="zh-CN" altLang="zh-CN" sz="1800" dirty="0" smtClean="0"/>
              <a:t>支持</a:t>
            </a:r>
            <a:r>
              <a:rPr lang="zh-CN" altLang="zh-CN" sz="1800" dirty="0"/>
              <a:t>， 在</a:t>
            </a:r>
            <a:r>
              <a:rPr lang="en-US" altLang="zh-CN" sz="1800" dirty="0"/>
              <a:t>8</a:t>
            </a:r>
            <a:r>
              <a:rPr lang="zh-CN" altLang="zh-CN" sz="1800" dirty="0"/>
              <a:t>倍</a:t>
            </a:r>
            <a:r>
              <a:rPr lang="zh-CN" altLang="zh-CN" sz="1800" dirty="0" smtClean="0"/>
              <a:t>左右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杭州国芯</a:t>
            </a:r>
          </a:p>
        </p:txBody>
      </p:sp>
    </p:spTree>
    <p:extLst>
      <p:ext uri="{BB962C8B-B14F-4D97-AF65-F5344CB8AC3E}">
        <p14:creationId xmlns:p14="http://schemas.microsoft.com/office/powerpoint/2010/main" val="1951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杭州国芯</a:t>
            </a:r>
            <a:endParaRPr lang="zh-CN" altLang="en-US" dirty="0"/>
          </a:p>
        </p:txBody>
      </p:sp>
      <p:pic>
        <p:nvPicPr>
          <p:cNvPr id="4" name="图片 3" descr="IMG_25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417639"/>
            <a:ext cx="8229600" cy="453164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342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杭州国芯</a:t>
            </a:r>
            <a:endParaRPr lang="zh-CN" altLang="en-US" dirty="0"/>
          </a:p>
        </p:txBody>
      </p:sp>
      <p:pic>
        <p:nvPicPr>
          <p:cNvPr id="4" name="图片 3" descr="IMG_25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45963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425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杭州国芯</a:t>
            </a:r>
            <a:endParaRPr lang="zh-CN" altLang="en-US" dirty="0"/>
          </a:p>
        </p:txBody>
      </p:sp>
      <p:pic>
        <p:nvPicPr>
          <p:cNvPr id="4" name="图片 3" descr="IMG_25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45963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728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杭州国芯</a:t>
            </a:r>
            <a:endParaRPr lang="zh-CN" altLang="en-US" dirty="0"/>
          </a:p>
        </p:txBody>
      </p:sp>
      <p:pic>
        <p:nvPicPr>
          <p:cNvPr id="5" name="图片 4" descr="IMG_25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531641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60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BM1680</a:t>
            </a:r>
            <a:r>
              <a:rPr lang="zh-CN" altLang="en-US" dirty="0"/>
              <a:t>单芯片能够提供</a:t>
            </a:r>
            <a:r>
              <a:rPr lang="en-US" altLang="zh-CN" dirty="0"/>
              <a:t>2TFlops</a:t>
            </a:r>
            <a:r>
              <a:rPr lang="zh-CN" altLang="en-US" dirty="0"/>
              <a:t>单精度加速计算能力，芯片由</a:t>
            </a:r>
            <a:r>
              <a:rPr lang="en-US" altLang="zh-CN" dirty="0"/>
              <a:t>64 NPU</a:t>
            </a:r>
            <a:r>
              <a:rPr lang="zh-CN" altLang="en-US" dirty="0"/>
              <a:t>构成，特殊设计的</a:t>
            </a:r>
            <a:r>
              <a:rPr lang="en-US" altLang="zh-CN" dirty="0"/>
              <a:t>NPU</a:t>
            </a:r>
            <a:r>
              <a:rPr lang="zh-CN" altLang="en-US" dirty="0"/>
              <a:t>调度引擎（</a:t>
            </a:r>
            <a:r>
              <a:rPr lang="en-US" altLang="zh-CN" dirty="0"/>
              <a:t>Scheduling Engine</a:t>
            </a:r>
            <a:r>
              <a:rPr lang="zh-CN" altLang="en-US" dirty="0"/>
              <a:t>）可以提供强大的数据吞吐能力，将数据输入到神经元核心（</a:t>
            </a:r>
            <a:r>
              <a:rPr lang="en-US" altLang="zh-CN" dirty="0"/>
              <a:t>Neuron Processor Cores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BM1680</a:t>
            </a:r>
            <a:r>
              <a:rPr lang="zh-CN" altLang="en-US" dirty="0" smtClean="0"/>
              <a:t>片</a:t>
            </a:r>
            <a:r>
              <a:rPr lang="zh-CN" altLang="en-US" dirty="0"/>
              <a:t>上</a:t>
            </a:r>
            <a:r>
              <a:rPr lang="en-US" altLang="zh-CN" dirty="0"/>
              <a:t>32MB SRAM</a:t>
            </a:r>
            <a:r>
              <a:rPr lang="zh-CN" altLang="en-US" dirty="0"/>
              <a:t>拥有高带宽，在片外有</a:t>
            </a:r>
            <a:r>
              <a:rPr lang="en-US" altLang="zh-CN" dirty="0"/>
              <a:t>DDR4</a:t>
            </a:r>
            <a:r>
              <a:rPr lang="zh-CN" altLang="en-US" dirty="0"/>
              <a:t>内存接口，单芯片可支持高达</a:t>
            </a:r>
            <a:r>
              <a:rPr lang="en-US" altLang="zh-CN" dirty="0"/>
              <a:t>16GB DDR</a:t>
            </a:r>
            <a:r>
              <a:rPr lang="zh-CN" altLang="en-US" dirty="0"/>
              <a:t>内存。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比特大陆</a:t>
            </a:r>
            <a:r>
              <a:rPr lang="en-US" altLang="zh-CN" dirty="0" smtClean="0"/>
              <a:t>BM1680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1249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理客科技ppt模板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1202</Words>
  <Application>Microsoft Office PowerPoint</Application>
  <PresentationFormat>全屏显示(4:3)</PresentationFormat>
  <Paragraphs>163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黑体</vt:lpstr>
      <vt:lpstr>华文楷体</vt:lpstr>
      <vt:lpstr>宋体</vt:lpstr>
      <vt:lpstr>微软雅黑</vt:lpstr>
      <vt:lpstr>Calibri</vt:lpstr>
      <vt:lpstr>Lucida Sans Unicode</vt:lpstr>
      <vt:lpstr>Times New Roman</vt:lpstr>
      <vt:lpstr>Verdana</vt:lpstr>
      <vt:lpstr>Wingdings 2</vt:lpstr>
      <vt:lpstr>Wingdings 3</vt:lpstr>
      <vt:lpstr>理客科技ppt模板</vt:lpstr>
      <vt:lpstr>人工智能芯片调研</vt:lpstr>
      <vt:lpstr>基本调研</vt:lpstr>
      <vt:lpstr>寒武纪</vt:lpstr>
      <vt:lpstr>杭州国芯</vt:lpstr>
      <vt:lpstr>杭州国芯</vt:lpstr>
      <vt:lpstr>杭州国芯</vt:lpstr>
      <vt:lpstr>杭州国芯</vt:lpstr>
      <vt:lpstr>杭州国芯</vt:lpstr>
      <vt:lpstr>比特大陆BM1680</vt:lpstr>
      <vt:lpstr>比特大陆BM1680</vt:lpstr>
      <vt:lpstr>中星微电子</vt:lpstr>
      <vt:lpstr>深鉴</vt:lpstr>
      <vt:lpstr>地平线</vt:lpstr>
      <vt:lpstr>比特大陆 BM1680</vt:lpstr>
      <vt:lpstr>比特大陆 </vt:lpstr>
      <vt:lpstr>Nvidia</vt:lpstr>
      <vt:lpstr>Google</vt:lpstr>
      <vt:lpstr>Intel（ Nervana）</vt:lpstr>
      <vt:lpstr>Intel（ Movidius）</vt:lpstr>
      <vt:lpstr>THANKS !</vt:lpstr>
    </vt:vector>
  </TitlesOfParts>
  <Company>artosyn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吴胜龙</dc:creator>
  <cp:lastModifiedBy>User</cp:lastModifiedBy>
  <cp:revision>888</cp:revision>
  <dcterms:created xsi:type="dcterms:W3CDTF">2011-06-09T09:26:00Z</dcterms:created>
  <dcterms:modified xsi:type="dcterms:W3CDTF">2017-11-09T05:25:24Z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