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581" r:id="rId2"/>
    <p:sldId id="557" r:id="rId3"/>
    <p:sldId id="600" r:id="rId4"/>
    <p:sldId id="599" r:id="rId5"/>
    <p:sldId id="601" r:id="rId6"/>
    <p:sldId id="602" r:id="rId7"/>
    <p:sldId id="603" r:id="rId8"/>
    <p:sldId id="604" r:id="rId9"/>
    <p:sldId id="605" r:id="rId10"/>
    <p:sldId id="608" r:id="rId11"/>
    <p:sldId id="610" r:id="rId12"/>
    <p:sldId id="611" r:id="rId13"/>
    <p:sldId id="612" r:id="rId14"/>
    <p:sldId id="613" r:id="rId15"/>
    <p:sldId id="609" r:id="rId16"/>
    <p:sldId id="614" r:id="rId17"/>
    <p:sldId id="615" r:id="rId18"/>
    <p:sldId id="622" r:id="rId19"/>
    <p:sldId id="625" r:id="rId20"/>
    <p:sldId id="628" r:id="rId21"/>
    <p:sldId id="626" r:id="rId22"/>
    <p:sldId id="629" r:id="rId23"/>
    <p:sldId id="630" r:id="rId24"/>
    <p:sldId id="627" r:id="rId25"/>
    <p:sldId id="631" r:id="rId26"/>
    <p:sldId id="59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600"/>
            <p14:sldId id="599"/>
            <p14:sldId id="601"/>
            <p14:sldId id="602"/>
            <p14:sldId id="603"/>
            <p14:sldId id="604"/>
            <p14:sldId id="605"/>
            <p14:sldId id="608"/>
            <p14:sldId id="610"/>
            <p14:sldId id="611"/>
            <p14:sldId id="612"/>
            <p14:sldId id="613"/>
            <p14:sldId id="609"/>
            <p14:sldId id="614"/>
            <p14:sldId id="615"/>
            <p14:sldId id="622"/>
            <p14:sldId id="625"/>
            <p14:sldId id="628"/>
            <p14:sldId id="626"/>
            <p14:sldId id="629"/>
            <p14:sldId id="630"/>
            <p14:sldId id="627"/>
            <p14:sldId id="631"/>
            <p14:sldId id="5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5290" autoAdjust="0"/>
  </p:normalViewPr>
  <p:slideViewPr>
    <p:cSldViewPr>
      <p:cViewPr>
        <p:scale>
          <a:sx n="100" d="100"/>
          <a:sy n="100" d="100"/>
        </p:scale>
        <p:origin x="-75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hardware 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3640360" y="3501008"/>
            <a:ext cx="186774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Yi Li</a:t>
            </a: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2017/11/9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38" y="3675879"/>
            <a:ext cx="47910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84371"/>
              </p:ext>
            </p:extLst>
          </p:nvPr>
        </p:nvGraphicFramePr>
        <p:xfrm>
          <a:off x="292747" y="1499667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9135"/>
              </p:ext>
            </p:extLst>
          </p:nvPr>
        </p:nvGraphicFramePr>
        <p:xfrm>
          <a:off x="292747" y="1499667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70" name="直接箭头连接符 2069"/>
          <p:cNvCxnSpPr/>
          <p:nvPr/>
        </p:nvCxnSpPr>
        <p:spPr>
          <a:xfrm>
            <a:off x="827584" y="4672495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107504" y="47654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1090" y="5023243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9512" y="524855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Box 1043"/>
          <p:cNvSpPr txBox="1"/>
          <p:nvPr/>
        </p:nvSpPr>
        <p:spPr>
          <a:xfrm>
            <a:off x="827584" y="4384463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8" name="组合 1047"/>
          <p:cNvGrpSpPr/>
          <p:nvPr/>
        </p:nvGrpSpPr>
        <p:grpSpPr>
          <a:xfrm>
            <a:off x="764916" y="4816511"/>
            <a:ext cx="595349" cy="648072"/>
            <a:chOff x="764916" y="4509120"/>
            <a:chExt cx="595349" cy="64807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直接连接符 205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直接连接符 20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直接连接符 205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直接连接符 205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直接连接符 206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连接符 206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直接连接符 206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直接连接符 207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直接连接符 207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直接连接符 207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直接连接符 20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1295636" y="4816511"/>
            <a:ext cx="595349" cy="648072"/>
            <a:chOff x="764916" y="4509120"/>
            <a:chExt cx="595349" cy="648072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815448" y="4816511"/>
            <a:ext cx="595349" cy="648072"/>
            <a:chOff x="764916" y="4509120"/>
            <a:chExt cx="595349" cy="648072"/>
          </a:xfrm>
        </p:grpSpPr>
        <p:cxnSp>
          <p:nvCxnSpPr>
            <p:cNvPr id="265" name="直接连接符 26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直接箭头连接符 355"/>
          <p:cNvCxnSpPr/>
          <p:nvPr/>
        </p:nvCxnSpPr>
        <p:spPr>
          <a:xfrm>
            <a:off x="845586" y="4333941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371642" y="404590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2332354" y="4823803"/>
            <a:ext cx="595349" cy="648072"/>
            <a:chOff x="764916" y="4509120"/>
            <a:chExt cx="595349" cy="648072"/>
          </a:xfrm>
        </p:grpSpPr>
        <p:cxnSp>
          <p:nvCxnSpPr>
            <p:cNvPr id="498" name="直接连接符 4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组合 542"/>
          <p:cNvGrpSpPr/>
          <p:nvPr/>
        </p:nvGrpSpPr>
        <p:grpSpPr>
          <a:xfrm>
            <a:off x="2855695" y="4822317"/>
            <a:ext cx="595349" cy="648072"/>
            <a:chOff x="764916" y="4509120"/>
            <a:chExt cx="595349" cy="648072"/>
          </a:xfrm>
        </p:grpSpPr>
        <p:cxnSp>
          <p:nvCxnSpPr>
            <p:cNvPr id="544" name="直接连接符 5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组合 588"/>
          <p:cNvGrpSpPr/>
          <p:nvPr/>
        </p:nvGrpSpPr>
        <p:grpSpPr>
          <a:xfrm>
            <a:off x="3379036" y="4822383"/>
            <a:ext cx="595349" cy="648072"/>
            <a:chOff x="764916" y="4509120"/>
            <a:chExt cx="595349" cy="648072"/>
          </a:xfrm>
        </p:grpSpPr>
        <p:cxnSp>
          <p:nvCxnSpPr>
            <p:cNvPr id="590" name="直接连接符 5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5" name="直接箭头连接符 634"/>
          <p:cNvCxnSpPr/>
          <p:nvPr/>
        </p:nvCxnSpPr>
        <p:spPr>
          <a:xfrm>
            <a:off x="864889" y="4045909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/>
          <p:cNvSpPr txBox="1"/>
          <p:nvPr/>
        </p:nvSpPr>
        <p:spPr>
          <a:xfrm>
            <a:off x="2060287" y="3757877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1" name="直接箭头连接符 920"/>
          <p:cNvCxnSpPr/>
          <p:nvPr/>
        </p:nvCxnSpPr>
        <p:spPr>
          <a:xfrm>
            <a:off x="3964999" y="4676247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TextBox 921"/>
          <p:cNvSpPr txBox="1"/>
          <p:nvPr/>
        </p:nvSpPr>
        <p:spPr>
          <a:xfrm>
            <a:off x="3964999" y="438821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3" name="组合 922"/>
          <p:cNvGrpSpPr/>
          <p:nvPr/>
        </p:nvGrpSpPr>
        <p:grpSpPr>
          <a:xfrm>
            <a:off x="3902331" y="4820263"/>
            <a:ext cx="595349" cy="648072"/>
            <a:chOff x="764916" y="4509120"/>
            <a:chExt cx="595349" cy="648072"/>
          </a:xfrm>
        </p:grpSpPr>
        <p:cxnSp>
          <p:nvCxnSpPr>
            <p:cNvPr id="924" name="直接连接符 92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组合 968"/>
          <p:cNvGrpSpPr/>
          <p:nvPr/>
        </p:nvGrpSpPr>
        <p:grpSpPr>
          <a:xfrm>
            <a:off x="4433051" y="4820263"/>
            <a:ext cx="595349" cy="648072"/>
            <a:chOff x="764916" y="4509120"/>
            <a:chExt cx="595349" cy="648072"/>
          </a:xfrm>
        </p:grpSpPr>
        <p:cxnSp>
          <p:nvCxnSpPr>
            <p:cNvPr id="970" name="直接连接符 96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5" name="组合 1014"/>
          <p:cNvGrpSpPr/>
          <p:nvPr/>
        </p:nvGrpSpPr>
        <p:grpSpPr>
          <a:xfrm>
            <a:off x="4952863" y="4820263"/>
            <a:ext cx="595349" cy="648072"/>
            <a:chOff x="764916" y="4509120"/>
            <a:chExt cx="595349" cy="648072"/>
          </a:xfrm>
        </p:grpSpPr>
        <p:cxnSp>
          <p:nvCxnSpPr>
            <p:cNvPr id="1016" name="直接连接符 10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9" name="直接箭头连接符 1088"/>
          <p:cNvCxnSpPr/>
          <p:nvPr/>
        </p:nvCxnSpPr>
        <p:spPr>
          <a:xfrm>
            <a:off x="3983001" y="4337693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extBox 1089"/>
          <p:cNvSpPr txBox="1"/>
          <p:nvPr/>
        </p:nvSpPr>
        <p:spPr>
          <a:xfrm>
            <a:off x="4509057" y="404966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1" name="组合 1090"/>
          <p:cNvGrpSpPr/>
          <p:nvPr/>
        </p:nvGrpSpPr>
        <p:grpSpPr>
          <a:xfrm>
            <a:off x="5469769" y="4827555"/>
            <a:ext cx="595349" cy="648072"/>
            <a:chOff x="764916" y="4509120"/>
            <a:chExt cx="595349" cy="648072"/>
          </a:xfrm>
        </p:grpSpPr>
        <p:cxnSp>
          <p:nvCxnSpPr>
            <p:cNvPr id="1092" name="直接连接符 109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7" name="组合 1136"/>
          <p:cNvGrpSpPr/>
          <p:nvPr/>
        </p:nvGrpSpPr>
        <p:grpSpPr>
          <a:xfrm>
            <a:off x="5993110" y="4826069"/>
            <a:ext cx="595349" cy="648072"/>
            <a:chOff x="764916" y="4509120"/>
            <a:chExt cx="595349" cy="648072"/>
          </a:xfrm>
        </p:grpSpPr>
        <p:cxnSp>
          <p:nvCxnSpPr>
            <p:cNvPr id="1138" name="直接连接符 11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接连接符 11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接连接符 11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接连接符 11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接连接符 11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接连接符 11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接连接符 11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连接符 11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连接符 11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连接符 11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连接符 11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连接符 11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接连接符 11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直接连接符 11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直接连接符 11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直接连接符 11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直接连接符 11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直接连接符 11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直接连接符 11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直接连接符 11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接连接符 11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直接连接符 11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直接连接符 11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直接连接符 11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直接连接符 11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接连接符 11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直接连接符 11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直接连接符 11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直接连接符 11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直接连接符 11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直接连接符 11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直接连接符 11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直接连接符 11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接连接符 11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接连接符 11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直接连接符 11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3" name="组合 1182"/>
          <p:cNvGrpSpPr/>
          <p:nvPr/>
        </p:nvGrpSpPr>
        <p:grpSpPr>
          <a:xfrm>
            <a:off x="6516451" y="4826135"/>
            <a:ext cx="595349" cy="648072"/>
            <a:chOff x="764916" y="4509120"/>
            <a:chExt cx="595349" cy="648072"/>
          </a:xfrm>
        </p:grpSpPr>
        <p:cxnSp>
          <p:nvCxnSpPr>
            <p:cNvPr id="1184" name="直接连接符 11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直接连接符 11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直接连接符 11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接连接符 11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直接连接符 11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直接连接符 11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直接连接符 11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接连接符 11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直接连接符 11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直接连接符 11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接连接符 11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直接连接符 11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接连接符 11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接连接符 11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接连接符 11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接连接符 11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直接连接符 11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接连接符 12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接连接符 12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接连接符 12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直接连接符 12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直接连接符 12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接连接符 12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直接连接符 12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连接符 12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直接连接符 12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连接符 12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连接符 12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连接符 12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连接符 12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连接符 12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连接符 12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连接符 12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接连接符 12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直接连接符 12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接连接符 12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直接连接符 12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接连接符 12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直接连接符 12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直接连接符 12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直接连接符 12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接连接符 12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9" name="直接箭头连接符 1228"/>
          <p:cNvCxnSpPr/>
          <p:nvPr/>
        </p:nvCxnSpPr>
        <p:spPr>
          <a:xfrm>
            <a:off x="4002304" y="4049661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/>
          <p:cNvSpPr txBox="1"/>
          <p:nvPr/>
        </p:nvSpPr>
        <p:spPr>
          <a:xfrm>
            <a:off x="5197702" y="376162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1" name="直接箭头连接符 1230"/>
          <p:cNvCxnSpPr/>
          <p:nvPr/>
        </p:nvCxnSpPr>
        <p:spPr>
          <a:xfrm flipV="1">
            <a:off x="836924" y="3738103"/>
            <a:ext cx="819957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4452949" y="342900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360366" y="48885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椭圆 1232"/>
          <p:cNvSpPr/>
          <p:nvPr/>
        </p:nvSpPr>
        <p:spPr>
          <a:xfrm>
            <a:off x="7452320" y="4888518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椭圆 1233"/>
          <p:cNvSpPr/>
          <p:nvPr/>
        </p:nvSpPr>
        <p:spPr>
          <a:xfrm>
            <a:off x="7542212" y="4888517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椭圆 1234"/>
          <p:cNvSpPr/>
          <p:nvPr/>
        </p:nvSpPr>
        <p:spPr>
          <a:xfrm>
            <a:off x="7360366" y="51671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6" name="椭圆 1235"/>
          <p:cNvSpPr/>
          <p:nvPr/>
        </p:nvSpPr>
        <p:spPr>
          <a:xfrm>
            <a:off x="7452320" y="51671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7" name="椭圆 1236"/>
          <p:cNvSpPr/>
          <p:nvPr/>
        </p:nvSpPr>
        <p:spPr>
          <a:xfrm>
            <a:off x="7542212" y="51671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8" name="椭圆 1237"/>
          <p:cNvSpPr/>
          <p:nvPr/>
        </p:nvSpPr>
        <p:spPr>
          <a:xfrm>
            <a:off x="7360366" y="5369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" name="椭圆 1238"/>
          <p:cNvSpPr/>
          <p:nvPr/>
        </p:nvSpPr>
        <p:spPr>
          <a:xfrm>
            <a:off x="7452320" y="5369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0" name="椭圆 1239"/>
          <p:cNvSpPr/>
          <p:nvPr/>
        </p:nvSpPr>
        <p:spPr>
          <a:xfrm>
            <a:off x="7542212" y="53696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1144"/>
            <a:ext cx="4752528" cy="44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8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箭头连接符 2069"/>
          <p:cNvCxnSpPr/>
          <p:nvPr/>
        </p:nvCxnSpPr>
        <p:spPr>
          <a:xfrm>
            <a:off x="664585" y="3016311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-55495" y="310922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21909" y="3367059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513" y="3592375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Box 1043"/>
          <p:cNvSpPr txBox="1"/>
          <p:nvPr/>
        </p:nvSpPr>
        <p:spPr>
          <a:xfrm>
            <a:off x="664585" y="272827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8" name="组合 1047"/>
          <p:cNvGrpSpPr/>
          <p:nvPr/>
        </p:nvGrpSpPr>
        <p:grpSpPr>
          <a:xfrm>
            <a:off x="601917" y="3160327"/>
            <a:ext cx="595349" cy="648072"/>
            <a:chOff x="764916" y="4509120"/>
            <a:chExt cx="595349" cy="64807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直接连接符 205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直接连接符 20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直接连接符 205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直接连接符 205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直接连接符 206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连接符 206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直接连接符 206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直接连接符 207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直接连接符 207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直接连接符 207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直接连接符 20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1132637" y="3160327"/>
            <a:ext cx="595349" cy="648072"/>
            <a:chOff x="764916" y="4509120"/>
            <a:chExt cx="595349" cy="648072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652449" y="3160327"/>
            <a:ext cx="595349" cy="648072"/>
            <a:chOff x="764916" y="4509120"/>
            <a:chExt cx="595349" cy="648072"/>
          </a:xfrm>
        </p:grpSpPr>
        <p:cxnSp>
          <p:nvCxnSpPr>
            <p:cNvPr id="265" name="直接连接符 26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直接箭头连接符 355"/>
          <p:cNvCxnSpPr/>
          <p:nvPr/>
        </p:nvCxnSpPr>
        <p:spPr>
          <a:xfrm>
            <a:off x="682587" y="2677757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208643" y="238972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2169355" y="3167619"/>
            <a:ext cx="595349" cy="648072"/>
            <a:chOff x="764916" y="4509120"/>
            <a:chExt cx="595349" cy="648072"/>
          </a:xfrm>
        </p:grpSpPr>
        <p:cxnSp>
          <p:nvCxnSpPr>
            <p:cNvPr id="498" name="直接连接符 4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组合 542"/>
          <p:cNvGrpSpPr/>
          <p:nvPr/>
        </p:nvGrpSpPr>
        <p:grpSpPr>
          <a:xfrm>
            <a:off x="2692696" y="3166133"/>
            <a:ext cx="595349" cy="648072"/>
            <a:chOff x="764916" y="4509120"/>
            <a:chExt cx="595349" cy="648072"/>
          </a:xfrm>
        </p:grpSpPr>
        <p:cxnSp>
          <p:nvCxnSpPr>
            <p:cNvPr id="544" name="直接连接符 5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组合 588"/>
          <p:cNvGrpSpPr/>
          <p:nvPr/>
        </p:nvGrpSpPr>
        <p:grpSpPr>
          <a:xfrm>
            <a:off x="3216037" y="3166199"/>
            <a:ext cx="595349" cy="648072"/>
            <a:chOff x="764916" y="4509120"/>
            <a:chExt cx="595349" cy="648072"/>
          </a:xfrm>
        </p:grpSpPr>
        <p:cxnSp>
          <p:nvCxnSpPr>
            <p:cNvPr id="590" name="直接连接符 5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5" name="直接箭头连接符 634"/>
          <p:cNvCxnSpPr/>
          <p:nvPr/>
        </p:nvCxnSpPr>
        <p:spPr>
          <a:xfrm>
            <a:off x="701890" y="2389725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/>
          <p:cNvSpPr txBox="1"/>
          <p:nvPr/>
        </p:nvSpPr>
        <p:spPr>
          <a:xfrm>
            <a:off x="1897288" y="2101693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1" name="直接箭头连接符 920"/>
          <p:cNvCxnSpPr/>
          <p:nvPr/>
        </p:nvCxnSpPr>
        <p:spPr>
          <a:xfrm>
            <a:off x="3802000" y="3020063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TextBox 921"/>
          <p:cNvSpPr txBox="1"/>
          <p:nvPr/>
        </p:nvSpPr>
        <p:spPr>
          <a:xfrm>
            <a:off x="3802000" y="273203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3" name="组合 922"/>
          <p:cNvGrpSpPr/>
          <p:nvPr/>
        </p:nvGrpSpPr>
        <p:grpSpPr>
          <a:xfrm>
            <a:off x="3739332" y="3164079"/>
            <a:ext cx="595349" cy="648072"/>
            <a:chOff x="764916" y="4509120"/>
            <a:chExt cx="595349" cy="648072"/>
          </a:xfrm>
        </p:grpSpPr>
        <p:cxnSp>
          <p:nvCxnSpPr>
            <p:cNvPr id="924" name="直接连接符 92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组合 968"/>
          <p:cNvGrpSpPr/>
          <p:nvPr/>
        </p:nvGrpSpPr>
        <p:grpSpPr>
          <a:xfrm>
            <a:off x="4270052" y="3164079"/>
            <a:ext cx="595349" cy="648072"/>
            <a:chOff x="764916" y="4509120"/>
            <a:chExt cx="595349" cy="648072"/>
          </a:xfrm>
        </p:grpSpPr>
        <p:cxnSp>
          <p:nvCxnSpPr>
            <p:cNvPr id="970" name="直接连接符 96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5" name="组合 1014"/>
          <p:cNvGrpSpPr/>
          <p:nvPr/>
        </p:nvGrpSpPr>
        <p:grpSpPr>
          <a:xfrm>
            <a:off x="4789864" y="3164079"/>
            <a:ext cx="595349" cy="648072"/>
            <a:chOff x="764916" y="4509120"/>
            <a:chExt cx="595349" cy="648072"/>
          </a:xfrm>
        </p:grpSpPr>
        <p:cxnSp>
          <p:nvCxnSpPr>
            <p:cNvPr id="1016" name="直接连接符 10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9" name="直接箭头连接符 1088"/>
          <p:cNvCxnSpPr/>
          <p:nvPr/>
        </p:nvCxnSpPr>
        <p:spPr>
          <a:xfrm>
            <a:off x="3820002" y="2681509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extBox 1089"/>
          <p:cNvSpPr txBox="1"/>
          <p:nvPr/>
        </p:nvSpPr>
        <p:spPr>
          <a:xfrm>
            <a:off x="4346058" y="2393477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1" name="组合 1090"/>
          <p:cNvGrpSpPr/>
          <p:nvPr/>
        </p:nvGrpSpPr>
        <p:grpSpPr>
          <a:xfrm>
            <a:off x="5306770" y="3171371"/>
            <a:ext cx="595349" cy="648072"/>
            <a:chOff x="764916" y="4509120"/>
            <a:chExt cx="595349" cy="648072"/>
          </a:xfrm>
        </p:grpSpPr>
        <p:cxnSp>
          <p:nvCxnSpPr>
            <p:cNvPr id="1092" name="直接连接符 109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7" name="组合 1136"/>
          <p:cNvGrpSpPr/>
          <p:nvPr/>
        </p:nvGrpSpPr>
        <p:grpSpPr>
          <a:xfrm>
            <a:off x="5830111" y="3169885"/>
            <a:ext cx="595349" cy="648072"/>
            <a:chOff x="764916" y="4509120"/>
            <a:chExt cx="595349" cy="648072"/>
          </a:xfrm>
        </p:grpSpPr>
        <p:cxnSp>
          <p:nvCxnSpPr>
            <p:cNvPr id="1138" name="直接连接符 11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接连接符 11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接连接符 11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接连接符 11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接连接符 11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接连接符 11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接连接符 11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连接符 11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连接符 11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连接符 11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连接符 11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连接符 11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接连接符 11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直接连接符 11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直接连接符 11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直接连接符 11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直接连接符 11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直接连接符 11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直接连接符 11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直接连接符 11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接连接符 11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直接连接符 11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直接连接符 11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直接连接符 11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直接连接符 11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接连接符 11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直接连接符 11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直接连接符 11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直接连接符 11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直接连接符 11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直接连接符 11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直接连接符 11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直接连接符 11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接连接符 11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接连接符 11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直接连接符 11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3" name="组合 1182"/>
          <p:cNvGrpSpPr/>
          <p:nvPr/>
        </p:nvGrpSpPr>
        <p:grpSpPr>
          <a:xfrm>
            <a:off x="6353452" y="3169951"/>
            <a:ext cx="595349" cy="648072"/>
            <a:chOff x="764916" y="4509120"/>
            <a:chExt cx="595349" cy="648072"/>
          </a:xfrm>
        </p:grpSpPr>
        <p:cxnSp>
          <p:nvCxnSpPr>
            <p:cNvPr id="1184" name="直接连接符 11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直接连接符 11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直接连接符 11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接连接符 11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直接连接符 11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直接连接符 11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直接连接符 11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接连接符 11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直接连接符 11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直接连接符 11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接连接符 11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直接连接符 11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接连接符 11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接连接符 11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接连接符 11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接连接符 11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直接连接符 11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接连接符 12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接连接符 12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接连接符 12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直接连接符 12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直接连接符 12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接连接符 12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直接连接符 12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连接符 12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直接连接符 12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连接符 12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连接符 12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连接符 12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连接符 12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连接符 12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连接符 12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连接符 12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接连接符 12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直接连接符 12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接连接符 12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直接连接符 12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接连接符 12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直接连接符 12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直接连接符 12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直接连接符 12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接连接符 12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9" name="直接箭头连接符 1228"/>
          <p:cNvCxnSpPr/>
          <p:nvPr/>
        </p:nvCxnSpPr>
        <p:spPr>
          <a:xfrm>
            <a:off x="3839305" y="2393477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/>
          <p:cNvSpPr txBox="1"/>
          <p:nvPr/>
        </p:nvSpPr>
        <p:spPr>
          <a:xfrm>
            <a:off x="5034703" y="210544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1" name="直接箭头连接符 1230"/>
          <p:cNvCxnSpPr/>
          <p:nvPr/>
        </p:nvCxnSpPr>
        <p:spPr>
          <a:xfrm flipV="1">
            <a:off x="673925" y="2081919"/>
            <a:ext cx="819957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4289950" y="1772816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197367" y="3232335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椭圆 1232"/>
          <p:cNvSpPr/>
          <p:nvPr/>
        </p:nvSpPr>
        <p:spPr>
          <a:xfrm>
            <a:off x="7289321" y="3232334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椭圆 1233"/>
          <p:cNvSpPr/>
          <p:nvPr/>
        </p:nvSpPr>
        <p:spPr>
          <a:xfrm>
            <a:off x="7379213" y="323233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椭圆 1234"/>
          <p:cNvSpPr/>
          <p:nvPr/>
        </p:nvSpPr>
        <p:spPr>
          <a:xfrm>
            <a:off x="7197367" y="351093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6" name="椭圆 1235"/>
          <p:cNvSpPr/>
          <p:nvPr/>
        </p:nvSpPr>
        <p:spPr>
          <a:xfrm>
            <a:off x="7289321" y="351093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7" name="椭圆 1236"/>
          <p:cNvSpPr/>
          <p:nvPr/>
        </p:nvSpPr>
        <p:spPr>
          <a:xfrm>
            <a:off x="7379213" y="351093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8" name="椭圆 1237"/>
          <p:cNvSpPr/>
          <p:nvPr/>
        </p:nvSpPr>
        <p:spPr>
          <a:xfrm>
            <a:off x="7197367" y="37134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" name="椭圆 1238"/>
          <p:cNvSpPr/>
          <p:nvPr/>
        </p:nvSpPr>
        <p:spPr>
          <a:xfrm>
            <a:off x="7289321" y="37134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0" name="椭圆 1239"/>
          <p:cNvSpPr/>
          <p:nvPr/>
        </p:nvSpPr>
        <p:spPr>
          <a:xfrm>
            <a:off x="7379213" y="37134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2587" y="4081571"/>
            <a:ext cx="626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16: 1)weight load timing, 2)last stripe total_data%16+1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682050" y="4450903"/>
            <a:ext cx="864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9 : 1)weight kernel size, 2) weight kernel size *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input_channel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/64, 3)accumulation</a:t>
            </a:r>
          </a:p>
        </p:txBody>
      </p:sp>
      <p:sp>
        <p:nvSpPr>
          <p:cNvPr id="638" name="TextBox 637"/>
          <p:cNvSpPr txBox="1"/>
          <p:nvPr/>
        </p:nvSpPr>
        <p:spPr>
          <a:xfrm>
            <a:off x="273623" y="4767565"/>
            <a:ext cx="8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21(1) : 1)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total_data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/16, 3) reload weight</a:t>
            </a:r>
          </a:p>
        </p:txBody>
      </p:sp>
      <p:sp>
        <p:nvSpPr>
          <p:cNvPr id="639" name="TextBox 638"/>
          <p:cNvSpPr txBox="1"/>
          <p:nvPr/>
        </p:nvSpPr>
        <p:spPr>
          <a:xfrm>
            <a:off x="590159" y="5125114"/>
            <a:ext cx="8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12 :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output_channel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/16</a:t>
            </a:r>
          </a:p>
        </p:txBody>
      </p:sp>
      <p:sp>
        <p:nvSpPr>
          <p:cNvPr id="640" name="TextBox 639"/>
          <p:cNvSpPr txBox="1"/>
          <p:nvPr/>
        </p:nvSpPr>
        <p:spPr>
          <a:xfrm>
            <a:off x="541599" y="1473439"/>
            <a:ext cx="808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91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7" grpId="0"/>
      <p:bldP spid="638" grpId="0"/>
      <p:bldP spid="6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CBUF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91680" y="1907541"/>
            <a:ext cx="5616624" cy="4208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5736" y="2276873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3694" y="2276873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95736" y="2865512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3694" y="2865512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95736" y="472514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53694" y="472514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95736" y="544522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53694" y="544522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232160" y="3753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2160" y="39285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32160" y="41033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15146" y="37533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15146" y="39285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15146" y="41033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475656" y="2263151"/>
            <a:ext cx="0" cy="28845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524328" y="2865512"/>
            <a:ext cx="0" cy="30159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63688" y="22768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5032" y="28989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5256" y="4725145"/>
            <a:ext cx="6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b14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6144" y="5478678"/>
            <a:ext cx="6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0132" y="19075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3118" y="19151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068" y="2184540"/>
            <a:ext cx="140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b0-b14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23995" y="4373925"/>
            <a:ext cx="140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access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b1-b15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552" y="5147662"/>
            <a:ext cx="97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Wmb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b15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3882" y="1531483"/>
            <a:ext cx="183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for high bit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99796" y="1538209"/>
            <a:ext cx="167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c0 for low bit</a:t>
            </a:r>
          </a:p>
        </p:txBody>
      </p:sp>
    </p:spTree>
    <p:extLst>
      <p:ext uri="{BB962C8B-B14F-4D97-AF65-F5344CB8AC3E}">
        <p14:creationId xmlns:p14="http://schemas.microsoft.com/office/powerpoint/2010/main" val="10120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CBUF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56978"/>
              </p:ext>
            </p:extLst>
          </p:nvPr>
        </p:nvGraphicFramePr>
        <p:xfrm>
          <a:off x="184735" y="1442641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31409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64*19*19*16bit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1.4  actually using 2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34290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64*192*3*3*16bit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6.75 actually using 3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60554"/>
              </p:ext>
            </p:extLst>
          </p:nvPr>
        </p:nvGraphicFramePr>
        <p:xfrm>
          <a:off x="45942" y="3831471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2766" y="5516314"/>
            <a:ext cx="784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192*13*13*16bit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1.98  actually using 2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2767" y="580434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192*256*3*3*16bit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27 actually using full 15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1720" y="6222781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reload operation to CBUF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size/Buffer Size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5536" y="1484784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Yolo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v2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34.90Billion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Flops 16bits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requirements: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30 frames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total 1047x10e9 MACs/cycle</a:t>
            </a: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600MHz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frequency,  need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1745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MACs with 16bits, assume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2048MACs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Peak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erformance: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1bits: 16x16x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x600MHz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307Tops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2bit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76.8Tops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4bit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19.2Tops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8bit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4.8Tops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16bit: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1.2Tops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#ops = 1mac = 1mul + 1add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35" y="3054443"/>
            <a:ext cx="3818715" cy="282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5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size/Buffer Size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72200" y="146963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Input channel 32/64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Output channel 16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Width 2/4/8/16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Accumulation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16/32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89545"/>
              </p:ext>
            </p:extLst>
          </p:nvPr>
        </p:nvGraphicFramePr>
        <p:xfrm>
          <a:off x="395536" y="1442641"/>
          <a:ext cx="5816777" cy="4947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494"/>
                <a:gridCol w="859494"/>
                <a:gridCol w="972357"/>
                <a:gridCol w="1064962"/>
                <a:gridCol w="1041811"/>
                <a:gridCol w="1018659"/>
              </a:tblGrid>
              <a:tr h="186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YOLO v2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filter_size_x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filter_size_y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map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map 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avgpoool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size/Buffer Size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12676"/>
              </p:ext>
            </p:extLst>
          </p:nvPr>
        </p:nvGraphicFramePr>
        <p:xfrm>
          <a:off x="480517" y="1844824"/>
          <a:ext cx="8267947" cy="237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07"/>
                <a:gridCol w="792088"/>
                <a:gridCol w="379521"/>
                <a:gridCol w="565635"/>
                <a:gridCol w="872694"/>
                <a:gridCol w="872694"/>
                <a:gridCol w="533312"/>
                <a:gridCol w="517152"/>
                <a:gridCol w="651480"/>
                <a:gridCol w="936104"/>
                <a:gridCol w="1440160"/>
              </a:tblGrid>
              <a:tr h="176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tiny </a:t>
                      </a:r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yolo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11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Bandwidth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Ndata_x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Ndata_y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Nw_x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Nw_y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Tmac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Tbandwidth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Tmac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Tbandwidth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2.5E+04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0.41827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8.6E+03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3.29104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2.61721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3.8E+04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2.93755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1.5E+05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0.19128 </a:t>
                      </a:r>
                      <a:endParaRPr lang="en-US" altLang="zh-CN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5.9E+05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0.19137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2.4E+06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0.04785 </a:t>
                      </a:r>
                      <a:endParaRPr lang="en-US" altLang="zh-CN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7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4.7E+06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0.04785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3.1E+03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0.04783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1296" y="4653136"/>
            <a:ext cx="87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Ndata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+  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Ninput_channel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Noutput_channel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* 16bit/32bit 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Ninput_channel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Noutput_channel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Ndata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)/2048bit</a:t>
            </a:r>
          </a:p>
          <a:p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&gt;1  :  1)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tile, divide output channel , 2)tile size depends on buffer size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/ 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&lt;1  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1)increase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bandwith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2)increase inner buffer</a:t>
            </a:r>
          </a:p>
          <a:p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 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46037"/>
              </p:ext>
            </p:extLst>
          </p:nvPr>
        </p:nvGraphicFramePr>
        <p:xfrm>
          <a:off x="107504" y="1772816"/>
          <a:ext cx="9001000" cy="33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740"/>
                <a:gridCol w="1099348"/>
                <a:gridCol w="1080120"/>
                <a:gridCol w="988884"/>
                <a:gridCol w="1055492"/>
                <a:gridCol w="1008112"/>
                <a:gridCol w="2736304"/>
              </a:tblGrid>
              <a:tr h="396117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</a:t>
                      </a:r>
                    </a:p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(mm2)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(MHz)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Voltage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5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ISSCC2016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 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3.5x3.5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100-250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0.82-1.17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ISSCC2017</a:t>
                      </a:r>
                      <a:endParaRPr lang="zh-CN" alt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 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5-100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0.46-0.8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2.11nJ/cycle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(0.8V) 0.485TMAC/W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1.06nJ/</a:t>
                      </a:r>
                      <a:r>
                        <a:rPr lang="en-US" altLang="zh-C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cyclle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(0.46V)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0.966TMAC/W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ISSCC2016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0.71TMAC/W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768(16bit)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50-200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0.77-1.1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2.1TOPS/W @ 0.77V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1.0TOPS/W @ 1.1V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#not sure TOPS </a:t>
                      </a:r>
                      <a:r>
                        <a:rPr lang="en-US" altLang="zh-C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meanings,usually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1MAC = 2OPS in paper</a:t>
                      </a: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1.29x1.45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10TOPS/W 4bit</a:t>
                      </a:r>
                    </a:p>
                    <a:p>
                      <a:pPr marL="0" algn="ctr" rtl="0" eaLnBrk="1" latinLnBrk="0" hangingPunct="1"/>
                      <a:r>
                        <a:rPr kumimoji="0" lang="en-US" altLang="zh-CN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0.26TOPS/W 16bit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#not sure TOPS </a:t>
                      </a:r>
                      <a:r>
                        <a:rPr lang="en-US" altLang="zh-C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meanings,usually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1MAC = 2OPS in paper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 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08" y="1375073"/>
            <a:ext cx="5943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5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Task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Filling padding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 zero value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Supporting multi-precision MAC operation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operation by sliding window </a:t>
            </a:r>
          </a:p>
          <a:p>
            <a:pPr marL="457200" indent="-457200" algn="l">
              <a:buAutoNum type="arabicParenR" startAt="5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Non-linear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 startAt="5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DMA/Bus Bridge/Ping-Pong Buffer</a:t>
            </a:r>
          </a:p>
          <a:p>
            <a:pPr marL="457200" indent="-457200" algn="l">
              <a:buAutoNum type="arabicParenR" startAt="5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 Read standard CNN net definition file and extract key word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Transfer standard feature/weight to DLA-prefer format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Auto divide tile for loading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 Generate software/register code for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implementing CNN on DLA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 !</a:t>
            </a:r>
            <a:b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6604"/>
              </p:ext>
            </p:extLst>
          </p:nvPr>
        </p:nvGraphicFramePr>
        <p:xfrm>
          <a:off x="189958" y="2060848"/>
          <a:ext cx="8702522" cy="275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7991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87624" y="2996952"/>
            <a:ext cx="432048" cy="36004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403648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4400" y="2424499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547664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3708456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563888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4015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74390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822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9660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475656" y="2996952"/>
            <a:ext cx="432048" cy="36004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680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3848" y="25556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63688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924480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779912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28184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4031940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2846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94934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835696" y="2996952"/>
            <a:ext cx="432048" cy="36004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79712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1880" y="25556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051720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212512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95873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403648" y="2871232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0420" y="252005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3100" y="2996952"/>
            <a:ext cx="1093028" cy="1080120"/>
            <a:chOff x="1183100" y="2996952"/>
            <a:chExt cx="1093028" cy="1080120"/>
          </a:xfrm>
        </p:grpSpPr>
        <p:sp>
          <p:nvSpPr>
            <p:cNvPr id="14" name="矩形 13"/>
            <p:cNvSpPr/>
            <p:nvPr/>
          </p:nvSpPr>
          <p:spPr>
            <a:xfrm>
              <a:off x="1187624" y="2996952"/>
              <a:ext cx="1080120" cy="108012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5696" y="2996952"/>
              <a:ext cx="432048" cy="3600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5656" y="2996952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87624" y="2996952"/>
              <a:ext cx="432048" cy="36004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44080" y="3320987"/>
              <a:ext cx="432048" cy="360040"/>
            </a:xfrm>
            <a:prstGeom prst="rect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84040" y="3320987"/>
              <a:ext cx="432048" cy="360040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96008" y="3320987"/>
              <a:ext cx="432048" cy="360040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31172" y="3681027"/>
              <a:ext cx="432048" cy="3600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1132" y="3681027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3100" y="3681027"/>
              <a:ext cx="432048" cy="36004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0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49202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29482"/>
              </p:ext>
            </p:extLst>
          </p:nvPr>
        </p:nvGraphicFramePr>
        <p:xfrm>
          <a:off x="292747" y="1499667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70" name="直接箭头连接符 2069"/>
          <p:cNvCxnSpPr/>
          <p:nvPr/>
        </p:nvCxnSpPr>
        <p:spPr>
          <a:xfrm>
            <a:off x="827584" y="4672495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107504" y="47654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1090" y="5023243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9512" y="524855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Box 1043"/>
          <p:cNvSpPr txBox="1"/>
          <p:nvPr/>
        </p:nvSpPr>
        <p:spPr>
          <a:xfrm>
            <a:off x="827584" y="4384463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8" name="组合 1047"/>
          <p:cNvGrpSpPr/>
          <p:nvPr/>
        </p:nvGrpSpPr>
        <p:grpSpPr>
          <a:xfrm>
            <a:off x="764916" y="4816511"/>
            <a:ext cx="595349" cy="648072"/>
            <a:chOff x="764916" y="4509120"/>
            <a:chExt cx="595349" cy="64807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直接连接符 205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直接连接符 20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直接连接符 205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直接连接符 205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直接连接符 206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连接符 206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直接连接符 206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直接连接符 207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直接连接符 207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直接连接符 207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直接连接符 20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1295636" y="4816511"/>
            <a:ext cx="595349" cy="648072"/>
            <a:chOff x="764916" y="4509120"/>
            <a:chExt cx="595349" cy="648072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815448" y="4816511"/>
            <a:ext cx="595349" cy="648072"/>
            <a:chOff x="764916" y="4509120"/>
            <a:chExt cx="595349" cy="648072"/>
          </a:xfrm>
        </p:grpSpPr>
        <p:cxnSp>
          <p:nvCxnSpPr>
            <p:cNvPr id="265" name="直接连接符 26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直接箭头连接符 355"/>
          <p:cNvCxnSpPr/>
          <p:nvPr/>
        </p:nvCxnSpPr>
        <p:spPr>
          <a:xfrm>
            <a:off x="845586" y="4333941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371642" y="404590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2332354" y="4823803"/>
            <a:ext cx="595349" cy="648072"/>
            <a:chOff x="764916" y="4509120"/>
            <a:chExt cx="595349" cy="648072"/>
          </a:xfrm>
        </p:grpSpPr>
        <p:cxnSp>
          <p:nvCxnSpPr>
            <p:cNvPr id="498" name="直接连接符 4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组合 542"/>
          <p:cNvGrpSpPr/>
          <p:nvPr/>
        </p:nvGrpSpPr>
        <p:grpSpPr>
          <a:xfrm>
            <a:off x="2855695" y="4822317"/>
            <a:ext cx="595349" cy="648072"/>
            <a:chOff x="764916" y="4509120"/>
            <a:chExt cx="595349" cy="648072"/>
          </a:xfrm>
        </p:grpSpPr>
        <p:cxnSp>
          <p:nvCxnSpPr>
            <p:cNvPr id="544" name="直接连接符 5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组合 588"/>
          <p:cNvGrpSpPr/>
          <p:nvPr/>
        </p:nvGrpSpPr>
        <p:grpSpPr>
          <a:xfrm>
            <a:off x="3379036" y="4822383"/>
            <a:ext cx="595349" cy="648072"/>
            <a:chOff x="764916" y="4509120"/>
            <a:chExt cx="595349" cy="648072"/>
          </a:xfrm>
        </p:grpSpPr>
        <p:cxnSp>
          <p:nvCxnSpPr>
            <p:cNvPr id="590" name="直接连接符 5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5" name="直接箭头连接符 634"/>
          <p:cNvCxnSpPr/>
          <p:nvPr/>
        </p:nvCxnSpPr>
        <p:spPr>
          <a:xfrm>
            <a:off x="864889" y="4045909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/>
          <p:cNvSpPr txBox="1"/>
          <p:nvPr/>
        </p:nvSpPr>
        <p:spPr>
          <a:xfrm>
            <a:off x="2060287" y="3757877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1" name="直接箭头连接符 920"/>
          <p:cNvCxnSpPr/>
          <p:nvPr/>
        </p:nvCxnSpPr>
        <p:spPr>
          <a:xfrm>
            <a:off x="3964999" y="4676247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TextBox 921"/>
          <p:cNvSpPr txBox="1"/>
          <p:nvPr/>
        </p:nvSpPr>
        <p:spPr>
          <a:xfrm>
            <a:off x="3964999" y="438821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3" name="组合 922"/>
          <p:cNvGrpSpPr/>
          <p:nvPr/>
        </p:nvGrpSpPr>
        <p:grpSpPr>
          <a:xfrm>
            <a:off x="3902331" y="4820263"/>
            <a:ext cx="595349" cy="648072"/>
            <a:chOff x="764916" y="4509120"/>
            <a:chExt cx="595349" cy="648072"/>
          </a:xfrm>
        </p:grpSpPr>
        <p:cxnSp>
          <p:nvCxnSpPr>
            <p:cNvPr id="924" name="直接连接符 92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组合 968"/>
          <p:cNvGrpSpPr/>
          <p:nvPr/>
        </p:nvGrpSpPr>
        <p:grpSpPr>
          <a:xfrm>
            <a:off x="4433051" y="4820263"/>
            <a:ext cx="595349" cy="648072"/>
            <a:chOff x="764916" y="4509120"/>
            <a:chExt cx="595349" cy="648072"/>
          </a:xfrm>
        </p:grpSpPr>
        <p:cxnSp>
          <p:nvCxnSpPr>
            <p:cNvPr id="970" name="直接连接符 96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5" name="组合 1014"/>
          <p:cNvGrpSpPr/>
          <p:nvPr/>
        </p:nvGrpSpPr>
        <p:grpSpPr>
          <a:xfrm>
            <a:off x="4952863" y="4820263"/>
            <a:ext cx="595349" cy="648072"/>
            <a:chOff x="764916" y="4509120"/>
            <a:chExt cx="595349" cy="648072"/>
          </a:xfrm>
        </p:grpSpPr>
        <p:cxnSp>
          <p:nvCxnSpPr>
            <p:cNvPr id="1016" name="直接连接符 10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9" name="直接箭头连接符 1088"/>
          <p:cNvCxnSpPr/>
          <p:nvPr/>
        </p:nvCxnSpPr>
        <p:spPr>
          <a:xfrm>
            <a:off x="3983001" y="4337693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extBox 1089"/>
          <p:cNvSpPr txBox="1"/>
          <p:nvPr/>
        </p:nvSpPr>
        <p:spPr>
          <a:xfrm>
            <a:off x="4509057" y="404966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1" name="组合 1090"/>
          <p:cNvGrpSpPr/>
          <p:nvPr/>
        </p:nvGrpSpPr>
        <p:grpSpPr>
          <a:xfrm>
            <a:off x="5469769" y="4827555"/>
            <a:ext cx="595349" cy="648072"/>
            <a:chOff x="764916" y="4509120"/>
            <a:chExt cx="595349" cy="648072"/>
          </a:xfrm>
        </p:grpSpPr>
        <p:cxnSp>
          <p:nvCxnSpPr>
            <p:cNvPr id="1092" name="直接连接符 109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7" name="组合 1136"/>
          <p:cNvGrpSpPr/>
          <p:nvPr/>
        </p:nvGrpSpPr>
        <p:grpSpPr>
          <a:xfrm>
            <a:off x="5993110" y="4826069"/>
            <a:ext cx="595349" cy="648072"/>
            <a:chOff x="764916" y="4509120"/>
            <a:chExt cx="595349" cy="648072"/>
          </a:xfrm>
        </p:grpSpPr>
        <p:cxnSp>
          <p:nvCxnSpPr>
            <p:cNvPr id="1138" name="直接连接符 11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接连接符 11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接连接符 11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接连接符 11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接连接符 11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接连接符 11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接连接符 11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连接符 11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连接符 11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连接符 11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连接符 11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连接符 11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接连接符 11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直接连接符 11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直接连接符 11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直接连接符 11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直接连接符 11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直接连接符 11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直接连接符 11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直接连接符 11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接连接符 11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直接连接符 11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直接连接符 11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直接连接符 11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直接连接符 11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接连接符 11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直接连接符 11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直接连接符 11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直接连接符 11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直接连接符 11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直接连接符 11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直接连接符 11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直接连接符 11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接连接符 11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接连接符 11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直接连接符 11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3" name="组合 1182"/>
          <p:cNvGrpSpPr/>
          <p:nvPr/>
        </p:nvGrpSpPr>
        <p:grpSpPr>
          <a:xfrm>
            <a:off x="6516451" y="4826135"/>
            <a:ext cx="595349" cy="648072"/>
            <a:chOff x="764916" y="4509120"/>
            <a:chExt cx="595349" cy="648072"/>
          </a:xfrm>
        </p:grpSpPr>
        <p:cxnSp>
          <p:nvCxnSpPr>
            <p:cNvPr id="1184" name="直接连接符 11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直接连接符 11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直接连接符 11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接连接符 11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直接连接符 11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直接连接符 11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直接连接符 11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接连接符 11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直接连接符 11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直接连接符 11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接连接符 11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直接连接符 11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接连接符 11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接连接符 11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接连接符 11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接连接符 11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直接连接符 11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接连接符 12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接连接符 12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接连接符 12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直接连接符 12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直接连接符 12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接连接符 12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直接连接符 12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连接符 12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直接连接符 12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连接符 12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连接符 12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连接符 12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连接符 12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连接符 12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连接符 12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连接符 12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接连接符 12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直接连接符 12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接连接符 12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直接连接符 12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接连接符 12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直接连接符 12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直接连接符 12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直接连接符 12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接连接符 12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9" name="直接箭头连接符 1228"/>
          <p:cNvCxnSpPr/>
          <p:nvPr/>
        </p:nvCxnSpPr>
        <p:spPr>
          <a:xfrm>
            <a:off x="4002304" y="4049661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/>
          <p:cNvSpPr txBox="1"/>
          <p:nvPr/>
        </p:nvSpPr>
        <p:spPr>
          <a:xfrm>
            <a:off x="5197702" y="376162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1" name="直接箭头连接符 1230"/>
          <p:cNvCxnSpPr/>
          <p:nvPr/>
        </p:nvCxnSpPr>
        <p:spPr>
          <a:xfrm flipV="1">
            <a:off x="836924" y="3738103"/>
            <a:ext cx="819957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4452949" y="342900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360366" y="48885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椭圆 1232"/>
          <p:cNvSpPr/>
          <p:nvPr/>
        </p:nvSpPr>
        <p:spPr>
          <a:xfrm>
            <a:off x="7452320" y="4888518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椭圆 1233"/>
          <p:cNvSpPr/>
          <p:nvPr/>
        </p:nvSpPr>
        <p:spPr>
          <a:xfrm>
            <a:off x="7542212" y="4888517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椭圆 1234"/>
          <p:cNvSpPr/>
          <p:nvPr/>
        </p:nvSpPr>
        <p:spPr>
          <a:xfrm>
            <a:off x="7360366" y="51671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6" name="椭圆 1235"/>
          <p:cNvSpPr/>
          <p:nvPr/>
        </p:nvSpPr>
        <p:spPr>
          <a:xfrm>
            <a:off x="7452320" y="51671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7" name="椭圆 1236"/>
          <p:cNvSpPr/>
          <p:nvPr/>
        </p:nvSpPr>
        <p:spPr>
          <a:xfrm>
            <a:off x="7542212" y="51671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8" name="椭圆 1237"/>
          <p:cNvSpPr/>
          <p:nvPr/>
        </p:nvSpPr>
        <p:spPr>
          <a:xfrm>
            <a:off x="7360366" y="5369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" name="椭圆 1238"/>
          <p:cNvSpPr/>
          <p:nvPr/>
        </p:nvSpPr>
        <p:spPr>
          <a:xfrm>
            <a:off x="7452320" y="5369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0" name="椭圆 1239"/>
          <p:cNvSpPr/>
          <p:nvPr/>
        </p:nvSpPr>
        <p:spPr>
          <a:xfrm>
            <a:off x="7542212" y="53696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1679</Words>
  <Application>Microsoft Office PowerPoint</Application>
  <PresentationFormat>全屏显示(4:3)</PresentationFormat>
  <Paragraphs>1344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理客科技ppt模板</vt:lpstr>
      <vt:lpstr>DLA hardware </vt:lpstr>
      <vt:lpstr>Outline</vt:lpstr>
      <vt:lpstr>Outline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Outline</vt:lpstr>
      <vt:lpstr>datapath through CBUF</vt:lpstr>
      <vt:lpstr>datapath through CBUF</vt:lpstr>
      <vt:lpstr>Outline</vt:lpstr>
      <vt:lpstr>MAC size/Buffer Size</vt:lpstr>
      <vt:lpstr>MAC size/Buffer Size</vt:lpstr>
      <vt:lpstr>MAC size/Buffer Size</vt:lpstr>
      <vt:lpstr>Outline</vt:lpstr>
      <vt:lpstr>Energy efficiency </vt:lpstr>
      <vt:lpstr>Energy efficiency </vt:lpstr>
      <vt:lpstr>Outline</vt:lpstr>
      <vt:lpstr>Compiler/Generator/Parser</vt:lpstr>
      <vt:lpstr>THANKS ! Q &amp; A</vt:lpstr>
    </vt:vector>
  </TitlesOfParts>
  <Company>artosyn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1107</cp:revision>
  <dcterms:created xsi:type="dcterms:W3CDTF">2011-06-09T09:26:00Z</dcterms:created>
  <dcterms:modified xsi:type="dcterms:W3CDTF">2017-11-23T07:20:25Z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