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581" r:id="rId2"/>
    <p:sldId id="557" r:id="rId3"/>
    <p:sldId id="600" r:id="rId4"/>
    <p:sldId id="599" r:id="rId5"/>
    <p:sldId id="601" r:id="rId6"/>
    <p:sldId id="602" r:id="rId7"/>
    <p:sldId id="603" r:id="rId8"/>
    <p:sldId id="604" r:id="rId9"/>
    <p:sldId id="605" r:id="rId10"/>
    <p:sldId id="608" r:id="rId11"/>
    <p:sldId id="610" r:id="rId12"/>
    <p:sldId id="611" r:id="rId13"/>
    <p:sldId id="612" r:id="rId14"/>
    <p:sldId id="613" r:id="rId15"/>
    <p:sldId id="609" r:id="rId16"/>
    <p:sldId id="614" r:id="rId17"/>
    <p:sldId id="615" r:id="rId18"/>
    <p:sldId id="622" r:id="rId19"/>
    <p:sldId id="625" r:id="rId20"/>
    <p:sldId id="628" r:id="rId21"/>
    <p:sldId id="626" r:id="rId22"/>
    <p:sldId id="629" r:id="rId23"/>
    <p:sldId id="630" r:id="rId24"/>
    <p:sldId id="627" r:id="rId25"/>
    <p:sldId id="631" r:id="rId26"/>
    <p:sldId id="597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01EAD53-93B3-48A2-BD5E-35EE64F0F982}">
          <p14:sldIdLst>
            <p14:sldId id="581"/>
            <p14:sldId id="557"/>
            <p14:sldId id="600"/>
            <p14:sldId id="599"/>
            <p14:sldId id="601"/>
            <p14:sldId id="602"/>
            <p14:sldId id="603"/>
            <p14:sldId id="604"/>
            <p14:sldId id="605"/>
            <p14:sldId id="608"/>
            <p14:sldId id="610"/>
            <p14:sldId id="611"/>
            <p14:sldId id="612"/>
            <p14:sldId id="613"/>
            <p14:sldId id="609"/>
            <p14:sldId id="614"/>
            <p14:sldId id="615"/>
            <p14:sldId id="622"/>
            <p14:sldId id="625"/>
            <p14:sldId id="628"/>
            <p14:sldId id="626"/>
            <p14:sldId id="629"/>
            <p14:sldId id="630"/>
            <p14:sldId id="627"/>
            <p14:sldId id="631"/>
            <p14:sldId id="59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94C11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/>
    <p:restoredTop sz="95290" autoAdjust="0"/>
  </p:normalViewPr>
  <p:slideViewPr>
    <p:cSldViewPr>
      <p:cViewPr>
        <p:scale>
          <a:sx n="100" d="100"/>
          <a:sy n="100" d="100"/>
        </p:scale>
        <p:origin x="-7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C2E86-6B6E-4623-9EFB-3D5A43CFEFD8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07853-896C-41E4-876F-AE0FB9DD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60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智能无人机</a:t>
            </a:r>
            <a:endParaRPr lang="en-US" altLang="zh-CN" sz="1200" dirty="0" smtClean="0"/>
          </a:p>
          <a:p>
            <a:pPr lvl="1"/>
            <a:r>
              <a:rPr lang="zh-CN" altLang="zh-CN" sz="1100" dirty="0" smtClean="0"/>
              <a:t>根据艾媒咨询发布的《</a:t>
            </a:r>
            <a:r>
              <a:rPr lang="en-US" altLang="zh-CN" sz="1100" dirty="0" smtClean="0"/>
              <a:t>2016</a:t>
            </a:r>
            <a:r>
              <a:rPr lang="zh-CN" altLang="zh-CN" sz="1100" dirty="0" smtClean="0"/>
              <a:t>年中国无人机行业研究报告》的数据，到</a:t>
            </a:r>
            <a:r>
              <a:rPr lang="en-US" altLang="zh-CN" sz="1100" dirty="0" smtClean="0"/>
              <a:t>2019</a:t>
            </a:r>
            <a:r>
              <a:rPr lang="zh-CN" altLang="zh-CN" sz="1100" dirty="0" smtClean="0"/>
              <a:t>年，中国消费类无人机市场规模将超高</a:t>
            </a:r>
            <a:r>
              <a:rPr lang="en-US" altLang="zh-CN" sz="1100" dirty="0" smtClean="0"/>
              <a:t>240</a:t>
            </a:r>
            <a:r>
              <a:rPr lang="zh-CN" altLang="zh-CN" sz="1100" dirty="0" smtClean="0"/>
              <a:t>亿。</a:t>
            </a:r>
            <a:endParaRPr lang="en-US" altLang="zh-CN" sz="1100" dirty="0" smtClean="0"/>
          </a:p>
          <a:p>
            <a:pPr lvl="1"/>
            <a:r>
              <a:rPr lang="zh-CN" altLang="en-US" sz="1100" dirty="0" smtClean="0"/>
              <a:t>预</a:t>
            </a:r>
            <a:r>
              <a:rPr lang="zh-CN" altLang="zh-CN" sz="1100" dirty="0" smtClean="0"/>
              <a:t>计在十三五期间，国内农业植保无人机整机和服务年均市场需求</a:t>
            </a:r>
            <a:r>
              <a:rPr lang="en-US" altLang="zh-CN" sz="1100" dirty="0" smtClean="0"/>
              <a:t>300</a:t>
            </a:r>
            <a:r>
              <a:rPr lang="zh-CN" altLang="zh-CN" sz="1100" dirty="0" smtClean="0"/>
              <a:t>亿左右</a:t>
            </a:r>
            <a:endParaRPr lang="en-US" altLang="zh-CN" sz="1100" dirty="0" smtClean="0"/>
          </a:p>
          <a:p>
            <a:pPr lvl="1"/>
            <a:r>
              <a:rPr lang="zh-CN" altLang="en-US" sz="1100" dirty="0" smtClean="0"/>
              <a:t>其</a:t>
            </a:r>
            <a:r>
              <a:rPr lang="zh-CN" altLang="zh-CN" sz="1100" dirty="0" smtClean="0"/>
              <a:t>他的工业无人机领域，如，安防、电力巡线、石油管线巡检、风力和太阳能发电厂巡检、气象、勘测资源、检灾、测绘等领域，预计到</a:t>
            </a:r>
            <a:r>
              <a:rPr lang="en-US" altLang="zh-CN" sz="1100" dirty="0" smtClean="0"/>
              <a:t>2025</a:t>
            </a:r>
            <a:r>
              <a:rPr lang="zh-CN" altLang="zh-CN" sz="1100" dirty="0" smtClean="0"/>
              <a:t>年国内有超过</a:t>
            </a:r>
            <a:r>
              <a:rPr lang="en-US" altLang="zh-CN" sz="1100" dirty="0" smtClean="0"/>
              <a:t>300</a:t>
            </a:r>
            <a:r>
              <a:rPr lang="zh-CN" altLang="zh-CN" sz="1100" dirty="0" smtClean="0"/>
              <a:t>亿的市场规模</a:t>
            </a:r>
            <a:endParaRPr lang="en-US" altLang="zh-CN" sz="1100" dirty="0" smtClean="0"/>
          </a:p>
          <a:p>
            <a:pPr lvl="1"/>
            <a:r>
              <a:rPr lang="zh-CN" altLang="zh-CN" sz="1100" dirty="0" smtClean="0"/>
              <a:t>根据美国</a:t>
            </a:r>
            <a:r>
              <a:rPr lang="en-US" altLang="zh-CN" sz="1100" dirty="0" smtClean="0"/>
              <a:t>FAA</a:t>
            </a:r>
            <a:r>
              <a:rPr lang="zh-CN" altLang="zh-CN" sz="1100" dirty="0" smtClean="0"/>
              <a:t>预测，美国民用无人机保有量有望从</a:t>
            </a:r>
            <a:r>
              <a:rPr lang="en-US" altLang="zh-CN" sz="1100" dirty="0" smtClean="0"/>
              <a:t>2016</a:t>
            </a:r>
            <a:r>
              <a:rPr lang="zh-CN" altLang="zh-CN" sz="1100" dirty="0" smtClean="0"/>
              <a:t>年的</a:t>
            </a:r>
            <a:r>
              <a:rPr lang="en-US" altLang="zh-CN" sz="1100" dirty="0" smtClean="0"/>
              <a:t>190</a:t>
            </a:r>
            <a:r>
              <a:rPr lang="zh-CN" altLang="zh-CN" sz="1100" dirty="0" smtClean="0"/>
              <a:t>万台增长至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年的</a:t>
            </a:r>
            <a:r>
              <a:rPr lang="en-US" altLang="zh-CN" sz="1100" dirty="0" smtClean="0"/>
              <a:t>430</a:t>
            </a:r>
            <a:r>
              <a:rPr lang="zh-CN" altLang="zh-CN" sz="1100" dirty="0" smtClean="0"/>
              <a:t>万台，而商用无人机的保有量预计从现在的</a:t>
            </a:r>
            <a:r>
              <a:rPr lang="en-US" altLang="zh-CN" sz="1100" dirty="0" smtClean="0"/>
              <a:t>60</a:t>
            </a:r>
            <a:r>
              <a:rPr lang="zh-CN" altLang="zh-CN" sz="1100" dirty="0" smtClean="0"/>
              <a:t>万部增长至</a:t>
            </a:r>
            <a:r>
              <a:rPr lang="en-US" altLang="zh-CN" sz="1100" dirty="0" smtClean="0"/>
              <a:t>270</a:t>
            </a:r>
            <a:r>
              <a:rPr lang="zh-CN" altLang="zh-CN" sz="1100" dirty="0" smtClean="0"/>
              <a:t>万台，而所有类型无人机加起来到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年，美国境内将会拥有超过</a:t>
            </a:r>
            <a:r>
              <a:rPr lang="en-US" altLang="zh-CN" sz="1100" dirty="0" smtClean="0"/>
              <a:t>700</a:t>
            </a:r>
            <a:r>
              <a:rPr lang="zh-CN" altLang="zh-CN" sz="1100" dirty="0" smtClean="0"/>
              <a:t>万台。</a:t>
            </a:r>
            <a:endParaRPr lang="en-US" altLang="zh-CN" sz="1100" dirty="0" smtClean="0"/>
          </a:p>
          <a:p>
            <a:r>
              <a:rPr lang="zh-CN" altLang="en-US" sz="1200" dirty="0" smtClean="0"/>
              <a:t>智能安防</a:t>
            </a:r>
            <a:endParaRPr lang="en-US" altLang="zh-CN" sz="1200" dirty="0" smtClean="0"/>
          </a:p>
          <a:p>
            <a:pPr lvl="1"/>
            <a:r>
              <a:rPr lang="zh-CN" altLang="en-US" sz="1100" dirty="0" smtClean="0"/>
              <a:t>预计仅</a:t>
            </a:r>
            <a:r>
              <a:rPr lang="en-US" altLang="zh-CN" sz="1100" dirty="0" smtClean="0"/>
              <a:t>2020</a:t>
            </a:r>
            <a:r>
              <a:rPr lang="zh-CN" altLang="en-US" sz="1100" dirty="0" smtClean="0"/>
              <a:t>年全球新装机智能摄像头就在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亿路以上，市场规模在</a:t>
            </a:r>
            <a:r>
              <a:rPr lang="en-US" altLang="zh-CN" sz="1100" dirty="0" smtClean="0"/>
              <a:t>1000</a:t>
            </a:r>
            <a:r>
              <a:rPr lang="zh-CN" altLang="en-US" sz="1100" dirty="0" smtClean="0"/>
              <a:t>亿美元以上。</a:t>
            </a:r>
            <a:endParaRPr lang="en-US" altLang="zh-CN" sz="1100" dirty="0" smtClean="0"/>
          </a:p>
          <a:p>
            <a:r>
              <a:rPr lang="zh-CN" altLang="en-US" sz="1200" dirty="0" smtClean="0"/>
              <a:t>智能家庭机器人</a:t>
            </a:r>
            <a:endParaRPr lang="en-US" altLang="zh-CN" sz="1200" dirty="0" smtClean="0"/>
          </a:p>
          <a:p>
            <a:pPr lvl="1"/>
            <a:r>
              <a:rPr lang="en-US" altLang="zh-CN" sz="1100" dirty="0" smtClean="0"/>
              <a:t>2016</a:t>
            </a:r>
            <a:r>
              <a:rPr lang="zh-CN" altLang="en-US" sz="1100" dirty="0" smtClean="0"/>
              <a:t>年全球家用机器人市场规模为</a:t>
            </a:r>
            <a:r>
              <a:rPr lang="en-US" altLang="zh-CN" sz="1100" dirty="0" smtClean="0"/>
              <a:t>80</a:t>
            </a:r>
            <a:r>
              <a:rPr lang="zh-CN" altLang="en-US" sz="1100" dirty="0" smtClean="0"/>
              <a:t>亿美金，预计到</a:t>
            </a:r>
            <a:r>
              <a:rPr lang="en-US" altLang="zh-CN" sz="1100" dirty="0" smtClean="0"/>
              <a:t>2025</a:t>
            </a:r>
            <a:r>
              <a:rPr lang="zh-CN" altLang="en-US" sz="1100" dirty="0" smtClean="0"/>
              <a:t>年，年市场复合增长率将超</a:t>
            </a:r>
            <a:r>
              <a:rPr lang="en-US" altLang="zh-CN" sz="1100" dirty="0" smtClean="0"/>
              <a:t>30%</a:t>
            </a:r>
            <a:r>
              <a:rPr lang="zh-CN" altLang="en-US" sz="1100" dirty="0" smtClean="0"/>
              <a:t>；</a:t>
            </a:r>
            <a:endParaRPr lang="en-US" altLang="zh-CN" sz="1100" dirty="0" smtClean="0"/>
          </a:p>
          <a:p>
            <a:r>
              <a:rPr lang="en-US" altLang="zh-CN" sz="1200" dirty="0" smtClean="0"/>
              <a:t>VR/AR</a:t>
            </a:r>
            <a:r>
              <a:rPr lang="zh-CN" altLang="en-US" sz="1200" dirty="0" smtClean="0"/>
              <a:t>内容制作</a:t>
            </a:r>
            <a:endParaRPr lang="en-US" altLang="zh-CN" sz="1200" dirty="0" smtClean="0"/>
          </a:p>
          <a:p>
            <a:pPr lvl="1"/>
            <a:r>
              <a:rPr lang="zh-CN" altLang="zh-CN" sz="1100" dirty="0" smtClean="0"/>
              <a:t>根据</a:t>
            </a:r>
            <a:r>
              <a:rPr lang="en-US" altLang="zh-CN" sz="1100" dirty="0" err="1" smtClean="0"/>
              <a:t>Manatt</a:t>
            </a:r>
            <a:r>
              <a:rPr lang="en-US" altLang="zh-CN" sz="1100" dirty="0" smtClean="0"/>
              <a:t> Digital Media</a:t>
            </a:r>
            <a:r>
              <a:rPr lang="zh-CN" altLang="zh-CN" sz="1100" dirty="0" smtClean="0"/>
              <a:t>发布的</a:t>
            </a:r>
            <a:r>
              <a:rPr lang="en-US" altLang="zh-CN" sz="1100" dirty="0" smtClean="0"/>
              <a:t>2015 Q2 AR/VR</a:t>
            </a:r>
            <a:r>
              <a:rPr lang="zh-CN" altLang="zh-CN" sz="1100" dirty="0" smtClean="0"/>
              <a:t>报告：到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年，预计虚拟现实和增强现实的市场规模将达到</a:t>
            </a:r>
            <a:r>
              <a:rPr lang="en-US" altLang="zh-CN" sz="1100" dirty="0" smtClean="0"/>
              <a:t>1,500</a:t>
            </a:r>
            <a:r>
              <a:rPr lang="zh-CN" altLang="zh-CN" sz="1100" dirty="0" smtClean="0"/>
              <a:t>亿美元。</a:t>
            </a:r>
            <a:endParaRPr lang="zh-CN" altLang="en-US" sz="1100" dirty="0" smtClean="0"/>
          </a:p>
          <a:p>
            <a:r>
              <a:rPr lang="zh-CN" altLang="en-US" sz="1200" dirty="0" smtClean="0"/>
              <a:t>无人驾驶汽车</a:t>
            </a:r>
            <a:endParaRPr lang="en-US" altLang="zh-CN" sz="1200" dirty="0" smtClean="0"/>
          </a:p>
          <a:p>
            <a:pPr lvl="1"/>
            <a:r>
              <a:rPr lang="zh-CN" altLang="en-US" sz="1100" dirty="0" smtClean="0"/>
              <a:t>预计</a:t>
            </a:r>
            <a:r>
              <a:rPr lang="en-US" altLang="zh-CN" sz="1100" dirty="0" smtClean="0"/>
              <a:t>2018</a:t>
            </a:r>
            <a:r>
              <a:rPr lang="zh-CN" altLang="en-US" sz="1100" dirty="0" smtClean="0"/>
              <a:t>年左右，无人驾驶汽车将实现规模上路，而其创造的市场价值将在</a:t>
            </a:r>
            <a:r>
              <a:rPr lang="en-US" altLang="zh-CN" sz="1100" dirty="0" smtClean="0"/>
              <a:t>2025</a:t>
            </a:r>
            <a:r>
              <a:rPr lang="zh-CN" altLang="en-US" sz="1100" dirty="0" smtClean="0"/>
              <a:t>年前达到</a:t>
            </a:r>
            <a:r>
              <a:rPr lang="en-US" altLang="zh-CN" sz="1100" dirty="0" smtClean="0"/>
              <a:t>420</a:t>
            </a:r>
            <a:r>
              <a:rPr lang="zh-CN" altLang="en-US" sz="1100" dirty="0" smtClean="0"/>
              <a:t>亿美元；</a:t>
            </a:r>
            <a:endParaRPr lang="en-US" altLang="zh-CN" sz="11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70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602BF98-8200-4EC7-9384-3E87E6B7C932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2" y="-9285"/>
            <a:ext cx="2195734" cy="1494069"/>
            <a:chOff x="2" y="-6964"/>
            <a:chExt cx="2843806" cy="2124076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2" y="324578"/>
              <a:ext cx="2771865" cy="145090"/>
              <a:chOff x="0" y="432770"/>
              <a:chExt cx="3854911" cy="193453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0" y="522515"/>
                <a:ext cx="3758185" cy="0"/>
              </a:xfrm>
              <a:prstGeom prst="line">
                <a:avLst/>
              </a:prstGeom>
              <a:ln w="38100">
                <a:solidFill>
                  <a:srgbClr val="8EC3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椭圆 14"/>
              <p:cNvSpPr/>
              <p:nvPr/>
            </p:nvSpPr>
            <p:spPr>
              <a:xfrm>
                <a:off x="3661458" y="432770"/>
                <a:ext cx="193453" cy="193453"/>
              </a:xfrm>
              <a:prstGeom prst="ellipse">
                <a:avLst/>
              </a:prstGeom>
              <a:solidFill>
                <a:srgbClr val="8EC3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等腰三角形-2"/>
            <p:cNvSpPr/>
            <p:nvPr userDrawn="1">
              <p:custDataLst>
                <p:tags r:id="rId3"/>
              </p:custDataLst>
            </p:nvPr>
          </p:nvSpPr>
          <p:spPr>
            <a:xfrm rot="10800000">
              <a:off x="1021080" y="-6964"/>
              <a:ext cx="1822728" cy="953262"/>
            </a:xfrm>
            <a:prstGeom prst="triangle">
              <a:avLst/>
            </a:prstGeom>
            <a:solidFill>
              <a:srgbClr val="8E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515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" name="直角三角形-1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-42686" y="36867"/>
              <a:ext cx="2124075" cy="2036416"/>
            </a:xfrm>
            <a:prstGeom prst="rtTriangle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5940152" y="5223999"/>
            <a:ext cx="3203849" cy="1634002"/>
            <a:chOff x="2771800" y="1824228"/>
            <a:chExt cx="6370425" cy="3319272"/>
          </a:xfrm>
        </p:grpSpPr>
        <p:grpSp>
          <p:nvGrpSpPr>
            <p:cNvPr id="18" name="组合 17"/>
            <p:cNvGrpSpPr/>
            <p:nvPr userDrawn="1"/>
          </p:nvGrpSpPr>
          <p:grpSpPr>
            <a:xfrm>
              <a:off x="2771800" y="3006790"/>
              <a:ext cx="6370425" cy="1123095"/>
              <a:chOff x="5821575" y="4721290"/>
              <a:chExt cx="6370425" cy="1123095"/>
            </a:xfrm>
          </p:grpSpPr>
          <p:cxnSp>
            <p:nvCxnSpPr>
              <p:cNvPr id="22" name="直接连接符 21"/>
              <p:cNvCxnSpPr/>
              <p:nvPr/>
            </p:nvCxnSpPr>
            <p:spPr>
              <a:xfrm>
                <a:off x="5910581" y="5747658"/>
                <a:ext cx="2147180" cy="0"/>
              </a:xfrm>
              <a:prstGeom prst="line">
                <a:avLst/>
              </a:prstGeom>
              <a:ln w="38100">
                <a:solidFill>
                  <a:srgbClr val="8EC3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V="1">
                <a:off x="8057761" y="4721290"/>
                <a:ext cx="1054359" cy="1026369"/>
              </a:xfrm>
              <a:prstGeom prst="line">
                <a:avLst/>
              </a:prstGeom>
              <a:ln w="38100">
                <a:solidFill>
                  <a:srgbClr val="8EC3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9102852" y="4721290"/>
                <a:ext cx="3089148" cy="0"/>
              </a:xfrm>
              <a:prstGeom prst="line">
                <a:avLst/>
              </a:prstGeom>
              <a:ln w="38100">
                <a:solidFill>
                  <a:srgbClr val="8EC3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5821575" y="5650932"/>
                <a:ext cx="193453" cy="193453"/>
              </a:xfrm>
              <a:prstGeom prst="ellipse">
                <a:avLst/>
              </a:prstGeom>
              <a:solidFill>
                <a:srgbClr val="8EC3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等腰三角形-1"/>
            <p:cNvSpPr/>
            <p:nvPr userDrawn="1">
              <p:custDataLst>
                <p:tags r:id="rId1"/>
              </p:custDataLst>
            </p:nvPr>
          </p:nvSpPr>
          <p:spPr>
            <a:xfrm>
              <a:off x="4768345" y="3781044"/>
              <a:ext cx="2569464" cy="1362456"/>
            </a:xfrm>
            <a:prstGeom prst="triangle">
              <a:avLst/>
            </a:prstGeom>
            <a:solidFill>
              <a:srgbClr val="8E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21" name="直角三角形-2"/>
            <p:cNvSpPr/>
            <p:nvPr userDrawn="1">
              <p:custDataLst>
                <p:tags r:id="rId2"/>
              </p:custDataLst>
            </p:nvPr>
          </p:nvSpPr>
          <p:spPr>
            <a:xfrm rot="16200000">
              <a:off x="5822953" y="1824228"/>
              <a:ext cx="3319272" cy="3319272"/>
            </a:xfrm>
            <a:prstGeom prst="rtTriangle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7285711" y="-496"/>
            <a:ext cx="1671590" cy="2205360"/>
            <a:chOff x="9093070" y="0"/>
            <a:chExt cx="2465328" cy="3226718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11548873" y="0"/>
              <a:ext cx="0" cy="78105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10785095" y="793668"/>
              <a:ext cx="773303" cy="72390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/>
            <p:cNvSpPr/>
            <p:nvPr/>
          </p:nvSpPr>
          <p:spPr>
            <a:xfrm>
              <a:off x="10712320" y="1489794"/>
              <a:ext cx="101213" cy="1012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11264770" y="0"/>
              <a:ext cx="0" cy="78105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10740895" y="781050"/>
              <a:ext cx="523739" cy="480682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10639682" y="1172992"/>
              <a:ext cx="202425" cy="2024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10821789" y="0"/>
              <a:ext cx="0" cy="78105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9131170" y="781050"/>
              <a:ext cx="1690484" cy="1571625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9093070" y="3125505"/>
              <a:ext cx="101213" cy="1012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9131170" y="2352675"/>
              <a:ext cx="0" cy="823437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 userDrawn="1"/>
        </p:nvGrpSpPr>
        <p:grpSpPr>
          <a:xfrm>
            <a:off x="16884" y="4922197"/>
            <a:ext cx="2394875" cy="600650"/>
            <a:chOff x="1143" y="3052287"/>
            <a:chExt cx="6415145" cy="1642149"/>
          </a:xfrm>
        </p:grpSpPr>
        <p:cxnSp>
          <p:nvCxnSpPr>
            <p:cNvPr id="40" name="直接连接符 39"/>
            <p:cNvCxnSpPr/>
            <p:nvPr/>
          </p:nvCxnSpPr>
          <p:spPr>
            <a:xfrm flipH="1">
              <a:off x="2571750" y="3153500"/>
              <a:ext cx="773303" cy="72390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1143" y="3877400"/>
              <a:ext cx="2570607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/>
            <p:cNvSpPr/>
            <p:nvPr/>
          </p:nvSpPr>
          <p:spPr>
            <a:xfrm>
              <a:off x="3243840" y="3052287"/>
              <a:ext cx="202425" cy="2024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/>
            <p:cNvCxnSpPr/>
            <p:nvPr/>
          </p:nvCxnSpPr>
          <p:spPr>
            <a:xfrm flipH="1">
              <a:off x="2571750" y="3516175"/>
              <a:ext cx="773303" cy="72390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1143" y="4240075"/>
              <a:ext cx="2570607" cy="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3345053" y="3516175"/>
              <a:ext cx="2989072" cy="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6315075" y="3468550"/>
              <a:ext cx="101213" cy="1012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连接符 46"/>
            <p:cNvCxnSpPr/>
            <p:nvPr/>
          </p:nvCxnSpPr>
          <p:spPr>
            <a:xfrm flipH="1">
              <a:off x="1144" y="4593224"/>
              <a:ext cx="1789556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椭圆 47"/>
            <p:cNvSpPr/>
            <p:nvPr/>
          </p:nvSpPr>
          <p:spPr>
            <a:xfrm>
              <a:off x="1689487" y="4492011"/>
              <a:ext cx="202425" cy="2024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600"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602BF98-8200-4EC7-9384-3E87E6B7C932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602BF98-8200-4EC7-9384-3E87E6B7C932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-2"/>
          <p:cNvSpPr/>
          <p:nvPr userDrawn="1">
            <p:custDataLst>
              <p:tags r:id="rId13"/>
            </p:custDataLst>
          </p:nvPr>
        </p:nvSpPr>
        <p:spPr>
          <a:xfrm rot="16200000">
            <a:off x="5960364" y="3701748"/>
            <a:ext cx="1161288" cy="5205984"/>
          </a:xfrm>
          <a:prstGeom prst="rtTriangle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D602BF98-8200-4EC7-9384-3E87E6B7C932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16632"/>
            <a:ext cx="1368152" cy="80451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48" y="6021288"/>
            <a:ext cx="1531532" cy="674210"/>
          </a:xfrm>
          <a:prstGeom prst="rect">
            <a:avLst/>
          </a:prstGeom>
        </p:spPr>
      </p:pic>
      <p:sp>
        <p:nvSpPr>
          <p:cNvPr id="13" name="直角三角形-1"/>
          <p:cNvSpPr/>
          <p:nvPr userDrawn="1"/>
        </p:nvSpPr>
        <p:spPr>
          <a:xfrm rot="16200000">
            <a:off x="141951" y="676805"/>
            <a:ext cx="300459" cy="307386"/>
          </a:xfrm>
          <a:prstGeom prst="rtTriangle">
            <a:avLst/>
          </a:prstGeom>
          <a:solidFill>
            <a:srgbClr val="8E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6732317"/>
            <a:ext cx="9144000" cy="125684"/>
          </a:xfrm>
          <a:prstGeom prst="rect">
            <a:avLst/>
          </a:prstGeom>
          <a:solidFill>
            <a:srgbClr val="8E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089466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DLA hardware </a:t>
            </a:r>
            <a:endParaRPr lang="zh-CN" altLang="en-US" sz="4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矩形-2"/>
          <p:cNvSpPr/>
          <p:nvPr>
            <p:custDataLst>
              <p:tags r:id="rId1"/>
            </p:custDataLst>
          </p:nvPr>
        </p:nvSpPr>
        <p:spPr>
          <a:xfrm>
            <a:off x="3640360" y="3501008"/>
            <a:ext cx="1867744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Yi Li</a:t>
            </a:r>
          </a:p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2017/11/9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2" descr="D:\公司宣传图片\AI\Artosyn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234" y="6112689"/>
            <a:ext cx="1395870" cy="50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data/weight implement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238" y="3675879"/>
            <a:ext cx="479107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084371"/>
              </p:ext>
            </p:extLst>
          </p:nvPr>
        </p:nvGraphicFramePr>
        <p:xfrm>
          <a:off x="292747" y="1499667"/>
          <a:ext cx="8702522" cy="1696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702"/>
                <a:gridCol w="1137702"/>
                <a:gridCol w="1137702"/>
                <a:gridCol w="1137702"/>
                <a:gridCol w="1137702"/>
                <a:gridCol w="1137702"/>
                <a:gridCol w="1876310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</a:t>
                      </a:r>
                      <a:endParaRPr lang="zh-CN" alt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</a:t>
                      </a:r>
                    </a:p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size_x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</a:t>
                      </a:r>
                    </a:p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Size_y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</a:p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Size_x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</a:p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Size_y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0561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conv2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3x3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74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data/weight implement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19135"/>
              </p:ext>
            </p:extLst>
          </p:nvPr>
        </p:nvGraphicFramePr>
        <p:xfrm>
          <a:off x="292747" y="1499667"/>
          <a:ext cx="8702522" cy="1696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702"/>
                <a:gridCol w="1137702"/>
                <a:gridCol w="1137702"/>
                <a:gridCol w="1137702"/>
                <a:gridCol w="1137702"/>
                <a:gridCol w="1137702"/>
                <a:gridCol w="1876310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</a:t>
                      </a:r>
                      <a:endParaRPr lang="zh-CN" alt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</a:t>
                      </a:r>
                    </a:p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size_x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</a:t>
                      </a:r>
                    </a:p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Size_y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</a:p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Size_x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</a:p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Size_y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0561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Alexnet</a:t>
                      </a:r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conv5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5x5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70" name="直接箭头连接符 2069"/>
          <p:cNvCxnSpPr/>
          <p:nvPr/>
        </p:nvCxnSpPr>
        <p:spPr>
          <a:xfrm>
            <a:off x="827584" y="4672495"/>
            <a:ext cx="51477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TextBox 1042"/>
          <p:cNvSpPr txBox="1"/>
          <p:nvPr/>
        </p:nvSpPr>
        <p:spPr>
          <a:xfrm>
            <a:off x="107504" y="4765408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zh-CN" altLang="en-US" sz="1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41090" y="5023243"/>
            <a:ext cx="468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zh-CN" altLang="en-US" sz="1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79512" y="5248559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4" name="TextBox 1043"/>
          <p:cNvSpPr txBox="1"/>
          <p:nvPr/>
        </p:nvSpPr>
        <p:spPr>
          <a:xfrm>
            <a:off x="827584" y="4384463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48" name="组合 1047"/>
          <p:cNvGrpSpPr/>
          <p:nvPr/>
        </p:nvGrpSpPr>
        <p:grpSpPr>
          <a:xfrm>
            <a:off x="764916" y="4816511"/>
            <a:ext cx="595349" cy="648072"/>
            <a:chOff x="764916" y="4509120"/>
            <a:chExt cx="595349" cy="648072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8" name="直接连接符 2047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1" name="直接连接符 2050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3" name="直接连接符 2052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5" name="直接连接符 2054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7" name="直接连接符 2056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9" name="直接连接符 2058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1" name="直接连接符 2060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3" name="直接连接符 2062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5" name="直接连接符 2064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7" name="直接连接符 2066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2" name="直接连接符 2071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4" name="直接连接符 2073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6" name="直接连接符 2075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8" name="直接连接符 2077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直接连接符 1023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直接连接符 1026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直接连接符 1028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组合 217"/>
          <p:cNvGrpSpPr/>
          <p:nvPr/>
        </p:nvGrpSpPr>
        <p:grpSpPr>
          <a:xfrm>
            <a:off x="1295636" y="4816511"/>
            <a:ext cx="595349" cy="648072"/>
            <a:chOff x="764916" y="4509120"/>
            <a:chExt cx="595349" cy="648072"/>
          </a:xfrm>
        </p:grpSpPr>
        <p:cxnSp>
          <p:nvCxnSpPr>
            <p:cNvPr id="219" name="直接连接符 218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组合 263"/>
          <p:cNvGrpSpPr/>
          <p:nvPr/>
        </p:nvGrpSpPr>
        <p:grpSpPr>
          <a:xfrm>
            <a:off x="1815448" y="4816511"/>
            <a:ext cx="595349" cy="648072"/>
            <a:chOff x="764916" y="4509120"/>
            <a:chExt cx="595349" cy="648072"/>
          </a:xfrm>
        </p:grpSpPr>
        <p:cxnSp>
          <p:nvCxnSpPr>
            <p:cNvPr id="265" name="直接连接符 264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连接符 285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6" name="直接箭头连接符 355"/>
          <p:cNvCxnSpPr/>
          <p:nvPr/>
        </p:nvCxnSpPr>
        <p:spPr>
          <a:xfrm>
            <a:off x="845586" y="4333941"/>
            <a:ext cx="151858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TextBox 356"/>
          <p:cNvSpPr txBox="1"/>
          <p:nvPr/>
        </p:nvSpPr>
        <p:spPr>
          <a:xfrm>
            <a:off x="1371642" y="4045909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54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7" name="组合 496"/>
          <p:cNvGrpSpPr/>
          <p:nvPr/>
        </p:nvGrpSpPr>
        <p:grpSpPr>
          <a:xfrm>
            <a:off x="2332354" y="4823803"/>
            <a:ext cx="595349" cy="648072"/>
            <a:chOff x="764916" y="4509120"/>
            <a:chExt cx="595349" cy="648072"/>
          </a:xfrm>
        </p:grpSpPr>
        <p:cxnSp>
          <p:nvCxnSpPr>
            <p:cNvPr id="498" name="直接连接符 497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直接连接符 498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接连接符 499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直接连接符 500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直接连接符 501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直接连接符 502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直接连接符 503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直接连接符 504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直接连接符 505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直接连接符 506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直接连接符 507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直接连接符 508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直接连接符 509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直接连接符 510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直接连接符 511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直接连接符 512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直接连接符 513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直接连接符 514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直接连接符 515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直接连接符 516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直接连接符 517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直接连接符 518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直接连接符 519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直接连接符 520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直接连接符 521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直接连接符 522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直接连接符 523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直接连接符 524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直接连接符 525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直接连接符 526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直接连接符 527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直接连接符 528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直接连接符 529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直接连接符 530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直接连接符 531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直接连接符 532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直接连接符 533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直接连接符 534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直接连接符 535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直接连接符 536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直接连接符 537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直接连接符 538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直接连接符 539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直接连接符 540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直接连接符 541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3" name="组合 542"/>
          <p:cNvGrpSpPr/>
          <p:nvPr/>
        </p:nvGrpSpPr>
        <p:grpSpPr>
          <a:xfrm>
            <a:off x="2855695" y="4822317"/>
            <a:ext cx="595349" cy="648072"/>
            <a:chOff x="764916" y="4509120"/>
            <a:chExt cx="595349" cy="648072"/>
          </a:xfrm>
        </p:grpSpPr>
        <p:cxnSp>
          <p:nvCxnSpPr>
            <p:cNvPr id="544" name="直接连接符 543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直接连接符 544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直接连接符 545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直接连接符 546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直接连接符 547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直接连接符 548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直接连接符 549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直接连接符 550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接连接符 551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接连接符 552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接连接符 553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接连接符 554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直接连接符 555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直接连接符 556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直接连接符 557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直接连接符 558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直接连接符 559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直接连接符 560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直接连接符 561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直接连接符 562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直接连接符 563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直接连接符 564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直接连接符 565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直接连接符 566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直接连接符 567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直接连接符 568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直接连接符 569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直接连接符 570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直接连接符 571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直接连接符 572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直接连接符 573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直接连接符 574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直接连接符 575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直接连接符 576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直接连接符 577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直接连接符 578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直接连接符 579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直接连接符 580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直接连接符 581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直接连接符 582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直接连接符 583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直接连接符 584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直接连接符 585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直接连接符 586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直接连接符 587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9" name="组合 588"/>
          <p:cNvGrpSpPr/>
          <p:nvPr/>
        </p:nvGrpSpPr>
        <p:grpSpPr>
          <a:xfrm>
            <a:off x="3379036" y="4822383"/>
            <a:ext cx="595349" cy="648072"/>
            <a:chOff x="764916" y="4509120"/>
            <a:chExt cx="595349" cy="648072"/>
          </a:xfrm>
        </p:grpSpPr>
        <p:cxnSp>
          <p:nvCxnSpPr>
            <p:cNvPr id="590" name="直接连接符 589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直接连接符 590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直接连接符 591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直接连接符 592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直接连接符 593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直接连接符 594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直接连接符 595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直接连接符 596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直接连接符 597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直接连接符 598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直接连接符 599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直接连接符 600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直接连接符 601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直接连接符 602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直接连接符 603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直接连接符 604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直接连接符 605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直接连接符 606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直接连接符 607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直接连接符 608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直接连接符 609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直接连接符 610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直接连接符 611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直接连接符 612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直接连接符 613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直接连接符 614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直接连接符 615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直接连接符 616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直接连接符 617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直接连接符 618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直接连接符 619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直接连接符 620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直接连接符 621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直接连接符 622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直接连接符 623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直接连接符 624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直接连接符 625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接连接符 626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直接连接符 627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直接连接符 628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直接连接符 629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直接连接符 630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直接连接符 631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直接连接符 632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直接连接符 633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5" name="直接箭头连接符 634"/>
          <p:cNvCxnSpPr/>
          <p:nvPr/>
        </p:nvCxnSpPr>
        <p:spPr>
          <a:xfrm>
            <a:off x="864889" y="4045909"/>
            <a:ext cx="297666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6" name="TextBox 635"/>
          <p:cNvSpPr txBox="1"/>
          <p:nvPr/>
        </p:nvSpPr>
        <p:spPr>
          <a:xfrm>
            <a:off x="2060287" y="3757877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1" name="直接箭头连接符 920"/>
          <p:cNvCxnSpPr/>
          <p:nvPr/>
        </p:nvCxnSpPr>
        <p:spPr>
          <a:xfrm>
            <a:off x="3964999" y="4676247"/>
            <a:ext cx="51477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TextBox 921"/>
          <p:cNvSpPr txBox="1"/>
          <p:nvPr/>
        </p:nvSpPr>
        <p:spPr>
          <a:xfrm>
            <a:off x="3964999" y="4388215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23" name="组合 922"/>
          <p:cNvGrpSpPr/>
          <p:nvPr/>
        </p:nvGrpSpPr>
        <p:grpSpPr>
          <a:xfrm>
            <a:off x="3902331" y="4820263"/>
            <a:ext cx="595349" cy="648072"/>
            <a:chOff x="764916" y="4509120"/>
            <a:chExt cx="595349" cy="648072"/>
          </a:xfrm>
        </p:grpSpPr>
        <p:cxnSp>
          <p:nvCxnSpPr>
            <p:cNvPr id="924" name="直接连接符 923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" name="直接连接符 924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直接连接符 925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直接连接符 926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直接连接符 927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直接连接符 928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直接连接符 929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1" name="直接连接符 930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2" name="直接连接符 931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直接连接符 932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4" name="直接连接符 933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5" name="直接连接符 934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6" name="直接连接符 935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7" name="直接连接符 936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8" name="直接连接符 937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9" name="直接连接符 938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直接连接符 939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1" name="直接连接符 940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2" name="直接连接符 941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3" name="直接连接符 942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4" name="直接连接符 943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5" name="直接连接符 944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6" name="直接连接符 945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直接连接符 946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8" name="直接连接符 947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直接连接符 948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直接连接符 949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直接连接符 950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2" name="直接连接符 951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3" name="直接连接符 952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直接连接符 953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直接连接符 954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直接连接符 955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7" name="直接连接符 956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直接连接符 957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直接连接符 958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直接连接符 959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直接连接符 960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直接连接符 961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3" name="直接连接符 962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直接连接符 963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" name="直接连接符 964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6" name="直接连接符 965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直接连接符 966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直接连接符 967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9" name="组合 968"/>
          <p:cNvGrpSpPr/>
          <p:nvPr/>
        </p:nvGrpSpPr>
        <p:grpSpPr>
          <a:xfrm>
            <a:off x="4433051" y="4820263"/>
            <a:ext cx="595349" cy="648072"/>
            <a:chOff x="764916" y="4509120"/>
            <a:chExt cx="595349" cy="648072"/>
          </a:xfrm>
        </p:grpSpPr>
        <p:cxnSp>
          <p:nvCxnSpPr>
            <p:cNvPr id="970" name="直接连接符 969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直接连接符 970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直接连接符 971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直接连接符 972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直接连接符 973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直接连接符 974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直接连接符 975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直接连接符 976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直接连接符 977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直接连接符 978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直接连接符 979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直接连接符 980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直接连接符 981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直接连接符 982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直接连接符 983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直接连接符 984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直接连接符 985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直接连接符 986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直接连接符 987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直接连接符 988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直接连接符 989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直接连接符 990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直接连接符 991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直接连接符 992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直接连接符 993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直接连接符 994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直接连接符 995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直接连接符 996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8" name="直接连接符 997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直接连接符 998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直接连接符 999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直接连接符 1000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直接连接符 1001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直接连接符 1002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直接连接符 1003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直接连接符 1004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直接连接符 1005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直接连接符 1006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直接连接符 1007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直接连接符 1008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直接连接符 1009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直接连接符 1010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2" name="直接连接符 1011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3" name="直接连接符 1012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直接连接符 1013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5" name="组合 1014"/>
          <p:cNvGrpSpPr/>
          <p:nvPr/>
        </p:nvGrpSpPr>
        <p:grpSpPr>
          <a:xfrm>
            <a:off x="4952863" y="4820263"/>
            <a:ext cx="595349" cy="648072"/>
            <a:chOff x="764916" y="4509120"/>
            <a:chExt cx="595349" cy="648072"/>
          </a:xfrm>
        </p:grpSpPr>
        <p:cxnSp>
          <p:nvCxnSpPr>
            <p:cNvPr id="1016" name="直接连接符 1015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直接连接符 1016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直接连接符 1017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直接连接符 1018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直接连接符 1019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直接连接符 1020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直接连接符 1021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直接连接符 1022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直接连接符 1051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直接连接符 1052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直接连接符 1053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直接连接符 1054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直接连接符 1055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直接连接符 1056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直接连接符 1057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直接连接符 1058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直接连接符 1059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直接连接符 1060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直接连接符 1061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直接连接符 1062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直接连接符 1063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直接连接符 1064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直接连接符 1065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直接连接符 1066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直接连接符 1067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直接连接符 1068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直接连接符 1069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直接连接符 1070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直接连接符 1071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直接连接符 1072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直接连接符 1073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直接连接符 1074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直接连接符 1075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直接连接符 1076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直接连接符 1077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直接连接符 1078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直接连接符 1079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直接连接符 1080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直接连接符 1081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直接连接符 1082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直接连接符 1083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直接连接符 1084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直接连接符 1085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直接连接符 1086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直接连接符 1087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9" name="直接箭头连接符 1088"/>
          <p:cNvCxnSpPr/>
          <p:nvPr/>
        </p:nvCxnSpPr>
        <p:spPr>
          <a:xfrm>
            <a:off x="3983001" y="4337693"/>
            <a:ext cx="151858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0" name="TextBox 1089"/>
          <p:cNvSpPr txBox="1"/>
          <p:nvPr/>
        </p:nvSpPr>
        <p:spPr>
          <a:xfrm>
            <a:off x="4509057" y="4049661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54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1" name="组合 1090"/>
          <p:cNvGrpSpPr/>
          <p:nvPr/>
        </p:nvGrpSpPr>
        <p:grpSpPr>
          <a:xfrm>
            <a:off x="5469769" y="4827555"/>
            <a:ext cx="595349" cy="648072"/>
            <a:chOff x="764916" y="4509120"/>
            <a:chExt cx="595349" cy="648072"/>
          </a:xfrm>
        </p:grpSpPr>
        <p:cxnSp>
          <p:nvCxnSpPr>
            <p:cNvPr id="1092" name="直接连接符 1091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直接连接符 1092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直接连接符 1093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直接连接符 1094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直接连接符 1095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直接连接符 1096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直接连接符 1097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直接连接符 1098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直接连接符 1099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直接连接符 1100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直接连接符 1101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直接连接符 1102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直接连接符 1103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直接连接符 1104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直接连接符 1105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7" name="直接连接符 1106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直接连接符 1107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直接连接符 1108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直接连接符 1109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1" name="直接连接符 1110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2" name="直接连接符 1111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3" name="直接连接符 1112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直接连接符 1113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直接连接符 1114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直接连接符 1115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直接连接符 1116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直接连接符 1117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直接连接符 1118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直接连接符 1119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直接连接符 1120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2" name="直接连接符 1121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3" name="直接连接符 1122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直接连接符 1123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直接连接符 1124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直接连接符 1125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直接连接符 1126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" name="直接连接符 1127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" name="直接连接符 1128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" name="直接连接符 1129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1" name="直接连接符 1130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2" name="直接连接符 1131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3" name="直接连接符 1132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4" name="直接连接符 1133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5" name="直接连接符 1134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6" name="直接连接符 1135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7" name="组合 1136"/>
          <p:cNvGrpSpPr/>
          <p:nvPr/>
        </p:nvGrpSpPr>
        <p:grpSpPr>
          <a:xfrm>
            <a:off x="5993110" y="4826069"/>
            <a:ext cx="595349" cy="648072"/>
            <a:chOff x="764916" y="4509120"/>
            <a:chExt cx="595349" cy="648072"/>
          </a:xfrm>
        </p:grpSpPr>
        <p:cxnSp>
          <p:nvCxnSpPr>
            <p:cNvPr id="1138" name="直接连接符 1137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9" name="直接连接符 1138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0" name="直接连接符 1139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1" name="直接连接符 1140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2" name="直接连接符 1141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3" name="直接连接符 1142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4" name="直接连接符 1143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5" name="直接连接符 1144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6" name="直接连接符 1145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7" name="直接连接符 1146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8" name="直接连接符 1147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9" name="直接连接符 1148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0" name="直接连接符 1149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1" name="直接连接符 1150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2" name="直接连接符 1151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直接连接符 1152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4" name="直接连接符 1153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直接连接符 1154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直接连接符 1155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7" name="直接连接符 1156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直接连接符 1157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直接连接符 1158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0" name="直接连接符 1159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1" name="直接连接符 1160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2" name="直接连接符 1161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3" name="直接连接符 1162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4" name="直接连接符 1163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5" name="直接连接符 1164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6" name="直接连接符 1165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7" name="直接连接符 1166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8" name="直接连接符 1167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9" name="直接连接符 1168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0" name="直接连接符 1169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1" name="直接连接符 1170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2" name="直接连接符 1171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3" name="直接连接符 1172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4" name="直接连接符 1173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5" name="直接连接符 1174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6" name="直接连接符 1175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7" name="直接连接符 1176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8" name="直接连接符 1177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9" name="直接连接符 1178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0" name="直接连接符 1179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1" name="直接连接符 1180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2" name="直接连接符 1181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3" name="组合 1182"/>
          <p:cNvGrpSpPr/>
          <p:nvPr/>
        </p:nvGrpSpPr>
        <p:grpSpPr>
          <a:xfrm>
            <a:off x="6516451" y="4826135"/>
            <a:ext cx="595349" cy="648072"/>
            <a:chOff x="764916" y="4509120"/>
            <a:chExt cx="595349" cy="648072"/>
          </a:xfrm>
        </p:grpSpPr>
        <p:cxnSp>
          <p:nvCxnSpPr>
            <p:cNvPr id="1184" name="直接连接符 1183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5" name="直接连接符 1184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6" name="直接连接符 1185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7" name="直接连接符 1186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8" name="直接连接符 1187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9" name="直接连接符 1188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0" name="直接连接符 1189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1" name="直接连接符 1190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2" name="直接连接符 1191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3" name="直接连接符 1192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4" name="直接连接符 1193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5" name="直接连接符 1194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6" name="直接连接符 1195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直接连接符 1196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8" name="直接连接符 1197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9" name="直接连接符 1198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0" name="直接连接符 1199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1" name="直接连接符 1200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2" name="直接连接符 1201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3" name="直接连接符 1202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直接连接符 1203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5" name="直接连接符 1204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直接连接符 1205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直接连接符 1206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8" name="直接连接符 1207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9" name="直接连接符 1208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0" name="直接连接符 1209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1" name="直接连接符 1210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2" name="直接连接符 1211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3" name="直接连接符 1212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4" name="直接连接符 1213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5" name="直接连接符 1214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6" name="直接连接符 1215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7" name="直接连接符 1216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8" name="直接连接符 1217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9" name="直接连接符 1218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0" name="直接连接符 1219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1" name="直接连接符 1220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直接连接符 1221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3" name="直接连接符 1222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4" name="直接连接符 1223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5" name="直接连接符 1224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6" name="直接连接符 1225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7" name="直接连接符 1226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8" name="直接连接符 1227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9" name="直接箭头连接符 1228"/>
          <p:cNvCxnSpPr/>
          <p:nvPr/>
        </p:nvCxnSpPr>
        <p:spPr>
          <a:xfrm>
            <a:off x="4002304" y="4049661"/>
            <a:ext cx="297666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" name="TextBox 1229"/>
          <p:cNvSpPr txBox="1"/>
          <p:nvPr/>
        </p:nvSpPr>
        <p:spPr>
          <a:xfrm>
            <a:off x="5197702" y="3761629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31" name="直接箭头连接符 1230"/>
          <p:cNvCxnSpPr/>
          <p:nvPr/>
        </p:nvCxnSpPr>
        <p:spPr>
          <a:xfrm flipV="1">
            <a:off x="836924" y="3738103"/>
            <a:ext cx="8199572" cy="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2" name="TextBox 1231"/>
          <p:cNvSpPr txBox="1"/>
          <p:nvPr/>
        </p:nvSpPr>
        <p:spPr>
          <a:xfrm>
            <a:off x="4452949" y="3429000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7360366" y="4888519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3" name="椭圆 1232"/>
          <p:cNvSpPr/>
          <p:nvPr/>
        </p:nvSpPr>
        <p:spPr>
          <a:xfrm>
            <a:off x="7452320" y="4888518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4" name="椭圆 1233"/>
          <p:cNvSpPr/>
          <p:nvPr/>
        </p:nvSpPr>
        <p:spPr>
          <a:xfrm>
            <a:off x="7542212" y="4888517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5" name="椭圆 1234"/>
          <p:cNvSpPr/>
          <p:nvPr/>
        </p:nvSpPr>
        <p:spPr>
          <a:xfrm>
            <a:off x="7360366" y="5167117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6" name="椭圆 1235"/>
          <p:cNvSpPr/>
          <p:nvPr/>
        </p:nvSpPr>
        <p:spPr>
          <a:xfrm>
            <a:off x="7452320" y="516711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7" name="椭圆 1236"/>
          <p:cNvSpPr/>
          <p:nvPr/>
        </p:nvSpPr>
        <p:spPr>
          <a:xfrm>
            <a:off x="7542212" y="516711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8" name="椭圆 1237"/>
          <p:cNvSpPr/>
          <p:nvPr/>
        </p:nvSpPr>
        <p:spPr>
          <a:xfrm>
            <a:off x="7360366" y="536964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9" name="椭圆 1238"/>
          <p:cNvSpPr/>
          <p:nvPr/>
        </p:nvSpPr>
        <p:spPr>
          <a:xfrm>
            <a:off x="7452320" y="536964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0" name="椭圆 1239"/>
          <p:cNvSpPr/>
          <p:nvPr/>
        </p:nvSpPr>
        <p:spPr>
          <a:xfrm>
            <a:off x="7542212" y="536963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49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data/weight implement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531144"/>
            <a:ext cx="4752528" cy="44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082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data/weight implement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0" name="直接箭头连接符 2069"/>
          <p:cNvCxnSpPr/>
          <p:nvPr/>
        </p:nvCxnSpPr>
        <p:spPr>
          <a:xfrm>
            <a:off x="664585" y="3016311"/>
            <a:ext cx="51477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TextBox 1042"/>
          <p:cNvSpPr txBox="1"/>
          <p:nvPr/>
        </p:nvSpPr>
        <p:spPr>
          <a:xfrm>
            <a:off x="-55495" y="3109224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zh-CN" altLang="en-US" sz="1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-21909" y="3367059"/>
            <a:ext cx="468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zh-CN" altLang="en-US" sz="1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6513" y="3592375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4" name="TextBox 1043"/>
          <p:cNvSpPr txBox="1"/>
          <p:nvPr/>
        </p:nvSpPr>
        <p:spPr>
          <a:xfrm>
            <a:off x="664585" y="2728279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48" name="组合 1047"/>
          <p:cNvGrpSpPr/>
          <p:nvPr/>
        </p:nvGrpSpPr>
        <p:grpSpPr>
          <a:xfrm>
            <a:off x="601917" y="3160327"/>
            <a:ext cx="595349" cy="648072"/>
            <a:chOff x="764916" y="4509120"/>
            <a:chExt cx="595349" cy="648072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8" name="直接连接符 2047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1" name="直接连接符 2050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3" name="直接连接符 2052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5" name="直接连接符 2054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7" name="直接连接符 2056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9" name="直接连接符 2058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1" name="直接连接符 2060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3" name="直接连接符 2062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5" name="直接连接符 2064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7" name="直接连接符 2066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2" name="直接连接符 2071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4" name="直接连接符 2073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6" name="直接连接符 2075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8" name="直接连接符 2077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直接连接符 1023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直接连接符 1026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直接连接符 1028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组合 217"/>
          <p:cNvGrpSpPr/>
          <p:nvPr/>
        </p:nvGrpSpPr>
        <p:grpSpPr>
          <a:xfrm>
            <a:off x="1132637" y="3160327"/>
            <a:ext cx="595349" cy="648072"/>
            <a:chOff x="764916" y="4509120"/>
            <a:chExt cx="595349" cy="648072"/>
          </a:xfrm>
        </p:grpSpPr>
        <p:cxnSp>
          <p:nvCxnSpPr>
            <p:cNvPr id="219" name="直接连接符 218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组合 263"/>
          <p:cNvGrpSpPr/>
          <p:nvPr/>
        </p:nvGrpSpPr>
        <p:grpSpPr>
          <a:xfrm>
            <a:off x="1652449" y="3160327"/>
            <a:ext cx="595349" cy="648072"/>
            <a:chOff x="764916" y="4509120"/>
            <a:chExt cx="595349" cy="648072"/>
          </a:xfrm>
        </p:grpSpPr>
        <p:cxnSp>
          <p:nvCxnSpPr>
            <p:cNvPr id="265" name="直接连接符 264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连接符 285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6" name="直接箭头连接符 355"/>
          <p:cNvCxnSpPr/>
          <p:nvPr/>
        </p:nvCxnSpPr>
        <p:spPr>
          <a:xfrm>
            <a:off x="682587" y="2677757"/>
            <a:ext cx="151858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TextBox 356"/>
          <p:cNvSpPr txBox="1"/>
          <p:nvPr/>
        </p:nvSpPr>
        <p:spPr>
          <a:xfrm>
            <a:off x="1208643" y="2389725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7" name="组合 496"/>
          <p:cNvGrpSpPr/>
          <p:nvPr/>
        </p:nvGrpSpPr>
        <p:grpSpPr>
          <a:xfrm>
            <a:off x="2169355" y="3167619"/>
            <a:ext cx="595349" cy="648072"/>
            <a:chOff x="764916" y="4509120"/>
            <a:chExt cx="595349" cy="648072"/>
          </a:xfrm>
        </p:grpSpPr>
        <p:cxnSp>
          <p:nvCxnSpPr>
            <p:cNvPr id="498" name="直接连接符 497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直接连接符 498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接连接符 499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直接连接符 500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直接连接符 501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直接连接符 502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直接连接符 503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直接连接符 504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直接连接符 505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直接连接符 506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直接连接符 507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直接连接符 508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直接连接符 509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直接连接符 510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直接连接符 511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直接连接符 512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直接连接符 513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直接连接符 514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直接连接符 515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直接连接符 516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直接连接符 517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直接连接符 518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直接连接符 519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直接连接符 520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直接连接符 521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直接连接符 522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直接连接符 523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直接连接符 524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直接连接符 525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直接连接符 526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直接连接符 527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直接连接符 528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直接连接符 529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直接连接符 530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直接连接符 531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直接连接符 532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直接连接符 533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直接连接符 534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直接连接符 535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直接连接符 536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直接连接符 537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直接连接符 538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直接连接符 539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直接连接符 540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直接连接符 541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3" name="组合 542"/>
          <p:cNvGrpSpPr/>
          <p:nvPr/>
        </p:nvGrpSpPr>
        <p:grpSpPr>
          <a:xfrm>
            <a:off x="2692696" y="3166133"/>
            <a:ext cx="595349" cy="648072"/>
            <a:chOff x="764916" y="4509120"/>
            <a:chExt cx="595349" cy="648072"/>
          </a:xfrm>
        </p:grpSpPr>
        <p:cxnSp>
          <p:nvCxnSpPr>
            <p:cNvPr id="544" name="直接连接符 543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直接连接符 544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直接连接符 545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直接连接符 546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直接连接符 547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直接连接符 548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直接连接符 549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直接连接符 550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接连接符 551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接连接符 552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接连接符 553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接连接符 554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直接连接符 555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直接连接符 556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直接连接符 557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直接连接符 558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直接连接符 559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直接连接符 560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直接连接符 561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直接连接符 562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直接连接符 563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直接连接符 564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直接连接符 565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直接连接符 566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直接连接符 567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直接连接符 568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直接连接符 569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直接连接符 570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直接连接符 571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直接连接符 572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直接连接符 573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直接连接符 574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直接连接符 575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直接连接符 576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直接连接符 577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直接连接符 578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直接连接符 579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直接连接符 580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直接连接符 581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直接连接符 582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直接连接符 583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直接连接符 584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直接连接符 585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直接连接符 586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直接连接符 587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9" name="组合 588"/>
          <p:cNvGrpSpPr/>
          <p:nvPr/>
        </p:nvGrpSpPr>
        <p:grpSpPr>
          <a:xfrm>
            <a:off x="3216037" y="3166199"/>
            <a:ext cx="595349" cy="648072"/>
            <a:chOff x="764916" y="4509120"/>
            <a:chExt cx="595349" cy="648072"/>
          </a:xfrm>
        </p:grpSpPr>
        <p:cxnSp>
          <p:nvCxnSpPr>
            <p:cNvPr id="590" name="直接连接符 589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直接连接符 590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直接连接符 591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直接连接符 592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直接连接符 593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直接连接符 594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直接连接符 595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直接连接符 596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直接连接符 597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直接连接符 598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直接连接符 599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直接连接符 600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直接连接符 601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直接连接符 602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直接连接符 603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直接连接符 604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直接连接符 605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直接连接符 606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直接连接符 607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直接连接符 608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直接连接符 609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直接连接符 610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直接连接符 611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直接连接符 612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直接连接符 613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直接连接符 614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直接连接符 615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直接连接符 616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直接连接符 617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直接连接符 618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直接连接符 619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直接连接符 620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直接连接符 621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直接连接符 622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直接连接符 623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直接连接符 624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直接连接符 625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接连接符 626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直接连接符 627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直接连接符 628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直接连接符 629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直接连接符 630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直接连接符 631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直接连接符 632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直接连接符 633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5" name="直接箭头连接符 634"/>
          <p:cNvCxnSpPr/>
          <p:nvPr/>
        </p:nvCxnSpPr>
        <p:spPr>
          <a:xfrm>
            <a:off x="701890" y="2389725"/>
            <a:ext cx="297666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6" name="TextBox 635"/>
          <p:cNvSpPr txBox="1"/>
          <p:nvPr/>
        </p:nvSpPr>
        <p:spPr>
          <a:xfrm>
            <a:off x="1897288" y="2101693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1" name="直接箭头连接符 920"/>
          <p:cNvCxnSpPr/>
          <p:nvPr/>
        </p:nvCxnSpPr>
        <p:spPr>
          <a:xfrm>
            <a:off x="3802000" y="3020063"/>
            <a:ext cx="51477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TextBox 921"/>
          <p:cNvSpPr txBox="1"/>
          <p:nvPr/>
        </p:nvSpPr>
        <p:spPr>
          <a:xfrm>
            <a:off x="3802000" y="2732031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23" name="组合 922"/>
          <p:cNvGrpSpPr/>
          <p:nvPr/>
        </p:nvGrpSpPr>
        <p:grpSpPr>
          <a:xfrm>
            <a:off x="3739332" y="3164079"/>
            <a:ext cx="595349" cy="648072"/>
            <a:chOff x="764916" y="4509120"/>
            <a:chExt cx="595349" cy="648072"/>
          </a:xfrm>
        </p:grpSpPr>
        <p:cxnSp>
          <p:nvCxnSpPr>
            <p:cNvPr id="924" name="直接连接符 923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" name="直接连接符 924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直接连接符 925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直接连接符 926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直接连接符 927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直接连接符 928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直接连接符 929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1" name="直接连接符 930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2" name="直接连接符 931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直接连接符 932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4" name="直接连接符 933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5" name="直接连接符 934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6" name="直接连接符 935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7" name="直接连接符 936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8" name="直接连接符 937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9" name="直接连接符 938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直接连接符 939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1" name="直接连接符 940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2" name="直接连接符 941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3" name="直接连接符 942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4" name="直接连接符 943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5" name="直接连接符 944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6" name="直接连接符 945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直接连接符 946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8" name="直接连接符 947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直接连接符 948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直接连接符 949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直接连接符 950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2" name="直接连接符 951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3" name="直接连接符 952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直接连接符 953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直接连接符 954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直接连接符 955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7" name="直接连接符 956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直接连接符 957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直接连接符 958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直接连接符 959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直接连接符 960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直接连接符 961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3" name="直接连接符 962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直接连接符 963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" name="直接连接符 964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6" name="直接连接符 965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直接连接符 966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直接连接符 967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9" name="组合 968"/>
          <p:cNvGrpSpPr/>
          <p:nvPr/>
        </p:nvGrpSpPr>
        <p:grpSpPr>
          <a:xfrm>
            <a:off x="4270052" y="3164079"/>
            <a:ext cx="595349" cy="648072"/>
            <a:chOff x="764916" y="4509120"/>
            <a:chExt cx="595349" cy="648072"/>
          </a:xfrm>
        </p:grpSpPr>
        <p:cxnSp>
          <p:nvCxnSpPr>
            <p:cNvPr id="970" name="直接连接符 969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直接连接符 970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直接连接符 971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直接连接符 972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直接连接符 973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直接连接符 974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直接连接符 975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直接连接符 976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直接连接符 977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直接连接符 978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直接连接符 979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直接连接符 980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直接连接符 981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直接连接符 982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直接连接符 983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直接连接符 984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直接连接符 985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直接连接符 986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直接连接符 987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直接连接符 988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直接连接符 989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直接连接符 990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直接连接符 991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直接连接符 992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直接连接符 993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直接连接符 994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直接连接符 995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直接连接符 996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8" name="直接连接符 997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直接连接符 998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直接连接符 999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直接连接符 1000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直接连接符 1001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直接连接符 1002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直接连接符 1003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直接连接符 1004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直接连接符 1005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直接连接符 1006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直接连接符 1007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直接连接符 1008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直接连接符 1009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直接连接符 1010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2" name="直接连接符 1011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3" name="直接连接符 1012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直接连接符 1013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5" name="组合 1014"/>
          <p:cNvGrpSpPr/>
          <p:nvPr/>
        </p:nvGrpSpPr>
        <p:grpSpPr>
          <a:xfrm>
            <a:off x="4789864" y="3164079"/>
            <a:ext cx="595349" cy="648072"/>
            <a:chOff x="764916" y="4509120"/>
            <a:chExt cx="595349" cy="648072"/>
          </a:xfrm>
        </p:grpSpPr>
        <p:cxnSp>
          <p:nvCxnSpPr>
            <p:cNvPr id="1016" name="直接连接符 1015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直接连接符 1016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直接连接符 1017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直接连接符 1018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直接连接符 1019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直接连接符 1020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直接连接符 1021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直接连接符 1022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直接连接符 1051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直接连接符 1052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直接连接符 1053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直接连接符 1054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直接连接符 1055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直接连接符 1056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直接连接符 1057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直接连接符 1058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直接连接符 1059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直接连接符 1060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直接连接符 1061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直接连接符 1062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直接连接符 1063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直接连接符 1064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直接连接符 1065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直接连接符 1066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直接连接符 1067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直接连接符 1068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直接连接符 1069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直接连接符 1070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直接连接符 1071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直接连接符 1072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直接连接符 1073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直接连接符 1074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直接连接符 1075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直接连接符 1076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直接连接符 1077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直接连接符 1078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直接连接符 1079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直接连接符 1080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直接连接符 1081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直接连接符 1082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直接连接符 1083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直接连接符 1084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直接连接符 1085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直接连接符 1086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直接连接符 1087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9" name="直接箭头连接符 1088"/>
          <p:cNvCxnSpPr/>
          <p:nvPr/>
        </p:nvCxnSpPr>
        <p:spPr>
          <a:xfrm>
            <a:off x="3820002" y="2681509"/>
            <a:ext cx="151858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0" name="TextBox 1089"/>
          <p:cNvSpPr txBox="1"/>
          <p:nvPr/>
        </p:nvSpPr>
        <p:spPr>
          <a:xfrm>
            <a:off x="4346058" y="2393477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1" name="组合 1090"/>
          <p:cNvGrpSpPr/>
          <p:nvPr/>
        </p:nvGrpSpPr>
        <p:grpSpPr>
          <a:xfrm>
            <a:off x="5306770" y="3171371"/>
            <a:ext cx="595349" cy="648072"/>
            <a:chOff x="764916" y="4509120"/>
            <a:chExt cx="595349" cy="648072"/>
          </a:xfrm>
        </p:grpSpPr>
        <p:cxnSp>
          <p:nvCxnSpPr>
            <p:cNvPr id="1092" name="直接连接符 1091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直接连接符 1092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直接连接符 1093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直接连接符 1094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直接连接符 1095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直接连接符 1096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直接连接符 1097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直接连接符 1098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直接连接符 1099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直接连接符 1100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直接连接符 1101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直接连接符 1102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直接连接符 1103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直接连接符 1104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直接连接符 1105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7" name="直接连接符 1106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直接连接符 1107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直接连接符 1108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直接连接符 1109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1" name="直接连接符 1110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2" name="直接连接符 1111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3" name="直接连接符 1112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直接连接符 1113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直接连接符 1114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直接连接符 1115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直接连接符 1116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直接连接符 1117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直接连接符 1118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直接连接符 1119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直接连接符 1120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2" name="直接连接符 1121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3" name="直接连接符 1122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直接连接符 1123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直接连接符 1124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直接连接符 1125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直接连接符 1126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" name="直接连接符 1127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" name="直接连接符 1128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" name="直接连接符 1129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1" name="直接连接符 1130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2" name="直接连接符 1131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3" name="直接连接符 1132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4" name="直接连接符 1133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5" name="直接连接符 1134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6" name="直接连接符 1135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7" name="组合 1136"/>
          <p:cNvGrpSpPr/>
          <p:nvPr/>
        </p:nvGrpSpPr>
        <p:grpSpPr>
          <a:xfrm>
            <a:off x="5830111" y="3169885"/>
            <a:ext cx="595349" cy="648072"/>
            <a:chOff x="764916" y="4509120"/>
            <a:chExt cx="595349" cy="648072"/>
          </a:xfrm>
        </p:grpSpPr>
        <p:cxnSp>
          <p:nvCxnSpPr>
            <p:cNvPr id="1138" name="直接连接符 1137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9" name="直接连接符 1138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0" name="直接连接符 1139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1" name="直接连接符 1140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2" name="直接连接符 1141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3" name="直接连接符 1142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4" name="直接连接符 1143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5" name="直接连接符 1144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6" name="直接连接符 1145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7" name="直接连接符 1146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8" name="直接连接符 1147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9" name="直接连接符 1148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0" name="直接连接符 1149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1" name="直接连接符 1150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2" name="直接连接符 1151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直接连接符 1152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4" name="直接连接符 1153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直接连接符 1154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直接连接符 1155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7" name="直接连接符 1156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直接连接符 1157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直接连接符 1158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0" name="直接连接符 1159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1" name="直接连接符 1160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2" name="直接连接符 1161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3" name="直接连接符 1162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4" name="直接连接符 1163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5" name="直接连接符 1164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6" name="直接连接符 1165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7" name="直接连接符 1166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8" name="直接连接符 1167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9" name="直接连接符 1168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0" name="直接连接符 1169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1" name="直接连接符 1170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2" name="直接连接符 1171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3" name="直接连接符 1172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4" name="直接连接符 1173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5" name="直接连接符 1174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6" name="直接连接符 1175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7" name="直接连接符 1176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8" name="直接连接符 1177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9" name="直接连接符 1178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0" name="直接连接符 1179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1" name="直接连接符 1180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2" name="直接连接符 1181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3" name="组合 1182"/>
          <p:cNvGrpSpPr/>
          <p:nvPr/>
        </p:nvGrpSpPr>
        <p:grpSpPr>
          <a:xfrm>
            <a:off x="6353452" y="3169951"/>
            <a:ext cx="595349" cy="648072"/>
            <a:chOff x="764916" y="4509120"/>
            <a:chExt cx="595349" cy="648072"/>
          </a:xfrm>
        </p:grpSpPr>
        <p:cxnSp>
          <p:nvCxnSpPr>
            <p:cNvPr id="1184" name="直接连接符 1183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5" name="直接连接符 1184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6" name="直接连接符 1185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7" name="直接连接符 1186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8" name="直接连接符 1187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9" name="直接连接符 1188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0" name="直接连接符 1189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1" name="直接连接符 1190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2" name="直接连接符 1191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3" name="直接连接符 1192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4" name="直接连接符 1193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5" name="直接连接符 1194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6" name="直接连接符 1195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直接连接符 1196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8" name="直接连接符 1197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9" name="直接连接符 1198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0" name="直接连接符 1199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1" name="直接连接符 1200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2" name="直接连接符 1201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3" name="直接连接符 1202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直接连接符 1203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5" name="直接连接符 1204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直接连接符 1205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直接连接符 1206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8" name="直接连接符 1207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9" name="直接连接符 1208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0" name="直接连接符 1209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1" name="直接连接符 1210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2" name="直接连接符 1211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3" name="直接连接符 1212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4" name="直接连接符 1213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5" name="直接连接符 1214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6" name="直接连接符 1215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7" name="直接连接符 1216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8" name="直接连接符 1217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9" name="直接连接符 1218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0" name="直接连接符 1219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1" name="直接连接符 1220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直接连接符 1221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3" name="直接连接符 1222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4" name="直接连接符 1223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5" name="直接连接符 1224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6" name="直接连接符 1225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7" name="直接连接符 1226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8" name="直接连接符 1227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9" name="直接箭头连接符 1228"/>
          <p:cNvCxnSpPr/>
          <p:nvPr/>
        </p:nvCxnSpPr>
        <p:spPr>
          <a:xfrm>
            <a:off x="3839305" y="2393477"/>
            <a:ext cx="297666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" name="TextBox 1229"/>
          <p:cNvSpPr txBox="1"/>
          <p:nvPr/>
        </p:nvSpPr>
        <p:spPr>
          <a:xfrm>
            <a:off x="5034703" y="2105445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31" name="直接箭头连接符 1230"/>
          <p:cNvCxnSpPr/>
          <p:nvPr/>
        </p:nvCxnSpPr>
        <p:spPr>
          <a:xfrm flipV="1">
            <a:off x="673925" y="2081919"/>
            <a:ext cx="8199572" cy="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2" name="TextBox 1231"/>
          <p:cNvSpPr txBox="1"/>
          <p:nvPr/>
        </p:nvSpPr>
        <p:spPr>
          <a:xfrm>
            <a:off x="4289950" y="1772816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7197367" y="3232335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3" name="椭圆 1232"/>
          <p:cNvSpPr/>
          <p:nvPr/>
        </p:nvSpPr>
        <p:spPr>
          <a:xfrm>
            <a:off x="7289321" y="3232334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4" name="椭圆 1233"/>
          <p:cNvSpPr/>
          <p:nvPr/>
        </p:nvSpPr>
        <p:spPr>
          <a:xfrm>
            <a:off x="7379213" y="3232333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5" name="椭圆 1234"/>
          <p:cNvSpPr/>
          <p:nvPr/>
        </p:nvSpPr>
        <p:spPr>
          <a:xfrm>
            <a:off x="7197367" y="3510933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6" name="椭圆 1235"/>
          <p:cNvSpPr/>
          <p:nvPr/>
        </p:nvSpPr>
        <p:spPr>
          <a:xfrm>
            <a:off x="7289321" y="351093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7" name="椭圆 1236"/>
          <p:cNvSpPr/>
          <p:nvPr/>
        </p:nvSpPr>
        <p:spPr>
          <a:xfrm>
            <a:off x="7379213" y="351093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8" name="椭圆 1237"/>
          <p:cNvSpPr/>
          <p:nvPr/>
        </p:nvSpPr>
        <p:spPr>
          <a:xfrm>
            <a:off x="7197367" y="371345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9" name="椭圆 1238"/>
          <p:cNvSpPr/>
          <p:nvPr/>
        </p:nvSpPr>
        <p:spPr>
          <a:xfrm>
            <a:off x="7289321" y="371345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0" name="椭圆 1239"/>
          <p:cNvSpPr/>
          <p:nvPr/>
        </p:nvSpPr>
        <p:spPr>
          <a:xfrm>
            <a:off x="7379213" y="371345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2587" y="4081571"/>
            <a:ext cx="626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16: 1)weight load timing, 2)last stripe total_data%16+1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682050" y="4450903"/>
            <a:ext cx="864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9 : 1)weight kernel size, 2) weight kernel size *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input_channel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/64, 3)accumulation</a:t>
            </a:r>
          </a:p>
        </p:txBody>
      </p:sp>
      <p:sp>
        <p:nvSpPr>
          <p:cNvPr id="638" name="TextBox 637"/>
          <p:cNvSpPr txBox="1"/>
          <p:nvPr/>
        </p:nvSpPr>
        <p:spPr>
          <a:xfrm>
            <a:off x="273623" y="4767565"/>
            <a:ext cx="80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21(1) : 1)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total_data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/16, 3) reload weight</a:t>
            </a:r>
          </a:p>
        </p:txBody>
      </p:sp>
      <p:sp>
        <p:nvSpPr>
          <p:cNvPr id="639" name="TextBox 638"/>
          <p:cNvSpPr txBox="1"/>
          <p:nvPr/>
        </p:nvSpPr>
        <p:spPr>
          <a:xfrm>
            <a:off x="590159" y="5125114"/>
            <a:ext cx="80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12 :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output_channel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/16</a:t>
            </a:r>
          </a:p>
        </p:txBody>
      </p:sp>
      <p:sp>
        <p:nvSpPr>
          <p:cNvPr id="640" name="TextBox 639"/>
          <p:cNvSpPr txBox="1"/>
          <p:nvPr/>
        </p:nvSpPr>
        <p:spPr>
          <a:xfrm>
            <a:off x="541599" y="1473439"/>
            <a:ext cx="8086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919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37" grpId="0"/>
      <p:bldP spid="638" grpId="0"/>
      <p:bldP spid="6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NVDLA data/weight implementation on MAC interface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NVDLA data/weight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datapath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through CBUF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MAC size/Buffer size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Energy efficiency for DLA 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Compiler/Generator/Parser</a:t>
            </a:r>
          </a:p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08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datapath</a:t>
            </a:r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through CBUF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691680" y="1907541"/>
            <a:ext cx="5616624" cy="42087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95736" y="2276873"/>
            <a:ext cx="2168624" cy="436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256x512bit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53694" y="2276873"/>
            <a:ext cx="2168624" cy="436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256x512bit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195736" y="2865512"/>
            <a:ext cx="2168624" cy="436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256x512bit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53694" y="2865512"/>
            <a:ext cx="2168624" cy="436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256x512bit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195736" y="4725145"/>
            <a:ext cx="2168624" cy="436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256x512bit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53694" y="4725145"/>
            <a:ext cx="2168624" cy="436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256x512bit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195736" y="5445225"/>
            <a:ext cx="2168624" cy="436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256x512bit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53694" y="5445225"/>
            <a:ext cx="2168624" cy="436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256x512bit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3232160" y="37533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232160" y="392858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232160" y="410336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815146" y="375332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815146" y="392858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815146" y="410336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1475656" y="2263151"/>
            <a:ext cx="0" cy="288451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7524328" y="2865512"/>
            <a:ext cx="0" cy="301595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63688" y="227687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b0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55032" y="289896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85256" y="4725145"/>
            <a:ext cx="6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b14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96144" y="5478678"/>
            <a:ext cx="6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b15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80132" y="190754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63118" y="191518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c0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5068" y="2184540"/>
            <a:ext cx="1408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access 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b0-b14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23995" y="4373925"/>
            <a:ext cx="1408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 access 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b1-b15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9552" y="5147662"/>
            <a:ext cx="976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Wmb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access 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b15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03882" y="1531483"/>
            <a:ext cx="183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c1 for high bit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999796" y="1538209"/>
            <a:ext cx="167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c0 for low bit</a:t>
            </a:r>
          </a:p>
        </p:txBody>
      </p:sp>
    </p:spTree>
    <p:extLst>
      <p:ext uri="{BB962C8B-B14F-4D97-AF65-F5344CB8AC3E}">
        <p14:creationId xmlns:p14="http://schemas.microsoft.com/office/powerpoint/2010/main" val="101203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datapath</a:t>
            </a:r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through CBUF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956978"/>
              </p:ext>
            </p:extLst>
          </p:nvPr>
        </p:nvGraphicFramePr>
        <p:xfrm>
          <a:off x="184735" y="1442641"/>
          <a:ext cx="8702522" cy="1696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702"/>
                <a:gridCol w="1137702"/>
                <a:gridCol w="1137702"/>
                <a:gridCol w="1137702"/>
                <a:gridCol w="1137702"/>
                <a:gridCol w="1137702"/>
                <a:gridCol w="1876310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</a:t>
                      </a:r>
                      <a:endParaRPr lang="zh-CN" alt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</a:t>
                      </a:r>
                    </a:p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size_x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</a:t>
                      </a:r>
                    </a:p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Size_y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</a:p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Size_x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</a:p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Size_y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0561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conv2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3x3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11560" y="314096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Data  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64*19*19*16bit /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256 * 1024bit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= 1.4  actually using 2 bank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1560" y="342900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64*192*3*3*16bit /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256 * 1024bit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= 6.75 actually using 3 bank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560554"/>
              </p:ext>
            </p:extLst>
          </p:nvPr>
        </p:nvGraphicFramePr>
        <p:xfrm>
          <a:off x="45942" y="3831471"/>
          <a:ext cx="8702522" cy="1696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702"/>
                <a:gridCol w="1137702"/>
                <a:gridCol w="1137702"/>
                <a:gridCol w="1137702"/>
                <a:gridCol w="1137702"/>
                <a:gridCol w="1137702"/>
                <a:gridCol w="1876310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</a:t>
                      </a:r>
                      <a:endParaRPr lang="zh-CN" alt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</a:t>
                      </a:r>
                    </a:p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size_x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</a:t>
                      </a:r>
                    </a:p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Size_y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</a:p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Size_x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</a:p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Size_y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0561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Alexnet</a:t>
                      </a:r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conv5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5x5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472766" y="5516314"/>
            <a:ext cx="784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Data  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192*13*13*16bit /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256 * 1024bit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= 1.98  actually using 2 bank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2767" y="580434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192*256*3*3*16bit /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256 * 1024bit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= 27 actually using full 15 bank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051720" y="6222781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requires reload operation to CBUF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3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NVDLA data/weight implementation on MAC interface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NVDLA data/weight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datapath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through CBUF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 size/Buffer Size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Energy efficiency for DLA 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Compiler/Generator/Parser</a:t>
            </a:r>
          </a:p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10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MAC </a:t>
            </a:r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size/Buffer Size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95536" y="1484784"/>
            <a:ext cx="82809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Yolo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v2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34.90Billion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Flops 16bits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Real-time requirements: 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30 frames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total 1047x10e9 MACs/cycle</a:t>
            </a:r>
          </a:p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600MHz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frequency,  need 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1745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MACs with 16bits, assume 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2048MACs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Estimated Peak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erformance:</a:t>
            </a: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1bits: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16x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2048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x600MHz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19.66Tops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2bit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.33Tops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4bit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.16Tops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8bit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.08Tops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16bit: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.04Tops</a:t>
            </a:r>
            <a:endParaRPr lang="en-US" altLang="zh-CN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#ops = 1mac = 1mul + 1add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               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635" y="3054443"/>
            <a:ext cx="3818715" cy="2822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658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MAC </a:t>
            </a:r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size/Buffer Size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372200" y="1469638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Input channel 32/64</a:t>
            </a: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Output channel 16</a:t>
            </a: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Width 2/4/8/16</a:t>
            </a: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Accumulation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16/32</a:t>
            </a:r>
          </a:p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189545"/>
              </p:ext>
            </p:extLst>
          </p:nvPr>
        </p:nvGraphicFramePr>
        <p:xfrm>
          <a:off x="395536" y="1442641"/>
          <a:ext cx="5816777" cy="4947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9494"/>
                <a:gridCol w="859494"/>
                <a:gridCol w="972357"/>
                <a:gridCol w="1064962"/>
                <a:gridCol w="1041811"/>
                <a:gridCol w="1018659"/>
              </a:tblGrid>
              <a:tr h="1861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YOLO v2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filter num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filter_size_x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filter_size_y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 map 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 map 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maxpooling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maxpooling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maxpooling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maxpooling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maxpooling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avgpoool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  <a:tr h="161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90" marR="8690" marT="869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09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NVDLA data/weight implementation on MAC interface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NVDLA data/weight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datapath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through CBUF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MAC size/Buffer size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Energy efficiency for DLA 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Compiler/Generator/Parser</a:t>
            </a:r>
          </a:p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MAC </a:t>
            </a:r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size/Buffer Size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512676"/>
              </p:ext>
            </p:extLst>
          </p:nvPr>
        </p:nvGraphicFramePr>
        <p:xfrm>
          <a:off x="480517" y="1844824"/>
          <a:ext cx="8267947" cy="23762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07"/>
                <a:gridCol w="792088"/>
                <a:gridCol w="379521"/>
                <a:gridCol w="565635"/>
                <a:gridCol w="872694"/>
                <a:gridCol w="872694"/>
                <a:gridCol w="533312"/>
                <a:gridCol w="517152"/>
                <a:gridCol w="651480"/>
                <a:gridCol w="936104"/>
                <a:gridCol w="1440160"/>
              </a:tblGrid>
              <a:tr h="1762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tiny </a:t>
                      </a:r>
                      <a:r>
                        <a:rPr lang="en-US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yolo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11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Bandwidth</a:t>
                      </a:r>
                    </a:p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bits)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Ndata_x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Ndata_y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Nw_x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Nw_y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Tmac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Tbandwidth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Tmac</a:t>
                      </a:r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200" b="1" u="none" strike="noStrike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Tbandwidth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549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2048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1.1E+04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2.5E+04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0.41827 </a:t>
                      </a:r>
                      <a:endParaRPr lang="en-US" altLang="zh-CN" sz="12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549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2048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2.8E+04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8.6E+03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3.29104 </a:t>
                      </a:r>
                      <a:endParaRPr lang="en-US" altLang="zh-CN" sz="12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18549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2048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2.8E+04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1.1E+04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2.61721 </a:t>
                      </a:r>
                      <a:endParaRPr lang="en-US" altLang="zh-CN" sz="12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18549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2048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1.1E+05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3.8E+04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2.93755 </a:t>
                      </a:r>
                      <a:endParaRPr lang="en-US" altLang="zh-CN" sz="12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18549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2048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2.8E+04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1.5E+05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0.19128 </a:t>
                      </a:r>
                      <a:endParaRPr lang="en-US" altLang="zh-CN" sz="12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549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2048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1.1E+05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5.9E+05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0.19137 </a:t>
                      </a:r>
                      <a:endParaRPr lang="en-US" altLang="zh-CN" sz="12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549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2048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1.1E+05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2.4E+06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0.04785 </a:t>
                      </a:r>
                      <a:endParaRPr lang="en-US" altLang="zh-CN" sz="12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57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2048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2.3E+05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4.7E+06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0.04785 </a:t>
                      </a:r>
                      <a:endParaRPr lang="en-US" altLang="zh-CN" sz="12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2048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3.1E+03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6.4E+04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0.04783 </a:t>
                      </a:r>
                      <a:endParaRPr lang="en-US" altLang="zh-CN" sz="12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1296" y="4653136"/>
            <a:ext cx="87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zh-C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16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bandwidth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Ndata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+  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Ninput_channel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Noutput_channel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Nx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Ny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 * 16bit/32bit </a:t>
            </a:r>
            <a:endParaRPr lang="en-US" altLang="zh-C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16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Ninput_channel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Noutput_channel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Ndata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Nx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Ny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)/2048bit</a:t>
            </a:r>
          </a:p>
          <a:p>
            <a:r>
              <a:rPr lang="en-US" altLang="zh-C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16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1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bandwidth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&gt;1  :  1)</a:t>
            </a:r>
            <a:r>
              <a:rPr lang="en-US" altLang="zh-CN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tile, divide output channel , 2)tile size depends on buffer size</a:t>
            </a:r>
          </a:p>
          <a:p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1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/ 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1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bandwidth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&lt;1  </a:t>
            </a:r>
            <a:r>
              <a:rPr lang="en-US" altLang="zh-CN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altLang="zh-CN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1)increase 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bandwith</a:t>
            </a:r>
            <a:r>
              <a:rPr lang="en-US" altLang="zh-CN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2)increase inner buffer</a:t>
            </a:r>
          </a:p>
          <a:p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35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NVDLA data/weight implementation on MAC interface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NVDLA data/weight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datapath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through CBUF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MAC size/Buffer Size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efficiency for DLA 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Compiler/Generator/Parser</a:t>
            </a:r>
          </a:p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02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Energy </a:t>
            </a:r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efficiency 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846037"/>
              </p:ext>
            </p:extLst>
          </p:nvPr>
        </p:nvGraphicFramePr>
        <p:xfrm>
          <a:off x="107504" y="1772816"/>
          <a:ext cx="9001000" cy="335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740"/>
                <a:gridCol w="1099348"/>
                <a:gridCol w="1080120"/>
                <a:gridCol w="988884"/>
                <a:gridCol w="1055492"/>
                <a:gridCol w="1008112"/>
                <a:gridCol w="2736304"/>
              </a:tblGrid>
              <a:tr h="396117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</a:t>
                      </a:r>
                    </a:p>
                    <a:p>
                      <a:pPr algn="ctr"/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(mm2)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</a:t>
                      </a:r>
                      <a:endParaRPr lang="en-US" altLang="zh-CN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(MHz)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Voltage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(V)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EE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959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ISSCC2016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 (16bit)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65nm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3.5x3.5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100-250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0.82-1.17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961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ISSCC2017</a:t>
                      </a:r>
                      <a:endParaRPr lang="zh-CN" altLang="en-US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1024 (16bit)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65nm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4x4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5-100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0.46-0.8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2.11nJ/cycle</a:t>
                      </a:r>
                      <a:r>
                        <a:rPr lang="en-US" altLang="zh-C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(0.8V) 0.485TMAC/W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1.06nJ/</a:t>
                      </a:r>
                      <a:r>
                        <a:rPr lang="en-US" altLang="zh-CN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cyclle</a:t>
                      </a:r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(0.46V)</a:t>
                      </a:r>
                      <a:r>
                        <a:rPr lang="en-US" altLang="zh-C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0.966TMAC/W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961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ISSCC2016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512(16bit)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65nm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4X4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125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0.71TMAC/W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961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ISSCC2017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768(16bit)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65nm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4X4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50-200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0.77-1.1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2.1TOPS/W @ 0.77V</a:t>
                      </a:r>
                    </a:p>
                    <a:p>
                      <a:pPr algn="ctr"/>
                      <a:r>
                        <a:rPr lang="en-US" altLang="zh-C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1.0TOPS/W @ 1.1V</a:t>
                      </a:r>
                    </a:p>
                    <a:p>
                      <a:pPr algn="ctr"/>
                      <a:r>
                        <a:rPr lang="en-US" altLang="zh-C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#not sure TOPS </a:t>
                      </a:r>
                      <a:r>
                        <a:rPr lang="en-US" altLang="zh-CN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meanings,usually</a:t>
                      </a:r>
                      <a:r>
                        <a:rPr lang="en-US" altLang="zh-C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1MAC = 2OPS in paper</a:t>
                      </a:r>
                    </a:p>
                  </a:txBody>
                  <a:tcPr/>
                </a:tc>
              </a:tr>
              <a:tr h="3961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ISSCC2017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256(16bit)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28nm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1.29x1.45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120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10TOPS/W 4bit</a:t>
                      </a:r>
                    </a:p>
                    <a:p>
                      <a:pPr marL="0" algn="ctr" rtl="0" eaLnBrk="1" latinLnBrk="0" hangingPunct="1"/>
                      <a:r>
                        <a:rPr kumimoji="0" lang="en-US" altLang="zh-CN" sz="120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0.26TOPS/W 16bit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#not sure TOPS </a:t>
                      </a:r>
                      <a:r>
                        <a:rPr lang="en-US" altLang="zh-CN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meanings,usually</a:t>
                      </a:r>
                      <a:r>
                        <a:rPr lang="en-US" altLang="zh-C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1MAC = 2OPS in paper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44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Energy </a:t>
            </a:r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efficiency 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208" y="1375073"/>
            <a:ext cx="59436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053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NVDLA data/weight implementation on MAC interface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NVDLA data/weight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datapath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through CBUF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MAC size/Buffer Size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Energy efficiency for DLA 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Compiler/Generator/Parser</a:t>
            </a:r>
          </a:p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59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Hardware Task</a:t>
            </a:r>
          </a:p>
          <a:p>
            <a:pPr marL="457200" indent="-457200" algn="l">
              <a:buAutoNum type="arabicParenR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Filling padding</a:t>
            </a:r>
          </a:p>
          <a:p>
            <a:pPr marL="457200" indent="-457200" algn="l">
              <a:buAutoNum type="arabicParenR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Processing  zero value</a:t>
            </a:r>
          </a:p>
          <a:p>
            <a:pPr marL="457200" indent="-457200" algn="l">
              <a:buAutoNum type="arabicParenR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Supporting multi-precision MAC operation</a:t>
            </a:r>
          </a:p>
          <a:p>
            <a:pPr marL="457200" indent="-457200" algn="l">
              <a:buAutoNum type="arabicParenR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Convolution operation by sliding window </a:t>
            </a:r>
          </a:p>
          <a:p>
            <a:pPr marL="457200" indent="-457200" algn="l">
              <a:buAutoNum type="arabicParenR" startAt="5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Non-linear computation</a:t>
            </a:r>
          </a:p>
          <a:p>
            <a:pPr marL="457200" indent="-457200" algn="l">
              <a:buAutoNum type="arabicParenR" startAt="5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DMA/Bus Bridge/Ping-Pong Buffer</a:t>
            </a:r>
          </a:p>
          <a:p>
            <a:pPr marL="457200" indent="-457200" algn="l">
              <a:buAutoNum type="arabicParenR" startAt="5"/>
            </a:pP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Compiler/Generator/Parser Task</a:t>
            </a:r>
          </a:p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1) Read standard CNN net definition file and extract key word</a:t>
            </a:r>
          </a:p>
          <a:p>
            <a:pPr algn="l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Transfer standard feature/weight to DLA-prefer format</a:t>
            </a:r>
          </a:p>
          <a:p>
            <a:pPr algn="l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Auto divide tile for loading</a:t>
            </a:r>
          </a:p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4) Generate software/register code for automatically implementing CNN on DLA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Compiler/Generator/Parser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45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2636912"/>
            <a:ext cx="7772400" cy="1089466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THANKS !</a:t>
            </a:r>
            <a:br>
              <a:rPr lang="en-US" altLang="zh-CN" sz="44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4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zh-CN" altLang="en-US" sz="4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2" descr="D:\公司宣传图片\AI\Artosyn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234" y="6112689"/>
            <a:ext cx="1395870" cy="50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97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NVDLA data/weight implementation on MAC interface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NVDLA data/weight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datapath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through CBUF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MAC size/Buffer size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Energy efficiency for DLA 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Compiler/Generator/Parser</a:t>
            </a:r>
          </a:p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07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data/weight implement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16604"/>
              </p:ext>
            </p:extLst>
          </p:nvPr>
        </p:nvGraphicFramePr>
        <p:xfrm>
          <a:off x="189958" y="2060848"/>
          <a:ext cx="8702522" cy="2752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702"/>
                <a:gridCol w="1137702"/>
                <a:gridCol w="1137702"/>
                <a:gridCol w="1137702"/>
                <a:gridCol w="1137702"/>
                <a:gridCol w="1137702"/>
                <a:gridCol w="1876310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</a:t>
                      </a:r>
                      <a:endParaRPr lang="zh-CN" alt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</a:t>
                      </a:r>
                    </a:p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size_x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</a:t>
                      </a:r>
                    </a:p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Size_y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</a:p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Size_x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</a:p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Size_y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0561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conv2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3x3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0561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Alexnet</a:t>
                      </a:r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conv5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5x5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35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data/weight implement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6" y="1772816"/>
            <a:ext cx="896154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椭圆 2"/>
          <p:cNvSpPr/>
          <p:nvPr/>
        </p:nvSpPr>
        <p:spPr>
          <a:xfrm>
            <a:off x="3204400" y="1700808"/>
            <a:ext cx="504056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652672" y="1673188"/>
            <a:ext cx="504056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9" idx="0"/>
          </p:cNvCxnSpPr>
          <p:nvPr/>
        </p:nvCxnSpPr>
        <p:spPr>
          <a:xfrm>
            <a:off x="3456428" y="1673188"/>
            <a:ext cx="244827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57334" y="13407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cycle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57991"/>
              </p:ext>
            </p:extLst>
          </p:nvPr>
        </p:nvGraphicFramePr>
        <p:xfrm>
          <a:off x="1223634" y="3007609"/>
          <a:ext cx="6804756" cy="2725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29685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1d1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1fb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2a9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2ce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3f6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3a4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3b9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8e3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187624" y="2996952"/>
            <a:ext cx="432048" cy="36004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403648" y="2852936"/>
            <a:ext cx="489654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04400" y="2424499"/>
            <a:ext cx="204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feature data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1547664" y="2348880"/>
            <a:ext cx="1872208" cy="36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 flipV="1">
            <a:off x="3708456" y="2362039"/>
            <a:ext cx="2519729" cy="346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43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C 0.20209 -0.01018 0.02882 -0.00231 0.53559 -0.00231 " pathEditMode="relative" rAng="0" ptsTypes="f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71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data/weight implement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6" y="1772816"/>
            <a:ext cx="896154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椭圆 2"/>
          <p:cNvSpPr/>
          <p:nvPr/>
        </p:nvSpPr>
        <p:spPr>
          <a:xfrm>
            <a:off x="3563888" y="1700808"/>
            <a:ext cx="504056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940152" y="1673188"/>
            <a:ext cx="504056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9" idx="0"/>
          </p:cNvCxnSpPr>
          <p:nvPr/>
        </p:nvCxnSpPr>
        <p:spPr>
          <a:xfrm>
            <a:off x="3743908" y="1673188"/>
            <a:ext cx="244827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16822" y="13407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cycle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09660"/>
              </p:ext>
            </p:extLst>
          </p:nvPr>
        </p:nvGraphicFramePr>
        <p:xfrm>
          <a:off x="1223634" y="3007609"/>
          <a:ext cx="6804756" cy="2725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29685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1d1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1fb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2a9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2ce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3f6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3a4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3b9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8e3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475656" y="2996952"/>
            <a:ext cx="432048" cy="36004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691680" y="2852936"/>
            <a:ext cx="489654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03848" y="2555612"/>
            <a:ext cx="204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feature data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1763688" y="2348880"/>
            <a:ext cx="1872208" cy="36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 flipV="1">
            <a:off x="3924480" y="2362039"/>
            <a:ext cx="2519729" cy="346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34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C 0.20209 -0.01018 0.02882 -0.00231 0.53559 -0.00231 " pathEditMode="relative" rAng="0" ptsTypes="f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71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data/weight implement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6" y="1772816"/>
            <a:ext cx="896154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椭圆 2"/>
          <p:cNvSpPr/>
          <p:nvPr/>
        </p:nvSpPr>
        <p:spPr>
          <a:xfrm>
            <a:off x="3779912" y="1700808"/>
            <a:ext cx="504056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228184" y="1673188"/>
            <a:ext cx="504056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9" idx="0"/>
          </p:cNvCxnSpPr>
          <p:nvPr/>
        </p:nvCxnSpPr>
        <p:spPr>
          <a:xfrm>
            <a:off x="4031940" y="1673188"/>
            <a:ext cx="244827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32846" y="13407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cycle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894934"/>
              </p:ext>
            </p:extLst>
          </p:nvPr>
        </p:nvGraphicFramePr>
        <p:xfrm>
          <a:off x="1223634" y="3007609"/>
          <a:ext cx="6804756" cy="2725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29685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1d1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1fb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2a9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2ce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3f6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3a4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3b9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8e3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835696" y="2996952"/>
            <a:ext cx="432048" cy="360040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979712" y="2852936"/>
            <a:ext cx="489654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91880" y="2555612"/>
            <a:ext cx="204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feature data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2051720" y="2348880"/>
            <a:ext cx="1872208" cy="36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 flipV="1">
            <a:off x="4212512" y="2362039"/>
            <a:ext cx="2519729" cy="346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6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C 0.20209 -0.01018 0.02882 -0.00231 0.53559 -0.00231 " pathEditMode="relative" rAng="0" ptsTypes="f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71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data/weight implement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6" y="1772816"/>
            <a:ext cx="896154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椭圆 2"/>
          <p:cNvSpPr/>
          <p:nvPr/>
        </p:nvSpPr>
        <p:spPr>
          <a:xfrm>
            <a:off x="3204400" y="1700808"/>
            <a:ext cx="504056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652672" y="1673188"/>
            <a:ext cx="504056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9" idx="0"/>
          </p:cNvCxnSpPr>
          <p:nvPr/>
        </p:nvCxnSpPr>
        <p:spPr>
          <a:xfrm>
            <a:off x="3456428" y="1673188"/>
            <a:ext cx="244827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57334" y="13407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cycle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726632"/>
              </p:ext>
            </p:extLst>
          </p:nvPr>
        </p:nvGraphicFramePr>
        <p:xfrm>
          <a:off x="1187624" y="3007609"/>
          <a:ext cx="6804756" cy="2725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29685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1d1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1fb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2a9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2ce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3f6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3a4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3b9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8e3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" name="直接箭头连接符 15"/>
          <p:cNvCxnSpPr/>
          <p:nvPr/>
        </p:nvCxnSpPr>
        <p:spPr>
          <a:xfrm>
            <a:off x="1403648" y="2871232"/>
            <a:ext cx="489654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30420" y="2520052"/>
            <a:ext cx="204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feature data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83100" y="2996952"/>
            <a:ext cx="1093028" cy="1080120"/>
            <a:chOff x="1183100" y="2996952"/>
            <a:chExt cx="1093028" cy="1080120"/>
          </a:xfrm>
        </p:grpSpPr>
        <p:sp>
          <p:nvSpPr>
            <p:cNvPr id="14" name="矩形 13"/>
            <p:cNvSpPr/>
            <p:nvPr/>
          </p:nvSpPr>
          <p:spPr>
            <a:xfrm>
              <a:off x="1187624" y="2996952"/>
              <a:ext cx="1080120" cy="1080120"/>
            </a:xfrm>
            <a:prstGeom prst="rect">
              <a:avLst/>
            </a:prstGeom>
            <a:solidFill>
              <a:srgbClr val="C0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835696" y="2996952"/>
              <a:ext cx="432048" cy="3600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475656" y="2996952"/>
              <a:ext cx="432048" cy="360040"/>
            </a:xfrm>
            <a:prstGeom prst="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187624" y="2996952"/>
              <a:ext cx="432048" cy="360040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844080" y="3320987"/>
              <a:ext cx="432048" cy="360040"/>
            </a:xfrm>
            <a:prstGeom prst="rect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484040" y="3320987"/>
              <a:ext cx="432048" cy="360040"/>
            </a:xfrm>
            <a:prstGeom prst="rect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96008" y="3320987"/>
              <a:ext cx="432048" cy="360040"/>
            </a:xfrm>
            <a:prstGeom prst="rect">
              <a:avLst/>
            </a:prstGeom>
            <a:solidFill>
              <a:srgbClr val="FFFF66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831172" y="3681027"/>
              <a:ext cx="432048" cy="3600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471132" y="3681027"/>
              <a:ext cx="432048" cy="360040"/>
            </a:xfrm>
            <a:prstGeom prst="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183100" y="3681027"/>
              <a:ext cx="432048" cy="36004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002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0.49202 -0.005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01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data/weight implement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229482"/>
              </p:ext>
            </p:extLst>
          </p:nvPr>
        </p:nvGraphicFramePr>
        <p:xfrm>
          <a:off x="292747" y="1499667"/>
          <a:ext cx="8702522" cy="1696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702"/>
                <a:gridCol w="1137702"/>
                <a:gridCol w="1137702"/>
                <a:gridCol w="1137702"/>
                <a:gridCol w="1137702"/>
                <a:gridCol w="1137702"/>
                <a:gridCol w="1876310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</a:t>
                      </a:r>
                      <a:endParaRPr lang="zh-CN" alt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</a:t>
                      </a:r>
                    </a:p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size_x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</a:t>
                      </a:r>
                    </a:p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Size_y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</a:p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Size_x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</a:p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Size_y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0561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conv2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3x3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70" name="直接箭头连接符 2069"/>
          <p:cNvCxnSpPr/>
          <p:nvPr/>
        </p:nvCxnSpPr>
        <p:spPr>
          <a:xfrm>
            <a:off x="827584" y="4672495"/>
            <a:ext cx="51477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TextBox 1042"/>
          <p:cNvSpPr txBox="1"/>
          <p:nvPr/>
        </p:nvSpPr>
        <p:spPr>
          <a:xfrm>
            <a:off x="107504" y="4765408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zh-CN" altLang="en-US" sz="1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41090" y="5023243"/>
            <a:ext cx="468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zh-CN" altLang="en-US" sz="1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79512" y="5248559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4" name="TextBox 1043"/>
          <p:cNvSpPr txBox="1"/>
          <p:nvPr/>
        </p:nvSpPr>
        <p:spPr>
          <a:xfrm>
            <a:off x="827584" y="4384463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48" name="组合 1047"/>
          <p:cNvGrpSpPr/>
          <p:nvPr/>
        </p:nvGrpSpPr>
        <p:grpSpPr>
          <a:xfrm>
            <a:off x="764916" y="4816511"/>
            <a:ext cx="595349" cy="648072"/>
            <a:chOff x="764916" y="4509120"/>
            <a:chExt cx="595349" cy="648072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8" name="直接连接符 2047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1" name="直接连接符 2050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3" name="直接连接符 2052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5" name="直接连接符 2054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7" name="直接连接符 2056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9" name="直接连接符 2058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1" name="直接连接符 2060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3" name="直接连接符 2062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5" name="直接连接符 2064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7" name="直接连接符 2066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2" name="直接连接符 2071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4" name="直接连接符 2073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6" name="直接连接符 2075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8" name="直接连接符 2077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直接连接符 1023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直接连接符 1026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直接连接符 1028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组合 217"/>
          <p:cNvGrpSpPr/>
          <p:nvPr/>
        </p:nvGrpSpPr>
        <p:grpSpPr>
          <a:xfrm>
            <a:off x="1295636" y="4816511"/>
            <a:ext cx="595349" cy="648072"/>
            <a:chOff x="764916" y="4509120"/>
            <a:chExt cx="595349" cy="648072"/>
          </a:xfrm>
        </p:grpSpPr>
        <p:cxnSp>
          <p:nvCxnSpPr>
            <p:cNvPr id="219" name="直接连接符 218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组合 263"/>
          <p:cNvGrpSpPr/>
          <p:nvPr/>
        </p:nvGrpSpPr>
        <p:grpSpPr>
          <a:xfrm>
            <a:off x="1815448" y="4816511"/>
            <a:ext cx="595349" cy="648072"/>
            <a:chOff x="764916" y="4509120"/>
            <a:chExt cx="595349" cy="648072"/>
          </a:xfrm>
        </p:grpSpPr>
        <p:cxnSp>
          <p:nvCxnSpPr>
            <p:cNvPr id="265" name="直接连接符 264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连接符 285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6" name="直接箭头连接符 355"/>
          <p:cNvCxnSpPr/>
          <p:nvPr/>
        </p:nvCxnSpPr>
        <p:spPr>
          <a:xfrm>
            <a:off x="845586" y="4333941"/>
            <a:ext cx="151858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TextBox 356"/>
          <p:cNvSpPr txBox="1"/>
          <p:nvPr/>
        </p:nvSpPr>
        <p:spPr>
          <a:xfrm>
            <a:off x="1371642" y="4045909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7" name="组合 496"/>
          <p:cNvGrpSpPr/>
          <p:nvPr/>
        </p:nvGrpSpPr>
        <p:grpSpPr>
          <a:xfrm>
            <a:off x="2332354" y="4823803"/>
            <a:ext cx="595349" cy="648072"/>
            <a:chOff x="764916" y="4509120"/>
            <a:chExt cx="595349" cy="648072"/>
          </a:xfrm>
        </p:grpSpPr>
        <p:cxnSp>
          <p:nvCxnSpPr>
            <p:cNvPr id="498" name="直接连接符 497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直接连接符 498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接连接符 499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直接连接符 500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直接连接符 501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直接连接符 502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直接连接符 503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直接连接符 504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直接连接符 505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直接连接符 506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直接连接符 507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直接连接符 508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直接连接符 509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直接连接符 510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直接连接符 511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直接连接符 512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直接连接符 513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直接连接符 514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直接连接符 515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直接连接符 516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直接连接符 517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直接连接符 518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直接连接符 519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直接连接符 520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直接连接符 521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直接连接符 522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直接连接符 523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直接连接符 524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直接连接符 525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直接连接符 526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直接连接符 527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直接连接符 528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直接连接符 529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直接连接符 530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直接连接符 531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直接连接符 532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直接连接符 533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直接连接符 534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直接连接符 535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直接连接符 536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直接连接符 537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直接连接符 538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直接连接符 539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直接连接符 540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直接连接符 541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3" name="组合 542"/>
          <p:cNvGrpSpPr/>
          <p:nvPr/>
        </p:nvGrpSpPr>
        <p:grpSpPr>
          <a:xfrm>
            <a:off x="2855695" y="4822317"/>
            <a:ext cx="595349" cy="648072"/>
            <a:chOff x="764916" y="4509120"/>
            <a:chExt cx="595349" cy="648072"/>
          </a:xfrm>
        </p:grpSpPr>
        <p:cxnSp>
          <p:nvCxnSpPr>
            <p:cNvPr id="544" name="直接连接符 543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直接连接符 544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直接连接符 545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直接连接符 546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直接连接符 547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直接连接符 548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直接连接符 549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直接连接符 550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接连接符 551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接连接符 552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接连接符 553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接连接符 554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直接连接符 555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直接连接符 556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直接连接符 557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直接连接符 558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直接连接符 559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直接连接符 560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直接连接符 561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直接连接符 562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直接连接符 563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直接连接符 564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直接连接符 565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直接连接符 566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直接连接符 567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直接连接符 568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直接连接符 569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直接连接符 570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直接连接符 571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直接连接符 572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直接连接符 573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直接连接符 574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直接连接符 575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直接连接符 576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直接连接符 577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直接连接符 578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直接连接符 579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直接连接符 580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直接连接符 581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直接连接符 582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直接连接符 583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直接连接符 584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直接连接符 585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直接连接符 586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直接连接符 587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9" name="组合 588"/>
          <p:cNvGrpSpPr/>
          <p:nvPr/>
        </p:nvGrpSpPr>
        <p:grpSpPr>
          <a:xfrm>
            <a:off x="3379036" y="4822383"/>
            <a:ext cx="595349" cy="648072"/>
            <a:chOff x="764916" y="4509120"/>
            <a:chExt cx="595349" cy="648072"/>
          </a:xfrm>
        </p:grpSpPr>
        <p:cxnSp>
          <p:nvCxnSpPr>
            <p:cNvPr id="590" name="直接连接符 589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直接连接符 590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直接连接符 591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直接连接符 592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直接连接符 593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直接连接符 594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直接连接符 595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直接连接符 596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直接连接符 597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直接连接符 598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直接连接符 599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直接连接符 600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直接连接符 601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直接连接符 602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直接连接符 603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直接连接符 604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直接连接符 605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直接连接符 606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直接连接符 607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直接连接符 608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直接连接符 609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直接连接符 610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直接连接符 611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直接连接符 612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直接连接符 613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直接连接符 614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直接连接符 615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直接连接符 616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直接连接符 617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直接连接符 618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直接连接符 619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直接连接符 620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直接连接符 621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直接连接符 622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直接连接符 623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直接连接符 624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直接连接符 625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接连接符 626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直接连接符 627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直接连接符 628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直接连接符 629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直接连接符 630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直接连接符 631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直接连接符 632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直接连接符 633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5" name="直接箭头连接符 634"/>
          <p:cNvCxnSpPr/>
          <p:nvPr/>
        </p:nvCxnSpPr>
        <p:spPr>
          <a:xfrm>
            <a:off x="864889" y="4045909"/>
            <a:ext cx="297666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6" name="TextBox 635"/>
          <p:cNvSpPr txBox="1"/>
          <p:nvPr/>
        </p:nvSpPr>
        <p:spPr>
          <a:xfrm>
            <a:off x="2060287" y="3757877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1" name="直接箭头连接符 920"/>
          <p:cNvCxnSpPr/>
          <p:nvPr/>
        </p:nvCxnSpPr>
        <p:spPr>
          <a:xfrm>
            <a:off x="3964999" y="4676247"/>
            <a:ext cx="51477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TextBox 921"/>
          <p:cNvSpPr txBox="1"/>
          <p:nvPr/>
        </p:nvSpPr>
        <p:spPr>
          <a:xfrm>
            <a:off x="3964999" y="4388215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23" name="组合 922"/>
          <p:cNvGrpSpPr/>
          <p:nvPr/>
        </p:nvGrpSpPr>
        <p:grpSpPr>
          <a:xfrm>
            <a:off x="3902331" y="4820263"/>
            <a:ext cx="595349" cy="648072"/>
            <a:chOff x="764916" y="4509120"/>
            <a:chExt cx="595349" cy="648072"/>
          </a:xfrm>
        </p:grpSpPr>
        <p:cxnSp>
          <p:nvCxnSpPr>
            <p:cNvPr id="924" name="直接连接符 923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" name="直接连接符 924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直接连接符 925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直接连接符 926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直接连接符 927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直接连接符 928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直接连接符 929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1" name="直接连接符 930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2" name="直接连接符 931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直接连接符 932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4" name="直接连接符 933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5" name="直接连接符 934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6" name="直接连接符 935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7" name="直接连接符 936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8" name="直接连接符 937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9" name="直接连接符 938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直接连接符 939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1" name="直接连接符 940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2" name="直接连接符 941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3" name="直接连接符 942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4" name="直接连接符 943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5" name="直接连接符 944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6" name="直接连接符 945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直接连接符 946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8" name="直接连接符 947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直接连接符 948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直接连接符 949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直接连接符 950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2" name="直接连接符 951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3" name="直接连接符 952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直接连接符 953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直接连接符 954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直接连接符 955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7" name="直接连接符 956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直接连接符 957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直接连接符 958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直接连接符 959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直接连接符 960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直接连接符 961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3" name="直接连接符 962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直接连接符 963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" name="直接连接符 964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6" name="直接连接符 965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直接连接符 966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直接连接符 967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9" name="组合 968"/>
          <p:cNvGrpSpPr/>
          <p:nvPr/>
        </p:nvGrpSpPr>
        <p:grpSpPr>
          <a:xfrm>
            <a:off x="4433051" y="4820263"/>
            <a:ext cx="595349" cy="648072"/>
            <a:chOff x="764916" y="4509120"/>
            <a:chExt cx="595349" cy="648072"/>
          </a:xfrm>
        </p:grpSpPr>
        <p:cxnSp>
          <p:nvCxnSpPr>
            <p:cNvPr id="970" name="直接连接符 969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直接连接符 970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直接连接符 971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直接连接符 972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直接连接符 973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直接连接符 974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直接连接符 975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直接连接符 976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直接连接符 977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直接连接符 978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直接连接符 979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直接连接符 980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直接连接符 981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直接连接符 982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直接连接符 983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直接连接符 984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直接连接符 985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直接连接符 986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直接连接符 987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直接连接符 988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直接连接符 989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直接连接符 990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直接连接符 991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直接连接符 992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直接连接符 993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直接连接符 994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直接连接符 995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直接连接符 996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8" name="直接连接符 997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直接连接符 998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直接连接符 999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直接连接符 1000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直接连接符 1001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直接连接符 1002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直接连接符 1003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直接连接符 1004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直接连接符 1005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直接连接符 1006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直接连接符 1007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直接连接符 1008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直接连接符 1009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直接连接符 1010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2" name="直接连接符 1011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3" name="直接连接符 1012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直接连接符 1013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5" name="组合 1014"/>
          <p:cNvGrpSpPr/>
          <p:nvPr/>
        </p:nvGrpSpPr>
        <p:grpSpPr>
          <a:xfrm>
            <a:off x="4952863" y="4820263"/>
            <a:ext cx="595349" cy="648072"/>
            <a:chOff x="764916" y="4509120"/>
            <a:chExt cx="595349" cy="648072"/>
          </a:xfrm>
        </p:grpSpPr>
        <p:cxnSp>
          <p:nvCxnSpPr>
            <p:cNvPr id="1016" name="直接连接符 1015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直接连接符 1016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直接连接符 1017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直接连接符 1018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直接连接符 1019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直接连接符 1020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直接连接符 1021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直接连接符 1022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直接连接符 1051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直接连接符 1052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直接连接符 1053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直接连接符 1054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直接连接符 1055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直接连接符 1056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直接连接符 1057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直接连接符 1058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直接连接符 1059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直接连接符 1060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直接连接符 1061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直接连接符 1062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直接连接符 1063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直接连接符 1064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直接连接符 1065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直接连接符 1066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直接连接符 1067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直接连接符 1068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直接连接符 1069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直接连接符 1070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直接连接符 1071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直接连接符 1072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直接连接符 1073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直接连接符 1074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直接连接符 1075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直接连接符 1076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直接连接符 1077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直接连接符 1078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直接连接符 1079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直接连接符 1080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直接连接符 1081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直接连接符 1082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直接连接符 1083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直接连接符 1084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直接连接符 1085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直接连接符 1086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直接连接符 1087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9" name="直接箭头连接符 1088"/>
          <p:cNvCxnSpPr/>
          <p:nvPr/>
        </p:nvCxnSpPr>
        <p:spPr>
          <a:xfrm>
            <a:off x="3983001" y="4337693"/>
            <a:ext cx="151858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0" name="TextBox 1089"/>
          <p:cNvSpPr txBox="1"/>
          <p:nvPr/>
        </p:nvSpPr>
        <p:spPr>
          <a:xfrm>
            <a:off x="4509057" y="4049661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1" name="组合 1090"/>
          <p:cNvGrpSpPr/>
          <p:nvPr/>
        </p:nvGrpSpPr>
        <p:grpSpPr>
          <a:xfrm>
            <a:off x="5469769" y="4827555"/>
            <a:ext cx="595349" cy="648072"/>
            <a:chOff x="764916" y="4509120"/>
            <a:chExt cx="595349" cy="648072"/>
          </a:xfrm>
        </p:grpSpPr>
        <p:cxnSp>
          <p:nvCxnSpPr>
            <p:cNvPr id="1092" name="直接连接符 1091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直接连接符 1092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直接连接符 1093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直接连接符 1094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直接连接符 1095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直接连接符 1096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直接连接符 1097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直接连接符 1098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直接连接符 1099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直接连接符 1100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直接连接符 1101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直接连接符 1102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直接连接符 1103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直接连接符 1104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直接连接符 1105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7" name="直接连接符 1106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直接连接符 1107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直接连接符 1108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直接连接符 1109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1" name="直接连接符 1110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2" name="直接连接符 1111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3" name="直接连接符 1112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直接连接符 1113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直接连接符 1114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直接连接符 1115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直接连接符 1116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直接连接符 1117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直接连接符 1118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直接连接符 1119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直接连接符 1120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2" name="直接连接符 1121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3" name="直接连接符 1122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直接连接符 1123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直接连接符 1124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直接连接符 1125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直接连接符 1126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" name="直接连接符 1127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" name="直接连接符 1128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" name="直接连接符 1129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1" name="直接连接符 1130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2" name="直接连接符 1131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3" name="直接连接符 1132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4" name="直接连接符 1133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5" name="直接连接符 1134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6" name="直接连接符 1135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7" name="组合 1136"/>
          <p:cNvGrpSpPr/>
          <p:nvPr/>
        </p:nvGrpSpPr>
        <p:grpSpPr>
          <a:xfrm>
            <a:off x="5993110" y="4826069"/>
            <a:ext cx="595349" cy="648072"/>
            <a:chOff x="764916" y="4509120"/>
            <a:chExt cx="595349" cy="648072"/>
          </a:xfrm>
        </p:grpSpPr>
        <p:cxnSp>
          <p:nvCxnSpPr>
            <p:cNvPr id="1138" name="直接连接符 1137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9" name="直接连接符 1138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0" name="直接连接符 1139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1" name="直接连接符 1140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2" name="直接连接符 1141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3" name="直接连接符 1142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4" name="直接连接符 1143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5" name="直接连接符 1144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6" name="直接连接符 1145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7" name="直接连接符 1146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8" name="直接连接符 1147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9" name="直接连接符 1148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0" name="直接连接符 1149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1" name="直接连接符 1150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2" name="直接连接符 1151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直接连接符 1152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4" name="直接连接符 1153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直接连接符 1154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直接连接符 1155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7" name="直接连接符 1156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直接连接符 1157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直接连接符 1158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0" name="直接连接符 1159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1" name="直接连接符 1160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2" name="直接连接符 1161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3" name="直接连接符 1162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4" name="直接连接符 1163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5" name="直接连接符 1164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6" name="直接连接符 1165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7" name="直接连接符 1166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8" name="直接连接符 1167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9" name="直接连接符 1168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0" name="直接连接符 1169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1" name="直接连接符 1170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2" name="直接连接符 1171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3" name="直接连接符 1172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4" name="直接连接符 1173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5" name="直接连接符 1174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6" name="直接连接符 1175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7" name="直接连接符 1176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8" name="直接连接符 1177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9" name="直接连接符 1178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0" name="直接连接符 1179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1" name="直接连接符 1180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2" name="直接连接符 1181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3" name="组合 1182"/>
          <p:cNvGrpSpPr/>
          <p:nvPr/>
        </p:nvGrpSpPr>
        <p:grpSpPr>
          <a:xfrm>
            <a:off x="6516451" y="4826135"/>
            <a:ext cx="595349" cy="648072"/>
            <a:chOff x="764916" y="4509120"/>
            <a:chExt cx="595349" cy="648072"/>
          </a:xfrm>
        </p:grpSpPr>
        <p:cxnSp>
          <p:nvCxnSpPr>
            <p:cNvPr id="1184" name="直接连接符 1183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5" name="直接连接符 1184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6" name="直接连接符 1185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7" name="直接连接符 1186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8" name="直接连接符 1187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9" name="直接连接符 1188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0" name="直接连接符 1189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1" name="直接连接符 1190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2" name="直接连接符 1191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3" name="直接连接符 1192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4" name="直接连接符 1193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5" name="直接连接符 1194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6" name="直接连接符 1195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直接连接符 1196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8" name="直接连接符 1197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9" name="直接连接符 1198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0" name="直接连接符 1199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1" name="直接连接符 1200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2" name="直接连接符 1201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3" name="直接连接符 1202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直接连接符 1203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5" name="直接连接符 1204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直接连接符 1205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直接连接符 1206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8" name="直接连接符 1207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9" name="直接连接符 1208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0" name="直接连接符 1209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1" name="直接连接符 1210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2" name="直接连接符 1211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3" name="直接连接符 1212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4" name="直接连接符 1213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5" name="直接连接符 1214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6" name="直接连接符 1215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7" name="直接连接符 1216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8" name="直接连接符 1217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9" name="直接连接符 1218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0" name="直接连接符 1219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1" name="直接连接符 1220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直接连接符 1221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3" name="直接连接符 1222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4" name="直接连接符 1223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5" name="直接连接符 1224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6" name="直接连接符 1225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7" name="直接连接符 1226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8" name="直接连接符 1227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9" name="直接箭头连接符 1228"/>
          <p:cNvCxnSpPr/>
          <p:nvPr/>
        </p:nvCxnSpPr>
        <p:spPr>
          <a:xfrm>
            <a:off x="4002304" y="4049661"/>
            <a:ext cx="297666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" name="TextBox 1229"/>
          <p:cNvSpPr txBox="1"/>
          <p:nvPr/>
        </p:nvSpPr>
        <p:spPr>
          <a:xfrm>
            <a:off x="5197702" y="3761629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31" name="直接箭头连接符 1230"/>
          <p:cNvCxnSpPr/>
          <p:nvPr/>
        </p:nvCxnSpPr>
        <p:spPr>
          <a:xfrm flipV="1">
            <a:off x="836924" y="3738103"/>
            <a:ext cx="8199572" cy="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2" name="TextBox 1231"/>
          <p:cNvSpPr txBox="1"/>
          <p:nvPr/>
        </p:nvSpPr>
        <p:spPr>
          <a:xfrm>
            <a:off x="4452949" y="3429000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7360366" y="4888519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3" name="椭圆 1232"/>
          <p:cNvSpPr/>
          <p:nvPr/>
        </p:nvSpPr>
        <p:spPr>
          <a:xfrm>
            <a:off x="7452320" y="4888518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4" name="椭圆 1233"/>
          <p:cNvSpPr/>
          <p:nvPr/>
        </p:nvSpPr>
        <p:spPr>
          <a:xfrm>
            <a:off x="7542212" y="4888517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5" name="椭圆 1234"/>
          <p:cNvSpPr/>
          <p:nvPr/>
        </p:nvSpPr>
        <p:spPr>
          <a:xfrm>
            <a:off x="7360366" y="5167117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6" name="椭圆 1235"/>
          <p:cNvSpPr/>
          <p:nvPr/>
        </p:nvSpPr>
        <p:spPr>
          <a:xfrm>
            <a:off x="7452320" y="516711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7" name="椭圆 1236"/>
          <p:cNvSpPr/>
          <p:nvPr/>
        </p:nvSpPr>
        <p:spPr>
          <a:xfrm>
            <a:off x="7542212" y="516711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8" name="椭圆 1237"/>
          <p:cNvSpPr/>
          <p:nvPr/>
        </p:nvSpPr>
        <p:spPr>
          <a:xfrm>
            <a:off x="7360366" y="536964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9" name="椭圆 1238"/>
          <p:cNvSpPr/>
          <p:nvPr/>
        </p:nvSpPr>
        <p:spPr>
          <a:xfrm>
            <a:off x="7452320" y="536964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0" name="椭圆 1239"/>
          <p:cNvSpPr/>
          <p:nvPr/>
        </p:nvSpPr>
        <p:spPr>
          <a:xfrm>
            <a:off x="7542212" y="536963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30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理客科技ppt模板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2638</TotalTime>
  <Words>1679</Words>
  <Application>Microsoft Office PowerPoint</Application>
  <PresentationFormat>全屏显示(4:3)</PresentationFormat>
  <Paragraphs>1344</Paragraphs>
  <Slides>26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理客科技ppt模板</vt:lpstr>
      <vt:lpstr>DLA hardware </vt:lpstr>
      <vt:lpstr>Outline</vt:lpstr>
      <vt:lpstr>Outline</vt:lpstr>
      <vt:lpstr>data/weight implement</vt:lpstr>
      <vt:lpstr>data/weight implement</vt:lpstr>
      <vt:lpstr>data/weight implement</vt:lpstr>
      <vt:lpstr>data/weight implement</vt:lpstr>
      <vt:lpstr>data/weight implement</vt:lpstr>
      <vt:lpstr>data/weight implement</vt:lpstr>
      <vt:lpstr>data/weight implement</vt:lpstr>
      <vt:lpstr>data/weight implement</vt:lpstr>
      <vt:lpstr>data/weight implement</vt:lpstr>
      <vt:lpstr>data/weight implement</vt:lpstr>
      <vt:lpstr>Outline</vt:lpstr>
      <vt:lpstr>datapath through CBUF</vt:lpstr>
      <vt:lpstr>datapath through CBUF</vt:lpstr>
      <vt:lpstr>Outline</vt:lpstr>
      <vt:lpstr>MAC size/Buffer Size</vt:lpstr>
      <vt:lpstr>MAC size/Buffer Size</vt:lpstr>
      <vt:lpstr>MAC size/Buffer Size</vt:lpstr>
      <vt:lpstr>Outline</vt:lpstr>
      <vt:lpstr>Energy efficiency </vt:lpstr>
      <vt:lpstr>Energy efficiency </vt:lpstr>
      <vt:lpstr>Outline</vt:lpstr>
      <vt:lpstr>Compiler/Generator/Parser</vt:lpstr>
      <vt:lpstr>THANKS ! Q &amp; A</vt:lpstr>
    </vt:vector>
  </TitlesOfParts>
  <Company>artosyn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吴胜龙</dc:creator>
  <cp:lastModifiedBy>User</cp:lastModifiedBy>
  <cp:revision>1110</cp:revision>
  <dcterms:created xsi:type="dcterms:W3CDTF">2011-06-09T09:26:00Z</dcterms:created>
  <dcterms:modified xsi:type="dcterms:W3CDTF">2017-11-24T02:23:02Z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