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0843" autoAdjust="0"/>
  </p:normalViewPr>
  <p:slideViewPr>
    <p:cSldViewPr>
      <p:cViewPr varScale="1">
        <p:scale>
          <a:sx n="131" d="100"/>
          <a:sy n="131" d="100"/>
        </p:scale>
        <p:origin x="96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11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57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C04FF28-03B0-4C19-B0C8-195946B73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49ED6BB-6BE2-4993-B047-DFC507D3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97FD-D5CA-4963-8837-1DD274A47EF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A8DAA7C-2888-4518-91DD-AE8BDFA20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6C08E15-F8CB-487C-B7CC-D992A940F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8C1C-5688-48DA-BBEC-2EA0E5E4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8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Sigmoid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 smtClean="0"/>
              <a:t>Max min average</a:t>
            </a:r>
          </a:p>
          <a:p>
            <a:r>
              <a:rPr lang="zh-CN" altLang="en-US" dirty="0" smtClean="0"/>
              <a:t>线性函数归一化、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均值标准化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22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different sizes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weight compression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Winograd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convolution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RAM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and non-linear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 table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pool group sizes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maximum-pooling, minimum-pooling, and average-pooling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response normalization (LRN) 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operates on channel dimensions, as opposed to the spatial dimensions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6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Double buffer configuration register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active command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CSB 32bit	DBB</a:t>
            </a:r>
            <a:r>
              <a:rPr lang="en-US" altLang="zh-CN" baseline="0" dirty="0" smtClean="0"/>
              <a:t> configurable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0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fine-grained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coarse-grained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7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D2338FA1-FECE-4B74-AF69-0B375BA4942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211405F7-3804-4F09-B55E-56FADDA5F08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28" name="图片 27" descr="Artosyn Slogon 2015">
            <a:extLst>
              <a:ext uri="{FF2B5EF4-FFF2-40B4-BE49-F238E27FC236}">
                <a16:creationId xmlns:a16="http://schemas.microsoft.com/office/drawing/2014/main" xmlns="" id="{5819F12D-280A-4213-97E4-28B7975E833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FEDDADCB-2498-4F0F-A9FB-3B04280B03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7" name="图片 6" descr="Artosyn Slogon 2015">
            <a:extLst>
              <a:ext uri="{FF2B5EF4-FFF2-40B4-BE49-F238E27FC236}">
                <a16:creationId xmlns:a16="http://schemas.microsoft.com/office/drawing/2014/main" xmlns="" id="{4B7F3A1B-0D9D-4FE8-8ADE-39825C0DBAC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46" name="图片 45" descr="Artosyn Slogon 2015">
            <a:extLst>
              <a:ext uri="{FF2B5EF4-FFF2-40B4-BE49-F238E27FC236}">
                <a16:creationId xmlns:a16="http://schemas.microsoft.com/office/drawing/2014/main" xmlns="" id="{D35CE1A0-67D8-4684-98CE-8DE817A7AFA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8ABAEE6C-6F22-41AC-BA92-683457B8FFF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271462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C76D9C48-F9B0-4660-AA24-B9F3B050C996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B75EBE-CF31-4C1F-AD22-AC3F350AA08E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87423" y="3633300"/>
            <a:ext cx="5212080" cy="411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lang="en-US" sz="2500" b="1" spc="-15" dirty="0" smtClean="0">
                <a:solidFill>
                  <a:srgbClr val="072C61"/>
                </a:solidFill>
                <a:latin typeface="Arial"/>
                <a:cs typeface="Arial"/>
              </a:rPr>
              <a:t>NVDLA </a:t>
            </a:r>
            <a:r>
              <a:rPr lang="en-US" sz="2500" b="1" spc="-15" dirty="0">
                <a:solidFill>
                  <a:srgbClr val="072C61"/>
                </a:solidFill>
                <a:latin typeface="Arial"/>
                <a:cs typeface="Arial"/>
              </a:rPr>
              <a:t>Introduction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908" y="4388278"/>
            <a:ext cx="410524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Cong Liu</a:t>
            </a:r>
          </a:p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09/11/2007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298C277-9F34-496D-9038-B05334A8F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" y="2706526"/>
            <a:ext cx="1591310" cy="579755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26" y="2472832"/>
            <a:ext cx="1281113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Mathematical </a:t>
            </a:r>
            <a:r>
              <a:rPr lang="en-US" altLang="zh-CN" dirty="0"/>
              <a:t>O</a:t>
            </a:r>
            <a:r>
              <a:rPr lang="en-US" altLang="zh-CN" dirty="0" smtClean="0"/>
              <a:t>perations in DL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2875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Convolutions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Activations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Pooling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Normalization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49" y="1047750"/>
            <a:ext cx="15049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47750"/>
            <a:ext cx="1409700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049" y="2724150"/>
            <a:ext cx="1371600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724150"/>
            <a:ext cx="17240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NVDLA Hardware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04775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Convolution </a:t>
            </a:r>
            <a:r>
              <a:rPr lang="en-US" altLang="zh-CN" b="1" dirty="0" smtClean="0"/>
              <a:t>Core</a:t>
            </a:r>
          </a:p>
          <a:p>
            <a:pPr lvl="0"/>
            <a:r>
              <a:rPr lang="en-US" altLang="zh-CN" dirty="0"/>
              <a:t>	</a:t>
            </a:r>
            <a:r>
              <a:rPr lang="en-US" altLang="zh-CN" sz="1600" dirty="0"/>
              <a:t>O</a:t>
            </a:r>
            <a:r>
              <a:rPr lang="en-US" altLang="zh-CN" sz="1600" dirty="0" smtClean="0"/>
              <a:t>ptimized </a:t>
            </a:r>
            <a:r>
              <a:rPr lang="en-US" altLang="zh-CN" sz="1600" dirty="0"/>
              <a:t>high-performance convolution engine.</a:t>
            </a:r>
            <a:endParaRPr lang="zh-CN" altLang="zh-CN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Single Data </a:t>
            </a:r>
            <a:r>
              <a:rPr lang="en-US" altLang="zh-CN" b="1" dirty="0" smtClean="0"/>
              <a:t>Processor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SDP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0"/>
            <a:r>
              <a:rPr lang="en-US" altLang="zh-CN" dirty="0"/>
              <a:t>	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ingle-point </a:t>
            </a:r>
            <a:r>
              <a:rPr lang="en-US" altLang="zh-CN" sz="1600" dirty="0"/>
              <a:t>lookup engine for activation functions.</a:t>
            </a:r>
            <a:endParaRPr lang="zh-CN" altLang="zh-CN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Planar Data Processor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PDP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lvl="0"/>
            <a:r>
              <a:rPr lang="en-US" altLang="zh-CN" dirty="0"/>
              <a:t>	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lanar </a:t>
            </a:r>
            <a:r>
              <a:rPr lang="en-US" altLang="zh-CN" sz="1600" dirty="0"/>
              <a:t>averaging engine for pooling.</a:t>
            </a:r>
            <a:endParaRPr lang="zh-CN" altLang="zh-CN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Channel Data </a:t>
            </a:r>
            <a:r>
              <a:rPr lang="en-US" altLang="zh-CN" b="1" dirty="0" smtClean="0"/>
              <a:t>Processor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CDP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0"/>
            <a:r>
              <a:rPr lang="en-US" altLang="zh-CN" dirty="0"/>
              <a:t>	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ulti-channel </a:t>
            </a:r>
            <a:r>
              <a:rPr lang="en-US" altLang="zh-CN" sz="1600" dirty="0"/>
              <a:t>averaging engine for advanced normalization functions.</a:t>
            </a:r>
            <a:endParaRPr lang="zh-CN" altLang="zh-CN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Dedicated Memory and Data Reshape </a:t>
            </a:r>
            <a:r>
              <a:rPr lang="en-US" altLang="zh-CN" b="1" dirty="0" smtClean="0"/>
              <a:t>Engines</a:t>
            </a:r>
          </a:p>
          <a:p>
            <a:pPr lvl="0"/>
            <a:r>
              <a:rPr lang="en-US" altLang="zh-CN" dirty="0"/>
              <a:t>	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emory-to-memory </a:t>
            </a:r>
            <a:r>
              <a:rPr lang="en-US" altLang="zh-CN" sz="1600" dirty="0"/>
              <a:t>transformation acceleration for tensor reshape and copy operations.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98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771662"/>
            <a:ext cx="4159470" cy="34569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NVDLA Hardware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1010881"/>
            <a:ext cx="156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CEI flow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1478882"/>
            <a:ext cx="30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command-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-interrupt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8528" y="188595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Mode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62000" y="2347615"/>
            <a:ext cx="16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Fused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8528" y="3065681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Connection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62000" y="3514750"/>
            <a:ext cx="3759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Configuration Space Bus (CSB) interface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Interrupt </a:t>
            </a:r>
            <a:r>
              <a:rPr lang="en-US" altLang="zh-CN" sz="1600" dirty="0" smtClean="0"/>
              <a:t>interface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1bit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Data Backbone (DBB) interface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1573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NVDLA Systems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444990"/>
            <a:ext cx="2471738" cy="29171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666484"/>
            <a:ext cx="2461887" cy="3695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2105258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Headless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Headed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9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Configurability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1123950"/>
            <a:ext cx="3433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Data </a:t>
            </a:r>
            <a:r>
              <a:rPr lang="en-US" altLang="zh-CN" b="1" dirty="0" smtClean="0"/>
              <a:t>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Input image memory </a:t>
            </a:r>
            <a:r>
              <a:rPr lang="en-US" altLang="zh-CN" b="1" dirty="0" smtClean="0"/>
              <a:t>formats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Weight </a:t>
            </a:r>
            <a:r>
              <a:rPr lang="en-US" altLang="zh-CN" b="1" dirty="0" smtClean="0"/>
              <a:t>compression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Winograd</a:t>
            </a:r>
            <a:r>
              <a:rPr lang="en-US" altLang="zh-CN" b="1" dirty="0"/>
              <a:t> </a:t>
            </a:r>
            <a:r>
              <a:rPr lang="en-US" altLang="zh-CN" b="1" dirty="0" smtClean="0"/>
              <a:t>convolution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Batched </a:t>
            </a:r>
            <a:r>
              <a:rPr lang="en-US" altLang="zh-CN" b="1" dirty="0" smtClean="0"/>
              <a:t>convolution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Convolution buffer </a:t>
            </a:r>
            <a:r>
              <a:rPr lang="en-US" altLang="zh-CN" b="1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MAC array </a:t>
            </a:r>
            <a:r>
              <a:rPr lang="en-US" altLang="zh-CN" b="1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Second memory </a:t>
            </a:r>
            <a:r>
              <a:rPr lang="en-US" altLang="zh-CN" b="1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Non-linear activation </a:t>
            </a:r>
            <a:r>
              <a:rPr lang="en-US" altLang="zh-CN" b="1" dirty="0" smtClean="0"/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Activation engine </a:t>
            </a:r>
            <a:r>
              <a:rPr lang="en-US" altLang="zh-CN" b="1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Bridge DMA engine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9200" y="1262449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Data reshape </a:t>
            </a:r>
            <a:r>
              <a:rPr lang="en-US" altLang="zh-CN" b="1" dirty="0" smtClean="0"/>
              <a:t>engine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Pooling engine </a:t>
            </a:r>
            <a:r>
              <a:rPr lang="en-US" altLang="zh-CN" b="1" dirty="0" smtClean="0"/>
              <a:t>presence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Pooling engine </a:t>
            </a:r>
            <a:r>
              <a:rPr lang="en-US" altLang="zh-CN" b="1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Local response normalization engine </a:t>
            </a:r>
            <a:r>
              <a:rPr lang="en-US" altLang="zh-CN" b="1" dirty="0" smtClean="0"/>
              <a:t>presence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Local response normalization engine </a:t>
            </a:r>
            <a:r>
              <a:rPr lang="en-US" altLang="zh-CN" b="1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Memory interface bit </a:t>
            </a:r>
            <a:r>
              <a:rPr lang="en-US" altLang="zh-CN" b="1" dirty="0" smtClean="0"/>
              <a:t>width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Memory read latency tolerance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1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mplementation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7267575" cy="22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0238" y="8335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333333"/>
                </a:solidFill>
              </a:rPr>
              <a:t>Configuration</a:t>
            </a:r>
          </a:p>
          <a:p>
            <a:r>
              <a:rPr lang="en-US" altLang="zh-CN" dirty="0" smtClean="0">
                <a:solidFill>
                  <a:srgbClr val="333333"/>
                </a:solidFill>
              </a:rPr>
              <a:t>	</a:t>
            </a:r>
            <a:r>
              <a:rPr lang="en-US" altLang="zh-CN" dirty="0" err="1" smtClean="0">
                <a:solidFill>
                  <a:srgbClr val="333333"/>
                </a:solidFill>
              </a:rPr>
              <a:t>nv_large</a:t>
            </a:r>
            <a:r>
              <a:rPr lang="zh-CN" altLang="en-US" dirty="0" smtClean="0">
                <a:solidFill>
                  <a:srgbClr val="333333"/>
                </a:solidFill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</a:rPr>
              <a:t>2048 </a:t>
            </a:r>
            <a:r>
              <a:rPr lang="en-US" altLang="zh-CN" dirty="0">
                <a:solidFill>
                  <a:srgbClr val="333333"/>
                </a:solidFill>
              </a:rPr>
              <a:t>INT8 </a:t>
            </a:r>
            <a:r>
              <a:rPr lang="en-US" altLang="zh-CN" dirty="0" smtClean="0">
                <a:solidFill>
                  <a:srgbClr val="333333"/>
                </a:solidFill>
              </a:rPr>
              <a:t>MAC</a:t>
            </a:r>
          </a:p>
          <a:p>
            <a:r>
              <a:rPr lang="en-US" altLang="zh-CN" dirty="0" smtClean="0">
                <a:solidFill>
                  <a:srgbClr val="333333"/>
                </a:solidFill>
              </a:rPr>
              <a:t>	</a:t>
            </a:r>
            <a:r>
              <a:rPr lang="en-US" altLang="zh-CN" dirty="0" err="1" smtClean="0">
                <a:solidFill>
                  <a:srgbClr val="333333"/>
                </a:solidFill>
              </a:rPr>
              <a:t>nv_small</a:t>
            </a:r>
            <a:r>
              <a:rPr lang="zh-CN" altLang="en-US" dirty="0" smtClean="0">
                <a:solidFill>
                  <a:srgbClr val="333333"/>
                </a:solidFill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</a:rPr>
              <a:t>64 </a:t>
            </a:r>
            <a:r>
              <a:rPr lang="en-US" altLang="zh-CN" dirty="0">
                <a:solidFill>
                  <a:srgbClr val="333333"/>
                </a:solidFill>
              </a:rPr>
              <a:t>INT8 </a:t>
            </a:r>
            <a:r>
              <a:rPr lang="en-US" altLang="zh-CN" dirty="0" smtClean="0">
                <a:solidFill>
                  <a:srgbClr val="333333"/>
                </a:solidFill>
              </a:rPr>
              <a:t>MAC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0238" y="1732202"/>
            <a:ext cx="4648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333333"/>
                </a:solidFill>
              </a:rPr>
              <a:t>Test Case</a:t>
            </a:r>
          </a:p>
          <a:p>
            <a:r>
              <a:rPr lang="en-US" altLang="zh-CN" dirty="0" smtClean="0"/>
              <a:t>sanity0 </a:t>
            </a:r>
          </a:p>
          <a:p>
            <a:r>
              <a:rPr lang="en-US" altLang="zh-CN" sz="1200" dirty="0" smtClean="0"/>
              <a:t>basic </a:t>
            </a:r>
            <a:r>
              <a:rPr lang="en-US" altLang="zh-CN" sz="1200" dirty="0"/>
              <a:t>register write and compare read-back value</a:t>
            </a:r>
            <a:endParaRPr lang="en-US" altLang="zh-CN" sz="1600" dirty="0"/>
          </a:p>
          <a:p>
            <a:r>
              <a:rPr lang="en-US" altLang="zh-CN" dirty="0" smtClean="0"/>
              <a:t>sanity1</a:t>
            </a:r>
          </a:p>
          <a:p>
            <a:r>
              <a:rPr lang="en-US" altLang="zh-CN" sz="1200" dirty="0" smtClean="0"/>
              <a:t>memory </a:t>
            </a:r>
            <a:r>
              <a:rPr lang="en-US" altLang="zh-CN" sz="1200" dirty="0"/>
              <a:t>copy test using </a:t>
            </a:r>
            <a:r>
              <a:rPr lang="en-US" altLang="zh-CN" sz="1200" dirty="0" err="1"/>
              <a:t>bdma</a:t>
            </a:r>
            <a:r>
              <a:rPr lang="en-US" altLang="zh-CN" sz="1200" dirty="0"/>
              <a:t> (</a:t>
            </a:r>
            <a:r>
              <a:rPr lang="en-US" altLang="zh-CN" sz="1200" dirty="0" err="1"/>
              <a:t>dbb</a:t>
            </a:r>
            <a:r>
              <a:rPr lang="en-US" altLang="zh-CN" sz="1200" dirty="0"/>
              <a:t> to </a:t>
            </a:r>
            <a:r>
              <a:rPr lang="en-US" altLang="zh-CN" sz="1200" dirty="0" err="1"/>
              <a:t>dbb</a:t>
            </a:r>
            <a:r>
              <a:rPr lang="en-US" altLang="zh-CN" sz="1200" dirty="0"/>
              <a:t>), test ends using register polling</a:t>
            </a:r>
          </a:p>
          <a:p>
            <a:r>
              <a:rPr lang="en-US" altLang="zh-CN" dirty="0" smtClean="0"/>
              <a:t>sanity2</a:t>
            </a:r>
          </a:p>
          <a:p>
            <a:r>
              <a:rPr lang="en-US" altLang="zh-CN" sz="1200" dirty="0" smtClean="0"/>
              <a:t>sanity1 </a:t>
            </a:r>
            <a:r>
              <a:rPr lang="en-US" altLang="zh-CN" sz="1200" dirty="0"/>
              <a:t>waiting on interrupts instead of register polling</a:t>
            </a:r>
          </a:p>
          <a:p>
            <a:r>
              <a:rPr lang="en-US" altLang="zh-CN" dirty="0" smtClean="0"/>
              <a:t>sanity3 </a:t>
            </a:r>
          </a:p>
          <a:p>
            <a:r>
              <a:rPr lang="en-US" altLang="zh-CN" sz="1200" dirty="0" smtClean="0"/>
              <a:t>convolution </a:t>
            </a:r>
            <a:r>
              <a:rPr lang="en-US" altLang="zh-CN" sz="1200" dirty="0"/>
              <a:t>test, test ends using register polling and compares output </a:t>
            </a:r>
            <a:r>
              <a:rPr lang="en-US" altLang="zh-CN" sz="1200" dirty="0" err="1"/>
              <a:t>mem</a:t>
            </a:r>
            <a:r>
              <a:rPr lang="en-US" altLang="zh-CN" sz="1200" dirty="0"/>
              <a:t> region to determine passing</a:t>
            </a:r>
          </a:p>
          <a:p>
            <a:r>
              <a:rPr lang="en-US" altLang="zh-CN" dirty="0" smtClean="0"/>
              <a:t>sanity3_cvsram</a:t>
            </a:r>
          </a:p>
          <a:p>
            <a:r>
              <a:rPr lang="en-US" altLang="zh-CN" sz="1200" dirty="0" smtClean="0"/>
              <a:t>convolution </a:t>
            </a:r>
            <a:r>
              <a:rPr lang="en-US" altLang="zh-CN" sz="1200" dirty="0"/>
              <a:t>test, uses </a:t>
            </a:r>
            <a:r>
              <a:rPr lang="en-US" altLang="zh-CN" sz="1200" dirty="0" err="1"/>
              <a:t>cvsram</a:t>
            </a:r>
            <a:r>
              <a:rPr lang="en-US" altLang="zh-CN" sz="1200" dirty="0"/>
              <a:t> path instead of </a:t>
            </a:r>
            <a:r>
              <a:rPr lang="en-US" altLang="zh-CN" sz="1200" dirty="0" err="1"/>
              <a:t>dbb</a:t>
            </a:r>
            <a:r>
              <a:rPr lang="en-US" altLang="zh-CN" sz="1200" dirty="0"/>
              <a:t>, test ends using register polling and compares output </a:t>
            </a:r>
            <a:r>
              <a:rPr lang="en-US" altLang="zh-CN" sz="1200" dirty="0" err="1"/>
              <a:t>mem</a:t>
            </a:r>
            <a:r>
              <a:rPr lang="en-US" altLang="zh-CN" sz="1200" dirty="0"/>
              <a:t> region to determine passing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8438" y="2655531"/>
            <a:ext cx="377738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conv_8x8_fc_int16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pdp_max_pooling_int16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sdp_relu_int16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googlenet_conv2_3x3_int16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cc_alexnet_conv5_relu5_int16_dtest_cvsram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4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225</Words>
  <Application>Microsoft Office PowerPoint</Application>
  <PresentationFormat>全屏显示(16:9)</PresentationFormat>
  <Paragraphs>89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Arial</vt:lpstr>
      <vt:lpstr>Calibri</vt:lpstr>
      <vt:lpstr>Wingdings</vt:lpstr>
      <vt:lpstr>Office Theme</vt:lpstr>
      <vt:lpstr>PowerPoint 演示文稿</vt:lpstr>
      <vt:lpstr>Mathematical Operations in DL</vt:lpstr>
      <vt:lpstr>NVDLA Hardware</vt:lpstr>
      <vt:lpstr>NVDLA Hardware</vt:lpstr>
      <vt:lpstr>NVDLA Systems</vt:lpstr>
      <vt:lpstr>Configurability</vt:lpstr>
      <vt:lpstr>Implementation</vt:lpstr>
      <vt:lpstr>Simulation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77</cp:revision>
  <dcterms:created xsi:type="dcterms:W3CDTF">2017-09-05T16:18:17Z</dcterms:created>
  <dcterms:modified xsi:type="dcterms:W3CDTF">2017-11-09T04:08:21Z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