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media/image61.jpg" ContentType="image/jpeg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7" r:id="rId2"/>
  </p:sldMasterIdLst>
  <p:notesMasterIdLst>
    <p:notesMasterId r:id="rId64"/>
  </p:notesMasterIdLst>
  <p:sldIdLst>
    <p:sldId id="256" r:id="rId3"/>
    <p:sldId id="321" r:id="rId4"/>
    <p:sldId id="316" r:id="rId5"/>
    <p:sldId id="268" r:id="rId6"/>
    <p:sldId id="307" r:id="rId7"/>
    <p:sldId id="304" r:id="rId8"/>
    <p:sldId id="299" r:id="rId9"/>
    <p:sldId id="305" r:id="rId10"/>
    <p:sldId id="308" r:id="rId11"/>
    <p:sldId id="301" r:id="rId12"/>
    <p:sldId id="314" r:id="rId13"/>
    <p:sldId id="315" r:id="rId14"/>
    <p:sldId id="313" r:id="rId15"/>
    <p:sldId id="300" r:id="rId16"/>
    <p:sldId id="319" r:id="rId17"/>
    <p:sldId id="318" r:id="rId18"/>
    <p:sldId id="317" r:id="rId19"/>
    <p:sldId id="309" r:id="rId20"/>
    <p:sldId id="310" r:id="rId21"/>
    <p:sldId id="311" r:id="rId22"/>
    <p:sldId id="327" r:id="rId23"/>
    <p:sldId id="323" r:id="rId24"/>
    <p:sldId id="324" r:id="rId25"/>
    <p:sldId id="325" r:id="rId26"/>
    <p:sldId id="326" r:id="rId27"/>
    <p:sldId id="328" r:id="rId28"/>
    <p:sldId id="329" r:id="rId29"/>
    <p:sldId id="330" r:id="rId30"/>
    <p:sldId id="331" r:id="rId31"/>
    <p:sldId id="332" r:id="rId32"/>
    <p:sldId id="322" r:id="rId33"/>
    <p:sldId id="267" r:id="rId34"/>
    <p:sldId id="274" r:id="rId35"/>
    <p:sldId id="275" r:id="rId36"/>
    <p:sldId id="320" r:id="rId37"/>
    <p:sldId id="277" r:id="rId38"/>
    <p:sldId id="276" r:id="rId39"/>
    <p:sldId id="280" r:id="rId40"/>
    <p:sldId id="288" r:id="rId41"/>
    <p:sldId id="296" r:id="rId42"/>
    <p:sldId id="292" r:id="rId43"/>
    <p:sldId id="283" r:id="rId44"/>
    <p:sldId id="291" r:id="rId45"/>
    <p:sldId id="293" r:id="rId46"/>
    <p:sldId id="259" r:id="rId47"/>
    <p:sldId id="258" r:id="rId48"/>
    <p:sldId id="284" r:id="rId49"/>
    <p:sldId id="285" r:id="rId50"/>
    <p:sldId id="286" r:id="rId51"/>
    <p:sldId id="287" r:id="rId52"/>
    <p:sldId id="289" r:id="rId53"/>
    <p:sldId id="278" r:id="rId54"/>
    <p:sldId id="281" r:id="rId55"/>
    <p:sldId id="279" r:id="rId56"/>
    <p:sldId id="290" r:id="rId57"/>
    <p:sldId id="295" r:id="rId58"/>
    <p:sldId id="269" r:id="rId59"/>
    <p:sldId id="266" r:id="rId60"/>
    <p:sldId id="306" r:id="rId61"/>
    <p:sldId id="312" r:id="rId62"/>
    <p:sldId id="294" r:id="rId6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E76"/>
    <a:srgbClr val="FCFEF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4" autoAdjust="0"/>
    <p:restoredTop sz="94639" autoAdjust="0"/>
  </p:normalViewPr>
  <p:slideViewPr>
    <p:cSldViewPr snapToGrid="0">
      <p:cViewPr varScale="1">
        <p:scale>
          <a:sx n="83" d="100"/>
          <a:sy n="83" d="100"/>
        </p:scale>
        <p:origin x="102" y="6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D8439-F632-4DF7-A66F-DD53A6806A9A}" type="datetimeFigureOut">
              <a:rPr lang="zh-CN" altLang="en-US" smtClean="0"/>
              <a:t>2017/03/01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753DE-78C3-43F9-AEF7-452ABE0A07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593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TW"/>
              <a:t>feature: type, location, scale</a:t>
            </a:r>
            <a:endParaRPr lang="zh-TW" alt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2F87E5-DFE0-4932-9532-EEDEF9BC05C2}" type="slidenum">
              <a:rPr lang="zh-TW" altLang="en-US"/>
              <a:pPr eaLnBrk="1" hangingPunct="1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643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90F9743-DC3D-4B98-BB02-F8C2E0FBED20}" type="slidenum">
              <a:rPr lang="en-US" altLang="zh-CN">
                <a:latin typeface="Calibri" panose="020F0502020204030204" pitchFamily="34" charset="0"/>
              </a:rPr>
              <a:pPr eaLnBrk="1" hangingPunct="1"/>
              <a:t>59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041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3818" y="2840039"/>
            <a:ext cx="7844367" cy="947737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1"/>
            <a:ext cx="7857067" cy="6699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zh-CN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840480" y="6395701"/>
            <a:ext cx="3860800" cy="31762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69275" y="6387465"/>
            <a:ext cx="2390140" cy="317500"/>
          </a:xfrm>
        </p:spPr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00" y="76880"/>
            <a:ext cx="1591310" cy="579755"/>
          </a:xfrm>
          <a:prstGeom prst="rect">
            <a:avLst/>
          </a:prstGeom>
          <a:noFill/>
        </p:spPr>
      </p:pic>
      <p:pic>
        <p:nvPicPr>
          <p:cNvPr id="6" name="图片 5" descr="Artosyn Slogon 2015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9519" y="6205309"/>
            <a:ext cx="122428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609600" y="412955"/>
            <a:ext cx="10972800" cy="55750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灯片编号占位符 3"/>
          <p:cNvSpPr txBox="1">
            <a:spLocks noGrp="1"/>
          </p:cNvSpPr>
          <p:nvPr userDrawn="1"/>
        </p:nvSpPr>
        <p:spPr bwMode="auto">
          <a:xfrm>
            <a:off x="88392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6C001413-E5EA-446D-A175-EE5526341139}" type="slidenum">
              <a:rPr lang="en-US" altLang="zh-CN" sz="1400">
                <a:latin typeface="Times New Roman" panose="02020603050405020304" pitchFamily="18" charset="0"/>
              </a:rPr>
              <a:pPr algn="r"/>
              <a:t>‹#›</a:t>
            </a:fld>
            <a:r>
              <a:rPr lang="en-US" altLang="zh-CN" sz="1400">
                <a:latin typeface="Times New Roman" panose="02020603050405020304" pitchFamily="18" charset="0"/>
              </a:rPr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1301658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Chen Huang  UC Riverside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95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Chen Huang  UC Riverside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582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Chen Huang  UC Riverside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709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Chen Huang  UC Riverside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099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Chen Huang  UC Riverside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09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Chen Huang  UC Riverside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511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Chen Huang  UC Riverside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9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Chen Huang  UC Riverside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2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grpSp>
        <p:nvGrpSpPr>
          <p:cNvPr id="4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Chen Huang  UC Riverside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9543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Chen Huang  UC Riverside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75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54400" y="3087434"/>
            <a:ext cx="7045434" cy="856800"/>
          </a:xfrm>
        </p:spPr>
        <p:txBody>
          <a:bodyPr anchor="ctr" anchorCtr="0"/>
          <a:lstStyle>
            <a:lvl1pPr>
              <a:defRPr sz="28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Group 4" descr="#wm#_54_13_*Z"/>
          <p:cNvGrpSpPr/>
          <p:nvPr/>
        </p:nvGrpSpPr>
        <p:grpSpPr bwMode="auto">
          <a:xfrm>
            <a:off x="1790700" y="3000375"/>
            <a:ext cx="1193800" cy="857250"/>
            <a:chOff x="0" y="0"/>
            <a:chExt cx="1880" cy="1352"/>
          </a:xfrm>
        </p:grpSpPr>
        <p:sp>
          <p:nvSpPr>
            <p:cNvPr id="11" name="AutoShape 5" descr="#wm#_54_13_*Z"/>
            <p:cNvSpPr>
              <a:spLocks noChangeArrowheads="1"/>
            </p:cNvSpPr>
            <p:nvPr/>
          </p:nvSpPr>
          <p:spPr bwMode="auto">
            <a:xfrm rot="900000">
              <a:off x="172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endParaRPr lang="zh-CN" altLang="zh-CN"/>
            </a:p>
          </p:txBody>
        </p:sp>
        <p:sp>
          <p:nvSpPr>
            <p:cNvPr id="12" name="AutoShape 6" descr="#wm#_54_13_*Z"/>
            <p:cNvSpPr>
              <a:spLocks noChangeArrowheads="1"/>
            </p:cNvSpPr>
            <p:nvPr/>
          </p:nvSpPr>
          <p:spPr bwMode="auto">
            <a:xfrm rot="19800000">
              <a:off x="0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72997"/>
            <a:ext cx="4736512" cy="3916800"/>
          </a:xfrm>
        </p:spPr>
        <p:txBody>
          <a:bodyPr/>
          <a:lstStyle>
            <a:lvl1pPr marL="285750" indent="-285750">
              <a:buFont typeface="Arial" pitchFamily="34" charset="0"/>
              <a:buChar char="•"/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91680" y="1372997"/>
            <a:ext cx="4490720" cy="3916800"/>
          </a:xfrm>
        </p:spPr>
        <p:txBody>
          <a:bodyPr/>
          <a:lstStyle>
            <a:lvl1pPr marL="285750" indent="-285750">
              <a:buFont typeface="Arial" pitchFamily="34" charset="0"/>
              <a:buChar char="•"/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65126"/>
            <a:ext cx="10972800" cy="1109999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81163"/>
            <a:ext cx="53890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505075"/>
            <a:ext cx="538903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410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41020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313600" y="3110400"/>
            <a:ext cx="7564800" cy="644400"/>
          </a:xfrm>
        </p:spPr>
        <p:txBody>
          <a:bodyPr/>
          <a:lstStyle>
            <a:lvl1pPr algn="ctr">
              <a:defRPr sz="36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Group 8" descr="#wm#_54_35_*Z"/>
          <p:cNvGrpSpPr/>
          <p:nvPr>
            <p:custDataLst>
              <p:tags r:id="rId1"/>
            </p:custDataLst>
          </p:nvPr>
        </p:nvGrpSpPr>
        <p:grpSpPr bwMode="auto">
          <a:xfrm rot="10800000">
            <a:off x="10252577" y="2940050"/>
            <a:ext cx="739775" cy="977900"/>
            <a:chOff x="0" y="0"/>
            <a:chExt cx="1165" cy="1540"/>
          </a:xfrm>
        </p:grpSpPr>
        <p:sp>
          <p:nvSpPr>
            <p:cNvPr id="15" name="AutoShape 9" descr="#wm#_54_35_*Z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AutoShape 10" descr="#wm#_54_35_*Z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8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" name="AutoShape 11" descr="#wm#_54_35_*Z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76" y="764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8" name="Group 4" descr="#wm#_54_35_*Z"/>
          <p:cNvGrpSpPr/>
          <p:nvPr>
            <p:custDataLst>
              <p:tags r:id="rId2"/>
            </p:custDataLst>
          </p:nvPr>
        </p:nvGrpSpPr>
        <p:grpSpPr bwMode="auto">
          <a:xfrm>
            <a:off x="1240115" y="2940050"/>
            <a:ext cx="727710" cy="958850"/>
            <a:chOff x="0" y="0"/>
            <a:chExt cx="1146" cy="1510"/>
          </a:xfrm>
        </p:grpSpPr>
        <p:sp>
          <p:nvSpPr>
            <p:cNvPr id="19" name="AutoShape 5" descr="#wm#_54_35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AutoShape 6" descr="#wm#_54_35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6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" name="AutoShape 7" descr="#wm#_54_35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56" y="733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5200" y="5141976"/>
            <a:ext cx="11001600" cy="11952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09600" y="241301"/>
            <a:ext cx="10972800" cy="587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686702" y="1198468"/>
            <a:ext cx="6818595" cy="34213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95114" y="241301"/>
            <a:ext cx="1687286" cy="58848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41301"/>
            <a:ext cx="9040586" cy="58848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6280" y="241301"/>
            <a:ext cx="10866120" cy="84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55271"/>
            <a:ext cx="10972800" cy="4770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95701"/>
            <a:ext cx="2844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95701"/>
            <a:ext cx="3860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95701"/>
            <a:ext cx="2844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ea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2pPr>
      <a:lvl3pPr marL="12001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3pPr>
      <a:lvl4pPr marL="16573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4pPr>
      <a:lvl5pPr marL="21145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3"/>
          <p:cNvSpPr txBox="1">
            <a:spLocks noGrp="1"/>
          </p:cNvSpPr>
          <p:nvPr userDrawn="1"/>
        </p:nvSpPr>
        <p:spPr bwMode="auto">
          <a:xfrm>
            <a:off x="88392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BF07F898-34BD-4284-95E5-6C56B80444CA}" type="slidenum">
              <a:rPr lang="en-US" altLang="zh-CN" sz="1400">
                <a:latin typeface="Times New Roman" panose="02020603050405020304" pitchFamily="18" charset="0"/>
              </a:rPr>
              <a:pPr algn="r"/>
              <a:t>‹#›</a:t>
            </a:fld>
            <a:r>
              <a:rPr lang="en-US" altLang="zh-CN" sz="1400">
                <a:latin typeface="Times New Roman" panose="02020603050405020304" pitchFamily="18" charset="0"/>
              </a:rPr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2421912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CEVA_CV&amp;CDNN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Qfdong</a:t>
            </a: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Visualization of first 6 stages</a:t>
            </a:r>
            <a:endParaRPr lang="zh-CN" altLang="en-US" dirty="0"/>
          </a:p>
        </p:txBody>
      </p:sp>
      <p:pic>
        <p:nvPicPr>
          <p:cNvPr id="29" name="内容占位符 2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54" y="1684249"/>
            <a:ext cx="2503588" cy="650933"/>
          </a:xfr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54" y="2660648"/>
            <a:ext cx="2503588" cy="1301866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" y="4287980"/>
            <a:ext cx="2503588" cy="1952799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452" y="3939998"/>
            <a:ext cx="2503588" cy="2603731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350" y="1707799"/>
            <a:ext cx="2503588" cy="3905597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452" y="1161933"/>
            <a:ext cx="2503588" cy="2603731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10148248" y="2787583"/>
            <a:ext cx="157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Like convolutional kernel in CNN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2152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9" y="533400"/>
            <a:ext cx="7793037" cy="11430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303030"/>
                </a:solidFill>
                <a:sym typeface="Arial" panose="020B0604020202020204" pitchFamily="34" charset="0"/>
              </a:rPr>
              <a:t> Adaboost 实例详解</a:t>
            </a:r>
            <a:endParaRPr lang="en-US" altLang="zh-CN" dirty="0"/>
          </a:p>
        </p:txBody>
      </p:sp>
      <p:sp>
        <p:nvSpPr>
          <p:cNvPr id="1946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347200" y="6396038"/>
            <a:ext cx="2844800" cy="3175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BF0A62C-4DE5-42CB-8927-065E0D07DFA3}" type="slidenum">
              <a:rPr lang="en-US" altLang="zh-CN"/>
              <a:pPr eaLnBrk="1" hangingPunct="1"/>
              <a:t>11</a:t>
            </a:fld>
            <a:endParaRPr lang="en-US" altLang="zh-CN"/>
          </a:p>
        </p:txBody>
      </p:sp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2057400" y="2068514"/>
            <a:ext cx="6034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下面我们举一个简单的例子来看看</a:t>
            </a:r>
            <a:r>
              <a:rPr lang="en-US" altLang="zh-CN"/>
              <a:t>adaboost </a:t>
            </a:r>
            <a:r>
              <a:rPr lang="zh-CN" altLang="en-US"/>
              <a:t>的实现过程：</a:t>
            </a:r>
          </a:p>
        </p:txBody>
      </p:sp>
      <p:sp>
        <p:nvSpPr>
          <p:cNvPr id="19460" name="TextBox 1"/>
          <p:cNvSpPr txBox="1">
            <a:spLocks noChangeArrowheads="1"/>
          </p:cNvSpPr>
          <p:nvPr/>
        </p:nvSpPr>
        <p:spPr bwMode="auto">
          <a:xfrm>
            <a:off x="2051050" y="5867401"/>
            <a:ext cx="80835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图中，“</a:t>
            </a:r>
            <a:r>
              <a:rPr lang="en-US" altLang="zh-CN" sz="2400"/>
              <a:t>+”</a:t>
            </a:r>
            <a:r>
              <a:rPr lang="zh-CN" altLang="en-US" sz="2400"/>
              <a:t>和“</a:t>
            </a:r>
            <a:r>
              <a:rPr lang="en-US" altLang="zh-CN" sz="2400"/>
              <a:t>-”</a:t>
            </a:r>
            <a:r>
              <a:rPr lang="zh-CN" altLang="en-US" sz="2400"/>
              <a:t>分别表示两种类别，在这个过程中，</a:t>
            </a:r>
            <a:endParaRPr lang="en-US" altLang="zh-CN" sz="2400"/>
          </a:p>
          <a:p>
            <a:pPr eaLnBrk="1" hangingPunct="1"/>
            <a:r>
              <a:rPr lang="zh-CN" altLang="en-US" sz="2400"/>
              <a:t>我们使用水平或者垂直的直线作为分类器，来进行分类。</a:t>
            </a: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2590800"/>
            <a:ext cx="520382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677365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9" y="533400"/>
            <a:ext cx="7793037" cy="114300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303030"/>
                </a:solidFill>
                <a:sym typeface="Arial" panose="020B0604020202020204" pitchFamily="34" charset="0"/>
              </a:rPr>
              <a:t> Adaboost 实例详解</a:t>
            </a:r>
            <a:endParaRPr lang="en-US" altLang="zh-CN"/>
          </a:p>
        </p:txBody>
      </p:sp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347200" y="6396038"/>
            <a:ext cx="2844800" cy="3175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9B5C2C0-822E-4826-BC84-BEBF9CF2526E}" type="slidenum">
              <a:rPr lang="en-US" altLang="zh-CN"/>
              <a:pPr eaLnBrk="1" hangingPunct="1"/>
              <a:t>12</a:t>
            </a:fld>
            <a:endParaRPr lang="en-US" altLang="zh-CN"/>
          </a:p>
        </p:txBody>
      </p:sp>
      <p:pic>
        <p:nvPicPr>
          <p:cNvPr id="2150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55"/>
          <a:stretch/>
        </p:blipFill>
        <p:spPr bwMode="auto">
          <a:xfrm>
            <a:off x="3124200" y="2209800"/>
            <a:ext cx="4229100" cy="310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377102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2009776"/>
            <a:ext cx="4989513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9" y="533400"/>
            <a:ext cx="7793037" cy="114300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303030"/>
                </a:solidFill>
                <a:sym typeface="Arial" panose="020B0604020202020204" pitchFamily="34" charset="0"/>
              </a:rPr>
              <a:t> Adaboost 实例详解</a:t>
            </a:r>
            <a:endParaRPr lang="en-US" altLang="zh-CN"/>
          </a:p>
        </p:txBody>
      </p:sp>
      <p:sp>
        <p:nvSpPr>
          <p:cNvPr id="25605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347200" y="6396038"/>
            <a:ext cx="2844800" cy="3175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33358B6-FD4D-420B-8257-084C6DA83CA1}" type="slidenum">
              <a:rPr lang="en-US" altLang="zh-CN"/>
              <a:pPr eaLnBrk="1" hangingPunct="1"/>
              <a:t>13</a:t>
            </a:fld>
            <a:endParaRPr lang="en-US" altLang="zh-CN"/>
          </a:p>
        </p:txBody>
      </p:sp>
      <p:sp>
        <p:nvSpPr>
          <p:cNvPr id="25604" name="矩形 1"/>
          <p:cNvSpPr>
            <a:spLocks noChangeArrowheads="1"/>
          </p:cNvSpPr>
          <p:nvPr/>
        </p:nvSpPr>
        <p:spPr bwMode="auto">
          <a:xfrm>
            <a:off x="504825" y="5235360"/>
            <a:ext cx="83820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每个区域是属于哪个属性，由这个区域所在分类器的权值综合决定。比如左下角的区域，属于蓝色分类区的权重为</a:t>
            </a:r>
            <a:r>
              <a:rPr lang="en-US" altLang="zh-CN" dirty="0"/>
              <a:t>h1 </a:t>
            </a:r>
            <a:r>
              <a:rPr lang="zh-CN" altLang="en-US" dirty="0"/>
              <a:t>中的</a:t>
            </a:r>
            <a:r>
              <a:rPr lang="en-US" altLang="zh-CN" dirty="0"/>
              <a:t>0.42</a:t>
            </a:r>
            <a:r>
              <a:rPr lang="zh-CN" altLang="en-US" dirty="0"/>
              <a:t>和</a:t>
            </a:r>
            <a:r>
              <a:rPr lang="en-US" altLang="zh-CN" dirty="0"/>
              <a:t>h2 </a:t>
            </a:r>
            <a:r>
              <a:rPr lang="zh-CN" altLang="en-US" dirty="0"/>
              <a:t>中的</a:t>
            </a:r>
            <a:r>
              <a:rPr lang="en-US" altLang="zh-CN" dirty="0"/>
              <a:t>0.65</a:t>
            </a:r>
            <a:r>
              <a:rPr lang="zh-CN" altLang="en-US" dirty="0"/>
              <a:t>，其和为</a:t>
            </a:r>
            <a:r>
              <a:rPr lang="en-US" altLang="zh-CN" dirty="0"/>
              <a:t>1.07</a:t>
            </a:r>
            <a:r>
              <a:rPr lang="zh-CN" altLang="en-US" dirty="0"/>
              <a:t>；属于淡红色分类区域的权重为</a:t>
            </a:r>
            <a:r>
              <a:rPr lang="en-US" altLang="zh-CN" dirty="0"/>
              <a:t>h3 </a:t>
            </a:r>
            <a:r>
              <a:rPr lang="zh-CN" altLang="en-US" dirty="0"/>
              <a:t>中的</a:t>
            </a:r>
            <a:r>
              <a:rPr lang="en-US" altLang="zh-CN" dirty="0"/>
              <a:t>0.92</a:t>
            </a:r>
            <a:r>
              <a:rPr lang="zh-CN" altLang="en-US" dirty="0"/>
              <a:t>；属于淡红色分类区的权重小于属于蓝色分类区的权值，因此左下角属于蓝色分类区。因此可以得到整合的结果如上图所示，从结果图中看，即使是简单的分类器，组合起来也能获得很好的分类效果。</a:t>
            </a:r>
          </a:p>
        </p:txBody>
      </p:sp>
    </p:spTree>
    <p:extLst>
      <p:ext uri="{BB962C8B-B14F-4D97-AF65-F5344CB8AC3E}">
        <p14:creationId xmlns:p14="http://schemas.microsoft.com/office/powerpoint/2010/main" val="318680195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OpenCV=&gt;CEVA_CV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83392"/>
            <a:ext cx="47910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13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Integral Image </a:t>
            </a:r>
            <a:r>
              <a:rPr lang="en-US" altLang="zh-CN" dirty="0" err="1"/>
              <a:t>Vectorized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967" y="2251488"/>
            <a:ext cx="6457951" cy="34789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82" y="1957386"/>
            <a:ext cx="50768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84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Deploy On CEVA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1.OpenCV</a:t>
            </a:r>
            <a:r>
              <a:rPr lang="zh-CN" altLang="en-US" dirty="0"/>
              <a:t>结构</a:t>
            </a:r>
            <a:r>
              <a:rPr lang="en-US" altLang="zh-CN" dirty="0"/>
              <a:t>=&gt;</a:t>
            </a:r>
            <a:r>
              <a:rPr lang="zh-CN" altLang="en-US" dirty="0"/>
              <a:t>普通</a:t>
            </a:r>
            <a:r>
              <a:rPr lang="en-US" altLang="zh-CN" dirty="0"/>
              <a:t>C++</a:t>
            </a:r>
            <a:r>
              <a:rPr lang="zh-CN" altLang="en-US" dirty="0"/>
              <a:t>结构</a:t>
            </a:r>
            <a:endParaRPr lang="en-US" altLang="zh-CN" dirty="0"/>
          </a:p>
          <a:p>
            <a:pPr lvl="2"/>
            <a:r>
              <a:rPr lang="en-US" altLang="zh-CN" dirty="0"/>
              <a:t>OpenCV</a:t>
            </a:r>
            <a:r>
              <a:rPr lang="zh-CN" altLang="en-US" dirty="0"/>
              <a:t>的</a:t>
            </a:r>
            <a:r>
              <a:rPr lang="en-US" altLang="zh-CN" dirty="0"/>
              <a:t>Mat</a:t>
            </a:r>
            <a:r>
              <a:rPr lang="zh-CN" altLang="en-US" dirty="0"/>
              <a:t>数据格式十分复杂，很多函数，几乎用不到。需要简化数据结构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浮点转定点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在</a:t>
            </a:r>
            <a:r>
              <a:rPr lang="en-US" altLang="zh-CN" dirty="0"/>
              <a:t>sliding window</a:t>
            </a:r>
            <a:r>
              <a:rPr lang="zh-CN" altLang="en-US" dirty="0"/>
              <a:t>的时候，需要对窗口缩放。例如缩放因子是</a:t>
            </a:r>
            <a:r>
              <a:rPr lang="en-US" altLang="zh-CN" dirty="0"/>
              <a:t>1.1</a:t>
            </a:r>
            <a:r>
              <a:rPr lang="zh-CN" altLang="en-US" dirty="0"/>
              <a:t>，可以将其乘以</a:t>
            </a:r>
            <a:r>
              <a:rPr lang="en-US" altLang="zh-CN" dirty="0"/>
              <a:t>32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训练获得的</a:t>
            </a:r>
            <a:r>
              <a:rPr lang="en-US" altLang="zh-CN" dirty="0"/>
              <a:t>xml</a:t>
            </a:r>
            <a:r>
              <a:rPr lang="zh-CN" altLang="en-US" dirty="0"/>
              <a:t>文件，是一堆浮点数，可以乘以一个较大的数例如（</a:t>
            </a:r>
            <a:r>
              <a:rPr lang="en-US" altLang="zh-CN" dirty="0"/>
              <a:t>1&lt;&lt;16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转为</a:t>
            </a:r>
            <a:r>
              <a:rPr lang="en-US" altLang="zh-CN" dirty="0"/>
              <a:t>short</a:t>
            </a:r>
          </a:p>
          <a:p>
            <a:r>
              <a:rPr lang="en-US" altLang="zh-CN" dirty="0"/>
              <a:t>3.Profile</a:t>
            </a:r>
            <a:r>
              <a:rPr lang="zh-CN" altLang="en-US" dirty="0"/>
              <a:t>代码，找到最耗时部分，做向量化。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237" y="4213103"/>
            <a:ext cx="2105025" cy="3209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446" y="4916488"/>
            <a:ext cx="40767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10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OpenCV=&gt;CEVA_CV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训练过程是在</a:t>
            </a:r>
            <a:r>
              <a:rPr lang="en-US" altLang="zh-CN" dirty="0"/>
              <a:t>PC</a:t>
            </a:r>
            <a:r>
              <a:rPr lang="zh-CN" altLang="en-US" dirty="0"/>
              <a:t>机上，得到*</a:t>
            </a:r>
            <a:r>
              <a:rPr lang="en-US" altLang="zh-CN" dirty="0"/>
              <a:t>.xml</a:t>
            </a:r>
            <a:r>
              <a:rPr lang="zh-CN" altLang="en-US" dirty="0"/>
              <a:t>的文件</a:t>
            </a:r>
            <a:endParaRPr lang="en-US" altLang="zh-CN" dirty="0"/>
          </a:p>
          <a:p>
            <a:r>
              <a:rPr lang="zh-CN" altLang="en-US" dirty="0"/>
              <a:t>通过调用</a:t>
            </a:r>
            <a:r>
              <a:rPr lang="en-US" altLang="zh-CN" dirty="0"/>
              <a:t>OpenCV</a:t>
            </a:r>
            <a:r>
              <a:rPr lang="zh-CN" altLang="en-US" dirty="0"/>
              <a:t>的</a:t>
            </a:r>
            <a:r>
              <a:rPr lang="en-US" altLang="zh-CN" dirty="0" err="1"/>
              <a:t>api</a:t>
            </a:r>
            <a:r>
              <a:rPr lang="zh-CN" altLang="en-US" dirty="0"/>
              <a:t>，解析</a:t>
            </a:r>
            <a:r>
              <a:rPr lang="en-US" altLang="zh-CN" dirty="0"/>
              <a:t>xml</a:t>
            </a:r>
            <a:r>
              <a:rPr lang="zh-CN" altLang="en-US" dirty="0"/>
              <a:t>文件，将训练的数据存成数组。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530" y="2782766"/>
            <a:ext cx="4752975" cy="381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r="41349"/>
          <a:stretch/>
        </p:blipFill>
        <p:spPr>
          <a:xfrm>
            <a:off x="6770406" y="4325816"/>
            <a:ext cx="5245711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32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OpenCV=&gt;CEVA_CV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580" y="2028447"/>
            <a:ext cx="3857143" cy="3904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r="47956"/>
          <a:stretch/>
        </p:blipFill>
        <p:spPr>
          <a:xfrm>
            <a:off x="5053011" y="1247348"/>
            <a:ext cx="2909888" cy="2343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b="71920"/>
          <a:stretch/>
        </p:blipFill>
        <p:spPr>
          <a:xfrm>
            <a:off x="2209800" y="4393405"/>
            <a:ext cx="4019550" cy="14469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56" y="4963627"/>
            <a:ext cx="1333500" cy="18378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0362" y="4673966"/>
            <a:ext cx="31527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25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980" y="5082514"/>
            <a:ext cx="6819900" cy="466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791" y="5563145"/>
            <a:ext cx="7886700" cy="533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004" y="6030226"/>
            <a:ext cx="7153275" cy="4572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9655" y="1822766"/>
            <a:ext cx="5924550" cy="4095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4453" y="2726359"/>
            <a:ext cx="56673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1.CEVA_CV</a:t>
            </a:r>
          </a:p>
          <a:p>
            <a:pPr lvl="1"/>
            <a:r>
              <a:rPr lang="en-US" altLang="zh-CN" dirty="0"/>
              <a:t>Arithmetic</a:t>
            </a:r>
          </a:p>
          <a:p>
            <a:pPr lvl="1"/>
            <a:r>
              <a:rPr lang="en-US" altLang="zh-CN" dirty="0"/>
              <a:t>Deploy on CEVA</a:t>
            </a:r>
          </a:p>
          <a:p>
            <a:r>
              <a:rPr lang="en-US" altLang="zh-CN" sz="3200" dirty="0"/>
              <a:t>2.CNN</a:t>
            </a:r>
          </a:p>
          <a:p>
            <a:pPr lvl="1"/>
            <a:r>
              <a:rPr lang="en-US" altLang="zh-CN" dirty="0"/>
              <a:t>Arithmetic</a:t>
            </a:r>
          </a:p>
          <a:p>
            <a:pPr lvl="1"/>
            <a:r>
              <a:rPr lang="en-US" altLang="zh-CN" dirty="0"/>
              <a:t>Optimization</a:t>
            </a:r>
          </a:p>
          <a:p>
            <a:r>
              <a:rPr lang="en-US" altLang="zh-CN" dirty="0"/>
              <a:t>3.Instruction set</a:t>
            </a:r>
          </a:p>
          <a:p>
            <a:pPr lvl="1"/>
            <a:r>
              <a:rPr lang="en-US" altLang="zh-CN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118236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87" y="1314333"/>
            <a:ext cx="6761905" cy="2885714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476" y="4523584"/>
            <a:ext cx="99917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0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771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252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167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3213" y="3114174"/>
            <a:ext cx="1485900" cy="148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220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848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587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289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162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59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VDEINTERLEAVE</a:t>
            </a:r>
          </a:p>
          <a:p>
            <a:pPr lvl="3"/>
            <a:r>
              <a:rPr lang="pl-PL" altLang="zh-CN" dirty="0"/>
              <a:t>if (odd)</a:t>
            </a:r>
          </a:p>
          <a:p>
            <a:pPr lvl="3"/>
            <a:r>
              <a:rPr lang="pl-PL" altLang="zh-CN" dirty="0"/>
              <a:t>Z[i] = A[i*2+1]</a:t>
            </a:r>
          </a:p>
          <a:p>
            <a:pPr lvl="3"/>
            <a:r>
              <a:rPr lang="pl-PL" altLang="zh-CN" dirty="0"/>
              <a:t>else</a:t>
            </a:r>
          </a:p>
          <a:p>
            <a:pPr lvl="3"/>
            <a:r>
              <a:rPr lang="pl-PL" altLang="zh-CN" dirty="0"/>
              <a:t>Z[i] = A[i*2]</a:t>
            </a:r>
            <a:endParaRPr lang="en-US" altLang="zh-CN" dirty="0"/>
          </a:p>
          <a:p>
            <a:r>
              <a:rPr lang="en-US" altLang="zh-CN" dirty="0"/>
              <a:t>VDEINTERLEAVE3</a:t>
            </a:r>
          </a:p>
          <a:p>
            <a:pPr lvl="3"/>
            <a:r>
              <a:rPr lang="pl-PL" altLang="zh-CN" dirty="0"/>
              <a:t>D={A,B,C}</a:t>
            </a:r>
          </a:p>
          <a:p>
            <a:pPr lvl="3"/>
            <a:r>
              <a:rPr lang="pl-PL" altLang="zh-CN" dirty="0"/>
              <a:t>Z0[i] = D[i * 3];</a:t>
            </a:r>
          </a:p>
          <a:p>
            <a:pPr lvl="3"/>
            <a:r>
              <a:rPr lang="pl-PL" altLang="zh-CN" dirty="0"/>
              <a:t>Z1[i] = D[i * 3+1];</a:t>
            </a:r>
          </a:p>
          <a:p>
            <a:pPr lvl="3"/>
            <a:r>
              <a:rPr lang="pl-PL" altLang="zh-CN" dirty="0"/>
              <a:t>Z2[i] = D[i * 3+2];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54174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972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Drawbacks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积分图的结果如果用</a:t>
            </a:r>
            <a:r>
              <a:rPr lang="en-US" altLang="zh-CN" dirty="0"/>
              <a:t>short</a:t>
            </a:r>
            <a:r>
              <a:rPr lang="zh-CN" altLang="en-US" dirty="0"/>
              <a:t>类型表示，精度损失较大，用</a:t>
            </a:r>
            <a:r>
              <a:rPr lang="en-US" altLang="zh-CN" dirty="0" err="1"/>
              <a:t>int</a:t>
            </a:r>
            <a:r>
              <a:rPr lang="zh-CN" altLang="en-US" dirty="0"/>
              <a:t>则每个</a:t>
            </a:r>
            <a:r>
              <a:rPr lang="en-US" altLang="zh-CN" dirty="0"/>
              <a:t>VPU</a:t>
            </a:r>
            <a:r>
              <a:rPr lang="zh-CN" altLang="en-US" dirty="0"/>
              <a:t>仅可以处理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en-US" altLang="zh-CN" dirty="0" err="1"/>
              <a:t>int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对于未作</a:t>
            </a:r>
            <a:r>
              <a:rPr lang="en-US" altLang="zh-CN" dirty="0"/>
              <a:t>vector</a:t>
            </a:r>
            <a:r>
              <a:rPr lang="zh-CN" altLang="en-US" dirty="0"/>
              <a:t>的程序，如果当前窗口检测到人脸，则</a:t>
            </a:r>
            <a:r>
              <a:rPr lang="en-US" altLang="zh-CN" dirty="0"/>
              <a:t>step</a:t>
            </a:r>
            <a:r>
              <a:rPr lang="zh-CN" altLang="en-US" dirty="0"/>
              <a:t>为</a:t>
            </a:r>
            <a:r>
              <a:rPr lang="en-US" altLang="zh-CN" dirty="0"/>
              <a:t>4</a:t>
            </a:r>
            <a:r>
              <a:rPr lang="zh-CN" altLang="en-US" dirty="0"/>
              <a:t>，如果检测不到人脸，则</a:t>
            </a:r>
            <a:r>
              <a:rPr lang="en-US" altLang="zh-CN" dirty="0"/>
              <a:t>step</a:t>
            </a:r>
            <a:r>
              <a:rPr lang="zh-CN" altLang="en-US" dirty="0"/>
              <a:t>为</a:t>
            </a:r>
            <a:r>
              <a:rPr lang="en-US" altLang="zh-CN" dirty="0"/>
              <a:t>2.</a:t>
            </a:r>
            <a:r>
              <a:rPr lang="zh-CN" altLang="en-US" dirty="0"/>
              <a:t>而对于做了</a:t>
            </a:r>
            <a:r>
              <a:rPr lang="en-US" altLang="zh-CN" dirty="0"/>
              <a:t>vector</a:t>
            </a:r>
            <a:r>
              <a:rPr lang="zh-CN" altLang="en-US" dirty="0"/>
              <a:t>的程序，每</a:t>
            </a:r>
            <a:r>
              <a:rPr lang="en-US" altLang="zh-CN" dirty="0"/>
              <a:t>8</a:t>
            </a:r>
            <a:r>
              <a:rPr lang="zh-CN" altLang="en-US" dirty="0"/>
              <a:t>个窗口一组，不能如此动态的更改</a:t>
            </a:r>
            <a:r>
              <a:rPr lang="en-US" altLang="zh-CN" dirty="0"/>
              <a:t>step</a:t>
            </a:r>
            <a:r>
              <a:rPr lang="zh-CN" altLang="en-US" dirty="0"/>
              <a:t>的值。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对于未做</a:t>
            </a:r>
            <a:r>
              <a:rPr lang="en-US" altLang="zh-CN" dirty="0"/>
              <a:t>vector</a:t>
            </a:r>
            <a:r>
              <a:rPr lang="zh-CN" altLang="en-US" dirty="0"/>
              <a:t>的程序，由于是级联分类器，某个窗口经过若干个分类器，一旦判定为非人脸，则程序循环跳出，而对于做了</a:t>
            </a:r>
            <a:r>
              <a:rPr lang="en-US" altLang="zh-CN" dirty="0"/>
              <a:t>vector</a:t>
            </a:r>
            <a:r>
              <a:rPr lang="zh-CN" altLang="en-US" dirty="0"/>
              <a:t>的程序，</a:t>
            </a:r>
            <a:r>
              <a:rPr lang="en-US" altLang="zh-CN" dirty="0"/>
              <a:t>8</a:t>
            </a:r>
            <a:r>
              <a:rPr lang="zh-CN" altLang="en-US" dirty="0"/>
              <a:t>个窗口一起进入分类器，只有当</a:t>
            </a:r>
            <a:r>
              <a:rPr lang="en-US" altLang="zh-CN" dirty="0"/>
              <a:t>8</a:t>
            </a:r>
            <a:r>
              <a:rPr lang="zh-CN" altLang="en-US" dirty="0"/>
              <a:t>个窗口都判断为非人脸，程序才会跳出，很有可能</a:t>
            </a:r>
            <a:r>
              <a:rPr lang="en-US" altLang="zh-CN" dirty="0"/>
              <a:t>8</a:t>
            </a:r>
            <a:r>
              <a:rPr lang="zh-CN" altLang="en-US" dirty="0"/>
              <a:t>个窗口中，</a:t>
            </a:r>
            <a:r>
              <a:rPr lang="en-US" altLang="zh-CN" dirty="0"/>
              <a:t>7</a:t>
            </a:r>
            <a:r>
              <a:rPr lang="zh-CN" altLang="en-US" dirty="0"/>
              <a:t>个都是非人脸，仅有一个人脸，造成了计算的浪费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0489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图片 3"/>
          <p:cNvPicPr/>
          <p:nvPr/>
        </p:nvPicPr>
        <p:blipFill rotWithShape="1">
          <a:blip r:embed="rId2"/>
          <a:srcRect/>
          <a:stretch/>
        </p:blipFill>
        <p:spPr>
          <a:xfrm>
            <a:off x="5624058" y="640080"/>
            <a:ext cx="5034000" cy="55778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>
                <a:solidFill>
                  <a:srgbClr val="FFFFFF"/>
                </a:solidFill>
              </a:rPr>
              <a:t>Introduction of Alexnet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altLang="zh-CN" sz="1500">
                <a:solidFill>
                  <a:srgbClr val="FFFFFF"/>
                </a:solidFill>
              </a:rPr>
              <a:t>1.Input Layer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altLang="zh-CN" sz="1500">
                <a:solidFill>
                  <a:srgbClr val="FFFFFF"/>
                </a:solidFill>
              </a:rPr>
              <a:t>2.Convolution Layer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altLang="zh-CN" sz="1500">
                <a:solidFill>
                  <a:srgbClr val="FFFFFF"/>
                </a:solidFill>
              </a:rPr>
              <a:t>3.Relu Layer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altLang="zh-CN" sz="1500">
                <a:solidFill>
                  <a:srgbClr val="FFFFFF"/>
                </a:solidFill>
              </a:rPr>
              <a:t>3.Normalization Layer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altLang="zh-CN" sz="1500">
                <a:solidFill>
                  <a:srgbClr val="FFFFFF"/>
                </a:solidFill>
              </a:rPr>
              <a:t>4.Pooling Layer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altLang="zh-CN" sz="1500">
                <a:solidFill>
                  <a:srgbClr val="FFFFFF"/>
                </a:solidFill>
              </a:rPr>
              <a:t>5.Full Connected Layer</a:t>
            </a:r>
          </a:p>
        </p:txBody>
      </p:sp>
    </p:spTree>
    <p:extLst>
      <p:ext uri="{BB962C8B-B14F-4D97-AF65-F5344CB8AC3E}">
        <p14:creationId xmlns:p14="http://schemas.microsoft.com/office/powerpoint/2010/main" val="27368655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1.Input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55271"/>
            <a:ext cx="5600700" cy="4770892"/>
          </a:xfrm>
        </p:spPr>
        <p:txBody>
          <a:bodyPr/>
          <a:lstStyle/>
          <a:p>
            <a:r>
              <a:rPr lang="en-US" altLang="zh-CN" dirty="0"/>
              <a:t>Main Usage:</a:t>
            </a:r>
          </a:p>
          <a:p>
            <a:r>
              <a:rPr lang="en-US" altLang="zh-CN" dirty="0"/>
              <a:t>1.Sub the mean data so that the compute speed and accuracy can be improved</a:t>
            </a:r>
          </a:p>
          <a:p>
            <a:r>
              <a:rPr lang="en-US" altLang="zh-CN" dirty="0"/>
              <a:t>2.Bilinear the input image to 227*227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325" y="241301"/>
            <a:ext cx="3648075" cy="613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054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340" y="2745401"/>
            <a:ext cx="5126736" cy="374271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2.Convolution Layer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49340" y="1717221"/>
            <a:ext cx="5514975" cy="4770892"/>
          </a:xfrm>
        </p:spPr>
        <p:txBody>
          <a:bodyPr/>
          <a:lstStyle/>
          <a:p>
            <a:r>
              <a:rPr lang="en-US" altLang="zh-CN" dirty="0"/>
              <a:t>How to compute convolution</a:t>
            </a:r>
          </a:p>
          <a:p>
            <a:r>
              <a:rPr lang="en-US" altLang="zh-CN" dirty="0"/>
              <a:t>(non-</a:t>
            </a:r>
            <a:r>
              <a:rPr lang="en-US" altLang="zh-CN" dirty="0" err="1"/>
              <a:t>overlaping</a:t>
            </a:r>
            <a:r>
              <a:rPr lang="en-US" altLang="zh-CN" dirty="0"/>
              <a:t> pooling)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021" y="2826058"/>
            <a:ext cx="2342857" cy="227619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2535403"/>
            <a:ext cx="2238375" cy="28575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52425" y="1625902"/>
            <a:ext cx="543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Why convolution effective?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7045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70" y="1146661"/>
            <a:ext cx="4877051" cy="2457576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70" y="3665165"/>
            <a:ext cx="4877051" cy="249567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160" y="1765212"/>
            <a:ext cx="3492679" cy="342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26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Computing in Caffe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Computing in Caffe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575" y="2479673"/>
            <a:ext cx="6569567" cy="40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6398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Computing in CDNN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90" y="1354008"/>
            <a:ext cx="5276850" cy="508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492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Done by Generator In </a:t>
            </a:r>
            <a:r>
              <a:rPr lang="en-US" altLang="zh-CN" dirty="0" err="1"/>
              <a:t>ConvLayer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1373453"/>
            <a:ext cx="8268154" cy="548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723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" y="1085733"/>
            <a:ext cx="111823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10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CEVA_CV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Haar</a:t>
            </a:r>
            <a:r>
              <a:rPr lang="en-US" altLang="zh-CN" dirty="0"/>
              <a:t> &amp; </a:t>
            </a:r>
            <a:r>
              <a:rPr lang="en-US" altLang="zh-CN" dirty="0" err="1"/>
              <a:t>adaboost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Haar</a:t>
            </a:r>
            <a:r>
              <a:rPr lang="zh-CN" altLang="en-US" dirty="0"/>
              <a:t>分类器算法的要点如下：</a:t>
            </a:r>
          </a:p>
          <a:p>
            <a:r>
              <a:rPr lang="zh-CN" altLang="en-US" dirty="0"/>
              <a:t>①　使用</a:t>
            </a:r>
            <a:r>
              <a:rPr lang="en-US" altLang="zh-CN" b="1" dirty="0" err="1"/>
              <a:t>Haar</a:t>
            </a:r>
            <a:r>
              <a:rPr lang="en-US" altLang="zh-CN" b="1" dirty="0"/>
              <a:t>-like</a:t>
            </a:r>
            <a:r>
              <a:rPr lang="zh-CN" altLang="en-US" dirty="0"/>
              <a:t>特征做检测。</a:t>
            </a:r>
          </a:p>
          <a:p>
            <a:r>
              <a:rPr lang="zh-CN" altLang="en-US" dirty="0"/>
              <a:t>②　使用积分图（</a:t>
            </a:r>
            <a:r>
              <a:rPr lang="en-US" altLang="zh-CN" b="1" dirty="0"/>
              <a:t>Integral Image</a:t>
            </a:r>
            <a:r>
              <a:rPr lang="zh-CN" altLang="en-US" dirty="0"/>
              <a:t>）对</a:t>
            </a:r>
            <a:r>
              <a:rPr lang="en-US" altLang="zh-CN" dirty="0" err="1"/>
              <a:t>Haar</a:t>
            </a:r>
            <a:r>
              <a:rPr lang="en-US" altLang="zh-CN" dirty="0"/>
              <a:t>-like</a:t>
            </a:r>
            <a:r>
              <a:rPr lang="zh-CN" altLang="en-US" dirty="0"/>
              <a:t>特征求值进行加速。</a:t>
            </a:r>
          </a:p>
          <a:p>
            <a:r>
              <a:rPr lang="zh-CN" altLang="en-US" dirty="0"/>
              <a:t>③　使用</a:t>
            </a:r>
            <a:r>
              <a:rPr lang="en-US" altLang="zh-CN" dirty="0" err="1"/>
              <a:t>AdaBoost</a:t>
            </a:r>
            <a:r>
              <a:rPr lang="zh-CN" altLang="en-US" dirty="0"/>
              <a:t>算法训练区分人脸和非人脸的强分类器。</a:t>
            </a:r>
          </a:p>
          <a:p>
            <a:r>
              <a:rPr lang="zh-CN" altLang="en-US" dirty="0"/>
              <a:t>④　使用筛选式级联把强分类器级联到一起，提高准确率。</a:t>
            </a:r>
          </a:p>
          <a:p>
            <a:endParaRPr lang="zh-CN" altLang="en-US" dirty="0"/>
          </a:p>
        </p:txBody>
      </p:sp>
      <p:sp>
        <p:nvSpPr>
          <p:cNvPr id="4" name="AutoShape 2" descr="此处输入图片的描述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998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5x5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2072717"/>
            <a:ext cx="4405313" cy="30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907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41301"/>
            <a:ext cx="868680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975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Response Normalization (LRN</a:t>
            </a:r>
            <a:r>
              <a:rPr lang="zh-CN" altLang="en-US" dirty="0"/>
              <a:t>）</a:t>
            </a:r>
            <a:r>
              <a:rPr lang="en-US" altLang="zh-CN" dirty="0"/>
              <a:t>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55271"/>
            <a:ext cx="10972800" cy="1235529"/>
          </a:xfrm>
        </p:spPr>
        <p:txBody>
          <a:bodyPr/>
          <a:lstStyle/>
          <a:p>
            <a:r>
              <a:rPr lang="en-US" altLang="zh-CN" dirty="0"/>
              <a:t>In </a:t>
            </a:r>
            <a:r>
              <a:rPr lang="en-US" altLang="zh-CN" dirty="0" err="1"/>
              <a:t>Alexnet</a:t>
            </a:r>
            <a:r>
              <a:rPr lang="en-US" altLang="zh-CN" dirty="0"/>
              <a:t>, k=1,α=0.0001/5, n=5,β=0.75.a is the</a:t>
            </a:r>
            <a:r>
              <a:rPr lang="zh-CN" altLang="en-US" dirty="0"/>
              <a:t> </a:t>
            </a:r>
            <a:r>
              <a:rPr lang="en-US" altLang="zh-CN" dirty="0"/>
              <a:t>value in each layer and b is the normalized value.</a:t>
            </a:r>
            <a:r>
              <a:rPr lang="zh-CN" altLang="en-US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响应归一化将我们的</a:t>
            </a:r>
            <a:r>
              <a:rPr lang="en-US" altLang="zh-CN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top-1</a:t>
            </a:r>
            <a:r>
              <a:rPr lang="zh-CN" altLang="en-US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en-US" altLang="zh-CN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top-5</a:t>
            </a:r>
            <a:r>
              <a:rPr lang="zh-CN" altLang="en-US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误差率分别减少了</a:t>
            </a:r>
            <a:r>
              <a:rPr lang="en-US" altLang="zh-CN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1.4%</a:t>
            </a:r>
            <a:r>
              <a:rPr lang="zh-CN" altLang="en-US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en-US" altLang="zh-CN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1.2%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2050" name="Picture 2" descr="A 《 exnet 有 一 个 持 殊 E 〕 计 蟲 层 &#10;LRN 层 0 苎 《 事 是 对 当 前 层 的 输 出 果 平 罔 处 畦 。 下 面 是 我 画 的 意 &#10;前 后 几 昙 〔 对 应 位 的 点 ） 对 中 间 一 层 一 下 平 眉 约 中 ， 计 蟲 万 法 正 &#10;min()— 1 ， i 十 ／ 2 ） &#10;X ， 黟 &#10;j=ma-x@满一 ／ 2 ）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8"/>
          <a:stretch/>
        </p:blipFill>
        <p:spPr bwMode="auto">
          <a:xfrm>
            <a:off x="3251200" y="2860338"/>
            <a:ext cx="5086033" cy="323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629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" y="138112"/>
            <a:ext cx="8848725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9854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09562"/>
            <a:ext cx="8382000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734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Weights Compression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55271"/>
            <a:ext cx="7620000" cy="47708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What the Generator does?</a:t>
            </a:r>
          </a:p>
          <a:p>
            <a:r>
              <a:rPr lang="en-US" altLang="zh-CN" dirty="0"/>
              <a:t>Quantization</a:t>
            </a:r>
          </a:p>
          <a:p>
            <a:pPr marL="0" indent="0">
              <a:buNone/>
            </a:pPr>
            <a:r>
              <a:rPr lang="en-US" altLang="zh-CN" dirty="0"/>
              <a:t>For </a:t>
            </a:r>
            <a:r>
              <a:rPr lang="en-US" altLang="zh-CN" b="1" dirty="0"/>
              <a:t>Convolution</a:t>
            </a:r>
            <a:r>
              <a:rPr lang="en-US" altLang="zh-CN" dirty="0"/>
              <a:t> Layer</a:t>
            </a:r>
            <a:r>
              <a:rPr lang="zh-CN" altLang="en-US" dirty="0"/>
              <a:t>， </a:t>
            </a:r>
            <a:r>
              <a:rPr lang="en-US" altLang="zh-CN" dirty="0"/>
              <a:t>the weights are </a:t>
            </a:r>
            <a:r>
              <a:rPr lang="en-US" altLang="zh-CN" b="1" dirty="0"/>
              <a:t>represented in </a:t>
            </a:r>
            <a:r>
              <a:rPr lang="en-US" altLang="zh-CN" dirty="0"/>
              <a:t>SHORT</a:t>
            </a:r>
            <a:r>
              <a:rPr lang="en-US" altLang="zh-CN" b="1" dirty="0"/>
              <a:t> and for Full Connected Layer</a:t>
            </a:r>
            <a:r>
              <a:rPr lang="zh-CN" altLang="en-US" b="1" dirty="0"/>
              <a:t>，</a:t>
            </a:r>
            <a:r>
              <a:rPr lang="en-US" altLang="zh-CN" b="1" dirty="0"/>
              <a:t>the weights are represented in CHAR, which account for most of the model file.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Reorder</a:t>
            </a:r>
          </a:p>
          <a:p>
            <a:pPr marL="0" indent="0">
              <a:buNone/>
            </a:pPr>
            <a:r>
              <a:rPr lang="en-US" altLang="zh-CN" dirty="0"/>
              <a:t>To adapt to the CEVA’s</a:t>
            </a:r>
            <a:r>
              <a:rPr lang="zh-CN" altLang="en-US" dirty="0"/>
              <a:t> </a:t>
            </a:r>
            <a:r>
              <a:rPr lang="en-US" altLang="zh-CN" dirty="0"/>
              <a:t>special customized instructions</a:t>
            </a:r>
            <a:r>
              <a:rPr lang="zh-CN" altLang="en-US" dirty="0"/>
              <a:t>， </a:t>
            </a:r>
            <a:r>
              <a:rPr lang="en-US" altLang="zh-CN" dirty="0"/>
              <a:t>after Quantization, the data is reordered to compute 4 kernels in parallel.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331048"/>
              </p:ext>
            </p:extLst>
          </p:nvPr>
        </p:nvGraphicFramePr>
        <p:xfrm>
          <a:off x="8444674" y="1355271"/>
          <a:ext cx="2947035" cy="1440180"/>
        </p:xfrm>
        <a:graphic>
          <a:graphicData uri="http://schemas.openxmlformats.org/drawingml/2006/table">
            <a:tbl>
              <a:tblPr firstRow="1" firstCol="1" lastRow="1">
                <a:tableStyleId>{68D230F3-CF80-4859-8CE7-A43EE81993B5}</a:tableStyleId>
              </a:tblPr>
              <a:tblGrid>
                <a:gridCol w="699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Layer</a:t>
                      </a:r>
                      <a:endParaRPr lang="zh-CN" sz="105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Model Size(MB)</a:t>
                      </a:r>
                      <a:endParaRPr lang="zh-CN" sz="105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Conv1</a:t>
                      </a:r>
                      <a:endParaRPr lang="zh-CN" sz="105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float*96*3*11*11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=0.1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Conv2</a:t>
                      </a:r>
                      <a:endParaRPr lang="zh-CN" sz="105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float*256*48*5*5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=1.2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Conv3</a:t>
                      </a:r>
                      <a:endParaRPr lang="zh-CN" sz="105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float*384*256*3*3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=3.4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Conv4</a:t>
                      </a:r>
                      <a:endParaRPr lang="zh-CN" sz="105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</a:rPr>
                        <a:t>float</a:t>
                      </a:r>
                      <a:r>
                        <a:rPr lang="en-US" sz="1050" kern="100" dirty="0">
                          <a:effectLst/>
                        </a:rPr>
                        <a:t>384*192*3*3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=2.5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Conv5</a:t>
                      </a:r>
                      <a:endParaRPr lang="zh-CN" sz="105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float*256*192*3*3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=1.7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FC6</a:t>
                      </a:r>
                      <a:endParaRPr lang="zh-CN" sz="105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float*4096*256*6*6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=144(66%)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FC7</a:t>
                      </a:r>
                      <a:endParaRPr lang="zh-CN" sz="105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float*4096*4096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=64(29%)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Total</a:t>
                      </a:r>
                      <a:endParaRPr lang="zh-CN" sz="105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=217MB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768707"/>
              </p:ext>
            </p:extLst>
          </p:nvPr>
        </p:nvGraphicFramePr>
        <p:xfrm>
          <a:off x="8444674" y="3165710"/>
          <a:ext cx="2947035" cy="1600200"/>
        </p:xfrm>
        <a:graphic>
          <a:graphicData uri="http://schemas.openxmlformats.org/drawingml/2006/table">
            <a:tbl>
              <a:tblPr firstRow="1" firstCol="1" lastRow="1">
                <a:tableStyleId>{68D230F3-CF80-4859-8CE7-A43EE81993B5}</a:tableStyleId>
              </a:tblPr>
              <a:tblGrid>
                <a:gridCol w="699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Layer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Model Size(MB)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Conv1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short*96*3*11*11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=0.05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Conv2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short*256*48*5*5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=0.6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Conv3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short*384*256*3*3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=1.7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Conv4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short*384*192*3*3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=1.25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Conv5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short*256*192*3*3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=0.85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FC6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char*4096*256*6*6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=36(58%)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FC7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char*4096*4096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=16(26%)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Others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Bias + input layer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=5.95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Total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=62.4MB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0414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CDNN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2613049"/>
              </p:ext>
            </p:extLst>
          </p:nvPr>
        </p:nvGraphicFramePr>
        <p:xfrm>
          <a:off x="716280" y="1832283"/>
          <a:ext cx="3308985" cy="3200400"/>
        </p:xfrm>
        <a:graphic>
          <a:graphicData uri="http://schemas.openxmlformats.org/drawingml/2006/table">
            <a:tbl>
              <a:tblPr firstRow="1" firstCol="1" lastRow="1">
                <a:tableStyleId>{68D230F3-CF80-4859-8CE7-A43EE81993B5}</a:tableStyleId>
              </a:tblPr>
              <a:tblGrid>
                <a:gridCol w="477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6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4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</a:rPr>
                        <a:t>Num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</a:rPr>
                        <a:t>Dim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</a:rPr>
                        <a:t>Size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</a:rPr>
                        <a:t>Layer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612*612*3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1.07MB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Input image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227*227*3*2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301KB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Input layer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55*55*96*2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567KB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Conv1 layer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55*55*96*2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567KB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Norm1 layer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27*27*96*2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136KB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Pool1 layer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27*27*256*2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364KB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Conv2 layer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27*27*256*2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364KB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Norm2 layer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13*13*256*2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84.5KB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Pool2 layer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13*13*384*2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126KB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Conv3 layer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13*13*384*2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126KB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Conv4 Layer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13*13*256*2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84.5KB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Conv5 layer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6*6*256*2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18KB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Pool5 layer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4096*2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8KB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FC6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4096*2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8KB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RELU6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4096*2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8KB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Fc7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4096*2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8KB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RELU7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1000*2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1.95KB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FC8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1000*2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1.95KB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Prob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Total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2.71MB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7583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LRN computing </a:t>
            </a:r>
            <a:r>
              <a:rPr lang="en-US" altLang="zh-CN" dirty="0" err="1"/>
              <a:t>vectorize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8990" y="1573027"/>
            <a:ext cx="3238500" cy="7436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82874" y="3050128"/>
            <a:ext cx="58324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the approximate of f(x) = x^(-0.75) :</a:t>
            </a:r>
          </a:p>
          <a:p>
            <a:r>
              <a:rPr lang="en-US" altLang="zh-CN" dirty="0"/>
              <a:t>1.Taylor </a:t>
            </a:r>
            <a:r>
              <a:rPr lang="en-US" altLang="zh-CN" b="1" dirty="0"/>
              <a:t>expansion</a:t>
            </a:r>
            <a:endParaRPr lang="en-US" altLang="zh-CN" dirty="0"/>
          </a:p>
          <a:p>
            <a:pPr lvl="1"/>
            <a:r>
              <a:rPr lang="en-US" altLang="zh-CN" dirty="0"/>
              <a:t>f(x) </a:t>
            </a:r>
          </a:p>
          <a:p>
            <a:pPr lvl="1"/>
            <a:r>
              <a:rPr lang="en-US" altLang="zh-CN" dirty="0"/>
              <a:t>= f(a)+f'(a)(x-a)</a:t>
            </a:r>
          </a:p>
          <a:p>
            <a:pPr lvl="1"/>
            <a:r>
              <a:rPr lang="en-US" altLang="zh-CN" dirty="0"/>
              <a:t>=a^(-0.75) - 0.75</a:t>
            </a:r>
            <a:r>
              <a:rPr lang="zh-CN" altLang="en-US" dirty="0"/>
              <a:t>*</a:t>
            </a:r>
            <a:r>
              <a:rPr lang="en-US" altLang="zh-CN" dirty="0"/>
              <a:t>a^(-1.75)(x-a)</a:t>
            </a:r>
          </a:p>
          <a:p>
            <a:pPr lvl="1"/>
            <a:r>
              <a:rPr lang="en-US" altLang="zh-CN" dirty="0"/>
              <a:t>=(-0.75)a^(-1.75)x+7/4*a^(-0.75)</a:t>
            </a:r>
          </a:p>
          <a:p>
            <a:pPr lvl="1"/>
            <a:r>
              <a:rPr lang="en-US" altLang="zh-CN" dirty="0"/>
              <a:t>=slope*x + bias</a:t>
            </a:r>
          </a:p>
          <a:p>
            <a:r>
              <a:rPr lang="en-US" altLang="zh-CN" dirty="0"/>
              <a:t>2.Based 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Taylor </a:t>
            </a:r>
            <a:r>
              <a:rPr lang="en-US" altLang="zh-CN" b="1" dirty="0"/>
              <a:t>expansion</a:t>
            </a:r>
            <a:r>
              <a:rPr lang="en-US" altLang="zh-CN" dirty="0"/>
              <a:t>, create a look up table</a:t>
            </a:r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3664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process to compute x^(-0.75)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838200" y="1314926"/>
          <a:ext cx="8724900" cy="379047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27075">
                  <a:extLst>
                    <a:ext uri="{9D8B030D-6E8A-4147-A177-3AD203B41FA5}">
                      <a16:colId xmlns:a16="http://schemas.microsoft.com/office/drawing/2014/main" val="4167988291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589625909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3854075729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126939917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3093335318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1753776859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3880695070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1022477238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4200801474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2434649639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1401803961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1817301720"/>
                    </a:ext>
                  </a:extLst>
                </a:gridCol>
              </a:tblGrid>
              <a:tr h="359003"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The process to compute x^(-0.75)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901059"/>
                  </a:ext>
                </a:extLst>
              </a:tr>
              <a:tr h="28421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Index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64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65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66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67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68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69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70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71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72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73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74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6221477"/>
                  </a:ext>
                </a:extLst>
              </a:tr>
              <a:tr h="2842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Index*(1&lt;&lt;9)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873374"/>
                  </a:ext>
                </a:extLst>
              </a:tr>
              <a:tr h="28421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Vin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32768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33280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33792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34304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34816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35328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35840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36352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36864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37376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37888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6165138"/>
                  </a:ext>
                </a:extLst>
              </a:tr>
              <a:tr h="2842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Vin/(32768.0)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920999"/>
                  </a:ext>
                </a:extLst>
              </a:tr>
              <a:tr h="28421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Vin_float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1.015625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1.03125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1.046875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1.0625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1.078125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1.09375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1.109375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1.125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1.140625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1.15625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1932838"/>
                  </a:ext>
                </a:extLst>
              </a:tr>
              <a:tr h="2842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（</a:t>
                      </a:r>
                      <a:r>
                        <a:rPr lang="en-US" sz="1200" u="none" strike="noStrike" dirty="0" err="1">
                          <a:effectLst/>
                        </a:rPr>
                        <a:t>Vin_float</a:t>
                      </a:r>
                      <a:r>
                        <a:rPr lang="en-US" sz="1200" u="none" strike="noStrike" dirty="0">
                          <a:effectLst/>
                        </a:rPr>
                        <a:t>[</a:t>
                      </a:r>
                      <a:r>
                        <a:rPr lang="en-US" sz="1200" u="none" strike="noStrike" dirty="0" err="1">
                          <a:effectLst/>
                        </a:rPr>
                        <a:t>i</a:t>
                      </a:r>
                      <a:r>
                        <a:rPr lang="en-US" sz="1200" u="none" strike="noStrike" dirty="0">
                          <a:effectLst/>
                        </a:rPr>
                        <a:t>]+</a:t>
                      </a:r>
                      <a:r>
                        <a:rPr lang="en-US" sz="1200" u="none" strike="noStrike" dirty="0" err="1">
                          <a:effectLst/>
                        </a:rPr>
                        <a:t>Vin_float</a:t>
                      </a:r>
                      <a:r>
                        <a:rPr lang="en-US" sz="1200" u="none" strike="noStrike" dirty="0">
                          <a:effectLst/>
                        </a:rPr>
                        <a:t>[i+1]）/2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786614"/>
                  </a:ext>
                </a:extLst>
              </a:tr>
              <a:tr h="28421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Vin_mean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1.007813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1.023438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1.039063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1.054688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1.070313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1.085938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1.101563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1.117188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1.132813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1.148438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1.164063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9993648"/>
                  </a:ext>
                </a:extLst>
              </a:tr>
              <a:tr h="3051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（-0.75）a^(-1.75)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263612"/>
                  </a:ext>
                </a:extLst>
              </a:tr>
              <a:tr h="28421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Vslope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-0.73986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-0.7202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-0.70136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-0.68327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-0.66591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-0.64924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-0.63321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-0.61779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-0.60295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-0.58867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-0.57491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2715928"/>
                  </a:ext>
                </a:extLst>
              </a:tr>
              <a:tr h="2842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Vslope</a:t>
                      </a:r>
                      <a:r>
                        <a:rPr lang="en-US" sz="1200" u="none" strike="noStrike" dirty="0">
                          <a:effectLst/>
                        </a:rPr>
                        <a:t>*(1&lt;&lt;15)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403419"/>
                  </a:ext>
                </a:extLst>
              </a:tr>
              <a:tr h="28421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Vslope_q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-24243.6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-23599.6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-22982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-22389.5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-21820.6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-21274.2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-20748.9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-20243.7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-19757.6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-19289.6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-18838.8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9689370"/>
                  </a:ext>
                </a:extLst>
              </a:tr>
              <a:tr h="2842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4364754"/>
                  </a:ext>
                </a:extLst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5468937"/>
            <a:ext cx="88106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875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721" y="2820363"/>
            <a:ext cx="4296585" cy="2549102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The Optimization to compute x^(-0.75)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The built table is copied 16 times to store in DTCM, by vpld, we can compute 16 numbers of the x^(-0.75) at the same time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930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/>
              <a:t>Haar</a:t>
            </a:r>
            <a:r>
              <a:rPr lang="en-US" altLang="zh-CN" sz="2800" dirty="0"/>
              <a:t>-like feature and Integral Image</a:t>
            </a:r>
          </a:p>
        </p:txBody>
      </p:sp>
      <p:grpSp>
        <p:nvGrpSpPr>
          <p:cNvPr id="11311" name="Group 47"/>
          <p:cNvGrpSpPr>
            <a:grpSpLocks/>
          </p:cNvGrpSpPr>
          <p:nvPr/>
        </p:nvGrpSpPr>
        <p:grpSpPr bwMode="auto">
          <a:xfrm>
            <a:off x="2847975" y="3962400"/>
            <a:ext cx="2819400" cy="1143000"/>
            <a:chOff x="624" y="2352"/>
            <a:chExt cx="1776" cy="720"/>
          </a:xfrm>
        </p:grpSpPr>
        <p:pic>
          <p:nvPicPr>
            <p:cNvPr id="11289" name="Picture 2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352"/>
              <a:ext cx="816" cy="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90" name="Picture 2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" y="2352"/>
              <a:ext cx="816" cy="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09" name="Group 45"/>
          <p:cNvGrpSpPr>
            <a:grpSpLocks/>
          </p:cNvGrpSpPr>
          <p:nvPr/>
        </p:nvGrpSpPr>
        <p:grpSpPr bwMode="auto">
          <a:xfrm>
            <a:off x="2847975" y="2286000"/>
            <a:ext cx="2895600" cy="1219200"/>
            <a:chOff x="576" y="1296"/>
            <a:chExt cx="1824" cy="797"/>
          </a:xfrm>
        </p:grpSpPr>
        <p:pic>
          <p:nvPicPr>
            <p:cNvPr id="11296" name="Picture 3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296"/>
              <a:ext cx="816" cy="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97" name="Picture 3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" y="1296"/>
              <a:ext cx="816" cy="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12" name="Group 48"/>
          <p:cNvGrpSpPr>
            <a:grpSpLocks/>
          </p:cNvGrpSpPr>
          <p:nvPr/>
        </p:nvGrpSpPr>
        <p:grpSpPr bwMode="auto">
          <a:xfrm>
            <a:off x="3152775" y="4191000"/>
            <a:ext cx="3810000" cy="685800"/>
            <a:chOff x="816" y="2496"/>
            <a:chExt cx="2400" cy="432"/>
          </a:xfrm>
        </p:grpSpPr>
        <p:sp>
          <p:nvSpPr>
            <p:cNvPr id="11291" name="Rectangle 27"/>
            <p:cNvSpPr>
              <a:spLocks noChangeArrowheads="1"/>
            </p:cNvSpPr>
            <p:nvPr/>
          </p:nvSpPr>
          <p:spPr bwMode="auto">
            <a:xfrm>
              <a:off x="816" y="2496"/>
              <a:ext cx="38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2" name="Rectangle 28"/>
            <p:cNvSpPr>
              <a:spLocks noChangeArrowheads="1"/>
            </p:cNvSpPr>
            <p:nvPr/>
          </p:nvSpPr>
          <p:spPr bwMode="auto">
            <a:xfrm>
              <a:off x="816" y="2592"/>
              <a:ext cx="384" cy="9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3" name="Rectangle 29"/>
            <p:cNvSpPr>
              <a:spLocks noChangeArrowheads="1"/>
            </p:cNvSpPr>
            <p:nvPr/>
          </p:nvSpPr>
          <p:spPr bwMode="auto">
            <a:xfrm>
              <a:off x="1920" y="254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2016" y="254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1824" y="254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5" name="Line 41"/>
            <p:cNvSpPr>
              <a:spLocks noChangeShapeType="1"/>
            </p:cNvSpPr>
            <p:nvPr/>
          </p:nvSpPr>
          <p:spPr bwMode="auto">
            <a:xfrm>
              <a:off x="2544" y="283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6" name="Text Box 42"/>
            <p:cNvSpPr txBox="1">
              <a:spLocks noChangeArrowheads="1"/>
            </p:cNvSpPr>
            <p:nvPr/>
          </p:nvSpPr>
          <p:spPr bwMode="auto">
            <a:xfrm>
              <a:off x="2592" y="2544"/>
              <a:ext cx="6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accent2"/>
                  </a:solidFill>
                  <a:latin typeface="Times New Roman" panose="02020603050405020304" pitchFamily="18" charset="0"/>
                </a:rPr>
                <a:t>Fail</a:t>
              </a:r>
            </a:p>
          </p:txBody>
        </p:sp>
        <p:sp>
          <p:nvSpPr>
            <p:cNvPr id="11307" name="Line 43"/>
            <p:cNvSpPr>
              <a:spLocks noChangeShapeType="1"/>
            </p:cNvSpPr>
            <p:nvPr/>
          </p:nvSpPr>
          <p:spPr bwMode="auto">
            <a:xfrm>
              <a:off x="2688" y="2784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8" name="Line 44"/>
            <p:cNvSpPr>
              <a:spLocks noChangeShapeType="1"/>
            </p:cNvSpPr>
            <p:nvPr/>
          </p:nvSpPr>
          <p:spPr bwMode="auto">
            <a:xfrm flipH="1">
              <a:off x="2688" y="2784"/>
              <a:ext cx="9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19" name="Group 55"/>
          <p:cNvGrpSpPr>
            <a:grpSpLocks/>
          </p:cNvGrpSpPr>
          <p:nvPr/>
        </p:nvGrpSpPr>
        <p:grpSpPr bwMode="auto">
          <a:xfrm>
            <a:off x="3000375" y="1752600"/>
            <a:ext cx="3810000" cy="1447800"/>
            <a:chOff x="720" y="1104"/>
            <a:chExt cx="2400" cy="912"/>
          </a:xfrm>
        </p:grpSpPr>
        <p:grpSp>
          <p:nvGrpSpPr>
            <p:cNvPr id="11314" name="Group 50"/>
            <p:cNvGrpSpPr>
              <a:grpSpLocks/>
            </p:cNvGrpSpPr>
            <p:nvPr/>
          </p:nvGrpSpPr>
          <p:grpSpPr bwMode="auto">
            <a:xfrm>
              <a:off x="864" y="1680"/>
              <a:ext cx="2256" cy="336"/>
              <a:chOff x="816" y="1536"/>
              <a:chExt cx="2256" cy="336"/>
            </a:xfrm>
          </p:grpSpPr>
          <p:sp>
            <p:nvSpPr>
              <p:cNvPr id="11298" name="Rectangle 34"/>
              <p:cNvSpPr>
                <a:spLocks noChangeArrowheads="1"/>
              </p:cNvSpPr>
              <p:nvPr/>
            </p:nvSpPr>
            <p:spPr bwMode="auto">
              <a:xfrm>
                <a:off x="816" y="1536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9" name="Rectangle 35"/>
              <p:cNvSpPr>
                <a:spLocks noChangeArrowheads="1"/>
              </p:cNvSpPr>
              <p:nvPr/>
            </p:nvSpPr>
            <p:spPr bwMode="auto">
              <a:xfrm>
                <a:off x="816" y="1632"/>
                <a:ext cx="384" cy="9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0" name="Rectangle 36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96" cy="9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1" name="Rectangle 37"/>
              <p:cNvSpPr>
                <a:spLocks noChangeArrowheads="1"/>
              </p:cNvSpPr>
              <p:nvPr/>
            </p:nvSpPr>
            <p:spPr bwMode="auto">
              <a:xfrm>
                <a:off x="2064" y="163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2" name="Rectangle 38"/>
              <p:cNvSpPr>
                <a:spLocks noChangeArrowheads="1"/>
              </p:cNvSpPr>
              <p:nvPr/>
            </p:nvSpPr>
            <p:spPr bwMode="auto">
              <a:xfrm>
                <a:off x="1872" y="163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3" name="Line 39"/>
              <p:cNvSpPr>
                <a:spLocks noChangeShapeType="1"/>
              </p:cNvSpPr>
              <p:nvPr/>
            </p:nvSpPr>
            <p:spPr bwMode="auto">
              <a:xfrm>
                <a:off x="2496" y="187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04" name="Text Box 40"/>
              <p:cNvSpPr txBox="1">
                <a:spLocks noChangeArrowheads="1"/>
              </p:cNvSpPr>
              <p:nvPr/>
            </p:nvSpPr>
            <p:spPr bwMode="auto">
              <a:xfrm>
                <a:off x="2544" y="1584"/>
                <a:ext cx="52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Pass</a:t>
                </a:r>
              </a:p>
            </p:txBody>
          </p:sp>
        </p:grpSp>
        <p:sp>
          <p:nvSpPr>
            <p:cNvPr id="11315" name="Text Box 51"/>
            <p:cNvSpPr txBox="1">
              <a:spLocks noChangeArrowheads="1"/>
            </p:cNvSpPr>
            <p:nvPr/>
          </p:nvSpPr>
          <p:spPr bwMode="auto">
            <a:xfrm>
              <a:off x="720" y="1104"/>
              <a:ext cx="16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</a:rPr>
                <a:t>Facial </a:t>
              </a:r>
              <a:r>
                <a:rPr lang="en-US" altLang="zh-CN" dirty="0" err="1">
                  <a:latin typeface="Times New Roman" panose="02020603050405020304" pitchFamily="18" charset="0"/>
                </a:rPr>
                <a:t>Haar</a:t>
              </a:r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b="1" i="1" u="sng" dirty="0">
                  <a:latin typeface="Times New Roman" panose="02020603050405020304" pitchFamily="18" charset="0"/>
                </a:rPr>
                <a:t>features</a:t>
              </a:r>
            </a:p>
          </p:txBody>
        </p:sp>
        <p:sp>
          <p:nvSpPr>
            <p:cNvPr id="11317" name="Line 53"/>
            <p:cNvSpPr>
              <a:spLocks noChangeShapeType="1"/>
            </p:cNvSpPr>
            <p:nvPr/>
          </p:nvSpPr>
          <p:spPr bwMode="auto">
            <a:xfrm flipH="1">
              <a:off x="1104" y="1296"/>
              <a:ext cx="288" cy="384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8" name="Line 54"/>
            <p:cNvSpPr>
              <a:spLocks noChangeShapeType="1"/>
            </p:cNvSpPr>
            <p:nvPr/>
          </p:nvSpPr>
          <p:spPr bwMode="auto">
            <a:xfrm>
              <a:off x="1488" y="1296"/>
              <a:ext cx="528" cy="48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30" name="Group 66"/>
          <p:cNvGrpSpPr>
            <a:grpSpLocks/>
          </p:cNvGrpSpPr>
          <p:nvPr/>
        </p:nvGrpSpPr>
        <p:grpSpPr bwMode="auto">
          <a:xfrm>
            <a:off x="2314575" y="4419601"/>
            <a:ext cx="4495800" cy="1698626"/>
            <a:chOff x="288" y="2784"/>
            <a:chExt cx="2832" cy="1070"/>
          </a:xfrm>
        </p:grpSpPr>
        <p:sp>
          <p:nvSpPr>
            <p:cNvPr id="11283" name="Text Box 19"/>
            <p:cNvSpPr txBox="1">
              <a:spLocks noChangeArrowheads="1"/>
            </p:cNvSpPr>
            <p:nvPr/>
          </p:nvSpPr>
          <p:spPr bwMode="auto">
            <a:xfrm>
              <a:off x="288" y="3360"/>
              <a:ext cx="2832" cy="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Calculate Haar-feature value:</a:t>
              </a:r>
            </a:p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Pixel_Sum(Rect_W) – Pixel_Sum(Rect_B)</a:t>
              </a:r>
            </a:p>
          </p:txBody>
        </p:sp>
        <p:sp>
          <p:nvSpPr>
            <p:cNvPr id="11320" name="Freeform 56"/>
            <p:cNvSpPr>
              <a:spLocks/>
            </p:cNvSpPr>
            <p:nvPr/>
          </p:nvSpPr>
          <p:spPr bwMode="auto">
            <a:xfrm>
              <a:off x="1296" y="2784"/>
              <a:ext cx="576" cy="864"/>
            </a:xfrm>
            <a:custGeom>
              <a:avLst/>
              <a:gdLst>
                <a:gd name="T0" fmla="*/ 576 w 576"/>
                <a:gd name="T1" fmla="*/ 0 h 864"/>
                <a:gd name="T2" fmla="*/ 240 w 576"/>
                <a:gd name="T3" fmla="*/ 384 h 864"/>
                <a:gd name="T4" fmla="*/ 0 w 576"/>
                <a:gd name="T5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6" h="864">
                  <a:moveTo>
                    <a:pt x="576" y="0"/>
                  </a:moveTo>
                  <a:cubicBezTo>
                    <a:pt x="456" y="120"/>
                    <a:pt x="336" y="240"/>
                    <a:pt x="240" y="384"/>
                  </a:cubicBezTo>
                  <a:cubicBezTo>
                    <a:pt x="144" y="528"/>
                    <a:pt x="8" y="808"/>
                    <a:pt x="0" y="864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1" name="Freeform 57"/>
            <p:cNvSpPr>
              <a:spLocks/>
            </p:cNvSpPr>
            <p:nvPr/>
          </p:nvSpPr>
          <p:spPr bwMode="auto">
            <a:xfrm>
              <a:off x="1968" y="2784"/>
              <a:ext cx="432" cy="864"/>
            </a:xfrm>
            <a:custGeom>
              <a:avLst/>
              <a:gdLst>
                <a:gd name="T0" fmla="*/ 0 w 816"/>
                <a:gd name="T1" fmla="*/ 0 h 864"/>
                <a:gd name="T2" fmla="*/ 336 w 816"/>
                <a:gd name="T3" fmla="*/ 240 h 864"/>
                <a:gd name="T4" fmla="*/ 720 w 816"/>
                <a:gd name="T5" fmla="*/ 624 h 864"/>
                <a:gd name="T6" fmla="*/ 816 w 816"/>
                <a:gd name="T7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6" h="864">
                  <a:moveTo>
                    <a:pt x="0" y="0"/>
                  </a:moveTo>
                  <a:cubicBezTo>
                    <a:pt x="108" y="68"/>
                    <a:pt x="216" y="136"/>
                    <a:pt x="336" y="240"/>
                  </a:cubicBezTo>
                  <a:cubicBezTo>
                    <a:pt x="456" y="344"/>
                    <a:pt x="640" y="520"/>
                    <a:pt x="720" y="624"/>
                  </a:cubicBezTo>
                  <a:cubicBezTo>
                    <a:pt x="800" y="728"/>
                    <a:pt x="808" y="856"/>
                    <a:pt x="816" y="864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27" name="Group 63"/>
          <p:cNvGrpSpPr>
            <a:grpSpLocks/>
          </p:cNvGrpSpPr>
          <p:nvPr/>
        </p:nvGrpSpPr>
        <p:grpSpPr bwMode="auto">
          <a:xfrm>
            <a:off x="7267575" y="5133976"/>
            <a:ext cx="2133600" cy="1381125"/>
            <a:chOff x="3648" y="3120"/>
            <a:chExt cx="1344" cy="870"/>
          </a:xfrm>
        </p:grpSpPr>
        <p:sp>
          <p:nvSpPr>
            <p:cNvPr id="11323" name="Text Box 59"/>
            <p:cNvSpPr txBox="1">
              <a:spLocks noChangeArrowheads="1"/>
            </p:cNvSpPr>
            <p:nvPr/>
          </p:nvSpPr>
          <p:spPr bwMode="auto">
            <a:xfrm>
              <a:off x="3648" y="3408"/>
              <a:ext cx="1344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Constant time Pixel_Sum calculation</a:t>
              </a:r>
            </a:p>
          </p:txBody>
        </p:sp>
        <p:sp>
          <p:nvSpPr>
            <p:cNvPr id="11324" name="Line 60"/>
            <p:cNvSpPr>
              <a:spLocks noChangeShapeType="1"/>
            </p:cNvSpPr>
            <p:nvPr/>
          </p:nvSpPr>
          <p:spPr bwMode="auto">
            <a:xfrm flipV="1">
              <a:off x="3936" y="3120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7038975" y="4538664"/>
            <a:ext cx="259080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Pixel_Sum(R1) = 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P4 - P2 - P3 + P1 = 4</a:t>
            </a:r>
          </a:p>
          <a:p>
            <a:pPr>
              <a:spcBef>
                <a:spcPct val="50000"/>
              </a:spcBef>
            </a:pPr>
            <a:endParaRPr lang="en-US" altLang="zh-CN">
              <a:latin typeface="Times New Roman" panose="02020603050405020304" pitchFamily="18" charset="0"/>
            </a:endParaRPr>
          </a:p>
        </p:txBody>
      </p:sp>
      <p:grpSp>
        <p:nvGrpSpPr>
          <p:cNvPr id="11356" name="Group 92"/>
          <p:cNvGrpSpPr>
            <a:grpSpLocks/>
          </p:cNvGrpSpPr>
          <p:nvPr/>
        </p:nvGrpSpPr>
        <p:grpSpPr bwMode="auto">
          <a:xfrm>
            <a:off x="7191375" y="1524001"/>
            <a:ext cx="1447800" cy="1374776"/>
            <a:chOff x="3360" y="951"/>
            <a:chExt cx="912" cy="866"/>
          </a:xfrm>
        </p:grpSpPr>
        <p:sp>
          <p:nvSpPr>
            <p:cNvPr id="11338" name="Rectangle 74"/>
            <p:cNvSpPr>
              <a:spLocks noChangeArrowheads="1"/>
            </p:cNvSpPr>
            <p:nvPr/>
          </p:nvSpPr>
          <p:spPr bwMode="auto">
            <a:xfrm>
              <a:off x="3456" y="1200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9" name="Line 75"/>
            <p:cNvSpPr>
              <a:spLocks noChangeShapeType="1"/>
            </p:cNvSpPr>
            <p:nvPr/>
          </p:nvSpPr>
          <p:spPr bwMode="auto">
            <a:xfrm>
              <a:off x="3456" y="13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0" name="Line 76"/>
            <p:cNvSpPr>
              <a:spLocks noChangeShapeType="1"/>
            </p:cNvSpPr>
            <p:nvPr/>
          </p:nvSpPr>
          <p:spPr bwMode="auto">
            <a:xfrm>
              <a:off x="3456" y="15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1" name="Line 77"/>
            <p:cNvSpPr>
              <a:spLocks noChangeShapeType="1"/>
            </p:cNvSpPr>
            <p:nvPr/>
          </p:nvSpPr>
          <p:spPr bwMode="auto">
            <a:xfrm>
              <a:off x="3648" y="120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2" name="Line 78"/>
            <p:cNvSpPr>
              <a:spLocks noChangeShapeType="1"/>
            </p:cNvSpPr>
            <p:nvPr/>
          </p:nvSpPr>
          <p:spPr bwMode="auto">
            <a:xfrm>
              <a:off x="3840" y="120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3" name="Text Box 79"/>
            <p:cNvSpPr txBox="1">
              <a:spLocks noChangeArrowheads="1"/>
            </p:cNvSpPr>
            <p:nvPr/>
          </p:nvSpPr>
          <p:spPr bwMode="auto">
            <a:xfrm>
              <a:off x="3456" y="1200"/>
              <a:ext cx="72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1    1    1</a:t>
              </a:r>
            </a:p>
          </p:txBody>
        </p:sp>
        <p:sp>
          <p:nvSpPr>
            <p:cNvPr id="11344" name="Text Box 80"/>
            <p:cNvSpPr txBox="1">
              <a:spLocks noChangeArrowheads="1"/>
            </p:cNvSpPr>
            <p:nvPr/>
          </p:nvSpPr>
          <p:spPr bwMode="auto">
            <a:xfrm>
              <a:off x="3456" y="1372"/>
              <a:ext cx="72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1    1    1</a:t>
              </a:r>
            </a:p>
          </p:txBody>
        </p:sp>
        <p:sp>
          <p:nvSpPr>
            <p:cNvPr id="11345" name="Text Box 81"/>
            <p:cNvSpPr txBox="1">
              <a:spLocks noChangeArrowheads="1"/>
            </p:cNvSpPr>
            <p:nvPr/>
          </p:nvSpPr>
          <p:spPr bwMode="auto">
            <a:xfrm>
              <a:off x="3456" y="1584"/>
              <a:ext cx="72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1    1    1</a:t>
              </a:r>
            </a:p>
          </p:txBody>
        </p:sp>
        <p:sp>
          <p:nvSpPr>
            <p:cNvPr id="11346" name="Text Box 82"/>
            <p:cNvSpPr txBox="1">
              <a:spLocks noChangeArrowheads="1"/>
            </p:cNvSpPr>
            <p:nvPr/>
          </p:nvSpPr>
          <p:spPr bwMode="auto">
            <a:xfrm>
              <a:off x="3360" y="951"/>
              <a:ext cx="9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Original image</a:t>
              </a:r>
            </a:p>
          </p:txBody>
        </p:sp>
      </p:grpSp>
      <p:grpSp>
        <p:nvGrpSpPr>
          <p:cNvPr id="11357" name="Group 93"/>
          <p:cNvGrpSpPr>
            <a:grpSpLocks/>
          </p:cNvGrpSpPr>
          <p:nvPr/>
        </p:nvGrpSpPr>
        <p:grpSpPr bwMode="auto">
          <a:xfrm>
            <a:off x="8410575" y="1600201"/>
            <a:ext cx="1752600" cy="1328738"/>
            <a:chOff x="4128" y="960"/>
            <a:chExt cx="1104" cy="837"/>
          </a:xfrm>
        </p:grpSpPr>
        <p:sp>
          <p:nvSpPr>
            <p:cNvPr id="11284" name="Text Box 20"/>
            <p:cNvSpPr txBox="1">
              <a:spLocks noChangeArrowheads="1"/>
            </p:cNvSpPr>
            <p:nvPr/>
          </p:nvSpPr>
          <p:spPr bwMode="auto">
            <a:xfrm>
              <a:off x="4416" y="960"/>
              <a:ext cx="8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Integral Image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1347" name="Rectangle 83"/>
            <p:cNvSpPr>
              <a:spLocks noChangeArrowheads="1"/>
            </p:cNvSpPr>
            <p:nvPr/>
          </p:nvSpPr>
          <p:spPr bwMode="auto">
            <a:xfrm>
              <a:off x="4512" y="1200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8" name="Line 84"/>
            <p:cNvSpPr>
              <a:spLocks noChangeShapeType="1"/>
            </p:cNvSpPr>
            <p:nvPr/>
          </p:nvSpPr>
          <p:spPr bwMode="auto">
            <a:xfrm>
              <a:off x="4512" y="13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9" name="Line 85"/>
            <p:cNvSpPr>
              <a:spLocks noChangeShapeType="1"/>
            </p:cNvSpPr>
            <p:nvPr/>
          </p:nvSpPr>
          <p:spPr bwMode="auto">
            <a:xfrm>
              <a:off x="4512" y="15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0" name="Line 86"/>
            <p:cNvSpPr>
              <a:spLocks noChangeShapeType="1"/>
            </p:cNvSpPr>
            <p:nvPr/>
          </p:nvSpPr>
          <p:spPr bwMode="auto">
            <a:xfrm>
              <a:off x="4704" y="120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1" name="Line 87"/>
            <p:cNvSpPr>
              <a:spLocks noChangeShapeType="1"/>
            </p:cNvSpPr>
            <p:nvPr/>
          </p:nvSpPr>
          <p:spPr bwMode="auto">
            <a:xfrm>
              <a:off x="4896" y="120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2" name="Text Box 88"/>
            <p:cNvSpPr txBox="1">
              <a:spLocks noChangeArrowheads="1"/>
            </p:cNvSpPr>
            <p:nvPr/>
          </p:nvSpPr>
          <p:spPr bwMode="auto">
            <a:xfrm>
              <a:off x="4512" y="1200"/>
              <a:ext cx="72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1    2    3</a:t>
              </a:r>
            </a:p>
          </p:txBody>
        </p:sp>
        <p:sp>
          <p:nvSpPr>
            <p:cNvPr id="11353" name="Text Box 89"/>
            <p:cNvSpPr txBox="1">
              <a:spLocks noChangeArrowheads="1"/>
            </p:cNvSpPr>
            <p:nvPr/>
          </p:nvSpPr>
          <p:spPr bwMode="auto">
            <a:xfrm>
              <a:off x="4512" y="1372"/>
              <a:ext cx="72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2    4    6</a:t>
              </a:r>
            </a:p>
          </p:txBody>
        </p:sp>
        <p:sp>
          <p:nvSpPr>
            <p:cNvPr id="11354" name="Text Box 90"/>
            <p:cNvSpPr txBox="1">
              <a:spLocks noChangeArrowheads="1"/>
            </p:cNvSpPr>
            <p:nvPr/>
          </p:nvSpPr>
          <p:spPr bwMode="auto">
            <a:xfrm>
              <a:off x="4512" y="1564"/>
              <a:ext cx="72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3    6    9</a:t>
              </a:r>
            </a:p>
          </p:txBody>
        </p:sp>
        <p:sp>
          <p:nvSpPr>
            <p:cNvPr id="11355" name="Line 91"/>
            <p:cNvSpPr>
              <a:spLocks noChangeShapeType="1"/>
            </p:cNvSpPr>
            <p:nvPr/>
          </p:nvSpPr>
          <p:spPr bwMode="auto">
            <a:xfrm>
              <a:off x="4128" y="15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86" name="Group 122"/>
          <p:cNvGrpSpPr>
            <a:grpSpLocks/>
          </p:cNvGrpSpPr>
          <p:nvPr/>
        </p:nvGrpSpPr>
        <p:grpSpPr bwMode="auto">
          <a:xfrm>
            <a:off x="7419975" y="3505200"/>
            <a:ext cx="1219200" cy="914400"/>
            <a:chOff x="4032" y="2064"/>
            <a:chExt cx="768" cy="576"/>
          </a:xfrm>
        </p:grpSpPr>
        <p:sp>
          <p:nvSpPr>
            <p:cNvPr id="11360" name="Rectangle 96"/>
            <p:cNvSpPr>
              <a:spLocks noChangeArrowheads="1"/>
            </p:cNvSpPr>
            <p:nvPr/>
          </p:nvSpPr>
          <p:spPr bwMode="auto">
            <a:xfrm>
              <a:off x="4032" y="2064"/>
              <a:ext cx="57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1" name="Line 97"/>
            <p:cNvSpPr>
              <a:spLocks noChangeShapeType="1"/>
            </p:cNvSpPr>
            <p:nvPr/>
          </p:nvSpPr>
          <p:spPr bwMode="auto">
            <a:xfrm>
              <a:off x="4032" y="225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2" name="Line 98"/>
            <p:cNvSpPr>
              <a:spLocks noChangeShapeType="1"/>
            </p:cNvSpPr>
            <p:nvPr/>
          </p:nvSpPr>
          <p:spPr bwMode="auto">
            <a:xfrm>
              <a:off x="4032" y="244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3" name="Line 99"/>
            <p:cNvSpPr>
              <a:spLocks noChangeShapeType="1"/>
            </p:cNvSpPr>
            <p:nvPr/>
          </p:nvSpPr>
          <p:spPr bwMode="auto">
            <a:xfrm>
              <a:off x="4224" y="20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4" name="Line 100"/>
            <p:cNvSpPr>
              <a:spLocks noChangeShapeType="1"/>
            </p:cNvSpPr>
            <p:nvPr/>
          </p:nvSpPr>
          <p:spPr bwMode="auto">
            <a:xfrm>
              <a:off x="4416" y="20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" name="Rectangle 105"/>
            <p:cNvSpPr>
              <a:spLocks noChangeArrowheads="1"/>
            </p:cNvSpPr>
            <p:nvPr/>
          </p:nvSpPr>
          <p:spPr bwMode="auto">
            <a:xfrm>
              <a:off x="4224" y="2256"/>
              <a:ext cx="384" cy="38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0" name="Text Box 106"/>
            <p:cNvSpPr txBox="1">
              <a:spLocks noChangeArrowheads="1"/>
            </p:cNvSpPr>
            <p:nvPr/>
          </p:nvSpPr>
          <p:spPr bwMode="auto">
            <a:xfrm>
              <a:off x="4032" y="2064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p1</a:t>
              </a:r>
            </a:p>
          </p:txBody>
        </p:sp>
        <p:sp>
          <p:nvSpPr>
            <p:cNvPr id="11382" name="Text Box 118"/>
            <p:cNvSpPr txBox="1">
              <a:spLocks noChangeArrowheads="1"/>
            </p:cNvSpPr>
            <p:nvPr/>
          </p:nvSpPr>
          <p:spPr bwMode="auto">
            <a:xfrm>
              <a:off x="4416" y="2064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p2</a:t>
              </a:r>
            </a:p>
          </p:txBody>
        </p:sp>
        <p:sp>
          <p:nvSpPr>
            <p:cNvPr id="11383" name="Text Box 119"/>
            <p:cNvSpPr txBox="1">
              <a:spLocks noChangeArrowheads="1"/>
            </p:cNvSpPr>
            <p:nvPr/>
          </p:nvSpPr>
          <p:spPr bwMode="auto">
            <a:xfrm>
              <a:off x="4032" y="24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p3</a:t>
              </a:r>
            </a:p>
          </p:txBody>
        </p:sp>
        <p:sp>
          <p:nvSpPr>
            <p:cNvPr id="11384" name="Text Box 120"/>
            <p:cNvSpPr txBox="1">
              <a:spLocks noChangeArrowheads="1"/>
            </p:cNvSpPr>
            <p:nvPr/>
          </p:nvSpPr>
          <p:spPr bwMode="auto">
            <a:xfrm>
              <a:off x="4416" y="24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p4</a:t>
              </a:r>
            </a:p>
          </p:txBody>
        </p:sp>
        <p:sp>
          <p:nvSpPr>
            <p:cNvPr id="11385" name="Text Box 121"/>
            <p:cNvSpPr txBox="1">
              <a:spLocks noChangeArrowheads="1"/>
            </p:cNvSpPr>
            <p:nvPr/>
          </p:nvSpPr>
          <p:spPr bwMode="auto">
            <a:xfrm>
              <a:off x="4272" y="2304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>
                  <a:latin typeface="Times New Roman" panose="02020603050405020304" pitchFamily="18" charset="0"/>
                </a:rPr>
                <a:t>R1</a:t>
              </a:r>
            </a:p>
          </p:txBody>
        </p:sp>
      </p:grpSp>
      <p:grpSp>
        <p:nvGrpSpPr>
          <p:cNvPr id="11391" name="Group 127"/>
          <p:cNvGrpSpPr>
            <a:grpSpLocks/>
          </p:cNvGrpSpPr>
          <p:nvPr/>
        </p:nvGrpSpPr>
        <p:grpSpPr bwMode="auto">
          <a:xfrm>
            <a:off x="9020175" y="2057400"/>
            <a:ext cx="914400" cy="762000"/>
            <a:chOff x="4512" y="1296"/>
            <a:chExt cx="576" cy="480"/>
          </a:xfrm>
        </p:grpSpPr>
        <p:sp>
          <p:nvSpPr>
            <p:cNvPr id="11387" name="Oval 123"/>
            <p:cNvSpPr>
              <a:spLocks noChangeArrowheads="1"/>
            </p:cNvSpPr>
            <p:nvPr/>
          </p:nvSpPr>
          <p:spPr bwMode="auto">
            <a:xfrm>
              <a:off x="4944" y="1296"/>
              <a:ext cx="144" cy="14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88" name="Oval 124"/>
            <p:cNvSpPr>
              <a:spLocks noChangeArrowheads="1"/>
            </p:cNvSpPr>
            <p:nvPr/>
          </p:nvSpPr>
          <p:spPr bwMode="auto">
            <a:xfrm>
              <a:off x="4944" y="1632"/>
              <a:ext cx="144" cy="14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89" name="Oval 125"/>
            <p:cNvSpPr>
              <a:spLocks noChangeArrowheads="1"/>
            </p:cNvSpPr>
            <p:nvPr/>
          </p:nvSpPr>
          <p:spPr bwMode="auto">
            <a:xfrm>
              <a:off x="4512" y="1296"/>
              <a:ext cx="144" cy="14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90" name="Oval 126"/>
            <p:cNvSpPr>
              <a:spLocks noChangeArrowheads="1"/>
            </p:cNvSpPr>
            <p:nvPr/>
          </p:nvSpPr>
          <p:spPr bwMode="auto">
            <a:xfrm>
              <a:off x="4512" y="1632"/>
              <a:ext cx="144" cy="14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392" name="Text Box 128"/>
          <p:cNvSpPr txBox="1">
            <a:spLocks noChangeArrowheads="1"/>
          </p:cNvSpPr>
          <p:nvPr/>
        </p:nvSpPr>
        <p:spPr bwMode="auto">
          <a:xfrm>
            <a:off x="9934575" y="3200400"/>
            <a:ext cx="1143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</a:rPr>
              <a:t>Need 4 corner values </a:t>
            </a:r>
          </a:p>
        </p:txBody>
      </p:sp>
      <p:sp>
        <p:nvSpPr>
          <p:cNvPr id="11393" name="Line 129"/>
          <p:cNvSpPr>
            <a:spLocks noChangeShapeType="1"/>
          </p:cNvSpPr>
          <p:nvPr/>
        </p:nvSpPr>
        <p:spPr bwMode="auto">
          <a:xfrm flipH="1" flipV="1">
            <a:off x="9782175" y="2971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402" name="Group 138"/>
          <p:cNvGrpSpPr>
            <a:grpSpLocks/>
          </p:cNvGrpSpPr>
          <p:nvPr/>
        </p:nvGrpSpPr>
        <p:grpSpPr bwMode="auto">
          <a:xfrm>
            <a:off x="7343775" y="1905000"/>
            <a:ext cx="2376488" cy="1524000"/>
            <a:chOff x="3447" y="1200"/>
            <a:chExt cx="1497" cy="960"/>
          </a:xfrm>
        </p:grpSpPr>
        <p:sp>
          <p:nvSpPr>
            <p:cNvPr id="11394" name="Oval 130"/>
            <p:cNvSpPr>
              <a:spLocks noChangeArrowheads="1"/>
            </p:cNvSpPr>
            <p:nvPr/>
          </p:nvSpPr>
          <p:spPr bwMode="auto">
            <a:xfrm>
              <a:off x="4699" y="1632"/>
              <a:ext cx="144" cy="144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95" name="AutoShape 131"/>
            <p:cNvSpPr>
              <a:spLocks noChangeArrowheads="1"/>
            </p:cNvSpPr>
            <p:nvPr/>
          </p:nvSpPr>
          <p:spPr bwMode="auto">
            <a:xfrm>
              <a:off x="3447" y="1200"/>
              <a:ext cx="384" cy="576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96" name="Freeform 132"/>
            <p:cNvSpPr>
              <a:spLocks/>
            </p:cNvSpPr>
            <p:nvPr/>
          </p:nvSpPr>
          <p:spPr bwMode="auto">
            <a:xfrm>
              <a:off x="3739" y="1774"/>
              <a:ext cx="1008" cy="96"/>
            </a:xfrm>
            <a:custGeom>
              <a:avLst/>
              <a:gdLst>
                <a:gd name="T0" fmla="*/ 1104 w 1104"/>
                <a:gd name="T1" fmla="*/ 0 h 192"/>
                <a:gd name="T2" fmla="*/ 912 w 1104"/>
                <a:gd name="T3" fmla="*/ 144 h 192"/>
                <a:gd name="T4" fmla="*/ 576 w 1104"/>
                <a:gd name="T5" fmla="*/ 192 h 192"/>
                <a:gd name="T6" fmla="*/ 96 w 1104"/>
                <a:gd name="T7" fmla="*/ 144 h 192"/>
                <a:gd name="T8" fmla="*/ 0 w 1104"/>
                <a:gd name="T9" fmla="*/ 4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192">
                  <a:moveTo>
                    <a:pt x="1104" y="0"/>
                  </a:moveTo>
                  <a:cubicBezTo>
                    <a:pt x="1052" y="56"/>
                    <a:pt x="1000" y="112"/>
                    <a:pt x="912" y="144"/>
                  </a:cubicBezTo>
                  <a:cubicBezTo>
                    <a:pt x="824" y="176"/>
                    <a:pt x="712" y="192"/>
                    <a:pt x="576" y="192"/>
                  </a:cubicBezTo>
                  <a:cubicBezTo>
                    <a:pt x="440" y="192"/>
                    <a:pt x="192" y="168"/>
                    <a:pt x="96" y="144"/>
                  </a:cubicBezTo>
                  <a:cubicBezTo>
                    <a:pt x="0" y="120"/>
                    <a:pt x="16" y="56"/>
                    <a:pt x="0" y="48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7" name="Text Box 133"/>
            <p:cNvSpPr txBox="1">
              <a:spLocks noChangeArrowheads="1"/>
            </p:cNvSpPr>
            <p:nvPr/>
          </p:nvSpPr>
          <p:spPr bwMode="auto">
            <a:xfrm>
              <a:off x="3648" y="1872"/>
              <a:ext cx="1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>
                  <a:latin typeface="Times New Roman" panose="02020603050405020304" pitchFamily="18" charset="0"/>
                </a:rPr>
                <a:t>Stores Pixel sum of Rect(from top-left corner to this point)</a:t>
              </a:r>
            </a:p>
          </p:txBody>
        </p:sp>
      </p:grpSp>
      <p:sp>
        <p:nvSpPr>
          <p:cNvPr id="11403" name="Rectangle 139"/>
          <p:cNvSpPr>
            <a:spLocks noChangeArrowheads="1"/>
          </p:cNvSpPr>
          <p:nvPr/>
        </p:nvSpPr>
        <p:spPr bwMode="auto">
          <a:xfrm>
            <a:off x="8867775" y="3581400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06" name="Rectangle 142"/>
          <p:cNvSpPr>
            <a:spLocks noChangeArrowheads="1"/>
          </p:cNvSpPr>
          <p:nvPr/>
        </p:nvSpPr>
        <p:spPr bwMode="auto">
          <a:xfrm>
            <a:off x="8867775" y="35814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07" name="Rectangle 143"/>
          <p:cNvSpPr>
            <a:spLocks noChangeArrowheads="1"/>
          </p:cNvSpPr>
          <p:nvPr/>
        </p:nvSpPr>
        <p:spPr bwMode="auto">
          <a:xfrm>
            <a:off x="8867775" y="3581400"/>
            <a:ext cx="3048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08" name="Text Box 144"/>
          <p:cNvSpPr txBox="1">
            <a:spLocks noChangeArrowheads="1"/>
          </p:cNvSpPr>
          <p:nvPr/>
        </p:nvSpPr>
        <p:spPr bwMode="auto">
          <a:xfrm>
            <a:off x="9477375" y="41910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</a:rPr>
              <a:t>P4</a:t>
            </a:r>
          </a:p>
        </p:txBody>
      </p:sp>
      <p:sp>
        <p:nvSpPr>
          <p:cNvPr id="11409" name="Text Box 145"/>
          <p:cNvSpPr txBox="1">
            <a:spLocks noChangeArrowheads="1"/>
          </p:cNvSpPr>
          <p:nvPr/>
        </p:nvSpPr>
        <p:spPr bwMode="auto">
          <a:xfrm>
            <a:off x="9477375" y="35814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</a:rPr>
              <a:t>P2</a:t>
            </a:r>
          </a:p>
        </p:txBody>
      </p:sp>
      <p:sp>
        <p:nvSpPr>
          <p:cNvPr id="11410" name="Text Box 146"/>
          <p:cNvSpPr txBox="1">
            <a:spLocks noChangeArrowheads="1"/>
          </p:cNvSpPr>
          <p:nvPr/>
        </p:nvSpPr>
        <p:spPr bwMode="auto">
          <a:xfrm>
            <a:off x="8791575" y="41910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</a:rPr>
              <a:t>P3</a:t>
            </a:r>
          </a:p>
        </p:txBody>
      </p:sp>
      <p:sp>
        <p:nvSpPr>
          <p:cNvPr id="11411" name="Text Box 147"/>
          <p:cNvSpPr txBox="1">
            <a:spLocks noChangeArrowheads="1"/>
          </p:cNvSpPr>
          <p:nvPr/>
        </p:nvSpPr>
        <p:spPr bwMode="auto">
          <a:xfrm>
            <a:off x="8791575" y="35814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</a:rPr>
              <a:t>P1</a:t>
            </a:r>
          </a:p>
        </p:txBody>
      </p:sp>
      <p:sp>
        <p:nvSpPr>
          <p:cNvPr id="11412" name="Text Box 148"/>
          <p:cNvSpPr txBox="1">
            <a:spLocks noChangeArrowheads="1"/>
          </p:cNvSpPr>
          <p:nvPr/>
        </p:nvSpPr>
        <p:spPr bwMode="auto">
          <a:xfrm>
            <a:off x="2771775" y="3581400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20 x 20 sub-window</a:t>
            </a:r>
          </a:p>
        </p:txBody>
      </p:sp>
      <p:sp>
        <p:nvSpPr>
          <p:cNvPr id="11413" name="Rectangle 149"/>
          <p:cNvSpPr>
            <a:spLocks noChangeArrowheads="1"/>
          </p:cNvSpPr>
          <p:nvPr/>
        </p:nvSpPr>
        <p:spPr bwMode="auto">
          <a:xfrm>
            <a:off x="2847975" y="2286000"/>
            <a:ext cx="1295400" cy="12192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14" name="Rectangle 150"/>
          <p:cNvSpPr>
            <a:spLocks noChangeArrowheads="1"/>
          </p:cNvSpPr>
          <p:nvPr/>
        </p:nvSpPr>
        <p:spPr bwMode="auto">
          <a:xfrm>
            <a:off x="4448175" y="2286000"/>
            <a:ext cx="1295400" cy="12192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15" name="Rectangle 151"/>
          <p:cNvSpPr>
            <a:spLocks noChangeArrowheads="1"/>
          </p:cNvSpPr>
          <p:nvPr/>
        </p:nvSpPr>
        <p:spPr bwMode="auto">
          <a:xfrm>
            <a:off x="2847975" y="3962400"/>
            <a:ext cx="1295400" cy="1143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16" name="Rectangle 152"/>
          <p:cNvSpPr>
            <a:spLocks noChangeArrowheads="1"/>
          </p:cNvSpPr>
          <p:nvPr/>
        </p:nvSpPr>
        <p:spPr bwMode="auto">
          <a:xfrm>
            <a:off x="4371975" y="3962400"/>
            <a:ext cx="1295400" cy="1143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58366" y="2254251"/>
            <a:ext cx="17692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Weak classifier with high speed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610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7" grpId="0"/>
      <p:bldP spid="11392" grpId="0"/>
      <p:bldP spid="11408" grpId="0"/>
      <p:bldP spid="11409" grpId="0"/>
      <p:bldP spid="11410" grpId="0"/>
      <p:bldP spid="11411" grpId="0"/>
      <p:bldP spid="1141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Pool Layer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937" y="1999397"/>
            <a:ext cx="4819650" cy="1828800"/>
          </a:xfr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4741862"/>
            <a:ext cx="4657725" cy="15906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08342" y="1630065"/>
            <a:ext cx="3587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max-pooling</a:t>
            </a:r>
            <a:r>
              <a:rPr lang="en-US" altLang="zh-CN" dirty="0"/>
              <a:t> mean-pooling</a:t>
            </a:r>
            <a:r>
              <a:rPr lang="zh-CN" altLang="en-US" dirty="0"/>
              <a:t>： </a:t>
            </a:r>
            <a:r>
              <a:rPr lang="zh-CN" altLang="en-US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4633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910" y="644630"/>
            <a:ext cx="4149611" cy="556873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Compute in CDNN</a:t>
            </a:r>
          </a:p>
        </p:txBody>
      </p:sp>
    </p:spTree>
    <p:extLst>
      <p:ext uri="{BB962C8B-B14F-4D97-AF65-F5344CB8AC3E}">
        <p14:creationId xmlns:p14="http://schemas.microsoft.com/office/powerpoint/2010/main" val="12887634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 Connected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Similar to convolution layer</a:t>
            </a:r>
            <a:r>
              <a:rPr lang="zh-CN" altLang="en-US" dirty="0"/>
              <a:t>，来源于传统神经网络，参数太多，会</a:t>
            </a:r>
            <a:r>
              <a:rPr lang="en-US" altLang="zh-CN" dirty="0"/>
              <a:t>overfitting</a:t>
            </a:r>
            <a:r>
              <a:rPr lang="zh-CN" altLang="en-US" dirty="0"/>
              <a:t>，基本已经放弃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157" y="2904668"/>
            <a:ext cx="7537686" cy="281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541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Computing in CDNN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1085733"/>
            <a:ext cx="6181090" cy="637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044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Done by Generator in FC Layer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2387" y="1846263"/>
            <a:ext cx="666755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503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DropOut</a:t>
            </a:r>
            <a:endParaRPr lang="en-US" altLang="zh-CN" dirty="0"/>
          </a:p>
          <a:p>
            <a:r>
              <a:rPr lang="zh-CN" altLang="en-US" dirty="0"/>
              <a:t>这种技术叫做</a:t>
            </a:r>
            <a:r>
              <a:rPr lang="en-US" altLang="zh-CN" b="1" dirty="0"/>
              <a:t>Dropout</a:t>
            </a:r>
            <a:r>
              <a:rPr lang="zh-CN" altLang="en-US" dirty="0"/>
              <a:t>，它做的就是以</a:t>
            </a:r>
            <a:r>
              <a:rPr lang="en-US" altLang="zh-CN" dirty="0"/>
              <a:t>0.5</a:t>
            </a:r>
            <a:r>
              <a:rPr lang="zh-CN" altLang="en-US" dirty="0"/>
              <a:t>的概率，将每个隐层神经元的输出设置为零。以这种方式“</a:t>
            </a:r>
            <a:r>
              <a:rPr lang="en-US" altLang="zh-CN" dirty="0"/>
              <a:t>dropped out”</a:t>
            </a:r>
            <a:r>
              <a:rPr lang="zh-CN" altLang="en-US" dirty="0"/>
              <a:t>的神经元既不参与前向传播，也不参与反向传播。</a:t>
            </a:r>
            <a:endParaRPr lang="en-US" altLang="zh-CN" dirty="0"/>
          </a:p>
          <a:p>
            <a:r>
              <a:rPr lang="zh-CN" altLang="en-US" dirty="0"/>
              <a:t>所以每次输入一个样本，就相当于该神经网络就尝试了一个新的结构，但是所有这些结构之间共享权重。因为神经元不能依赖于其他特定神经元而存在，所以这种技术降低了神经元复杂的互适应关系。</a:t>
            </a:r>
            <a:endParaRPr lang="en-US" altLang="zh-CN" dirty="0"/>
          </a:p>
          <a:p>
            <a:r>
              <a:rPr lang="zh-CN" altLang="en-US" dirty="0"/>
              <a:t>正因如此，网络需要被迫学习更为鲁棒的特征，这些特征在结合其他神经元的一些不同随机子集时有用。在测试时，我们将所有神经元的输出都仅仅只乘以</a:t>
            </a:r>
            <a:r>
              <a:rPr lang="en-US" altLang="zh-CN" dirty="0"/>
              <a:t>0.5</a:t>
            </a:r>
            <a:r>
              <a:rPr lang="zh-CN" altLang="en-US" dirty="0"/>
              <a:t>，对于获取指数级</a:t>
            </a:r>
            <a:r>
              <a:rPr lang="en-US" altLang="zh-CN" dirty="0"/>
              <a:t>dropout</a:t>
            </a:r>
            <a:r>
              <a:rPr lang="zh-CN" altLang="en-US" dirty="0"/>
              <a:t>网络产生的预测分布的几何平均值，这是一个合理的近似方法。</a:t>
            </a:r>
            <a:endParaRPr lang="en-US" altLang="zh-CN" dirty="0"/>
          </a:p>
          <a:p>
            <a:r>
              <a:rPr lang="zh-CN" altLang="en-US" dirty="0"/>
              <a:t>只在训练的时候有用</a:t>
            </a:r>
          </a:p>
        </p:txBody>
      </p:sp>
    </p:spTree>
    <p:extLst>
      <p:ext uri="{BB962C8B-B14F-4D97-AF65-F5344CB8AC3E}">
        <p14:creationId xmlns:p14="http://schemas.microsoft.com/office/powerpoint/2010/main" val="10870349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361950"/>
            <a:ext cx="865822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762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300" y="1653993"/>
            <a:ext cx="5733745" cy="40348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1792583"/>
            <a:ext cx="5626100" cy="389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591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Bandwidth Reduction:</a:t>
            </a:r>
          </a:p>
          <a:p>
            <a:pPr marL="0" indent="0">
              <a:buNone/>
            </a:pPr>
            <a:r>
              <a:rPr lang="en-US" altLang="zh-CN" dirty="0"/>
              <a:t>The input data of FC has large number of zero value, as show in the image</a:t>
            </a:r>
            <a:endParaRPr lang="zh-CN" altLang="en-US" dirty="0"/>
          </a:p>
          <a:p>
            <a:r>
              <a:rPr lang="en-US" altLang="zh-CN" dirty="0"/>
              <a:t>The zero values are about 50% of total input data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1" t="3067" r="8614" b="6400"/>
          <a:stretch/>
        </p:blipFill>
        <p:spPr>
          <a:xfrm>
            <a:off x="4684776" y="3442786"/>
            <a:ext cx="2822448" cy="295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295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Cascade for Fast Detection</a:t>
            </a:r>
          </a:p>
        </p:txBody>
      </p:sp>
      <p:sp>
        <p:nvSpPr>
          <p:cNvPr id="3382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charset="0"/>
              <a:buChar char="•"/>
              <a:defRPr/>
            </a:pPr>
            <a:endParaRPr lang="en-US" dirty="0"/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pPr>
              <a:buFont typeface="Arial" charset="0"/>
              <a:buChar char="•"/>
              <a:defRPr/>
            </a:pPr>
            <a:endParaRPr lang="en-US" sz="2800" dirty="0"/>
          </a:p>
          <a:p>
            <a:pPr>
              <a:buFont typeface="Arial" charset="0"/>
              <a:buChar char="•"/>
              <a:defRPr/>
            </a:pPr>
            <a:endParaRPr lang="en-US" sz="2800" dirty="0"/>
          </a:p>
          <a:p>
            <a:pPr>
              <a:buFont typeface="Arial" charset="0"/>
              <a:buChar char="•"/>
              <a:defRPr/>
            </a:pPr>
            <a:r>
              <a:rPr lang="en-US" sz="2800" dirty="0"/>
              <a:t>Choose threshold for low false negative rate</a:t>
            </a:r>
          </a:p>
          <a:p>
            <a:pPr>
              <a:buFont typeface="Arial" charset="0"/>
              <a:buChar char="•"/>
              <a:defRPr/>
            </a:pPr>
            <a:r>
              <a:rPr lang="en-US" sz="2800" dirty="0"/>
              <a:t>Fast classifiers early in cascade</a:t>
            </a:r>
          </a:p>
          <a:p>
            <a:pPr>
              <a:buFont typeface="Arial" charset="0"/>
              <a:buChar char="•"/>
              <a:defRPr/>
            </a:pPr>
            <a:r>
              <a:rPr lang="en-US" sz="2800" dirty="0"/>
              <a:t>Slow classifiers later, but most examples don’t get there</a:t>
            </a:r>
          </a:p>
          <a:p>
            <a:pPr lvl="1">
              <a:buFont typeface="Arial" charset="0"/>
              <a:buNone/>
              <a:defRPr/>
            </a:pPr>
            <a:endParaRPr lang="en-US" sz="2400" dirty="0"/>
          </a:p>
        </p:txBody>
      </p:sp>
      <p:grpSp>
        <p:nvGrpSpPr>
          <p:cNvPr id="32771" name="Group 28"/>
          <p:cNvGrpSpPr>
            <a:grpSpLocks/>
          </p:cNvGrpSpPr>
          <p:nvPr/>
        </p:nvGrpSpPr>
        <p:grpSpPr bwMode="auto">
          <a:xfrm>
            <a:off x="1905000" y="1447800"/>
            <a:ext cx="8763000" cy="2732088"/>
            <a:chOff x="381000" y="1447800"/>
            <a:chExt cx="8763000" cy="2732088"/>
          </a:xfrm>
        </p:grpSpPr>
        <p:sp>
          <p:nvSpPr>
            <p:cNvPr id="4" name="Rectangle 3"/>
            <p:cNvSpPr/>
            <p:nvPr/>
          </p:nvSpPr>
          <p:spPr>
            <a:xfrm>
              <a:off x="381000" y="1447800"/>
              <a:ext cx="8382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33400" y="1600200"/>
              <a:ext cx="8382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5800" y="1752600"/>
              <a:ext cx="8382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38200" y="1905000"/>
              <a:ext cx="8382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90600" y="2057400"/>
              <a:ext cx="8382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2778" name="TextBox 10"/>
            <p:cNvSpPr txBox="1">
              <a:spLocks noChangeArrowheads="1"/>
            </p:cNvSpPr>
            <p:nvPr/>
          </p:nvSpPr>
          <p:spPr bwMode="auto">
            <a:xfrm>
              <a:off x="762000" y="3352800"/>
              <a:ext cx="11969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/>
                <a:t>Examples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438400" y="1752600"/>
              <a:ext cx="1295400" cy="1066800"/>
            </a:xfrm>
            <a:prstGeom prst="roundRect">
              <a:avLst/>
            </a:prstGeom>
            <a:solidFill>
              <a:srgbClr val="97FFC6"/>
            </a:solidFill>
            <a:ln>
              <a:solidFill>
                <a:srgbClr val="0082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Stage 1</a:t>
              </a:r>
            </a:p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  <a:r>
                <a:rPr lang="en-US" dirty="0">
                  <a:solidFill>
                    <a:schemeClr val="tx1"/>
                  </a:solidFill>
                </a:rPr>
                <a:t>(x) &gt; t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  <a:r>
                <a:rPr lang="en-US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3886200" y="2133600"/>
              <a:ext cx="533400" cy="381000"/>
            </a:xfrm>
            <a:prstGeom prst="rightArrow">
              <a:avLst/>
            </a:prstGeom>
            <a:solidFill>
              <a:srgbClr val="97FFC6"/>
            </a:solidFill>
            <a:ln>
              <a:solidFill>
                <a:srgbClr val="0082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Right Arrow 13"/>
            <p:cNvSpPr/>
            <p:nvPr/>
          </p:nvSpPr>
          <p:spPr>
            <a:xfrm rot="5400000">
              <a:off x="2781300" y="3162300"/>
              <a:ext cx="762000" cy="381000"/>
            </a:xfrm>
            <a:prstGeom prst="rightArrow">
              <a:avLst/>
            </a:prstGeom>
            <a:solidFill>
              <a:srgbClr val="97FFC6"/>
            </a:solidFill>
            <a:ln>
              <a:solidFill>
                <a:srgbClr val="0082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1905000" y="2057400"/>
              <a:ext cx="381000" cy="457200"/>
            </a:xfrm>
            <a:prstGeom prst="rightArrow">
              <a:avLst/>
            </a:prstGeom>
            <a:solidFill>
              <a:srgbClr val="97FFC6"/>
            </a:solidFill>
            <a:ln>
              <a:solidFill>
                <a:srgbClr val="0082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783" name="TextBox 15"/>
            <p:cNvSpPr txBox="1">
              <a:spLocks noChangeArrowheads="1"/>
            </p:cNvSpPr>
            <p:nvPr/>
          </p:nvSpPr>
          <p:spPr bwMode="auto">
            <a:xfrm>
              <a:off x="2743200" y="3810000"/>
              <a:ext cx="8382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/>
                <a:t>Reject</a:t>
              </a:r>
            </a:p>
          </p:txBody>
        </p:sp>
        <p:sp>
          <p:nvSpPr>
            <p:cNvPr id="32784" name="TextBox 16"/>
            <p:cNvSpPr txBox="1">
              <a:spLocks noChangeArrowheads="1"/>
            </p:cNvSpPr>
            <p:nvPr/>
          </p:nvSpPr>
          <p:spPr bwMode="auto">
            <a:xfrm>
              <a:off x="3352800" y="3048000"/>
              <a:ext cx="4794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/>
                <a:t>No</a:t>
              </a:r>
            </a:p>
          </p:txBody>
        </p:sp>
        <p:sp>
          <p:nvSpPr>
            <p:cNvPr id="32785" name="TextBox 17"/>
            <p:cNvSpPr txBox="1">
              <a:spLocks noChangeArrowheads="1"/>
            </p:cNvSpPr>
            <p:nvPr/>
          </p:nvSpPr>
          <p:spPr bwMode="auto">
            <a:xfrm>
              <a:off x="3810000" y="1676400"/>
              <a:ext cx="56038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/>
                <a:t>Yes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511675" y="1768475"/>
              <a:ext cx="1279525" cy="1066800"/>
            </a:xfrm>
            <a:prstGeom prst="roundRect">
              <a:avLst/>
            </a:prstGeom>
            <a:solidFill>
              <a:srgbClr val="97FFC6"/>
            </a:solidFill>
            <a:ln>
              <a:solidFill>
                <a:srgbClr val="0082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Stage 2</a:t>
              </a:r>
            </a:p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  <a:r>
                <a:rPr lang="en-US" dirty="0">
                  <a:solidFill>
                    <a:schemeClr val="tx1"/>
                  </a:solidFill>
                </a:rPr>
                <a:t>(x) &gt; t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  <a:r>
                <a:rPr lang="en-US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53200" y="1752600"/>
              <a:ext cx="1295400" cy="1066800"/>
            </a:xfrm>
            <a:prstGeom prst="roundRect">
              <a:avLst/>
            </a:prstGeom>
            <a:solidFill>
              <a:srgbClr val="97FFC6"/>
            </a:solidFill>
            <a:ln>
              <a:solidFill>
                <a:srgbClr val="0082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Stage N</a:t>
              </a:r>
            </a:p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</a:rPr>
                <a:t>N</a:t>
              </a:r>
              <a:r>
                <a:rPr lang="en-US" dirty="0">
                  <a:solidFill>
                    <a:schemeClr val="tx1"/>
                  </a:solidFill>
                </a:rPr>
                <a:t>(x) &gt; </a:t>
              </a:r>
              <a:r>
                <a:rPr lang="en-US" dirty="0" err="1">
                  <a:solidFill>
                    <a:schemeClr val="tx1"/>
                  </a:solidFill>
                </a:rPr>
                <a:t>t</a:t>
              </a:r>
              <a:r>
                <a:rPr lang="en-US" baseline="-25000" dirty="0" err="1">
                  <a:solidFill>
                    <a:schemeClr val="tx1"/>
                  </a:solidFill>
                </a:rPr>
                <a:t>N</a:t>
              </a:r>
              <a:r>
                <a:rPr lang="en-US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7924800" y="2133600"/>
              <a:ext cx="533400" cy="381000"/>
            </a:xfrm>
            <a:prstGeom prst="rightArrow">
              <a:avLst/>
            </a:prstGeom>
            <a:solidFill>
              <a:srgbClr val="97FFC6"/>
            </a:solidFill>
            <a:ln>
              <a:solidFill>
                <a:srgbClr val="0082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789" name="TextBox 21"/>
            <p:cNvSpPr txBox="1">
              <a:spLocks noChangeArrowheads="1"/>
            </p:cNvSpPr>
            <p:nvPr/>
          </p:nvSpPr>
          <p:spPr bwMode="auto">
            <a:xfrm>
              <a:off x="7848600" y="1676400"/>
              <a:ext cx="56038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/>
                <a:t>Yes</a:t>
              </a:r>
            </a:p>
          </p:txBody>
        </p:sp>
        <p:sp>
          <p:nvSpPr>
            <p:cNvPr id="32790" name="TextBox 22"/>
            <p:cNvSpPr txBox="1">
              <a:spLocks noChangeArrowheads="1"/>
            </p:cNvSpPr>
            <p:nvPr/>
          </p:nvSpPr>
          <p:spPr bwMode="auto">
            <a:xfrm>
              <a:off x="5883275" y="1981200"/>
              <a:ext cx="54451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/>
                <a:t>…</a:t>
              </a:r>
            </a:p>
          </p:txBody>
        </p:sp>
        <p:sp>
          <p:nvSpPr>
            <p:cNvPr id="32791" name="TextBox 23"/>
            <p:cNvSpPr txBox="1">
              <a:spLocks noChangeArrowheads="1"/>
            </p:cNvSpPr>
            <p:nvPr/>
          </p:nvSpPr>
          <p:spPr bwMode="auto">
            <a:xfrm>
              <a:off x="8447088" y="2209800"/>
              <a:ext cx="6969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/>
                <a:t>Pass</a:t>
              </a:r>
            </a:p>
          </p:txBody>
        </p:sp>
        <p:sp>
          <p:nvSpPr>
            <p:cNvPr id="25" name="Right Arrow 24"/>
            <p:cNvSpPr/>
            <p:nvPr/>
          </p:nvSpPr>
          <p:spPr>
            <a:xfrm rot="5400000">
              <a:off x="4686300" y="3162300"/>
              <a:ext cx="762000" cy="381000"/>
            </a:xfrm>
            <a:prstGeom prst="rightArrow">
              <a:avLst/>
            </a:prstGeom>
            <a:solidFill>
              <a:srgbClr val="97FFC6"/>
            </a:solidFill>
            <a:ln>
              <a:solidFill>
                <a:srgbClr val="0082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793" name="TextBox 25"/>
            <p:cNvSpPr txBox="1">
              <a:spLocks noChangeArrowheads="1"/>
            </p:cNvSpPr>
            <p:nvPr/>
          </p:nvSpPr>
          <p:spPr bwMode="auto">
            <a:xfrm>
              <a:off x="4648200" y="3810000"/>
              <a:ext cx="8382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/>
                <a:t>Reject</a:t>
              </a:r>
            </a:p>
          </p:txBody>
        </p:sp>
        <p:sp>
          <p:nvSpPr>
            <p:cNvPr id="32794" name="TextBox 26"/>
            <p:cNvSpPr txBox="1">
              <a:spLocks noChangeArrowheads="1"/>
            </p:cNvSpPr>
            <p:nvPr/>
          </p:nvSpPr>
          <p:spPr bwMode="auto">
            <a:xfrm>
              <a:off x="5257800" y="3048000"/>
              <a:ext cx="4794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/>
                <a:t>No</a:t>
              </a:r>
            </a:p>
          </p:txBody>
        </p:sp>
        <p:sp>
          <p:nvSpPr>
            <p:cNvPr id="28" name="Right Arrow 27"/>
            <p:cNvSpPr/>
            <p:nvPr/>
          </p:nvSpPr>
          <p:spPr>
            <a:xfrm rot="5400000">
              <a:off x="6819900" y="3086100"/>
              <a:ext cx="762000" cy="381000"/>
            </a:xfrm>
            <a:prstGeom prst="rightArrow">
              <a:avLst/>
            </a:prstGeom>
            <a:solidFill>
              <a:srgbClr val="97FFC6"/>
            </a:solidFill>
            <a:ln>
              <a:solidFill>
                <a:srgbClr val="0082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796" name="TextBox 28"/>
            <p:cNvSpPr txBox="1">
              <a:spLocks noChangeArrowheads="1"/>
            </p:cNvSpPr>
            <p:nvPr/>
          </p:nvSpPr>
          <p:spPr bwMode="auto">
            <a:xfrm>
              <a:off x="6781800" y="3733800"/>
              <a:ext cx="8382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/>
                <a:t>Reject</a:t>
              </a:r>
            </a:p>
          </p:txBody>
        </p:sp>
        <p:sp>
          <p:nvSpPr>
            <p:cNvPr id="32797" name="TextBox 29"/>
            <p:cNvSpPr txBox="1">
              <a:spLocks noChangeArrowheads="1"/>
            </p:cNvSpPr>
            <p:nvPr/>
          </p:nvSpPr>
          <p:spPr bwMode="auto">
            <a:xfrm>
              <a:off x="7391400" y="2971800"/>
              <a:ext cx="4794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2746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Calibri" panose="020F0502020204030204" pitchFamily="34" charset="0"/>
                <a:ea typeface="新細明體" pitchFamily="18" charset="-120"/>
              </a:rPr>
              <a:t>Feature selection</a:t>
            </a:r>
            <a:endParaRPr lang="zh-TW" altLang="en-US">
              <a:ea typeface="新細明體" pitchFamily="18" charset="-120"/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Calibri" panose="020F0502020204030204" pitchFamily="34" charset="0"/>
                <a:ea typeface="新細明體" pitchFamily="18" charset="-120"/>
              </a:rPr>
              <a:t>A weak classifier </a:t>
            </a:r>
            <a:r>
              <a:rPr lang="en-US" altLang="zh-TW" i="1" dirty="0">
                <a:latin typeface="Calibri" panose="020F0502020204030204" pitchFamily="34" charset="0"/>
                <a:ea typeface="新細明體" pitchFamily="18" charset="-120"/>
              </a:rPr>
              <a:t>h</a:t>
            </a:r>
            <a:endParaRPr lang="zh-TW" altLang="en-US" dirty="0">
              <a:latin typeface="Calibri" panose="020F0502020204030204" pitchFamily="34" charset="0"/>
              <a:ea typeface="新細明體" pitchFamily="18" charset="-120"/>
            </a:endParaRPr>
          </a:p>
        </p:txBody>
      </p:sp>
      <p:pic>
        <p:nvPicPr>
          <p:cNvPr id="33796" name="Picture 5" descr="img_004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4384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6" descr="img_010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384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572000" y="2743200"/>
            <a:ext cx="762000" cy="1498600"/>
            <a:chOff x="3048000" y="2743200"/>
            <a:chExt cx="762000" cy="1499399"/>
          </a:xfrm>
        </p:grpSpPr>
        <p:grpSp>
          <p:nvGrpSpPr>
            <p:cNvPr id="33812" name="Group 11"/>
            <p:cNvGrpSpPr>
              <a:grpSpLocks/>
            </p:cNvGrpSpPr>
            <p:nvPr/>
          </p:nvGrpSpPr>
          <p:grpSpPr bwMode="auto">
            <a:xfrm>
              <a:off x="3048000" y="2743200"/>
              <a:ext cx="762000" cy="457200"/>
              <a:chOff x="1219200" y="2971800"/>
              <a:chExt cx="762000" cy="457200"/>
            </a:xfrm>
          </p:grpSpPr>
          <p:sp>
            <p:nvSpPr>
              <p:cNvPr id="33814" name="Rectangle 9"/>
              <p:cNvSpPr>
                <a:spLocks noChangeArrowheads="1"/>
              </p:cNvSpPr>
              <p:nvPr/>
            </p:nvSpPr>
            <p:spPr bwMode="auto">
              <a:xfrm>
                <a:off x="1219200" y="2971800"/>
                <a:ext cx="7620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33815" name="Rectangle 10"/>
              <p:cNvSpPr>
                <a:spLocks noChangeArrowheads="1"/>
              </p:cNvSpPr>
              <p:nvPr/>
            </p:nvSpPr>
            <p:spPr bwMode="auto">
              <a:xfrm>
                <a:off x="1219200" y="3200400"/>
                <a:ext cx="762000" cy="228600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TW" altLang="en-US">
                  <a:ea typeface="新細明體" pitchFamily="18" charset="-120"/>
                </a:endParaRPr>
              </a:p>
            </p:txBody>
          </p:sp>
        </p:grpSp>
        <p:sp>
          <p:nvSpPr>
            <p:cNvPr id="33813" name="TextBox 15"/>
            <p:cNvSpPr txBox="1">
              <a:spLocks noChangeArrowheads="1"/>
            </p:cNvSpPr>
            <p:nvPr/>
          </p:nvSpPr>
          <p:spPr bwMode="auto">
            <a:xfrm>
              <a:off x="3208996" y="3657600"/>
              <a:ext cx="448792" cy="584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3200" i="1">
                  <a:latin typeface="Calibri" panose="020F0502020204030204" pitchFamily="34" charset="0"/>
                  <a:ea typeface="新細明體" pitchFamily="18" charset="-120"/>
                </a:rPr>
                <a:t>f</a:t>
              </a:r>
              <a:r>
                <a:rPr lang="en-US" altLang="zh-TW" sz="3200" i="1" baseline="-25000">
                  <a:latin typeface="Calibri" panose="020F0502020204030204" pitchFamily="34" charset="0"/>
                  <a:ea typeface="新細明體" pitchFamily="18" charset="-120"/>
                </a:rPr>
                <a:t>1</a:t>
              </a:r>
              <a:endParaRPr lang="zh-TW" altLang="en-US" sz="3200">
                <a:latin typeface="Calibri" panose="020F0502020204030204" pitchFamily="34" charset="0"/>
                <a:ea typeface="新細明體" pitchFamily="18" charset="-120"/>
              </a:endParaRP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6324600" y="2743200"/>
            <a:ext cx="762000" cy="1498600"/>
            <a:chOff x="4800600" y="2743200"/>
            <a:chExt cx="762000" cy="1499399"/>
          </a:xfrm>
        </p:grpSpPr>
        <p:grpSp>
          <p:nvGrpSpPr>
            <p:cNvPr id="33808" name="Group 12"/>
            <p:cNvGrpSpPr>
              <a:grpSpLocks/>
            </p:cNvGrpSpPr>
            <p:nvPr/>
          </p:nvGrpSpPr>
          <p:grpSpPr bwMode="auto">
            <a:xfrm>
              <a:off x="4800600" y="2743200"/>
              <a:ext cx="762000" cy="457200"/>
              <a:chOff x="1219200" y="2971800"/>
              <a:chExt cx="762000" cy="457200"/>
            </a:xfrm>
          </p:grpSpPr>
          <p:sp>
            <p:nvSpPr>
              <p:cNvPr id="33810" name="Rectangle 13"/>
              <p:cNvSpPr>
                <a:spLocks noChangeArrowheads="1"/>
              </p:cNvSpPr>
              <p:nvPr/>
            </p:nvSpPr>
            <p:spPr bwMode="auto">
              <a:xfrm>
                <a:off x="1219200" y="2971800"/>
                <a:ext cx="7620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33811" name="Rectangle 14"/>
              <p:cNvSpPr>
                <a:spLocks noChangeArrowheads="1"/>
              </p:cNvSpPr>
              <p:nvPr/>
            </p:nvSpPr>
            <p:spPr bwMode="auto">
              <a:xfrm>
                <a:off x="1219200" y="3200400"/>
                <a:ext cx="762000" cy="228600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TW" altLang="en-US">
                  <a:ea typeface="新細明體" pitchFamily="18" charset="-120"/>
                </a:endParaRPr>
              </a:p>
            </p:txBody>
          </p:sp>
        </p:grpSp>
        <p:sp>
          <p:nvSpPr>
            <p:cNvPr id="33809" name="TextBox 16"/>
            <p:cNvSpPr txBox="1">
              <a:spLocks noChangeArrowheads="1"/>
            </p:cNvSpPr>
            <p:nvPr/>
          </p:nvSpPr>
          <p:spPr bwMode="auto">
            <a:xfrm>
              <a:off x="4961597" y="3657600"/>
              <a:ext cx="448792" cy="584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3200" i="1">
                  <a:latin typeface="Calibri" panose="020F0502020204030204" pitchFamily="34" charset="0"/>
                  <a:ea typeface="新細明體" pitchFamily="18" charset="-120"/>
                </a:rPr>
                <a:t>f</a:t>
              </a:r>
              <a:r>
                <a:rPr lang="en-US" altLang="zh-TW" sz="3200" i="1" baseline="-25000">
                  <a:latin typeface="Calibri" panose="020F0502020204030204" pitchFamily="34" charset="0"/>
                  <a:ea typeface="新細明體" pitchFamily="18" charset="-120"/>
                </a:rPr>
                <a:t>2</a:t>
              </a:r>
              <a:endParaRPr lang="zh-TW" altLang="en-US" sz="3200">
                <a:latin typeface="Calibri" panose="020F0502020204030204" pitchFamily="34" charset="0"/>
                <a:ea typeface="新細明體" pitchFamily="18" charset="-120"/>
              </a:endParaRP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124200" y="4343400"/>
            <a:ext cx="5773738" cy="1219200"/>
            <a:chOff x="1981200" y="4495800"/>
            <a:chExt cx="5774791" cy="1219200"/>
          </a:xfrm>
        </p:grpSpPr>
        <p:sp>
          <p:nvSpPr>
            <p:cNvPr id="33806" name="TextBox 17"/>
            <p:cNvSpPr txBox="1">
              <a:spLocks noChangeArrowheads="1"/>
            </p:cNvSpPr>
            <p:nvPr/>
          </p:nvSpPr>
          <p:spPr bwMode="auto">
            <a:xfrm>
              <a:off x="1981200" y="4495800"/>
              <a:ext cx="477276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3200" i="1">
                  <a:latin typeface="Calibri" panose="020F0502020204030204" pitchFamily="34" charset="0"/>
                  <a:ea typeface="新細明體" pitchFamily="18" charset="-120"/>
                </a:rPr>
                <a:t>f</a:t>
              </a:r>
              <a:r>
                <a:rPr lang="en-US" altLang="zh-TW" sz="3200" i="1" baseline="-25000">
                  <a:latin typeface="Calibri" panose="020F0502020204030204" pitchFamily="34" charset="0"/>
                  <a:ea typeface="新細明體" pitchFamily="18" charset="-120"/>
                </a:rPr>
                <a:t>1</a:t>
              </a:r>
              <a:r>
                <a:rPr lang="en-US" altLang="zh-TW" sz="3200">
                  <a:latin typeface="Calibri" panose="020F0502020204030204" pitchFamily="34" charset="0"/>
                  <a:ea typeface="新細明體" pitchFamily="18" charset="-120"/>
                </a:rPr>
                <a:t> &gt; </a:t>
              </a:r>
              <a:r>
                <a:rPr lang="el-GR" altLang="zh-TW" sz="3200">
                  <a:latin typeface="Calibri" panose="020F0502020204030204" pitchFamily="34" charset="0"/>
                </a:rPr>
                <a:t>θ</a:t>
              </a:r>
              <a:r>
                <a:rPr lang="en-US" altLang="zh-TW" sz="3200">
                  <a:latin typeface="Calibri" panose="020F0502020204030204" pitchFamily="34" charset="0"/>
                  <a:ea typeface="新細明體" pitchFamily="18" charset="-120"/>
                </a:rPr>
                <a:t> (a threshold) =&gt; Face!</a:t>
              </a:r>
              <a:endParaRPr lang="zh-TW" altLang="en-US" sz="3200">
                <a:latin typeface="Calibri" panose="020F0502020204030204" pitchFamily="34" charset="0"/>
                <a:ea typeface="新細明體" pitchFamily="18" charset="-120"/>
              </a:endParaRPr>
            </a:p>
          </p:txBody>
        </p:sp>
        <p:sp>
          <p:nvSpPr>
            <p:cNvPr id="33807" name="TextBox 18"/>
            <p:cNvSpPr txBox="1">
              <a:spLocks noChangeArrowheads="1"/>
            </p:cNvSpPr>
            <p:nvPr/>
          </p:nvSpPr>
          <p:spPr bwMode="auto">
            <a:xfrm>
              <a:off x="1981200" y="5130225"/>
              <a:ext cx="577479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3200" i="1">
                  <a:latin typeface="Calibri" panose="020F0502020204030204" pitchFamily="34" charset="0"/>
                  <a:ea typeface="新細明體" pitchFamily="18" charset="-120"/>
                </a:rPr>
                <a:t>f</a:t>
              </a:r>
              <a:r>
                <a:rPr lang="en-US" altLang="zh-TW" sz="3200" i="1" baseline="-25000">
                  <a:latin typeface="Calibri" panose="020F0502020204030204" pitchFamily="34" charset="0"/>
                  <a:ea typeface="新細明體" pitchFamily="18" charset="-120"/>
                </a:rPr>
                <a:t>2</a:t>
              </a:r>
              <a:r>
                <a:rPr lang="en-US" altLang="zh-TW" sz="3200">
                  <a:latin typeface="Calibri" panose="020F0502020204030204" pitchFamily="34" charset="0"/>
                  <a:ea typeface="新細明體" pitchFamily="18" charset="-120"/>
                </a:rPr>
                <a:t> ≤ </a:t>
              </a:r>
              <a:r>
                <a:rPr lang="el-GR" altLang="zh-TW" sz="3200">
                  <a:latin typeface="Calibri" panose="020F0502020204030204" pitchFamily="34" charset="0"/>
                </a:rPr>
                <a:t>θ</a:t>
              </a:r>
              <a:r>
                <a:rPr lang="en-US" altLang="zh-TW" sz="3200">
                  <a:latin typeface="Calibri" panose="020F0502020204030204" pitchFamily="34" charset="0"/>
                  <a:ea typeface="新細明體" pitchFamily="18" charset="-120"/>
                </a:rPr>
                <a:t> (a threshold) =&gt; Not a Face!</a:t>
              </a:r>
              <a:endParaRPr lang="zh-TW" altLang="en-US" sz="3200">
                <a:latin typeface="Calibri" panose="020F0502020204030204" pitchFamily="34" charset="0"/>
                <a:ea typeface="新細明體" pitchFamily="18" charset="-120"/>
              </a:endParaRP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4114800" y="5638800"/>
            <a:ext cx="3246438" cy="1066800"/>
            <a:chOff x="1822173" y="5638800"/>
            <a:chExt cx="3247138" cy="1066800"/>
          </a:xfrm>
        </p:grpSpPr>
        <p:sp>
          <p:nvSpPr>
            <p:cNvPr id="33802" name="TextBox 17"/>
            <p:cNvSpPr txBox="1">
              <a:spLocks noChangeArrowheads="1"/>
            </p:cNvSpPr>
            <p:nvPr/>
          </p:nvSpPr>
          <p:spPr bwMode="auto">
            <a:xfrm>
              <a:off x="1822173" y="5892225"/>
              <a:ext cx="78739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3200" i="1">
                  <a:latin typeface="Calibri" panose="020F0502020204030204" pitchFamily="34" charset="0"/>
                  <a:ea typeface="新細明體" pitchFamily="18" charset="-120"/>
                </a:rPr>
                <a:t>h </a:t>
              </a:r>
              <a:r>
                <a:rPr lang="en-US" altLang="zh-TW" sz="3200">
                  <a:latin typeface="Calibri" panose="020F0502020204030204" pitchFamily="34" charset="0"/>
                  <a:ea typeface="新細明體" pitchFamily="18" charset="-120"/>
                </a:rPr>
                <a:t>= </a:t>
              </a:r>
              <a:endParaRPr lang="zh-TW" altLang="en-US" sz="3200">
                <a:latin typeface="Calibri" panose="020F0502020204030204" pitchFamily="34" charset="0"/>
                <a:ea typeface="新細明體" pitchFamily="18" charset="-120"/>
              </a:endParaRPr>
            </a:p>
          </p:txBody>
        </p:sp>
        <p:sp>
          <p:nvSpPr>
            <p:cNvPr id="33803" name="Left Brace 19"/>
            <p:cNvSpPr>
              <a:spLocks/>
            </p:cNvSpPr>
            <p:nvPr/>
          </p:nvSpPr>
          <p:spPr bwMode="auto">
            <a:xfrm>
              <a:off x="2514600" y="5867400"/>
              <a:ext cx="228600" cy="6096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3804" name="Rectangle 20"/>
            <p:cNvSpPr>
              <a:spLocks noChangeArrowheads="1"/>
            </p:cNvSpPr>
            <p:nvPr/>
          </p:nvSpPr>
          <p:spPr bwMode="auto">
            <a:xfrm>
              <a:off x="2819400" y="5638800"/>
              <a:ext cx="168864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3200">
                  <a:solidFill>
                    <a:srgbClr val="000000"/>
                  </a:solidFill>
                  <a:latin typeface="Calibri" panose="020F0502020204030204" pitchFamily="34" charset="0"/>
                  <a:ea typeface="新細明體" pitchFamily="18" charset="-120"/>
                </a:rPr>
                <a:t>1  if </a:t>
              </a:r>
              <a:r>
                <a:rPr lang="en-US" altLang="zh-TW" sz="3200" i="1">
                  <a:solidFill>
                    <a:srgbClr val="000000"/>
                  </a:solidFill>
                  <a:latin typeface="Calibri" panose="020F0502020204030204" pitchFamily="34" charset="0"/>
                  <a:ea typeface="新細明體" pitchFamily="18" charset="-120"/>
                </a:rPr>
                <a:t>f</a:t>
              </a:r>
              <a:r>
                <a:rPr lang="en-US" altLang="zh-TW" sz="3200" i="1" baseline="-25000">
                  <a:solidFill>
                    <a:srgbClr val="000000"/>
                  </a:solidFill>
                  <a:latin typeface="Calibri" panose="020F0502020204030204" pitchFamily="34" charset="0"/>
                  <a:ea typeface="新細明體" pitchFamily="18" charset="-120"/>
                </a:rPr>
                <a:t>i</a:t>
              </a:r>
              <a:r>
                <a:rPr lang="en-US" altLang="zh-TW" sz="3200">
                  <a:solidFill>
                    <a:srgbClr val="000000"/>
                  </a:solidFill>
                  <a:latin typeface="Calibri" panose="020F0502020204030204" pitchFamily="34" charset="0"/>
                  <a:ea typeface="新細明體" pitchFamily="18" charset="-120"/>
                </a:rPr>
                <a:t> &gt; </a:t>
              </a:r>
              <a:r>
                <a:rPr lang="el-GR" altLang="zh-TW" sz="3200">
                  <a:solidFill>
                    <a:srgbClr val="000000"/>
                  </a:solidFill>
                  <a:latin typeface="Calibri" panose="020F0502020204030204" pitchFamily="34" charset="0"/>
                </a:rPr>
                <a:t>θ</a:t>
              </a: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3805" name="Rectangle 21"/>
            <p:cNvSpPr>
              <a:spLocks noChangeArrowheads="1"/>
            </p:cNvSpPr>
            <p:nvPr/>
          </p:nvSpPr>
          <p:spPr bwMode="auto">
            <a:xfrm>
              <a:off x="2819400" y="6120825"/>
              <a:ext cx="224991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3200">
                  <a:solidFill>
                    <a:srgbClr val="000000"/>
                  </a:solidFill>
                  <a:latin typeface="Calibri" panose="020F0502020204030204" pitchFamily="34" charset="0"/>
                  <a:ea typeface="新細明體" pitchFamily="18" charset="-120"/>
                </a:rPr>
                <a:t>0  otherwise</a:t>
              </a:r>
              <a:endParaRPr lang="zh-TW" altLang="en-US"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831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Communication bottleneck</a:t>
            </a:r>
          </a:p>
        </p:txBody>
      </p:sp>
      <p:sp>
        <p:nvSpPr>
          <p:cNvPr id="45" name="页脚占位符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Chen Huang  UC Riverside</a:t>
            </a:r>
          </a:p>
        </p:txBody>
      </p:sp>
      <p:grpSp>
        <p:nvGrpSpPr>
          <p:cNvPr id="15446" name="Group 86"/>
          <p:cNvGrpSpPr>
            <a:grpSpLocks/>
          </p:cNvGrpSpPr>
          <p:nvPr/>
        </p:nvGrpSpPr>
        <p:grpSpPr bwMode="auto">
          <a:xfrm>
            <a:off x="1905000" y="2438400"/>
            <a:ext cx="4584700" cy="2954338"/>
            <a:chOff x="384" y="1536"/>
            <a:chExt cx="2888" cy="1861"/>
          </a:xfrm>
        </p:grpSpPr>
        <p:sp>
          <p:nvSpPr>
            <p:cNvPr id="15404" name="Rectangle 44"/>
            <p:cNvSpPr>
              <a:spLocks noChangeArrowheads="1"/>
            </p:cNvSpPr>
            <p:nvPr/>
          </p:nvSpPr>
          <p:spPr bwMode="auto">
            <a:xfrm>
              <a:off x="720" y="1816"/>
              <a:ext cx="1093" cy="11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05" name="Line 45"/>
            <p:cNvSpPr>
              <a:spLocks noChangeShapeType="1"/>
            </p:cNvSpPr>
            <p:nvPr/>
          </p:nvSpPr>
          <p:spPr bwMode="auto">
            <a:xfrm>
              <a:off x="720" y="1816"/>
              <a:ext cx="10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06" name="Line 46"/>
            <p:cNvSpPr>
              <a:spLocks noChangeShapeType="1"/>
            </p:cNvSpPr>
            <p:nvPr/>
          </p:nvSpPr>
          <p:spPr bwMode="auto">
            <a:xfrm>
              <a:off x="720" y="2003"/>
              <a:ext cx="10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07" name="Line 47"/>
            <p:cNvSpPr>
              <a:spLocks noChangeShapeType="1"/>
            </p:cNvSpPr>
            <p:nvPr/>
          </p:nvSpPr>
          <p:spPr bwMode="auto">
            <a:xfrm>
              <a:off x="720" y="2189"/>
              <a:ext cx="10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08" name="Line 48"/>
            <p:cNvSpPr>
              <a:spLocks noChangeShapeType="1"/>
            </p:cNvSpPr>
            <p:nvPr/>
          </p:nvSpPr>
          <p:spPr bwMode="auto">
            <a:xfrm>
              <a:off x="720" y="2750"/>
              <a:ext cx="10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09" name="Line 49"/>
            <p:cNvSpPr>
              <a:spLocks noChangeShapeType="1"/>
            </p:cNvSpPr>
            <p:nvPr/>
          </p:nvSpPr>
          <p:spPr bwMode="auto">
            <a:xfrm>
              <a:off x="902" y="1816"/>
              <a:ext cx="0" cy="11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10" name="Line 50"/>
            <p:cNvSpPr>
              <a:spLocks noChangeShapeType="1"/>
            </p:cNvSpPr>
            <p:nvPr/>
          </p:nvSpPr>
          <p:spPr bwMode="auto">
            <a:xfrm>
              <a:off x="1084" y="1816"/>
              <a:ext cx="0" cy="11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11" name="Line 51"/>
            <p:cNvSpPr>
              <a:spLocks noChangeShapeType="1"/>
            </p:cNvSpPr>
            <p:nvPr/>
          </p:nvSpPr>
          <p:spPr bwMode="auto">
            <a:xfrm>
              <a:off x="1266" y="1816"/>
              <a:ext cx="0" cy="11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12" name="Line 52"/>
            <p:cNvSpPr>
              <a:spLocks noChangeShapeType="1"/>
            </p:cNvSpPr>
            <p:nvPr/>
          </p:nvSpPr>
          <p:spPr bwMode="auto">
            <a:xfrm>
              <a:off x="1813" y="1816"/>
              <a:ext cx="0" cy="11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13" name="Line 53"/>
            <p:cNvSpPr>
              <a:spLocks noChangeShapeType="1"/>
            </p:cNvSpPr>
            <p:nvPr/>
          </p:nvSpPr>
          <p:spPr bwMode="auto">
            <a:xfrm>
              <a:off x="720" y="2375"/>
              <a:ext cx="10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14" name="Line 54"/>
            <p:cNvSpPr>
              <a:spLocks noChangeShapeType="1"/>
            </p:cNvSpPr>
            <p:nvPr/>
          </p:nvSpPr>
          <p:spPr bwMode="auto">
            <a:xfrm>
              <a:off x="720" y="2563"/>
              <a:ext cx="10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15" name="Line 55"/>
            <p:cNvSpPr>
              <a:spLocks noChangeShapeType="1"/>
            </p:cNvSpPr>
            <p:nvPr/>
          </p:nvSpPr>
          <p:spPr bwMode="auto">
            <a:xfrm>
              <a:off x="1449" y="1816"/>
              <a:ext cx="0" cy="11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16" name="Line 56"/>
            <p:cNvSpPr>
              <a:spLocks noChangeShapeType="1"/>
            </p:cNvSpPr>
            <p:nvPr/>
          </p:nvSpPr>
          <p:spPr bwMode="auto">
            <a:xfrm>
              <a:off x="1631" y="1816"/>
              <a:ext cx="0" cy="11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17" name="AutoShape 57"/>
            <p:cNvSpPr>
              <a:spLocks noChangeArrowheads="1"/>
            </p:cNvSpPr>
            <p:nvPr/>
          </p:nvSpPr>
          <p:spPr bwMode="auto">
            <a:xfrm>
              <a:off x="2177" y="2469"/>
              <a:ext cx="1095" cy="373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18" name="Text Box 58"/>
            <p:cNvSpPr txBox="1">
              <a:spLocks noChangeArrowheads="1"/>
            </p:cNvSpPr>
            <p:nvPr/>
          </p:nvSpPr>
          <p:spPr bwMode="auto">
            <a:xfrm>
              <a:off x="1989" y="3024"/>
              <a:ext cx="1275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1"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 classifier port</a:t>
              </a:r>
              <a:endParaRPr lang="en-US" altLang="zh-CN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19" name="Line 59"/>
            <p:cNvSpPr>
              <a:spLocks noChangeShapeType="1"/>
            </p:cNvSpPr>
            <p:nvPr/>
          </p:nvSpPr>
          <p:spPr bwMode="auto">
            <a:xfrm>
              <a:off x="2269" y="2283"/>
              <a:ext cx="0" cy="1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20" name="Line 60"/>
            <p:cNvSpPr>
              <a:spLocks noChangeShapeType="1"/>
            </p:cNvSpPr>
            <p:nvPr/>
          </p:nvSpPr>
          <p:spPr bwMode="auto">
            <a:xfrm>
              <a:off x="2451" y="2283"/>
              <a:ext cx="0" cy="1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21" name="Line 61"/>
            <p:cNvSpPr>
              <a:spLocks noChangeShapeType="1"/>
            </p:cNvSpPr>
            <p:nvPr/>
          </p:nvSpPr>
          <p:spPr bwMode="auto">
            <a:xfrm>
              <a:off x="3181" y="2283"/>
              <a:ext cx="0" cy="1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22" name="Text Box 62"/>
            <p:cNvSpPr txBox="1">
              <a:spLocks noChangeArrowheads="1"/>
            </p:cNvSpPr>
            <p:nvPr/>
          </p:nvSpPr>
          <p:spPr bwMode="auto">
            <a:xfrm>
              <a:off x="2633" y="2189"/>
              <a:ext cx="548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  <a:endParaRPr lang="en-US" altLang="zh-CN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23" name="Line 63"/>
            <p:cNvSpPr>
              <a:spLocks noChangeShapeType="1"/>
            </p:cNvSpPr>
            <p:nvPr/>
          </p:nvSpPr>
          <p:spPr bwMode="auto">
            <a:xfrm>
              <a:off x="2633" y="2283"/>
              <a:ext cx="0" cy="1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24" name="Text Box 64"/>
            <p:cNvSpPr txBox="1">
              <a:spLocks noChangeArrowheads="1"/>
            </p:cNvSpPr>
            <p:nvPr/>
          </p:nvSpPr>
          <p:spPr bwMode="auto">
            <a:xfrm>
              <a:off x="384" y="2936"/>
              <a:ext cx="1632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1"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 x 20 Integral image</a:t>
              </a:r>
              <a:endParaRPr lang="en-US" altLang="zh-CN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25" name="Line 65"/>
            <p:cNvSpPr>
              <a:spLocks noChangeShapeType="1"/>
            </p:cNvSpPr>
            <p:nvPr/>
          </p:nvSpPr>
          <p:spPr bwMode="auto">
            <a:xfrm flipV="1">
              <a:off x="810" y="1536"/>
              <a:ext cx="0" cy="3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26" name="Line 66"/>
            <p:cNvSpPr>
              <a:spLocks noChangeShapeType="1"/>
            </p:cNvSpPr>
            <p:nvPr/>
          </p:nvSpPr>
          <p:spPr bwMode="auto">
            <a:xfrm>
              <a:off x="810" y="1536"/>
              <a:ext cx="145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27" name="Line 67"/>
            <p:cNvSpPr>
              <a:spLocks noChangeShapeType="1"/>
            </p:cNvSpPr>
            <p:nvPr/>
          </p:nvSpPr>
          <p:spPr bwMode="auto">
            <a:xfrm>
              <a:off x="2269" y="1536"/>
              <a:ext cx="0" cy="8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28" name="Line 68"/>
            <p:cNvSpPr>
              <a:spLocks noChangeShapeType="1"/>
            </p:cNvSpPr>
            <p:nvPr/>
          </p:nvSpPr>
          <p:spPr bwMode="auto">
            <a:xfrm flipV="1">
              <a:off x="994" y="1630"/>
              <a:ext cx="0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29" name="Line 69"/>
            <p:cNvSpPr>
              <a:spLocks noChangeShapeType="1"/>
            </p:cNvSpPr>
            <p:nvPr/>
          </p:nvSpPr>
          <p:spPr bwMode="auto">
            <a:xfrm>
              <a:off x="994" y="1630"/>
              <a:ext cx="145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30" name="Line 70"/>
            <p:cNvSpPr>
              <a:spLocks noChangeShapeType="1"/>
            </p:cNvSpPr>
            <p:nvPr/>
          </p:nvSpPr>
          <p:spPr bwMode="auto">
            <a:xfrm>
              <a:off x="2451" y="1630"/>
              <a:ext cx="0" cy="6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31" name="Line 71"/>
            <p:cNvSpPr>
              <a:spLocks noChangeShapeType="1"/>
            </p:cNvSpPr>
            <p:nvPr/>
          </p:nvSpPr>
          <p:spPr bwMode="auto">
            <a:xfrm flipV="1">
              <a:off x="1176" y="1722"/>
              <a:ext cx="0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32" name="Line 72"/>
            <p:cNvSpPr>
              <a:spLocks noChangeShapeType="1"/>
            </p:cNvSpPr>
            <p:nvPr/>
          </p:nvSpPr>
          <p:spPr bwMode="auto">
            <a:xfrm>
              <a:off x="1176" y="1722"/>
              <a:ext cx="145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33" name="Line 73"/>
            <p:cNvSpPr>
              <a:spLocks noChangeShapeType="1"/>
            </p:cNvSpPr>
            <p:nvPr/>
          </p:nvSpPr>
          <p:spPr bwMode="auto">
            <a:xfrm>
              <a:off x="2633" y="1722"/>
              <a:ext cx="0" cy="6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34" name="Line 74"/>
            <p:cNvSpPr>
              <a:spLocks noChangeShapeType="1"/>
            </p:cNvSpPr>
            <p:nvPr/>
          </p:nvSpPr>
          <p:spPr bwMode="auto">
            <a:xfrm>
              <a:off x="1722" y="2842"/>
              <a:ext cx="2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35" name="Line 75"/>
            <p:cNvSpPr>
              <a:spLocks noChangeShapeType="1"/>
            </p:cNvSpPr>
            <p:nvPr/>
          </p:nvSpPr>
          <p:spPr bwMode="auto">
            <a:xfrm flipV="1">
              <a:off x="1995" y="2003"/>
              <a:ext cx="0" cy="8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36" name="Line 76"/>
            <p:cNvSpPr>
              <a:spLocks noChangeShapeType="1"/>
            </p:cNvSpPr>
            <p:nvPr/>
          </p:nvSpPr>
          <p:spPr bwMode="auto">
            <a:xfrm>
              <a:off x="1995" y="2003"/>
              <a:ext cx="11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37" name="Line 77"/>
            <p:cNvSpPr>
              <a:spLocks noChangeShapeType="1"/>
            </p:cNvSpPr>
            <p:nvPr/>
          </p:nvSpPr>
          <p:spPr bwMode="auto">
            <a:xfrm>
              <a:off x="3181" y="2003"/>
              <a:ext cx="0" cy="3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43" name="Text Box 83"/>
            <p:cNvSpPr txBox="1">
              <a:spLocks noChangeArrowheads="1"/>
            </p:cNvSpPr>
            <p:nvPr/>
          </p:nvSpPr>
          <p:spPr bwMode="auto">
            <a:xfrm>
              <a:off x="2144" y="2496"/>
              <a:ext cx="1072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1"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400-to-1 mux</a:t>
              </a:r>
              <a:endParaRPr lang="en-US" altLang="zh-CN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45" name="Line 85"/>
            <p:cNvSpPr>
              <a:spLocks noChangeShapeType="1"/>
            </p:cNvSpPr>
            <p:nvPr/>
          </p:nvSpPr>
          <p:spPr bwMode="auto">
            <a:xfrm>
              <a:off x="2736" y="28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447" name="Text Box 87"/>
          <p:cNvSpPr txBox="1">
            <a:spLocks noChangeArrowheads="1"/>
          </p:cNvSpPr>
          <p:nvPr/>
        </p:nvSpPr>
        <p:spPr bwMode="auto">
          <a:xfrm>
            <a:off x="7010400" y="2362200"/>
            <a:ext cx="3276600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400-to-1 17-bit MUX: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i="1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2300 LUTs</a:t>
            </a:r>
            <a:r>
              <a:rPr lang="en-US" altLang="zh-CN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zh-CN" sz="160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12 MUXes: </a:t>
            </a:r>
            <a:r>
              <a:rPr lang="en-US" altLang="zh-CN" sz="1600" i="1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27,600 LUTs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40%</a:t>
            </a:r>
            <a:r>
              <a:rPr lang="en-US" altLang="zh-CN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of Virtex5 110T(69,120)</a:t>
            </a:r>
          </a:p>
        </p:txBody>
      </p:sp>
      <p:sp>
        <p:nvSpPr>
          <p:cNvPr id="15449" name="AutoShape 89"/>
          <p:cNvSpPr>
            <a:spLocks noChangeArrowheads="1"/>
          </p:cNvSpPr>
          <p:nvPr/>
        </p:nvSpPr>
        <p:spPr bwMode="auto">
          <a:xfrm>
            <a:off x="4572000" y="3581400"/>
            <a:ext cx="2133600" cy="10668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60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450" name="Text Box 90"/>
          <p:cNvSpPr txBox="1">
            <a:spLocks noChangeArrowheads="1"/>
          </p:cNvSpPr>
          <p:nvPr/>
        </p:nvSpPr>
        <p:spPr bwMode="auto">
          <a:xfrm>
            <a:off x="2895600" y="5378450"/>
            <a:ext cx="3276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General communication architecture</a:t>
            </a:r>
          </a:p>
        </p:txBody>
      </p:sp>
      <p:sp>
        <p:nvSpPr>
          <p:cNvPr id="15451" name="Text Box 91"/>
          <p:cNvSpPr txBox="1">
            <a:spLocks noChangeArrowheads="1"/>
          </p:cNvSpPr>
          <p:nvPr/>
        </p:nvSpPr>
        <p:spPr bwMode="auto">
          <a:xfrm>
            <a:off x="7239000" y="4572001"/>
            <a:ext cx="2514600" cy="168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Drawbacks: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Does not scale well for multiple classifiers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Wire congestion problem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zh-CN" sz="16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078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47" grpId="0"/>
      <p:bldP spid="15450" grpId="0"/>
      <p:bldP spid="1545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4287"/>
            <a:ext cx="9134475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31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Adaboost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6280" y="1085733"/>
            <a:ext cx="5582920" cy="4553067"/>
          </a:xfrm>
        </p:spPr>
        <p:txBody>
          <a:bodyPr>
            <a:normAutofit/>
          </a:bodyPr>
          <a:lstStyle/>
          <a:p>
            <a:r>
              <a:rPr lang="zh-CN" altLang="en-US" dirty="0"/>
              <a:t>将弱分类器级联起来，达到强分类器的效果</a:t>
            </a:r>
            <a:endParaRPr lang="en-US" altLang="zh-CN" dirty="0"/>
          </a:p>
          <a:p>
            <a:pPr marL="347663" indent="12700">
              <a:buSzPct val="90000"/>
              <a:buFont typeface="Arial" pitchFamily="34" charset="0"/>
              <a:buChar char="•"/>
              <a:defRPr/>
            </a:pPr>
            <a:r>
              <a:rPr lang="zh-CN" altLang="zh-CN" sz="2000" dirty="0">
                <a:latin typeface="Calibri" pitchFamily="34" charset="0"/>
                <a:sym typeface="Calibri" pitchFamily="34" charset="0"/>
              </a:rPr>
              <a:t>Idea AdaBoost</a:t>
            </a:r>
          </a:p>
          <a:p>
            <a:pPr marL="347663" indent="12700">
              <a:buSzPct val="90000"/>
              <a:buNone/>
              <a:defRPr/>
            </a:pPr>
            <a:r>
              <a:rPr lang="zh-CN" altLang="zh-CN" sz="2000" dirty="0">
                <a:latin typeface="Calibri" pitchFamily="34" charset="0"/>
                <a:sym typeface="Calibri" pitchFamily="34" charset="0"/>
              </a:rPr>
              <a:t>(</a:t>
            </a:r>
            <a:r>
              <a:rPr lang="zh-CN" altLang="zh-CN" sz="2000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Ada</a:t>
            </a:r>
            <a:r>
              <a:rPr lang="zh-CN" altLang="zh-CN" sz="2000" dirty="0">
                <a:latin typeface="Calibri" pitchFamily="34" charset="0"/>
                <a:sym typeface="Calibri" pitchFamily="34" charset="0"/>
              </a:rPr>
              <a:t>ptive </a:t>
            </a:r>
            <a:r>
              <a:rPr lang="zh-CN" altLang="zh-CN" sz="2000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Boost</a:t>
            </a:r>
            <a:r>
              <a:rPr lang="zh-CN" altLang="zh-CN" sz="2000" dirty="0">
                <a:latin typeface="Calibri" pitchFamily="34" charset="0"/>
                <a:sym typeface="Calibri" pitchFamily="34" charset="0"/>
              </a:rPr>
              <a:t>ing, R.Scharpire, Y.Freund, ICML, 1996)</a:t>
            </a:r>
          </a:p>
          <a:p>
            <a:pPr marL="347663" indent="12700">
              <a:buFont typeface="Arial" pitchFamily="34" charset="0"/>
              <a:buChar char="•"/>
              <a:defRPr/>
            </a:pPr>
            <a:r>
              <a:rPr lang="zh-CN" altLang="zh-CN" dirty="0">
                <a:latin typeface="Calibri" pitchFamily="34" charset="0"/>
                <a:sym typeface="Calibri" pitchFamily="34" charset="0"/>
              </a:rPr>
              <a:t>Adaboost是一种迭代算法，其核心思想是针对同一个训练集训练不同的分类器（弱分类器），然后把这些弱分类器集合起来，构成一个更强的最终分类器（强分类器）。</a:t>
            </a:r>
          </a:p>
          <a:p>
            <a:pPr>
              <a:defRPr/>
            </a:pPr>
            <a:endParaRPr lang="zh-CN" altLang="en-US" dirty="0"/>
          </a:p>
          <a:p>
            <a:endParaRPr lang="en-US" altLang="zh-CN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312" y="1562100"/>
            <a:ext cx="4256088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7191454" y="4381734"/>
            <a:ext cx="4390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Image 1: Stages of the cascade classifier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079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Calibri" panose="020F0502020204030204" pitchFamily="34" charset="0"/>
                <a:ea typeface="新細明體" pitchFamily="18" charset="-120"/>
              </a:rPr>
              <a:t>Feature selection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Calibri" panose="020F0502020204030204" pitchFamily="34" charset="0"/>
                <a:ea typeface="新細明體" pitchFamily="18" charset="-120"/>
              </a:rPr>
              <a:t>Idea: Combining several </a:t>
            </a:r>
            <a:r>
              <a:rPr lang="en-US" altLang="zh-TW" b="1" i="1" dirty="0">
                <a:latin typeface="Calibri" panose="020F0502020204030204" pitchFamily="34" charset="0"/>
                <a:ea typeface="新細明體" pitchFamily="18" charset="-120"/>
              </a:rPr>
              <a:t>weak classifiers </a:t>
            </a:r>
            <a:r>
              <a:rPr lang="en-US" altLang="zh-TW" dirty="0">
                <a:latin typeface="Calibri" panose="020F0502020204030204" pitchFamily="34" charset="0"/>
                <a:ea typeface="新細明體" pitchFamily="18" charset="-120"/>
              </a:rPr>
              <a:t>to generate a </a:t>
            </a:r>
            <a:r>
              <a:rPr lang="en-US" altLang="zh-TW" b="1" i="1" dirty="0">
                <a:latin typeface="Calibri" panose="020F0502020204030204" pitchFamily="34" charset="0"/>
                <a:ea typeface="新細明體" pitchFamily="18" charset="-120"/>
              </a:rPr>
              <a:t>strong classifier</a:t>
            </a:r>
          </a:p>
          <a:p>
            <a:pPr eaLnBrk="1" hangingPunct="1"/>
            <a:endParaRPr lang="zh-TW" altLang="en-US" dirty="0">
              <a:latin typeface="Calibri" panose="020F0502020204030204" pitchFamily="34" charset="0"/>
              <a:ea typeface="新細明體" pitchFamily="18" charset="-120"/>
            </a:endParaRPr>
          </a:p>
        </p:txBody>
      </p:sp>
      <p:sp>
        <p:nvSpPr>
          <p:cNvPr id="34820" name="Litebulb"/>
          <p:cNvSpPr>
            <a:spLocks noEditPoints="1" noChangeArrowheads="1"/>
          </p:cNvSpPr>
          <p:nvPr/>
        </p:nvSpPr>
        <p:spPr bwMode="auto">
          <a:xfrm>
            <a:off x="10501312" y="340858"/>
            <a:ext cx="1081088" cy="101441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4821" name="Picture 4" descr="img_004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0480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822" name="Group 8"/>
          <p:cNvGrpSpPr>
            <a:grpSpLocks/>
          </p:cNvGrpSpPr>
          <p:nvPr/>
        </p:nvGrpSpPr>
        <p:grpSpPr bwMode="auto">
          <a:xfrm>
            <a:off x="4572000" y="3048000"/>
            <a:ext cx="762000" cy="457200"/>
            <a:chOff x="3048000" y="2743200"/>
            <a:chExt cx="762000" cy="457200"/>
          </a:xfrm>
        </p:grpSpPr>
        <p:sp>
          <p:nvSpPr>
            <p:cNvPr id="34863" name="Rectangle 6"/>
            <p:cNvSpPr>
              <a:spLocks noChangeArrowheads="1"/>
            </p:cNvSpPr>
            <p:nvPr/>
          </p:nvSpPr>
          <p:spPr bwMode="auto">
            <a:xfrm>
              <a:off x="3048000" y="2743200"/>
              <a:ext cx="7620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4864" name="Rectangle 7"/>
            <p:cNvSpPr>
              <a:spLocks noChangeArrowheads="1"/>
            </p:cNvSpPr>
            <p:nvPr/>
          </p:nvSpPr>
          <p:spPr bwMode="auto">
            <a:xfrm>
              <a:off x="3048000" y="2971800"/>
              <a:ext cx="762000" cy="2286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34823" name="TextBox 9"/>
          <p:cNvSpPr txBox="1">
            <a:spLocks noChangeArrowheads="1"/>
          </p:cNvSpPr>
          <p:nvPr/>
        </p:nvSpPr>
        <p:spPr bwMode="auto">
          <a:xfrm>
            <a:off x="4694239" y="3429001"/>
            <a:ext cx="509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l-GR" altLang="zh-TW" sz="2800" i="1">
                <a:latin typeface="Calibri" panose="020F0502020204030204" pitchFamily="34" charset="0"/>
                <a:ea typeface="新細明體" pitchFamily="18" charset="-120"/>
              </a:rPr>
              <a:t>α</a:t>
            </a:r>
            <a:r>
              <a:rPr lang="en-US" altLang="zh-TW" sz="2800" i="1" baseline="-25000">
                <a:latin typeface="Calibri" panose="020F0502020204030204" pitchFamily="34" charset="0"/>
                <a:ea typeface="新細明體" pitchFamily="18" charset="-120"/>
              </a:rPr>
              <a:t>1</a:t>
            </a:r>
            <a:endParaRPr lang="zh-TW" altLang="en-US" sz="2800" i="1" baseline="-25000">
              <a:latin typeface="Calibri" panose="020F0502020204030204" pitchFamily="34" charset="0"/>
              <a:ea typeface="新細明體" pitchFamily="18" charset="-120"/>
            </a:endParaRP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743200" y="3352800"/>
            <a:ext cx="762000" cy="457200"/>
            <a:chOff x="3048000" y="2743200"/>
            <a:chExt cx="762000" cy="457200"/>
          </a:xfrm>
        </p:grpSpPr>
        <p:sp>
          <p:nvSpPr>
            <p:cNvPr id="34861" name="Rectangle 12"/>
            <p:cNvSpPr>
              <a:spLocks noChangeArrowheads="1"/>
            </p:cNvSpPr>
            <p:nvPr/>
          </p:nvSpPr>
          <p:spPr bwMode="auto">
            <a:xfrm>
              <a:off x="3048000" y="2743200"/>
              <a:ext cx="7620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4862" name="Rectangle 13"/>
            <p:cNvSpPr>
              <a:spLocks noChangeArrowheads="1"/>
            </p:cNvSpPr>
            <p:nvPr/>
          </p:nvSpPr>
          <p:spPr bwMode="auto">
            <a:xfrm>
              <a:off x="3048000" y="2971800"/>
              <a:ext cx="762000" cy="2286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itchFamily="18" charset="-120"/>
              </a:endParaRPr>
            </a:p>
          </p:txBody>
        </p:sp>
      </p:grpSp>
      <p:grpSp>
        <p:nvGrpSpPr>
          <p:cNvPr id="34825" name="Group 14"/>
          <p:cNvGrpSpPr>
            <a:grpSpLocks/>
          </p:cNvGrpSpPr>
          <p:nvPr/>
        </p:nvGrpSpPr>
        <p:grpSpPr bwMode="auto">
          <a:xfrm rot="5400000">
            <a:off x="5829300" y="3162300"/>
            <a:ext cx="762000" cy="381000"/>
            <a:chOff x="3048000" y="2743200"/>
            <a:chExt cx="762000" cy="457200"/>
          </a:xfrm>
        </p:grpSpPr>
        <p:sp>
          <p:nvSpPr>
            <p:cNvPr id="34859" name="Rectangle 15"/>
            <p:cNvSpPr>
              <a:spLocks noChangeArrowheads="1"/>
            </p:cNvSpPr>
            <p:nvPr/>
          </p:nvSpPr>
          <p:spPr bwMode="auto">
            <a:xfrm>
              <a:off x="3048000" y="2743200"/>
              <a:ext cx="7620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4860" name="Rectangle 16"/>
            <p:cNvSpPr>
              <a:spLocks noChangeArrowheads="1"/>
            </p:cNvSpPr>
            <p:nvPr/>
          </p:nvSpPr>
          <p:spPr bwMode="auto">
            <a:xfrm>
              <a:off x="3048000" y="2971800"/>
              <a:ext cx="762000" cy="2286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34826" name="TextBox 17"/>
          <p:cNvSpPr txBox="1">
            <a:spLocks noChangeArrowheads="1"/>
          </p:cNvSpPr>
          <p:nvPr/>
        </p:nvSpPr>
        <p:spPr bwMode="auto">
          <a:xfrm>
            <a:off x="5989639" y="3657601"/>
            <a:ext cx="509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l-GR" altLang="zh-TW" sz="2800" i="1">
                <a:latin typeface="Calibri" panose="020F0502020204030204" pitchFamily="34" charset="0"/>
                <a:ea typeface="新細明體" pitchFamily="18" charset="-120"/>
              </a:rPr>
              <a:t>α</a:t>
            </a:r>
            <a:r>
              <a:rPr lang="en-US" altLang="zh-TW" sz="2800" i="1" baseline="-25000">
                <a:latin typeface="Calibri" panose="020F0502020204030204" pitchFamily="34" charset="0"/>
                <a:ea typeface="新細明體" pitchFamily="18" charset="-120"/>
              </a:rPr>
              <a:t>2</a:t>
            </a:r>
            <a:endParaRPr lang="zh-TW" altLang="en-US" sz="2800" i="1" baseline="-25000">
              <a:latin typeface="Calibri" panose="020F0502020204030204" pitchFamily="34" charset="0"/>
              <a:ea typeface="新細明體" pitchFamily="18" charset="-120"/>
            </a:endParaRPr>
          </a:p>
        </p:txBody>
      </p:sp>
      <p:grpSp>
        <p:nvGrpSpPr>
          <p:cNvPr id="34827" name="Group 18"/>
          <p:cNvGrpSpPr>
            <a:grpSpLocks/>
          </p:cNvGrpSpPr>
          <p:nvPr/>
        </p:nvGrpSpPr>
        <p:grpSpPr bwMode="auto">
          <a:xfrm>
            <a:off x="7010400" y="2971800"/>
            <a:ext cx="457200" cy="304800"/>
            <a:chOff x="3048000" y="2743200"/>
            <a:chExt cx="762000" cy="457200"/>
          </a:xfrm>
        </p:grpSpPr>
        <p:sp>
          <p:nvSpPr>
            <p:cNvPr id="34857" name="Rectangle 19"/>
            <p:cNvSpPr>
              <a:spLocks noChangeArrowheads="1"/>
            </p:cNvSpPr>
            <p:nvPr/>
          </p:nvSpPr>
          <p:spPr bwMode="auto">
            <a:xfrm>
              <a:off x="3048000" y="2743200"/>
              <a:ext cx="7620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4858" name="Rectangle 20"/>
            <p:cNvSpPr>
              <a:spLocks noChangeArrowheads="1"/>
            </p:cNvSpPr>
            <p:nvPr/>
          </p:nvSpPr>
          <p:spPr bwMode="auto">
            <a:xfrm>
              <a:off x="3048000" y="2971800"/>
              <a:ext cx="762000" cy="2286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34828" name="TextBox 21"/>
          <p:cNvSpPr txBox="1">
            <a:spLocks noChangeArrowheads="1"/>
          </p:cNvSpPr>
          <p:nvPr/>
        </p:nvSpPr>
        <p:spPr bwMode="auto">
          <a:xfrm>
            <a:off x="6980239" y="3429001"/>
            <a:ext cx="509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l-GR" altLang="zh-TW" sz="2800" i="1">
                <a:latin typeface="Calibri" panose="020F0502020204030204" pitchFamily="34" charset="0"/>
                <a:ea typeface="新細明體" pitchFamily="18" charset="-120"/>
              </a:rPr>
              <a:t>α</a:t>
            </a:r>
            <a:r>
              <a:rPr lang="en-US" altLang="zh-TW" sz="2800" i="1" baseline="-25000">
                <a:latin typeface="Calibri" panose="020F0502020204030204" pitchFamily="34" charset="0"/>
                <a:ea typeface="新細明體" pitchFamily="18" charset="-120"/>
              </a:rPr>
              <a:t>3</a:t>
            </a:r>
            <a:endParaRPr lang="zh-TW" altLang="en-US" sz="2800" i="1" baseline="-25000">
              <a:latin typeface="Calibri" panose="020F0502020204030204" pitchFamily="34" charset="0"/>
              <a:ea typeface="新細明體" pitchFamily="18" charset="-120"/>
            </a:endParaRPr>
          </a:p>
        </p:txBody>
      </p:sp>
      <p:sp>
        <p:nvSpPr>
          <p:cNvPr id="34829" name="TextBox 25"/>
          <p:cNvSpPr txBox="1">
            <a:spLocks noChangeArrowheads="1"/>
          </p:cNvSpPr>
          <p:nvPr/>
        </p:nvSpPr>
        <p:spPr bwMode="auto">
          <a:xfrm>
            <a:off x="8885239" y="3657601"/>
            <a:ext cx="511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l-GR" altLang="zh-TW" sz="2800" i="1">
                <a:latin typeface="Calibri" panose="020F0502020204030204" pitchFamily="34" charset="0"/>
                <a:ea typeface="新細明體" pitchFamily="18" charset="-120"/>
              </a:rPr>
              <a:t>α</a:t>
            </a:r>
            <a:r>
              <a:rPr lang="en-US" altLang="zh-TW" sz="2800" i="1" baseline="-25000">
                <a:latin typeface="Calibri" panose="020F0502020204030204" pitchFamily="34" charset="0"/>
                <a:ea typeface="新細明體" pitchFamily="18" charset="-120"/>
              </a:rPr>
              <a:t>T</a:t>
            </a:r>
            <a:endParaRPr lang="zh-TW" altLang="en-US" sz="2800" i="1" baseline="-25000">
              <a:latin typeface="Calibri" panose="020F0502020204030204" pitchFamily="34" charset="0"/>
              <a:ea typeface="新細明體" pitchFamily="18" charset="-120"/>
            </a:endParaRPr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2590800" y="3200400"/>
            <a:ext cx="685800" cy="762000"/>
            <a:chOff x="7200900" y="2971800"/>
            <a:chExt cx="571500" cy="762000"/>
          </a:xfrm>
        </p:grpSpPr>
        <p:grpSp>
          <p:nvGrpSpPr>
            <p:cNvPr id="34853" name="Group 22"/>
            <p:cNvGrpSpPr>
              <a:grpSpLocks/>
            </p:cNvGrpSpPr>
            <p:nvPr/>
          </p:nvGrpSpPr>
          <p:grpSpPr bwMode="auto">
            <a:xfrm rot="5400000">
              <a:off x="7200900" y="3162300"/>
              <a:ext cx="762000" cy="381000"/>
              <a:chOff x="3048000" y="2743200"/>
              <a:chExt cx="762000" cy="457200"/>
            </a:xfrm>
          </p:grpSpPr>
          <p:sp>
            <p:nvSpPr>
              <p:cNvPr id="34855" name="Rectangle 23"/>
              <p:cNvSpPr>
                <a:spLocks noChangeArrowheads="1"/>
              </p:cNvSpPr>
              <p:nvPr/>
            </p:nvSpPr>
            <p:spPr bwMode="auto">
              <a:xfrm>
                <a:off x="3048000" y="2743200"/>
                <a:ext cx="7620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34856" name="Rectangle 24"/>
              <p:cNvSpPr>
                <a:spLocks noChangeArrowheads="1"/>
              </p:cNvSpPr>
              <p:nvPr/>
            </p:nvSpPr>
            <p:spPr bwMode="auto">
              <a:xfrm>
                <a:off x="3048000" y="2971800"/>
                <a:ext cx="762000" cy="228600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TW" altLang="en-US">
                  <a:ea typeface="新細明體" pitchFamily="18" charset="-120"/>
                </a:endParaRPr>
              </a:p>
            </p:txBody>
          </p:sp>
        </p:grpSp>
        <p:sp>
          <p:nvSpPr>
            <p:cNvPr id="34854" name="Rectangle 26"/>
            <p:cNvSpPr>
              <a:spLocks noChangeArrowheads="1"/>
            </p:cNvSpPr>
            <p:nvPr/>
          </p:nvSpPr>
          <p:spPr bwMode="auto">
            <a:xfrm rot="5400000">
              <a:off x="6915150" y="3257550"/>
              <a:ext cx="762000" cy="1905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34831" name="Rectangle 28"/>
          <p:cNvSpPr>
            <a:spLocks noChangeArrowheads="1"/>
          </p:cNvSpPr>
          <p:nvPr/>
        </p:nvSpPr>
        <p:spPr bwMode="auto">
          <a:xfrm>
            <a:off x="7826376" y="3048001"/>
            <a:ext cx="708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800" i="1">
                <a:solidFill>
                  <a:srgbClr val="000000"/>
                </a:solidFill>
                <a:latin typeface="Calibri" panose="020F0502020204030204" pitchFamily="34" charset="0"/>
                <a:ea typeface="新細明體" pitchFamily="18" charset="-120"/>
              </a:rPr>
              <a:t>……</a:t>
            </a:r>
            <a:endParaRPr lang="zh-TW" altLang="en-US">
              <a:ea typeface="新細明體" pitchFamily="18" charset="-120"/>
            </a:endParaRPr>
          </a:p>
        </p:txBody>
      </p: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4572000" y="4495800"/>
            <a:ext cx="5384800" cy="1671638"/>
            <a:chOff x="3048000" y="4495800"/>
            <a:chExt cx="5384274" cy="1672253"/>
          </a:xfrm>
        </p:grpSpPr>
        <p:sp>
          <p:nvSpPr>
            <p:cNvPr id="34850" name="TextBox 10"/>
            <p:cNvSpPr txBox="1">
              <a:spLocks noChangeArrowheads="1"/>
            </p:cNvSpPr>
            <p:nvPr/>
          </p:nvSpPr>
          <p:spPr bwMode="auto">
            <a:xfrm>
              <a:off x="3048000" y="4495800"/>
              <a:ext cx="4982575" cy="1672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l-GR" altLang="zh-TW" sz="2800" i="1">
                  <a:latin typeface="Calibri" panose="020F0502020204030204" pitchFamily="34" charset="0"/>
                  <a:ea typeface="新細明體" pitchFamily="18" charset="-120"/>
                </a:rPr>
                <a:t>α</a:t>
              </a:r>
              <a:r>
                <a:rPr lang="en-US" altLang="zh-TW" sz="2800" i="1" baseline="-25000">
                  <a:latin typeface="Calibri" panose="020F0502020204030204" pitchFamily="34" charset="0"/>
                  <a:ea typeface="新細明體" pitchFamily="18" charset="-120"/>
                </a:rPr>
                <a:t>1</a:t>
              </a:r>
              <a:r>
                <a:rPr lang="en-US" altLang="zh-TW" sz="2800" i="1">
                  <a:latin typeface="Calibri" panose="020F0502020204030204" pitchFamily="34" charset="0"/>
                  <a:ea typeface="新細明體" pitchFamily="18" charset="-120"/>
                </a:rPr>
                <a:t>h</a:t>
              </a:r>
              <a:r>
                <a:rPr lang="en-US" altLang="zh-TW" sz="2800" i="1" baseline="-25000">
                  <a:latin typeface="Calibri" panose="020F0502020204030204" pitchFamily="34" charset="0"/>
                  <a:ea typeface="新細明體" pitchFamily="18" charset="-120"/>
                </a:rPr>
                <a:t>1</a:t>
              </a:r>
              <a:r>
                <a:rPr lang="en-US" altLang="zh-TW" sz="2800">
                  <a:latin typeface="Calibri" panose="020F0502020204030204" pitchFamily="34" charset="0"/>
                  <a:ea typeface="新細明體" pitchFamily="18" charset="-120"/>
                </a:rPr>
                <a:t>+</a:t>
              </a:r>
              <a:r>
                <a:rPr lang="el-GR" altLang="zh-TW" sz="2800" i="1">
                  <a:latin typeface="Calibri" panose="020F0502020204030204" pitchFamily="34" charset="0"/>
                  <a:ea typeface="新細明體" pitchFamily="18" charset="-120"/>
                </a:rPr>
                <a:t> α</a:t>
              </a:r>
              <a:r>
                <a:rPr lang="en-US" altLang="zh-TW" sz="2800" i="1" baseline="-25000">
                  <a:latin typeface="Calibri" panose="020F0502020204030204" pitchFamily="34" charset="0"/>
                  <a:ea typeface="新細明體" pitchFamily="18" charset="-120"/>
                </a:rPr>
                <a:t>2</a:t>
              </a:r>
              <a:r>
                <a:rPr lang="en-US" altLang="zh-TW" sz="2800" i="1">
                  <a:latin typeface="Calibri" panose="020F0502020204030204" pitchFamily="34" charset="0"/>
                  <a:ea typeface="新細明體" pitchFamily="18" charset="-120"/>
                </a:rPr>
                <a:t>h</a:t>
              </a:r>
              <a:r>
                <a:rPr lang="en-US" altLang="zh-TW" sz="2800" i="1" baseline="-25000">
                  <a:latin typeface="Calibri" panose="020F0502020204030204" pitchFamily="34" charset="0"/>
                  <a:ea typeface="新細明體" pitchFamily="18" charset="-120"/>
                </a:rPr>
                <a:t>2 </a:t>
              </a:r>
              <a:r>
                <a:rPr lang="en-US" altLang="zh-TW" sz="2800">
                  <a:latin typeface="Calibri" panose="020F0502020204030204" pitchFamily="34" charset="0"/>
                  <a:ea typeface="新細明體" pitchFamily="18" charset="-120"/>
                </a:rPr>
                <a:t>+</a:t>
              </a:r>
              <a:r>
                <a:rPr lang="el-GR" altLang="zh-TW" sz="2800" i="1">
                  <a:latin typeface="Calibri" panose="020F0502020204030204" pitchFamily="34" charset="0"/>
                  <a:ea typeface="新細明體" pitchFamily="18" charset="-120"/>
                </a:rPr>
                <a:t> α</a:t>
              </a:r>
              <a:r>
                <a:rPr lang="en-US" altLang="zh-TW" sz="2800" i="1" baseline="-25000">
                  <a:latin typeface="Calibri" panose="020F0502020204030204" pitchFamily="34" charset="0"/>
                  <a:ea typeface="新細明體" pitchFamily="18" charset="-120"/>
                </a:rPr>
                <a:t>3</a:t>
              </a:r>
              <a:r>
                <a:rPr lang="en-US" altLang="zh-TW" sz="2800" i="1">
                  <a:latin typeface="Calibri" panose="020F0502020204030204" pitchFamily="34" charset="0"/>
                  <a:ea typeface="新細明體" pitchFamily="18" charset="-120"/>
                </a:rPr>
                <a:t>h</a:t>
              </a:r>
              <a:r>
                <a:rPr lang="en-US" altLang="zh-TW" sz="2800" i="1" baseline="-25000">
                  <a:latin typeface="Calibri" panose="020F0502020204030204" pitchFamily="34" charset="0"/>
                  <a:ea typeface="新細明體" pitchFamily="18" charset="-120"/>
                </a:rPr>
                <a:t>3 </a:t>
              </a:r>
              <a:r>
                <a:rPr lang="en-US" altLang="zh-TW" sz="2800">
                  <a:latin typeface="Calibri" panose="020F0502020204030204" pitchFamily="34" charset="0"/>
                  <a:ea typeface="新細明體" pitchFamily="18" charset="-120"/>
                </a:rPr>
                <a:t>+ </a:t>
              </a:r>
              <a:r>
                <a:rPr lang="en-US" altLang="zh-TW" sz="2800" i="1">
                  <a:latin typeface="Calibri" panose="020F0502020204030204" pitchFamily="34" charset="0"/>
                  <a:ea typeface="新細明體" pitchFamily="18" charset="-120"/>
                </a:rPr>
                <a:t>… </a:t>
              </a:r>
              <a:r>
                <a:rPr lang="en-US" altLang="zh-TW" sz="2800">
                  <a:latin typeface="Calibri" panose="020F0502020204030204" pitchFamily="34" charset="0"/>
                  <a:ea typeface="新細明體" pitchFamily="18" charset="-120"/>
                </a:rPr>
                <a:t>+ </a:t>
              </a:r>
              <a:r>
                <a:rPr lang="el-GR" altLang="zh-TW" sz="2800" i="1">
                  <a:latin typeface="Calibri" panose="020F0502020204030204" pitchFamily="34" charset="0"/>
                  <a:ea typeface="新細明體" pitchFamily="18" charset="-120"/>
                </a:rPr>
                <a:t>α</a:t>
              </a:r>
              <a:r>
                <a:rPr lang="en-US" altLang="zh-TW" sz="2800" i="1" baseline="-25000">
                  <a:latin typeface="Calibri" panose="020F0502020204030204" pitchFamily="34" charset="0"/>
                  <a:ea typeface="新細明體" pitchFamily="18" charset="-120"/>
                </a:rPr>
                <a:t>T</a:t>
              </a:r>
              <a:r>
                <a:rPr lang="en-US" altLang="zh-TW" sz="2800" i="1">
                  <a:latin typeface="Calibri" panose="020F0502020204030204" pitchFamily="34" charset="0"/>
                  <a:ea typeface="新細明體" pitchFamily="18" charset="-120"/>
                </a:rPr>
                <a:t>h</a:t>
              </a:r>
              <a:r>
                <a:rPr lang="en-US" altLang="zh-TW" sz="2800" i="1" baseline="-25000">
                  <a:latin typeface="Calibri" panose="020F0502020204030204" pitchFamily="34" charset="0"/>
                  <a:ea typeface="新細明體" pitchFamily="18" charset="-120"/>
                </a:rPr>
                <a:t>T</a:t>
              </a:r>
              <a:endParaRPr lang="zh-TW" altLang="en-US" sz="2800" i="1" baseline="-25000">
                <a:latin typeface="Calibri" panose="020F0502020204030204" pitchFamily="34" charset="0"/>
                <a:ea typeface="新細明體" pitchFamily="18" charset="-120"/>
              </a:endParaRPr>
            </a:p>
            <a:p>
              <a:pPr eaLnBrk="1" hangingPunct="1"/>
              <a:endParaRPr lang="zh-TW" altLang="en-US" sz="2800" i="1" baseline="-25000">
                <a:latin typeface="Calibri" panose="020F0502020204030204" pitchFamily="34" charset="0"/>
                <a:ea typeface="新細明體" pitchFamily="18" charset="-120"/>
              </a:endParaRPr>
            </a:p>
            <a:p>
              <a:pPr eaLnBrk="1" hangingPunct="1"/>
              <a:endParaRPr lang="zh-TW" altLang="en-US" sz="2800" i="1" baseline="-25000">
                <a:latin typeface="Calibri" panose="020F0502020204030204" pitchFamily="34" charset="0"/>
                <a:ea typeface="新細明體" pitchFamily="18" charset="-120"/>
              </a:endParaRPr>
            </a:p>
            <a:p>
              <a:pPr eaLnBrk="1" hangingPunct="1"/>
              <a:endParaRPr lang="zh-TW" altLang="en-US" sz="2800" i="1" baseline="-25000">
                <a:latin typeface="Calibri" panose="020F0502020204030204" pitchFamily="34" charset="0"/>
                <a:ea typeface="新細明體" pitchFamily="18" charset="-120"/>
              </a:endParaRPr>
            </a:p>
            <a:p>
              <a:pPr eaLnBrk="1" hangingPunct="1"/>
              <a:endParaRPr lang="zh-TW" altLang="en-US" sz="2800" i="1" baseline="-25000">
                <a:latin typeface="Calibri" panose="020F0502020204030204" pitchFamily="34" charset="0"/>
                <a:ea typeface="新細明體" pitchFamily="18" charset="-120"/>
              </a:endParaRPr>
            </a:p>
          </p:txBody>
        </p:sp>
        <p:sp>
          <p:nvSpPr>
            <p:cNvPr id="34851" name="Rectangle 34"/>
            <p:cNvSpPr>
              <a:spLocks noChangeArrowheads="1"/>
            </p:cNvSpPr>
            <p:nvPr/>
          </p:nvSpPr>
          <p:spPr bwMode="auto">
            <a:xfrm>
              <a:off x="7152081" y="4523215"/>
              <a:ext cx="412750" cy="631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ts val="2063"/>
                </a:lnSpc>
              </a:pPr>
              <a:r>
                <a:rPr kumimoji="1" lang="en-US" altLang="zh-TW" sz="2800">
                  <a:latin typeface="Calibri" panose="020F0502020204030204" pitchFamily="34" charset="0"/>
                  <a:ea typeface="新細明體" pitchFamily="18" charset="-120"/>
                </a:rPr>
                <a:t>&gt;&lt;</a:t>
              </a:r>
            </a:p>
          </p:txBody>
        </p:sp>
        <p:sp>
          <p:nvSpPr>
            <p:cNvPr id="34852" name="Rectangle 31"/>
            <p:cNvSpPr>
              <a:spLocks noChangeArrowheads="1"/>
            </p:cNvSpPr>
            <p:nvPr/>
          </p:nvSpPr>
          <p:spPr bwMode="auto">
            <a:xfrm>
              <a:off x="7564831" y="4495800"/>
              <a:ext cx="867443" cy="523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2800" i="1">
                  <a:solidFill>
                    <a:srgbClr val="000000"/>
                  </a:solidFill>
                  <a:latin typeface="Calibri" panose="020F0502020204030204" pitchFamily="34" charset="0"/>
                  <a:ea typeface="新細明體" pitchFamily="18" charset="-120"/>
                </a:rPr>
                <a:t>T</a:t>
              </a:r>
              <a:r>
                <a:rPr lang="en-US" altLang="zh-TW" i="1" baseline="-25000">
                  <a:solidFill>
                    <a:srgbClr val="000000"/>
                  </a:solidFill>
                  <a:latin typeface="Calibri" panose="020F0502020204030204" pitchFamily="34" charset="0"/>
                  <a:ea typeface="新細明體" pitchFamily="18" charset="-120"/>
                </a:rPr>
                <a:t>thresold</a:t>
              </a:r>
              <a:endParaRPr lang="zh-TW" altLang="en-US">
                <a:ea typeface="新細明體" pitchFamily="18" charset="-120"/>
              </a:endParaRPr>
            </a:p>
          </p:txBody>
        </p:sp>
      </p:grpSp>
      <p:grpSp>
        <p:nvGrpSpPr>
          <p:cNvPr id="9" name="Group 50"/>
          <p:cNvGrpSpPr>
            <a:grpSpLocks/>
          </p:cNvGrpSpPr>
          <p:nvPr/>
        </p:nvGrpSpPr>
        <p:grpSpPr bwMode="auto">
          <a:xfrm>
            <a:off x="5181601" y="4953001"/>
            <a:ext cx="4868863" cy="1211263"/>
            <a:chOff x="3657600" y="4953000"/>
            <a:chExt cx="4868827" cy="1212729"/>
          </a:xfrm>
        </p:grpSpPr>
        <p:cxnSp>
          <p:nvCxnSpPr>
            <p:cNvPr id="34848" name="Straight Arrow Connector 33"/>
            <p:cNvCxnSpPr>
              <a:cxnSpLocks noChangeShapeType="1"/>
            </p:cNvCxnSpPr>
            <p:nvPr/>
          </p:nvCxnSpPr>
          <p:spPr bwMode="auto">
            <a:xfrm rot="16200000" flipH="1">
              <a:off x="3467100" y="5143500"/>
              <a:ext cx="685800" cy="3048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49" name="Rectangle 34"/>
            <p:cNvSpPr>
              <a:spLocks noChangeArrowheads="1"/>
            </p:cNvSpPr>
            <p:nvPr/>
          </p:nvSpPr>
          <p:spPr bwMode="auto">
            <a:xfrm>
              <a:off x="4025900" y="5334229"/>
              <a:ext cx="4500527" cy="83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2400" i="1">
                  <a:solidFill>
                    <a:srgbClr val="000000"/>
                  </a:solidFill>
                  <a:latin typeface="Calibri" panose="020F0502020204030204" pitchFamily="34" charset="0"/>
                  <a:ea typeface="新細明體" pitchFamily="18" charset="-120"/>
                </a:rPr>
                <a:t>weak classifier </a:t>
              </a:r>
              <a:r>
                <a:rPr lang="en-US" altLang="zh-TW" sz="2400">
                  <a:solidFill>
                    <a:srgbClr val="000000"/>
                  </a:solidFill>
                  <a:latin typeface="Calibri" panose="020F0502020204030204" pitchFamily="34" charset="0"/>
                  <a:ea typeface="新細明體" pitchFamily="18" charset="-120"/>
                </a:rPr>
                <a:t>(feature, threshold)</a:t>
              </a:r>
              <a:endParaRPr lang="en-US" altLang="zh-TW" sz="2400" i="1">
                <a:solidFill>
                  <a:srgbClr val="000000"/>
                </a:solidFill>
                <a:latin typeface="Calibri" panose="020F0502020204030204" pitchFamily="34" charset="0"/>
                <a:ea typeface="新細明體" pitchFamily="18" charset="-120"/>
              </a:endParaRPr>
            </a:p>
            <a:p>
              <a:pPr eaLnBrk="1" hangingPunct="1"/>
              <a:r>
                <a:rPr lang="en-US" altLang="zh-TW" sz="2400" i="1">
                  <a:latin typeface="Calibri" panose="020F0502020204030204" pitchFamily="34" charset="0"/>
                  <a:ea typeface="新細明體" pitchFamily="18" charset="-120"/>
                </a:rPr>
                <a:t>h</a:t>
              </a:r>
              <a:r>
                <a:rPr lang="en-US" altLang="zh-TW" sz="2400" i="1" baseline="-25000">
                  <a:latin typeface="Calibri" panose="020F0502020204030204" pitchFamily="34" charset="0"/>
                  <a:ea typeface="新細明體" pitchFamily="18" charset="-120"/>
                </a:rPr>
                <a:t>1 </a:t>
              </a:r>
              <a:r>
                <a:rPr lang="en-US" altLang="zh-TW" sz="2400">
                  <a:latin typeface="Calibri" panose="020F0502020204030204" pitchFamily="34" charset="0"/>
                  <a:ea typeface="新細明體" pitchFamily="18" charset="-120"/>
                </a:rPr>
                <a:t>= 1 or 0</a:t>
              </a:r>
              <a:endParaRPr lang="zh-TW" altLang="en-US" sz="2400">
                <a:ea typeface="新細明體" pitchFamily="18" charset="-120"/>
              </a:endParaRPr>
            </a:p>
          </p:txBody>
        </p:sp>
      </p:grpSp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2133600" y="3919538"/>
            <a:ext cx="2674938" cy="1973262"/>
            <a:chOff x="609600" y="3919893"/>
            <a:chExt cx="2675138" cy="1972570"/>
          </a:xfrm>
        </p:grpSpPr>
        <p:sp>
          <p:nvSpPr>
            <p:cNvPr id="34846" name="Freeform 35"/>
            <p:cNvSpPr>
              <a:spLocks noChangeArrowheads="1"/>
            </p:cNvSpPr>
            <p:nvPr/>
          </p:nvSpPr>
          <p:spPr bwMode="auto">
            <a:xfrm>
              <a:off x="2361460" y="3919893"/>
              <a:ext cx="923278" cy="982674"/>
            </a:xfrm>
            <a:custGeom>
              <a:avLst/>
              <a:gdLst>
                <a:gd name="T0" fmla="*/ 923278 w 923278"/>
                <a:gd name="T1" fmla="*/ 4037 h 982674"/>
                <a:gd name="T2" fmla="*/ 816746 w 923278"/>
                <a:gd name="T3" fmla="*/ 12915 h 982674"/>
                <a:gd name="T4" fmla="*/ 727969 w 923278"/>
                <a:gd name="T5" fmla="*/ 101691 h 982674"/>
                <a:gd name="T6" fmla="*/ 683581 w 923278"/>
                <a:gd name="T7" fmla="*/ 137202 h 982674"/>
                <a:gd name="T8" fmla="*/ 639192 w 923278"/>
                <a:gd name="T9" fmla="*/ 181590 h 982674"/>
                <a:gd name="T10" fmla="*/ 630315 w 923278"/>
                <a:gd name="T11" fmla="*/ 208224 h 982674"/>
                <a:gd name="T12" fmla="*/ 603682 w 923278"/>
                <a:gd name="T13" fmla="*/ 270367 h 982674"/>
                <a:gd name="T14" fmla="*/ 585926 w 923278"/>
                <a:gd name="T15" fmla="*/ 376899 h 982674"/>
                <a:gd name="T16" fmla="*/ 532660 w 923278"/>
                <a:gd name="T17" fmla="*/ 447921 h 982674"/>
                <a:gd name="T18" fmla="*/ 435006 w 923278"/>
                <a:gd name="T19" fmla="*/ 483431 h 982674"/>
                <a:gd name="T20" fmla="*/ 417251 w 923278"/>
                <a:gd name="T21" fmla="*/ 501187 h 982674"/>
                <a:gd name="T22" fmla="*/ 399495 w 923278"/>
                <a:gd name="T23" fmla="*/ 527820 h 982674"/>
                <a:gd name="T24" fmla="*/ 363985 w 923278"/>
                <a:gd name="T25" fmla="*/ 554453 h 982674"/>
                <a:gd name="T26" fmla="*/ 346229 w 923278"/>
                <a:gd name="T27" fmla="*/ 572208 h 982674"/>
                <a:gd name="T28" fmla="*/ 310719 w 923278"/>
                <a:gd name="T29" fmla="*/ 589963 h 982674"/>
                <a:gd name="T30" fmla="*/ 257453 w 923278"/>
                <a:gd name="T31" fmla="*/ 652107 h 982674"/>
                <a:gd name="T32" fmla="*/ 195309 w 923278"/>
                <a:gd name="T33" fmla="*/ 705373 h 982674"/>
                <a:gd name="T34" fmla="*/ 177554 w 923278"/>
                <a:gd name="T35" fmla="*/ 732006 h 982674"/>
                <a:gd name="T36" fmla="*/ 150921 w 923278"/>
                <a:gd name="T37" fmla="*/ 758639 h 982674"/>
                <a:gd name="T38" fmla="*/ 124288 w 923278"/>
                <a:gd name="T39" fmla="*/ 803027 h 982674"/>
                <a:gd name="T40" fmla="*/ 106532 w 923278"/>
                <a:gd name="T41" fmla="*/ 829660 h 982674"/>
                <a:gd name="T42" fmla="*/ 97655 w 923278"/>
                <a:gd name="T43" fmla="*/ 865171 h 982674"/>
                <a:gd name="T44" fmla="*/ 62144 w 923278"/>
                <a:gd name="T45" fmla="*/ 891804 h 982674"/>
                <a:gd name="T46" fmla="*/ 53266 w 923278"/>
                <a:gd name="T47" fmla="*/ 918437 h 982674"/>
                <a:gd name="T48" fmla="*/ 8878 w 923278"/>
                <a:gd name="T49" fmla="*/ 980581 h 982674"/>
                <a:gd name="T50" fmla="*/ 0 w 923278"/>
                <a:gd name="T51" fmla="*/ 980581 h 98267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23278"/>
                <a:gd name="T79" fmla="*/ 0 h 982674"/>
                <a:gd name="T80" fmla="*/ 923278 w 923278"/>
                <a:gd name="T81" fmla="*/ 982674 h 98267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23278" h="982674">
                  <a:moveTo>
                    <a:pt x="923278" y="4037"/>
                  </a:moveTo>
                  <a:cubicBezTo>
                    <a:pt x="887767" y="6996"/>
                    <a:pt x="849957" y="0"/>
                    <a:pt x="816746" y="12915"/>
                  </a:cubicBezTo>
                  <a:cubicBezTo>
                    <a:pt x="809553" y="15712"/>
                    <a:pt x="742629" y="89963"/>
                    <a:pt x="727969" y="101691"/>
                  </a:cubicBezTo>
                  <a:cubicBezTo>
                    <a:pt x="713173" y="113528"/>
                    <a:pt x="697665" y="124526"/>
                    <a:pt x="683581" y="137202"/>
                  </a:cubicBezTo>
                  <a:cubicBezTo>
                    <a:pt x="668028" y="151200"/>
                    <a:pt x="639192" y="181590"/>
                    <a:pt x="639192" y="181590"/>
                  </a:cubicBezTo>
                  <a:cubicBezTo>
                    <a:pt x="636233" y="190468"/>
                    <a:pt x="634001" y="199623"/>
                    <a:pt x="630315" y="208224"/>
                  </a:cubicBezTo>
                  <a:cubicBezTo>
                    <a:pt x="619483" y="233500"/>
                    <a:pt x="608889" y="244334"/>
                    <a:pt x="603682" y="270367"/>
                  </a:cubicBezTo>
                  <a:cubicBezTo>
                    <a:pt x="596622" y="305668"/>
                    <a:pt x="597310" y="342746"/>
                    <a:pt x="585926" y="376899"/>
                  </a:cubicBezTo>
                  <a:cubicBezTo>
                    <a:pt x="583547" y="384035"/>
                    <a:pt x="550688" y="435902"/>
                    <a:pt x="532660" y="447921"/>
                  </a:cubicBezTo>
                  <a:cubicBezTo>
                    <a:pt x="503157" y="467590"/>
                    <a:pt x="468685" y="475012"/>
                    <a:pt x="435006" y="483431"/>
                  </a:cubicBezTo>
                  <a:cubicBezTo>
                    <a:pt x="429088" y="489350"/>
                    <a:pt x="422480" y="494651"/>
                    <a:pt x="417251" y="501187"/>
                  </a:cubicBezTo>
                  <a:cubicBezTo>
                    <a:pt x="410586" y="509519"/>
                    <a:pt x="407040" y="520275"/>
                    <a:pt x="399495" y="527820"/>
                  </a:cubicBezTo>
                  <a:cubicBezTo>
                    <a:pt x="389033" y="538282"/>
                    <a:pt x="375352" y="544981"/>
                    <a:pt x="363985" y="554453"/>
                  </a:cubicBezTo>
                  <a:cubicBezTo>
                    <a:pt x="357555" y="559811"/>
                    <a:pt x="353193" y="567565"/>
                    <a:pt x="346229" y="572208"/>
                  </a:cubicBezTo>
                  <a:cubicBezTo>
                    <a:pt x="335218" y="579549"/>
                    <a:pt x="321488" y="582271"/>
                    <a:pt x="310719" y="589963"/>
                  </a:cubicBezTo>
                  <a:cubicBezTo>
                    <a:pt x="276895" y="614123"/>
                    <a:pt x="287763" y="621797"/>
                    <a:pt x="257453" y="652107"/>
                  </a:cubicBezTo>
                  <a:cubicBezTo>
                    <a:pt x="198673" y="710887"/>
                    <a:pt x="243626" y="647392"/>
                    <a:pt x="195309" y="705373"/>
                  </a:cubicBezTo>
                  <a:cubicBezTo>
                    <a:pt x="188479" y="713570"/>
                    <a:pt x="184384" y="723809"/>
                    <a:pt x="177554" y="732006"/>
                  </a:cubicBezTo>
                  <a:cubicBezTo>
                    <a:pt x="169517" y="741651"/>
                    <a:pt x="158454" y="748595"/>
                    <a:pt x="150921" y="758639"/>
                  </a:cubicBezTo>
                  <a:cubicBezTo>
                    <a:pt x="140568" y="772443"/>
                    <a:pt x="133433" y="788395"/>
                    <a:pt x="124288" y="803027"/>
                  </a:cubicBezTo>
                  <a:cubicBezTo>
                    <a:pt x="118633" y="812075"/>
                    <a:pt x="112451" y="820782"/>
                    <a:pt x="106532" y="829660"/>
                  </a:cubicBezTo>
                  <a:cubicBezTo>
                    <a:pt x="103573" y="841497"/>
                    <a:pt x="104747" y="855242"/>
                    <a:pt x="97655" y="865171"/>
                  </a:cubicBezTo>
                  <a:cubicBezTo>
                    <a:pt x="89055" y="877211"/>
                    <a:pt x="71616" y="880437"/>
                    <a:pt x="62144" y="891804"/>
                  </a:cubicBezTo>
                  <a:cubicBezTo>
                    <a:pt x="56153" y="898993"/>
                    <a:pt x="57451" y="910067"/>
                    <a:pt x="53266" y="918437"/>
                  </a:cubicBezTo>
                  <a:cubicBezTo>
                    <a:pt x="48225" y="928519"/>
                    <a:pt x="12900" y="976559"/>
                    <a:pt x="8878" y="980581"/>
                  </a:cubicBezTo>
                  <a:cubicBezTo>
                    <a:pt x="6785" y="982674"/>
                    <a:pt x="2959" y="980581"/>
                    <a:pt x="0" y="980581"/>
                  </a:cubicBezTo>
                </a:path>
              </a:pathLst>
            </a:cu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7" name="TextBox 36"/>
            <p:cNvSpPr txBox="1">
              <a:spLocks noChangeArrowheads="1"/>
            </p:cNvSpPr>
            <p:nvPr/>
          </p:nvSpPr>
          <p:spPr bwMode="auto">
            <a:xfrm>
              <a:off x="609600" y="4876800"/>
              <a:ext cx="220980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>
                  <a:ea typeface="新細明體" pitchFamily="18" charset="-120"/>
                </a:rPr>
                <a:t>~</a:t>
              </a:r>
              <a:r>
                <a:rPr lang="en-US" altLang="zh-TW" sz="2000">
                  <a:latin typeface="Calibri" panose="020F0502020204030204" pitchFamily="34" charset="0"/>
                  <a:ea typeface="新細明體" pitchFamily="18" charset="-120"/>
                </a:rPr>
                <a:t>performance of the weak classifier on the </a:t>
              </a:r>
              <a:r>
                <a:rPr lang="en-US" altLang="zh-TW" sz="2000" b="1" i="1">
                  <a:latin typeface="Calibri" panose="020F0502020204030204" pitchFamily="34" charset="0"/>
                  <a:ea typeface="新細明體" pitchFamily="18" charset="-120"/>
                </a:rPr>
                <a:t>training set</a:t>
              </a:r>
              <a:endParaRPr lang="zh-TW" altLang="en-US" sz="2000" b="1" i="1">
                <a:latin typeface="Calibri" panose="020F0502020204030204" pitchFamily="34" charset="0"/>
                <a:ea typeface="新細明體" pitchFamily="18" charset="-120"/>
              </a:endParaRPr>
            </a:p>
          </p:txBody>
        </p:sp>
      </p:grpSp>
      <p:grpSp>
        <p:nvGrpSpPr>
          <p:cNvPr id="11" name="Group 38"/>
          <p:cNvGrpSpPr>
            <a:grpSpLocks/>
          </p:cNvGrpSpPr>
          <p:nvPr/>
        </p:nvGrpSpPr>
        <p:grpSpPr bwMode="auto">
          <a:xfrm rot="5400000">
            <a:off x="2705100" y="3543300"/>
            <a:ext cx="762000" cy="381000"/>
            <a:chOff x="3048000" y="2743200"/>
            <a:chExt cx="762000" cy="457200"/>
          </a:xfrm>
        </p:grpSpPr>
        <p:sp>
          <p:nvSpPr>
            <p:cNvPr id="34844" name="Rectangle 39"/>
            <p:cNvSpPr>
              <a:spLocks noChangeArrowheads="1"/>
            </p:cNvSpPr>
            <p:nvPr/>
          </p:nvSpPr>
          <p:spPr bwMode="auto">
            <a:xfrm>
              <a:off x="3048000" y="2743200"/>
              <a:ext cx="7620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4845" name="Rectangle 40"/>
            <p:cNvSpPr>
              <a:spLocks noChangeArrowheads="1"/>
            </p:cNvSpPr>
            <p:nvPr/>
          </p:nvSpPr>
          <p:spPr bwMode="auto">
            <a:xfrm>
              <a:off x="3048000" y="2971800"/>
              <a:ext cx="762000" cy="2286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itchFamily="18" charset="-120"/>
              </a:endParaRPr>
            </a:p>
          </p:txBody>
        </p:sp>
      </p:grpSp>
      <p:grpSp>
        <p:nvGrpSpPr>
          <p:cNvPr id="12" name="Group 41"/>
          <p:cNvGrpSpPr>
            <a:grpSpLocks/>
          </p:cNvGrpSpPr>
          <p:nvPr/>
        </p:nvGrpSpPr>
        <p:grpSpPr bwMode="auto">
          <a:xfrm>
            <a:off x="2895600" y="3886200"/>
            <a:ext cx="457200" cy="304800"/>
            <a:chOff x="3048000" y="2743200"/>
            <a:chExt cx="762000" cy="457200"/>
          </a:xfrm>
        </p:grpSpPr>
        <p:sp>
          <p:nvSpPr>
            <p:cNvPr id="34842" name="Rectangle 42"/>
            <p:cNvSpPr>
              <a:spLocks noChangeArrowheads="1"/>
            </p:cNvSpPr>
            <p:nvPr/>
          </p:nvSpPr>
          <p:spPr bwMode="auto">
            <a:xfrm>
              <a:off x="3048000" y="2743200"/>
              <a:ext cx="7620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4843" name="Rectangle 43"/>
            <p:cNvSpPr>
              <a:spLocks noChangeArrowheads="1"/>
            </p:cNvSpPr>
            <p:nvPr/>
          </p:nvSpPr>
          <p:spPr bwMode="auto">
            <a:xfrm>
              <a:off x="3048000" y="2971800"/>
              <a:ext cx="762000" cy="2286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itchFamily="18" charset="-120"/>
              </a:endParaRPr>
            </a:p>
          </p:txBody>
        </p:sp>
      </p:grpSp>
      <p:grpSp>
        <p:nvGrpSpPr>
          <p:cNvPr id="34837" name="Group 44"/>
          <p:cNvGrpSpPr>
            <a:grpSpLocks/>
          </p:cNvGrpSpPr>
          <p:nvPr/>
        </p:nvGrpSpPr>
        <p:grpSpPr bwMode="auto">
          <a:xfrm>
            <a:off x="8839200" y="2971800"/>
            <a:ext cx="685800" cy="762000"/>
            <a:chOff x="7200900" y="2971800"/>
            <a:chExt cx="571500" cy="762000"/>
          </a:xfrm>
        </p:grpSpPr>
        <p:grpSp>
          <p:nvGrpSpPr>
            <p:cNvPr id="34838" name="Group 22"/>
            <p:cNvGrpSpPr>
              <a:grpSpLocks/>
            </p:cNvGrpSpPr>
            <p:nvPr/>
          </p:nvGrpSpPr>
          <p:grpSpPr bwMode="auto">
            <a:xfrm rot="5400000">
              <a:off x="7200900" y="3162300"/>
              <a:ext cx="762000" cy="381000"/>
              <a:chOff x="3048000" y="2743200"/>
              <a:chExt cx="762000" cy="457200"/>
            </a:xfrm>
          </p:grpSpPr>
          <p:sp>
            <p:nvSpPr>
              <p:cNvPr id="34840" name="Rectangle 47"/>
              <p:cNvSpPr>
                <a:spLocks noChangeArrowheads="1"/>
              </p:cNvSpPr>
              <p:nvPr/>
            </p:nvSpPr>
            <p:spPr bwMode="auto">
              <a:xfrm>
                <a:off x="3048000" y="2743200"/>
                <a:ext cx="7620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34841" name="Rectangle 48"/>
              <p:cNvSpPr>
                <a:spLocks noChangeArrowheads="1"/>
              </p:cNvSpPr>
              <p:nvPr/>
            </p:nvSpPr>
            <p:spPr bwMode="auto">
              <a:xfrm>
                <a:off x="3048000" y="2971800"/>
                <a:ext cx="762000" cy="228600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TW" altLang="en-US">
                  <a:ea typeface="新細明體" pitchFamily="18" charset="-120"/>
                </a:endParaRPr>
              </a:p>
            </p:txBody>
          </p:sp>
        </p:grpSp>
        <p:sp>
          <p:nvSpPr>
            <p:cNvPr id="34839" name="Rectangle 46"/>
            <p:cNvSpPr>
              <a:spLocks noChangeArrowheads="1"/>
            </p:cNvSpPr>
            <p:nvPr/>
          </p:nvSpPr>
          <p:spPr bwMode="auto">
            <a:xfrm rot="5400000">
              <a:off x="6915150" y="3257550"/>
              <a:ext cx="762000" cy="1905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593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Cascade decision process</a:t>
            </a: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3505200" y="1705997"/>
            <a:ext cx="34766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Frontal-face has 2000 features</a:t>
            </a:r>
            <a:r>
              <a:rPr lang="en-US" altLang="zh-CN" dirty="0"/>
              <a:t> </a:t>
            </a:r>
          </a:p>
        </p:txBody>
      </p:sp>
      <p:grpSp>
        <p:nvGrpSpPr>
          <p:cNvPr id="12357" name="Group 69"/>
          <p:cNvGrpSpPr>
            <a:grpSpLocks/>
          </p:cNvGrpSpPr>
          <p:nvPr/>
        </p:nvGrpSpPr>
        <p:grpSpPr bwMode="auto">
          <a:xfrm>
            <a:off x="3429000" y="3124200"/>
            <a:ext cx="5181600" cy="914400"/>
            <a:chOff x="1200" y="1968"/>
            <a:chExt cx="3264" cy="576"/>
          </a:xfrm>
        </p:grpSpPr>
        <p:sp>
          <p:nvSpPr>
            <p:cNvPr id="12322" name="AutoShape 34"/>
            <p:cNvSpPr>
              <a:spLocks noChangeArrowheads="1"/>
            </p:cNvSpPr>
            <p:nvPr/>
          </p:nvSpPr>
          <p:spPr bwMode="auto">
            <a:xfrm>
              <a:off x="1200" y="1968"/>
              <a:ext cx="480" cy="57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Times New Roman" panose="02020603050405020304" pitchFamily="18" charset="0"/>
                </a:rPr>
                <a:t>S1</a:t>
              </a:r>
            </a:p>
            <a:p>
              <a:pPr algn="ctr"/>
              <a:r>
                <a:rPr lang="en-US" altLang="zh-CN" sz="1400">
                  <a:latin typeface="Times New Roman" panose="02020603050405020304" pitchFamily="18" charset="0"/>
                </a:rPr>
                <a:t>2 features</a:t>
              </a:r>
            </a:p>
          </p:txBody>
        </p:sp>
        <p:sp>
          <p:nvSpPr>
            <p:cNvPr id="12324" name="AutoShape 36"/>
            <p:cNvSpPr>
              <a:spLocks noChangeArrowheads="1"/>
            </p:cNvSpPr>
            <p:nvPr/>
          </p:nvSpPr>
          <p:spPr bwMode="auto">
            <a:xfrm>
              <a:off x="2112" y="1968"/>
              <a:ext cx="480" cy="57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Times New Roman" panose="02020603050405020304" pitchFamily="18" charset="0"/>
                </a:rPr>
                <a:t>S2</a:t>
              </a:r>
            </a:p>
            <a:p>
              <a:pPr algn="ctr"/>
              <a:r>
                <a:rPr lang="en-US" altLang="zh-CN" sz="1400">
                  <a:latin typeface="Times New Roman" panose="02020603050405020304" pitchFamily="18" charset="0"/>
                </a:rPr>
                <a:t>5 features</a:t>
              </a:r>
            </a:p>
          </p:txBody>
        </p:sp>
        <p:sp>
          <p:nvSpPr>
            <p:cNvPr id="12325" name="AutoShape 37"/>
            <p:cNvSpPr>
              <a:spLocks noChangeArrowheads="1"/>
            </p:cNvSpPr>
            <p:nvPr/>
          </p:nvSpPr>
          <p:spPr bwMode="auto">
            <a:xfrm>
              <a:off x="2928" y="1968"/>
              <a:ext cx="528" cy="57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Times New Roman" panose="02020603050405020304" pitchFamily="18" charset="0"/>
                </a:rPr>
                <a:t>S3</a:t>
              </a:r>
            </a:p>
            <a:p>
              <a:pPr algn="ctr"/>
              <a:r>
                <a:rPr lang="en-US" altLang="zh-CN" sz="1400">
                  <a:latin typeface="Times New Roman" panose="02020603050405020304" pitchFamily="18" charset="0"/>
                </a:rPr>
                <a:t>16 features</a:t>
              </a:r>
            </a:p>
          </p:txBody>
        </p:sp>
        <p:sp>
          <p:nvSpPr>
            <p:cNvPr id="12326" name="AutoShape 38"/>
            <p:cNvSpPr>
              <a:spLocks noChangeArrowheads="1"/>
            </p:cNvSpPr>
            <p:nvPr/>
          </p:nvSpPr>
          <p:spPr bwMode="auto">
            <a:xfrm>
              <a:off x="3936" y="1968"/>
              <a:ext cx="528" cy="57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Times New Roman" panose="02020603050405020304" pitchFamily="18" charset="0"/>
                </a:rPr>
                <a:t>S22</a:t>
              </a:r>
            </a:p>
            <a:p>
              <a:pPr algn="ctr"/>
              <a:r>
                <a:rPr lang="en-US" altLang="zh-CN" sz="1200">
                  <a:latin typeface="Times New Roman" panose="02020603050405020304" pitchFamily="18" charset="0"/>
                </a:rPr>
                <a:t>212 features</a:t>
              </a:r>
            </a:p>
          </p:txBody>
        </p:sp>
      </p:grpSp>
      <p:grpSp>
        <p:nvGrpSpPr>
          <p:cNvPr id="12352" name="Group 64"/>
          <p:cNvGrpSpPr>
            <a:grpSpLocks/>
          </p:cNvGrpSpPr>
          <p:nvPr/>
        </p:nvGrpSpPr>
        <p:grpSpPr bwMode="auto">
          <a:xfrm>
            <a:off x="3429339" y="1752600"/>
            <a:ext cx="4343059" cy="1371600"/>
            <a:chOff x="1251" y="1104"/>
            <a:chExt cx="2253" cy="816"/>
          </a:xfrm>
        </p:grpSpPr>
        <p:grpSp>
          <p:nvGrpSpPr>
            <p:cNvPr id="12350" name="Group 62"/>
            <p:cNvGrpSpPr>
              <a:grpSpLocks/>
            </p:cNvGrpSpPr>
            <p:nvPr/>
          </p:nvGrpSpPr>
          <p:grpSpPr bwMode="auto">
            <a:xfrm>
              <a:off x="1251" y="1104"/>
              <a:ext cx="2253" cy="816"/>
              <a:chOff x="1251" y="1104"/>
              <a:chExt cx="2253" cy="816"/>
            </a:xfrm>
          </p:grpSpPr>
          <p:sp>
            <p:nvSpPr>
              <p:cNvPr id="12342" name="Line 54"/>
              <p:cNvSpPr>
                <a:spLocks noChangeShapeType="1"/>
              </p:cNvSpPr>
              <p:nvPr/>
            </p:nvSpPr>
            <p:spPr bwMode="auto">
              <a:xfrm flipH="1">
                <a:off x="1632" y="1296"/>
                <a:ext cx="192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3" name="Line 55"/>
              <p:cNvSpPr>
                <a:spLocks noChangeShapeType="1"/>
              </p:cNvSpPr>
              <p:nvPr/>
            </p:nvSpPr>
            <p:spPr bwMode="auto">
              <a:xfrm>
                <a:off x="1968" y="1296"/>
                <a:ext cx="227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4" name="Line 56"/>
              <p:cNvSpPr>
                <a:spLocks noChangeShapeType="1"/>
              </p:cNvSpPr>
              <p:nvPr/>
            </p:nvSpPr>
            <p:spPr bwMode="auto">
              <a:xfrm>
                <a:off x="2112" y="1296"/>
                <a:ext cx="72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5" name="Line 57"/>
              <p:cNvSpPr>
                <a:spLocks noChangeShapeType="1"/>
              </p:cNvSpPr>
              <p:nvPr/>
            </p:nvSpPr>
            <p:spPr bwMode="auto">
              <a:xfrm>
                <a:off x="2208" y="1296"/>
                <a:ext cx="129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7" name="AutoShape 59"/>
              <p:cNvSpPr>
                <a:spLocks noChangeArrowheads="1"/>
              </p:cNvSpPr>
              <p:nvPr/>
            </p:nvSpPr>
            <p:spPr bwMode="auto">
              <a:xfrm>
                <a:off x="1251" y="1104"/>
                <a:ext cx="1581" cy="19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351" name="Text Box 63"/>
            <p:cNvSpPr txBox="1">
              <a:spLocks noChangeArrowheads="1"/>
            </p:cNvSpPr>
            <p:nvPr/>
          </p:nvSpPr>
          <p:spPr bwMode="auto">
            <a:xfrm>
              <a:off x="2688" y="1248"/>
              <a:ext cx="816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Divided into multiple stages</a:t>
              </a:r>
            </a:p>
          </p:txBody>
        </p:sp>
      </p:grpSp>
      <p:sp>
        <p:nvSpPr>
          <p:cNvPr id="12358" name="Text Box 70"/>
          <p:cNvSpPr txBox="1">
            <a:spLocks noChangeArrowheads="1"/>
          </p:cNvSpPr>
          <p:nvPr/>
        </p:nvSpPr>
        <p:spPr bwMode="auto">
          <a:xfrm>
            <a:off x="7086600" y="3429000"/>
            <a:ext cx="68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</a:rPr>
              <a:t>……</a:t>
            </a:r>
            <a:endParaRPr lang="en-US" altLang="zh-CN"/>
          </a:p>
        </p:txBody>
      </p:sp>
      <p:grpSp>
        <p:nvGrpSpPr>
          <p:cNvPr id="12372" name="Group 84"/>
          <p:cNvGrpSpPr>
            <a:grpSpLocks/>
          </p:cNvGrpSpPr>
          <p:nvPr/>
        </p:nvGrpSpPr>
        <p:grpSpPr bwMode="auto">
          <a:xfrm>
            <a:off x="1981200" y="2438400"/>
            <a:ext cx="1447800" cy="1219200"/>
            <a:chOff x="288" y="1536"/>
            <a:chExt cx="912" cy="768"/>
          </a:xfrm>
        </p:grpSpPr>
        <p:pic>
          <p:nvPicPr>
            <p:cNvPr id="12359" name="Picture 7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1536"/>
              <a:ext cx="528" cy="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61" name="Line 73"/>
            <p:cNvSpPr>
              <a:spLocks noChangeShapeType="1"/>
            </p:cNvSpPr>
            <p:nvPr/>
          </p:nvSpPr>
          <p:spPr bwMode="auto">
            <a:xfrm>
              <a:off x="768" y="2064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73" name="Group 85"/>
          <p:cNvGrpSpPr>
            <a:grpSpLocks/>
          </p:cNvGrpSpPr>
          <p:nvPr/>
        </p:nvGrpSpPr>
        <p:grpSpPr bwMode="auto">
          <a:xfrm>
            <a:off x="4191000" y="3200400"/>
            <a:ext cx="914400" cy="381000"/>
            <a:chOff x="1680" y="2016"/>
            <a:chExt cx="576" cy="240"/>
          </a:xfrm>
        </p:grpSpPr>
        <p:sp>
          <p:nvSpPr>
            <p:cNvPr id="12362" name="Line 74"/>
            <p:cNvSpPr>
              <a:spLocks noChangeShapeType="1"/>
            </p:cNvSpPr>
            <p:nvPr/>
          </p:nvSpPr>
          <p:spPr bwMode="auto">
            <a:xfrm>
              <a:off x="1680" y="225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3" name="Text Box 75"/>
            <p:cNvSpPr txBox="1">
              <a:spLocks noChangeArrowheads="1"/>
            </p:cNvSpPr>
            <p:nvPr/>
          </p:nvSpPr>
          <p:spPr bwMode="auto">
            <a:xfrm>
              <a:off x="1728" y="2016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pass</a:t>
              </a:r>
            </a:p>
          </p:txBody>
        </p:sp>
      </p:grpSp>
      <p:grpSp>
        <p:nvGrpSpPr>
          <p:cNvPr id="12374" name="Group 86"/>
          <p:cNvGrpSpPr>
            <a:grpSpLocks/>
          </p:cNvGrpSpPr>
          <p:nvPr/>
        </p:nvGrpSpPr>
        <p:grpSpPr bwMode="auto">
          <a:xfrm>
            <a:off x="5638800" y="3200400"/>
            <a:ext cx="838200" cy="381000"/>
            <a:chOff x="2592" y="2016"/>
            <a:chExt cx="528" cy="240"/>
          </a:xfrm>
        </p:grpSpPr>
        <p:sp>
          <p:nvSpPr>
            <p:cNvPr id="12364" name="Line 76"/>
            <p:cNvSpPr>
              <a:spLocks noChangeShapeType="1"/>
            </p:cNvSpPr>
            <p:nvPr/>
          </p:nvSpPr>
          <p:spPr bwMode="auto">
            <a:xfrm>
              <a:off x="2592" y="22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5" name="Text Box 77"/>
            <p:cNvSpPr txBox="1">
              <a:spLocks noChangeArrowheads="1"/>
            </p:cNvSpPr>
            <p:nvPr/>
          </p:nvSpPr>
          <p:spPr bwMode="auto">
            <a:xfrm>
              <a:off x="2592" y="2016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pass</a:t>
              </a:r>
            </a:p>
          </p:txBody>
        </p:sp>
      </p:grpSp>
      <p:grpSp>
        <p:nvGrpSpPr>
          <p:cNvPr id="12375" name="Group 87"/>
          <p:cNvGrpSpPr>
            <a:grpSpLocks/>
          </p:cNvGrpSpPr>
          <p:nvPr/>
        </p:nvGrpSpPr>
        <p:grpSpPr bwMode="auto">
          <a:xfrm>
            <a:off x="7010400" y="3200400"/>
            <a:ext cx="914400" cy="381000"/>
            <a:chOff x="3456" y="2016"/>
            <a:chExt cx="576" cy="240"/>
          </a:xfrm>
        </p:grpSpPr>
        <p:sp>
          <p:nvSpPr>
            <p:cNvPr id="12366" name="Line 78"/>
            <p:cNvSpPr>
              <a:spLocks noChangeShapeType="1"/>
            </p:cNvSpPr>
            <p:nvPr/>
          </p:nvSpPr>
          <p:spPr bwMode="auto">
            <a:xfrm>
              <a:off x="345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7" name="Text Box 79"/>
            <p:cNvSpPr txBox="1">
              <a:spLocks noChangeArrowheads="1"/>
            </p:cNvSpPr>
            <p:nvPr/>
          </p:nvSpPr>
          <p:spPr bwMode="auto">
            <a:xfrm>
              <a:off x="3504" y="2016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pass</a:t>
              </a:r>
            </a:p>
          </p:txBody>
        </p:sp>
      </p:grpSp>
      <p:grpSp>
        <p:nvGrpSpPr>
          <p:cNvPr id="12376" name="Group 88"/>
          <p:cNvGrpSpPr>
            <a:grpSpLocks/>
          </p:cNvGrpSpPr>
          <p:nvPr/>
        </p:nvGrpSpPr>
        <p:grpSpPr bwMode="auto">
          <a:xfrm>
            <a:off x="8610600" y="3200400"/>
            <a:ext cx="1371600" cy="762000"/>
            <a:chOff x="4464" y="2016"/>
            <a:chExt cx="864" cy="480"/>
          </a:xfrm>
        </p:grpSpPr>
        <p:sp>
          <p:nvSpPr>
            <p:cNvPr id="12368" name="Line 80"/>
            <p:cNvSpPr>
              <a:spLocks noChangeShapeType="1"/>
            </p:cNvSpPr>
            <p:nvPr/>
          </p:nvSpPr>
          <p:spPr bwMode="auto">
            <a:xfrm>
              <a:off x="4464" y="22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9" name="Text Box 81"/>
            <p:cNvSpPr txBox="1">
              <a:spLocks noChangeArrowheads="1"/>
            </p:cNvSpPr>
            <p:nvPr/>
          </p:nvSpPr>
          <p:spPr bwMode="auto">
            <a:xfrm>
              <a:off x="4512" y="2304"/>
              <a:ext cx="8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Face detected</a:t>
              </a:r>
            </a:p>
          </p:txBody>
        </p:sp>
        <p:sp>
          <p:nvSpPr>
            <p:cNvPr id="12371" name="Text Box 83"/>
            <p:cNvSpPr txBox="1">
              <a:spLocks noChangeArrowheads="1"/>
            </p:cNvSpPr>
            <p:nvPr/>
          </p:nvSpPr>
          <p:spPr bwMode="auto">
            <a:xfrm>
              <a:off x="4512" y="2016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pass</a:t>
              </a:r>
            </a:p>
          </p:txBody>
        </p:sp>
      </p:grpSp>
      <p:grpSp>
        <p:nvGrpSpPr>
          <p:cNvPr id="12382" name="Group 94"/>
          <p:cNvGrpSpPr>
            <a:grpSpLocks/>
          </p:cNvGrpSpPr>
          <p:nvPr/>
        </p:nvGrpSpPr>
        <p:grpSpPr bwMode="auto">
          <a:xfrm>
            <a:off x="1905000" y="3733800"/>
            <a:ext cx="1524000" cy="806450"/>
            <a:chOff x="240" y="2352"/>
            <a:chExt cx="960" cy="508"/>
          </a:xfrm>
        </p:grpSpPr>
        <p:pic>
          <p:nvPicPr>
            <p:cNvPr id="12377" name="Picture 8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2352"/>
              <a:ext cx="576" cy="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78" name="Line 90"/>
            <p:cNvSpPr>
              <a:spLocks noChangeShapeType="1"/>
            </p:cNvSpPr>
            <p:nvPr/>
          </p:nvSpPr>
          <p:spPr bwMode="auto">
            <a:xfrm flipV="1">
              <a:off x="816" y="240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83" name="Group 95"/>
          <p:cNvGrpSpPr>
            <a:grpSpLocks/>
          </p:cNvGrpSpPr>
          <p:nvPr/>
        </p:nvGrpSpPr>
        <p:grpSpPr bwMode="auto">
          <a:xfrm>
            <a:off x="3733800" y="4038600"/>
            <a:ext cx="1752600" cy="838200"/>
            <a:chOff x="1392" y="2544"/>
            <a:chExt cx="1104" cy="528"/>
          </a:xfrm>
        </p:grpSpPr>
        <p:sp>
          <p:nvSpPr>
            <p:cNvPr id="12379" name="Line 91"/>
            <p:cNvSpPr>
              <a:spLocks noChangeShapeType="1"/>
            </p:cNvSpPr>
            <p:nvPr/>
          </p:nvSpPr>
          <p:spPr bwMode="auto">
            <a:xfrm>
              <a:off x="1536" y="2544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0" name="AutoShape 92"/>
            <p:cNvSpPr>
              <a:spLocks noChangeArrowheads="1"/>
            </p:cNvSpPr>
            <p:nvPr/>
          </p:nvSpPr>
          <p:spPr bwMode="auto">
            <a:xfrm>
              <a:off x="1920" y="2832"/>
              <a:ext cx="576" cy="240"/>
            </a:xfrm>
            <a:prstGeom prst="flowChartAlternate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Reject</a:t>
              </a:r>
            </a:p>
          </p:txBody>
        </p:sp>
        <p:sp>
          <p:nvSpPr>
            <p:cNvPr id="12381" name="Text Box 93"/>
            <p:cNvSpPr txBox="1">
              <a:spLocks noChangeArrowheads="1"/>
            </p:cNvSpPr>
            <p:nvPr/>
          </p:nvSpPr>
          <p:spPr bwMode="auto">
            <a:xfrm>
              <a:off x="1392" y="2640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Fail</a:t>
              </a:r>
            </a:p>
          </p:txBody>
        </p:sp>
      </p:grpSp>
      <p:sp>
        <p:nvSpPr>
          <p:cNvPr id="12384" name="Text Box 96"/>
          <p:cNvSpPr txBox="1">
            <a:spLocks noChangeArrowheads="1"/>
          </p:cNvSpPr>
          <p:nvPr/>
        </p:nvSpPr>
        <p:spPr bwMode="auto">
          <a:xfrm>
            <a:off x="4038600" y="5073651"/>
            <a:ext cx="4114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Fail any stage will reject current sub-window</a:t>
            </a:r>
          </a:p>
        </p:txBody>
      </p:sp>
      <p:grpSp>
        <p:nvGrpSpPr>
          <p:cNvPr id="12340" name="Group 52"/>
          <p:cNvGrpSpPr>
            <a:grpSpLocks/>
          </p:cNvGrpSpPr>
          <p:nvPr/>
        </p:nvGrpSpPr>
        <p:grpSpPr bwMode="auto">
          <a:xfrm>
            <a:off x="3124200" y="2514600"/>
            <a:ext cx="1447800" cy="533400"/>
            <a:chOff x="1008" y="1440"/>
            <a:chExt cx="912" cy="336"/>
          </a:xfrm>
        </p:grpSpPr>
        <p:sp>
          <p:nvSpPr>
            <p:cNvPr id="12329" name="Rectangle 41"/>
            <p:cNvSpPr>
              <a:spLocks noChangeArrowheads="1"/>
            </p:cNvSpPr>
            <p:nvPr/>
          </p:nvSpPr>
          <p:spPr bwMode="auto">
            <a:xfrm>
              <a:off x="1056" y="1488"/>
              <a:ext cx="38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0" name="Rectangle 42"/>
            <p:cNvSpPr>
              <a:spLocks noChangeArrowheads="1"/>
            </p:cNvSpPr>
            <p:nvPr/>
          </p:nvSpPr>
          <p:spPr bwMode="auto">
            <a:xfrm>
              <a:off x="1056" y="1584"/>
              <a:ext cx="384" cy="9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1" name="Rectangle 43"/>
            <p:cNvSpPr>
              <a:spLocks noChangeArrowheads="1"/>
            </p:cNvSpPr>
            <p:nvPr/>
          </p:nvSpPr>
          <p:spPr bwMode="auto">
            <a:xfrm>
              <a:off x="1632" y="153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2" name="Rectangle 44"/>
            <p:cNvSpPr>
              <a:spLocks noChangeArrowheads="1"/>
            </p:cNvSpPr>
            <p:nvPr/>
          </p:nvSpPr>
          <p:spPr bwMode="auto">
            <a:xfrm>
              <a:off x="1728" y="153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3" name="Rectangle 45"/>
            <p:cNvSpPr>
              <a:spLocks noChangeArrowheads="1"/>
            </p:cNvSpPr>
            <p:nvPr/>
          </p:nvSpPr>
          <p:spPr bwMode="auto">
            <a:xfrm>
              <a:off x="1536" y="153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8" name="AutoShape 50"/>
            <p:cNvSpPr>
              <a:spLocks noChangeArrowheads="1"/>
            </p:cNvSpPr>
            <p:nvPr/>
          </p:nvSpPr>
          <p:spPr bwMode="auto">
            <a:xfrm>
              <a:off x="1008" y="1440"/>
              <a:ext cx="912" cy="336"/>
            </a:xfrm>
            <a:prstGeom prst="wedgeRoundRectCallout">
              <a:avLst>
                <a:gd name="adj1" fmla="val 7347"/>
                <a:gd name="adj2" fmla="val 126486"/>
                <a:gd name="adj3" fmla="val 16667"/>
              </a:avLst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zh-CN"/>
            </a:p>
          </p:txBody>
        </p:sp>
      </p:grpSp>
      <p:sp>
        <p:nvSpPr>
          <p:cNvPr id="2" name="矩形 1"/>
          <p:cNvSpPr/>
          <p:nvPr/>
        </p:nvSpPr>
        <p:spPr>
          <a:xfrm>
            <a:off x="2226127" y="583170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altLang="zh-CN" dirty="0"/>
              <a:t>Choose threshold for low false negative rate</a:t>
            </a:r>
          </a:p>
          <a:p>
            <a:pPr>
              <a:buFont typeface="Arial" charset="0"/>
              <a:buChar char="•"/>
              <a:defRPr/>
            </a:pPr>
            <a:r>
              <a:rPr lang="en-US" altLang="zh-CN" dirty="0"/>
              <a:t>Fast classifiers early in cascade</a:t>
            </a:r>
          </a:p>
          <a:p>
            <a:pPr>
              <a:buFont typeface="Arial" charset="0"/>
              <a:buChar char="•"/>
              <a:defRPr/>
            </a:pPr>
            <a:r>
              <a:rPr lang="en-US" altLang="zh-CN" dirty="0"/>
              <a:t>Slow classifiers later, but most examples don’t get there</a:t>
            </a:r>
          </a:p>
        </p:txBody>
      </p:sp>
    </p:spTree>
    <p:extLst>
      <p:ext uri="{BB962C8B-B14F-4D97-AF65-F5344CB8AC3E}">
        <p14:creationId xmlns:p14="http://schemas.microsoft.com/office/powerpoint/2010/main" val="182104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" dur="500"/>
                                        <p:tgtEl>
                                          <p:spTgt spid="12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7" dur="500"/>
                                        <p:tgtEl>
                                          <p:spTgt spid="12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0" dur="500"/>
                                        <p:tgtEl>
                                          <p:spTgt spid="12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3" dur="500"/>
                                        <p:tgtEl>
                                          <p:spTgt spid="12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6" dur="500"/>
                                        <p:tgtEl>
                                          <p:spTgt spid="12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9" dur="500"/>
                                        <p:tgtEl>
                                          <p:spTgt spid="12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8" grpId="0"/>
      <p:bldP spid="12358" grpId="0"/>
      <p:bldP spid="1238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9"/>
  <p:tag name="KSO_WM_UNIT_TEMPLATE_CATEGORY" val="custom"/>
  <p:tag name="KSO_WM_UNIT_TEMPLATE_INDEX" val="5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2"/>
  <p:tag name="KSO_WM_UNIT_TEMPLATE_CATEGORY" val="custom"/>
  <p:tag name="KSO_WM_UNIT_TEMPLATE_INDEX" val="5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6"/>
  <p:tag name="KSO_WM_UNIT_TEMPLATE_CATEGORY" val="custom"/>
  <p:tag name="KSO_WM_UNIT_TEMPLATE_INDEX" val="5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7"/>
  <p:tag name="KSO_WM_UNIT_TEMPLATE_CATEGORY" val="custom"/>
  <p:tag name="KSO_WM_UNIT_TEMPLATE_INDEX" val="5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8"/>
  <p:tag name="KSO_WM_UNIT_TEMPLATE_CATEGORY" val="custom"/>
  <p:tag name="KSO_WM_UNIT_TEMPLATE_INDEX" val="5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3"/>
  <p:tag name="KSO_WM_UNIT_TEMPLATE_CATEGORY" val="custom"/>
  <p:tag name="KSO_WM_UNIT_TEMPLATE_INDEX" val="5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4"/>
  <p:tag name="KSO_WM_UNIT_TEMPLATE_CATEGORY" val="custom"/>
  <p:tag name="KSO_WM_UNIT_TEMPLATE_INDEX" val="5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5"/>
  <p:tag name="KSO_WM_UNIT_TEMPLATE_CATEGORY" val="custom"/>
  <p:tag name="KSO_WM_UNIT_TEMPLATE_INDEX" val="5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heme/theme1.xml><?xml version="1.0" encoding="utf-8"?>
<a:theme xmlns:a="http://schemas.openxmlformats.org/drawingml/2006/main" name="artosyn_ppt_template">
  <a:themeElements>
    <a:clrScheme name="自定义 30">
      <a:dk1>
        <a:srgbClr val="000000"/>
      </a:dk1>
      <a:lt1>
        <a:srgbClr val="FFFFFF"/>
      </a:lt1>
      <a:dk2>
        <a:srgbClr val="54BBDC"/>
      </a:dk2>
      <a:lt2>
        <a:srgbClr val="808080"/>
      </a:lt2>
      <a:accent1>
        <a:srgbClr val="BED52F"/>
      </a:accent1>
      <a:accent2>
        <a:srgbClr val="73C8BE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artosyn_ppt_template</Template>
  <TotalTime>22616</TotalTime>
  <Words>1958</Words>
  <Application>Microsoft Office PowerPoint</Application>
  <PresentationFormat>宽屏</PresentationFormat>
  <Paragraphs>459</Paragraphs>
  <Slides>61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61</vt:i4>
      </vt:variant>
    </vt:vector>
  </HeadingPairs>
  <TitlesOfParts>
    <vt:vector size="74" baseType="lpstr">
      <vt:lpstr>microsoft yahei</vt:lpstr>
      <vt:lpstr>新細明體</vt:lpstr>
      <vt:lpstr>等线</vt:lpstr>
      <vt:lpstr>黑体</vt:lpstr>
      <vt:lpstr>宋体</vt:lpstr>
      <vt:lpstr>Arial</vt:lpstr>
      <vt:lpstr>Calibri</vt:lpstr>
      <vt:lpstr>Calibri Light</vt:lpstr>
      <vt:lpstr>Tahoma</vt:lpstr>
      <vt:lpstr>Times New Roman</vt:lpstr>
      <vt:lpstr>Verdana</vt:lpstr>
      <vt:lpstr>artosyn_ppt_template</vt:lpstr>
      <vt:lpstr>回顾</vt:lpstr>
      <vt:lpstr>CEVA_CV&amp;CDNN </vt:lpstr>
      <vt:lpstr>PowerPoint 演示文稿</vt:lpstr>
      <vt:lpstr>指令集</vt:lpstr>
      <vt:lpstr>CEVA_CV</vt:lpstr>
      <vt:lpstr>Haar-like feature and Integral Image</vt:lpstr>
      <vt:lpstr>Feature selection</vt:lpstr>
      <vt:lpstr>Adaboost</vt:lpstr>
      <vt:lpstr>Feature selection</vt:lpstr>
      <vt:lpstr>Cascade decision process</vt:lpstr>
      <vt:lpstr>Visualization of first 6 stages</vt:lpstr>
      <vt:lpstr> Adaboost 实例详解</vt:lpstr>
      <vt:lpstr> Adaboost 实例详解</vt:lpstr>
      <vt:lpstr> Adaboost 实例详解</vt:lpstr>
      <vt:lpstr>OpenCV=&gt;CEVA_CV</vt:lpstr>
      <vt:lpstr>Integral Image Vectorized</vt:lpstr>
      <vt:lpstr>Deploy On CEVA</vt:lpstr>
      <vt:lpstr>OpenCV=&gt;CEVA_CV</vt:lpstr>
      <vt:lpstr>OpenCV=&gt;CEVA_CV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Drawbacks</vt:lpstr>
      <vt:lpstr>Introduction of Alexnet</vt:lpstr>
      <vt:lpstr>1.Input Layer</vt:lpstr>
      <vt:lpstr>2.Convolution Layer</vt:lpstr>
      <vt:lpstr>PowerPoint 演示文稿</vt:lpstr>
      <vt:lpstr>Computing in Caffe </vt:lpstr>
      <vt:lpstr>Computing in CDNN</vt:lpstr>
      <vt:lpstr>Done by Generator In ConvLayer</vt:lpstr>
      <vt:lpstr>PowerPoint 演示文稿</vt:lpstr>
      <vt:lpstr>5x5</vt:lpstr>
      <vt:lpstr>PowerPoint 演示文稿</vt:lpstr>
      <vt:lpstr>Local Response Normalization (LRN） Layer</vt:lpstr>
      <vt:lpstr>PowerPoint 演示文稿</vt:lpstr>
      <vt:lpstr>PowerPoint 演示文稿</vt:lpstr>
      <vt:lpstr>Weights Compression</vt:lpstr>
      <vt:lpstr>CDNN</vt:lpstr>
      <vt:lpstr>LRN computing vectorize</vt:lpstr>
      <vt:lpstr>The process to compute x^(-0.75)</vt:lpstr>
      <vt:lpstr>The Optimization to compute x^(-0.75)</vt:lpstr>
      <vt:lpstr>Pool Layer</vt:lpstr>
      <vt:lpstr>Compute in CDNN</vt:lpstr>
      <vt:lpstr>Full Connected Layer</vt:lpstr>
      <vt:lpstr>Computing in CDNN</vt:lpstr>
      <vt:lpstr>Done by Generator in FC Layer</vt:lpstr>
      <vt:lpstr>PowerPoint 演示文稿</vt:lpstr>
      <vt:lpstr>PowerPoint 演示文稿</vt:lpstr>
      <vt:lpstr>PowerPoint 演示文稿</vt:lpstr>
      <vt:lpstr>PowerPoint 演示文稿</vt:lpstr>
      <vt:lpstr>Cascade for Fast Detection</vt:lpstr>
      <vt:lpstr>Communication bottleneck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Optimazition</dc:title>
  <dc:creator>User</dc:creator>
  <cp:lastModifiedBy>董启凡</cp:lastModifiedBy>
  <cp:revision>248</cp:revision>
  <dcterms:created xsi:type="dcterms:W3CDTF">2017-01-17T10:10:03Z</dcterms:created>
  <dcterms:modified xsi:type="dcterms:W3CDTF">2017-03-03T02:30:24Z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