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34300" cy="10083800"/>
  <p:notesSz cx="7734300" cy="10083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06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548" y="3125978"/>
            <a:ext cx="6579552" cy="2117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1097" y="5646928"/>
            <a:ext cx="5418454" cy="2520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7032" y="2319274"/>
            <a:ext cx="3367182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86434" y="2319274"/>
            <a:ext cx="3367182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05332"/>
            <a:ext cx="7740015" cy="0"/>
          </a:xfrm>
          <a:custGeom>
            <a:avLst/>
            <a:gdLst/>
            <a:ahLst/>
            <a:cxnLst/>
            <a:rect l="l" t="t" r="r" b="b"/>
            <a:pathLst>
              <a:path w="7740015">
                <a:moveTo>
                  <a:pt x="0" y="0"/>
                </a:moveTo>
                <a:lnTo>
                  <a:pt x="7740015" y="0"/>
                </a:lnTo>
              </a:path>
            </a:pathLst>
          </a:custGeom>
          <a:ln w="25399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1008" y="291734"/>
            <a:ext cx="964794" cy="499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032" y="403351"/>
            <a:ext cx="6966584" cy="1613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032" y="2319274"/>
            <a:ext cx="6966584" cy="6655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25054" y="9439554"/>
            <a:ext cx="26924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7032" y="9377934"/>
            <a:ext cx="1780349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96677" y="9439547"/>
            <a:ext cx="189865" cy="14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94615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995" y="1872000"/>
            <a:ext cx="1188006" cy="615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790" y="3891861"/>
            <a:ext cx="306705" cy="85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1595" dirty="0">
                <a:solidFill>
                  <a:srgbClr val="D5D10E"/>
                </a:solidFill>
                <a:latin typeface="Arial"/>
                <a:cs typeface="Arial"/>
              </a:rPr>
              <a:t>&gt;</a:t>
            </a:r>
            <a:endParaRPr sz="6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296" y="4178746"/>
            <a:ext cx="2757805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9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2650" spc="-8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2650" spc="-17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2650" spc="-65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2650" spc="-70" dirty="0">
                <a:solidFill>
                  <a:srgbClr val="003F74"/>
                </a:solidFill>
                <a:latin typeface="Tahoma"/>
                <a:cs typeface="Tahoma"/>
              </a:rPr>
              <a:t>-</a:t>
            </a:r>
            <a:r>
              <a:rPr sz="2650" spc="80" dirty="0">
                <a:solidFill>
                  <a:srgbClr val="003F74"/>
                </a:solidFill>
                <a:latin typeface="Tahoma"/>
                <a:cs typeface="Tahoma"/>
              </a:rPr>
              <a:t>XM4</a:t>
            </a:r>
            <a:r>
              <a:rPr sz="2700" spc="375" baseline="15432" dirty="0">
                <a:solidFill>
                  <a:srgbClr val="003F74"/>
                </a:solidFill>
                <a:latin typeface="Tahoma"/>
                <a:cs typeface="Tahoma"/>
              </a:rPr>
              <a:t>™</a:t>
            </a:r>
            <a:endParaRPr sz="2700" baseline="15432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800" spc="-55" dirty="0">
                <a:solidFill>
                  <a:srgbClr val="003F74"/>
                </a:solidFill>
                <a:latin typeface="Tahoma"/>
                <a:cs typeface="Tahoma"/>
              </a:rPr>
              <a:t>In</a:t>
            </a:r>
            <a:r>
              <a:rPr sz="1800" spc="-7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800" spc="50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003F74"/>
                </a:solidFill>
                <a:latin typeface="Tahoma"/>
                <a:cs typeface="Tahoma"/>
              </a:rPr>
              <a:t>l</a:t>
            </a:r>
            <a:r>
              <a:rPr sz="1800" spc="50" dirty="0">
                <a:solidFill>
                  <a:srgbClr val="003F74"/>
                </a:solidFill>
                <a:latin typeface="Tahoma"/>
                <a:cs typeface="Tahoma"/>
              </a:rPr>
              <a:t>li</a:t>
            </a:r>
            <a:r>
              <a:rPr sz="1800" spc="85" dirty="0">
                <a:solidFill>
                  <a:srgbClr val="003F74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003F74"/>
                </a:solidFill>
                <a:latin typeface="Tahoma"/>
                <a:cs typeface="Tahoma"/>
              </a:rPr>
              <a:t>en</a:t>
            </a:r>
            <a:r>
              <a:rPr sz="1800" spc="-15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800" spc="75" dirty="0">
                <a:solidFill>
                  <a:srgbClr val="003F74"/>
                </a:solidFill>
                <a:latin typeface="Tahoma"/>
                <a:cs typeface="Tahoma"/>
              </a:rPr>
              <a:t>i</a:t>
            </a:r>
            <a:r>
              <a:rPr sz="1800" spc="5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003F74"/>
                </a:solidFill>
                <a:latin typeface="Tahoma"/>
                <a:cs typeface="Tahoma"/>
              </a:rPr>
              <a:t>io</a:t>
            </a:r>
            <a:r>
              <a:rPr sz="1800" spc="10" dirty="0">
                <a:solidFill>
                  <a:srgbClr val="003F74"/>
                </a:solidFill>
                <a:latin typeface="Tahoma"/>
                <a:cs typeface="Tahoma"/>
              </a:rPr>
              <a:t>n</a:t>
            </a:r>
            <a:r>
              <a:rPr sz="18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800" spc="-2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800" spc="-3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800" spc="15" dirty="0">
                <a:solidFill>
                  <a:srgbClr val="003F74"/>
                </a:solidFill>
                <a:latin typeface="Tahoma"/>
                <a:cs typeface="Tahoma"/>
              </a:rPr>
              <a:t>sor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0292" y="5805327"/>
            <a:ext cx="3234055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003F74"/>
                </a:solidFill>
                <a:latin typeface="Tahoma"/>
                <a:cs typeface="Tahoma"/>
              </a:rPr>
              <a:t>W</a:t>
            </a:r>
            <a:r>
              <a:rPr sz="1600" spc="75" dirty="0">
                <a:solidFill>
                  <a:srgbClr val="003F74"/>
                </a:solidFill>
                <a:latin typeface="Tahoma"/>
                <a:cs typeface="Tahoma"/>
              </a:rPr>
              <a:t>hi</a:t>
            </a:r>
            <a:r>
              <a:rPr sz="1600" spc="4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600" spc="-4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600" spc="20" dirty="0">
                <a:solidFill>
                  <a:srgbClr val="003F74"/>
                </a:solidFill>
                <a:latin typeface="Tahoma"/>
                <a:cs typeface="Tahoma"/>
              </a:rPr>
              <a:t>aper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400" spc="10" dirty="0">
                <a:solidFill>
                  <a:srgbClr val="616466"/>
                </a:solidFill>
                <a:latin typeface="Tahoma"/>
                <a:cs typeface="Tahoma"/>
              </a:rPr>
              <a:t>Li</a:t>
            </a:r>
            <a:r>
              <a:rPr sz="140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616466"/>
                </a:solidFill>
                <a:latin typeface="Tahoma"/>
                <a:cs typeface="Tahoma"/>
              </a:rPr>
              <a:t>n</a:t>
            </a:r>
            <a:r>
              <a:rPr sz="1400" spc="-10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616466"/>
                </a:solidFill>
                <a:latin typeface="Tahoma"/>
                <a:cs typeface="Tahoma"/>
              </a:rPr>
              <a:t>F</a:t>
            </a:r>
            <a:r>
              <a:rPr sz="1400" spc="-25" dirty="0">
                <a:solidFill>
                  <a:srgbClr val="616466"/>
                </a:solidFill>
                <a:latin typeface="Tahoma"/>
                <a:cs typeface="Tahoma"/>
              </a:rPr>
              <a:t>i</a:t>
            </a:r>
            <a:r>
              <a:rPr sz="1400" spc="20" dirty="0">
                <a:solidFill>
                  <a:srgbClr val="616466"/>
                </a:solidFill>
                <a:latin typeface="Tahoma"/>
                <a:cs typeface="Tahoma"/>
              </a:rPr>
              <a:t>shel</a:t>
            </a:r>
            <a:r>
              <a:rPr sz="1400" spc="5" dirty="0">
                <a:solidFill>
                  <a:srgbClr val="616466"/>
                </a:solidFill>
                <a:latin typeface="Tahoma"/>
                <a:cs typeface="Tahoma"/>
              </a:rPr>
              <a:t>,</a:t>
            </a:r>
            <a:r>
              <a:rPr sz="1400" spc="-10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616466"/>
                </a:solidFill>
                <a:latin typeface="Tahoma"/>
                <a:cs typeface="Tahoma"/>
              </a:rPr>
              <a:t>Di</a:t>
            </a:r>
            <a:r>
              <a:rPr sz="1400" spc="-3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616466"/>
                </a:solidFill>
                <a:latin typeface="Tahoma"/>
                <a:cs typeface="Tahoma"/>
              </a:rPr>
              <a:t>ect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10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616466"/>
                </a:solidFill>
                <a:latin typeface="Tahoma"/>
                <a:cs typeface="Tahoma"/>
              </a:rPr>
              <a:t>A</a:t>
            </a:r>
            <a:r>
              <a:rPr sz="1400" spc="-5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40" dirty="0">
                <a:solidFill>
                  <a:srgbClr val="616466"/>
                </a:solidFill>
                <a:latin typeface="Tahoma"/>
                <a:cs typeface="Tahoma"/>
              </a:rPr>
              <a:t>c</a:t>
            </a:r>
            <a:r>
              <a:rPr sz="1400" spc="35" dirty="0">
                <a:solidFill>
                  <a:srgbClr val="616466"/>
                </a:solidFill>
                <a:latin typeface="Tahoma"/>
                <a:cs typeface="Tahoma"/>
              </a:rPr>
              <a:t>hi</a:t>
            </a:r>
            <a:r>
              <a:rPr sz="1400" spc="5" dirty="0">
                <a:solidFill>
                  <a:srgbClr val="616466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616466"/>
                </a:solidFill>
                <a:latin typeface="Tahoma"/>
                <a:cs typeface="Tahoma"/>
              </a:rPr>
              <a:t>ec</a:t>
            </a:r>
            <a:r>
              <a:rPr sz="1400" spc="-10" dirty="0">
                <a:solidFill>
                  <a:srgbClr val="616466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616466"/>
                </a:solidFill>
                <a:latin typeface="Tahoma"/>
                <a:cs typeface="Tahoma"/>
              </a:rPr>
              <a:t>u</a:t>
            </a:r>
            <a:r>
              <a:rPr sz="1400" spc="-35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616466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400" spc="-150" dirty="0">
                <a:solidFill>
                  <a:srgbClr val="616466"/>
                </a:solidFill>
                <a:latin typeface="Tahoma"/>
                <a:cs typeface="Tahoma"/>
              </a:rPr>
              <a:t>Y</a:t>
            </a:r>
            <a:r>
              <a:rPr sz="1400" spc="15" dirty="0">
                <a:solidFill>
                  <a:srgbClr val="616466"/>
                </a:solidFill>
                <a:latin typeface="Tahoma"/>
                <a:cs typeface="Tahoma"/>
              </a:rPr>
              <a:t>ai</a:t>
            </a:r>
            <a:r>
              <a:rPr sz="1400" spc="5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616466"/>
                </a:solidFill>
                <a:latin typeface="Tahoma"/>
                <a:cs typeface="Tahoma"/>
              </a:rPr>
              <a:t>Sie</a:t>
            </a:r>
            <a:r>
              <a:rPr sz="1400" dirty="0">
                <a:solidFill>
                  <a:srgbClr val="616466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616466"/>
                </a:solidFill>
                <a:latin typeface="Tahoma"/>
                <a:cs typeface="Tahoma"/>
              </a:rPr>
              <a:t>el</a:t>
            </a:r>
            <a:r>
              <a:rPr sz="1400" dirty="0">
                <a:solidFill>
                  <a:srgbClr val="616466"/>
                </a:solidFill>
                <a:latin typeface="Tahoma"/>
                <a:cs typeface="Tahoma"/>
              </a:rPr>
              <a:t>,</a:t>
            </a:r>
            <a:r>
              <a:rPr sz="1400" spc="-10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616466"/>
                </a:solidFill>
                <a:latin typeface="Tahoma"/>
                <a:cs typeface="Tahoma"/>
              </a:rPr>
              <a:t>Di</a:t>
            </a:r>
            <a:r>
              <a:rPr sz="1400" spc="-3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616466"/>
                </a:solidFill>
                <a:latin typeface="Tahoma"/>
                <a:cs typeface="Tahoma"/>
              </a:rPr>
              <a:t>ect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10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616466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616466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616466"/>
                </a:solidFill>
                <a:latin typeface="Tahoma"/>
                <a:cs typeface="Tahoma"/>
              </a:rPr>
              <a:t>oduc</a:t>
            </a:r>
            <a:r>
              <a:rPr sz="1400" spc="-10" dirty="0">
                <a:solidFill>
                  <a:srgbClr val="616466"/>
                </a:solidFill>
                <a:latin typeface="Tahoma"/>
                <a:cs typeface="Tahoma"/>
              </a:rPr>
              <a:t>t</a:t>
            </a:r>
            <a:r>
              <a:rPr sz="1400" spc="-110" dirty="0">
                <a:solidFill>
                  <a:srgbClr val="616466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616466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616466"/>
                </a:solidFill>
                <a:latin typeface="Tahoma"/>
                <a:cs typeface="Tahoma"/>
              </a:rPr>
              <a:t>ar</a:t>
            </a:r>
            <a:r>
              <a:rPr sz="1400" spc="-25" dirty="0">
                <a:solidFill>
                  <a:srgbClr val="616466"/>
                </a:solidFill>
                <a:latin typeface="Tahoma"/>
                <a:cs typeface="Tahoma"/>
              </a:rPr>
              <a:t>k</a:t>
            </a:r>
            <a:r>
              <a:rPr sz="1400" spc="15" dirty="0">
                <a:solidFill>
                  <a:srgbClr val="616466"/>
                </a:solidFill>
                <a:latin typeface="Tahoma"/>
                <a:cs typeface="Tahoma"/>
              </a:rPr>
              <a:t>eti</a:t>
            </a:r>
            <a:r>
              <a:rPr sz="1400" spc="10" dirty="0">
                <a:solidFill>
                  <a:srgbClr val="616466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616466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296" y="8185711"/>
            <a:ext cx="11474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40" dirty="0">
                <a:solidFill>
                  <a:srgbClr val="D5D10E"/>
                </a:solidFill>
                <a:latin typeface="Tahoma"/>
                <a:cs typeface="Tahoma"/>
              </a:rPr>
              <a:t>F</a:t>
            </a:r>
            <a:r>
              <a:rPr sz="1400" spc="-25" dirty="0">
                <a:solidFill>
                  <a:srgbClr val="D5D10E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D5D10E"/>
                </a:solidFill>
                <a:latin typeface="Tahoma"/>
                <a:cs typeface="Tahoma"/>
              </a:rPr>
              <a:t>brua</a:t>
            </a:r>
            <a:r>
              <a:rPr sz="1400" spc="10" dirty="0">
                <a:solidFill>
                  <a:srgbClr val="D5D10E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D5D10E"/>
                </a:solidFill>
                <a:latin typeface="Tahoma"/>
                <a:cs typeface="Tahoma"/>
              </a:rPr>
              <a:t>y</a:t>
            </a:r>
            <a:r>
              <a:rPr sz="1400" spc="-110" dirty="0">
                <a:solidFill>
                  <a:srgbClr val="D5D10E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D5D10E"/>
                </a:solidFill>
                <a:latin typeface="Tahoma"/>
                <a:cs typeface="Tahoma"/>
              </a:rPr>
              <a:t>2015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296" y="8807618"/>
            <a:ext cx="3442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9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1000" spc="-95" dirty="0">
                <a:solidFill>
                  <a:srgbClr val="616466"/>
                </a:solidFill>
                <a:latin typeface="Arial"/>
                <a:cs typeface="Arial"/>
              </a:rPr>
              <a:t>ONFIDENTIAL</a:t>
            </a:r>
            <a:r>
              <a:rPr sz="1000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150" dirty="0">
                <a:solidFill>
                  <a:srgbClr val="616466"/>
                </a:solidFill>
                <a:latin typeface="Arial"/>
                <a:cs typeface="Arial"/>
              </a:rPr>
              <a:t>•</a:t>
            </a:r>
            <a:r>
              <a:rPr sz="1000" spc="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616466"/>
                </a:solidFill>
                <a:latin typeface="Arial"/>
                <a:cs typeface="Arial"/>
              </a:rPr>
              <a:t>UNA</a:t>
            </a:r>
            <a:r>
              <a:rPr sz="1000" spc="-100" dirty="0">
                <a:solidFill>
                  <a:srgbClr val="616466"/>
                </a:solidFill>
                <a:latin typeface="Arial"/>
                <a:cs typeface="Arial"/>
              </a:rPr>
              <a:t>UTHORIZE</a:t>
            </a:r>
            <a:r>
              <a:rPr sz="1000" spc="-12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616466"/>
                </a:solidFill>
                <a:latin typeface="Arial"/>
                <a:cs typeface="Arial"/>
              </a:rPr>
              <a:t>REPRODUCTIO</a:t>
            </a:r>
            <a:r>
              <a:rPr sz="1000" spc="-13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616466"/>
                </a:solidFill>
                <a:latin typeface="Arial"/>
                <a:cs typeface="Arial"/>
              </a:rPr>
              <a:t>PROHIBITED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"/>
            <a:ext cx="7740015" cy="791845"/>
          </a:xfrm>
          <a:custGeom>
            <a:avLst/>
            <a:gdLst/>
            <a:ahLst/>
            <a:cxnLst/>
            <a:rect l="l" t="t" r="r" b="b"/>
            <a:pathLst>
              <a:path w="7740015" h="791845">
                <a:moveTo>
                  <a:pt x="0" y="791230"/>
                </a:moveTo>
                <a:lnTo>
                  <a:pt x="7739999" y="791230"/>
                </a:lnTo>
                <a:lnTo>
                  <a:pt x="7739999" y="0"/>
                </a:lnTo>
                <a:lnTo>
                  <a:pt x="0" y="0"/>
                </a:lnTo>
                <a:lnTo>
                  <a:pt x="0" y="791230"/>
                </a:lnTo>
                <a:close/>
              </a:path>
            </a:pathLst>
          </a:custGeom>
          <a:solidFill>
            <a:srgbClr val="D5D1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5578" y="1964542"/>
            <a:ext cx="405765" cy="212725"/>
          </a:xfrm>
          <a:custGeom>
            <a:avLst/>
            <a:gdLst/>
            <a:ahLst/>
            <a:cxnLst/>
            <a:rect l="l" t="t" r="r" b="b"/>
            <a:pathLst>
              <a:path w="405764" h="212725">
                <a:moveTo>
                  <a:pt x="213479" y="0"/>
                </a:moveTo>
                <a:lnTo>
                  <a:pt x="172383" y="3175"/>
                </a:lnTo>
                <a:lnTo>
                  <a:pt x="133688" y="12466"/>
                </a:lnTo>
                <a:lnTo>
                  <a:pt x="97650" y="27424"/>
                </a:lnTo>
                <a:lnTo>
                  <a:pt x="64525" y="47603"/>
                </a:lnTo>
                <a:lnTo>
                  <a:pt x="34569" y="72557"/>
                </a:lnTo>
                <a:lnTo>
                  <a:pt x="8038" y="101837"/>
                </a:lnTo>
                <a:lnTo>
                  <a:pt x="0" y="112482"/>
                </a:lnTo>
                <a:lnTo>
                  <a:pt x="8608" y="122929"/>
                </a:lnTo>
                <a:lnTo>
                  <a:pt x="36837" y="151278"/>
                </a:lnTo>
                <a:lnTo>
                  <a:pt x="68344" y="174794"/>
                </a:lnTo>
                <a:lnTo>
                  <a:pt x="102706" y="193034"/>
                </a:lnTo>
                <a:lnTo>
                  <a:pt x="139498" y="205557"/>
                </a:lnTo>
                <a:lnTo>
                  <a:pt x="178298" y="211919"/>
                </a:lnTo>
                <a:lnTo>
                  <a:pt x="191604" y="212594"/>
                </a:lnTo>
                <a:lnTo>
                  <a:pt x="205536" y="212241"/>
                </a:lnTo>
                <a:lnTo>
                  <a:pt x="245818" y="206972"/>
                </a:lnTo>
                <a:lnTo>
                  <a:pt x="283629" y="195732"/>
                </a:lnTo>
                <a:lnTo>
                  <a:pt x="318712" y="178966"/>
                </a:lnTo>
                <a:lnTo>
                  <a:pt x="350807" y="157119"/>
                </a:lnTo>
                <a:lnTo>
                  <a:pt x="379656" y="130639"/>
                </a:lnTo>
                <a:lnTo>
                  <a:pt x="405001" y="99969"/>
                </a:lnTo>
                <a:lnTo>
                  <a:pt x="405569" y="99177"/>
                </a:lnTo>
                <a:lnTo>
                  <a:pt x="396859" y="88890"/>
                </a:lnTo>
                <a:lnTo>
                  <a:pt x="368401" y="60914"/>
                </a:lnTo>
                <a:lnTo>
                  <a:pt x="336761" y="37636"/>
                </a:lnTo>
                <a:lnTo>
                  <a:pt x="302341" y="19524"/>
                </a:lnTo>
                <a:lnTo>
                  <a:pt x="265545" y="7050"/>
                </a:lnTo>
                <a:lnTo>
                  <a:pt x="226772" y="683"/>
                </a:lnTo>
                <a:lnTo>
                  <a:pt x="213479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6344" y="1972423"/>
            <a:ext cx="179070" cy="184150"/>
          </a:xfrm>
          <a:custGeom>
            <a:avLst/>
            <a:gdLst/>
            <a:ahLst/>
            <a:cxnLst/>
            <a:rect l="l" t="t" r="r" b="b"/>
            <a:pathLst>
              <a:path w="179070" h="184150">
                <a:moveTo>
                  <a:pt x="92498" y="0"/>
                </a:moveTo>
                <a:lnTo>
                  <a:pt x="50402" y="9704"/>
                </a:lnTo>
                <a:lnTo>
                  <a:pt x="18772" y="35767"/>
                </a:lnTo>
                <a:lnTo>
                  <a:pt x="1727" y="73476"/>
                </a:lnTo>
                <a:lnTo>
                  <a:pt x="0" y="87820"/>
                </a:lnTo>
                <a:lnTo>
                  <a:pt x="1069" y="103346"/>
                </a:lnTo>
                <a:lnTo>
                  <a:pt x="16097" y="143818"/>
                </a:lnTo>
                <a:lnTo>
                  <a:pt x="45364" y="172015"/>
                </a:lnTo>
                <a:lnTo>
                  <a:pt x="84379" y="183931"/>
                </a:lnTo>
                <a:lnTo>
                  <a:pt x="89459" y="184077"/>
                </a:lnTo>
                <a:lnTo>
                  <a:pt x="103828" y="182898"/>
                </a:lnTo>
                <a:lnTo>
                  <a:pt x="141850" y="166682"/>
                </a:lnTo>
                <a:lnTo>
                  <a:pt x="168508" y="135301"/>
                </a:lnTo>
                <a:lnTo>
                  <a:pt x="178994" y="93709"/>
                </a:lnTo>
                <a:lnTo>
                  <a:pt x="177874" y="78622"/>
                </a:lnTo>
                <a:lnTo>
                  <a:pt x="162396" y="38962"/>
                </a:lnTo>
                <a:lnTo>
                  <a:pt x="132379" y="11239"/>
                </a:lnTo>
                <a:lnTo>
                  <a:pt x="92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3753" y="2000647"/>
            <a:ext cx="124460" cy="127635"/>
          </a:xfrm>
          <a:custGeom>
            <a:avLst/>
            <a:gdLst/>
            <a:ahLst/>
            <a:cxnLst/>
            <a:rect l="l" t="t" r="r" b="b"/>
            <a:pathLst>
              <a:path w="124460" h="127635">
                <a:moveTo>
                  <a:pt x="64539" y="0"/>
                </a:moveTo>
                <a:lnTo>
                  <a:pt x="24386" y="13420"/>
                </a:lnTo>
                <a:lnTo>
                  <a:pt x="2047" y="47344"/>
                </a:lnTo>
                <a:lnTo>
                  <a:pt x="0" y="61532"/>
                </a:lnTo>
                <a:lnTo>
                  <a:pt x="1563" y="76709"/>
                </a:lnTo>
                <a:lnTo>
                  <a:pt x="22388" y="112692"/>
                </a:lnTo>
                <a:lnTo>
                  <a:pt x="60030" y="127565"/>
                </a:lnTo>
                <a:lnTo>
                  <a:pt x="74762" y="125950"/>
                </a:lnTo>
                <a:lnTo>
                  <a:pt x="109723" y="104457"/>
                </a:lnTo>
                <a:lnTo>
                  <a:pt x="124112" y="65621"/>
                </a:lnTo>
                <a:lnTo>
                  <a:pt x="122910" y="51755"/>
                </a:lnTo>
                <a:lnTo>
                  <a:pt x="119625" y="40212"/>
                </a:lnTo>
                <a:lnTo>
                  <a:pt x="86495" y="40212"/>
                </a:lnTo>
                <a:lnTo>
                  <a:pt x="78814" y="32287"/>
                </a:lnTo>
                <a:lnTo>
                  <a:pt x="78814" y="15310"/>
                </a:lnTo>
                <a:lnTo>
                  <a:pt x="83020" y="9122"/>
                </a:lnTo>
                <a:lnTo>
                  <a:pt x="89085" y="6379"/>
                </a:lnTo>
                <a:lnTo>
                  <a:pt x="77303" y="1926"/>
                </a:lnTo>
                <a:lnTo>
                  <a:pt x="64539" y="0"/>
                </a:lnTo>
                <a:close/>
              </a:path>
              <a:path w="124460" h="127635">
                <a:moveTo>
                  <a:pt x="113874" y="28684"/>
                </a:moveTo>
                <a:lnTo>
                  <a:pt x="110757" y="34512"/>
                </a:lnTo>
                <a:lnTo>
                  <a:pt x="104051" y="40212"/>
                </a:lnTo>
                <a:lnTo>
                  <a:pt x="119625" y="40212"/>
                </a:lnTo>
                <a:lnTo>
                  <a:pt x="119417" y="39479"/>
                </a:lnTo>
                <a:lnTo>
                  <a:pt x="113874" y="28684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5553" y="1812740"/>
            <a:ext cx="535940" cy="276860"/>
          </a:xfrm>
          <a:custGeom>
            <a:avLst/>
            <a:gdLst/>
            <a:ahLst/>
            <a:cxnLst/>
            <a:rect l="l" t="t" r="r" b="b"/>
            <a:pathLst>
              <a:path w="535939" h="276860">
                <a:moveTo>
                  <a:pt x="251564" y="0"/>
                </a:moveTo>
                <a:lnTo>
                  <a:pt x="200074" y="9425"/>
                </a:lnTo>
                <a:lnTo>
                  <a:pt x="167879" y="31771"/>
                </a:lnTo>
                <a:lnTo>
                  <a:pt x="134367" y="68423"/>
                </a:lnTo>
                <a:lnTo>
                  <a:pt x="96944" y="120630"/>
                </a:lnTo>
                <a:lnTo>
                  <a:pt x="75956" y="152957"/>
                </a:lnTo>
                <a:lnTo>
                  <a:pt x="53019" y="189641"/>
                </a:lnTo>
                <a:lnTo>
                  <a:pt x="27808" y="230838"/>
                </a:lnTo>
                <a:lnTo>
                  <a:pt x="0" y="276704"/>
                </a:lnTo>
                <a:lnTo>
                  <a:pt x="73318" y="214153"/>
                </a:lnTo>
                <a:lnTo>
                  <a:pt x="104916" y="187934"/>
                </a:lnTo>
                <a:lnTo>
                  <a:pt x="159999" y="145307"/>
                </a:lnTo>
                <a:lnTo>
                  <a:pt x="206942" y="115361"/>
                </a:lnTo>
                <a:lnTo>
                  <a:pt x="248958" y="97618"/>
                </a:lnTo>
                <a:lnTo>
                  <a:pt x="289262" y="91597"/>
                </a:lnTo>
                <a:lnTo>
                  <a:pt x="472442" y="91597"/>
                </a:lnTo>
                <a:lnTo>
                  <a:pt x="471703" y="91153"/>
                </a:lnTo>
                <a:lnTo>
                  <a:pt x="431993" y="68587"/>
                </a:lnTo>
                <a:lnTo>
                  <a:pt x="367510" y="38132"/>
                </a:lnTo>
                <a:lnTo>
                  <a:pt x="314668" y="15739"/>
                </a:lnTo>
                <a:lnTo>
                  <a:pt x="270876" y="2658"/>
                </a:lnTo>
                <a:lnTo>
                  <a:pt x="251564" y="0"/>
                </a:lnTo>
                <a:close/>
              </a:path>
              <a:path w="535939" h="276860">
                <a:moveTo>
                  <a:pt x="472442" y="91597"/>
                </a:moveTo>
                <a:lnTo>
                  <a:pt x="289262" y="91597"/>
                </a:lnTo>
                <a:lnTo>
                  <a:pt x="309777" y="92833"/>
                </a:lnTo>
                <a:lnTo>
                  <a:pt x="331068" y="96819"/>
                </a:lnTo>
                <a:lnTo>
                  <a:pt x="377587" y="112802"/>
                </a:lnTo>
                <a:lnTo>
                  <a:pt x="432035" y="139067"/>
                </a:lnTo>
                <a:lnTo>
                  <a:pt x="535602" y="196693"/>
                </a:lnTo>
                <a:lnTo>
                  <a:pt x="535498" y="181714"/>
                </a:lnTo>
                <a:lnTo>
                  <a:pt x="528771" y="139250"/>
                </a:lnTo>
                <a:lnTo>
                  <a:pt x="499709" y="108670"/>
                </a:lnTo>
                <a:lnTo>
                  <a:pt x="487041" y="100375"/>
                </a:lnTo>
                <a:lnTo>
                  <a:pt x="472442" y="91597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4902" y="2057136"/>
            <a:ext cx="508634" cy="265430"/>
          </a:xfrm>
          <a:custGeom>
            <a:avLst/>
            <a:gdLst/>
            <a:ahLst/>
            <a:cxnLst/>
            <a:rect l="l" t="t" r="r" b="b"/>
            <a:pathLst>
              <a:path w="508634" h="265430">
                <a:moveTo>
                  <a:pt x="0" y="67911"/>
                </a:moveTo>
                <a:lnTo>
                  <a:pt x="1696" y="106943"/>
                </a:lnTo>
                <a:lnTo>
                  <a:pt x="25641" y="148233"/>
                </a:lnTo>
                <a:lnTo>
                  <a:pt x="63899" y="173450"/>
                </a:lnTo>
                <a:lnTo>
                  <a:pt x="103609" y="196016"/>
                </a:lnTo>
                <a:lnTo>
                  <a:pt x="168064" y="226476"/>
                </a:lnTo>
                <a:lnTo>
                  <a:pt x="220714" y="248946"/>
                </a:lnTo>
                <a:lnTo>
                  <a:pt x="263984" y="262253"/>
                </a:lnTo>
                <a:lnTo>
                  <a:pt x="300303" y="265219"/>
                </a:lnTo>
                <a:lnTo>
                  <a:pt x="316615" y="262456"/>
                </a:lnTo>
                <a:lnTo>
                  <a:pt x="361797" y="235424"/>
                </a:lnTo>
                <a:lnTo>
                  <a:pt x="391826" y="200312"/>
                </a:lnTo>
                <a:lnTo>
                  <a:pt x="403678" y="183071"/>
                </a:lnTo>
                <a:lnTo>
                  <a:pt x="223471" y="183071"/>
                </a:lnTo>
                <a:lnTo>
                  <a:pt x="204318" y="181235"/>
                </a:lnTo>
                <a:lnTo>
                  <a:pt x="164041" y="169039"/>
                </a:lnTo>
                <a:lnTo>
                  <a:pt x="118595" y="145815"/>
                </a:lnTo>
                <a:lnTo>
                  <a:pt x="64931" y="111969"/>
                </a:lnTo>
                <a:lnTo>
                  <a:pt x="34064" y="91191"/>
                </a:lnTo>
                <a:lnTo>
                  <a:pt x="0" y="67911"/>
                </a:lnTo>
                <a:close/>
              </a:path>
              <a:path w="508634" h="265430">
                <a:moveTo>
                  <a:pt x="508170" y="0"/>
                </a:moveTo>
                <a:lnTo>
                  <a:pt x="434879" y="62530"/>
                </a:lnTo>
                <a:lnTo>
                  <a:pt x="403346" y="88717"/>
                </a:lnTo>
                <a:lnTo>
                  <a:pt x="348599" y="131191"/>
                </a:lnTo>
                <a:lnTo>
                  <a:pt x="302404" y="160803"/>
                </a:lnTo>
                <a:lnTo>
                  <a:pt x="261711" y="177960"/>
                </a:lnTo>
                <a:lnTo>
                  <a:pt x="223471" y="183071"/>
                </a:lnTo>
                <a:lnTo>
                  <a:pt x="403678" y="183071"/>
                </a:lnTo>
                <a:lnTo>
                  <a:pt x="424613" y="150154"/>
                </a:lnTo>
                <a:lnTo>
                  <a:pt x="462585" y="83775"/>
                </a:lnTo>
                <a:lnTo>
                  <a:pt x="484274" y="44136"/>
                </a:lnTo>
                <a:lnTo>
                  <a:pt x="50817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4225" y="2334905"/>
            <a:ext cx="100330" cy="146685"/>
          </a:xfrm>
          <a:custGeom>
            <a:avLst/>
            <a:gdLst/>
            <a:ahLst/>
            <a:cxnLst/>
            <a:rect l="l" t="t" r="r" b="b"/>
            <a:pathLst>
              <a:path w="100329" h="146685">
                <a:moveTo>
                  <a:pt x="74768" y="0"/>
                </a:moveTo>
                <a:lnTo>
                  <a:pt x="31987" y="8190"/>
                </a:lnTo>
                <a:lnTo>
                  <a:pt x="3320" y="49096"/>
                </a:lnTo>
                <a:lnTo>
                  <a:pt x="0" y="72497"/>
                </a:lnTo>
                <a:lnTo>
                  <a:pt x="815" y="87726"/>
                </a:lnTo>
                <a:lnTo>
                  <a:pt x="23743" y="133116"/>
                </a:lnTo>
                <a:lnTo>
                  <a:pt x="58420" y="146350"/>
                </a:lnTo>
                <a:lnTo>
                  <a:pt x="73320" y="145345"/>
                </a:lnTo>
                <a:lnTo>
                  <a:pt x="85478" y="142113"/>
                </a:lnTo>
                <a:lnTo>
                  <a:pt x="95843" y="136515"/>
                </a:lnTo>
                <a:lnTo>
                  <a:pt x="100240" y="133131"/>
                </a:lnTo>
                <a:lnTo>
                  <a:pt x="94010" y="124323"/>
                </a:lnTo>
                <a:lnTo>
                  <a:pt x="63825" y="124323"/>
                </a:lnTo>
                <a:lnTo>
                  <a:pt x="50642" y="121596"/>
                </a:lnTo>
                <a:lnTo>
                  <a:pt x="40573" y="113582"/>
                </a:lnTo>
                <a:lnTo>
                  <a:pt x="35424" y="102677"/>
                </a:lnTo>
                <a:lnTo>
                  <a:pt x="32615" y="91303"/>
                </a:lnTo>
                <a:lnTo>
                  <a:pt x="31518" y="77928"/>
                </a:lnTo>
                <a:lnTo>
                  <a:pt x="32040" y="60184"/>
                </a:lnTo>
                <a:lnTo>
                  <a:pt x="33823" y="47177"/>
                </a:lnTo>
                <a:lnTo>
                  <a:pt x="36937" y="37736"/>
                </a:lnTo>
                <a:lnTo>
                  <a:pt x="46853" y="26685"/>
                </a:lnTo>
                <a:lnTo>
                  <a:pt x="58046" y="21874"/>
                </a:lnTo>
                <a:lnTo>
                  <a:pt x="87741" y="21874"/>
                </a:lnTo>
                <a:lnTo>
                  <a:pt x="97223" y="10023"/>
                </a:lnTo>
                <a:lnTo>
                  <a:pt x="87449" y="3931"/>
                </a:lnTo>
                <a:lnTo>
                  <a:pt x="74768" y="0"/>
                </a:lnTo>
                <a:close/>
              </a:path>
              <a:path w="100329" h="146685">
                <a:moveTo>
                  <a:pt x="87500" y="115118"/>
                </a:moveTo>
                <a:lnTo>
                  <a:pt x="75662" y="122256"/>
                </a:lnTo>
                <a:lnTo>
                  <a:pt x="63825" y="124323"/>
                </a:lnTo>
                <a:lnTo>
                  <a:pt x="94010" y="124323"/>
                </a:lnTo>
                <a:lnTo>
                  <a:pt x="87500" y="115118"/>
                </a:lnTo>
                <a:close/>
              </a:path>
              <a:path w="100329" h="146685">
                <a:moveTo>
                  <a:pt x="87741" y="21874"/>
                </a:moveTo>
                <a:lnTo>
                  <a:pt x="58046" y="21874"/>
                </a:lnTo>
                <a:lnTo>
                  <a:pt x="72218" y="23188"/>
                </a:lnTo>
                <a:lnTo>
                  <a:pt x="82799" y="28051"/>
                </a:lnTo>
                <a:lnTo>
                  <a:pt x="87741" y="21874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7783" y="2336759"/>
            <a:ext cx="80645" cy="142240"/>
          </a:xfrm>
          <a:custGeom>
            <a:avLst/>
            <a:gdLst/>
            <a:ahLst/>
            <a:cxnLst/>
            <a:rect l="l" t="t" r="r" b="b"/>
            <a:pathLst>
              <a:path w="80645" h="142239">
                <a:moveTo>
                  <a:pt x="78760" y="0"/>
                </a:moveTo>
                <a:lnTo>
                  <a:pt x="0" y="0"/>
                </a:lnTo>
                <a:lnTo>
                  <a:pt x="0" y="142128"/>
                </a:lnTo>
                <a:lnTo>
                  <a:pt x="80528" y="142128"/>
                </a:lnTo>
                <a:lnTo>
                  <a:pt x="80528" y="117561"/>
                </a:lnTo>
                <a:lnTo>
                  <a:pt x="28224" y="117561"/>
                </a:lnTo>
                <a:lnTo>
                  <a:pt x="28224" y="79522"/>
                </a:lnTo>
                <a:lnTo>
                  <a:pt x="67391" y="79522"/>
                </a:lnTo>
                <a:lnTo>
                  <a:pt x="67391" y="56235"/>
                </a:lnTo>
                <a:lnTo>
                  <a:pt x="27828" y="56235"/>
                </a:lnTo>
                <a:lnTo>
                  <a:pt x="27828" y="23286"/>
                </a:lnTo>
                <a:lnTo>
                  <a:pt x="75163" y="23286"/>
                </a:lnTo>
                <a:lnTo>
                  <a:pt x="78760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5014" y="2336759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30449" y="0"/>
                </a:moveTo>
                <a:lnTo>
                  <a:pt x="0" y="0"/>
                </a:lnTo>
                <a:lnTo>
                  <a:pt x="46969" y="143134"/>
                </a:lnTo>
                <a:lnTo>
                  <a:pt x="72237" y="143134"/>
                </a:lnTo>
                <a:lnTo>
                  <a:pt x="88441" y="94942"/>
                </a:lnTo>
                <a:lnTo>
                  <a:pt x="60544" y="94942"/>
                </a:lnTo>
                <a:lnTo>
                  <a:pt x="57515" y="88331"/>
                </a:lnTo>
                <a:lnTo>
                  <a:pt x="55321" y="80375"/>
                </a:lnTo>
                <a:lnTo>
                  <a:pt x="53339" y="74005"/>
                </a:lnTo>
                <a:lnTo>
                  <a:pt x="30449" y="0"/>
                </a:lnTo>
                <a:close/>
              </a:path>
              <a:path w="120650" h="143510">
                <a:moveTo>
                  <a:pt x="120365" y="0"/>
                </a:moveTo>
                <a:lnTo>
                  <a:pt x="91135" y="0"/>
                </a:lnTo>
                <a:lnTo>
                  <a:pt x="67635" y="70347"/>
                </a:lnTo>
                <a:lnTo>
                  <a:pt x="63979" y="82088"/>
                </a:lnTo>
                <a:lnTo>
                  <a:pt x="60544" y="94942"/>
                </a:lnTo>
                <a:lnTo>
                  <a:pt x="88441" y="94942"/>
                </a:lnTo>
                <a:lnTo>
                  <a:pt x="120365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1206" y="2336363"/>
            <a:ext cx="119380" cy="142875"/>
          </a:xfrm>
          <a:custGeom>
            <a:avLst/>
            <a:gdLst/>
            <a:ahLst/>
            <a:cxnLst/>
            <a:rect l="l" t="t" r="r" b="b"/>
            <a:pathLst>
              <a:path w="119379" h="142875">
                <a:moveTo>
                  <a:pt x="75377" y="0"/>
                </a:moveTo>
                <a:lnTo>
                  <a:pt x="45354" y="0"/>
                </a:lnTo>
                <a:lnTo>
                  <a:pt x="0" y="142524"/>
                </a:lnTo>
                <a:lnTo>
                  <a:pt x="29047" y="142524"/>
                </a:lnTo>
                <a:lnTo>
                  <a:pt x="38770" y="108752"/>
                </a:lnTo>
                <a:lnTo>
                  <a:pt x="108612" y="108752"/>
                </a:lnTo>
                <a:lnTo>
                  <a:pt x="101365" y="85039"/>
                </a:lnTo>
                <a:lnTo>
                  <a:pt x="45537" y="85039"/>
                </a:lnTo>
                <a:lnTo>
                  <a:pt x="49136" y="73061"/>
                </a:lnTo>
                <a:lnTo>
                  <a:pt x="52363" y="60835"/>
                </a:lnTo>
                <a:lnTo>
                  <a:pt x="56380" y="44231"/>
                </a:lnTo>
                <a:lnTo>
                  <a:pt x="59165" y="32542"/>
                </a:lnTo>
                <a:lnTo>
                  <a:pt x="85322" y="32542"/>
                </a:lnTo>
                <a:lnTo>
                  <a:pt x="75377" y="0"/>
                </a:lnTo>
                <a:close/>
              </a:path>
              <a:path w="119379" h="142875">
                <a:moveTo>
                  <a:pt x="108612" y="108752"/>
                </a:moveTo>
                <a:lnTo>
                  <a:pt x="79339" y="108752"/>
                </a:lnTo>
                <a:lnTo>
                  <a:pt x="89123" y="142524"/>
                </a:lnTo>
                <a:lnTo>
                  <a:pt x="118932" y="142524"/>
                </a:lnTo>
                <a:lnTo>
                  <a:pt x="108612" y="108752"/>
                </a:lnTo>
                <a:close/>
              </a:path>
              <a:path w="119379" h="142875">
                <a:moveTo>
                  <a:pt x="85322" y="32542"/>
                </a:moveTo>
                <a:lnTo>
                  <a:pt x="59165" y="32542"/>
                </a:lnTo>
                <a:lnTo>
                  <a:pt x="63642" y="49865"/>
                </a:lnTo>
                <a:lnTo>
                  <a:pt x="65044" y="56418"/>
                </a:lnTo>
                <a:lnTo>
                  <a:pt x="69277" y="73457"/>
                </a:lnTo>
                <a:lnTo>
                  <a:pt x="72344" y="84184"/>
                </a:lnTo>
                <a:lnTo>
                  <a:pt x="72603" y="85039"/>
                </a:lnTo>
                <a:lnTo>
                  <a:pt x="101365" y="85039"/>
                </a:lnTo>
                <a:lnTo>
                  <a:pt x="85322" y="32542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8458" y="2394503"/>
            <a:ext cx="48260" cy="24130"/>
          </a:xfrm>
          <a:custGeom>
            <a:avLst/>
            <a:gdLst/>
            <a:ahLst/>
            <a:cxnLst/>
            <a:rect l="l" t="t" r="r" b="b"/>
            <a:pathLst>
              <a:path w="48260" h="24130">
                <a:moveTo>
                  <a:pt x="0" y="11864"/>
                </a:moveTo>
                <a:lnTo>
                  <a:pt x="47732" y="11864"/>
                </a:lnTo>
              </a:path>
            </a:pathLst>
          </a:custGeom>
          <a:ln w="24999">
            <a:solidFill>
              <a:srgbClr val="062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9113" y="2336759"/>
            <a:ext cx="118110" cy="142240"/>
          </a:xfrm>
          <a:custGeom>
            <a:avLst/>
            <a:gdLst/>
            <a:ahLst/>
            <a:cxnLst/>
            <a:rect l="l" t="t" r="r" b="b"/>
            <a:pathLst>
              <a:path w="118110" h="142239">
                <a:moveTo>
                  <a:pt x="39989" y="0"/>
                </a:moveTo>
                <a:lnTo>
                  <a:pt x="5974" y="0"/>
                </a:lnTo>
                <a:lnTo>
                  <a:pt x="43342" y="66019"/>
                </a:lnTo>
                <a:lnTo>
                  <a:pt x="0" y="142128"/>
                </a:lnTo>
                <a:lnTo>
                  <a:pt x="34594" y="142128"/>
                </a:lnTo>
                <a:lnTo>
                  <a:pt x="59253" y="92019"/>
                </a:lnTo>
                <a:lnTo>
                  <a:pt x="90101" y="92019"/>
                </a:lnTo>
                <a:lnTo>
                  <a:pt x="74767" y="64221"/>
                </a:lnTo>
                <a:lnTo>
                  <a:pt x="89352" y="38221"/>
                </a:lnTo>
                <a:lnTo>
                  <a:pt x="58673" y="38221"/>
                </a:lnTo>
                <a:lnTo>
                  <a:pt x="39989" y="0"/>
                </a:lnTo>
                <a:close/>
              </a:path>
              <a:path w="118110" h="142239">
                <a:moveTo>
                  <a:pt x="90101" y="92019"/>
                </a:moveTo>
                <a:lnTo>
                  <a:pt x="59253" y="92019"/>
                </a:lnTo>
                <a:lnTo>
                  <a:pt x="84124" y="142128"/>
                </a:lnTo>
                <a:lnTo>
                  <a:pt x="117744" y="142128"/>
                </a:lnTo>
                <a:lnTo>
                  <a:pt x="90101" y="92019"/>
                </a:lnTo>
                <a:close/>
              </a:path>
              <a:path w="118110" h="142239">
                <a:moveTo>
                  <a:pt x="110794" y="0"/>
                </a:moveTo>
                <a:lnTo>
                  <a:pt x="77571" y="0"/>
                </a:lnTo>
                <a:lnTo>
                  <a:pt x="58673" y="38221"/>
                </a:lnTo>
                <a:lnTo>
                  <a:pt x="89352" y="38221"/>
                </a:lnTo>
                <a:lnTo>
                  <a:pt x="11079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55755" y="2336759"/>
            <a:ext cx="142875" cy="142240"/>
          </a:xfrm>
          <a:custGeom>
            <a:avLst/>
            <a:gdLst/>
            <a:ahLst/>
            <a:cxnLst/>
            <a:rect l="l" t="t" r="r" b="b"/>
            <a:pathLst>
              <a:path w="142875" h="142239">
                <a:moveTo>
                  <a:pt x="48524" y="0"/>
                </a:moveTo>
                <a:lnTo>
                  <a:pt x="12953" y="0"/>
                </a:lnTo>
                <a:lnTo>
                  <a:pt x="0" y="142128"/>
                </a:lnTo>
                <a:lnTo>
                  <a:pt x="27675" y="142128"/>
                </a:lnTo>
                <a:lnTo>
                  <a:pt x="32430" y="67878"/>
                </a:lnTo>
                <a:lnTo>
                  <a:pt x="33147" y="55039"/>
                </a:lnTo>
                <a:lnTo>
                  <a:pt x="33436" y="42496"/>
                </a:lnTo>
                <a:lnTo>
                  <a:pt x="59339" y="42496"/>
                </a:lnTo>
                <a:lnTo>
                  <a:pt x="48524" y="0"/>
                </a:lnTo>
                <a:close/>
              </a:path>
              <a:path w="142875" h="142239">
                <a:moveTo>
                  <a:pt x="59339" y="42496"/>
                </a:moveTo>
                <a:lnTo>
                  <a:pt x="33436" y="42496"/>
                </a:lnTo>
                <a:lnTo>
                  <a:pt x="36027" y="55286"/>
                </a:lnTo>
                <a:lnTo>
                  <a:pt x="38942" y="67323"/>
                </a:lnTo>
                <a:lnTo>
                  <a:pt x="58704" y="142128"/>
                </a:lnTo>
                <a:lnTo>
                  <a:pt x="82356" y="142128"/>
                </a:lnTo>
                <a:lnTo>
                  <a:pt x="96011" y="93634"/>
                </a:lnTo>
                <a:lnTo>
                  <a:pt x="71414" y="93634"/>
                </a:lnTo>
                <a:lnTo>
                  <a:pt x="70225" y="86288"/>
                </a:lnTo>
                <a:lnTo>
                  <a:pt x="69220" y="81381"/>
                </a:lnTo>
                <a:lnTo>
                  <a:pt x="66629" y="71140"/>
                </a:lnTo>
                <a:lnTo>
                  <a:pt x="59339" y="42496"/>
                </a:lnTo>
                <a:close/>
              </a:path>
              <a:path w="142875" h="142239">
                <a:moveTo>
                  <a:pt x="134177" y="42519"/>
                </a:moveTo>
                <a:lnTo>
                  <a:pt x="109423" y="42519"/>
                </a:lnTo>
                <a:lnTo>
                  <a:pt x="109423" y="50109"/>
                </a:lnTo>
                <a:lnTo>
                  <a:pt x="109788" y="57241"/>
                </a:lnTo>
                <a:lnTo>
                  <a:pt x="110398" y="66233"/>
                </a:lnTo>
                <a:lnTo>
                  <a:pt x="115580" y="142128"/>
                </a:lnTo>
                <a:lnTo>
                  <a:pt x="142829" y="142128"/>
                </a:lnTo>
                <a:lnTo>
                  <a:pt x="134177" y="42519"/>
                </a:lnTo>
                <a:close/>
              </a:path>
              <a:path w="142875" h="142239">
                <a:moveTo>
                  <a:pt x="130484" y="0"/>
                </a:moveTo>
                <a:lnTo>
                  <a:pt x="95097" y="0"/>
                </a:lnTo>
                <a:lnTo>
                  <a:pt x="76382" y="70530"/>
                </a:lnTo>
                <a:lnTo>
                  <a:pt x="74188" y="78912"/>
                </a:lnTo>
                <a:lnTo>
                  <a:pt x="72603" y="86288"/>
                </a:lnTo>
                <a:lnTo>
                  <a:pt x="71414" y="93634"/>
                </a:lnTo>
                <a:lnTo>
                  <a:pt x="96011" y="93634"/>
                </a:lnTo>
                <a:lnTo>
                  <a:pt x="104241" y="64404"/>
                </a:lnTo>
                <a:lnTo>
                  <a:pt x="106619" y="55839"/>
                </a:lnTo>
                <a:lnTo>
                  <a:pt x="107807" y="50718"/>
                </a:lnTo>
                <a:lnTo>
                  <a:pt x="109423" y="42519"/>
                </a:lnTo>
                <a:lnTo>
                  <a:pt x="134177" y="42519"/>
                </a:lnTo>
                <a:lnTo>
                  <a:pt x="130484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3700" y="2342063"/>
            <a:ext cx="98425" cy="145415"/>
          </a:xfrm>
          <a:custGeom>
            <a:avLst/>
            <a:gdLst/>
            <a:ahLst/>
            <a:cxnLst/>
            <a:rect l="l" t="t" r="r" b="b"/>
            <a:pathLst>
              <a:path w="98425" h="145414">
                <a:moveTo>
                  <a:pt x="98054" y="110642"/>
                </a:moveTo>
                <a:lnTo>
                  <a:pt x="59070" y="110642"/>
                </a:lnTo>
                <a:lnTo>
                  <a:pt x="58673" y="113903"/>
                </a:lnTo>
                <a:lnTo>
                  <a:pt x="58673" y="144993"/>
                </a:lnTo>
                <a:lnTo>
                  <a:pt x="83911" y="141701"/>
                </a:lnTo>
                <a:lnTo>
                  <a:pt x="83911" y="113507"/>
                </a:lnTo>
                <a:lnTo>
                  <a:pt x="82936" y="110855"/>
                </a:lnTo>
                <a:lnTo>
                  <a:pt x="98054" y="110855"/>
                </a:lnTo>
                <a:lnTo>
                  <a:pt x="98054" y="110642"/>
                </a:lnTo>
                <a:close/>
              </a:path>
              <a:path w="98425" h="145414">
                <a:moveTo>
                  <a:pt x="65836" y="0"/>
                </a:moveTo>
                <a:lnTo>
                  <a:pt x="38374" y="0"/>
                </a:lnTo>
                <a:lnTo>
                  <a:pt x="0" y="92628"/>
                </a:lnTo>
                <a:lnTo>
                  <a:pt x="0" y="111251"/>
                </a:lnTo>
                <a:lnTo>
                  <a:pt x="56662" y="111251"/>
                </a:lnTo>
                <a:lnTo>
                  <a:pt x="59070" y="110642"/>
                </a:lnTo>
                <a:lnTo>
                  <a:pt x="98054" y="110642"/>
                </a:lnTo>
                <a:lnTo>
                  <a:pt x="98054" y="88148"/>
                </a:lnTo>
                <a:lnTo>
                  <a:pt x="28224" y="88148"/>
                </a:lnTo>
                <a:lnTo>
                  <a:pt x="30815" y="84063"/>
                </a:lnTo>
                <a:lnTo>
                  <a:pt x="34381" y="76901"/>
                </a:lnTo>
                <a:lnTo>
                  <a:pt x="37581" y="69128"/>
                </a:lnTo>
                <a:lnTo>
                  <a:pt x="65836" y="0"/>
                </a:lnTo>
                <a:close/>
              </a:path>
              <a:path w="98425" h="145414">
                <a:moveTo>
                  <a:pt x="98054" y="110855"/>
                </a:moveTo>
                <a:lnTo>
                  <a:pt x="82936" y="110855"/>
                </a:lnTo>
                <a:lnTo>
                  <a:pt x="85343" y="111251"/>
                </a:lnTo>
                <a:lnTo>
                  <a:pt x="98054" y="111251"/>
                </a:lnTo>
                <a:lnTo>
                  <a:pt x="98054" y="110855"/>
                </a:lnTo>
                <a:close/>
              </a:path>
              <a:path w="98425" h="145414">
                <a:moveTo>
                  <a:pt x="57271" y="87721"/>
                </a:moveTo>
                <a:lnTo>
                  <a:pt x="30419" y="87721"/>
                </a:lnTo>
                <a:lnTo>
                  <a:pt x="28224" y="88148"/>
                </a:lnTo>
                <a:lnTo>
                  <a:pt x="98054" y="88148"/>
                </a:lnTo>
                <a:lnTo>
                  <a:pt x="98054" y="87934"/>
                </a:lnTo>
                <a:lnTo>
                  <a:pt x="59649" y="87934"/>
                </a:lnTo>
                <a:lnTo>
                  <a:pt x="57271" y="87721"/>
                </a:lnTo>
                <a:close/>
              </a:path>
              <a:path w="98425" h="145414">
                <a:moveTo>
                  <a:pt x="83911" y="28224"/>
                </a:moveTo>
                <a:lnTo>
                  <a:pt x="59832" y="71287"/>
                </a:lnTo>
                <a:lnTo>
                  <a:pt x="59466" y="85283"/>
                </a:lnTo>
                <a:lnTo>
                  <a:pt x="59649" y="87934"/>
                </a:lnTo>
                <a:lnTo>
                  <a:pt x="83332" y="87934"/>
                </a:lnTo>
                <a:lnTo>
                  <a:pt x="83728" y="82235"/>
                </a:lnTo>
                <a:lnTo>
                  <a:pt x="83911" y="73212"/>
                </a:lnTo>
                <a:lnTo>
                  <a:pt x="83911" y="28224"/>
                </a:lnTo>
                <a:close/>
              </a:path>
              <a:path w="98425" h="145414">
                <a:moveTo>
                  <a:pt x="98054" y="87721"/>
                </a:moveTo>
                <a:lnTo>
                  <a:pt x="87294" y="87721"/>
                </a:lnTo>
                <a:lnTo>
                  <a:pt x="83332" y="87934"/>
                </a:lnTo>
                <a:lnTo>
                  <a:pt x="98054" y="87934"/>
                </a:lnTo>
                <a:lnTo>
                  <a:pt x="98054" y="87721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8209" y="2326710"/>
            <a:ext cx="67945" cy="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" spc="-5" dirty="0">
                <a:solidFill>
                  <a:srgbClr val="062C61"/>
                </a:solidFill>
                <a:latin typeface="Tahoma"/>
                <a:cs typeface="Tahoma"/>
              </a:rPr>
              <a:t>TM</a:t>
            </a:r>
            <a:endParaRPr sz="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931611"/>
            <a:ext cx="5804535" cy="650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nts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keepi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idth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minimum.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hie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DDR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a,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que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fly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ignifi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cantly 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umption.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Fl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ati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200" spc="5" dirty="0">
                <a:solidFill>
                  <a:srgbClr val="231F20"/>
                </a:solidFill>
                <a:latin typeface="Tahoma"/>
                <a:cs typeface="Tahoma"/>
              </a:rPr>
              <a:t>oint</a:t>
            </a:r>
            <a:r>
              <a:rPr sz="1200" spc="-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1200" spc="4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231F20"/>
                </a:solidFill>
                <a:latin typeface="Tahoma"/>
                <a:cs typeface="Tahoma"/>
              </a:rPr>
              <a:t>liti</a:t>
            </a:r>
            <a:r>
              <a:rPr sz="1200" spc="4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orm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-point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whe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yn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amic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acy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needed.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IEEE754-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ant,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e-pr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-point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nits.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nit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ormi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-point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nits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orm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rts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ndi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mode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Non-Lin</a:t>
            </a:r>
            <a:r>
              <a:rPr sz="1200" spc="-4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ar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1200" spc="-4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nctio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Haa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onnec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omponents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SURF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iently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root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a.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orm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root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fix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ed-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Effi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231F20"/>
                </a:solidFill>
                <a:latin typeface="Tahoma"/>
                <a:cs typeface="Tahoma"/>
              </a:rPr>
              <a:t>ient</a:t>
            </a:r>
            <a:r>
              <a:rPr sz="1200" spc="-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1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1200" spc="5" dirty="0">
                <a:solidFill>
                  <a:srgbClr val="231F20"/>
                </a:solidFill>
                <a:latin typeface="Tahoma"/>
                <a:cs typeface="Tahoma"/>
              </a:rPr>
              <a:t>se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avy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(M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C)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order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emely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the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rat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y’s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ams,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orpo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128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nits.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emely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idth,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umption.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2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idth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eep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umption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minimum,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emp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inn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sm,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b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se,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128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action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idth.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ernel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w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ithin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emp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iliz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tw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o-dime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Some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iliz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sm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lude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Harri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orner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Bi-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2D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2D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lution,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uss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1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Nag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ao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 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bel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Figu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a-pr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utiv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filt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oeffi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ients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lts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l.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16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512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176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6534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304" y="3270431"/>
            <a:ext cx="5805805" cy="323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tabLst>
                <a:tab pos="1397635" algn="l"/>
                <a:tab pos="2493645" algn="l"/>
                <a:tab pos="3589020" algn="l"/>
                <a:tab pos="4685030" algn="l"/>
              </a:tabLst>
            </a:pPr>
            <a:r>
              <a:rPr sz="1200" spc="-30" baseline="6944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sz="1200" spc="-37" baseline="6944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200" spc="15" baseline="6944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200" spc="-82" baseline="694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17" baseline="6944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00" spc="-67" baseline="6944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200" spc="-44" baseline="6944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200" spc="-30" baseline="6944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200" spc="15" baseline="6944" dirty="0">
                <a:solidFill>
                  <a:srgbClr val="231F20"/>
                </a:solidFill>
                <a:latin typeface="Arial"/>
                <a:cs typeface="Arial"/>
              </a:rPr>
              <a:t>lts</a:t>
            </a:r>
            <a:r>
              <a:rPr sz="1200" baseline="6944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2600"/>
              </a:lnSpc>
              <a:spcBef>
                <a:spcPts val="705"/>
              </a:spcBef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7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thi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amp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dat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a-p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ope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ation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am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inpu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fil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oeffici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to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lcula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fou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outpu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ult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sh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ws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w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1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6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multi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4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wit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cumulat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dwidt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51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2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bit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wit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17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6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bit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inpu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dat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ra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1200" spc="5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el</a:t>
            </a:r>
            <a:r>
              <a:rPr sz="1200" spc="-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andom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emo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-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cce</a:t>
            </a:r>
            <a:r>
              <a:rPr sz="1200" spc="2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6700"/>
              </a:lnSpc>
            </a:pP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‘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andomne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s’ of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nee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sed.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acti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SURF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Harris),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limiti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-pr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nit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(VPU).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inn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a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VPU’s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high-pe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typi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kernel,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hie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8x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opti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ode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han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emely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‘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942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7872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4250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9179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5570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0487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6878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1795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8198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3132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64" y="237815"/>
                </a:lnTo>
                <a:lnTo>
                  <a:pt x="234564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09506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4410" y="1675942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60827" y="1730492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9191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5603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0508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46911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1837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98231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73166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64" y="237815"/>
                </a:lnTo>
                <a:lnTo>
                  <a:pt x="234564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9564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14901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91360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6267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42668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17574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93975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68912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45296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09953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86342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61261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37662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12568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88957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63876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40405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87695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64077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39003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15398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90311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64" y="237815"/>
                </a:lnTo>
                <a:lnTo>
                  <a:pt x="234564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766718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41618" y="225414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018039" y="2308749"/>
            <a:ext cx="819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19191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0508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1837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73166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64" y="237815"/>
                </a:lnTo>
                <a:lnTo>
                  <a:pt x="234564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87183" y="2810399"/>
            <a:ext cx="8528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4984" algn="l"/>
                <a:tab pos="766445" algn="l"/>
              </a:tabLst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05614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56879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8217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59525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73605" y="2810399"/>
            <a:ext cx="8528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4984" algn="l"/>
                <a:tab pos="766445" algn="l"/>
              </a:tabLst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09953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61261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12568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3876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77973" y="2810399"/>
            <a:ext cx="8528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4984" algn="l"/>
                <a:tab pos="766445" algn="l"/>
              </a:tabLst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88336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39643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88" y="237815"/>
                </a:lnTo>
                <a:lnTo>
                  <a:pt x="234588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0951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76" y="237815"/>
                </a:lnTo>
                <a:lnTo>
                  <a:pt x="234576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2289" y="2755788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0" y="237815"/>
                </a:moveTo>
                <a:lnTo>
                  <a:pt x="234564" y="237815"/>
                </a:lnTo>
                <a:lnTo>
                  <a:pt x="234564" y="0"/>
                </a:lnTo>
                <a:lnTo>
                  <a:pt x="0" y="0"/>
                </a:lnTo>
                <a:lnTo>
                  <a:pt x="0" y="237815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56356" y="2810399"/>
            <a:ext cx="8528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4984" algn="l"/>
                <a:tab pos="766445" algn="l"/>
              </a:tabLst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83350" y="1985411"/>
            <a:ext cx="1160780" cy="204470"/>
          </a:xfrm>
          <a:custGeom>
            <a:avLst/>
            <a:gdLst/>
            <a:ahLst/>
            <a:cxnLst/>
            <a:rect l="l" t="t" r="r" b="b"/>
            <a:pathLst>
              <a:path w="1160779" h="204469">
                <a:moveTo>
                  <a:pt x="1160198" y="0"/>
                </a:moveTo>
                <a:lnTo>
                  <a:pt x="0" y="204165"/>
                </a:lnTo>
              </a:path>
            </a:pathLst>
          </a:custGeom>
          <a:ln w="9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2148" y="2145832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73734" y="0"/>
                </a:moveTo>
                <a:lnTo>
                  <a:pt x="0" y="54620"/>
                </a:lnTo>
                <a:lnTo>
                  <a:pt x="82445" y="72258"/>
                </a:lnTo>
                <a:lnTo>
                  <a:pt x="76883" y="61066"/>
                </a:lnTo>
                <a:lnTo>
                  <a:pt x="72923" y="49308"/>
                </a:lnTo>
                <a:lnTo>
                  <a:pt x="70597" y="37152"/>
                </a:lnTo>
                <a:lnTo>
                  <a:pt x="69936" y="24770"/>
                </a:lnTo>
                <a:lnTo>
                  <a:pt x="70971" y="12329"/>
                </a:lnTo>
                <a:lnTo>
                  <a:pt x="7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55470" y="1985411"/>
            <a:ext cx="375920" cy="187325"/>
          </a:xfrm>
          <a:custGeom>
            <a:avLst/>
            <a:gdLst/>
            <a:ahLst/>
            <a:cxnLst/>
            <a:rect l="l" t="t" r="r" b="b"/>
            <a:pathLst>
              <a:path w="375920" h="187325">
                <a:moveTo>
                  <a:pt x="375509" y="0"/>
                </a:moveTo>
                <a:lnTo>
                  <a:pt x="0" y="187209"/>
                </a:lnTo>
              </a:path>
            </a:pathLst>
          </a:custGeom>
          <a:ln w="9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99835" y="2127118"/>
            <a:ext cx="87630" cy="73660"/>
          </a:xfrm>
          <a:custGeom>
            <a:avLst/>
            <a:gdLst/>
            <a:ahLst/>
            <a:cxnLst/>
            <a:rect l="l" t="t" r="r" b="b"/>
            <a:pathLst>
              <a:path w="87629" h="73660">
                <a:moveTo>
                  <a:pt x="55138" y="0"/>
                </a:moveTo>
                <a:lnTo>
                  <a:pt x="0" y="73334"/>
                </a:lnTo>
                <a:lnTo>
                  <a:pt x="87097" y="69490"/>
                </a:lnTo>
                <a:lnTo>
                  <a:pt x="77697" y="60172"/>
                </a:lnTo>
                <a:lnTo>
                  <a:pt x="69809" y="49706"/>
                </a:lnTo>
                <a:lnTo>
                  <a:pt x="63522" y="38276"/>
                </a:lnTo>
                <a:lnTo>
                  <a:pt x="58922" y="26060"/>
                </a:lnTo>
                <a:lnTo>
                  <a:pt x="56099" y="13241"/>
                </a:lnTo>
                <a:lnTo>
                  <a:pt x="55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6537" y="1985411"/>
            <a:ext cx="375920" cy="187325"/>
          </a:xfrm>
          <a:custGeom>
            <a:avLst/>
            <a:gdLst/>
            <a:ahLst/>
            <a:cxnLst/>
            <a:rect l="l" t="t" r="r" b="b"/>
            <a:pathLst>
              <a:path w="375920" h="187325">
                <a:moveTo>
                  <a:pt x="0" y="0"/>
                </a:moveTo>
                <a:lnTo>
                  <a:pt x="375509" y="187209"/>
                </a:lnTo>
              </a:path>
            </a:pathLst>
          </a:custGeom>
          <a:ln w="9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85832" y="2133239"/>
            <a:ext cx="92075" cy="67310"/>
          </a:xfrm>
          <a:custGeom>
            <a:avLst/>
            <a:gdLst/>
            <a:ahLst/>
            <a:cxnLst/>
            <a:rect l="l" t="t" r="r" b="b"/>
            <a:pathLst>
              <a:path w="92075" h="67310">
                <a:moveTo>
                  <a:pt x="36552" y="0"/>
                </a:moveTo>
                <a:lnTo>
                  <a:pt x="25643" y="37512"/>
                </a:lnTo>
                <a:lnTo>
                  <a:pt x="0" y="67213"/>
                </a:lnTo>
                <a:lnTo>
                  <a:pt x="91775" y="67213"/>
                </a:lnTo>
                <a:lnTo>
                  <a:pt x="36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3846" y="1985411"/>
            <a:ext cx="1160780" cy="204470"/>
          </a:xfrm>
          <a:custGeom>
            <a:avLst/>
            <a:gdLst/>
            <a:ahLst/>
            <a:cxnLst/>
            <a:rect l="l" t="t" r="r" b="b"/>
            <a:pathLst>
              <a:path w="1160779" h="204469">
                <a:moveTo>
                  <a:pt x="0" y="0"/>
                </a:moveTo>
                <a:lnTo>
                  <a:pt x="1160252" y="204165"/>
                </a:lnTo>
              </a:path>
            </a:pathLst>
          </a:custGeom>
          <a:ln w="9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67385" y="2155609"/>
            <a:ext cx="88265" cy="71120"/>
          </a:xfrm>
          <a:custGeom>
            <a:avLst/>
            <a:gdLst/>
            <a:ahLst/>
            <a:cxnLst/>
            <a:rect l="l" t="t" r="r" b="b"/>
            <a:pathLst>
              <a:path w="88264" h="71119">
                <a:moveTo>
                  <a:pt x="16541" y="0"/>
                </a:moveTo>
                <a:lnTo>
                  <a:pt x="17942" y="12435"/>
                </a:lnTo>
                <a:lnTo>
                  <a:pt x="17645" y="24848"/>
                </a:lnTo>
                <a:lnTo>
                  <a:pt x="15677" y="37068"/>
                </a:lnTo>
                <a:lnTo>
                  <a:pt x="12063" y="48925"/>
                </a:lnTo>
                <a:lnTo>
                  <a:pt x="6829" y="60250"/>
                </a:lnTo>
                <a:lnTo>
                  <a:pt x="0" y="70873"/>
                </a:lnTo>
                <a:lnTo>
                  <a:pt x="87965" y="44843"/>
                </a:lnTo>
                <a:lnTo>
                  <a:pt x="16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976223" y="2559618"/>
            <a:ext cx="8566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5620" algn="l"/>
                <a:tab pos="767080" algn="l"/>
              </a:tabLst>
            </a:pP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072015" y="2559618"/>
            <a:ext cx="8559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  <a:tab pos="514984" algn="l"/>
                <a:tab pos="766445" algn="l"/>
              </a:tabLst>
            </a:pP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67569" y="2559618"/>
            <a:ext cx="8559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160" algn="l"/>
                <a:tab pos="515620" algn="l"/>
                <a:tab pos="766445" algn="l"/>
              </a:tabLst>
            </a:pP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45217" y="2559618"/>
            <a:ext cx="8559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160" algn="l"/>
                <a:tab pos="515620" algn="l"/>
                <a:tab pos="766445" algn="l"/>
              </a:tabLst>
            </a:pP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r>
              <a:rPr sz="900" b="1" spc="-10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47088" y="3041916"/>
            <a:ext cx="1143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42794" y="3041916"/>
            <a:ext cx="1143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38539" y="3041916"/>
            <a:ext cx="1143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34156" y="3041916"/>
            <a:ext cx="1143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68304" y="1704151"/>
            <a:ext cx="5276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8304" y="2308168"/>
            <a:ext cx="5276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68304" y="2809362"/>
            <a:ext cx="4857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8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8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oeff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5027079"/>
            <a:ext cx="5805170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emo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-1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-45" dirty="0">
                <a:solidFill>
                  <a:srgbClr val="231F20"/>
                </a:solidFill>
                <a:latin typeface="Tahoma"/>
                <a:cs typeface="Tahoma"/>
              </a:rPr>
              <a:t>em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ende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apt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SoC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(P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(D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S)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ompr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truction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optio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our-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4G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truction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4G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nine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eigh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aneo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memori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tightly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AX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rts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Adv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(AM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I/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onfigu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onnecti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periphe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304" y="4199310"/>
            <a:ext cx="580580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8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XM4’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abilit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multi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memor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gl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ope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m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load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multi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gl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cto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Thi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memor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typi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visio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k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wi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performan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imp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emen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8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ompa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nat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tim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ode.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5517" y="2654955"/>
            <a:ext cx="1056640" cy="1066165"/>
          </a:xfrm>
          <a:custGeom>
            <a:avLst/>
            <a:gdLst/>
            <a:ahLst/>
            <a:cxnLst/>
            <a:rect l="l" t="t" r="r" b="b"/>
            <a:pathLst>
              <a:path w="1056639" h="1066164">
                <a:moveTo>
                  <a:pt x="0" y="1065596"/>
                </a:moveTo>
                <a:lnTo>
                  <a:pt x="1056607" y="1065596"/>
                </a:lnTo>
                <a:lnTo>
                  <a:pt x="1056607" y="0"/>
                </a:lnTo>
                <a:lnTo>
                  <a:pt x="0" y="0"/>
                </a:lnTo>
                <a:lnTo>
                  <a:pt x="0" y="1065596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049" y="3186831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29" h="131445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2944" y="3453287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30" h="131445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5100" y="3054396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30" h="131444">
                <a:moveTo>
                  <a:pt x="0" y="131444"/>
                </a:moveTo>
                <a:lnTo>
                  <a:pt x="175950" y="131444"/>
                </a:lnTo>
                <a:lnTo>
                  <a:pt x="175950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6033" y="3320090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29" h="131445">
                <a:moveTo>
                  <a:pt x="0" y="131444"/>
                </a:moveTo>
                <a:lnTo>
                  <a:pt x="175950" y="131444"/>
                </a:lnTo>
                <a:lnTo>
                  <a:pt x="175950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7831" y="3587217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29" h="131445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2216" y="2788031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30" h="131444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8606" y="2654102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30" h="131444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1413" y="2921228"/>
            <a:ext cx="176530" cy="131445"/>
          </a:xfrm>
          <a:custGeom>
            <a:avLst/>
            <a:gdLst/>
            <a:ahLst/>
            <a:cxnLst/>
            <a:rect l="l" t="t" r="r" b="b"/>
            <a:pathLst>
              <a:path w="176529" h="131444">
                <a:moveTo>
                  <a:pt x="0" y="131444"/>
                </a:moveTo>
                <a:lnTo>
                  <a:pt x="175938" y="131444"/>
                </a:lnTo>
                <a:lnTo>
                  <a:pt x="175938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0019" y="2520950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888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0019" y="238823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2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0019" y="2654300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888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0019" y="2787650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888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0019" y="318706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1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0019" y="305371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1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3192" y="2391410"/>
            <a:ext cx="0" cy="1591310"/>
          </a:xfrm>
          <a:custGeom>
            <a:avLst/>
            <a:gdLst/>
            <a:ahLst/>
            <a:cxnLst/>
            <a:rect l="l" t="t" r="r" b="b"/>
            <a:pathLst>
              <a:path h="1591310">
                <a:moveTo>
                  <a:pt x="0" y="0"/>
                </a:moveTo>
                <a:lnTo>
                  <a:pt x="0" y="1591309"/>
                </a:lnTo>
              </a:path>
            </a:pathLst>
          </a:custGeom>
          <a:ln w="7616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9328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8151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7907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7728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4091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8136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5522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7734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81716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8151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0280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774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6485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8167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0019" y="3719830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889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62610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7656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0019" y="3586480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889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8727" y="2391298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421"/>
                </a:lnTo>
              </a:path>
            </a:pathLst>
          </a:custGeom>
          <a:ln w="8136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14856" y="2391298"/>
            <a:ext cx="0" cy="1591310"/>
          </a:xfrm>
          <a:custGeom>
            <a:avLst/>
            <a:gdLst/>
            <a:ahLst/>
            <a:cxnLst/>
            <a:rect l="l" t="t" r="r" b="b"/>
            <a:pathLst>
              <a:path h="1591310">
                <a:moveTo>
                  <a:pt x="0" y="0"/>
                </a:moveTo>
                <a:lnTo>
                  <a:pt x="0" y="1591106"/>
                </a:lnTo>
              </a:path>
            </a:pathLst>
          </a:custGeom>
          <a:ln w="7618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0019" y="292036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1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0019" y="332041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2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0019" y="385254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1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50019" y="345376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2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0019" y="345249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19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0019" y="398589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0" y="0"/>
                </a:moveTo>
                <a:lnTo>
                  <a:pt x="1768011" y="0"/>
                </a:lnTo>
              </a:path>
            </a:pathLst>
          </a:custGeom>
          <a:ln w="7620">
            <a:solidFill>
              <a:srgbClr val="656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00868" y="2160554"/>
            <a:ext cx="1524635" cy="1102360"/>
          </a:xfrm>
          <a:custGeom>
            <a:avLst/>
            <a:gdLst/>
            <a:ahLst/>
            <a:cxnLst/>
            <a:rect l="l" t="t" r="r" b="b"/>
            <a:pathLst>
              <a:path w="1524635" h="1102360">
                <a:moveTo>
                  <a:pt x="0" y="0"/>
                </a:moveTo>
                <a:lnTo>
                  <a:pt x="1524164" y="1101943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7330" y="2137781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19" y="0"/>
                </a:moveTo>
                <a:lnTo>
                  <a:pt x="6864" y="4261"/>
                </a:lnTo>
                <a:lnTo>
                  <a:pt x="0" y="15198"/>
                </a:lnTo>
                <a:lnTo>
                  <a:pt x="3936" y="29893"/>
                </a:lnTo>
                <a:lnTo>
                  <a:pt x="14384" y="37059"/>
                </a:lnTo>
                <a:lnTo>
                  <a:pt x="18523" y="37525"/>
                </a:lnTo>
                <a:lnTo>
                  <a:pt x="31354" y="32479"/>
                </a:lnTo>
                <a:lnTo>
                  <a:pt x="37315" y="20132"/>
                </a:lnTo>
                <a:lnTo>
                  <a:pt x="32678" y="6470"/>
                </a:lnTo>
                <a:lnTo>
                  <a:pt x="2111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5670" y="2160554"/>
            <a:ext cx="750570" cy="701040"/>
          </a:xfrm>
          <a:custGeom>
            <a:avLst/>
            <a:gdLst/>
            <a:ahLst/>
            <a:cxnLst/>
            <a:rect l="l" t="t" r="r" b="b"/>
            <a:pathLst>
              <a:path w="750569" h="701039">
                <a:moveTo>
                  <a:pt x="0" y="0"/>
                </a:moveTo>
                <a:lnTo>
                  <a:pt x="750152" y="70052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2132" y="2137781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18" y="0"/>
                </a:moveTo>
                <a:lnTo>
                  <a:pt x="6859" y="4262"/>
                </a:lnTo>
                <a:lnTo>
                  <a:pt x="0" y="15200"/>
                </a:lnTo>
                <a:lnTo>
                  <a:pt x="3933" y="29893"/>
                </a:lnTo>
                <a:lnTo>
                  <a:pt x="14382" y="37059"/>
                </a:lnTo>
                <a:lnTo>
                  <a:pt x="18527" y="37525"/>
                </a:lnTo>
                <a:lnTo>
                  <a:pt x="31357" y="32479"/>
                </a:lnTo>
                <a:lnTo>
                  <a:pt x="37316" y="20130"/>
                </a:lnTo>
                <a:lnTo>
                  <a:pt x="32679" y="6469"/>
                </a:lnTo>
                <a:lnTo>
                  <a:pt x="211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6800" y="2160554"/>
            <a:ext cx="240029" cy="1235710"/>
          </a:xfrm>
          <a:custGeom>
            <a:avLst/>
            <a:gdLst/>
            <a:ahLst/>
            <a:cxnLst/>
            <a:rect l="l" t="t" r="r" b="b"/>
            <a:pathLst>
              <a:path w="240029" h="1235710">
                <a:moveTo>
                  <a:pt x="0" y="0"/>
                </a:moveTo>
                <a:lnTo>
                  <a:pt x="240029" y="123514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6122" y="213777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21" y="0"/>
                </a:moveTo>
                <a:lnTo>
                  <a:pt x="6873" y="4263"/>
                </a:lnTo>
                <a:lnTo>
                  <a:pt x="0" y="15200"/>
                </a:lnTo>
                <a:lnTo>
                  <a:pt x="3940" y="29889"/>
                </a:lnTo>
                <a:lnTo>
                  <a:pt x="14390" y="37058"/>
                </a:lnTo>
                <a:lnTo>
                  <a:pt x="18544" y="37527"/>
                </a:lnTo>
                <a:lnTo>
                  <a:pt x="31367" y="32478"/>
                </a:lnTo>
                <a:lnTo>
                  <a:pt x="37324" y="20125"/>
                </a:lnTo>
                <a:lnTo>
                  <a:pt x="32683" y="6465"/>
                </a:lnTo>
                <a:lnTo>
                  <a:pt x="211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92217" y="2160554"/>
            <a:ext cx="1053465" cy="965200"/>
          </a:xfrm>
          <a:custGeom>
            <a:avLst/>
            <a:gdLst/>
            <a:ahLst/>
            <a:cxnLst/>
            <a:rect l="l" t="t" r="r" b="b"/>
            <a:pathLst>
              <a:path w="1053464" h="965200">
                <a:moveTo>
                  <a:pt x="1052895" y="0"/>
                </a:moveTo>
                <a:lnTo>
                  <a:pt x="0" y="965149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28764" y="2137785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35" y="0"/>
                </a:moveTo>
                <a:lnTo>
                  <a:pt x="6867" y="4254"/>
                </a:lnTo>
                <a:lnTo>
                  <a:pt x="0" y="15180"/>
                </a:lnTo>
                <a:lnTo>
                  <a:pt x="3929" y="29884"/>
                </a:lnTo>
                <a:lnTo>
                  <a:pt x="14367" y="37054"/>
                </a:lnTo>
                <a:lnTo>
                  <a:pt x="18512" y="37522"/>
                </a:lnTo>
                <a:lnTo>
                  <a:pt x="31353" y="32480"/>
                </a:lnTo>
                <a:lnTo>
                  <a:pt x="37321" y="20143"/>
                </a:lnTo>
                <a:lnTo>
                  <a:pt x="32691" y="6478"/>
                </a:lnTo>
                <a:lnTo>
                  <a:pt x="211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1296" y="2160554"/>
            <a:ext cx="1511935" cy="565150"/>
          </a:xfrm>
          <a:custGeom>
            <a:avLst/>
            <a:gdLst/>
            <a:ahLst/>
            <a:cxnLst/>
            <a:rect l="l" t="t" r="r" b="b"/>
            <a:pathLst>
              <a:path w="1511935" h="565150">
                <a:moveTo>
                  <a:pt x="1511716" y="0"/>
                </a:moveTo>
                <a:lnTo>
                  <a:pt x="0" y="56464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6658" y="213777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095" y="0"/>
                </a:moveTo>
                <a:lnTo>
                  <a:pt x="6851" y="4269"/>
                </a:lnTo>
                <a:lnTo>
                  <a:pt x="0" y="15221"/>
                </a:lnTo>
                <a:lnTo>
                  <a:pt x="3942" y="29908"/>
                </a:lnTo>
                <a:lnTo>
                  <a:pt x="14400" y="37065"/>
                </a:lnTo>
                <a:lnTo>
                  <a:pt x="18518" y="37527"/>
                </a:lnTo>
                <a:lnTo>
                  <a:pt x="31342" y="32478"/>
                </a:lnTo>
                <a:lnTo>
                  <a:pt x="37299" y="20125"/>
                </a:lnTo>
                <a:lnTo>
                  <a:pt x="32658" y="6465"/>
                </a:lnTo>
                <a:lnTo>
                  <a:pt x="2109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39674" y="2160554"/>
            <a:ext cx="862330" cy="821690"/>
          </a:xfrm>
          <a:custGeom>
            <a:avLst/>
            <a:gdLst/>
            <a:ahLst/>
            <a:cxnLst/>
            <a:rect l="l" t="t" r="r" b="b"/>
            <a:pathLst>
              <a:path w="862329" h="821689">
                <a:moveTo>
                  <a:pt x="0" y="0"/>
                </a:moveTo>
                <a:lnTo>
                  <a:pt x="861745" y="82113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136" y="2137781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16" y="0"/>
                </a:moveTo>
                <a:lnTo>
                  <a:pt x="6859" y="4262"/>
                </a:lnTo>
                <a:lnTo>
                  <a:pt x="0" y="15202"/>
                </a:lnTo>
                <a:lnTo>
                  <a:pt x="3935" y="29894"/>
                </a:lnTo>
                <a:lnTo>
                  <a:pt x="14384" y="37059"/>
                </a:lnTo>
                <a:lnTo>
                  <a:pt x="18527" y="37525"/>
                </a:lnTo>
                <a:lnTo>
                  <a:pt x="31353" y="32479"/>
                </a:lnTo>
                <a:lnTo>
                  <a:pt x="37316" y="20130"/>
                </a:lnTo>
                <a:lnTo>
                  <a:pt x="32675" y="6469"/>
                </a:lnTo>
                <a:lnTo>
                  <a:pt x="2111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2217" y="2160554"/>
            <a:ext cx="57150" cy="1364615"/>
          </a:xfrm>
          <a:custGeom>
            <a:avLst/>
            <a:gdLst/>
            <a:ahLst/>
            <a:cxnLst/>
            <a:rect l="l" t="t" r="r" b="b"/>
            <a:pathLst>
              <a:path w="57150" h="1364614">
                <a:moveTo>
                  <a:pt x="56768" y="0"/>
                </a:moveTo>
                <a:lnTo>
                  <a:pt x="0" y="136401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11414" y="2138026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126" y="0"/>
                </a:moveTo>
                <a:lnTo>
                  <a:pt x="6862" y="4258"/>
                </a:lnTo>
                <a:lnTo>
                  <a:pt x="0" y="15191"/>
                </a:lnTo>
                <a:lnTo>
                  <a:pt x="3931" y="29889"/>
                </a:lnTo>
                <a:lnTo>
                  <a:pt x="14375" y="37056"/>
                </a:lnTo>
                <a:lnTo>
                  <a:pt x="18523" y="37524"/>
                </a:lnTo>
                <a:lnTo>
                  <a:pt x="31355" y="32479"/>
                </a:lnTo>
                <a:lnTo>
                  <a:pt x="37320" y="20136"/>
                </a:lnTo>
                <a:lnTo>
                  <a:pt x="32684" y="6473"/>
                </a:lnTo>
                <a:lnTo>
                  <a:pt x="2112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1404" y="2160554"/>
            <a:ext cx="582930" cy="1505585"/>
          </a:xfrm>
          <a:custGeom>
            <a:avLst/>
            <a:gdLst/>
            <a:ahLst/>
            <a:cxnLst/>
            <a:rect l="l" t="t" r="r" b="b"/>
            <a:pathLst>
              <a:path w="582929" h="1505585">
                <a:moveTo>
                  <a:pt x="582929" y="0"/>
                </a:moveTo>
                <a:lnTo>
                  <a:pt x="0" y="1505132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46760" y="2138023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21095" y="0"/>
                </a:moveTo>
                <a:lnTo>
                  <a:pt x="6851" y="4269"/>
                </a:lnTo>
                <a:lnTo>
                  <a:pt x="0" y="15221"/>
                </a:lnTo>
                <a:lnTo>
                  <a:pt x="3942" y="29908"/>
                </a:lnTo>
                <a:lnTo>
                  <a:pt x="14400" y="37065"/>
                </a:lnTo>
                <a:lnTo>
                  <a:pt x="18518" y="37527"/>
                </a:lnTo>
                <a:lnTo>
                  <a:pt x="31342" y="32478"/>
                </a:lnTo>
                <a:lnTo>
                  <a:pt x="37299" y="20125"/>
                </a:lnTo>
                <a:lnTo>
                  <a:pt x="32658" y="6465"/>
                </a:lnTo>
                <a:lnTo>
                  <a:pt x="2109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29550" y="1943994"/>
            <a:ext cx="349250" cy="17335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6609377" y="9439547"/>
            <a:ext cx="16446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41518" y="1943994"/>
            <a:ext cx="349250" cy="173355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65474" y="1943994"/>
            <a:ext cx="349250" cy="1733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89410" y="1943994"/>
            <a:ext cx="349250" cy="17335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01377" y="1943994"/>
            <a:ext cx="349250" cy="1733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60115" y="1939481"/>
            <a:ext cx="10750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9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300" spc="-3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300" spc="-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3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3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spc="-2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3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300" spc="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3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300" spc="-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3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0115" y="3053098"/>
            <a:ext cx="8007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65" dirty="0">
                <a:solidFill>
                  <a:srgbClr val="231F20"/>
                </a:solidFill>
                <a:latin typeface="Arial"/>
                <a:cs typeface="Arial"/>
              </a:rPr>
              <a:t>L1</a:t>
            </a:r>
            <a:r>
              <a:rPr sz="13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300" spc="-45" dirty="0">
                <a:solidFill>
                  <a:srgbClr val="231F20"/>
                </a:solidFill>
                <a:latin typeface="Arial"/>
                <a:cs typeface="Arial"/>
              </a:rPr>
              <a:t>emo</a:t>
            </a:r>
            <a:r>
              <a:rPr sz="13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300" spc="-5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535046"/>
            <a:ext cx="5804535" cy="277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7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003F74"/>
                </a:solidFill>
                <a:latin typeface="Tahoma"/>
                <a:cs typeface="Tahoma"/>
              </a:rPr>
              <a:t>CE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-50" dirty="0">
                <a:solidFill>
                  <a:srgbClr val="003F74"/>
                </a:solidFill>
                <a:latin typeface="Tahoma"/>
                <a:cs typeface="Tahoma"/>
              </a:rPr>
              <a:t>A-</a:t>
            </a: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onnect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up-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eight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affic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affic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L1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rts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ario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igned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offlo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rts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alignment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a;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ithout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ements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eep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alignment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ditio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2D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lifi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sav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line-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-line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affic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lude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eight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queue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affic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ditio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queue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sely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moni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L1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They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init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actio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method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ient,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sely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bet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een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ithout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304" y="7774147"/>
            <a:ext cx="580580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9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XM4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ha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up-t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ig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affi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mana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ger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tha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automati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1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memor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(in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omi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)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(out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goi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)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affic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ope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initiatin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DM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actio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di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uffer'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e.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thi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metho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effici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cl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ou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dat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fe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bet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w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XM4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ex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sou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im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leme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withou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wi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upo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DS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so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6746" y="4708033"/>
            <a:ext cx="725805" cy="2868295"/>
          </a:xfrm>
          <a:custGeom>
            <a:avLst/>
            <a:gdLst/>
            <a:ahLst/>
            <a:cxnLst/>
            <a:rect l="l" t="t" r="r" b="b"/>
            <a:pathLst>
              <a:path w="725804" h="2868295">
                <a:moveTo>
                  <a:pt x="0" y="2868131"/>
                </a:moveTo>
                <a:lnTo>
                  <a:pt x="725198" y="2868131"/>
                </a:lnTo>
                <a:lnTo>
                  <a:pt x="725198" y="0"/>
                </a:lnTo>
                <a:lnTo>
                  <a:pt x="0" y="0"/>
                </a:lnTo>
                <a:lnTo>
                  <a:pt x="0" y="28681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0455" y="4745435"/>
            <a:ext cx="41783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">
              <a:lnSpc>
                <a:spcPct val="100000"/>
              </a:lnSpc>
            </a:pPr>
            <a:r>
              <a:rPr sz="800" b="1" dirty="0">
                <a:solidFill>
                  <a:srgbClr val="062C61"/>
                </a:solidFill>
                <a:latin typeface="Arial"/>
                <a:cs typeface="Arial"/>
              </a:rPr>
              <a:t>Internal</a:t>
            </a:r>
            <a:r>
              <a:rPr sz="800" b="1" dirty="0">
                <a:solidFill>
                  <a:srgbClr val="062C61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062C61"/>
                </a:solidFill>
                <a:latin typeface="Arial"/>
                <a:cs typeface="Arial"/>
              </a:rPr>
              <a:t>Memory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9303" y="5273266"/>
            <a:ext cx="580390" cy="333375"/>
          </a:xfrm>
          <a:custGeom>
            <a:avLst/>
            <a:gdLst/>
            <a:ahLst/>
            <a:cxnLst/>
            <a:rect l="l" t="t" r="r" b="b"/>
            <a:pathLst>
              <a:path w="580389" h="333375">
                <a:moveTo>
                  <a:pt x="0" y="333326"/>
                </a:moveTo>
                <a:lnTo>
                  <a:pt x="580156" y="333326"/>
                </a:lnTo>
                <a:lnTo>
                  <a:pt x="580156" y="0"/>
                </a:lnTo>
                <a:lnTo>
                  <a:pt x="0" y="0"/>
                </a:lnTo>
                <a:lnTo>
                  <a:pt x="0" y="33332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1534" y="4708033"/>
            <a:ext cx="899794" cy="2868295"/>
          </a:xfrm>
          <a:custGeom>
            <a:avLst/>
            <a:gdLst/>
            <a:ahLst/>
            <a:cxnLst/>
            <a:rect l="l" t="t" r="r" b="b"/>
            <a:pathLst>
              <a:path w="899795" h="2868295">
                <a:moveTo>
                  <a:pt x="0" y="2868131"/>
                </a:moveTo>
                <a:lnTo>
                  <a:pt x="899254" y="2868131"/>
                </a:lnTo>
                <a:lnTo>
                  <a:pt x="899254" y="0"/>
                </a:lnTo>
                <a:lnTo>
                  <a:pt x="0" y="0"/>
                </a:lnTo>
                <a:lnTo>
                  <a:pt x="0" y="28681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86965" y="4745435"/>
            <a:ext cx="58864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5080" indent="-71120">
              <a:lnSpc>
                <a:spcPct val="100000"/>
              </a:lnSpc>
            </a:pPr>
            <a:r>
              <a:rPr sz="800" b="1" spc="-5" dirty="0">
                <a:solidFill>
                  <a:srgbClr val="062C61"/>
                </a:solidFill>
                <a:latin typeface="Arial"/>
                <a:cs typeface="Arial"/>
              </a:rPr>
              <a:t>Dat</a:t>
            </a:r>
            <a:r>
              <a:rPr sz="800" b="1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800" b="1" spc="20" dirty="0">
                <a:solidFill>
                  <a:srgbClr val="062C61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062C61"/>
                </a:solidFill>
                <a:latin typeface="Arial"/>
                <a:cs typeface="Arial"/>
              </a:rPr>
              <a:t>Traffic</a:t>
            </a:r>
            <a:r>
              <a:rPr sz="800" b="1" dirty="0">
                <a:solidFill>
                  <a:srgbClr val="062C61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062C61"/>
                </a:solidFill>
                <a:latin typeface="Arial"/>
                <a:cs typeface="Arial"/>
              </a:rPr>
              <a:t>Manager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922" y="5041347"/>
            <a:ext cx="4467237" cy="245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088" y="6199796"/>
            <a:ext cx="76581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CEVA-XM4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04643" y="5132778"/>
            <a:ext cx="33274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Egress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8993" y="5163874"/>
            <a:ext cx="63500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10" dirty="0">
                <a:solidFill>
                  <a:srgbClr val="FFFFFF"/>
                </a:solidFill>
                <a:latin typeface="Arial"/>
                <a:cs typeface="Arial"/>
              </a:rPr>
              <a:t>HW</a:t>
            </a:r>
            <a:r>
              <a:rPr sz="6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" b="1" spc="-10" dirty="0">
                <a:solidFill>
                  <a:srgbClr val="FFFFFF"/>
                </a:solidFill>
                <a:latin typeface="Arial"/>
                <a:cs typeface="Arial"/>
              </a:rPr>
              <a:t>Accelerator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5598" y="5329755"/>
            <a:ext cx="86995" cy="206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4643" y="5973316"/>
            <a:ext cx="33274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Egress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6783" y="6033444"/>
            <a:ext cx="53975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10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6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5598" y="6199236"/>
            <a:ext cx="86995" cy="206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4643" y="6821182"/>
            <a:ext cx="33274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Egress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0524" y="6874007"/>
            <a:ext cx="21209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-1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5598" y="7039850"/>
            <a:ext cx="86995" cy="206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b="1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521" y="5473494"/>
            <a:ext cx="353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Ingress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4521" y="6314032"/>
            <a:ext cx="353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Ingress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521" y="7180236"/>
            <a:ext cx="3536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3499"/>
              </a:lnSpc>
            </a:pP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Ingress</a:t>
            </a:r>
            <a:r>
              <a:rPr sz="7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535046"/>
            <a:ext cx="5804535" cy="7004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8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003F74"/>
                </a:solidFill>
                <a:latin typeface="Tahoma"/>
                <a:cs typeface="Tahoma"/>
              </a:rPr>
              <a:t>D</a:t>
            </a: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elopment</a:t>
            </a:r>
            <a:r>
              <a:rPr sz="1400" spc="-1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-75" dirty="0">
                <a:solidFill>
                  <a:srgbClr val="003F74"/>
                </a:solidFill>
                <a:latin typeface="Tahoma"/>
                <a:cs typeface="Tahoma"/>
              </a:rPr>
              <a:t>n</a:t>
            </a:r>
            <a:r>
              <a:rPr sz="1400" spc="-6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onment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elopmen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onment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C/C+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doc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umen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ofi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er:</a:t>
            </a:r>
            <a:endParaRPr sz="1000">
              <a:latin typeface="Arial"/>
              <a:cs typeface="Arial"/>
            </a:endParaRPr>
          </a:p>
          <a:p>
            <a:pPr marL="228600" marR="203200" indent="-215900">
              <a:lnSpc>
                <a:spcPct val="1417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C/C++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gua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OpenC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-li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ax,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ogrammi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-C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 marR="5080" indent="-228600" algn="just">
              <a:lnSpc>
                <a:spcPct val="1417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ors.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peed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truction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set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nni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ind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Linux.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mode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pipeline.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model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totypi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SL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  <a:p>
            <a:pPr marL="241300" marR="5715" indent="-228600">
              <a:lnSpc>
                <a:spcPct val="1417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On-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hip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nction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ofili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sem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(in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al)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ct val="1417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lti-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onment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onnection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nni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lti-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endParaRPr sz="1000">
              <a:latin typeface="Arial"/>
              <a:cs typeface="Arial"/>
            </a:endParaRPr>
          </a:p>
          <a:p>
            <a:pPr marL="241300" marR="5715" indent="-228600">
              <a:lnSpc>
                <a:spcPct val="1417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d.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em.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al-time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demo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totypi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aluation.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9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omp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i</a:t>
            </a:r>
            <a:r>
              <a:rPr sz="1400" spc="60" dirty="0">
                <a:solidFill>
                  <a:srgbClr val="003F74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er</a:t>
            </a:r>
            <a:r>
              <a:rPr sz="1400" spc="-15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ec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003F74"/>
                </a:solidFill>
                <a:latin typeface="Tahoma"/>
                <a:cs typeface="Tahoma"/>
              </a:rPr>
              <a:t>ori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ation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4200"/>
              </a:lnSpc>
              <a:spcBef>
                <a:spcPts val="1170"/>
              </a:spcBef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ts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ogrammi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de-off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bet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een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SIMD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optimum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the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odi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optio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Aut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200" spc="-70" dirty="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sz="1200" spc="-10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ec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31F20"/>
                </a:solidFill>
                <a:latin typeface="Tahoma"/>
                <a:cs typeface="Tahoma"/>
              </a:rPr>
              <a:t>ori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z</a:t>
            </a:r>
            <a:r>
              <a:rPr sz="1200" spc="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1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10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ode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-in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ode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SIMD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VPU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bel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sh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ode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be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SIMD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VPU.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SIMD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32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100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(i=0;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40" dirty="0">
                <a:solidFill>
                  <a:srgbClr val="231F20"/>
                </a:solidFill>
                <a:latin typeface="Arial"/>
                <a:cs typeface="Arial"/>
              </a:rPr>
              <a:t>i&lt;len;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i++)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50"/>
              </a:spcBef>
            </a:pPr>
            <a:r>
              <a:rPr sz="1000" i="1" spc="-25" dirty="0">
                <a:solidFill>
                  <a:srgbClr val="231F20"/>
                </a:solidFill>
                <a:latin typeface="Arial"/>
                <a:cs typeface="Arial"/>
              </a:rPr>
              <a:t>Y[i]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(A[i]+B[i])*C[i];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lthough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SIMD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trictio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gua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might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limit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er’s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ode.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trictio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due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non-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ontiguo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order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-a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-wri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0" y="1931071"/>
            <a:ext cx="5805805" cy="541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din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ect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16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yp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limi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amme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bet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lts,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gua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ende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sho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t8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sho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t32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sent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define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OpenCL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bel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alit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ab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ende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 v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ANSI-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err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-C.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100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(i=0;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40" dirty="0">
                <a:solidFill>
                  <a:srgbClr val="231F20"/>
                </a:solidFill>
                <a:latin typeface="Arial"/>
                <a:cs typeface="Arial"/>
              </a:rPr>
              <a:t>i&lt;len;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i+=32)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6520" marR="5048885" algn="just">
              <a:lnSpc>
                <a:spcPct val="104200"/>
              </a:lnSpc>
            </a:pPr>
            <a:r>
              <a:rPr sz="1000" i="1" spc="-85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rgbClr val="231F20"/>
                </a:solidFill>
                <a:latin typeface="Arial"/>
                <a:cs typeface="Arial"/>
              </a:rPr>
              <a:t>*pA++;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70" dirty="0">
                <a:solidFill>
                  <a:srgbClr val="231F20"/>
                </a:solidFill>
                <a:latin typeface="Arial"/>
                <a:cs typeface="Arial"/>
              </a:rPr>
              <a:t>vB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*pB++;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20" dirty="0">
                <a:solidFill>
                  <a:srgbClr val="231F20"/>
                </a:solidFill>
                <a:latin typeface="Arial"/>
                <a:cs typeface="Arial"/>
              </a:rPr>
              <a:t>vC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231F20"/>
                </a:solidFill>
                <a:latin typeface="Arial"/>
                <a:cs typeface="Arial"/>
              </a:rPr>
              <a:t>*pC++;</a:t>
            </a:r>
            <a:endParaRPr sz="1000">
              <a:latin typeface="Arial"/>
              <a:cs typeface="Arial"/>
            </a:endParaRPr>
          </a:p>
          <a:p>
            <a:pPr marL="96520" algn="just">
              <a:lnSpc>
                <a:spcPct val="100000"/>
              </a:lnSpc>
              <a:spcBef>
                <a:spcPts val="50"/>
              </a:spcBef>
            </a:pPr>
            <a:r>
              <a:rPr sz="1000" i="1" spc="-95" dirty="0">
                <a:solidFill>
                  <a:srgbClr val="231F20"/>
                </a:solidFill>
                <a:latin typeface="Arial"/>
                <a:cs typeface="Arial"/>
              </a:rPr>
              <a:t>vY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60" dirty="0">
                <a:solidFill>
                  <a:srgbClr val="231F20"/>
                </a:solidFill>
                <a:latin typeface="Arial"/>
                <a:cs typeface="Arial"/>
              </a:rPr>
              <a:t>(vA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231F20"/>
                </a:solidFill>
                <a:latin typeface="Arial"/>
                <a:cs typeface="Arial"/>
              </a:rPr>
              <a:t>vB)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vC;</a:t>
            </a:r>
            <a:endParaRPr sz="1000">
              <a:latin typeface="Arial"/>
              <a:cs typeface="Arial"/>
            </a:endParaRPr>
          </a:p>
          <a:p>
            <a:pPr marL="69850" algn="just">
              <a:lnSpc>
                <a:spcPct val="100000"/>
              </a:lnSpc>
              <a:spcBef>
                <a:spcPts val="50"/>
              </a:spcBef>
            </a:pPr>
            <a:r>
              <a:rPr sz="1000" i="1" spc="-30" dirty="0">
                <a:solidFill>
                  <a:srgbClr val="231F20"/>
                </a:solidFill>
                <a:latin typeface="Arial"/>
                <a:cs typeface="Arial"/>
              </a:rPr>
              <a:t>*pY++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vY;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Optimi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z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12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31F20"/>
                </a:solidFill>
                <a:latin typeface="Tahoma"/>
                <a:cs typeface="Tahoma"/>
              </a:rPr>
              <a:t>for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200" spc="2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ahoma"/>
                <a:cs typeface="Tahoma"/>
              </a:rPr>
              <a:t>Intri</a:t>
            </a: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200" spc="2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200" spc="2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Oper</a:t>
            </a:r>
            <a:r>
              <a:rPr sz="1200" spc="10" dirty="0">
                <a:solidFill>
                  <a:srgbClr val="231F20"/>
                </a:solidFill>
                <a:latin typeface="Tahoma"/>
                <a:cs typeface="Tahoma"/>
              </a:rPr>
              <a:t>atio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12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whe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elope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SIM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hie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opti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ditio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act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keepi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 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ettin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hed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bel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intrin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oper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alit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ende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typ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upo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231F20"/>
                </a:solidFill>
                <a:latin typeface="Arial"/>
                <a:cs typeface="Arial"/>
              </a:rPr>
              <a:t>vm</a:t>
            </a:r>
            <a:r>
              <a:rPr sz="1000" i="1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yad</a:t>
            </a:r>
            <a:r>
              <a:rPr sz="1000" i="1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truction.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100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(i=0;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40" dirty="0">
                <a:solidFill>
                  <a:srgbClr val="231F20"/>
                </a:solidFill>
                <a:latin typeface="Arial"/>
                <a:cs typeface="Arial"/>
              </a:rPr>
              <a:t>i&lt;len;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i+=32)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6520" marR="5048885" algn="just">
              <a:lnSpc>
                <a:spcPct val="104200"/>
              </a:lnSpc>
            </a:pPr>
            <a:r>
              <a:rPr sz="1000" i="1" spc="-85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rgbClr val="231F20"/>
                </a:solidFill>
                <a:latin typeface="Arial"/>
                <a:cs typeface="Arial"/>
              </a:rPr>
              <a:t>*pA++;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70" dirty="0">
                <a:solidFill>
                  <a:srgbClr val="231F20"/>
                </a:solidFill>
                <a:latin typeface="Arial"/>
                <a:cs typeface="Arial"/>
              </a:rPr>
              <a:t>vB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*pB++;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20" dirty="0">
                <a:solidFill>
                  <a:srgbClr val="231F20"/>
                </a:solidFill>
                <a:latin typeface="Arial"/>
                <a:cs typeface="Arial"/>
              </a:rPr>
              <a:t>vC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231F20"/>
                </a:solidFill>
                <a:latin typeface="Arial"/>
                <a:cs typeface="Arial"/>
              </a:rPr>
              <a:t>*pC++;</a:t>
            </a:r>
            <a:endParaRPr sz="1000">
              <a:latin typeface="Arial"/>
              <a:cs typeface="Arial"/>
            </a:endParaRPr>
          </a:p>
          <a:p>
            <a:pPr marL="97155" algn="just">
              <a:lnSpc>
                <a:spcPct val="100000"/>
              </a:lnSpc>
              <a:spcBef>
                <a:spcPts val="50"/>
              </a:spcBef>
            </a:pPr>
            <a:r>
              <a:rPr sz="1000" i="1" spc="-95" dirty="0">
                <a:solidFill>
                  <a:srgbClr val="231F20"/>
                </a:solidFill>
                <a:latin typeface="Arial"/>
                <a:cs typeface="Arial"/>
              </a:rPr>
              <a:t>vY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231F20"/>
                </a:solidFill>
                <a:latin typeface="Arial"/>
                <a:cs typeface="Arial"/>
              </a:rPr>
              <a:t>vm</a:t>
            </a:r>
            <a:r>
              <a:rPr sz="1000" i="1" spc="-4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i="1" spc="-35" dirty="0">
                <a:solidFill>
                  <a:srgbClr val="231F20"/>
                </a:solidFill>
                <a:latin typeface="Arial"/>
                <a:cs typeface="Arial"/>
              </a:rPr>
              <a:t>yadd(vA,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vB,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vC);</a:t>
            </a:r>
            <a:endParaRPr sz="1000">
              <a:latin typeface="Arial"/>
              <a:cs typeface="Arial"/>
            </a:endParaRPr>
          </a:p>
          <a:p>
            <a:pPr marL="98425" algn="just">
              <a:lnSpc>
                <a:spcPct val="100000"/>
              </a:lnSpc>
              <a:spcBef>
                <a:spcPts val="50"/>
              </a:spcBef>
            </a:pPr>
            <a:r>
              <a:rPr sz="1000" i="1" spc="-30" dirty="0">
                <a:solidFill>
                  <a:srgbClr val="231F20"/>
                </a:solidFill>
                <a:latin typeface="Arial"/>
                <a:cs typeface="Arial"/>
              </a:rPr>
              <a:t>*pY++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4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vY;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535046"/>
            <a:ext cx="5804535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10     </a:t>
            </a:r>
            <a:r>
              <a:rPr sz="1400" spc="5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400" spc="-60" dirty="0">
                <a:solidFill>
                  <a:srgbClr val="003F74"/>
                </a:solidFill>
                <a:latin typeface="Tahoma"/>
                <a:cs typeface="Tahoma"/>
              </a:rPr>
              <a:t>um</a:t>
            </a:r>
            <a:r>
              <a:rPr sz="1400" spc="-90" dirty="0">
                <a:solidFill>
                  <a:srgbClr val="003F74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igne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dop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up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tho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ien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anner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lif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inn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igne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high-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onnecti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minimu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ef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ienc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8304" y="1535046"/>
            <a:ext cx="5805805" cy="295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-25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003F74"/>
                </a:solidFill>
                <a:latin typeface="Tahoma"/>
                <a:cs typeface="Tahoma"/>
              </a:rPr>
              <a:t>b</a:t>
            </a:r>
            <a:r>
              <a:rPr sz="1400" spc="60" dirty="0">
                <a:solidFill>
                  <a:srgbClr val="003F74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of</a:t>
            </a:r>
            <a:r>
              <a:rPr sz="1400" spc="-1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on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en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buClr>
                <a:srgbClr val="231F20"/>
              </a:buClr>
              <a:buFont typeface="Arial"/>
              <a:buAutoNum type="arabicPlain"/>
              <a:tabLst>
                <a:tab pos="140970" algn="l"/>
                <a:tab pos="5603875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roduction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1F20"/>
              </a:buClr>
              <a:buFont typeface="Arial"/>
              <a:buAutoNum type="arabicPlain"/>
            </a:pPr>
            <a:endParaRPr sz="750">
              <a:latin typeface="Times New Roman"/>
              <a:cs typeface="Times New Roman"/>
            </a:endParaRPr>
          </a:p>
          <a:p>
            <a:pPr marL="140970" indent="-128270" algn="just">
              <a:lnSpc>
                <a:spcPct val="100000"/>
              </a:lnSpc>
              <a:buClr>
                <a:srgbClr val="231F20"/>
              </a:buClr>
              <a:buFont typeface="Arial"/>
              <a:buAutoNum type="arabicPlain"/>
              <a:tabLst>
                <a:tab pos="140970" algn="l"/>
                <a:tab pos="5603875" algn="l"/>
              </a:tabLst>
            </a:pPr>
            <a:r>
              <a:rPr sz="1000" spc="-19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40970" indent="-128270" algn="just">
              <a:lnSpc>
                <a:spcPct val="100000"/>
              </a:lnSpc>
              <a:spcBef>
                <a:spcPts val="890"/>
              </a:spcBef>
              <a:buClr>
                <a:srgbClr val="231F20"/>
              </a:buClr>
              <a:buFont typeface="Arial"/>
              <a:buAutoNum type="arabicPlain"/>
              <a:tabLst>
                <a:tab pos="140970" algn="l"/>
                <a:tab pos="5603875" algn="l"/>
              </a:tabLst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orm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iew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231F20"/>
              </a:buClr>
              <a:buFont typeface="Arial"/>
              <a:buAutoNum type="arabicPlain"/>
            </a:pPr>
            <a:endParaRPr sz="750">
              <a:latin typeface="Times New Roman"/>
              <a:cs typeface="Times New Roman"/>
            </a:endParaRPr>
          </a:p>
          <a:p>
            <a:pPr marL="138430" indent="-125730" algn="just">
              <a:lnSpc>
                <a:spcPct val="100000"/>
              </a:lnSpc>
              <a:buClr>
                <a:srgbClr val="231F20"/>
              </a:buClr>
              <a:buFont typeface="Arial"/>
              <a:buAutoNum type="arabicPlain"/>
              <a:tabLst>
                <a:tab pos="138430" algn="l"/>
                <a:tab pos="5603875" algn="l"/>
              </a:tabLst>
            </a:pPr>
            <a:r>
              <a:rPr sz="1500" spc="-322" baseline="2777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500" spc="-44" baseline="2777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500" spc="-37" baseline="2777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500" spc="-60" baseline="2777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500" spc="-7" baseline="2777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500" spc="-97" baseline="2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00" spc="-89" baseline="2777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500" spc="-82" baseline="2777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500" spc="-22" baseline="2777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500" spc="7" baseline="2777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500" baseline="2777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500" spc="-15" baseline="2777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500" spc="-44" baseline="2777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500" baseline="2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00" spc="-104" baseline="2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00" u="sng" spc="-89" baseline="2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00" u="sng" baseline="2777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73500"/>
              </a:lnSpc>
              <a:spcBef>
                <a:spcPts val="60"/>
              </a:spcBef>
              <a:buClr>
                <a:srgbClr val="231F20"/>
              </a:buClr>
              <a:buFont typeface="Arial"/>
              <a:buAutoNum type="arabicPlain"/>
              <a:tabLst>
                <a:tab pos="140970" algn="l"/>
                <a:tab pos="5603875" algn="l"/>
              </a:tabLst>
            </a:pP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ffl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500" baseline="2777" dirty="0">
                <a:solidFill>
                  <a:srgbClr val="231F20"/>
                </a:solidFill>
                <a:latin typeface="Arial"/>
                <a:cs typeface="Arial"/>
              </a:rPr>
              <a:t>6 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6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onfigu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7 7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A-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onnect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  <a:p>
            <a:pPr marL="140970" indent="-128270" algn="just">
              <a:lnSpc>
                <a:spcPct val="100000"/>
              </a:lnSpc>
              <a:spcBef>
                <a:spcPts val="890"/>
              </a:spcBef>
              <a:buClr>
                <a:srgbClr val="231F20"/>
              </a:buClr>
              <a:buFont typeface="Arial"/>
              <a:buAutoNum type="arabicPlain" startAt="8"/>
              <a:tabLst>
                <a:tab pos="140970" algn="l"/>
                <a:tab pos="5603875" algn="l"/>
              </a:tabLst>
            </a:pP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onment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40970" indent="-128270" algn="just">
              <a:lnSpc>
                <a:spcPct val="100000"/>
              </a:lnSpc>
              <a:spcBef>
                <a:spcPts val="900"/>
              </a:spcBef>
              <a:buClr>
                <a:srgbClr val="231F20"/>
              </a:buClr>
              <a:buFont typeface="Arial"/>
              <a:buAutoNum type="arabicPlain" startAt="8"/>
              <a:tabLst>
                <a:tab pos="140970" algn="l"/>
                <a:tab pos="5603875" algn="l"/>
              </a:tabLst>
            </a:pPr>
            <a:r>
              <a:rPr sz="1000" spc="-19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Arial"/>
              <a:buAutoNum type="arabicPlain" startAt="8"/>
            </a:pPr>
            <a:endParaRPr sz="750">
              <a:latin typeface="Times New Roman"/>
              <a:cs typeface="Times New Roman"/>
            </a:endParaRPr>
          </a:p>
          <a:p>
            <a:pPr marL="209550" indent="-196850" algn="just">
              <a:lnSpc>
                <a:spcPct val="100000"/>
              </a:lnSpc>
              <a:buClr>
                <a:srgbClr val="231F20"/>
              </a:buClr>
              <a:buFont typeface="Arial"/>
              <a:buAutoNum type="arabicPlain" startAt="8"/>
              <a:tabLst>
                <a:tab pos="209550" algn="l"/>
                <a:tab pos="5603875" algn="l"/>
              </a:tabLst>
            </a:pP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u="sng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535046"/>
            <a:ext cx="5804535" cy="591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0" indent="-539750" algn="just">
              <a:lnSpc>
                <a:spcPct val="100000"/>
              </a:lnSpc>
              <a:buClr>
                <a:srgbClr val="003F74"/>
              </a:buClr>
              <a:buFont typeface="Tahoma"/>
              <a:buAutoNum type="arabicPlain"/>
              <a:tabLst>
                <a:tab pos="553085" algn="l"/>
              </a:tabLst>
            </a:pP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Int</a:t>
            </a:r>
            <a:r>
              <a:rPr sz="1400" spc="-7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oduction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F74"/>
              </a:buClr>
              <a:buFont typeface="Tahoma"/>
              <a:buAutoNum type="arabicPlain"/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ome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umer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ectroni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Onc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onfined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sk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-in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ement,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pho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ograp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a-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tphon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ets,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other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embed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ded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dy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hit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limits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y’s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nderl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lity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eep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erms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ienc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seei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tip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indi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cator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shi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limits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ign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dual-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rtphone,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se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al-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3D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anni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g,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other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e-en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nsume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belie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they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ra-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s-phone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lution,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igne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equipment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fact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nde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been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gly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upon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re,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typi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GPU,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igned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-in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orithms,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quality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re.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ontinu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ume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oo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sho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lif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e-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elop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meet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ality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fact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s’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ation,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nderl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deli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bet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een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ality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lif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tained.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reli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doption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ed,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on-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hip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rent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orithms.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actly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at,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igned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andi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e-pr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doc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ument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iew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sor’s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150">
              <a:latin typeface="Times New Roman"/>
              <a:cs typeface="Times New Roman"/>
            </a:endParaRPr>
          </a:p>
          <a:p>
            <a:pPr marL="552450" indent="-539750" algn="just">
              <a:lnSpc>
                <a:spcPct val="100000"/>
              </a:lnSpc>
              <a:buClr>
                <a:srgbClr val="003F74"/>
              </a:buClr>
              <a:buFont typeface="Tahoma"/>
              <a:buAutoNum type="arabicPlain" startAt="2"/>
              <a:tabLst>
                <a:tab pos="553085" algn="l"/>
              </a:tabLst>
            </a:pP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om</a:t>
            </a:r>
            <a:r>
              <a:rPr sz="1400" spc="-35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u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er</a:t>
            </a:r>
            <a:r>
              <a:rPr sz="1400" spc="-15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45" dirty="0">
                <a:solidFill>
                  <a:srgbClr val="003F74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003F74"/>
                </a:solidFill>
                <a:latin typeface="Tahoma"/>
                <a:cs typeface="Tahoma"/>
              </a:rPr>
              <a:t>ion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003F7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ar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ew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ommon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ario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ets: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Arial"/>
              <a:buAutoNum type="arabicPeriod"/>
              <a:tabLst>
                <a:tab pos="229235" algn="l"/>
              </a:tabLst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a-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ation.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AutoNum type="arabicPeriod"/>
              <a:tabLst>
                <a:tab pos="229235" algn="l"/>
              </a:tabLst>
            </a:pP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pho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ograp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y/v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1931656"/>
            <a:ext cx="5805170" cy="488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15900" algn="just">
              <a:lnSpc>
                <a:spcPct val="100000"/>
              </a:lnSpc>
              <a:buClr>
                <a:srgbClr val="231F20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loud)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Ex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y’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apidl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hig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ompetiti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equipment</a:t>
            </a:r>
            <a:r>
              <a:rPr sz="100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anu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fact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(OEMs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hie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urni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mod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ontinua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itsel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soph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pho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ograp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bet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w-ligh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andli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g,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(NUIs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ognition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augmen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alit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(AR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depth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highe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ernet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Thi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(IoT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–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onnec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loud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whe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mu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alyti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bei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done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mo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soph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mo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loud/se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042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8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ape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xpe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loud/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l-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oom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(whe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end-point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e.)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al-time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loud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s/so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ts,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loud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gin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s)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8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eduction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umption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(of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sendi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loud)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Pri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vacy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ond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tphon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ets,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optimum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iency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arly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limi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bots,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ems.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ect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eme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ather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ondition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qui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200"/>
              </a:lnSpc>
            </a:pP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pi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apidly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nee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ets,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eri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ubbor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their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limi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enormo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iency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igne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embed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ded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ems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our k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s: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tphon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ets,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aut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omoti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umer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urity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296" y="1457990"/>
            <a:ext cx="4248204" cy="2804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304" y="4379587"/>
            <a:ext cx="5805170" cy="471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1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sig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nt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lige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7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visio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ems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fo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7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majo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7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mar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k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7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gmen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diffe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tiatin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oug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8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gg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mo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ad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van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lgorithm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hn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,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mu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alan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tha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gg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sio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wit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wa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bo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imm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limit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tod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y’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ba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hemi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tr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s.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3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at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f</a:t>
            </a: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orm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iew</a:t>
            </a:r>
            <a:endParaRPr sz="1400">
              <a:latin typeface="Tahoma"/>
              <a:cs typeface="Tahoma"/>
            </a:endParaRPr>
          </a:p>
          <a:p>
            <a:pPr marL="12700" marR="5715" algn="just">
              <a:lnSpc>
                <a:spcPct val="104200"/>
              </a:lnSpc>
              <a:spcBef>
                <a:spcPts val="1095"/>
              </a:spcBef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emely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w-p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digi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tal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igne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ific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-effi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iently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mee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ements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e-pr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nits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truction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(VLIW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(SIMD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fix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ed-poin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-poin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onnec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rts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onnecti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AX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I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orpo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soph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ni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SU).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ig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ilit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shu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wn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mode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thu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requi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hor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sep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minimi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umption.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itsel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1042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ehe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(ADK)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ludin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ended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e-optimi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A-CV),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ork</a:t>
            </a:r>
            <a:r>
              <a:rPr sz="10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lu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ectly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t/CPU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sy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offlo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CV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mod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aut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andli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l.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s’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sk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act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offlo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iency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umption.</a:t>
            </a:r>
            <a:endParaRPr sz="1000">
              <a:latin typeface="Arial"/>
              <a:cs typeface="Arial"/>
            </a:endParaRPr>
          </a:p>
          <a:p>
            <a:pPr marL="228600" indent="-215900" algn="just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oduct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digi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liz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 marR="6350" indent="-228600">
              <a:lnSpc>
                <a:spcPct val="104200"/>
              </a:lnSpc>
              <a:spcBef>
                <a:spcPts val="15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ehe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se-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onment,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ludin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optimi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C/C++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ompi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ofi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 marR="6350" indent="-228600">
              <a:lnSpc>
                <a:spcPct val="104200"/>
              </a:lnSpc>
              <a:spcBef>
                <a:spcPts val="15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orm,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ludin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dri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periphe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arly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totypi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9535" y="7043837"/>
            <a:ext cx="425450" cy="82550"/>
          </a:xfrm>
          <a:custGeom>
            <a:avLst/>
            <a:gdLst/>
            <a:ahLst/>
            <a:cxnLst/>
            <a:rect l="l" t="t" r="r" b="b"/>
            <a:pathLst>
              <a:path w="425450" h="82550">
                <a:moveTo>
                  <a:pt x="353842" y="0"/>
                </a:moveTo>
                <a:lnTo>
                  <a:pt x="353842" y="25883"/>
                </a:lnTo>
                <a:lnTo>
                  <a:pt x="0" y="25883"/>
                </a:lnTo>
                <a:lnTo>
                  <a:pt x="0" y="56150"/>
                </a:lnTo>
                <a:lnTo>
                  <a:pt x="353842" y="56150"/>
                </a:lnTo>
                <a:lnTo>
                  <a:pt x="353842" y="82033"/>
                </a:lnTo>
                <a:lnTo>
                  <a:pt x="424891" y="41029"/>
                </a:lnTo>
                <a:lnTo>
                  <a:pt x="353842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418" y="7043837"/>
            <a:ext cx="425450" cy="82550"/>
          </a:xfrm>
          <a:custGeom>
            <a:avLst/>
            <a:gdLst/>
            <a:ahLst/>
            <a:cxnLst/>
            <a:rect l="l" t="t" r="r" b="b"/>
            <a:pathLst>
              <a:path w="425450" h="82550">
                <a:moveTo>
                  <a:pt x="353842" y="0"/>
                </a:moveTo>
                <a:lnTo>
                  <a:pt x="353842" y="25883"/>
                </a:lnTo>
                <a:lnTo>
                  <a:pt x="0" y="25883"/>
                </a:lnTo>
                <a:lnTo>
                  <a:pt x="0" y="56150"/>
                </a:lnTo>
                <a:lnTo>
                  <a:pt x="353842" y="56150"/>
                </a:lnTo>
                <a:lnTo>
                  <a:pt x="353842" y="82033"/>
                </a:lnTo>
                <a:lnTo>
                  <a:pt x="424891" y="41029"/>
                </a:lnTo>
                <a:lnTo>
                  <a:pt x="353842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8146" y="7043837"/>
            <a:ext cx="184785" cy="82550"/>
          </a:xfrm>
          <a:custGeom>
            <a:avLst/>
            <a:gdLst/>
            <a:ahLst/>
            <a:cxnLst/>
            <a:rect l="l" t="t" r="r" b="b"/>
            <a:pathLst>
              <a:path w="184785" h="82550">
                <a:moveTo>
                  <a:pt x="113568" y="0"/>
                </a:moveTo>
                <a:lnTo>
                  <a:pt x="113568" y="25883"/>
                </a:lnTo>
                <a:lnTo>
                  <a:pt x="0" y="25883"/>
                </a:lnTo>
                <a:lnTo>
                  <a:pt x="0" y="56150"/>
                </a:lnTo>
                <a:lnTo>
                  <a:pt x="113568" y="56150"/>
                </a:lnTo>
                <a:lnTo>
                  <a:pt x="113568" y="82033"/>
                </a:lnTo>
                <a:lnTo>
                  <a:pt x="184586" y="41029"/>
                </a:lnTo>
                <a:lnTo>
                  <a:pt x="113568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9683" y="6509928"/>
            <a:ext cx="82550" cy="425450"/>
          </a:xfrm>
          <a:custGeom>
            <a:avLst/>
            <a:gdLst/>
            <a:ahLst/>
            <a:cxnLst/>
            <a:rect l="l" t="t" r="r" b="b"/>
            <a:pathLst>
              <a:path w="82550" h="425450">
                <a:moveTo>
                  <a:pt x="56144" y="71048"/>
                </a:moveTo>
                <a:lnTo>
                  <a:pt x="25877" y="71048"/>
                </a:lnTo>
                <a:lnTo>
                  <a:pt x="25877" y="424891"/>
                </a:lnTo>
                <a:lnTo>
                  <a:pt x="56144" y="424891"/>
                </a:lnTo>
                <a:lnTo>
                  <a:pt x="56144" y="71048"/>
                </a:lnTo>
                <a:close/>
              </a:path>
              <a:path w="82550" h="425450">
                <a:moveTo>
                  <a:pt x="40995" y="0"/>
                </a:moveTo>
                <a:lnTo>
                  <a:pt x="0" y="71048"/>
                </a:lnTo>
                <a:lnTo>
                  <a:pt x="82021" y="71048"/>
                </a:lnTo>
                <a:lnTo>
                  <a:pt x="40995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418" y="7223014"/>
            <a:ext cx="375920" cy="226060"/>
          </a:xfrm>
          <a:custGeom>
            <a:avLst/>
            <a:gdLst/>
            <a:ahLst/>
            <a:cxnLst/>
            <a:rect l="l" t="t" r="r" b="b"/>
            <a:pathLst>
              <a:path w="375920" h="226059">
                <a:moveTo>
                  <a:pt x="15148" y="0"/>
                </a:moveTo>
                <a:lnTo>
                  <a:pt x="0" y="26215"/>
                </a:lnTo>
                <a:lnTo>
                  <a:pt x="306445" y="203130"/>
                </a:lnTo>
                <a:lnTo>
                  <a:pt x="293491" y="225551"/>
                </a:lnTo>
                <a:lnTo>
                  <a:pt x="375513" y="225551"/>
                </a:lnTo>
                <a:lnTo>
                  <a:pt x="347455" y="176927"/>
                </a:lnTo>
                <a:lnTo>
                  <a:pt x="321563" y="176927"/>
                </a:lnTo>
                <a:lnTo>
                  <a:pt x="15148" y="0"/>
                </a:lnTo>
                <a:close/>
              </a:path>
              <a:path w="375920" h="226059">
                <a:moveTo>
                  <a:pt x="334517" y="154506"/>
                </a:moveTo>
                <a:lnTo>
                  <a:pt x="321563" y="176927"/>
                </a:lnTo>
                <a:lnTo>
                  <a:pt x="347455" y="176927"/>
                </a:lnTo>
                <a:lnTo>
                  <a:pt x="334517" y="154506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5818" y="6548464"/>
            <a:ext cx="658495" cy="772795"/>
          </a:xfrm>
          <a:custGeom>
            <a:avLst/>
            <a:gdLst/>
            <a:ahLst/>
            <a:cxnLst/>
            <a:rect l="l" t="t" r="r" b="b"/>
            <a:pathLst>
              <a:path w="658495" h="772795">
                <a:moveTo>
                  <a:pt x="0" y="772704"/>
                </a:moveTo>
                <a:lnTo>
                  <a:pt x="658188" y="772704"/>
                </a:lnTo>
                <a:lnTo>
                  <a:pt x="658188" y="0"/>
                </a:lnTo>
                <a:lnTo>
                  <a:pt x="0" y="0"/>
                </a:lnTo>
                <a:lnTo>
                  <a:pt x="0" y="772704"/>
                </a:lnTo>
                <a:close/>
              </a:path>
            </a:pathLst>
          </a:custGeom>
          <a:solidFill>
            <a:srgbClr val="5D7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872" y="6548464"/>
            <a:ext cx="894080" cy="772795"/>
          </a:xfrm>
          <a:custGeom>
            <a:avLst/>
            <a:gdLst/>
            <a:ahLst/>
            <a:cxnLst/>
            <a:rect l="l" t="t" r="r" b="b"/>
            <a:pathLst>
              <a:path w="894079" h="772795">
                <a:moveTo>
                  <a:pt x="0" y="772704"/>
                </a:moveTo>
                <a:lnTo>
                  <a:pt x="893646" y="772704"/>
                </a:lnTo>
                <a:lnTo>
                  <a:pt x="893646" y="0"/>
                </a:lnTo>
                <a:lnTo>
                  <a:pt x="0" y="0"/>
                </a:lnTo>
                <a:lnTo>
                  <a:pt x="0" y="772704"/>
                </a:lnTo>
                <a:close/>
              </a:path>
            </a:pathLst>
          </a:custGeom>
          <a:solidFill>
            <a:srgbClr val="385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0556" y="6548464"/>
            <a:ext cx="497840" cy="772795"/>
          </a:xfrm>
          <a:custGeom>
            <a:avLst/>
            <a:gdLst/>
            <a:ahLst/>
            <a:cxnLst/>
            <a:rect l="l" t="t" r="r" b="b"/>
            <a:pathLst>
              <a:path w="497839" h="772795">
                <a:moveTo>
                  <a:pt x="0" y="772704"/>
                </a:moveTo>
                <a:lnTo>
                  <a:pt x="497656" y="772704"/>
                </a:lnTo>
                <a:lnTo>
                  <a:pt x="497656" y="0"/>
                </a:lnTo>
                <a:lnTo>
                  <a:pt x="0" y="0"/>
                </a:lnTo>
                <a:lnTo>
                  <a:pt x="0" y="772704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094" y="6667475"/>
            <a:ext cx="147955" cy="75565"/>
          </a:xfrm>
          <a:custGeom>
            <a:avLst/>
            <a:gdLst/>
            <a:ahLst/>
            <a:cxnLst/>
            <a:rect l="l" t="t" r="r" b="b"/>
            <a:pathLst>
              <a:path w="147955" h="75565">
                <a:moveTo>
                  <a:pt x="79956" y="0"/>
                </a:moveTo>
                <a:lnTo>
                  <a:pt x="39640" y="7764"/>
                </a:lnTo>
                <a:lnTo>
                  <a:pt x="0" y="38983"/>
                </a:lnTo>
                <a:lnTo>
                  <a:pt x="8733" y="49213"/>
                </a:lnTo>
                <a:lnTo>
                  <a:pt x="41358" y="70370"/>
                </a:lnTo>
                <a:lnTo>
                  <a:pt x="67076" y="75552"/>
                </a:lnTo>
                <a:lnTo>
                  <a:pt x="81403" y="74675"/>
                </a:lnTo>
                <a:lnTo>
                  <a:pt x="118713" y="61906"/>
                </a:lnTo>
                <a:lnTo>
                  <a:pt x="147727" y="35238"/>
                </a:lnTo>
                <a:lnTo>
                  <a:pt x="138626" y="25584"/>
                </a:lnTo>
                <a:lnTo>
                  <a:pt x="105607" y="5177"/>
                </a:lnTo>
                <a:lnTo>
                  <a:pt x="79956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1926" y="667033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40">
                <a:moveTo>
                  <a:pt x="34077" y="0"/>
                </a:moveTo>
                <a:lnTo>
                  <a:pt x="18869" y="2670"/>
                </a:lnTo>
                <a:lnTo>
                  <a:pt x="7234" y="10148"/>
                </a:lnTo>
                <a:lnTo>
                  <a:pt x="0" y="21232"/>
                </a:lnTo>
                <a:lnTo>
                  <a:pt x="1004" y="38939"/>
                </a:lnTo>
                <a:lnTo>
                  <a:pt x="6206" y="52131"/>
                </a:lnTo>
                <a:lnTo>
                  <a:pt x="14690" y="60816"/>
                </a:lnTo>
                <a:lnTo>
                  <a:pt x="25536" y="65002"/>
                </a:lnTo>
                <a:lnTo>
                  <a:pt x="30720" y="65420"/>
                </a:lnTo>
                <a:lnTo>
                  <a:pt x="44594" y="62346"/>
                </a:lnTo>
                <a:lnTo>
                  <a:pt x="55539" y="54052"/>
                </a:lnTo>
                <a:lnTo>
                  <a:pt x="62169" y="41925"/>
                </a:lnTo>
                <a:lnTo>
                  <a:pt x="60633" y="24777"/>
                </a:lnTo>
                <a:lnTo>
                  <a:pt x="54791" y="11972"/>
                </a:lnTo>
                <a:lnTo>
                  <a:pt x="45615" y="3662"/>
                </a:lnTo>
                <a:lnTo>
                  <a:pt x="34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190" y="6680220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20">
                <a:moveTo>
                  <a:pt x="25016" y="0"/>
                </a:moveTo>
                <a:lnTo>
                  <a:pt x="21456" y="0"/>
                </a:lnTo>
                <a:lnTo>
                  <a:pt x="8170" y="4284"/>
                </a:lnTo>
                <a:lnTo>
                  <a:pt x="0" y="15215"/>
                </a:lnTo>
                <a:lnTo>
                  <a:pt x="2133" y="31802"/>
                </a:lnTo>
                <a:lnTo>
                  <a:pt x="9759" y="41907"/>
                </a:lnTo>
                <a:lnTo>
                  <a:pt x="20946" y="45470"/>
                </a:lnTo>
                <a:lnTo>
                  <a:pt x="34494" y="41280"/>
                </a:lnTo>
                <a:lnTo>
                  <a:pt x="42798" y="30559"/>
                </a:lnTo>
                <a:lnTo>
                  <a:pt x="44185" y="17830"/>
                </a:lnTo>
                <a:lnTo>
                  <a:pt x="42981" y="14356"/>
                </a:lnTo>
                <a:lnTo>
                  <a:pt x="30396" y="14356"/>
                </a:lnTo>
                <a:lnTo>
                  <a:pt x="27573" y="11521"/>
                </a:lnTo>
                <a:lnTo>
                  <a:pt x="27573" y="5486"/>
                </a:lnTo>
                <a:lnTo>
                  <a:pt x="29146" y="3291"/>
                </a:lnTo>
                <a:lnTo>
                  <a:pt x="31350" y="2316"/>
                </a:lnTo>
                <a:lnTo>
                  <a:pt x="28347" y="853"/>
                </a:lnTo>
                <a:lnTo>
                  <a:pt x="25016" y="0"/>
                </a:lnTo>
                <a:close/>
              </a:path>
              <a:path w="44450" h="45720">
                <a:moveTo>
                  <a:pt x="39957" y="9570"/>
                </a:moveTo>
                <a:lnTo>
                  <a:pt x="39277" y="12313"/>
                </a:lnTo>
                <a:lnTo>
                  <a:pt x="36827" y="14356"/>
                </a:lnTo>
                <a:lnTo>
                  <a:pt x="42981" y="14356"/>
                </a:lnTo>
                <a:lnTo>
                  <a:pt x="42612" y="13289"/>
                </a:lnTo>
                <a:lnTo>
                  <a:pt x="39957" y="957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1738" y="6613233"/>
            <a:ext cx="196215" cy="99060"/>
          </a:xfrm>
          <a:custGeom>
            <a:avLst/>
            <a:gdLst/>
            <a:ahLst/>
            <a:cxnLst/>
            <a:rect l="l" t="t" r="r" b="b"/>
            <a:pathLst>
              <a:path w="196214" h="99059">
                <a:moveTo>
                  <a:pt x="89517" y="0"/>
                </a:moveTo>
                <a:lnTo>
                  <a:pt x="54721" y="18061"/>
                </a:lnTo>
                <a:lnTo>
                  <a:pt x="31276" y="49317"/>
                </a:lnTo>
                <a:lnTo>
                  <a:pt x="0" y="98656"/>
                </a:lnTo>
                <a:lnTo>
                  <a:pt x="24653" y="78165"/>
                </a:lnTo>
                <a:lnTo>
                  <a:pt x="37196" y="67990"/>
                </a:lnTo>
                <a:lnTo>
                  <a:pt x="68305" y="45377"/>
                </a:lnTo>
                <a:lnTo>
                  <a:pt x="109211" y="32367"/>
                </a:lnTo>
                <a:lnTo>
                  <a:pt x="171649" y="32367"/>
                </a:lnTo>
                <a:lnTo>
                  <a:pt x="151774" y="21562"/>
                </a:lnTo>
                <a:lnTo>
                  <a:pt x="115702" y="5891"/>
                </a:lnTo>
                <a:lnTo>
                  <a:pt x="97445" y="737"/>
                </a:lnTo>
                <a:lnTo>
                  <a:pt x="89517" y="0"/>
                </a:lnTo>
                <a:close/>
              </a:path>
              <a:path w="196214" h="99059">
                <a:moveTo>
                  <a:pt x="171649" y="32367"/>
                </a:moveTo>
                <a:lnTo>
                  <a:pt x="109211" y="32367"/>
                </a:lnTo>
                <a:lnTo>
                  <a:pt x="117369" y="33213"/>
                </a:lnTo>
                <a:lnTo>
                  <a:pt x="125939" y="35142"/>
                </a:lnTo>
                <a:lnTo>
                  <a:pt x="167935" y="53128"/>
                </a:lnTo>
                <a:lnTo>
                  <a:pt x="196080" y="67888"/>
                </a:lnTo>
                <a:lnTo>
                  <a:pt x="195406" y="56485"/>
                </a:lnTo>
                <a:lnTo>
                  <a:pt x="192382" y="48169"/>
                </a:lnTo>
                <a:lnTo>
                  <a:pt x="185264" y="40922"/>
                </a:lnTo>
                <a:lnTo>
                  <a:pt x="172309" y="32726"/>
                </a:lnTo>
                <a:lnTo>
                  <a:pt x="171649" y="32367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9136" y="6700367"/>
            <a:ext cx="186055" cy="94615"/>
          </a:xfrm>
          <a:custGeom>
            <a:avLst/>
            <a:gdLst/>
            <a:ahLst/>
            <a:cxnLst/>
            <a:rect l="l" t="t" r="r" b="b"/>
            <a:pathLst>
              <a:path w="186055" h="94615">
                <a:moveTo>
                  <a:pt x="0" y="29424"/>
                </a:moveTo>
                <a:lnTo>
                  <a:pt x="26269" y="62872"/>
                </a:lnTo>
                <a:lnTo>
                  <a:pt x="61128" y="80513"/>
                </a:lnTo>
                <a:lnTo>
                  <a:pt x="102012" y="94275"/>
                </a:lnTo>
                <a:lnTo>
                  <a:pt x="109763" y="94470"/>
                </a:lnTo>
                <a:lnTo>
                  <a:pt x="116911" y="93185"/>
                </a:lnTo>
                <a:lnTo>
                  <a:pt x="147090" y="66070"/>
                </a:lnTo>
                <a:lnTo>
                  <a:pt x="80624" y="66070"/>
                </a:lnTo>
                <a:lnTo>
                  <a:pt x="72849" y="65400"/>
                </a:lnTo>
                <a:lnTo>
                  <a:pt x="37046" y="51248"/>
                </a:lnTo>
                <a:lnTo>
                  <a:pt x="13695" y="37707"/>
                </a:lnTo>
                <a:lnTo>
                  <a:pt x="0" y="29424"/>
                </a:lnTo>
                <a:close/>
              </a:path>
              <a:path w="186055" h="94615">
                <a:moveTo>
                  <a:pt x="185999" y="0"/>
                </a:moveTo>
                <a:lnTo>
                  <a:pt x="155199" y="25515"/>
                </a:lnTo>
                <a:lnTo>
                  <a:pt x="121839" y="50736"/>
                </a:lnTo>
                <a:lnTo>
                  <a:pt x="80624" y="66070"/>
                </a:lnTo>
                <a:lnTo>
                  <a:pt x="147090" y="66070"/>
                </a:lnTo>
                <a:lnTo>
                  <a:pt x="150377" y="61373"/>
                </a:lnTo>
                <a:lnTo>
                  <a:pt x="157966" y="49297"/>
                </a:lnTo>
                <a:lnTo>
                  <a:pt x="166304" y="35103"/>
                </a:lnTo>
                <a:lnTo>
                  <a:pt x="175584" y="18701"/>
                </a:lnTo>
                <a:lnTo>
                  <a:pt x="185999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9980" y="6798878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27812" y="0"/>
                </a:moveTo>
                <a:lnTo>
                  <a:pt x="14645" y="0"/>
                </a:lnTo>
                <a:lnTo>
                  <a:pt x="7357" y="4358"/>
                </a:lnTo>
                <a:lnTo>
                  <a:pt x="1097" y="16062"/>
                </a:lnTo>
                <a:lnTo>
                  <a:pt x="0" y="21122"/>
                </a:lnTo>
                <a:lnTo>
                  <a:pt x="0" y="34869"/>
                </a:lnTo>
                <a:lnTo>
                  <a:pt x="2036" y="40965"/>
                </a:lnTo>
                <a:lnTo>
                  <a:pt x="6120" y="45567"/>
                </a:lnTo>
                <a:lnTo>
                  <a:pt x="10262" y="50291"/>
                </a:lnTo>
                <a:lnTo>
                  <a:pt x="15669" y="52577"/>
                </a:lnTo>
                <a:lnTo>
                  <a:pt x="28398" y="52577"/>
                </a:lnTo>
                <a:lnTo>
                  <a:pt x="32708" y="51114"/>
                </a:lnTo>
                <a:lnTo>
                  <a:pt x="36707" y="47823"/>
                </a:lnTo>
                <a:lnTo>
                  <a:pt x="34424" y="44683"/>
                </a:lnTo>
                <a:lnTo>
                  <a:pt x="19004" y="44683"/>
                </a:lnTo>
                <a:lnTo>
                  <a:pt x="15669" y="42732"/>
                </a:lnTo>
                <a:lnTo>
                  <a:pt x="12097" y="36240"/>
                </a:lnTo>
                <a:lnTo>
                  <a:pt x="11515" y="32369"/>
                </a:lnTo>
                <a:lnTo>
                  <a:pt x="11515" y="19568"/>
                </a:lnTo>
                <a:lnTo>
                  <a:pt x="12384" y="15331"/>
                </a:lnTo>
                <a:lnTo>
                  <a:pt x="14346" y="12435"/>
                </a:lnTo>
                <a:lnTo>
                  <a:pt x="16169" y="9723"/>
                </a:lnTo>
                <a:lnTo>
                  <a:pt x="19525" y="8046"/>
                </a:lnTo>
                <a:lnTo>
                  <a:pt x="32926" y="8046"/>
                </a:lnTo>
                <a:lnTo>
                  <a:pt x="35612" y="3992"/>
                </a:lnTo>
                <a:lnTo>
                  <a:pt x="32851" y="1584"/>
                </a:lnTo>
                <a:lnTo>
                  <a:pt x="27812" y="0"/>
                </a:lnTo>
                <a:close/>
              </a:path>
              <a:path w="36830" h="52704">
                <a:moveTo>
                  <a:pt x="32052" y="41422"/>
                </a:moveTo>
                <a:lnTo>
                  <a:pt x="29062" y="43830"/>
                </a:lnTo>
                <a:lnTo>
                  <a:pt x="26374" y="44683"/>
                </a:lnTo>
                <a:lnTo>
                  <a:pt x="34424" y="44683"/>
                </a:lnTo>
                <a:lnTo>
                  <a:pt x="32052" y="41422"/>
                </a:lnTo>
                <a:close/>
              </a:path>
              <a:path w="36830" h="52704">
                <a:moveTo>
                  <a:pt x="32926" y="8046"/>
                </a:moveTo>
                <a:lnTo>
                  <a:pt x="25789" y="8046"/>
                </a:lnTo>
                <a:lnTo>
                  <a:pt x="28480" y="9022"/>
                </a:lnTo>
                <a:lnTo>
                  <a:pt x="31028" y="10911"/>
                </a:lnTo>
                <a:lnTo>
                  <a:pt x="32926" y="8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5225" y="6799946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4" h="50800">
                <a:moveTo>
                  <a:pt x="28837" y="0"/>
                </a:moveTo>
                <a:lnTo>
                  <a:pt x="0" y="0"/>
                </a:lnTo>
                <a:lnTo>
                  <a:pt x="0" y="50627"/>
                </a:lnTo>
                <a:lnTo>
                  <a:pt x="29492" y="50627"/>
                </a:lnTo>
                <a:lnTo>
                  <a:pt x="29492" y="41879"/>
                </a:lnTo>
                <a:lnTo>
                  <a:pt x="10335" y="41879"/>
                </a:lnTo>
                <a:lnTo>
                  <a:pt x="10335" y="28315"/>
                </a:lnTo>
                <a:lnTo>
                  <a:pt x="24682" y="28315"/>
                </a:lnTo>
                <a:lnTo>
                  <a:pt x="24682" y="20055"/>
                </a:lnTo>
                <a:lnTo>
                  <a:pt x="10192" y="20055"/>
                </a:lnTo>
                <a:lnTo>
                  <a:pt x="10192" y="8290"/>
                </a:lnTo>
                <a:lnTo>
                  <a:pt x="27526" y="8290"/>
                </a:lnTo>
                <a:lnTo>
                  <a:pt x="28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0837" y="6799946"/>
            <a:ext cx="44450" cy="51435"/>
          </a:xfrm>
          <a:custGeom>
            <a:avLst/>
            <a:gdLst/>
            <a:ahLst/>
            <a:cxnLst/>
            <a:rect l="l" t="t" r="r" b="b"/>
            <a:pathLst>
              <a:path w="44450" h="51434">
                <a:moveTo>
                  <a:pt x="11131" y="0"/>
                </a:moveTo>
                <a:lnTo>
                  <a:pt x="0" y="0"/>
                </a:lnTo>
                <a:lnTo>
                  <a:pt x="17178" y="50993"/>
                </a:lnTo>
                <a:lnTo>
                  <a:pt x="26429" y="50993"/>
                </a:lnTo>
                <a:lnTo>
                  <a:pt x="31896" y="35173"/>
                </a:lnTo>
                <a:lnTo>
                  <a:pt x="21848" y="35173"/>
                </a:lnTo>
                <a:lnTo>
                  <a:pt x="21037" y="31455"/>
                </a:lnTo>
                <a:lnTo>
                  <a:pt x="20238" y="28620"/>
                </a:lnTo>
                <a:lnTo>
                  <a:pt x="19513" y="26365"/>
                </a:lnTo>
                <a:lnTo>
                  <a:pt x="11131" y="0"/>
                </a:lnTo>
                <a:close/>
              </a:path>
              <a:path w="44450" h="51434">
                <a:moveTo>
                  <a:pt x="44052" y="0"/>
                </a:moveTo>
                <a:lnTo>
                  <a:pt x="33348" y="0"/>
                </a:lnTo>
                <a:lnTo>
                  <a:pt x="24752" y="25054"/>
                </a:lnTo>
                <a:lnTo>
                  <a:pt x="23810" y="27828"/>
                </a:lnTo>
                <a:lnTo>
                  <a:pt x="22500" y="32034"/>
                </a:lnTo>
                <a:lnTo>
                  <a:pt x="21848" y="35173"/>
                </a:lnTo>
                <a:lnTo>
                  <a:pt x="31896" y="35173"/>
                </a:lnTo>
                <a:lnTo>
                  <a:pt x="44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9699" y="6799823"/>
            <a:ext cx="43815" cy="50800"/>
          </a:xfrm>
          <a:custGeom>
            <a:avLst/>
            <a:gdLst/>
            <a:ahLst/>
            <a:cxnLst/>
            <a:rect l="l" t="t" r="r" b="b"/>
            <a:pathLst>
              <a:path w="43814" h="50800">
                <a:moveTo>
                  <a:pt x="27596" y="0"/>
                </a:moveTo>
                <a:lnTo>
                  <a:pt x="16596" y="0"/>
                </a:lnTo>
                <a:lnTo>
                  <a:pt x="0" y="50749"/>
                </a:lnTo>
                <a:lnTo>
                  <a:pt x="10631" y="50749"/>
                </a:lnTo>
                <a:lnTo>
                  <a:pt x="14203" y="38740"/>
                </a:lnTo>
                <a:lnTo>
                  <a:pt x="39777" y="38740"/>
                </a:lnTo>
                <a:lnTo>
                  <a:pt x="37122" y="30297"/>
                </a:lnTo>
                <a:lnTo>
                  <a:pt x="16678" y="30297"/>
                </a:lnTo>
                <a:lnTo>
                  <a:pt x="17775" y="26913"/>
                </a:lnTo>
                <a:lnTo>
                  <a:pt x="18428" y="24505"/>
                </a:lnTo>
                <a:lnTo>
                  <a:pt x="19370" y="20878"/>
                </a:lnTo>
                <a:lnTo>
                  <a:pt x="20324" y="17099"/>
                </a:lnTo>
                <a:lnTo>
                  <a:pt x="21774" y="11125"/>
                </a:lnTo>
                <a:lnTo>
                  <a:pt x="31094" y="11125"/>
                </a:lnTo>
                <a:lnTo>
                  <a:pt x="27596" y="0"/>
                </a:lnTo>
                <a:close/>
              </a:path>
              <a:path w="43814" h="50800">
                <a:moveTo>
                  <a:pt x="39777" y="38740"/>
                </a:moveTo>
                <a:lnTo>
                  <a:pt x="29062" y="38740"/>
                </a:lnTo>
                <a:lnTo>
                  <a:pt x="32634" y="50749"/>
                </a:lnTo>
                <a:lnTo>
                  <a:pt x="43552" y="50749"/>
                </a:lnTo>
                <a:lnTo>
                  <a:pt x="39777" y="38740"/>
                </a:lnTo>
                <a:close/>
              </a:path>
              <a:path w="43814" h="50800">
                <a:moveTo>
                  <a:pt x="31094" y="11125"/>
                </a:moveTo>
                <a:lnTo>
                  <a:pt x="21774" y="11125"/>
                </a:lnTo>
                <a:lnTo>
                  <a:pt x="23311" y="17739"/>
                </a:lnTo>
                <a:lnTo>
                  <a:pt x="23810" y="20086"/>
                </a:lnTo>
                <a:lnTo>
                  <a:pt x="24905" y="24963"/>
                </a:lnTo>
                <a:lnTo>
                  <a:pt x="26584" y="30297"/>
                </a:lnTo>
                <a:lnTo>
                  <a:pt x="37122" y="30297"/>
                </a:lnTo>
                <a:lnTo>
                  <a:pt x="31094" y="11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9943" y="6820521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80" h="8890">
                <a:moveTo>
                  <a:pt x="0" y="4220"/>
                </a:moveTo>
                <a:lnTo>
                  <a:pt x="17478" y="4220"/>
                </a:lnTo>
              </a:path>
            </a:pathLst>
          </a:custGeom>
          <a:ln w="97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42160" y="6799946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14633" y="0"/>
                </a:moveTo>
                <a:lnTo>
                  <a:pt x="2179" y="0"/>
                </a:lnTo>
                <a:lnTo>
                  <a:pt x="15883" y="23530"/>
                </a:lnTo>
                <a:lnTo>
                  <a:pt x="0" y="50627"/>
                </a:lnTo>
                <a:lnTo>
                  <a:pt x="12667" y="50627"/>
                </a:lnTo>
                <a:lnTo>
                  <a:pt x="21692" y="32765"/>
                </a:lnTo>
                <a:lnTo>
                  <a:pt x="32995" y="32765"/>
                </a:lnTo>
                <a:lnTo>
                  <a:pt x="27383" y="22859"/>
                </a:lnTo>
                <a:lnTo>
                  <a:pt x="32704" y="13624"/>
                </a:lnTo>
                <a:lnTo>
                  <a:pt x="21479" y="13624"/>
                </a:lnTo>
                <a:lnTo>
                  <a:pt x="14633" y="0"/>
                </a:lnTo>
                <a:close/>
              </a:path>
              <a:path w="43180" h="50800">
                <a:moveTo>
                  <a:pt x="32995" y="32765"/>
                </a:moveTo>
                <a:lnTo>
                  <a:pt x="21692" y="32765"/>
                </a:lnTo>
                <a:lnTo>
                  <a:pt x="30800" y="50627"/>
                </a:lnTo>
                <a:lnTo>
                  <a:pt x="43113" y="50627"/>
                </a:lnTo>
                <a:lnTo>
                  <a:pt x="32995" y="32765"/>
                </a:lnTo>
                <a:close/>
              </a:path>
              <a:path w="43180" h="50800">
                <a:moveTo>
                  <a:pt x="40553" y="0"/>
                </a:moveTo>
                <a:lnTo>
                  <a:pt x="28395" y="0"/>
                </a:lnTo>
                <a:lnTo>
                  <a:pt x="21479" y="13624"/>
                </a:lnTo>
                <a:lnTo>
                  <a:pt x="32704" y="13624"/>
                </a:lnTo>
                <a:lnTo>
                  <a:pt x="40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2189" y="679994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5" h="50800">
                <a:moveTo>
                  <a:pt x="17763" y="0"/>
                </a:moveTo>
                <a:lnTo>
                  <a:pt x="4727" y="0"/>
                </a:lnTo>
                <a:lnTo>
                  <a:pt x="0" y="50627"/>
                </a:lnTo>
                <a:lnTo>
                  <a:pt x="10119" y="50627"/>
                </a:lnTo>
                <a:lnTo>
                  <a:pt x="11871" y="24170"/>
                </a:lnTo>
                <a:lnTo>
                  <a:pt x="12085" y="21061"/>
                </a:lnTo>
                <a:lnTo>
                  <a:pt x="12228" y="18074"/>
                </a:lnTo>
                <a:lnTo>
                  <a:pt x="12228" y="15087"/>
                </a:lnTo>
                <a:lnTo>
                  <a:pt x="21714" y="15087"/>
                </a:lnTo>
                <a:lnTo>
                  <a:pt x="17763" y="0"/>
                </a:lnTo>
                <a:close/>
              </a:path>
              <a:path w="52705" h="50800">
                <a:moveTo>
                  <a:pt x="21714" y="15087"/>
                </a:moveTo>
                <a:lnTo>
                  <a:pt x="12228" y="15087"/>
                </a:lnTo>
                <a:lnTo>
                  <a:pt x="12728" y="17983"/>
                </a:lnTo>
                <a:lnTo>
                  <a:pt x="13609" y="21579"/>
                </a:lnTo>
                <a:lnTo>
                  <a:pt x="21479" y="50627"/>
                </a:lnTo>
                <a:lnTo>
                  <a:pt x="30147" y="50627"/>
                </a:lnTo>
                <a:lnTo>
                  <a:pt x="35136" y="33375"/>
                </a:lnTo>
                <a:lnTo>
                  <a:pt x="26145" y="33375"/>
                </a:lnTo>
                <a:lnTo>
                  <a:pt x="25706" y="30754"/>
                </a:lnTo>
                <a:lnTo>
                  <a:pt x="25338" y="28986"/>
                </a:lnTo>
                <a:lnTo>
                  <a:pt x="24396" y="25328"/>
                </a:lnTo>
                <a:lnTo>
                  <a:pt x="21714" y="15087"/>
                </a:lnTo>
                <a:close/>
              </a:path>
              <a:path w="52705" h="50800">
                <a:moveTo>
                  <a:pt x="49118" y="15148"/>
                </a:moveTo>
                <a:lnTo>
                  <a:pt x="40053" y="15148"/>
                </a:lnTo>
                <a:lnTo>
                  <a:pt x="40065" y="18074"/>
                </a:lnTo>
                <a:lnTo>
                  <a:pt x="40197" y="20421"/>
                </a:lnTo>
                <a:lnTo>
                  <a:pt x="40532" y="25328"/>
                </a:lnTo>
                <a:lnTo>
                  <a:pt x="42303" y="50627"/>
                </a:lnTo>
                <a:lnTo>
                  <a:pt x="52279" y="50627"/>
                </a:lnTo>
                <a:lnTo>
                  <a:pt x="49118" y="15148"/>
                </a:lnTo>
                <a:close/>
              </a:path>
              <a:path w="52705" h="50800">
                <a:moveTo>
                  <a:pt x="47768" y="0"/>
                </a:moveTo>
                <a:lnTo>
                  <a:pt x="34802" y="0"/>
                </a:lnTo>
                <a:lnTo>
                  <a:pt x="27956" y="25115"/>
                </a:lnTo>
                <a:lnTo>
                  <a:pt x="27157" y="28102"/>
                </a:lnTo>
                <a:lnTo>
                  <a:pt x="26575" y="30754"/>
                </a:lnTo>
                <a:lnTo>
                  <a:pt x="26145" y="33375"/>
                </a:lnTo>
                <a:lnTo>
                  <a:pt x="35136" y="33375"/>
                </a:lnTo>
                <a:lnTo>
                  <a:pt x="39041" y="19872"/>
                </a:lnTo>
                <a:lnTo>
                  <a:pt x="39468" y="18074"/>
                </a:lnTo>
                <a:lnTo>
                  <a:pt x="40053" y="15148"/>
                </a:lnTo>
                <a:lnTo>
                  <a:pt x="49118" y="15148"/>
                </a:lnTo>
                <a:lnTo>
                  <a:pt x="47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661" y="6801866"/>
            <a:ext cx="36195" cy="52069"/>
          </a:xfrm>
          <a:custGeom>
            <a:avLst/>
            <a:gdLst/>
            <a:ahLst/>
            <a:cxnLst/>
            <a:rect l="l" t="t" r="r" b="b"/>
            <a:pathLst>
              <a:path w="36194" h="52070">
                <a:moveTo>
                  <a:pt x="35908" y="39380"/>
                </a:moveTo>
                <a:lnTo>
                  <a:pt x="21634" y="39380"/>
                </a:lnTo>
                <a:lnTo>
                  <a:pt x="21510" y="40385"/>
                </a:lnTo>
                <a:lnTo>
                  <a:pt x="21491" y="51602"/>
                </a:lnTo>
                <a:lnTo>
                  <a:pt x="30729" y="50444"/>
                </a:lnTo>
                <a:lnTo>
                  <a:pt x="30729" y="40385"/>
                </a:lnTo>
                <a:lnTo>
                  <a:pt x="30373" y="39441"/>
                </a:lnTo>
                <a:lnTo>
                  <a:pt x="35908" y="39441"/>
                </a:lnTo>
                <a:close/>
              </a:path>
              <a:path w="36194" h="52070">
                <a:moveTo>
                  <a:pt x="24109" y="0"/>
                </a:moveTo>
                <a:lnTo>
                  <a:pt x="14060" y="0"/>
                </a:lnTo>
                <a:lnTo>
                  <a:pt x="0" y="32979"/>
                </a:lnTo>
                <a:lnTo>
                  <a:pt x="0" y="39593"/>
                </a:lnTo>
                <a:lnTo>
                  <a:pt x="20753" y="39593"/>
                </a:lnTo>
                <a:lnTo>
                  <a:pt x="21634" y="39380"/>
                </a:lnTo>
                <a:lnTo>
                  <a:pt x="35908" y="39380"/>
                </a:lnTo>
                <a:lnTo>
                  <a:pt x="35908" y="31363"/>
                </a:lnTo>
                <a:lnTo>
                  <a:pt x="10347" y="31363"/>
                </a:lnTo>
                <a:lnTo>
                  <a:pt x="11286" y="29900"/>
                </a:lnTo>
                <a:lnTo>
                  <a:pt x="12597" y="27371"/>
                </a:lnTo>
                <a:lnTo>
                  <a:pt x="24109" y="0"/>
                </a:lnTo>
                <a:close/>
              </a:path>
              <a:path w="36194" h="52070">
                <a:moveTo>
                  <a:pt x="35908" y="39441"/>
                </a:moveTo>
                <a:lnTo>
                  <a:pt x="30373" y="39441"/>
                </a:lnTo>
                <a:lnTo>
                  <a:pt x="31241" y="39593"/>
                </a:lnTo>
                <a:lnTo>
                  <a:pt x="35908" y="39593"/>
                </a:lnTo>
                <a:lnTo>
                  <a:pt x="35908" y="39441"/>
                </a:lnTo>
                <a:close/>
              </a:path>
              <a:path w="36194" h="52070">
                <a:moveTo>
                  <a:pt x="20979" y="31211"/>
                </a:moveTo>
                <a:lnTo>
                  <a:pt x="11143" y="31211"/>
                </a:lnTo>
                <a:lnTo>
                  <a:pt x="10347" y="31363"/>
                </a:lnTo>
                <a:lnTo>
                  <a:pt x="35908" y="31363"/>
                </a:lnTo>
                <a:lnTo>
                  <a:pt x="21848" y="31302"/>
                </a:lnTo>
                <a:lnTo>
                  <a:pt x="20979" y="31211"/>
                </a:lnTo>
                <a:close/>
              </a:path>
              <a:path w="36194" h="52070">
                <a:moveTo>
                  <a:pt x="30729" y="10027"/>
                </a:moveTo>
                <a:lnTo>
                  <a:pt x="23085" y="11795"/>
                </a:lnTo>
                <a:lnTo>
                  <a:pt x="22290" y="20299"/>
                </a:lnTo>
                <a:lnTo>
                  <a:pt x="21918" y="23865"/>
                </a:lnTo>
                <a:lnTo>
                  <a:pt x="21787" y="27371"/>
                </a:lnTo>
                <a:lnTo>
                  <a:pt x="21765" y="30358"/>
                </a:lnTo>
                <a:lnTo>
                  <a:pt x="21848" y="31302"/>
                </a:lnTo>
                <a:lnTo>
                  <a:pt x="30504" y="31302"/>
                </a:lnTo>
                <a:lnTo>
                  <a:pt x="30659" y="29260"/>
                </a:lnTo>
                <a:lnTo>
                  <a:pt x="30700" y="27371"/>
                </a:lnTo>
                <a:lnTo>
                  <a:pt x="30729" y="10027"/>
                </a:lnTo>
                <a:close/>
              </a:path>
              <a:path w="36194" h="52070">
                <a:moveTo>
                  <a:pt x="35908" y="31211"/>
                </a:moveTo>
                <a:lnTo>
                  <a:pt x="31979" y="31211"/>
                </a:lnTo>
                <a:lnTo>
                  <a:pt x="30504" y="31302"/>
                </a:lnTo>
                <a:lnTo>
                  <a:pt x="35908" y="31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2630" y="680174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4035" y="1493"/>
                </a:moveTo>
                <a:lnTo>
                  <a:pt x="2203" y="1493"/>
                </a:lnTo>
                <a:lnTo>
                  <a:pt x="2203" y="8991"/>
                </a:lnTo>
                <a:lnTo>
                  <a:pt x="4035" y="8991"/>
                </a:lnTo>
                <a:lnTo>
                  <a:pt x="4035" y="1493"/>
                </a:lnTo>
                <a:close/>
              </a:path>
              <a:path w="16510" h="9525">
                <a:moveTo>
                  <a:pt x="6476" y="0"/>
                </a:moveTo>
                <a:lnTo>
                  <a:pt x="0" y="0"/>
                </a:lnTo>
                <a:lnTo>
                  <a:pt x="0" y="1493"/>
                </a:lnTo>
                <a:lnTo>
                  <a:pt x="6181" y="1493"/>
                </a:lnTo>
                <a:lnTo>
                  <a:pt x="6476" y="0"/>
                </a:lnTo>
                <a:close/>
              </a:path>
              <a:path w="16510" h="9525">
                <a:moveTo>
                  <a:pt x="10024" y="0"/>
                </a:moveTo>
                <a:lnTo>
                  <a:pt x="7705" y="0"/>
                </a:lnTo>
                <a:lnTo>
                  <a:pt x="6857" y="8991"/>
                </a:lnTo>
                <a:lnTo>
                  <a:pt x="8656" y="8991"/>
                </a:lnTo>
                <a:lnTo>
                  <a:pt x="9009" y="3627"/>
                </a:lnTo>
                <a:lnTo>
                  <a:pt x="9037" y="2682"/>
                </a:lnTo>
                <a:lnTo>
                  <a:pt x="10720" y="2682"/>
                </a:lnTo>
                <a:lnTo>
                  <a:pt x="10024" y="0"/>
                </a:lnTo>
                <a:close/>
              </a:path>
              <a:path w="16510" h="9525">
                <a:moveTo>
                  <a:pt x="10720" y="2682"/>
                </a:moveTo>
                <a:lnTo>
                  <a:pt x="9037" y="2682"/>
                </a:lnTo>
                <a:lnTo>
                  <a:pt x="9131" y="3200"/>
                </a:lnTo>
                <a:lnTo>
                  <a:pt x="9393" y="4267"/>
                </a:lnTo>
                <a:lnTo>
                  <a:pt x="10667" y="8991"/>
                </a:lnTo>
                <a:lnTo>
                  <a:pt x="12216" y="8991"/>
                </a:lnTo>
                <a:lnTo>
                  <a:pt x="13104" y="5943"/>
                </a:lnTo>
                <a:lnTo>
                  <a:pt x="11503" y="5943"/>
                </a:lnTo>
                <a:lnTo>
                  <a:pt x="11429" y="5455"/>
                </a:lnTo>
                <a:lnTo>
                  <a:pt x="11359" y="5151"/>
                </a:lnTo>
                <a:lnTo>
                  <a:pt x="10720" y="2682"/>
                </a:lnTo>
                <a:close/>
              </a:path>
              <a:path w="16510" h="9525">
                <a:moveTo>
                  <a:pt x="15584" y="2682"/>
                </a:moveTo>
                <a:lnTo>
                  <a:pt x="13965" y="2682"/>
                </a:lnTo>
                <a:lnTo>
                  <a:pt x="13990" y="3627"/>
                </a:lnTo>
                <a:lnTo>
                  <a:pt x="14043" y="4267"/>
                </a:lnTo>
                <a:lnTo>
                  <a:pt x="14371" y="8991"/>
                </a:lnTo>
                <a:lnTo>
                  <a:pt x="16145" y="8991"/>
                </a:lnTo>
                <a:lnTo>
                  <a:pt x="15584" y="2682"/>
                </a:lnTo>
                <a:close/>
              </a:path>
              <a:path w="16510" h="9525">
                <a:moveTo>
                  <a:pt x="15346" y="0"/>
                </a:moveTo>
                <a:lnTo>
                  <a:pt x="13039" y="0"/>
                </a:lnTo>
                <a:lnTo>
                  <a:pt x="11679" y="4998"/>
                </a:lnTo>
                <a:lnTo>
                  <a:pt x="11585" y="5455"/>
                </a:lnTo>
                <a:lnTo>
                  <a:pt x="11503" y="5943"/>
                </a:lnTo>
                <a:lnTo>
                  <a:pt x="13104" y="5943"/>
                </a:lnTo>
                <a:lnTo>
                  <a:pt x="13645" y="4084"/>
                </a:lnTo>
                <a:lnTo>
                  <a:pt x="13789" y="3535"/>
                </a:lnTo>
                <a:lnTo>
                  <a:pt x="13871" y="3200"/>
                </a:lnTo>
                <a:lnTo>
                  <a:pt x="13965" y="2682"/>
                </a:lnTo>
                <a:lnTo>
                  <a:pt x="15584" y="2682"/>
                </a:lnTo>
                <a:lnTo>
                  <a:pt x="153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68373" y="7011933"/>
            <a:ext cx="32258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850" spc="10" dirty="0">
                <a:solidFill>
                  <a:srgbClr val="FFFFFF"/>
                </a:solidFill>
                <a:latin typeface="Tahoma"/>
                <a:cs typeface="Tahoma"/>
              </a:rPr>
              <a:t>3D</a:t>
            </a:r>
            <a:endParaRPr sz="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850" spc="40" dirty="0">
                <a:solidFill>
                  <a:srgbClr val="FFFFFF"/>
                </a:solidFill>
                <a:latin typeface="Tahoma"/>
                <a:cs typeface="Tahoma"/>
              </a:rPr>
              <a:t>visi</a:t>
            </a:r>
            <a:r>
              <a:rPr sz="850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5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3485" y="7011933"/>
            <a:ext cx="76708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2099"/>
              </a:lnSpc>
            </a:pPr>
            <a:r>
              <a:rPr sz="85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omp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5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50" spc="35" dirty="0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50" spc="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85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FFFFFF"/>
                </a:solidFill>
                <a:latin typeface="Tahoma"/>
                <a:cs typeface="Tahoma"/>
              </a:rPr>
              <a:t>phot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sz="85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aph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9793" y="7011933"/>
            <a:ext cx="332740" cy="13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5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850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50" spc="30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56360" y="6741393"/>
            <a:ext cx="157480" cy="82550"/>
          </a:xfrm>
          <a:custGeom>
            <a:avLst/>
            <a:gdLst/>
            <a:ahLst/>
            <a:cxnLst/>
            <a:rect l="l" t="t" r="r" b="b"/>
            <a:pathLst>
              <a:path w="157480" h="82550">
                <a:moveTo>
                  <a:pt x="85999" y="0"/>
                </a:moveTo>
                <a:lnTo>
                  <a:pt x="85999" y="25877"/>
                </a:lnTo>
                <a:lnTo>
                  <a:pt x="0" y="25877"/>
                </a:lnTo>
                <a:lnTo>
                  <a:pt x="0" y="56144"/>
                </a:lnTo>
                <a:lnTo>
                  <a:pt x="85999" y="56144"/>
                </a:lnTo>
                <a:lnTo>
                  <a:pt x="85999" y="82021"/>
                </a:lnTo>
                <a:lnTo>
                  <a:pt x="157045" y="40995"/>
                </a:lnTo>
                <a:lnTo>
                  <a:pt x="85999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0527" y="6741393"/>
            <a:ext cx="425450" cy="82550"/>
          </a:xfrm>
          <a:custGeom>
            <a:avLst/>
            <a:gdLst/>
            <a:ahLst/>
            <a:cxnLst/>
            <a:rect l="l" t="t" r="r" b="b"/>
            <a:pathLst>
              <a:path w="425450" h="82550">
                <a:moveTo>
                  <a:pt x="353830" y="0"/>
                </a:moveTo>
                <a:lnTo>
                  <a:pt x="353830" y="25877"/>
                </a:lnTo>
                <a:lnTo>
                  <a:pt x="0" y="25877"/>
                </a:lnTo>
                <a:lnTo>
                  <a:pt x="0" y="56144"/>
                </a:lnTo>
                <a:lnTo>
                  <a:pt x="353830" y="56144"/>
                </a:lnTo>
                <a:lnTo>
                  <a:pt x="353830" y="82021"/>
                </a:lnTo>
                <a:lnTo>
                  <a:pt x="424875" y="40995"/>
                </a:lnTo>
                <a:lnTo>
                  <a:pt x="35383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20527" y="6948078"/>
            <a:ext cx="425450" cy="82550"/>
          </a:xfrm>
          <a:custGeom>
            <a:avLst/>
            <a:gdLst/>
            <a:ahLst/>
            <a:cxnLst/>
            <a:rect l="l" t="t" r="r" b="b"/>
            <a:pathLst>
              <a:path w="425450" h="82550">
                <a:moveTo>
                  <a:pt x="353830" y="0"/>
                </a:moveTo>
                <a:lnTo>
                  <a:pt x="353830" y="25877"/>
                </a:lnTo>
                <a:lnTo>
                  <a:pt x="0" y="25877"/>
                </a:lnTo>
                <a:lnTo>
                  <a:pt x="0" y="56144"/>
                </a:lnTo>
                <a:lnTo>
                  <a:pt x="353830" y="56144"/>
                </a:lnTo>
                <a:lnTo>
                  <a:pt x="353830" y="82021"/>
                </a:lnTo>
                <a:lnTo>
                  <a:pt x="424875" y="41026"/>
                </a:lnTo>
                <a:lnTo>
                  <a:pt x="35383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3409" y="7117233"/>
            <a:ext cx="665582" cy="437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20527" y="7154766"/>
            <a:ext cx="425450" cy="82550"/>
          </a:xfrm>
          <a:custGeom>
            <a:avLst/>
            <a:gdLst/>
            <a:ahLst/>
            <a:cxnLst/>
            <a:rect l="l" t="t" r="r" b="b"/>
            <a:pathLst>
              <a:path w="425450" h="82550">
                <a:moveTo>
                  <a:pt x="353830" y="0"/>
                </a:moveTo>
                <a:lnTo>
                  <a:pt x="353830" y="25883"/>
                </a:lnTo>
                <a:lnTo>
                  <a:pt x="0" y="25883"/>
                </a:lnTo>
                <a:lnTo>
                  <a:pt x="0" y="56138"/>
                </a:lnTo>
                <a:lnTo>
                  <a:pt x="353830" y="56138"/>
                </a:lnTo>
                <a:lnTo>
                  <a:pt x="353830" y="82021"/>
                </a:lnTo>
                <a:lnTo>
                  <a:pt x="424875" y="41016"/>
                </a:lnTo>
                <a:lnTo>
                  <a:pt x="35383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6360" y="7155351"/>
            <a:ext cx="157480" cy="82550"/>
          </a:xfrm>
          <a:custGeom>
            <a:avLst/>
            <a:gdLst/>
            <a:ahLst/>
            <a:cxnLst/>
            <a:rect l="l" t="t" r="r" b="b"/>
            <a:pathLst>
              <a:path w="157480" h="82550">
                <a:moveTo>
                  <a:pt x="85999" y="0"/>
                </a:moveTo>
                <a:lnTo>
                  <a:pt x="85999" y="25883"/>
                </a:lnTo>
                <a:lnTo>
                  <a:pt x="0" y="25883"/>
                </a:lnTo>
                <a:lnTo>
                  <a:pt x="0" y="56150"/>
                </a:lnTo>
                <a:lnTo>
                  <a:pt x="85999" y="56150"/>
                </a:lnTo>
                <a:lnTo>
                  <a:pt x="85999" y="82021"/>
                </a:lnTo>
                <a:lnTo>
                  <a:pt x="157045" y="41016"/>
                </a:lnTo>
                <a:lnTo>
                  <a:pt x="85999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86004" y="7134855"/>
            <a:ext cx="111188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0" dirty="0">
                <a:solidFill>
                  <a:srgbClr val="062C61"/>
                </a:solidFill>
                <a:latin typeface="Arial"/>
                <a:cs typeface="Arial"/>
              </a:rPr>
              <a:t>I</a:t>
            </a:r>
            <a:r>
              <a:rPr sz="650" spc="-30" dirty="0">
                <a:solidFill>
                  <a:srgbClr val="062C61"/>
                </a:solidFill>
                <a:latin typeface="Arial"/>
                <a:cs typeface="Arial"/>
              </a:rPr>
              <a:t>m</a:t>
            </a:r>
            <a:r>
              <a:rPr sz="650" spc="-20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650" spc="-30" dirty="0">
                <a:solidFill>
                  <a:srgbClr val="062C61"/>
                </a:solidFill>
                <a:latin typeface="Arial"/>
                <a:cs typeface="Arial"/>
              </a:rPr>
              <a:t>g</a:t>
            </a:r>
            <a:r>
              <a:rPr sz="650" spc="-35" dirty="0">
                <a:solidFill>
                  <a:srgbClr val="062C61"/>
                </a:solidFill>
                <a:latin typeface="Arial"/>
                <a:cs typeface="Arial"/>
              </a:rPr>
              <a:t>e</a:t>
            </a:r>
            <a:r>
              <a:rPr sz="650" spc="-5" dirty="0">
                <a:solidFill>
                  <a:srgbClr val="062C61"/>
                </a:solidFill>
                <a:latin typeface="Arial"/>
                <a:cs typeface="Arial"/>
              </a:rPr>
              <a:t>s,</a:t>
            </a:r>
            <a:r>
              <a:rPr sz="650" spc="-35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650" spc="-25" dirty="0">
                <a:solidFill>
                  <a:srgbClr val="062C61"/>
                </a:solidFill>
                <a:latin typeface="Arial"/>
                <a:cs typeface="Arial"/>
              </a:rPr>
              <a:t>Da</a:t>
            </a:r>
            <a:r>
              <a:rPr sz="650" spc="-20" dirty="0">
                <a:solidFill>
                  <a:srgbClr val="062C61"/>
                </a:solidFill>
                <a:latin typeface="Arial"/>
                <a:cs typeface="Arial"/>
              </a:rPr>
              <a:t>t</a:t>
            </a:r>
            <a:r>
              <a:rPr sz="650" spc="-25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650" dirty="0">
                <a:solidFill>
                  <a:srgbClr val="062C61"/>
                </a:solidFill>
                <a:latin typeface="Arial"/>
                <a:cs typeface="Arial"/>
              </a:rPr>
              <a:t>   </a:t>
            </a:r>
            <a:r>
              <a:rPr sz="650" spc="-70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1275" spc="30" baseline="-16339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275" spc="-7" baseline="-16339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75" spc="7" baseline="-16339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75" spc="44" baseline="-16339" dirty="0">
                <a:solidFill>
                  <a:srgbClr val="FFFFFF"/>
                </a:solidFill>
                <a:latin typeface="Tahoma"/>
                <a:cs typeface="Tahoma"/>
              </a:rPr>
              <a:t>eption</a:t>
            </a:r>
            <a:endParaRPr sz="1275" baseline="-16339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07820" y="6832686"/>
            <a:ext cx="450850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0" dirty="0">
                <a:solidFill>
                  <a:srgbClr val="062C61"/>
                </a:solidFill>
                <a:latin typeface="Arial"/>
                <a:cs typeface="Arial"/>
              </a:rPr>
              <a:t>Right</a:t>
            </a:r>
            <a:r>
              <a:rPr sz="650" spc="-40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062C61"/>
                </a:solidFill>
                <a:latin typeface="Arial"/>
                <a:cs typeface="Arial"/>
              </a:rPr>
              <a:t>I</a:t>
            </a:r>
            <a:r>
              <a:rPr sz="650" spc="-30" dirty="0">
                <a:solidFill>
                  <a:srgbClr val="062C61"/>
                </a:solidFill>
                <a:latin typeface="Arial"/>
                <a:cs typeface="Arial"/>
              </a:rPr>
              <a:t>m</a:t>
            </a:r>
            <a:r>
              <a:rPr sz="650" spc="-20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650" spc="-30" dirty="0">
                <a:solidFill>
                  <a:srgbClr val="062C61"/>
                </a:solidFill>
                <a:latin typeface="Arial"/>
                <a:cs typeface="Arial"/>
              </a:rPr>
              <a:t>ge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0714" y="7039367"/>
            <a:ext cx="42481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70" dirty="0">
                <a:solidFill>
                  <a:srgbClr val="062C61"/>
                </a:solidFill>
                <a:latin typeface="Arial"/>
                <a:cs typeface="Arial"/>
              </a:rPr>
              <a:t>D</a:t>
            </a:r>
            <a:r>
              <a:rPr sz="650" dirty="0">
                <a:solidFill>
                  <a:srgbClr val="062C61"/>
                </a:solidFill>
                <a:latin typeface="Arial"/>
                <a:cs typeface="Arial"/>
              </a:rPr>
              <a:t>epth</a:t>
            </a:r>
            <a:r>
              <a:rPr sz="650" spc="-35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650" spc="-25" dirty="0">
                <a:solidFill>
                  <a:srgbClr val="062C61"/>
                </a:solidFill>
                <a:latin typeface="Arial"/>
                <a:cs typeface="Arial"/>
              </a:rPr>
              <a:t>Da</a:t>
            </a:r>
            <a:r>
              <a:rPr sz="650" spc="-20" dirty="0">
                <a:solidFill>
                  <a:srgbClr val="062C61"/>
                </a:solidFill>
                <a:latin typeface="Arial"/>
                <a:cs typeface="Arial"/>
              </a:rPr>
              <a:t>t</a:t>
            </a:r>
            <a:r>
              <a:rPr sz="650" spc="-25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5218" y="7246119"/>
            <a:ext cx="394970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55" dirty="0">
                <a:solidFill>
                  <a:srgbClr val="062C61"/>
                </a:solidFill>
                <a:latin typeface="Arial"/>
                <a:cs typeface="Arial"/>
              </a:rPr>
              <a:t>L</a:t>
            </a:r>
            <a:r>
              <a:rPr sz="650" spc="-45" dirty="0">
                <a:solidFill>
                  <a:srgbClr val="062C61"/>
                </a:solidFill>
                <a:latin typeface="Arial"/>
                <a:cs typeface="Arial"/>
              </a:rPr>
              <a:t>e</a:t>
            </a:r>
            <a:r>
              <a:rPr sz="650" spc="15" dirty="0">
                <a:solidFill>
                  <a:srgbClr val="062C61"/>
                </a:solidFill>
                <a:latin typeface="Arial"/>
                <a:cs typeface="Arial"/>
              </a:rPr>
              <a:t>f</a:t>
            </a:r>
            <a:r>
              <a:rPr sz="650" spc="30" dirty="0">
                <a:solidFill>
                  <a:srgbClr val="062C61"/>
                </a:solidFill>
                <a:latin typeface="Arial"/>
                <a:cs typeface="Arial"/>
              </a:rPr>
              <a:t>t</a:t>
            </a:r>
            <a:r>
              <a:rPr sz="650" spc="-40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062C61"/>
                </a:solidFill>
                <a:latin typeface="Arial"/>
                <a:cs typeface="Arial"/>
              </a:rPr>
              <a:t>I</a:t>
            </a:r>
            <a:r>
              <a:rPr sz="650" spc="-35" dirty="0">
                <a:solidFill>
                  <a:srgbClr val="062C61"/>
                </a:solidFill>
                <a:latin typeface="Arial"/>
                <a:cs typeface="Arial"/>
              </a:rPr>
              <a:t>m</a:t>
            </a:r>
            <a:r>
              <a:rPr sz="650" spc="-15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650" spc="-30" dirty="0">
                <a:solidFill>
                  <a:srgbClr val="062C61"/>
                </a:solidFill>
                <a:latin typeface="Arial"/>
                <a:cs typeface="Arial"/>
              </a:rPr>
              <a:t>ge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72863" y="6102930"/>
            <a:ext cx="582930" cy="356870"/>
          </a:xfrm>
          <a:custGeom>
            <a:avLst/>
            <a:gdLst/>
            <a:ahLst/>
            <a:cxnLst/>
            <a:rect l="l" t="t" r="r" b="b"/>
            <a:pathLst>
              <a:path w="582929" h="356870">
                <a:moveTo>
                  <a:pt x="250748" y="0"/>
                </a:moveTo>
                <a:lnTo>
                  <a:pt x="205086" y="5402"/>
                </a:lnTo>
                <a:lnTo>
                  <a:pt x="165881" y="21084"/>
                </a:lnTo>
                <a:lnTo>
                  <a:pt x="134172" y="45459"/>
                </a:lnTo>
                <a:lnTo>
                  <a:pt x="110999" y="76936"/>
                </a:lnTo>
                <a:lnTo>
                  <a:pt x="97398" y="113927"/>
                </a:lnTo>
                <a:lnTo>
                  <a:pt x="84081" y="118479"/>
                </a:lnTo>
                <a:lnTo>
                  <a:pt x="48426" y="139041"/>
                </a:lnTo>
                <a:lnTo>
                  <a:pt x="21023" y="168448"/>
                </a:lnTo>
                <a:lnTo>
                  <a:pt x="4195" y="204760"/>
                </a:lnTo>
                <a:lnTo>
                  <a:pt x="0" y="231845"/>
                </a:lnTo>
                <a:lnTo>
                  <a:pt x="829" y="247153"/>
                </a:lnTo>
                <a:lnTo>
                  <a:pt x="12738" y="288827"/>
                </a:lnTo>
                <a:lnTo>
                  <a:pt x="36729" y="322348"/>
                </a:lnTo>
                <a:lnTo>
                  <a:pt x="70168" y="345431"/>
                </a:lnTo>
                <a:lnTo>
                  <a:pt x="110420" y="355793"/>
                </a:lnTo>
                <a:lnTo>
                  <a:pt x="116370" y="356249"/>
                </a:lnTo>
                <a:lnTo>
                  <a:pt x="485727" y="356249"/>
                </a:lnTo>
                <a:lnTo>
                  <a:pt x="500234" y="354845"/>
                </a:lnTo>
                <a:lnTo>
                  <a:pt x="539122" y="339531"/>
                </a:lnTo>
                <a:lnTo>
                  <a:pt x="567916" y="310276"/>
                </a:lnTo>
                <a:lnTo>
                  <a:pt x="582579" y="271090"/>
                </a:lnTo>
                <a:lnTo>
                  <a:pt x="581960" y="254321"/>
                </a:lnTo>
                <a:lnTo>
                  <a:pt x="570260" y="211133"/>
                </a:lnTo>
                <a:lnTo>
                  <a:pt x="546235" y="179681"/>
                </a:lnTo>
                <a:lnTo>
                  <a:pt x="500452" y="158349"/>
                </a:lnTo>
                <a:lnTo>
                  <a:pt x="496456" y="157763"/>
                </a:lnTo>
                <a:lnTo>
                  <a:pt x="496456" y="157489"/>
                </a:lnTo>
                <a:lnTo>
                  <a:pt x="496517" y="157184"/>
                </a:lnTo>
                <a:lnTo>
                  <a:pt x="496517" y="156879"/>
                </a:lnTo>
                <a:lnTo>
                  <a:pt x="487411" y="115215"/>
                </a:lnTo>
                <a:lnTo>
                  <a:pt x="462797" y="82157"/>
                </a:lnTo>
                <a:lnTo>
                  <a:pt x="432486" y="64036"/>
                </a:lnTo>
                <a:lnTo>
                  <a:pt x="360768" y="64036"/>
                </a:lnTo>
                <a:lnTo>
                  <a:pt x="352910" y="53657"/>
                </a:lnTo>
                <a:lnTo>
                  <a:pt x="324489" y="27097"/>
                </a:lnTo>
                <a:lnTo>
                  <a:pt x="289943" y="8670"/>
                </a:lnTo>
                <a:lnTo>
                  <a:pt x="264239" y="1705"/>
                </a:lnTo>
                <a:lnTo>
                  <a:pt x="250748" y="0"/>
                </a:lnTo>
                <a:close/>
              </a:path>
              <a:path w="582929" h="356870">
                <a:moveTo>
                  <a:pt x="398314" y="57220"/>
                </a:moveTo>
                <a:lnTo>
                  <a:pt x="384761" y="58009"/>
                </a:lnTo>
                <a:lnTo>
                  <a:pt x="372322" y="60320"/>
                </a:lnTo>
                <a:lnTo>
                  <a:pt x="360768" y="64036"/>
                </a:lnTo>
                <a:lnTo>
                  <a:pt x="432486" y="64036"/>
                </a:lnTo>
                <a:lnTo>
                  <a:pt x="426725" y="61768"/>
                </a:lnTo>
                <a:lnTo>
                  <a:pt x="412856" y="58489"/>
                </a:lnTo>
                <a:lnTo>
                  <a:pt x="398314" y="5722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9221" y="6124527"/>
            <a:ext cx="556895" cy="365125"/>
          </a:xfrm>
          <a:custGeom>
            <a:avLst/>
            <a:gdLst/>
            <a:ahLst/>
            <a:cxnLst/>
            <a:rect l="l" t="t" r="r" b="b"/>
            <a:pathLst>
              <a:path w="556895" h="365125">
                <a:moveTo>
                  <a:pt x="0" y="364949"/>
                </a:moveTo>
                <a:lnTo>
                  <a:pt x="556592" y="364949"/>
                </a:lnTo>
                <a:lnTo>
                  <a:pt x="556592" y="0"/>
                </a:lnTo>
                <a:lnTo>
                  <a:pt x="0" y="0"/>
                </a:lnTo>
                <a:lnTo>
                  <a:pt x="0" y="364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32863" y="6155690"/>
            <a:ext cx="495934" cy="303530"/>
          </a:xfrm>
          <a:custGeom>
            <a:avLst/>
            <a:gdLst/>
            <a:ahLst/>
            <a:cxnLst/>
            <a:rect l="l" t="t" r="r" b="b"/>
            <a:pathLst>
              <a:path w="495935" h="303529">
                <a:moveTo>
                  <a:pt x="205754" y="0"/>
                </a:moveTo>
                <a:lnTo>
                  <a:pt x="163100" y="6999"/>
                </a:lnTo>
                <a:lnTo>
                  <a:pt x="127047" y="26438"/>
                </a:lnTo>
                <a:lnTo>
                  <a:pt x="99759" y="55905"/>
                </a:lnTo>
                <a:lnTo>
                  <a:pt x="83397" y="92994"/>
                </a:lnTo>
                <a:lnTo>
                  <a:pt x="70260" y="98587"/>
                </a:lnTo>
                <a:lnTo>
                  <a:pt x="35995" y="121771"/>
                </a:lnTo>
                <a:lnTo>
                  <a:pt x="11637" y="153088"/>
                </a:lnTo>
                <a:lnTo>
                  <a:pt x="0" y="190644"/>
                </a:lnTo>
                <a:lnTo>
                  <a:pt x="784" y="206977"/>
                </a:lnTo>
                <a:lnTo>
                  <a:pt x="13389" y="249676"/>
                </a:lnTo>
                <a:lnTo>
                  <a:pt x="38798" y="281258"/>
                </a:lnTo>
                <a:lnTo>
                  <a:pt x="73709" y="299580"/>
                </a:lnTo>
                <a:lnTo>
                  <a:pt x="98494" y="303488"/>
                </a:lnTo>
                <a:lnTo>
                  <a:pt x="412803" y="303488"/>
                </a:lnTo>
                <a:lnTo>
                  <a:pt x="427251" y="301907"/>
                </a:lnTo>
                <a:lnTo>
                  <a:pt x="464842" y="284368"/>
                </a:lnTo>
                <a:lnTo>
                  <a:pt x="489463" y="251536"/>
                </a:lnTo>
                <a:lnTo>
                  <a:pt x="495916" y="223891"/>
                </a:lnTo>
                <a:lnTo>
                  <a:pt x="494832" y="208486"/>
                </a:lnTo>
                <a:lnTo>
                  <a:pt x="479397" y="169177"/>
                </a:lnTo>
                <a:lnTo>
                  <a:pt x="449491" y="143096"/>
                </a:lnTo>
                <a:lnTo>
                  <a:pt x="421917" y="134598"/>
                </a:lnTo>
                <a:lnTo>
                  <a:pt x="421947" y="133867"/>
                </a:lnTo>
                <a:lnTo>
                  <a:pt x="411385" y="92840"/>
                </a:lnTo>
                <a:lnTo>
                  <a:pt x="383433" y="62782"/>
                </a:lnTo>
                <a:lnTo>
                  <a:pt x="367811" y="54998"/>
                </a:lnTo>
                <a:lnTo>
                  <a:pt x="306031" y="54998"/>
                </a:lnTo>
                <a:lnTo>
                  <a:pt x="298204" y="44612"/>
                </a:lnTo>
                <a:lnTo>
                  <a:pt x="268965" y="19040"/>
                </a:lnTo>
                <a:lnTo>
                  <a:pt x="232738" y="3583"/>
                </a:lnTo>
                <a:lnTo>
                  <a:pt x="219477" y="1064"/>
                </a:lnTo>
                <a:lnTo>
                  <a:pt x="205754" y="0"/>
                </a:lnTo>
                <a:close/>
              </a:path>
              <a:path w="495935" h="303529">
                <a:moveTo>
                  <a:pt x="343695" y="49290"/>
                </a:moveTo>
                <a:lnTo>
                  <a:pt x="328309" y="49815"/>
                </a:lnTo>
                <a:lnTo>
                  <a:pt x="316201" y="51773"/>
                </a:lnTo>
                <a:lnTo>
                  <a:pt x="306031" y="54998"/>
                </a:lnTo>
                <a:lnTo>
                  <a:pt x="367811" y="54998"/>
                </a:lnTo>
                <a:lnTo>
                  <a:pt x="357905" y="51601"/>
                </a:lnTo>
                <a:lnTo>
                  <a:pt x="343695" y="49290"/>
                </a:lnTo>
                <a:close/>
              </a:path>
            </a:pathLst>
          </a:custGeom>
          <a:solidFill>
            <a:srgbClr val="9EA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3623" y="6191479"/>
            <a:ext cx="448945" cy="299720"/>
          </a:xfrm>
          <a:custGeom>
            <a:avLst/>
            <a:gdLst/>
            <a:ahLst/>
            <a:cxnLst/>
            <a:rect l="l" t="t" r="r" b="b"/>
            <a:pathLst>
              <a:path w="448945" h="299720">
                <a:moveTo>
                  <a:pt x="0" y="299704"/>
                </a:moveTo>
                <a:lnTo>
                  <a:pt x="448531" y="299704"/>
                </a:lnTo>
                <a:lnTo>
                  <a:pt x="448531" y="0"/>
                </a:lnTo>
                <a:lnTo>
                  <a:pt x="0" y="0"/>
                </a:lnTo>
                <a:lnTo>
                  <a:pt x="0" y="29970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6718" y="6220788"/>
            <a:ext cx="390525" cy="238760"/>
          </a:xfrm>
          <a:custGeom>
            <a:avLst/>
            <a:gdLst/>
            <a:ahLst/>
            <a:cxnLst/>
            <a:rect l="l" t="t" r="r" b="b"/>
            <a:pathLst>
              <a:path w="390525" h="238760">
                <a:moveTo>
                  <a:pt x="166344" y="0"/>
                </a:moveTo>
                <a:lnTo>
                  <a:pt x="122785" y="8220"/>
                </a:lnTo>
                <a:lnTo>
                  <a:pt x="89352" y="30821"/>
                </a:lnTo>
                <a:lnTo>
                  <a:pt x="68646" y="64173"/>
                </a:lnTo>
                <a:lnTo>
                  <a:pt x="65021" y="77051"/>
                </a:lnTo>
                <a:lnTo>
                  <a:pt x="51825" y="81701"/>
                </a:lnTo>
                <a:lnTo>
                  <a:pt x="19348" y="105877"/>
                </a:lnTo>
                <a:lnTo>
                  <a:pt x="1678" y="141769"/>
                </a:lnTo>
                <a:lnTo>
                  <a:pt x="0" y="155530"/>
                </a:lnTo>
                <a:lnTo>
                  <a:pt x="1248" y="170608"/>
                </a:lnTo>
                <a:lnTo>
                  <a:pt x="18414" y="208954"/>
                </a:lnTo>
                <a:lnTo>
                  <a:pt x="51093" y="232901"/>
                </a:lnTo>
                <a:lnTo>
                  <a:pt x="77856" y="238391"/>
                </a:lnTo>
                <a:lnTo>
                  <a:pt x="324927" y="238391"/>
                </a:lnTo>
                <a:lnTo>
                  <a:pt x="339267" y="236520"/>
                </a:lnTo>
                <a:lnTo>
                  <a:pt x="374268" y="215167"/>
                </a:lnTo>
                <a:lnTo>
                  <a:pt x="390198" y="176932"/>
                </a:lnTo>
                <a:lnTo>
                  <a:pt x="388870" y="161416"/>
                </a:lnTo>
                <a:lnTo>
                  <a:pt x="370237" y="124495"/>
                </a:lnTo>
                <a:lnTo>
                  <a:pt x="335631" y="106164"/>
                </a:lnTo>
                <a:lnTo>
                  <a:pt x="332090" y="105620"/>
                </a:lnTo>
                <a:lnTo>
                  <a:pt x="332090" y="105437"/>
                </a:lnTo>
                <a:lnTo>
                  <a:pt x="332121" y="105254"/>
                </a:lnTo>
                <a:lnTo>
                  <a:pt x="332121" y="105041"/>
                </a:lnTo>
                <a:lnTo>
                  <a:pt x="319008" y="65328"/>
                </a:lnTo>
                <a:lnTo>
                  <a:pt x="285824" y="41562"/>
                </a:lnTo>
                <a:lnTo>
                  <a:pt x="245216" y="41562"/>
                </a:lnTo>
                <a:lnTo>
                  <a:pt x="236045" y="32127"/>
                </a:lnTo>
                <a:lnTo>
                  <a:pt x="204001" y="9964"/>
                </a:lnTo>
                <a:lnTo>
                  <a:pt x="179426" y="1729"/>
                </a:lnTo>
                <a:lnTo>
                  <a:pt x="166344" y="0"/>
                </a:lnTo>
                <a:close/>
              </a:path>
              <a:path w="390525" h="238760">
                <a:moveTo>
                  <a:pt x="271682" y="38668"/>
                </a:moveTo>
                <a:lnTo>
                  <a:pt x="256353" y="39261"/>
                </a:lnTo>
                <a:lnTo>
                  <a:pt x="245216" y="41562"/>
                </a:lnTo>
                <a:lnTo>
                  <a:pt x="285824" y="41562"/>
                </a:lnTo>
                <a:lnTo>
                  <a:pt x="271682" y="38668"/>
                </a:lnTo>
                <a:close/>
              </a:path>
            </a:pathLst>
          </a:custGeom>
          <a:solidFill>
            <a:srgbClr val="E1E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51586" y="6964004"/>
            <a:ext cx="658495" cy="234950"/>
          </a:xfrm>
          <a:prstGeom prst="rect">
            <a:avLst/>
          </a:prstGeom>
          <a:solidFill>
            <a:srgbClr val="8295B0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ct val="100000"/>
              </a:lnSpc>
            </a:pPr>
            <a:r>
              <a:rPr sz="85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850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ode*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00837" y="6653079"/>
            <a:ext cx="215265" cy="64769"/>
          </a:xfrm>
          <a:custGeom>
            <a:avLst/>
            <a:gdLst/>
            <a:ahLst/>
            <a:cxnLst/>
            <a:rect l="l" t="t" r="r" b="b"/>
            <a:pathLst>
              <a:path w="215264" h="64770">
                <a:moveTo>
                  <a:pt x="192754" y="26250"/>
                </a:moveTo>
                <a:lnTo>
                  <a:pt x="110474" y="26250"/>
                </a:lnTo>
                <a:lnTo>
                  <a:pt x="124729" y="26949"/>
                </a:lnTo>
                <a:lnTo>
                  <a:pt x="137445" y="29277"/>
                </a:lnTo>
                <a:lnTo>
                  <a:pt x="172574" y="44135"/>
                </a:lnTo>
                <a:lnTo>
                  <a:pt x="190774" y="58169"/>
                </a:lnTo>
                <a:lnTo>
                  <a:pt x="198851" y="64173"/>
                </a:lnTo>
                <a:lnTo>
                  <a:pt x="215097" y="46495"/>
                </a:lnTo>
                <a:lnTo>
                  <a:pt x="213451" y="43203"/>
                </a:lnTo>
                <a:lnTo>
                  <a:pt x="203646" y="34501"/>
                </a:lnTo>
                <a:lnTo>
                  <a:pt x="193456" y="26704"/>
                </a:lnTo>
                <a:lnTo>
                  <a:pt x="192754" y="26250"/>
                </a:lnTo>
                <a:close/>
              </a:path>
              <a:path w="215264" h="64770">
                <a:moveTo>
                  <a:pt x="111843" y="0"/>
                </a:moveTo>
                <a:lnTo>
                  <a:pt x="72102" y="3869"/>
                </a:lnTo>
                <a:lnTo>
                  <a:pt x="36535" y="17675"/>
                </a:lnTo>
                <a:lnTo>
                  <a:pt x="3322" y="42959"/>
                </a:lnTo>
                <a:lnTo>
                  <a:pt x="30" y="46495"/>
                </a:lnTo>
                <a:lnTo>
                  <a:pt x="0" y="52804"/>
                </a:lnTo>
                <a:lnTo>
                  <a:pt x="2560" y="57163"/>
                </a:lnTo>
                <a:lnTo>
                  <a:pt x="5181" y="61582"/>
                </a:lnTo>
                <a:lnTo>
                  <a:pt x="10728" y="64051"/>
                </a:lnTo>
                <a:lnTo>
                  <a:pt x="19781" y="62741"/>
                </a:lnTo>
                <a:lnTo>
                  <a:pt x="22555" y="60180"/>
                </a:lnTo>
                <a:lnTo>
                  <a:pt x="29018" y="54524"/>
                </a:lnTo>
                <a:lnTo>
                  <a:pt x="72025" y="31297"/>
                </a:lnTo>
                <a:lnTo>
                  <a:pt x="110474" y="26250"/>
                </a:lnTo>
                <a:lnTo>
                  <a:pt x="192754" y="26250"/>
                </a:lnTo>
                <a:lnTo>
                  <a:pt x="182924" y="19894"/>
                </a:lnTo>
                <a:lnTo>
                  <a:pt x="137122" y="2612"/>
                </a:lnTo>
                <a:lnTo>
                  <a:pt x="124691" y="800"/>
                </a:lnTo>
                <a:lnTo>
                  <a:pt x="111843" y="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9306" y="6696770"/>
            <a:ext cx="157480" cy="54610"/>
          </a:xfrm>
          <a:custGeom>
            <a:avLst/>
            <a:gdLst/>
            <a:ahLst/>
            <a:cxnLst/>
            <a:rect l="l" t="t" r="r" b="b"/>
            <a:pathLst>
              <a:path w="157479" h="54609">
                <a:moveTo>
                  <a:pt x="74558" y="0"/>
                </a:moveTo>
                <a:lnTo>
                  <a:pt x="26787" y="13948"/>
                </a:lnTo>
                <a:lnTo>
                  <a:pt x="0" y="41880"/>
                </a:lnTo>
                <a:lnTo>
                  <a:pt x="8564" y="53554"/>
                </a:lnTo>
                <a:lnTo>
                  <a:pt x="17099" y="54529"/>
                </a:lnTo>
                <a:lnTo>
                  <a:pt x="23317" y="49317"/>
                </a:lnTo>
                <a:lnTo>
                  <a:pt x="26395" y="46696"/>
                </a:lnTo>
                <a:lnTo>
                  <a:pt x="29291" y="43953"/>
                </a:lnTo>
                <a:lnTo>
                  <a:pt x="33477" y="40845"/>
                </a:lnTo>
                <a:lnTo>
                  <a:pt x="44323" y="34276"/>
                </a:lnTo>
                <a:lnTo>
                  <a:pt x="55857" y="29610"/>
                </a:lnTo>
                <a:lnTo>
                  <a:pt x="67846" y="26848"/>
                </a:lnTo>
                <a:lnTo>
                  <a:pt x="80058" y="25991"/>
                </a:lnTo>
                <a:lnTo>
                  <a:pt x="148699" y="25991"/>
                </a:lnTo>
                <a:lnTo>
                  <a:pt x="146815" y="24272"/>
                </a:lnTo>
                <a:lnTo>
                  <a:pt x="101243" y="2183"/>
                </a:lnTo>
                <a:lnTo>
                  <a:pt x="87805" y="257"/>
                </a:lnTo>
                <a:lnTo>
                  <a:pt x="74558" y="0"/>
                </a:lnTo>
                <a:close/>
              </a:path>
              <a:path w="157479" h="54609">
                <a:moveTo>
                  <a:pt x="148699" y="25991"/>
                </a:moveTo>
                <a:lnTo>
                  <a:pt x="80058" y="25991"/>
                </a:lnTo>
                <a:lnTo>
                  <a:pt x="92261" y="27040"/>
                </a:lnTo>
                <a:lnTo>
                  <a:pt x="104223" y="29997"/>
                </a:lnTo>
                <a:lnTo>
                  <a:pt x="115710" y="34862"/>
                </a:lnTo>
                <a:lnTo>
                  <a:pt x="126491" y="41636"/>
                </a:lnTo>
                <a:lnTo>
                  <a:pt x="130210" y="44410"/>
                </a:lnTo>
                <a:lnTo>
                  <a:pt x="133563" y="47763"/>
                </a:lnTo>
                <a:lnTo>
                  <a:pt x="141488" y="53432"/>
                </a:lnTo>
                <a:lnTo>
                  <a:pt x="146090" y="53493"/>
                </a:lnTo>
                <a:lnTo>
                  <a:pt x="150571" y="51115"/>
                </a:lnTo>
                <a:lnTo>
                  <a:pt x="155143" y="48738"/>
                </a:lnTo>
                <a:lnTo>
                  <a:pt x="157246" y="44775"/>
                </a:lnTo>
                <a:lnTo>
                  <a:pt x="157459" y="40722"/>
                </a:lnTo>
                <a:lnTo>
                  <a:pt x="157490" y="35875"/>
                </a:lnTo>
                <a:lnTo>
                  <a:pt x="155996" y="32644"/>
                </a:lnTo>
                <a:lnTo>
                  <a:pt x="148699" y="25991"/>
                </a:lnTo>
                <a:close/>
              </a:path>
            </a:pathLst>
          </a:custGeom>
          <a:solidFill>
            <a:srgbClr val="587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9206" y="6741176"/>
            <a:ext cx="99060" cy="42545"/>
          </a:xfrm>
          <a:custGeom>
            <a:avLst/>
            <a:gdLst/>
            <a:ahLst/>
            <a:cxnLst/>
            <a:rect l="l" t="t" r="r" b="b"/>
            <a:pathLst>
              <a:path w="99060" h="42545">
                <a:moveTo>
                  <a:pt x="98076" y="25820"/>
                </a:moveTo>
                <a:lnTo>
                  <a:pt x="54041" y="25820"/>
                </a:lnTo>
                <a:lnTo>
                  <a:pt x="62483" y="26826"/>
                </a:lnTo>
                <a:lnTo>
                  <a:pt x="69494" y="30697"/>
                </a:lnTo>
                <a:lnTo>
                  <a:pt x="79430" y="40877"/>
                </a:lnTo>
                <a:lnTo>
                  <a:pt x="84307" y="42432"/>
                </a:lnTo>
                <a:lnTo>
                  <a:pt x="95189" y="38439"/>
                </a:lnTo>
                <a:lnTo>
                  <a:pt x="98023" y="34324"/>
                </a:lnTo>
                <a:lnTo>
                  <a:pt x="98755" y="28411"/>
                </a:lnTo>
                <a:lnTo>
                  <a:pt x="98145" y="26369"/>
                </a:lnTo>
                <a:lnTo>
                  <a:pt x="98076" y="25820"/>
                </a:lnTo>
                <a:close/>
              </a:path>
              <a:path w="99060" h="42545">
                <a:moveTo>
                  <a:pt x="51318" y="0"/>
                </a:moveTo>
                <a:lnTo>
                  <a:pt x="12573" y="11576"/>
                </a:lnTo>
                <a:lnTo>
                  <a:pt x="0" y="24723"/>
                </a:lnTo>
                <a:lnTo>
                  <a:pt x="0" y="31062"/>
                </a:lnTo>
                <a:lnTo>
                  <a:pt x="5974" y="39841"/>
                </a:lnTo>
                <a:lnTo>
                  <a:pt x="11521" y="42005"/>
                </a:lnTo>
                <a:lnTo>
                  <a:pt x="20116" y="40085"/>
                </a:lnTo>
                <a:lnTo>
                  <a:pt x="22585" y="37860"/>
                </a:lnTo>
                <a:lnTo>
                  <a:pt x="29969" y="31500"/>
                </a:lnTo>
                <a:lnTo>
                  <a:pt x="41269" y="26436"/>
                </a:lnTo>
                <a:lnTo>
                  <a:pt x="54041" y="25820"/>
                </a:lnTo>
                <a:lnTo>
                  <a:pt x="98076" y="25820"/>
                </a:lnTo>
                <a:lnTo>
                  <a:pt x="97871" y="24204"/>
                </a:lnTo>
                <a:lnTo>
                  <a:pt x="96865" y="22376"/>
                </a:lnTo>
                <a:lnTo>
                  <a:pt x="94030" y="17133"/>
                </a:lnTo>
                <a:lnTo>
                  <a:pt x="89367" y="13597"/>
                </a:lnTo>
                <a:lnTo>
                  <a:pt x="83389" y="9542"/>
                </a:lnTo>
                <a:lnTo>
                  <a:pt x="73525" y="4255"/>
                </a:lnTo>
                <a:lnTo>
                  <a:pt x="62950" y="1031"/>
                </a:lnTo>
                <a:lnTo>
                  <a:pt x="51318" y="0"/>
                </a:lnTo>
                <a:close/>
              </a:path>
            </a:pathLst>
          </a:custGeom>
          <a:solidFill>
            <a:srgbClr val="9EA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2887" y="6785955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24536" y="0"/>
                </a:moveTo>
                <a:lnTo>
                  <a:pt x="7254" y="60"/>
                </a:lnTo>
                <a:lnTo>
                  <a:pt x="213" y="7101"/>
                </a:lnTo>
                <a:lnTo>
                  <a:pt x="91" y="15758"/>
                </a:lnTo>
                <a:lnTo>
                  <a:pt x="0" y="24444"/>
                </a:lnTo>
                <a:lnTo>
                  <a:pt x="7162" y="31638"/>
                </a:lnTo>
                <a:lnTo>
                  <a:pt x="15910" y="31638"/>
                </a:lnTo>
                <a:lnTo>
                  <a:pt x="24597" y="31607"/>
                </a:lnTo>
                <a:lnTo>
                  <a:pt x="31577" y="24658"/>
                </a:lnTo>
                <a:lnTo>
                  <a:pt x="31821" y="7315"/>
                </a:lnTo>
                <a:lnTo>
                  <a:pt x="24536" y="0"/>
                </a:lnTo>
                <a:close/>
              </a:path>
            </a:pathLst>
          </a:custGeom>
          <a:solidFill>
            <a:srgbClr val="BEC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4847" y="6545295"/>
            <a:ext cx="531863" cy="389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4847" y="7001723"/>
            <a:ext cx="531863" cy="389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3409" y="6560242"/>
            <a:ext cx="563172" cy="483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67949" y="7426054"/>
            <a:ext cx="667335" cy="286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53404" y="6667475"/>
            <a:ext cx="147955" cy="75565"/>
          </a:xfrm>
          <a:custGeom>
            <a:avLst/>
            <a:gdLst/>
            <a:ahLst/>
            <a:cxnLst/>
            <a:rect l="l" t="t" r="r" b="b"/>
            <a:pathLst>
              <a:path w="147954" h="75565">
                <a:moveTo>
                  <a:pt x="79959" y="0"/>
                </a:moveTo>
                <a:lnTo>
                  <a:pt x="39657" y="7763"/>
                </a:lnTo>
                <a:lnTo>
                  <a:pt x="0" y="38978"/>
                </a:lnTo>
                <a:lnTo>
                  <a:pt x="8731" y="49208"/>
                </a:lnTo>
                <a:lnTo>
                  <a:pt x="41360" y="70365"/>
                </a:lnTo>
                <a:lnTo>
                  <a:pt x="67076" y="75552"/>
                </a:lnTo>
                <a:lnTo>
                  <a:pt x="81407" y="74674"/>
                </a:lnTo>
                <a:lnTo>
                  <a:pt x="118720" y="61908"/>
                </a:lnTo>
                <a:lnTo>
                  <a:pt x="147732" y="35239"/>
                </a:lnTo>
                <a:lnTo>
                  <a:pt x="138629" y="25584"/>
                </a:lnTo>
                <a:lnTo>
                  <a:pt x="105605" y="5176"/>
                </a:lnTo>
                <a:lnTo>
                  <a:pt x="79959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5242" y="667033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34061" y="0"/>
                </a:moveTo>
                <a:lnTo>
                  <a:pt x="18865" y="2673"/>
                </a:lnTo>
                <a:lnTo>
                  <a:pt x="7233" y="10157"/>
                </a:lnTo>
                <a:lnTo>
                  <a:pt x="0" y="21247"/>
                </a:lnTo>
                <a:lnTo>
                  <a:pt x="1007" y="38950"/>
                </a:lnTo>
                <a:lnTo>
                  <a:pt x="6216" y="52139"/>
                </a:lnTo>
                <a:lnTo>
                  <a:pt x="14705" y="60822"/>
                </a:lnTo>
                <a:lnTo>
                  <a:pt x="25554" y="65005"/>
                </a:lnTo>
                <a:lnTo>
                  <a:pt x="30729" y="65423"/>
                </a:lnTo>
                <a:lnTo>
                  <a:pt x="44603" y="62347"/>
                </a:lnTo>
                <a:lnTo>
                  <a:pt x="55542" y="54047"/>
                </a:lnTo>
                <a:lnTo>
                  <a:pt x="62163" y="41915"/>
                </a:lnTo>
                <a:lnTo>
                  <a:pt x="60624" y="24766"/>
                </a:lnTo>
                <a:lnTo>
                  <a:pt x="54781" y="11962"/>
                </a:lnTo>
                <a:lnTo>
                  <a:pt x="45603" y="3655"/>
                </a:lnTo>
                <a:lnTo>
                  <a:pt x="34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4510" y="6680220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20">
                <a:moveTo>
                  <a:pt x="24997" y="0"/>
                </a:moveTo>
                <a:lnTo>
                  <a:pt x="21462" y="0"/>
                </a:lnTo>
                <a:lnTo>
                  <a:pt x="8176" y="4283"/>
                </a:lnTo>
                <a:lnTo>
                  <a:pt x="0" y="15209"/>
                </a:lnTo>
                <a:lnTo>
                  <a:pt x="2132" y="31796"/>
                </a:lnTo>
                <a:lnTo>
                  <a:pt x="9758" y="41902"/>
                </a:lnTo>
                <a:lnTo>
                  <a:pt x="20941" y="45470"/>
                </a:lnTo>
                <a:lnTo>
                  <a:pt x="34497" y="41279"/>
                </a:lnTo>
                <a:lnTo>
                  <a:pt x="42789" y="30553"/>
                </a:lnTo>
                <a:lnTo>
                  <a:pt x="44169" y="17830"/>
                </a:lnTo>
                <a:lnTo>
                  <a:pt x="42980" y="14356"/>
                </a:lnTo>
                <a:lnTo>
                  <a:pt x="30392" y="14356"/>
                </a:lnTo>
                <a:lnTo>
                  <a:pt x="27588" y="11521"/>
                </a:lnTo>
                <a:lnTo>
                  <a:pt x="27588" y="5486"/>
                </a:lnTo>
                <a:lnTo>
                  <a:pt x="29143" y="3291"/>
                </a:lnTo>
                <a:lnTo>
                  <a:pt x="31368" y="2316"/>
                </a:lnTo>
                <a:lnTo>
                  <a:pt x="28350" y="853"/>
                </a:lnTo>
                <a:lnTo>
                  <a:pt x="24997" y="0"/>
                </a:lnTo>
                <a:close/>
              </a:path>
              <a:path w="44450" h="45720">
                <a:moveTo>
                  <a:pt x="39963" y="9570"/>
                </a:moveTo>
                <a:lnTo>
                  <a:pt x="39262" y="12313"/>
                </a:lnTo>
                <a:lnTo>
                  <a:pt x="36824" y="14356"/>
                </a:lnTo>
                <a:lnTo>
                  <a:pt x="42980" y="14356"/>
                </a:lnTo>
                <a:lnTo>
                  <a:pt x="42615" y="13289"/>
                </a:lnTo>
                <a:lnTo>
                  <a:pt x="39963" y="957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05058" y="6613232"/>
            <a:ext cx="196215" cy="99060"/>
          </a:xfrm>
          <a:custGeom>
            <a:avLst/>
            <a:gdLst/>
            <a:ahLst/>
            <a:cxnLst/>
            <a:rect l="l" t="t" r="r" b="b"/>
            <a:pathLst>
              <a:path w="196214" h="99059">
                <a:moveTo>
                  <a:pt x="89509" y="0"/>
                </a:moveTo>
                <a:lnTo>
                  <a:pt x="54711" y="18062"/>
                </a:lnTo>
                <a:lnTo>
                  <a:pt x="31270" y="49318"/>
                </a:lnTo>
                <a:lnTo>
                  <a:pt x="0" y="98656"/>
                </a:lnTo>
                <a:lnTo>
                  <a:pt x="24644" y="78175"/>
                </a:lnTo>
                <a:lnTo>
                  <a:pt x="37191" y="67999"/>
                </a:lnTo>
                <a:lnTo>
                  <a:pt x="68308" y="45381"/>
                </a:lnTo>
                <a:lnTo>
                  <a:pt x="109218" y="32364"/>
                </a:lnTo>
                <a:lnTo>
                  <a:pt x="171652" y="32364"/>
                </a:lnTo>
                <a:lnTo>
                  <a:pt x="151775" y="21557"/>
                </a:lnTo>
                <a:lnTo>
                  <a:pt x="115697" y="5889"/>
                </a:lnTo>
                <a:lnTo>
                  <a:pt x="97438" y="737"/>
                </a:lnTo>
                <a:lnTo>
                  <a:pt x="89509" y="0"/>
                </a:lnTo>
                <a:close/>
              </a:path>
              <a:path w="196214" h="99059">
                <a:moveTo>
                  <a:pt x="171652" y="32364"/>
                </a:moveTo>
                <a:lnTo>
                  <a:pt x="109218" y="32364"/>
                </a:lnTo>
                <a:lnTo>
                  <a:pt x="117376" y="33208"/>
                </a:lnTo>
                <a:lnTo>
                  <a:pt x="125945" y="35135"/>
                </a:lnTo>
                <a:lnTo>
                  <a:pt x="167936" y="53114"/>
                </a:lnTo>
                <a:lnTo>
                  <a:pt x="196077" y="67870"/>
                </a:lnTo>
                <a:lnTo>
                  <a:pt x="195407" y="56474"/>
                </a:lnTo>
                <a:lnTo>
                  <a:pt x="192383" y="48162"/>
                </a:lnTo>
                <a:lnTo>
                  <a:pt x="185264" y="40917"/>
                </a:lnTo>
                <a:lnTo>
                  <a:pt x="172309" y="32721"/>
                </a:lnTo>
                <a:lnTo>
                  <a:pt x="171652" y="32364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52443" y="6700367"/>
            <a:ext cx="186055" cy="94615"/>
          </a:xfrm>
          <a:custGeom>
            <a:avLst/>
            <a:gdLst/>
            <a:ahLst/>
            <a:cxnLst/>
            <a:rect l="l" t="t" r="r" b="b"/>
            <a:pathLst>
              <a:path w="186054" h="94615">
                <a:moveTo>
                  <a:pt x="0" y="29418"/>
                </a:moveTo>
                <a:lnTo>
                  <a:pt x="26273" y="62869"/>
                </a:lnTo>
                <a:lnTo>
                  <a:pt x="61137" y="80510"/>
                </a:lnTo>
                <a:lnTo>
                  <a:pt x="102030" y="94274"/>
                </a:lnTo>
                <a:lnTo>
                  <a:pt x="109781" y="94470"/>
                </a:lnTo>
                <a:lnTo>
                  <a:pt x="116930" y="93186"/>
                </a:lnTo>
                <a:lnTo>
                  <a:pt x="147106" y="66069"/>
                </a:lnTo>
                <a:lnTo>
                  <a:pt x="80636" y="66069"/>
                </a:lnTo>
                <a:lnTo>
                  <a:pt x="72860" y="65398"/>
                </a:lnTo>
                <a:lnTo>
                  <a:pt x="37053" y="51244"/>
                </a:lnTo>
                <a:lnTo>
                  <a:pt x="13697" y="37702"/>
                </a:lnTo>
                <a:lnTo>
                  <a:pt x="0" y="29418"/>
                </a:lnTo>
                <a:close/>
              </a:path>
              <a:path w="186054" h="94615">
                <a:moveTo>
                  <a:pt x="186000" y="0"/>
                </a:moveTo>
                <a:lnTo>
                  <a:pt x="155201" y="25518"/>
                </a:lnTo>
                <a:lnTo>
                  <a:pt x="121847" y="50737"/>
                </a:lnTo>
                <a:lnTo>
                  <a:pt x="80636" y="66069"/>
                </a:lnTo>
                <a:lnTo>
                  <a:pt x="147106" y="66069"/>
                </a:lnTo>
                <a:lnTo>
                  <a:pt x="150390" y="61375"/>
                </a:lnTo>
                <a:lnTo>
                  <a:pt x="157977" y="49298"/>
                </a:lnTo>
                <a:lnTo>
                  <a:pt x="166312" y="35104"/>
                </a:lnTo>
                <a:lnTo>
                  <a:pt x="175589" y="18701"/>
                </a:lnTo>
                <a:lnTo>
                  <a:pt x="18600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3303" y="6798878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27828" y="0"/>
                </a:moveTo>
                <a:lnTo>
                  <a:pt x="14630" y="0"/>
                </a:lnTo>
                <a:lnTo>
                  <a:pt x="7345" y="4358"/>
                </a:lnTo>
                <a:lnTo>
                  <a:pt x="3444" y="11704"/>
                </a:lnTo>
                <a:lnTo>
                  <a:pt x="1097" y="16062"/>
                </a:lnTo>
                <a:lnTo>
                  <a:pt x="0" y="21122"/>
                </a:lnTo>
                <a:lnTo>
                  <a:pt x="0" y="34869"/>
                </a:lnTo>
                <a:lnTo>
                  <a:pt x="2042" y="40965"/>
                </a:lnTo>
                <a:lnTo>
                  <a:pt x="6126" y="45567"/>
                </a:lnTo>
                <a:lnTo>
                  <a:pt x="10271" y="50291"/>
                </a:lnTo>
                <a:lnTo>
                  <a:pt x="15666" y="52577"/>
                </a:lnTo>
                <a:lnTo>
                  <a:pt x="28407" y="52577"/>
                </a:lnTo>
                <a:lnTo>
                  <a:pt x="32705" y="51114"/>
                </a:lnTo>
                <a:lnTo>
                  <a:pt x="36697" y="47823"/>
                </a:lnTo>
                <a:lnTo>
                  <a:pt x="34410" y="44683"/>
                </a:lnTo>
                <a:lnTo>
                  <a:pt x="18989" y="44683"/>
                </a:lnTo>
                <a:lnTo>
                  <a:pt x="15666" y="42732"/>
                </a:lnTo>
                <a:lnTo>
                  <a:pt x="12100" y="36240"/>
                </a:lnTo>
                <a:lnTo>
                  <a:pt x="11521" y="32369"/>
                </a:lnTo>
                <a:lnTo>
                  <a:pt x="11521" y="19568"/>
                </a:lnTo>
                <a:lnTo>
                  <a:pt x="12374" y="15331"/>
                </a:lnTo>
                <a:lnTo>
                  <a:pt x="14356" y="12435"/>
                </a:lnTo>
                <a:lnTo>
                  <a:pt x="16154" y="9723"/>
                </a:lnTo>
                <a:lnTo>
                  <a:pt x="19507" y="8046"/>
                </a:lnTo>
                <a:lnTo>
                  <a:pt x="32921" y="8046"/>
                </a:lnTo>
                <a:lnTo>
                  <a:pt x="35600" y="3992"/>
                </a:lnTo>
                <a:lnTo>
                  <a:pt x="32857" y="1584"/>
                </a:lnTo>
                <a:lnTo>
                  <a:pt x="27828" y="0"/>
                </a:lnTo>
                <a:close/>
              </a:path>
              <a:path w="36830" h="52704">
                <a:moveTo>
                  <a:pt x="32034" y="41422"/>
                </a:moveTo>
                <a:lnTo>
                  <a:pt x="29047" y="43830"/>
                </a:lnTo>
                <a:lnTo>
                  <a:pt x="26365" y="44683"/>
                </a:lnTo>
                <a:lnTo>
                  <a:pt x="34410" y="44683"/>
                </a:lnTo>
                <a:lnTo>
                  <a:pt x="32034" y="41422"/>
                </a:lnTo>
                <a:close/>
              </a:path>
              <a:path w="36830" h="52704">
                <a:moveTo>
                  <a:pt x="32921" y="8046"/>
                </a:moveTo>
                <a:lnTo>
                  <a:pt x="25786" y="8046"/>
                </a:lnTo>
                <a:lnTo>
                  <a:pt x="28468" y="9022"/>
                </a:lnTo>
                <a:lnTo>
                  <a:pt x="31028" y="10911"/>
                </a:lnTo>
                <a:lnTo>
                  <a:pt x="32921" y="8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8535" y="6799946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4" h="50800">
                <a:moveTo>
                  <a:pt x="28834" y="0"/>
                </a:moveTo>
                <a:lnTo>
                  <a:pt x="0" y="0"/>
                </a:lnTo>
                <a:lnTo>
                  <a:pt x="0" y="50627"/>
                </a:lnTo>
                <a:lnTo>
                  <a:pt x="29504" y="50627"/>
                </a:lnTo>
                <a:lnTo>
                  <a:pt x="29504" y="41879"/>
                </a:lnTo>
                <a:lnTo>
                  <a:pt x="10363" y="41879"/>
                </a:lnTo>
                <a:lnTo>
                  <a:pt x="10363" y="28315"/>
                </a:lnTo>
                <a:lnTo>
                  <a:pt x="24688" y="28315"/>
                </a:lnTo>
                <a:lnTo>
                  <a:pt x="24688" y="20055"/>
                </a:lnTo>
                <a:lnTo>
                  <a:pt x="10210" y="20055"/>
                </a:lnTo>
                <a:lnTo>
                  <a:pt x="10210" y="8290"/>
                </a:lnTo>
                <a:lnTo>
                  <a:pt x="27523" y="8290"/>
                </a:lnTo>
                <a:lnTo>
                  <a:pt x="28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34166" y="6799946"/>
            <a:ext cx="44450" cy="51435"/>
          </a:xfrm>
          <a:custGeom>
            <a:avLst/>
            <a:gdLst/>
            <a:ahLst/>
            <a:cxnLst/>
            <a:rect l="l" t="t" r="r" b="b"/>
            <a:pathLst>
              <a:path w="44450" h="51434">
                <a:moveTo>
                  <a:pt x="11125" y="0"/>
                </a:moveTo>
                <a:lnTo>
                  <a:pt x="0" y="0"/>
                </a:lnTo>
                <a:lnTo>
                  <a:pt x="17160" y="50993"/>
                </a:lnTo>
                <a:lnTo>
                  <a:pt x="26426" y="50993"/>
                </a:lnTo>
                <a:lnTo>
                  <a:pt x="31891" y="35173"/>
                </a:lnTo>
                <a:lnTo>
                  <a:pt x="21823" y="35173"/>
                </a:lnTo>
                <a:lnTo>
                  <a:pt x="21031" y="31455"/>
                </a:lnTo>
                <a:lnTo>
                  <a:pt x="20238" y="28620"/>
                </a:lnTo>
                <a:lnTo>
                  <a:pt x="19507" y="26365"/>
                </a:lnTo>
                <a:lnTo>
                  <a:pt x="11125" y="0"/>
                </a:lnTo>
                <a:close/>
              </a:path>
              <a:path w="44450" h="51434">
                <a:moveTo>
                  <a:pt x="44043" y="0"/>
                </a:moveTo>
                <a:lnTo>
                  <a:pt x="33345" y="0"/>
                </a:lnTo>
                <a:lnTo>
                  <a:pt x="24749" y="25054"/>
                </a:lnTo>
                <a:lnTo>
                  <a:pt x="23804" y="27828"/>
                </a:lnTo>
                <a:lnTo>
                  <a:pt x="22494" y="32034"/>
                </a:lnTo>
                <a:lnTo>
                  <a:pt x="21823" y="35173"/>
                </a:lnTo>
                <a:lnTo>
                  <a:pt x="31891" y="35173"/>
                </a:lnTo>
                <a:lnTo>
                  <a:pt x="44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73028" y="6799823"/>
            <a:ext cx="43815" cy="50800"/>
          </a:xfrm>
          <a:custGeom>
            <a:avLst/>
            <a:gdLst/>
            <a:ahLst/>
            <a:cxnLst/>
            <a:rect l="l" t="t" r="r" b="b"/>
            <a:pathLst>
              <a:path w="43814" h="50800">
                <a:moveTo>
                  <a:pt x="27584" y="0"/>
                </a:moveTo>
                <a:lnTo>
                  <a:pt x="16581" y="0"/>
                </a:lnTo>
                <a:lnTo>
                  <a:pt x="0" y="50749"/>
                </a:lnTo>
                <a:lnTo>
                  <a:pt x="10607" y="50749"/>
                </a:lnTo>
                <a:lnTo>
                  <a:pt x="14203" y="38740"/>
                </a:lnTo>
                <a:lnTo>
                  <a:pt x="39753" y="38740"/>
                </a:lnTo>
                <a:lnTo>
                  <a:pt x="37101" y="30297"/>
                </a:lnTo>
                <a:lnTo>
                  <a:pt x="16672" y="30297"/>
                </a:lnTo>
                <a:lnTo>
                  <a:pt x="17769" y="26913"/>
                </a:lnTo>
                <a:lnTo>
                  <a:pt x="18409" y="24505"/>
                </a:lnTo>
                <a:lnTo>
                  <a:pt x="19354" y="20878"/>
                </a:lnTo>
                <a:lnTo>
                  <a:pt x="20299" y="17099"/>
                </a:lnTo>
                <a:lnTo>
                  <a:pt x="21762" y="11125"/>
                </a:lnTo>
                <a:lnTo>
                  <a:pt x="31078" y="11125"/>
                </a:lnTo>
                <a:lnTo>
                  <a:pt x="27584" y="0"/>
                </a:lnTo>
                <a:close/>
              </a:path>
              <a:path w="43814" h="50800">
                <a:moveTo>
                  <a:pt x="39753" y="38740"/>
                </a:moveTo>
                <a:lnTo>
                  <a:pt x="29047" y="38740"/>
                </a:lnTo>
                <a:lnTo>
                  <a:pt x="32613" y="50749"/>
                </a:lnTo>
                <a:lnTo>
                  <a:pt x="43525" y="50749"/>
                </a:lnTo>
                <a:lnTo>
                  <a:pt x="39753" y="38740"/>
                </a:lnTo>
                <a:close/>
              </a:path>
              <a:path w="43814" h="50800">
                <a:moveTo>
                  <a:pt x="31078" y="11125"/>
                </a:moveTo>
                <a:lnTo>
                  <a:pt x="21762" y="11125"/>
                </a:lnTo>
                <a:lnTo>
                  <a:pt x="23286" y="17739"/>
                </a:lnTo>
                <a:lnTo>
                  <a:pt x="23804" y="20086"/>
                </a:lnTo>
                <a:lnTo>
                  <a:pt x="24902" y="24963"/>
                </a:lnTo>
                <a:lnTo>
                  <a:pt x="26578" y="30297"/>
                </a:lnTo>
                <a:lnTo>
                  <a:pt x="37101" y="30297"/>
                </a:lnTo>
                <a:lnTo>
                  <a:pt x="31078" y="11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3259" y="6820521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80" h="8890">
                <a:moveTo>
                  <a:pt x="0" y="4220"/>
                </a:moveTo>
                <a:lnTo>
                  <a:pt x="17478" y="4220"/>
                </a:lnTo>
              </a:path>
            </a:pathLst>
          </a:custGeom>
          <a:ln w="97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5479" y="6799946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14630" y="0"/>
                </a:moveTo>
                <a:lnTo>
                  <a:pt x="2164" y="0"/>
                </a:lnTo>
                <a:lnTo>
                  <a:pt x="15880" y="23530"/>
                </a:lnTo>
                <a:lnTo>
                  <a:pt x="0" y="50627"/>
                </a:lnTo>
                <a:lnTo>
                  <a:pt x="12679" y="50627"/>
                </a:lnTo>
                <a:lnTo>
                  <a:pt x="21701" y="32765"/>
                </a:lnTo>
                <a:lnTo>
                  <a:pt x="32981" y="32765"/>
                </a:lnTo>
                <a:lnTo>
                  <a:pt x="27371" y="22859"/>
                </a:lnTo>
                <a:lnTo>
                  <a:pt x="32690" y="13624"/>
                </a:lnTo>
                <a:lnTo>
                  <a:pt x="21488" y="13624"/>
                </a:lnTo>
                <a:lnTo>
                  <a:pt x="14630" y="0"/>
                </a:lnTo>
                <a:close/>
              </a:path>
              <a:path w="43179" h="50800">
                <a:moveTo>
                  <a:pt x="32981" y="32765"/>
                </a:moveTo>
                <a:lnTo>
                  <a:pt x="21701" y="32765"/>
                </a:lnTo>
                <a:lnTo>
                  <a:pt x="30784" y="50627"/>
                </a:lnTo>
                <a:lnTo>
                  <a:pt x="43098" y="50627"/>
                </a:lnTo>
                <a:lnTo>
                  <a:pt x="32981" y="32765"/>
                </a:lnTo>
                <a:close/>
              </a:path>
              <a:path w="43179" h="50800">
                <a:moveTo>
                  <a:pt x="40538" y="0"/>
                </a:moveTo>
                <a:lnTo>
                  <a:pt x="28407" y="0"/>
                </a:lnTo>
                <a:lnTo>
                  <a:pt x="21488" y="13624"/>
                </a:lnTo>
                <a:lnTo>
                  <a:pt x="32690" y="13624"/>
                </a:lnTo>
                <a:lnTo>
                  <a:pt x="40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95497" y="679994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7769" y="0"/>
                </a:moveTo>
                <a:lnTo>
                  <a:pt x="4754" y="0"/>
                </a:lnTo>
                <a:lnTo>
                  <a:pt x="0" y="50627"/>
                </a:lnTo>
                <a:lnTo>
                  <a:pt x="10119" y="50627"/>
                </a:lnTo>
                <a:lnTo>
                  <a:pt x="11887" y="24170"/>
                </a:lnTo>
                <a:lnTo>
                  <a:pt x="12100" y="21061"/>
                </a:lnTo>
                <a:lnTo>
                  <a:pt x="12222" y="18074"/>
                </a:lnTo>
                <a:lnTo>
                  <a:pt x="12222" y="15087"/>
                </a:lnTo>
                <a:lnTo>
                  <a:pt x="21727" y="15087"/>
                </a:lnTo>
                <a:lnTo>
                  <a:pt x="17769" y="0"/>
                </a:lnTo>
                <a:close/>
              </a:path>
              <a:path w="52704" h="50800">
                <a:moveTo>
                  <a:pt x="21727" y="15087"/>
                </a:moveTo>
                <a:lnTo>
                  <a:pt x="12222" y="15087"/>
                </a:lnTo>
                <a:lnTo>
                  <a:pt x="12771" y="17983"/>
                </a:lnTo>
                <a:lnTo>
                  <a:pt x="13624" y="21579"/>
                </a:lnTo>
                <a:lnTo>
                  <a:pt x="21488" y="50627"/>
                </a:lnTo>
                <a:lnTo>
                  <a:pt x="30144" y="50627"/>
                </a:lnTo>
                <a:lnTo>
                  <a:pt x="35141" y="33375"/>
                </a:lnTo>
                <a:lnTo>
                  <a:pt x="26151" y="33375"/>
                </a:lnTo>
                <a:lnTo>
                  <a:pt x="25725" y="30754"/>
                </a:lnTo>
                <a:lnTo>
                  <a:pt x="25359" y="28986"/>
                </a:lnTo>
                <a:lnTo>
                  <a:pt x="24414" y="25328"/>
                </a:lnTo>
                <a:lnTo>
                  <a:pt x="21727" y="15087"/>
                </a:lnTo>
                <a:close/>
              </a:path>
              <a:path w="52704" h="50800">
                <a:moveTo>
                  <a:pt x="49142" y="15148"/>
                </a:moveTo>
                <a:lnTo>
                  <a:pt x="40050" y="15148"/>
                </a:lnTo>
                <a:lnTo>
                  <a:pt x="40063" y="18074"/>
                </a:lnTo>
                <a:lnTo>
                  <a:pt x="40203" y="20421"/>
                </a:lnTo>
                <a:lnTo>
                  <a:pt x="40537" y="25328"/>
                </a:lnTo>
                <a:lnTo>
                  <a:pt x="42306" y="50627"/>
                </a:lnTo>
                <a:lnTo>
                  <a:pt x="52303" y="50627"/>
                </a:lnTo>
                <a:lnTo>
                  <a:pt x="49142" y="15148"/>
                </a:lnTo>
                <a:close/>
              </a:path>
              <a:path w="52704" h="50800">
                <a:moveTo>
                  <a:pt x="47792" y="0"/>
                </a:moveTo>
                <a:lnTo>
                  <a:pt x="34838" y="0"/>
                </a:lnTo>
                <a:lnTo>
                  <a:pt x="27980" y="25115"/>
                </a:lnTo>
                <a:lnTo>
                  <a:pt x="27188" y="28102"/>
                </a:lnTo>
                <a:lnTo>
                  <a:pt x="26578" y="30754"/>
                </a:lnTo>
                <a:lnTo>
                  <a:pt x="26151" y="33375"/>
                </a:lnTo>
                <a:lnTo>
                  <a:pt x="35141" y="33375"/>
                </a:lnTo>
                <a:lnTo>
                  <a:pt x="38160" y="22951"/>
                </a:lnTo>
                <a:lnTo>
                  <a:pt x="39044" y="19872"/>
                </a:lnTo>
                <a:lnTo>
                  <a:pt x="39471" y="18074"/>
                </a:lnTo>
                <a:lnTo>
                  <a:pt x="40050" y="15148"/>
                </a:lnTo>
                <a:lnTo>
                  <a:pt x="49142" y="15148"/>
                </a:lnTo>
                <a:lnTo>
                  <a:pt x="47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56975" y="6801866"/>
            <a:ext cx="36195" cy="52069"/>
          </a:xfrm>
          <a:custGeom>
            <a:avLst/>
            <a:gdLst/>
            <a:ahLst/>
            <a:cxnLst/>
            <a:rect l="l" t="t" r="r" b="b"/>
            <a:pathLst>
              <a:path w="36195" h="52070">
                <a:moveTo>
                  <a:pt x="35905" y="39380"/>
                </a:moveTo>
                <a:lnTo>
                  <a:pt x="21640" y="39380"/>
                </a:lnTo>
                <a:lnTo>
                  <a:pt x="21508" y="40385"/>
                </a:lnTo>
                <a:lnTo>
                  <a:pt x="21488" y="51602"/>
                </a:lnTo>
                <a:lnTo>
                  <a:pt x="30754" y="50444"/>
                </a:lnTo>
                <a:lnTo>
                  <a:pt x="30754" y="40385"/>
                </a:lnTo>
                <a:lnTo>
                  <a:pt x="30388" y="39441"/>
                </a:lnTo>
                <a:lnTo>
                  <a:pt x="35905" y="39441"/>
                </a:lnTo>
                <a:close/>
              </a:path>
              <a:path w="36195" h="52070">
                <a:moveTo>
                  <a:pt x="24109" y="0"/>
                </a:moveTo>
                <a:lnTo>
                  <a:pt x="14051" y="0"/>
                </a:lnTo>
                <a:lnTo>
                  <a:pt x="0" y="32979"/>
                </a:lnTo>
                <a:lnTo>
                  <a:pt x="0" y="39593"/>
                </a:lnTo>
                <a:lnTo>
                  <a:pt x="20756" y="39593"/>
                </a:lnTo>
                <a:lnTo>
                  <a:pt x="21640" y="39380"/>
                </a:lnTo>
                <a:lnTo>
                  <a:pt x="35905" y="39380"/>
                </a:lnTo>
                <a:lnTo>
                  <a:pt x="35905" y="31363"/>
                </a:lnTo>
                <a:lnTo>
                  <a:pt x="10363" y="31363"/>
                </a:lnTo>
                <a:lnTo>
                  <a:pt x="11308" y="29900"/>
                </a:lnTo>
                <a:lnTo>
                  <a:pt x="12588" y="27371"/>
                </a:lnTo>
                <a:lnTo>
                  <a:pt x="13776" y="24597"/>
                </a:lnTo>
                <a:lnTo>
                  <a:pt x="24109" y="0"/>
                </a:lnTo>
                <a:close/>
              </a:path>
              <a:path w="36195" h="52070">
                <a:moveTo>
                  <a:pt x="35905" y="39441"/>
                </a:moveTo>
                <a:lnTo>
                  <a:pt x="30388" y="39441"/>
                </a:lnTo>
                <a:lnTo>
                  <a:pt x="31241" y="39593"/>
                </a:lnTo>
                <a:lnTo>
                  <a:pt x="35905" y="39593"/>
                </a:lnTo>
                <a:lnTo>
                  <a:pt x="35905" y="39441"/>
                </a:lnTo>
                <a:close/>
              </a:path>
              <a:path w="36195" h="52070">
                <a:moveTo>
                  <a:pt x="20970" y="31211"/>
                </a:moveTo>
                <a:lnTo>
                  <a:pt x="11155" y="31211"/>
                </a:lnTo>
                <a:lnTo>
                  <a:pt x="10363" y="31363"/>
                </a:lnTo>
                <a:lnTo>
                  <a:pt x="35905" y="31363"/>
                </a:lnTo>
                <a:lnTo>
                  <a:pt x="21854" y="31302"/>
                </a:lnTo>
                <a:lnTo>
                  <a:pt x="20970" y="31211"/>
                </a:lnTo>
                <a:close/>
              </a:path>
              <a:path w="36195" h="52070">
                <a:moveTo>
                  <a:pt x="30754" y="10027"/>
                </a:moveTo>
                <a:lnTo>
                  <a:pt x="23103" y="11795"/>
                </a:lnTo>
                <a:lnTo>
                  <a:pt x="22280" y="20299"/>
                </a:lnTo>
                <a:lnTo>
                  <a:pt x="21915" y="23865"/>
                </a:lnTo>
                <a:lnTo>
                  <a:pt x="21810" y="27371"/>
                </a:lnTo>
                <a:lnTo>
                  <a:pt x="21793" y="30358"/>
                </a:lnTo>
                <a:lnTo>
                  <a:pt x="21854" y="31302"/>
                </a:lnTo>
                <a:lnTo>
                  <a:pt x="30510" y="31302"/>
                </a:lnTo>
                <a:lnTo>
                  <a:pt x="30662" y="29260"/>
                </a:lnTo>
                <a:lnTo>
                  <a:pt x="30754" y="26029"/>
                </a:lnTo>
                <a:lnTo>
                  <a:pt x="30754" y="10027"/>
                </a:lnTo>
                <a:close/>
              </a:path>
              <a:path w="36195" h="52070">
                <a:moveTo>
                  <a:pt x="35905" y="31211"/>
                </a:moveTo>
                <a:lnTo>
                  <a:pt x="31973" y="31211"/>
                </a:lnTo>
                <a:lnTo>
                  <a:pt x="30510" y="31302"/>
                </a:lnTo>
                <a:lnTo>
                  <a:pt x="35905" y="31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5959" y="680174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4023" y="1493"/>
                </a:moveTo>
                <a:lnTo>
                  <a:pt x="2194" y="1493"/>
                </a:lnTo>
                <a:lnTo>
                  <a:pt x="2194" y="8991"/>
                </a:lnTo>
                <a:lnTo>
                  <a:pt x="4023" y="8991"/>
                </a:lnTo>
                <a:lnTo>
                  <a:pt x="4023" y="1493"/>
                </a:lnTo>
                <a:close/>
              </a:path>
              <a:path w="16510" h="9525">
                <a:moveTo>
                  <a:pt x="6461" y="0"/>
                </a:moveTo>
                <a:lnTo>
                  <a:pt x="0" y="0"/>
                </a:lnTo>
                <a:lnTo>
                  <a:pt x="0" y="1493"/>
                </a:lnTo>
                <a:lnTo>
                  <a:pt x="6187" y="1493"/>
                </a:lnTo>
                <a:lnTo>
                  <a:pt x="6461" y="0"/>
                </a:lnTo>
                <a:close/>
              </a:path>
              <a:path w="16510" h="9525">
                <a:moveTo>
                  <a:pt x="10027" y="0"/>
                </a:moveTo>
                <a:lnTo>
                  <a:pt x="7711" y="0"/>
                </a:lnTo>
                <a:lnTo>
                  <a:pt x="6857" y="8991"/>
                </a:lnTo>
                <a:lnTo>
                  <a:pt x="8656" y="8991"/>
                </a:lnTo>
                <a:lnTo>
                  <a:pt x="8991" y="3749"/>
                </a:lnTo>
                <a:lnTo>
                  <a:pt x="9052" y="3200"/>
                </a:lnTo>
                <a:lnTo>
                  <a:pt x="9052" y="2682"/>
                </a:lnTo>
                <a:lnTo>
                  <a:pt x="10716" y="2682"/>
                </a:lnTo>
                <a:lnTo>
                  <a:pt x="10027" y="0"/>
                </a:lnTo>
                <a:close/>
              </a:path>
              <a:path w="16510" h="9525">
                <a:moveTo>
                  <a:pt x="10716" y="2682"/>
                </a:moveTo>
                <a:lnTo>
                  <a:pt x="9052" y="2682"/>
                </a:lnTo>
                <a:lnTo>
                  <a:pt x="9113" y="3200"/>
                </a:lnTo>
                <a:lnTo>
                  <a:pt x="9265" y="3840"/>
                </a:lnTo>
                <a:lnTo>
                  <a:pt x="9453" y="4511"/>
                </a:lnTo>
                <a:lnTo>
                  <a:pt x="10667" y="8991"/>
                </a:lnTo>
                <a:lnTo>
                  <a:pt x="12191" y="8991"/>
                </a:lnTo>
                <a:lnTo>
                  <a:pt x="13081" y="5943"/>
                </a:lnTo>
                <a:lnTo>
                  <a:pt x="11490" y="5943"/>
                </a:lnTo>
                <a:lnTo>
                  <a:pt x="11429" y="5455"/>
                </a:lnTo>
                <a:lnTo>
                  <a:pt x="11338" y="5151"/>
                </a:lnTo>
                <a:lnTo>
                  <a:pt x="11107" y="4206"/>
                </a:lnTo>
                <a:lnTo>
                  <a:pt x="10716" y="2682"/>
                </a:lnTo>
                <a:close/>
              </a:path>
              <a:path w="16510" h="9525">
                <a:moveTo>
                  <a:pt x="15567" y="2682"/>
                </a:moveTo>
                <a:lnTo>
                  <a:pt x="13959" y="2682"/>
                </a:lnTo>
                <a:lnTo>
                  <a:pt x="14015" y="4084"/>
                </a:lnTo>
                <a:lnTo>
                  <a:pt x="14116" y="5455"/>
                </a:lnTo>
                <a:lnTo>
                  <a:pt x="14386" y="8991"/>
                </a:lnTo>
                <a:lnTo>
                  <a:pt x="16123" y="8991"/>
                </a:lnTo>
                <a:lnTo>
                  <a:pt x="15567" y="2682"/>
                </a:lnTo>
                <a:close/>
              </a:path>
              <a:path w="16510" h="9525">
                <a:moveTo>
                  <a:pt x="15331" y="0"/>
                </a:moveTo>
                <a:lnTo>
                  <a:pt x="13045" y="0"/>
                </a:lnTo>
                <a:lnTo>
                  <a:pt x="11817" y="4511"/>
                </a:lnTo>
                <a:lnTo>
                  <a:pt x="11673" y="4998"/>
                </a:lnTo>
                <a:lnTo>
                  <a:pt x="11490" y="5943"/>
                </a:lnTo>
                <a:lnTo>
                  <a:pt x="13081" y="5943"/>
                </a:lnTo>
                <a:lnTo>
                  <a:pt x="13624" y="4084"/>
                </a:lnTo>
                <a:lnTo>
                  <a:pt x="13868" y="3200"/>
                </a:lnTo>
                <a:lnTo>
                  <a:pt x="13959" y="2682"/>
                </a:lnTo>
                <a:lnTo>
                  <a:pt x="15567" y="2682"/>
                </a:lnTo>
                <a:lnTo>
                  <a:pt x="15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35637" y="6667476"/>
            <a:ext cx="147955" cy="75565"/>
          </a:xfrm>
          <a:custGeom>
            <a:avLst/>
            <a:gdLst/>
            <a:ahLst/>
            <a:cxnLst/>
            <a:rect l="l" t="t" r="r" b="b"/>
            <a:pathLst>
              <a:path w="147954" h="75565">
                <a:moveTo>
                  <a:pt x="79960" y="0"/>
                </a:moveTo>
                <a:lnTo>
                  <a:pt x="39644" y="7762"/>
                </a:lnTo>
                <a:lnTo>
                  <a:pt x="0" y="38975"/>
                </a:lnTo>
                <a:lnTo>
                  <a:pt x="8731" y="49209"/>
                </a:lnTo>
                <a:lnTo>
                  <a:pt x="41354" y="70370"/>
                </a:lnTo>
                <a:lnTo>
                  <a:pt x="67072" y="75552"/>
                </a:lnTo>
                <a:lnTo>
                  <a:pt x="81404" y="74674"/>
                </a:lnTo>
                <a:lnTo>
                  <a:pt x="118717" y="61907"/>
                </a:lnTo>
                <a:lnTo>
                  <a:pt x="147731" y="35237"/>
                </a:lnTo>
                <a:lnTo>
                  <a:pt x="138631" y="25586"/>
                </a:lnTo>
                <a:lnTo>
                  <a:pt x="105613" y="5181"/>
                </a:lnTo>
                <a:lnTo>
                  <a:pt x="79960" y="0"/>
                </a:lnTo>
                <a:close/>
              </a:path>
            </a:pathLst>
          </a:custGeom>
          <a:solidFill>
            <a:srgbClr val="00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77453" y="667033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34088" y="0"/>
                </a:moveTo>
                <a:lnTo>
                  <a:pt x="18879" y="2668"/>
                </a:lnTo>
                <a:lnTo>
                  <a:pt x="7240" y="10142"/>
                </a:lnTo>
                <a:lnTo>
                  <a:pt x="0" y="21221"/>
                </a:lnTo>
                <a:lnTo>
                  <a:pt x="1001" y="38929"/>
                </a:lnTo>
                <a:lnTo>
                  <a:pt x="6203" y="52123"/>
                </a:lnTo>
                <a:lnTo>
                  <a:pt x="14684" y="60810"/>
                </a:lnTo>
                <a:lnTo>
                  <a:pt x="25526" y="64999"/>
                </a:lnTo>
                <a:lnTo>
                  <a:pt x="30720" y="65419"/>
                </a:lnTo>
                <a:lnTo>
                  <a:pt x="44594" y="62346"/>
                </a:lnTo>
                <a:lnTo>
                  <a:pt x="55542" y="54053"/>
                </a:lnTo>
                <a:lnTo>
                  <a:pt x="62176" y="41930"/>
                </a:lnTo>
                <a:lnTo>
                  <a:pt x="60641" y="24782"/>
                </a:lnTo>
                <a:lnTo>
                  <a:pt x="54798" y="11976"/>
                </a:lnTo>
                <a:lnTo>
                  <a:pt x="45623" y="3665"/>
                </a:lnTo>
                <a:lnTo>
                  <a:pt x="34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86743" y="6680220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20">
                <a:moveTo>
                  <a:pt x="24997" y="0"/>
                </a:moveTo>
                <a:lnTo>
                  <a:pt x="21462" y="0"/>
                </a:lnTo>
                <a:lnTo>
                  <a:pt x="8176" y="4283"/>
                </a:lnTo>
                <a:lnTo>
                  <a:pt x="0" y="15209"/>
                </a:lnTo>
                <a:lnTo>
                  <a:pt x="2132" y="31796"/>
                </a:lnTo>
                <a:lnTo>
                  <a:pt x="9758" y="41902"/>
                </a:lnTo>
                <a:lnTo>
                  <a:pt x="20941" y="45470"/>
                </a:lnTo>
                <a:lnTo>
                  <a:pt x="34484" y="41279"/>
                </a:lnTo>
                <a:lnTo>
                  <a:pt x="42785" y="30553"/>
                </a:lnTo>
                <a:lnTo>
                  <a:pt x="44169" y="17830"/>
                </a:lnTo>
                <a:lnTo>
                  <a:pt x="42980" y="14356"/>
                </a:lnTo>
                <a:lnTo>
                  <a:pt x="30392" y="14356"/>
                </a:lnTo>
                <a:lnTo>
                  <a:pt x="27558" y="11521"/>
                </a:lnTo>
                <a:lnTo>
                  <a:pt x="27558" y="5486"/>
                </a:lnTo>
                <a:lnTo>
                  <a:pt x="29143" y="3291"/>
                </a:lnTo>
                <a:lnTo>
                  <a:pt x="31337" y="2316"/>
                </a:lnTo>
                <a:lnTo>
                  <a:pt x="28350" y="853"/>
                </a:lnTo>
                <a:lnTo>
                  <a:pt x="24997" y="0"/>
                </a:lnTo>
                <a:close/>
              </a:path>
              <a:path w="44450" h="45720">
                <a:moveTo>
                  <a:pt x="39963" y="9570"/>
                </a:moveTo>
                <a:lnTo>
                  <a:pt x="39262" y="12313"/>
                </a:lnTo>
                <a:lnTo>
                  <a:pt x="36824" y="14356"/>
                </a:lnTo>
                <a:lnTo>
                  <a:pt x="42980" y="14356"/>
                </a:lnTo>
                <a:lnTo>
                  <a:pt x="42615" y="13289"/>
                </a:lnTo>
                <a:lnTo>
                  <a:pt x="39963" y="9570"/>
                </a:lnTo>
                <a:close/>
              </a:path>
            </a:pathLst>
          </a:custGeom>
          <a:solidFill>
            <a:srgbClr val="06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87291" y="6613232"/>
            <a:ext cx="196215" cy="99060"/>
          </a:xfrm>
          <a:custGeom>
            <a:avLst/>
            <a:gdLst/>
            <a:ahLst/>
            <a:cxnLst/>
            <a:rect l="l" t="t" r="r" b="b"/>
            <a:pathLst>
              <a:path w="196214" h="99059">
                <a:moveTo>
                  <a:pt x="89509" y="0"/>
                </a:moveTo>
                <a:lnTo>
                  <a:pt x="54711" y="18062"/>
                </a:lnTo>
                <a:lnTo>
                  <a:pt x="31270" y="49318"/>
                </a:lnTo>
                <a:lnTo>
                  <a:pt x="0" y="98656"/>
                </a:lnTo>
                <a:lnTo>
                  <a:pt x="24654" y="78161"/>
                </a:lnTo>
                <a:lnTo>
                  <a:pt x="37194" y="67987"/>
                </a:lnTo>
                <a:lnTo>
                  <a:pt x="68297" y="45377"/>
                </a:lnTo>
                <a:lnTo>
                  <a:pt x="109199" y="32371"/>
                </a:lnTo>
                <a:lnTo>
                  <a:pt x="171652" y="32371"/>
                </a:lnTo>
                <a:lnTo>
                  <a:pt x="151775" y="21557"/>
                </a:lnTo>
                <a:lnTo>
                  <a:pt x="115697" y="5889"/>
                </a:lnTo>
                <a:lnTo>
                  <a:pt x="97438" y="737"/>
                </a:lnTo>
                <a:lnTo>
                  <a:pt x="89509" y="0"/>
                </a:lnTo>
                <a:close/>
              </a:path>
              <a:path w="196214" h="99059">
                <a:moveTo>
                  <a:pt x="171652" y="32371"/>
                </a:moveTo>
                <a:lnTo>
                  <a:pt x="109199" y="32371"/>
                </a:lnTo>
                <a:lnTo>
                  <a:pt x="117357" y="33218"/>
                </a:lnTo>
                <a:lnTo>
                  <a:pt x="125928" y="35149"/>
                </a:lnTo>
                <a:lnTo>
                  <a:pt x="167925" y="53144"/>
                </a:lnTo>
                <a:lnTo>
                  <a:pt x="196071" y="67910"/>
                </a:lnTo>
                <a:lnTo>
                  <a:pt x="195393" y="56496"/>
                </a:lnTo>
                <a:lnTo>
                  <a:pt x="192369" y="48175"/>
                </a:lnTo>
                <a:lnTo>
                  <a:pt x="185255" y="40926"/>
                </a:lnTo>
                <a:lnTo>
                  <a:pt x="172305" y="32726"/>
                </a:lnTo>
                <a:lnTo>
                  <a:pt x="171652" y="32371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4675" y="6700367"/>
            <a:ext cx="186055" cy="94615"/>
          </a:xfrm>
          <a:custGeom>
            <a:avLst/>
            <a:gdLst/>
            <a:ahLst/>
            <a:cxnLst/>
            <a:rect l="l" t="t" r="r" b="b"/>
            <a:pathLst>
              <a:path w="186054" h="94615">
                <a:moveTo>
                  <a:pt x="0" y="29416"/>
                </a:moveTo>
                <a:lnTo>
                  <a:pt x="26270" y="62868"/>
                </a:lnTo>
                <a:lnTo>
                  <a:pt x="61129" y="80510"/>
                </a:lnTo>
                <a:lnTo>
                  <a:pt x="102009" y="94274"/>
                </a:lnTo>
                <a:lnTo>
                  <a:pt x="109759" y="94470"/>
                </a:lnTo>
                <a:lnTo>
                  <a:pt x="116907" y="93186"/>
                </a:lnTo>
                <a:lnTo>
                  <a:pt x="147089" y="66069"/>
                </a:lnTo>
                <a:lnTo>
                  <a:pt x="80613" y="66069"/>
                </a:lnTo>
                <a:lnTo>
                  <a:pt x="72838" y="65398"/>
                </a:lnTo>
                <a:lnTo>
                  <a:pt x="37040" y="51243"/>
                </a:lnTo>
                <a:lnTo>
                  <a:pt x="13693" y="37700"/>
                </a:lnTo>
                <a:lnTo>
                  <a:pt x="0" y="29416"/>
                </a:lnTo>
                <a:close/>
              </a:path>
              <a:path w="186054" h="94615">
                <a:moveTo>
                  <a:pt x="186000" y="0"/>
                </a:moveTo>
                <a:lnTo>
                  <a:pt x="155190" y="25519"/>
                </a:lnTo>
                <a:lnTo>
                  <a:pt x="121828" y="50738"/>
                </a:lnTo>
                <a:lnTo>
                  <a:pt x="80613" y="66069"/>
                </a:lnTo>
                <a:lnTo>
                  <a:pt x="147089" y="66069"/>
                </a:lnTo>
                <a:lnTo>
                  <a:pt x="150374" y="61375"/>
                </a:lnTo>
                <a:lnTo>
                  <a:pt x="157963" y="49298"/>
                </a:lnTo>
                <a:lnTo>
                  <a:pt x="166302" y="35104"/>
                </a:lnTo>
                <a:lnTo>
                  <a:pt x="175584" y="18701"/>
                </a:lnTo>
                <a:lnTo>
                  <a:pt x="186000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5536" y="6798878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29" h="52704">
                <a:moveTo>
                  <a:pt x="27797" y="0"/>
                </a:moveTo>
                <a:lnTo>
                  <a:pt x="14630" y="0"/>
                </a:lnTo>
                <a:lnTo>
                  <a:pt x="7345" y="4358"/>
                </a:lnTo>
                <a:lnTo>
                  <a:pt x="3413" y="11704"/>
                </a:lnTo>
                <a:lnTo>
                  <a:pt x="1066" y="16062"/>
                </a:lnTo>
                <a:lnTo>
                  <a:pt x="0" y="21122"/>
                </a:lnTo>
                <a:lnTo>
                  <a:pt x="0" y="34869"/>
                </a:lnTo>
                <a:lnTo>
                  <a:pt x="2011" y="40965"/>
                </a:lnTo>
                <a:lnTo>
                  <a:pt x="10271" y="50291"/>
                </a:lnTo>
                <a:lnTo>
                  <a:pt x="15636" y="52577"/>
                </a:lnTo>
                <a:lnTo>
                  <a:pt x="28376" y="52577"/>
                </a:lnTo>
                <a:lnTo>
                  <a:pt x="32674" y="51114"/>
                </a:lnTo>
                <a:lnTo>
                  <a:pt x="36697" y="47823"/>
                </a:lnTo>
                <a:lnTo>
                  <a:pt x="34410" y="44683"/>
                </a:lnTo>
                <a:lnTo>
                  <a:pt x="18989" y="44683"/>
                </a:lnTo>
                <a:lnTo>
                  <a:pt x="15636" y="42732"/>
                </a:lnTo>
                <a:lnTo>
                  <a:pt x="12070" y="36240"/>
                </a:lnTo>
                <a:lnTo>
                  <a:pt x="11490" y="32369"/>
                </a:lnTo>
                <a:lnTo>
                  <a:pt x="11490" y="19568"/>
                </a:lnTo>
                <a:lnTo>
                  <a:pt x="12374" y="15331"/>
                </a:lnTo>
                <a:lnTo>
                  <a:pt x="16154" y="9723"/>
                </a:lnTo>
                <a:lnTo>
                  <a:pt x="19507" y="8046"/>
                </a:lnTo>
                <a:lnTo>
                  <a:pt x="32921" y="8046"/>
                </a:lnTo>
                <a:lnTo>
                  <a:pt x="35600" y="3992"/>
                </a:lnTo>
                <a:lnTo>
                  <a:pt x="32826" y="1584"/>
                </a:lnTo>
                <a:lnTo>
                  <a:pt x="27797" y="0"/>
                </a:lnTo>
                <a:close/>
              </a:path>
              <a:path w="36829" h="52704">
                <a:moveTo>
                  <a:pt x="32034" y="41422"/>
                </a:moveTo>
                <a:lnTo>
                  <a:pt x="29047" y="43830"/>
                </a:lnTo>
                <a:lnTo>
                  <a:pt x="26365" y="44683"/>
                </a:lnTo>
                <a:lnTo>
                  <a:pt x="34410" y="44683"/>
                </a:lnTo>
                <a:lnTo>
                  <a:pt x="32034" y="41422"/>
                </a:lnTo>
                <a:close/>
              </a:path>
              <a:path w="36829" h="52704">
                <a:moveTo>
                  <a:pt x="32921" y="8046"/>
                </a:moveTo>
                <a:lnTo>
                  <a:pt x="25786" y="8046"/>
                </a:lnTo>
                <a:lnTo>
                  <a:pt x="28468" y="9022"/>
                </a:lnTo>
                <a:lnTo>
                  <a:pt x="31028" y="10911"/>
                </a:lnTo>
                <a:lnTo>
                  <a:pt x="32921" y="8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80768" y="6799946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28834" y="0"/>
                </a:moveTo>
                <a:lnTo>
                  <a:pt x="0" y="0"/>
                </a:lnTo>
                <a:lnTo>
                  <a:pt x="0" y="50627"/>
                </a:lnTo>
                <a:lnTo>
                  <a:pt x="29474" y="50627"/>
                </a:lnTo>
                <a:lnTo>
                  <a:pt x="29474" y="41879"/>
                </a:lnTo>
                <a:lnTo>
                  <a:pt x="10332" y="41879"/>
                </a:lnTo>
                <a:lnTo>
                  <a:pt x="10332" y="28315"/>
                </a:lnTo>
                <a:lnTo>
                  <a:pt x="24688" y="28315"/>
                </a:lnTo>
                <a:lnTo>
                  <a:pt x="24688" y="20055"/>
                </a:lnTo>
                <a:lnTo>
                  <a:pt x="10180" y="20055"/>
                </a:lnTo>
                <a:lnTo>
                  <a:pt x="10180" y="8290"/>
                </a:lnTo>
                <a:lnTo>
                  <a:pt x="27523" y="8290"/>
                </a:lnTo>
                <a:lnTo>
                  <a:pt x="28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16369" y="6799946"/>
            <a:ext cx="44450" cy="51435"/>
          </a:xfrm>
          <a:custGeom>
            <a:avLst/>
            <a:gdLst/>
            <a:ahLst/>
            <a:cxnLst/>
            <a:rect l="l" t="t" r="r" b="b"/>
            <a:pathLst>
              <a:path w="44450" h="51434">
                <a:moveTo>
                  <a:pt x="11155" y="0"/>
                </a:moveTo>
                <a:lnTo>
                  <a:pt x="0" y="0"/>
                </a:lnTo>
                <a:lnTo>
                  <a:pt x="17190" y="50993"/>
                </a:lnTo>
                <a:lnTo>
                  <a:pt x="26426" y="50993"/>
                </a:lnTo>
                <a:lnTo>
                  <a:pt x="31900" y="35173"/>
                </a:lnTo>
                <a:lnTo>
                  <a:pt x="21854" y="35173"/>
                </a:lnTo>
                <a:lnTo>
                  <a:pt x="21061" y="31455"/>
                </a:lnTo>
                <a:lnTo>
                  <a:pt x="20269" y="28620"/>
                </a:lnTo>
                <a:lnTo>
                  <a:pt x="19537" y="26365"/>
                </a:lnTo>
                <a:lnTo>
                  <a:pt x="11155" y="0"/>
                </a:lnTo>
                <a:close/>
              </a:path>
              <a:path w="44450" h="51434">
                <a:moveTo>
                  <a:pt x="44074" y="0"/>
                </a:moveTo>
                <a:lnTo>
                  <a:pt x="33345" y="0"/>
                </a:lnTo>
                <a:lnTo>
                  <a:pt x="24749" y="25054"/>
                </a:lnTo>
                <a:lnTo>
                  <a:pt x="23804" y="27828"/>
                </a:lnTo>
                <a:lnTo>
                  <a:pt x="22494" y="32034"/>
                </a:lnTo>
                <a:lnTo>
                  <a:pt x="21854" y="35173"/>
                </a:lnTo>
                <a:lnTo>
                  <a:pt x="31900" y="35173"/>
                </a:lnTo>
                <a:lnTo>
                  <a:pt x="44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5261" y="6799823"/>
            <a:ext cx="43815" cy="50800"/>
          </a:xfrm>
          <a:custGeom>
            <a:avLst/>
            <a:gdLst/>
            <a:ahLst/>
            <a:cxnLst/>
            <a:rect l="l" t="t" r="r" b="b"/>
            <a:pathLst>
              <a:path w="43814" h="50800">
                <a:moveTo>
                  <a:pt x="27584" y="0"/>
                </a:moveTo>
                <a:lnTo>
                  <a:pt x="16581" y="0"/>
                </a:lnTo>
                <a:lnTo>
                  <a:pt x="0" y="50749"/>
                </a:lnTo>
                <a:lnTo>
                  <a:pt x="10607" y="50749"/>
                </a:lnTo>
                <a:lnTo>
                  <a:pt x="14173" y="38740"/>
                </a:lnTo>
                <a:lnTo>
                  <a:pt x="39753" y="38740"/>
                </a:lnTo>
                <a:lnTo>
                  <a:pt x="37101" y="30297"/>
                </a:lnTo>
                <a:lnTo>
                  <a:pt x="16642" y="30297"/>
                </a:lnTo>
                <a:lnTo>
                  <a:pt x="17739" y="26913"/>
                </a:lnTo>
                <a:lnTo>
                  <a:pt x="18409" y="24505"/>
                </a:lnTo>
                <a:lnTo>
                  <a:pt x="19354" y="20878"/>
                </a:lnTo>
                <a:lnTo>
                  <a:pt x="20299" y="17099"/>
                </a:lnTo>
                <a:lnTo>
                  <a:pt x="21762" y="11125"/>
                </a:lnTo>
                <a:lnTo>
                  <a:pt x="31078" y="11125"/>
                </a:lnTo>
                <a:lnTo>
                  <a:pt x="27584" y="0"/>
                </a:lnTo>
                <a:close/>
              </a:path>
              <a:path w="43814" h="50800">
                <a:moveTo>
                  <a:pt x="39753" y="38740"/>
                </a:moveTo>
                <a:lnTo>
                  <a:pt x="29047" y="38740"/>
                </a:lnTo>
                <a:lnTo>
                  <a:pt x="32613" y="50749"/>
                </a:lnTo>
                <a:lnTo>
                  <a:pt x="43525" y="50749"/>
                </a:lnTo>
                <a:lnTo>
                  <a:pt x="39753" y="38740"/>
                </a:lnTo>
                <a:close/>
              </a:path>
              <a:path w="43814" h="50800">
                <a:moveTo>
                  <a:pt x="31078" y="11125"/>
                </a:moveTo>
                <a:lnTo>
                  <a:pt x="21762" y="11125"/>
                </a:lnTo>
                <a:lnTo>
                  <a:pt x="23286" y="17739"/>
                </a:lnTo>
                <a:lnTo>
                  <a:pt x="23804" y="20086"/>
                </a:lnTo>
                <a:lnTo>
                  <a:pt x="24871" y="24963"/>
                </a:lnTo>
                <a:lnTo>
                  <a:pt x="26548" y="30297"/>
                </a:lnTo>
                <a:lnTo>
                  <a:pt x="37101" y="30297"/>
                </a:lnTo>
                <a:lnTo>
                  <a:pt x="31078" y="11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05492" y="6820521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90">
                <a:moveTo>
                  <a:pt x="0" y="4220"/>
                </a:moveTo>
                <a:lnTo>
                  <a:pt x="17478" y="4220"/>
                </a:lnTo>
              </a:path>
            </a:pathLst>
          </a:custGeom>
          <a:ln w="97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27712" y="6799946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14630" y="0"/>
                </a:moveTo>
                <a:lnTo>
                  <a:pt x="2164" y="0"/>
                </a:lnTo>
                <a:lnTo>
                  <a:pt x="15849" y="23530"/>
                </a:lnTo>
                <a:lnTo>
                  <a:pt x="0" y="50627"/>
                </a:lnTo>
                <a:lnTo>
                  <a:pt x="12649" y="50627"/>
                </a:lnTo>
                <a:lnTo>
                  <a:pt x="21701" y="32765"/>
                </a:lnTo>
                <a:lnTo>
                  <a:pt x="32981" y="32765"/>
                </a:lnTo>
                <a:lnTo>
                  <a:pt x="27371" y="22859"/>
                </a:lnTo>
                <a:lnTo>
                  <a:pt x="32690" y="13624"/>
                </a:lnTo>
                <a:lnTo>
                  <a:pt x="21457" y="13624"/>
                </a:lnTo>
                <a:lnTo>
                  <a:pt x="14630" y="0"/>
                </a:lnTo>
                <a:close/>
              </a:path>
              <a:path w="43179" h="50800">
                <a:moveTo>
                  <a:pt x="32981" y="32765"/>
                </a:moveTo>
                <a:lnTo>
                  <a:pt x="21701" y="32765"/>
                </a:lnTo>
                <a:lnTo>
                  <a:pt x="30784" y="50627"/>
                </a:lnTo>
                <a:lnTo>
                  <a:pt x="43098" y="50627"/>
                </a:lnTo>
                <a:lnTo>
                  <a:pt x="32981" y="32765"/>
                </a:lnTo>
                <a:close/>
              </a:path>
              <a:path w="43179" h="50800">
                <a:moveTo>
                  <a:pt x="40538" y="0"/>
                </a:moveTo>
                <a:lnTo>
                  <a:pt x="28407" y="0"/>
                </a:lnTo>
                <a:lnTo>
                  <a:pt x="21457" y="13624"/>
                </a:lnTo>
                <a:lnTo>
                  <a:pt x="32690" y="13624"/>
                </a:lnTo>
                <a:lnTo>
                  <a:pt x="40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7730" y="679994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7769" y="0"/>
                </a:moveTo>
                <a:lnTo>
                  <a:pt x="4724" y="0"/>
                </a:lnTo>
                <a:lnTo>
                  <a:pt x="0" y="50627"/>
                </a:lnTo>
                <a:lnTo>
                  <a:pt x="10119" y="50627"/>
                </a:lnTo>
                <a:lnTo>
                  <a:pt x="11866" y="24048"/>
                </a:lnTo>
                <a:lnTo>
                  <a:pt x="12100" y="21061"/>
                </a:lnTo>
                <a:lnTo>
                  <a:pt x="12222" y="18074"/>
                </a:lnTo>
                <a:lnTo>
                  <a:pt x="12222" y="15087"/>
                </a:lnTo>
                <a:lnTo>
                  <a:pt x="21709" y="15087"/>
                </a:lnTo>
                <a:lnTo>
                  <a:pt x="17769" y="0"/>
                </a:lnTo>
                <a:close/>
              </a:path>
              <a:path w="52704" h="50800">
                <a:moveTo>
                  <a:pt x="21709" y="15087"/>
                </a:moveTo>
                <a:lnTo>
                  <a:pt x="12222" y="15087"/>
                </a:lnTo>
                <a:lnTo>
                  <a:pt x="12740" y="17983"/>
                </a:lnTo>
                <a:lnTo>
                  <a:pt x="13624" y="21579"/>
                </a:lnTo>
                <a:lnTo>
                  <a:pt x="14264" y="24048"/>
                </a:lnTo>
                <a:lnTo>
                  <a:pt x="21488" y="50627"/>
                </a:lnTo>
                <a:lnTo>
                  <a:pt x="30144" y="50627"/>
                </a:lnTo>
                <a:lnTo>
                  <a:pt x="35122" y="33375"/>
                </a:lnTo>
                <a:lnTo>
                  <a:pt x="26151" y="33375"/>
                </a:lnTo>
                <a:lnTo>
                  <a:pt x="25694" y="30754"/>
                </a:lnTo>
                <a:lnTo>
                  <a:pt x="25328" y="28986"/>
                </a:lnTo>
                <a:lnTo>
                  <a:pt x="24383" y="25328"/>
                </a:lnTo>
                <a:lnTo>
                  <a:pt x="21709" y="15087"/>
                </a:lnTo>
                <a:close/>
              </a:path>
              <a:path w="52704" h="50800">
                <a:moveTo>
                  <a:pt x="49121" y="15148"/>
                </a:moveTo>
                <a:lnTo>
                  <a:pt x="40050" y="15148"/>
                </a:lnTo>
                <a:lnTo>
                  <a:pt x="40063" y="18074"/>
                </a:lnTo>
                <a:lnTo>
                  <a:pt x="40203" y="20421"/>
                </a:lnTo>
                <a:lnTo>
                  <a:pt x="40537" y="25328"/>
                </a:lnTo>
                <a:lnTo>
                  <a:pt x="42306" y="50627"/>
                </a:lnTo>
                <a:lnTo>
                  <a:pt x="52303" y="50627"/>
                </a:lnTo>
                <a:lnTo>
                  <a:pt x="49121" y="15148"/>
                </a:lnTo>
                <a:close/>
              </a:path>
              <a:path w="52704" h="50800">
                <a:moveTo>
                  <a:pt x="47762" y="0"/>
                </a:moveTo>
                <a:lnTo>
                  <a:pt x="34808" y="0"/>
                </a:lnTo>
                <a:lnTo>
                  <a:pt x="27950" y="25115"/>
                </a:lnTo>
                <a:lnTo>
                  <a:pt x="27157" y="28102"/>
                </a:lnTo>
                <a:lnTo>
                  <a:pt x="26578" y="30754"/>
                </a:lnTo>
                <a:lnTo>
                  <a:pt x="26151" y="33375"/>
                </a:lnTo>
                <a:lnTo>
                  <a:pt x="35122" y="33375"/>
                </a:lnTo>
                <a:lnTo>
                  <a:pt x="38130" y="22951"/>
                </a:lnTo>
                <a:lnTo>
                  <a:pt x="39014" y="19872"/>
                </a:lnTo>
                <a:lnTo>
                  <a:pt x="39471" y="18074"/>
                </a:lnTo>
                <a:lnTo>
                  <a:pt x="40050" y="15148"/>
                </a:lnTo>
                <a:lnTo>
                  <a:pt x="49121" y="15148"/>
                </a:lnTo>
                <a:lnTo>
                  <a:pt x="4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39208" y="6801866"/>
            <a:ext cx="36195" cy="52069"/>
          </a:xfrm>
          <a:custGeom>
            <a:avLst/>
            <a:gdLst/>
            <a:ahLst/>
            <a:cxnLst/>
            <a:rect l="l" t="t" r="r" b="b"/>
            <a:pathLst>
              <a:path w="36195" h="52070">
                <a:moveTo>
                  <a:pt x="35905" y="39380"/>
                </a:moveTo>
                <a:lnTo>
                  <a:pt x="21610" y="39380"/>
                </a:lnTo>
                <a:lnTo>
                  <a:pt x="21504" y="40385"/>
                </a:lnTo>
                <a:lnTo>
                  <a:pt x="21488" y="51602"/>
                </a:lnTo>
                <a:lnTo>
                  <a:pt x="30723" y="50444"/>
                </a:lnTo>
                <a:lnTo>
                  <a:pt x="30723" y="40385"/>
                </a:lnTo>
                <a:lnTo>
                  <a:pt x="30358" y="39441"/>
                </a:lnTo>
                <a:lnTo>
                  <a:pt x="35905" y="39441"/>
                </a:lnTo>
                <a:close/>
              </a:path>
              <a:path w="36195" h="52070">
                <a:moveTo>
                  <a:pt x="24109" y="0"/>
                </a:moveTo>
                <a:lnTo>
                  <a:pt x="14051" y="0"/>
                </a:lnTo>
                <a:lnTo>
                  <a:pt x="0" y="32979"/>
                </a:lnTo>
                <a:lnTo>
                  <a:pt x="0" y="39593"/>
                </a:lnTo>
                <a:lnTo>
                  <a:pt x="20756" y="39593"/>
                </a:lnTo>
                <a:lnTo>
                  <a:pt x="21610" y="39380"/>
                </a:lnTo>
                <a:lnTo>
                  <a:pt x="35905" y="39380"/>
                </a:lnTo>
                <a:lnTo>
                  <a:pt x="35905" y="31363"/>
                </a:lnTo>
                <a:lnTo>
                  <a:pt x="10332" y="31363"/>
                </a:lnTo>
                <a:lnTo>
                  <a:pt x="11277" y="29900"/>
                </a:lnTo>
                <a:lnTo>
                  <a:pt x="12588" y="27371"/>
                </a:lnTo>
                <a:lnTo>
                  <a:pt x="13776" y="24597"/>
                </a:lnTo>
                <a:lnTo>
                  <a:pt x="24109" y="0"/>
                </a:lnTo>
                <a:close/>
              </a:path>
              <a:path w="36195" h="52070">
                <a:moveTo>
                  <a:pt x="35905" y="39441"/>
                </a:moveTo>
                <a:lnTo>
                  <a:pt x="30358" y="39441"/>
                </a:lnTo>
                <a:lnTo>
                  <a:pt x="31241" y="39593"/>
                </a:lnTo>
                <a:lnTo>
                  <a:pt x="35905" y="39593"/>
                </a:lnTo>
                <a:lnTo>
                  <a:pt x="35905" y="39441"/>
                </a:lnTo>
                <a:close/>
              </a:path>
              <a:path w="36195" h="52070">
                <a:moveTo>
                  <a:pt x="20970" y="31211"/>
                </a:moveTo>
                <a:lnTo>
                  <a:pt x="11125" y="31211"/>
                </a:lnTo>
                <a:lnTo>
                  <a:pt x="10332" y="31363"/>
                </a:lnTo>
                <a:lnTo>
                  <a:pt x="35905" y="31363"/>
                </a:lnTo>
                <a:lnTo>
                  <a:pt x="21823" y="31302"/>
                </a:lnTo>
                <a:lnTo>
                  <a:pt x="20970" y="31211"/>
                </a:lnTo>
                <a:close/>
              </a:path>
              <a:path w="36195" h="52070">
                <a:moveTo>
                  <a:pt x="30723" y="10027"/>
                </a:moveTo>
                <a:lnTo>
                  <a:pt x="23103" y="11795"/>
                </a:lnTo>
                <a:lnTo>
                  <a:pt x="22280" y="20299"/>
                </a:lnTo>
                <a:lnTo>
                  <a:pt x="21915" y="23865"/>
                </a:lnTo>
                <a:lnTo>
                  <a:pt x="21784" y="27371"/>
                </a:lnTo>
                <a:lnTo>
                  <a:pt x="21762" y="30358"/>
                </a:lnTo>
                <a:lnTo>
                  <a:pt x="21823" y="31302"/>
                </a:lnTo>
                <a:lnTo>
                  <a:pt x="30510" y="31302"/>
                </a:lnTo>
                <a:lnTo>
                  <a:pt x="30662" y="29260"/>
                </a:lnTo>
                <a:lnTo>
                  <a:pt x="30698" y="27371"/>
                </a:lnTo>
                <a:lnTo>
                  <a:pt x="30723" y="10027"/>
                </a:lnTo>
                <a:close/>
              </a:path>
              <a:path w="36195" h="52070">
                <a:moveTo>
                  <a:pt x="35905" y="31211"/>
                </a:moveTo>
                <a:lnTo>
                  <a:pt x="31973" y="31211"/>
                </a:lnTo>
                <a:lnTo>
                  <a:pt x="30510" y="31302"/>
                </a:lnTo>
                <a:lnTo>
                  <a:pt x="35905" y="31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78161" y="680174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4053" y="1493"/>
                </a:moveTo>
                <a:lnTo>
                  <a:pt x="2194" y="1493"/>
                </a:lnTo>
                <a:lnTo>
                  <a:pt x="2194" y="8991"/>
                </a:lnTo>
                <a:lnTo>
                  <a:pt x="4053" y="8991"/>
                </a:lnTo>
                <a:lnTo>
                  <a:pt x="4053" y="1493"/>
                </a:lnTo>
                <a:close/>
              </a:path>
              <a:path w="16510" h="9525">
                <a:moveTo>
                  <a:pt x="6492" y="0"/>
                </a:moveTo>
                <a:lnTo>
                  <a:pt x="0" y="0"/>
                </a:lnTo>
                <a:lnTo>
                  <a:pt x="0" y="1493"/>
                </a:lnTo>
                <a:lnTo>
                  <a:pt x="6187" y="1493"/>
                </a:lnTo>
                <a:lnTo>
                  <a:pt x="6492" y="0"/>
                </a:lnTo>
                <a:close/>
              </a:path>
              <a:path w="16510" h="9525">
                <a:moveTo>
                  <a:pt x="10027" y="0"/>
                </a:moveTo>
                <a:lnTo>
                  <a:pt x="7711" y="0"/>
                </a:lnTo>
                <a:lnTo>
                  <a:pt x="6857" y="8991"/>
                </a:lnTo>
                <a:lnTo>
                  <a:pt x="8686" y="8991"/>
                </a:lnTo>
                <a:lnTo>
                  <a:pt x="8950" y="4480"/>
                </a:lnTo>
                <a:lnTo>
                  <a:pt x="8984" y="4084"/>
                </a:lnTo>
                <a:lnTo>
                  <a:pt x="9011" y="3840"/>
                </a:lnTo>
                <a:lnTo>
                  <a:pt x="9037" y="3200"/>
                </a:lnTo>
                <a:lnTo>
                  <a:pt x="9052" y="2682"/>
                </a:lnTo>
                <a:lnTo>
                  <a:pt x="10716" y="2682"/>
                </a:lnTo>
                <a:lnTo>
                  <a:pt x="10027" y="0"/>
                </a:lnTo>
                <a:close/>
              </a:path>
              <a:path w="16510" h="9525">
                <a:moveTo>
                  <a:pt x="10716" y="2682"/>
                </a:moveTo>
                <a:lnTo>
                  <a:pt x="9052" y="2682"/>
                </a:lnTo>
                <a:lnTo>
                  <a:pt x="9143" y="3200"/>
                </a:lnTo>
                <a:lnTo>
                  <a:pt x="9296" y="3840"/>
                </a:lnTo>
                <a:lnTo>
                  <a:pt x="9482" y="4511"/>
                </a:lnTo>
                <a:lnTo>
                  <a:pt x="10667" y="8991"/>
                </a:lnTo>
                <a:lnTo>
                  <a:pt x="12222" y="8991"/>
                </a:lnTo>
                <a:lnTo>
                  <a:pt x="13112" y="5943"/>
                </a:lnTo>
                <a:lnTo>
                  <a:pt x="11521" y="5943"/>
                </a:lnTo>
                <a:lnTo>
                  <a:pt x="11369" y="5151"/>
                </a:lnTo>
                <a:lnTo>
                  <a:pt x="11178" y="4480"/>
                </a:lnTo>
                <a:lnTo>
                  <a:pt x="10716" y="2682"/>
                </a:lnTo>
                <a:close/>
              </a:path>
              <a:path w="16510" h="9525">
                <a:moveTo>
                  <a:pt x="15598" y="2682"/>
                </a:moveTo>
                <a:lnTo>
                  <a:pt x="13990" y="2682"/>
                </a:lnTo>
                <a:lnTo>
                  <a:pt x="14046" y="4084"/>
                </a:lnTo>
                <a:lnTo>
                  <a:pt x="14386" y="8991"/>
                </a:lnTo>
                <a:lnTo>
                  <a:pt x="16154" y="8991"/>
                </a:lnTo>
                <a:lnTo>
                  <a:pt x="15598" y="2682"/>
                </a:lnTo>
                <a:close/>
              </a:path>
              <a:path w="16510" h="9525">
                <a:moveTo>
                  <a:pt x="15361" y="0"/>
                </a:moveTo>
                <a:lnTo>
                  <a:pt x="13045" y="0"/>
                </a:lnTo>
                <a:lnTo>
                  <a:pt x="11819" y="4511"/>
                </a:lnTo>
                <a:lnTo>
                  <a:pt x="11704" y="4998"/>
                </a:lnTo>
                <a:lnTo>
                  <a:pt x="11582" y="5455"/>
                </a:lnTo>
                <a:lnTo>
                  <a:pt x="11521" y="5943"/>
                </a:lnTo>
                <a:lnTo>
                  <a:pt x="13112" y="5943"/>
                </a:lnTo>
                <a:lnTo>
                  <a:pt x="13807" y="3535"/>
                </a:lnTo>
                <a:lnTo>
                  <a:pt x="13868" y="3200"/>
                </a:lnTo>
                <a:lnTo>
                  <a:pt x="13990" y="2682"/>
                </a:lnTo>
                <a:lnTo>
                  <a:pt x="15598" y="2682"/>
                </a:lnTo>
                <a:lnTo>
                  <a:pt x="1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68304" y="4257984"/>
            <a:ext cx="5803900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2: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with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the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fu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z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le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0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SP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timi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z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for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vision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im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gi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ng,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the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30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4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XM4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latform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includ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so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twa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upport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multi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le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ers,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om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ha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dwa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to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lopme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kit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to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-to-u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ap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cation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lib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ar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s.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6700"/>
              </a:lnSpc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tur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A-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MM3101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4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25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get</a:t>
            </a:r>
            <a:r>
              <a:rPr sz="1400" spc="-1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3F74"/>
                </a:solidFill>
                <a:latin typeface="Tahoma"/>
                <a:cs typeface="Tahoma"/>
              </a:rPr>
              <a:t>li</a:t>
            </a:r>
            <a:r>
              <a:rPr sz="1400" spc="3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atio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n</a:t>
            </a:r>
            <a:r>
              <a:rPr sz="1400" spc="4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16700"/>
              </a:lnSpc>
              <a:spcBef>
                <a:spcPts val="870"/>
              </a:spcBef>
            </a:pP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orm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offlo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CP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GP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xpe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3D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ion,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pho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ograp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soph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eption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alyti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sz="1050" spc="-12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50" spc="-9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50" spc="-120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50" spc="-45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50" spc="-20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50" spc="-10" dirty="0">
                <a:solidFill>
                  <a:srgbClr val="003F74"/>
                </a:solidFill>
                <a:latin typeface="Arial"/>
                <a:cs typeface="Arial"/>
              </a:rPr>
              <a:t>XM</a:t>
            </a:r>
            <a:r>
              <a:rPr sz="1050" spc="-45" dirty="0">
                <a:solidFill>
                  <a:srgbClr val="003F74"/>
                </a:solidFill>
                <a:latin typeface="Arial"/>
                <a:cs typeface="Arial"/>
              </a:rPr>
              <a:t>4</a:t>
            </a:r>
            <a:r>
              <a:rPr sz="1050" spc="5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50" spc="5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50" spc="55" dirty="0">
                <a:solidFill>
                  <a:srgbClr val="003F74"/>
                </a:solidFill>
                <a:latin typeface="Arial"/>
                <a:cs typeface="Arial"/>
              </a:rPr>
              <a:t>In</a:t>
            </a:r>
            <a:r>
              <a:rPr sz="1050" spc="50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50" spc="4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50" spc="30" dirty="0">
                <a:solidFill>
                  <a:srgbClr val="003F74"/>
                </a:solidFill>
                <a:latin typeface="Arial"/>
                <a:cs typeface="Arial"/>
              </a:rPr>
              <a:t>l</a:t>
            </a:r>
            <a:r>
              <a:rPr sz="1050" spc="60" dirty="0">
                <a:solidFill>
                  <a:srgbClr val="003F74"/>
                </a:solidFill>
                <a:latin typeface="Arial"/>
                <a:cs typeface="Arial"/>
              </a:rPr>
              <a:t>li</a:t>
            </a:r>
            <a:r>
              <a:rPr sz="1050" spc="75" dirty="0">
                <a:solidFill>
                  <a:srgbClr val="003F74"/>
                </a:solidFill>
                <a:latin typeface="Arial"/>
                <a:cs typeface="Arial"/>
              </a:rPr>
              <a:t>g</a:t>
            </a:r>
            <a:r>
              <a:rPr sz="1050" spc="40" dirty="0">
                <a:solidFill>
                  <a:srgbClr val="003F74"/>
                </a:solidFill>
                <a:latin typeface="Arial"/>
                <a:cs typeface="Arial"/>
              </a:rPr>
              <a:t>en</a:t>
            </a:r>
            <a:r>
              <a:rPr sz="1050" spc="-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50" spc="1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50" spc="-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50" spc="80" dirty="0">
                <a:solidFill>
                  <a:srgbClr val="003F74"/>
                </a:solidFill>
                <a:latin typeface="Arial"/>
                <a:cs typeface="Arial"/>
              </a:rPr>
              <a:t>i</a:t>
            </a:r>
            <a:r>
              <a:rPr sz="1050" spc="5" dirty="0">
                <a:solidFill>
                  <a:srgbClr val="003F74"/>
                </a:solidFill>
                <a:latin typeface="Arial"/>
                <a:cs typeface="Arial"/>
              </a:rPr>
              <a:t>s</a:t>
            </a:r>
            <a:r>
              <a:rPr sz="1050" spc="50" dirty="0">
                <a:solidFill>
                  <a:srgbClr val="003F74"/>
                </a:solidFill>
                <a:latin typeface="Arial"/>
                <a:cs typeface="Arial"/>
              </a:rPr>
              <a:t>io</a:t>
            </a:r>
            <a:r>
              <a:rPr sz="1050" spc="5" dirty="0">
                <a:solidFill>
                  <a:srgbClr val="003F74"/>
                </a:solidFill>
                <a:latin typeface="Arial"/>
                <a:cs typeface="Arial"/>
              </a:rPr>
              <a:t>n</a:t>
            </a:r>
            <a:r>
              <a:rPr sz="1050" spc="5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50" dirty="0">
                <a:solidFill>
                  <a:srgbClr val="003F74"/>
                </a:solidFill>
                <a:latin typeface="Arial"/>
                <a:cs typeface="Arial"/>
              </a:rPr>
              <a:t>r</a:t>
            </a:r>
            <a:r>
              <a:rPr sz="1050" spc="15" dirty="0">
                <a:solidFill>
                  <a:srgbClr val="003F74"/>
                </a:solidFill>
                <a:latin typeface="Arial"/>
                <a:cs typeface="Arial"/>
              </a:rPr>
              <a:t>o</a:t>
            </a:r>
            <a:r>
              <a:rPr sz="1050" spc="-5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50" spc="-1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50" spc="5" dirty="0">
                <a:solidFill>
                  <a:srgbClr val="003F74"/>
                </a:solidFill>
                <a:latin typeface="Arial"/>
                <a:cs typeface="Arial"/>
              </a:rPr>
              <a:t>ss</a:t>
            </a:r>
            <a:r>
              <a:rPr sz="1050" spc="55" dirty="0">
                <a:solidFill>
                  <a:srgbClr val="003F74"/>
                </a:solidFill>
                <a:latin typeface="Arial"/>
                <a:cs typeface="Arial"/>
              </a:rPr>
              <a:t>i</a:t>
            </a:r>
            <a:r>
              <a:rPr sz="1050" spc="60" dirty="0">
                <a:solidFill>
                  <a:srgbClr val="003F74"/>
                </a:solidFill>
                <a:latin typeface="Arial"/>
                <a:cs typeface="Arial"/>
              </a:rPr>
              <a:t>n</a:t>
            </a:r>
            <a:r>
              <a:rPr sz="1050" spc="-25" dirty="0">
                <a:solidFill>
                  <a:srgbClr val="003F74"/>
                </a:solidFill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62107" y="7466552"/>
            <a:ext cx="8661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 marR="101600" indent="-45720">
              <a:lnSpc>
                <a:spcPct val="114599"/>
              </a:lnSpc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ig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 p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(I</a:t>
            </a:r>
            <a:r>
              <a:rPr sz="800" spc="-6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-9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800" spc="45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ae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endParaRPr sz="800">
              <a:latin typeface="Arial"/>
              <a:cs typeface="Arial"/>
            </a:endParaRPr>
          </a:p>
          <a:p>
            <a:pPr marL="58419" marR="139700" indent="-45720">
              <a:lnSpc>
                <a:spcPct val="114599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-"/>
              <a:tabLst>
                <a:tab pos="64769" algn="l"/>
              </a:tabLst>
            </a:pPr>
            <a:r>
              <a:rPr sz="800" spc="-17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empo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eduction</a:t>
            </a:r>
            <a:endParaRPr sz="800">
              <a:latin typeface="Arial"/>
              <a:cs typeface="Arial"/>
            </a:endParaRPr>
          </a:p>
          <a:p>
            <a:pPr marL="58419" marR="320675" indent="-45720">
              <a:lnSpc>
                <a:spcPct val="114599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epth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m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ener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71900" y="7466552"/>
            <a:ext cx="114998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indent="-53340">
              <a:lnSpc>
                <a:spcPct val="100000"/>
              </a:lnSpc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oc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64135" indent="-51435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4769" algn="l"/>
              </a:tabLst>
            </a:pPr>
            <a:r>
              <a:rPr sz="800" spc="-9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ideo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spc="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zation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w-light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64769" indent="-52069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5405" algn="l"/>
              </a:tabLst>
            </a:pPr>
            <a:r>
              <a:rPr sz="800" spc="-10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oom</a:t>
            </a:r>
            <a:endParaRPr sz="800">
              <a:latin typeface="Arial"/>
              <a:cs typeface="Arial"/>
            </a:endParaRPr>
          </a:p>
          <a:p>
            <a:pPr marL="64135" indent="-51435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4769" algn="l"/>
              </a:tabLst>
            </a:pPr>
            <a:r>
              <a:rPr sz="800" spc="-7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upe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lution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gr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100" dirty="0">
                <a:solidFill>
                  <a:srgbClr val="231F20"/>
                </a:solidFill>
                <a:latin typeface="Arial"/>
                <a:cs typeface="Arial"/>
              </a:rPr>
              <a:t>HDR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174083" y="7466537"/>
            <a:ext cx="126619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indent="-53340">
              <a:lnSpc>
                <a:spcPct val="100000"/>
              </a:lnSpc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spc="25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ect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ognition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spc="25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ect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Augmen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ality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(AR)</a:t>
            </a:r>
            <a:endParaRPr sz="800">
              <a:latin typeface="Arial"/>
              <a:cs typeface="Arial"/>
            </a:endParaRPr>
          </a:p>
          <a:p>
            <a:pPr marL="66040" indent="-53340">
              <a:lnSpc>
                <a:spcPct val="100000"/>
              </a:lnSpc>
              <a:spcBef>
                <a:spcPts val="340"/>
              </a:spcBef>
              <a:buClr>
                <a:srgbClr val="231F20"/>
              </a:buClr>
              <a:buFont typeface="Arial"/>
              <a:buChar char="-"/>
              <a:tabLst>
                <a:tab pos="66675" algn="l"/>
              </a:tabLst>
            </a:pP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Na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8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8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8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(NUI)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62100" y="8698820"/>
            <a:ext cx="2413000" cy="11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2" baseline="9259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r>
              <a:rPr sz="900" spc="-52" baseline="925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00" spc="-30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7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7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7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7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7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opr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ia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tely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700" spc="2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7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7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700" spc="-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90" dirty="0">
                <a:solidFill>
                  <a:srgbClr val="231F20"/>
                </a:solidFill>
                <a:latin typeface="Arial"/>
                <a:cs typeface="Arial"/>
              </a:rPr>
              <a:t>HW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700" spc="-50" dirty="0">
                <a:solidFill>
                  <a:srgbClr val="231F20"/>
                </a:solidFill>
                <a:latin typeface="Arial"/>
                <a:cs typeface="Arial"/>
              </a:rPr>
              <a:t>cc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tor</a:t>
            </a:r>
            <a:r>
              <a:rPr sz="7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68304" y="1535612"/>
            <a:ext cx="580390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42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andi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ner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em,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ind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who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abor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o-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optimi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ient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25022" y="3076195"/>
            <a:ext cx="1134110" cy="1096010"/>
          </a:xfrm>
          <a:custGeom>
            <a:avLst/>
            <a:gdLst/>
            <a:ahLst/>
            <a:cxnLst/>
            <a:rect l="l" t="t" r="r" b="b"/>
            <a:pathLst>
              <a:path w="1134109" h="1096010">
                <a:moveTo>
                  <a:pt x="0" y="1095947"/>
                </a:moveTo>
                <a:lnTo>
                  <a:pt x="1133999" y="1095947"/>
                </a:lnTo>
                <a:lnTo>
                  <a:pt x="1133999" y="0"/>
                </a:lnTo>
                <a:lnTo>
                  <a:pt x="0" y="0"/>
                </a:lnTo>
                <a:lnTo>
                  <a:pt x="0" y="1095947"/>
                </a:lnTo>
                <a:close/>
              </a:path>
            </a:pathLst>
          </a:custGeom>
          <a:solidFill>
            <a:srgbClr val="ADAF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25022" y="1947856"/>
            <a:ext cx="1134110" cy="1096010"/>
          </a:xfrm>
          <a:custGeom>
            <a:avLst/>
            <a:gdLst/>
            <a:ahLst/>
            <a:cxnLst/>
            <a:rect l="l" t="t" r="r" b="b"/>
            <a:pathLst>
              <a:path w="1134109" h="1096010">
                <a:moveTo>
                  <a:pt x="0" y="1095947"/>
                </a:moveTo>
                <a:lnTo>
                  <a:pt x="1133999" y="1095947"/>
                </a:lnTo>
                <a:lnTo>
                  <a:pt x="1133999" y="0"/>
                </a:lnTo>
                <a:lnTo>
                  <a:pt x="0" y="0"/>
                </a:lnTo>
                <a:lnTo>
                  <a:pt x="0" y="1095947"/>
                </a:lnTo>
                <a:close/>
              </a:path>
            </a:pathLst>
          </a:custGeom>
          <a:solidFill>
            <a:srgbClr val="ADAF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3599" y="2921381"/>
            <a:ext cx="4599305" cy="937894"/>
          </a:xfrm>
          <a:custGeom>
            <a:avLst/>
            <a:gdLst/>
            <a:ahLst/>
            <a:cxnLst/>
            <a:rect l="l" t="t" r="r" b="b"/>
            <a:pathLst>
              <a:path w="4599305" h="937895">
                <a:moveTo>
                  <a:pt x="0" y="937580"/>
                </a:moveTo>
                <a:lnTo>
                  <a:pt x="4599005" y="937580"/>
                </a:lnTo>
                <a:lnTo>
                  <a:pt x="4599005" y="0"/>
                </a:lnTo>
                <a:lnTo>
                  <a:pt x="0" y="0"/>
                </a:lnTo>
                <a:lnTo>
                  <a:pt x="0" y="937580"/>
                </a:lnTo>
                <a:close/>
              </a:path>
            </a:pathLst>
          </a:custGeom>
          <a:solidFill>
            <a:srgbClr val="D5D1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93599" y="1938590"/>
            <a:ext cx="4599305" cy="950594"/>
          </a:xfrm>
          <a:prstGeom prst="rect">
            <a:avLst/>
          </a:prstGeom>
          <a:solidFill>
            <a:srgbClr val="003F74"/>
          </a:solidFill>
        </p:spPr>
        <p:txBody>
          <a:bodyPr vert="horz" wrap="square" lIns="0" tIns="0" rIns="0" bIns="0" rtlCol="0">
            <a:spAutoFit/>
          </a:bodyPr>
          <a:lstStyle/>
          <a:p>
            <a:pPr marL="87630" marR="4023360">
              <a:lnSpc>
                <a:spcPct val="116700"/>
              </a:lnSpc>
            </a:pP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ay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4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5887191" y="2429819"/>
            <a:ext cx="610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062C61"/>
                </a:solidFill>
                <a:latin typeface="Arial"/>
                <a:cs typeface="Arial"/>
              </a:rPr>
              <a:t>S</a:t>
            </a:r>
            <a:r>
              <a:rPr sz="1000" spc="-145" dirty="0">
                <a:solidFill>
                  <a:srgbClr val="062C61"/>
                </a:solidFill>
                <a:latin typeface="Arial"/>
                <a:cs typeface="Arial"/>
              </a:rPr>
              <a:t>W</a:t>
            </a:r>
            <a:r>
              <a:rPr sz="1000" spc="-85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1000" spc="-215" dirty="0">
                <a:solidFill>
                  <a:srgbClr val="062C61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062C61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062C61"/>
                </a:solidFill>
                <a:latin typeface="Arial"/>
                <a:cs typeface="Arial"/>
              </a:rPr>
              <a:t>o</a:t>
            </a:r>
            <a:r>
              <a:rPr sz="1000" spc="35" dirty="0">
                <a:solidFill>
                  <a:srgbClr val="062C61"/>
                </a:solidFill>
                <a:latin typeface="Arial"/>
                <a:cs typeface="Arial"/>
              </a:rPr>
              <a:t>l</a:t>
            </a:r>
            <a:r>
              <a:rPr sz="1000" spc="-15" dirty="0">
                <a:solidFill>
                  <a:srgbClr val="062C61"/>
                </a:solidFill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736826" y="3439351"/>
            <a:ext cx="9105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16700"/>
              </a:lnSpc>
            </a:pPr>
            <a:r>
              <a:rPr sz="1000" spc="-60" dirty="0">
                <a:solidFill>
                  <a:srgbClr val="062C61"/>
                </a:solidFill>
                <a:latin typeface="Arial"/>
                <a:cs typeface="Arial"/>
              </a:rPr>
              <a:t>Ha</a:t>
            </a:r>
            <a:r>
              <a:rPr sz="1000" spc="-35" dirty="0">
                <a:solidFill>
                  <a:srgbClr val="062C61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062C61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062C61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062C61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062C61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062C61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62C61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062C61"/>
                </a:solidFill>
                <a:latin typeface="Arial"/>
                <a:cs typeface="Arial"/>
              </a:rPr>
              <a:t>ev</a:t>
            </a:r>
            <a:r>
              <a:rPr sz="1000" spc="-20" dirty="0">
                <a:solidFill>
                  <a:srgbClr val="062C61"/>
                </a:solidFill>
                <a:latin typeface="Arial"/>
                <a:cs typeface="Arial"/>
              </a:rPr>
              <a:t>elopment</a:t>
            </a:r>
            <a:r>
              <a:rPr sz="1000" spc="-65" dirty="0">
                <a:solidFill>
                  <a:srgbClr val="062C6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62C61"/>
                </a:solidFill>
                <a:latin typeface="Arial"/>
                <a:cs typeface="Arial"/>
              </a:rPr>
              <a:t>Kit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79734" y="3226237"/>
            <a:ext cx="499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000" spc="-6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03F74"/>
                </a:solidFill>
                <a:latin typeface="Arial"/>
                <a:cs typeface="Arial"/>
              </a:rPr>
              <a:t>D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003F74"/>
                </a:solidFill>
                <a:latin typeface="Arial"/>
                <a:cs typeface="Arial"/>
              </a:rPr>
              <a:t>. </a:t>
            </a:r>
            <a:r>
              <a:rPr sz="1000" spc="-10" dirty="0">
                <a:solidFill>
                  <a:srgbClr val="003F74"/>
                </a:solidFill>
                <a:latin typeface="Arial"/>
                <a:cs typeface="Arial"/>
              </a:rPr>
              <a:t>Kit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03F74"/>
                </a:solidFill>
                <a:latin typeface="Arial"/>
                <a:cs typeface="Arial"/>
              </a:rPr>
              <a:t>(ADK)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93599" y="3891370"/>
            <a:ext cx="4599305" cy="281305"/>
          </a:xfrm>
          <a:prstGeom prst="rect">
            <a:avLst/>
          </a:prstGeom>
          <a:solidFill>
            <a:srgbClr val="9CACC2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  <a:tabLst>
                <a:tab pos="1565275" algn="l"/>
              </a:tabLst>
            </a:pPr>
            <a:r>
              <a:rPr sz="1500" spc="-89" baseline="2777" dirty="0">
                <a:solidFill>
                  <a:srgbClr val="003F74"/>
                </a:solidFill>
                <a:latin typeface="Arial"/>
                <a:cs typeface="Arial"/>
              </a:rPr>
              <a:t>Ha</a:t>
            </a:r>
            <a:r>
              <a:rPr sz="1500" spc="-52" baseline="2777" dirty="0">
                <a:solidFill>
                  <a:srgbClr val="003F74"/>
                </a:solidFill>
                <a:latin typeface="Arial"/>
                <a:cs typeface="Arial"/>
              </a:rPr>
              <a:t>r</a:t>
            </a:r>
            <a:r>
              <a:rPr sz="1500" spc="-30" baseline="2777" dirty="0">
                <a:solidFill>
                  <a:srgbClr val="003F74"/>
                </a:solidFill>
                <a:latin typeface="Arial"/>
                <a:cs typeface="Arial"/>
              </a:rPr>
              <a:t>d</a:t>
            </a:r>
            <a:r>
              <a:rPr sz="1500" spc="-52" baseline="2777" dirty="0">
                <a:solidFill>
                  <a:srgbClr val="003F74"/>
                </a:solidFill>
                <a:latin typeface="Arial"/>
                <a:cs typeface="Arial"/>
              </a:rPr>
              <a:t>w</a:t>
            </a:r>
            <a:r>
              <a:rPr sz="1500" spc="-44" baseline="2777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500" spc="-37" baseline="2777" dirty="0">
                <a:solidFill>
                  <a:srgbClr val="003F74"/>
                </a:solidFill>
                <a:latin typeface="Arial"/>
                <a:cs typeface="Arial"/>
              </a:rPr>
              <a:t>r</a:t>
            </a:r>
            <a:r>
              <a:rPr sz="1500" spc="-75" baseline="2777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500" spc="-82" baseline="2777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500" spc="-112" baseline="2777" dirty="0">
                <a:solidFill>
                  <a:srgbClr val="003F74"/>
                </a:solidFill>
                <a:latin typeface="Arial"/>
                <a:cs typeface="Arial"/>
              </a:rPr>
              <a:t>L</a:t>
            </a:r>
            <a:r>
              <a:rPr sz="1500" spc="-120" baseline="2777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500" spc="-60" baseline="2777" dirty="0">
                <a:solidFill>
                  <a:srgbClr val="003F74"/>
                </a:solidFill>
                <a:latin typeface="Arial"/>
                <a:cs typeface="Arial"/>
              </a:rPr>
              <a:t>y</a:t>
            </a:r>
            <a:r>
              <a:rPr sz="1500" spc="-37" baseline="2777" dirty="0">
                <a:solidFill>
                  <a:srgbClr val="003F74"/>
                </a:solidFill>
                <a:latin typeface="Arial"/>
                <a:cs typeface="Arial"/>
              </a:rPr>
              <a:t>er</a:t>
            </a:r>
            <a:r>
              <a:rPr sz="1500" baseline="2777" dirty="0">
                <a:solidFill>
                  <a:srgbClr val="003F74"/>
                </a:solidFill>
                <a:latin typeface="Arial"/>
                <a:cs typeface="Arial"/>
              </a:rPr>
              <a:t>	</a:t>
            </a: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r>
              <a:rPr sz="1000" spc="-12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I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003F74"/>
                </a:solidFill>
                <a:latin typeface="Arial"/>
                <a:cs typeface="Arial"/>
              </a:rPr>
              <a:t>agi</a:t>
            </a: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003F74"/>
                </a:solidFill>
                <a:latin typeface="Arial"/>
                <a:cs typeface="Arial"/>
              </a:rPr>
              <a:t>g</a:t>
            </a:r>
            <a:r>
              <a:rPr sz="1000" spc="-12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003F74"/>
                </a:solidFill>
                <a:latin typeface="Arial"/>
                <a:cs typeface="Arial"/>
              </a:rPr>
              <a:t>&amp;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003F74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003F74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003F74"/>
                </a:solidFill>
                <a:latin typeface="Arial"/>
                <a:cs typeface="Arial"/>
              </a:rPr>
              <a:t>ion</a:t>
            </a:r>
            <a:r>
              <a:rPr sz="1000" spc="-120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003F74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003F74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003F74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sor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52350" y="1995694"/>
            <a:ext cx="1627505" cy="840105"/>
          </a:xfrm>
          <a:prstGeom prst="rect">
            <a:avLst/>
          </a:prstGeom>
          <a:solidFill>
            <a:srgbClr val="003F74"/>
          </a:solidFill>
          <a:ln w="12700">
            <a:solidFill>
              <a:srgbClr val="D5D1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ct val="100000"/>
              </a:lnSpc>
            </a:pPr>
            <a:r>
              <a:rPr sz="1000" spc="-170" dirty="0">
                <a:solidFill>
                  <a:srgbClr val="D5D10E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D5D10E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D5D10E"/>
                </a:solidFill>
                <a:latin typeface="Arial"/>
                <a:cs typeface="Arial"/>
              </a:rPr>
              <a:t>V</a:t>
            </a:r>
            <a:r>
              <a:rPr sz="1000" spc="-100" dirty="0">
                <a:solidFill>
                  <a:srgbClr val="D5D10E"/>
                </a:solidFill>
                <a:latin typeface="Arial"/>
                <a:cs typeface="Arial"/>
              </a:rPr>
              <a:t>A</a:t>
            </a:r>
            <a:r>
              <a:rPr sz="1000" spc="-75" dirty="0">
                <a:solidFill>
                  <a:srgbClr val="D5D10E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D5D10E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D5D10E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D5D10E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D5D10E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D5D10E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D5D10E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D5D10E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D5D10E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D5D10E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D5D10E"/>
                </a:solidFill>
                <a:latin typeface="Arial"/>
                <a:cs typeface="Arial"/>
              </a:rPr>
              <a:t>oducts</a:t>
            </a:r>
            <a:endParaRPr sz="1000">
              <a:latin typeface="Arial"/>
              <a:cs typeface="Arial"/>
            </a:endParaRPr>
          </a:p>
          <a:p>
            <a:pPr marL="208279" indent="-7429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8915" algn="l"/>
              </a:tabLst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Digi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ideo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0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spc="-10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1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endParaRPr sz="800">
              <a:latin typeface="Arial"/>
              <a:cs typeface="Arial"/>
            </a:endParaRPr>
          </a:p>
          <a:p>
            <a:pPr marL="205740" indent="-71755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tabLst>
                <a:tab pos="206375" algn="l"/>
              </a:tabLst>
            </a:pP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upe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800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lution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(SR)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55745" y="1995694"/>
            <a:ext cx="1627505" cy="840105"/>
          </a:xfrm>
          <a:prstGeom prst="rect">
            <a:avLst/>
          </a:prstGeom>
          <a:solidFill>
            <a:srgbClr val="003F74"/>
          </a:solidFill>
          <a:ln w="12700">
            <a:solidFill>
              <a:srgbClr val="D5D1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ct val="100000"/>
              </a:lnSpc>
            </a:pPr>
            <a:r>
              <a:rPr sz="1000" spc="-140" dirty="0">
                <a:solidFill>
                  <a:srgbClr val="D5D10E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D5D10E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D5D10E"/>
                </a:solidFill>
                <a:latin typeface="Arial"/>
                <a:cs typeface="Arial"/>
              </a:rPr>
              <a:t>r</a:t>
            </a:r>
            <a:r>
              <a:rPr sz="1000" spc="25" dirty="0">
                <a:solidFill>
                  <a:srgbClr val="D5D10E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D5D10E"/>
                </a:solidFill>
                <a:latin typeface="Arial"/>
                <a:cs typeface="Arial"/>
              </a:rPr>
              <a:t>ner</a:t>
            </a:r>
            <a:r>
              <a:rPr sz="1000" spc="-75" dirty="0">
                <a:solidFill>
                  <a:srgbClr val="D5D10E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D5D10E"/>
                </a:solidFill>
                <a:latin typeface="Arial"/>
                <a:cs typeface="Arial"/>
              </a:rPr>
              <a:t>Sof</a:t>
            </a:r>
            <a:r>
              <a:rPr sz="1000" dirty="0">
                <a:solidFill>
                  <a:srgbClr val="D5D10E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D5D10E"/>
                </a:solidFill>
                <a:latin typeface="Arial"/>
                <a:cs typeface="Arial"/>
              </a:rPr>
              <a:t>w</a:t>
            </a:r>
            <a:r>
              <a:rPr sz="1000" spc="-30" dirty="0">
                <a:solidFill>
                  <a:srgbClr val="D5D10E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D5D10E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D5D10E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D5D10E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D5D10E"/>
                </a:solidFill>
                <a:latin typeface="Arial"/>
                <a:cs typeface="Arial"/>
              </a:rPr>
              <a:t>P</a:t>
            </a:r>
            <a:r>
              <a:rPr sz="1000" spc="-45" dirty="0">
                <a:solidFill>
                  <a:srgbClr val="D5D10E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D5D10E"/>
                </a:solidFill>
                <a:latin typeface="Arial"/>
                <a:cs typeface="Arial"/>
              </a:rPr>
              <a:t>oducts</a:t>
            </a:r>
            <a:endParaRPr sz="1000">
              <a:latin typeface="Arial"/>
              <a:cs typeface="Arial"/>
            </a:endParaRPr>
          </a:p>
          <a:p>
            <a:pPr marL="191135" indent="-7429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191770" algn="l"/>
              </a:tabLst>
            </a:pPr>
            <a:r>
              <a:rPr sz="800" spc="-1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tection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ognition</a:t>
            </a:r>
            <a:endParaRPr sz="800">
              <a:latin typeface="Arial"/>
              <a:cs typeface="Arial"/>
            </a:endParaRPr>
          </a:p>
          <a:p>
            <a:pPr marL="191135" indent="-74295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tabLst>
                <a:tab pos="191770" algn="l"/>
              </a:tabLst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ognition</a:t>
            </a:r>
            <a:endParaRPr sz="800">
              <a:latin typeface="Arial"/>
              <a:cs typeface="Arial"/>
            </a:endParaRPr>
          </a:p>
          <a:p>
            <a:pPr marL="191135" indent="-74295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tabLst>
                <a:tab pos="191770" algn="l"/>
              </a:tabLst>
            </a:pPr>
            <a:r>
              <a:rPr sz="800" spc="-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ognition</a:t>
            </a:r>
            <a:endParaRPr sz="800">
              <a:latin typeface="Arial"/>
              <a:cs typeface="Arial"/>
            </a:endParaRPr>
          </a:p>
          <a:p>
            <a:pPr marL="191135" indent="-74295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tabLst>
                <a:tab pos="191770" algn="l"/>
              </a:tabLst>
            </a:pPr>
            <a:r>
              <a:rPr sz="8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1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orithms</a:t>
            </a:r>
            <a:r>
              <a:rPr sz="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90" dirty="0">
                <a:solidFill>
                  <a:srgbClr val="FFFFFF"/>
                </a:solidFill>
                <a:latin typeface="Arial"/>
                <a:cs typeface="Arial"/>
              </a:rPr>
              <a:t>(FC</a:t>
            </a:r>
            <a:r>
              <a:rPr sz="800" spc="-19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00" spc="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" spc="-10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W)</a:t>
            </a:r>
            <a:endParaRPr sz="800">
              <a:latin typeface="Arial"/>
              <a:cs typeface="Arial"/>
            </a:endParaRPr>
          </a:p>
          <a:p>
            <a:pPr marL="191135" indent="-74295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  <a:tabLst>
                <a:tab pos="191770" algn="l"/>
              </a:tabLst>
            </a:pP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800" spc="-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epth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1746000" y="2964231"/>
          <a:ext cx="36499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095"/>
                <a:gridCol w="376299"/>
                <a:gridCol w="1627095"/>
              </a:tblGrid>
              <a:tr h="198856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oid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ame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ork</a:t>
                      </a:r>
                      <a:r>
                        <a:rPr sz="1000" spc="-8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(AMF)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3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A-CV</a:t>
                      </a:r>
                      <a:r>
                        <a:rPr sz="1000" spc="-7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Lib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ari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</a:tr>
              <a:tr h="233136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6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3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A-CV</a:t>
                      </a:r>
                      <a:r>
                        <a:rPr sz="1000" spc="-7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API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</a:tr>
              <a:tr h="181701">
                <a:tc grid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tF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ame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Au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atic</a:t>
                      </a:r>
                      <a:r>
                        <a:rPr sz="1000" spc="-6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andli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6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memo</a:t>
                      </a:r>
                      <a:r>
                        <a:rPr sz="1000" spc="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6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13">
                <a:tc gridSpan="3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1701">
                <a:tc gridSpan="3">
                  <a:txBody>
                    <a:bodyPr/>
                    <a:lstStyle/>
                    <a:p>
                      <a:pPr marL="80010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CPU-</a:t>
                      </a:r>
                      <a:r>
                        <a:rPr sz="1000" spc="-2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sz="1000" spc="-8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omm</a:t>
                      </a:r>
                      <a:r>
                        <a:rPr sz="1000" spc="-1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ni</a:t>
                      </a:r>
                      <a:r>
                        <a:rPr sz="1000" spc="-1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ation</a:t>
                      </a:r>
                      <a:r>
                        <a:rPr sz="1000" spc="-5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ay</a:t>
                      </a:r>
                      <a:r>
                        <a:rPr sz="1000" dirty="0">
                          <a:solidFill>
                            <a:srgbClr val="003F74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1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8934" y="3398775"/>
            <a:ext cx="3071993" cy="307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6420000">
            <a:off x="3103719" y="4655549"/>
            <a:ext cx="13148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-10" dirty="0">
                <a:solidFill>
                  <a:srgbClr val="062C61"/>
                </a:solidFill>
                <a:latin typeface="Tahoma"/>
                <a:cs typeface="Tahoma"/>
              </a:rPr>
              <a:t>V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 rot="6240000">
            <a:off x="3096852" y="4696489"/>
            <a:ext cx="12166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6000000">
            <a:off x="3085400" y="4732417"/>
            <a:ext cx="12783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5820000">
            <a:off x="3075543" y="4783966"/>
            <a:ext cx="13039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u</a:t>
            </a:r>
            <a:endParaRPr sz="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5580000">
            <a:off x="3070964" y="4836434"/>
            <a:ext cx="12933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2165" y="4896632"/>
            <a:ext cx="125095" cy="5524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5100000">
            <a:off x="3070844" y="4942197"/>
            <a:ext cx="13121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2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4860000">
            <a:off x="3077607" y="4992536"/>
            <a:ext cx="128823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4680000">
            <a:off x="3087513" y="5034364"/>
            <a:ext cx="12353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4500000">
            <a:off x="3094049" y="5070636"/>
            <a:ext cx="127114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 rot="4260000">
            <a:off x="3105256" y="5113444"/>
            <a:ext cx="12907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 rot="4020000">
            <a:off x="3121460" y="5161768"/>
            <a:ext cx="130934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 rot="3840000">
            <a:off x="3142804" y="5202305"/>
            <a:ext cx="12334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 rot="3720000">
            <a:off x="3157276" y="5230180"/>
            <a:ext cx="12075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 rot="3540000">
            <a:off x="3172325" y="5265261"/>
            <a:ext cx="12928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 rot="3300000">
            <a:off x="3200001" y="5309293"/>
            <a:ext cx="12954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 rot="2940000">
            <a:off x="3247488" y="5376029"/>
            <a:ext cx="137869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&amp;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 rot="2520000">
            <a:off x="3309492" y="5436765"/>
            <a:ext cx="131199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 rot="2340000">
            <a:off x="3352520" y="5473126"/>
            <a:ext cx="12954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 rot="2100000">
            <a:off x="3393181" y="5503683"/>
            <a:ext cx="12907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 rot="1920000">
            <a:off x="3428823" y="5525179"/>
            <a:ext cx="121822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5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 rot="1680000">
            <a:off x="3457514" y="5544351"/>
            <a:ext cx="128823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0" dirty="0">
                <a:solidFill>
                  <a:srgbClr val="062C61"/>
                </a:solidFill>
                <a:latin typeface="Tahoma"/>
                <a:cs typeface="Tahoma"/>
              </a:rPr>
              <a:t>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 rot="1560000">
            <a:off x="3497480" y="5563844"/>
            <a:ext cx="12237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 rot="1320000">
            <a:off x="3525211" y="5576667"/>
            <a:ext cx="12166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 rot="1200000">
            <a:off x="3556664" y="5590173"/>
            <a:ext cx="12605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 rot="1020000">
            <a:off x="3599105" y="5604666"/>
            <a:ext cx="12700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 rot="19200000">
            <a:off x="3261897" y="4306078"/>
            <a:ext cx="130362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-1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 rot="19440000">
            <a:off x="3303956" y="4273065"/>
            <a:ext cx="12901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 rot="19740000">
            <a:off x="3354679" y="4234591"/>
            <a:ext cx="14177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-15" dirty="0">
                <a:solidFill>
                  <a:srgbClr val="062C61"/>
                </a:solidFill>
                <a:latin typeface="Tahoma"/>
                <a:cs typeface="Tahoma"/>
              </a:rPr>
              <a:t>m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 rot="20040000">
            <a:off x="3421381" y="4200612"/>
            <a:ext cx="130362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 rot="20220000">
            <a:off x="3472169" y="4176487"/>
            <a:ext cx="12901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u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 rot="20400000">
            <a:off x="3517549" y="4159410"/>
            <a:ext cx="12237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 rot="20580000">
            <a:off x="3555387" y="4145250"/>
            <a:ext cx="12824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 rot="20760000">
            <a:off x="3600740" y="4132889"/>
            <a:ext cx="122556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 rot="20880000">
            <a:off x="3632090" y="4125550"/>
            <a:ext cx="121052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 rot="21000000">
            <a:off x="3668967" y="4117228"/>
            <a:ext cx="12901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 rot="21300000">
            <a:off x="3724243" y="4109809"/>
            <a:ext cx="13008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 rot="21480000">
            <a:off x="3777803" y="4105946"/>
            <a:ext cx="128756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5267" y="4099134"/>
            <a:ext cx="53975" cy="12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45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 rot="360000">
            <a:off x="3906102" y="4109995"/>
            <a:ext cx="13148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2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 rot="600000">
            <a:off x="3964135" y="4118452"/>
            <a:ext cx="13148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20" dirty="0">
                <a:solidFill>
                  <a:srgbClr val="062C61"/>
                </a:solidFill>
                <a:latin typeface="Tahoma"/>
                <a:cs typeface="Tahoma"/>
              </a:rPr>
              <a:t>h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 rot="780000">
            <a:off x="4019983" y="4130553"/>
            <a:ext cx="130123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 rot="1020000">
            <a:off x="4067499" y="4143039"/>
            <a:ext cx="12334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 rot="1200000">
            <a:off x="4106435" y="4157381"/>
            <a:ext cx="12985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 rot="1380000">
            <a:off x="4158060" y="4178050"/>
            <a:ext cx="13008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5" dirty="0">
                <a:solidFill>
                  <a:srgbClr val="062C61"/>
                </a:solidFill>
                <a:latin typeface="Tahoma"/>
                <a:cs typeface="Tahoma"/>
              </a:rPr>
              <a:t>g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 rot="1620000">
            <a:off x="4204297" y="4198468"/>
            <a:ext cx="122739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 rot="1800000">
            <a:off x="4239620" y="4219290"/>
            <a:ext cx="12824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 rot="2040000">
            <a:off x="4285686" y="4248445"/>
            <a:ext cx="129816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 rot="2220000">
            <a:off x="4332034" y="4281896"/>
            <a:ext cx="130362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20" dirty="0">
                <a:solidFill>
                  <a:srgbClr val="062C61"/>
                </a:solidFill>
                <a:latin typeface="Tahoma"/>
                <a:cs typeface="Tahoma"/>
              </a:rPr>
              <a:t>h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 rot="2460000">
            <a:off x="4375693" y="4316691"/>
            <a:ext cx="12773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10" dirty="0">
                <a:solidFill>
                  <a:srgbClr val="062C61"/>
                </a:solidFill>
                <a:latin typeface="Tahoma"/>
                <a:cs typeface="Tahoma"/>
              </a:rPr>
              <a:t>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0074" y="4023152"/>
            <a:ext cx="429259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5900"/>
              </a:lnSpc>
            </a:pP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V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ideo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b</a:t>
            </a:r>
            <a:r>
              <a:rPr sz="550" spc="25" dirty="0">
                <a:solidFill>
                  <a:srgbClr val="062C61"/>
                </a:solidFill>
                <a:latin typeface="Tahoma"/>
                <a:cs typeface="Tahoma"/>
              </a:rPr>
              <a:t>ili</a:t>
            </a:r>
            <a:r>
              <a:rPr sz="550" spc="35" dirty="0">
                <a:solidFill>
                  <a:srgbClr val="062C61"/>
                </a:solidFill>
                <a:latin typeface="Tahoma"/>
                <a:cs typeface="Tahoma"/>
              </a:rPr>
              <a:t>z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56233" y="3726198"/>
            <a:ext cx="2349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marR="5080" indent="-17780">
              <a:lnSpc>
                <a:spcPct val="105900"/>
              </a:lnSpc>
            </a:pP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Digi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35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r>
              <a:rPr sz="550" spc="5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Z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oom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42746" y="3613256"/>
            <a:ext cx="27495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marR="5080" indent="-27940">
              <a:lnSpc>
                <a:spcPct val="105900"/>
              </a:lnSpc>
            </a:pP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f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u</a:t>
            </a:r>
            <a:r>
              <a:rPr sz="550" spc="30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2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m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ge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03899" y="3692837"/>
            <a:ext cx="3225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5900"/>
              </a:lnSpc>
            </a:pP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w-light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r>
              <a:rPr sz="550" spc="-40" dirty="0">
                <a:solidFill>
                  <a:srgbClr val="062C61"/>
                </a:solidFill>
                <a:latin typeface="Tahoma"/>
                <a:cs typeface="Tahoma"/>
              </a:rPr>
              <a:t>m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ge En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h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an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18214" y="4524525"/>
            <a:ext cx="422909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3D</a:t>
            </a:r>
            <a:r>
              <a:rPr sz="550" spc="-55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20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cannin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98196" y="4013092"/>
            <a:ext cx="36512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5900"/>
              </a:lnSpc>
            </a:pPr>
            <a:r>
              <a:rPr sz="550" spc="25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uper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solution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006" y="4959271"/>
            <a:ext cx="30543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">
              <a:lnSpc>
                <a:spcPct val="105900"/>
              </a:lnSpc>
            </a:pP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D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epth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062C61"/>
                </a:solidFill>
                <a:latin typeface="Tahoma"/>
                <a:cs typeface="Tahoma"/>
              </a:rPr>
              <a:t>M</a:t>
            </a:r>
            <a:r>
              <a:rPr sz="550" spc="20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r>
              <a:rPr sz="550" spc="3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ng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14955" y="5415827"/>
            <a:ext cx="41402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3D</a:t>
            </a:r>
            <a:endParaRPr sz="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062C61"/>
                </a:solidFill>
                <a:latin typeface="Tahoma"/>
                <a:cs typeface="Tahoma"/>
              </a:rPr>
              <a:t>g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r>
              <a:rPr sz="550" spc="25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25181" y="5838226"/>
            <a:ext cx="39306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>
              <a:lnSpc>
                <a:spcPct val="105900"/>
              </a:lnSpc>
            </a:pP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Augmen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ed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20" dirty="0">
                <a:solidFill>
                  <a:srgbClr val="062C61"/>
                </a:solidFill>
                <a:latin typeface="Tahoma"/>
                <a:cs typeface="Tahoma"/>
              </a:rPr>
              <a:t>lity</a:t>
            </a:r>
            <a:r>
              <a:rPr sz="550" spc="-5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(AR)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41703" y="6096865"/>
            <a:ext cx="38862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P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oint</a:t>
            </a:r>
            <a:r>
              <a:rPr sz="550" spc="-50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loud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39282" y="6036810"/>
            <a:ext cx="32829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Emotion</a:t>
            </a:r>
            <a:endParaRPr sz="550">
              <a:latin typeface="Tahoma"/>
              <a:cs typeface="Tahoma"/>
            </a:endParaRPr>
          </a:p>
          <a:p>
            <a:pPr marL="12700" marR="5080" indent="22860">
              <a:lnSpc>
                <a:spcPct val="105900"/>
              </a:lnSpc>
            </a:pPr>
            <a:r>
              <a:rPr sz="550" spc="35" dirty="0">
                <a:solidFill>
                  <a:srgbClr val="062C61"/>
                </a:solidFill>
                <a:latin typeface="Tahoma"/>
                <a:cs typeface="Tahoma"/>
              </a:rPr>
              <a:t>&amp;</a:t>
            </a:r>
            <a:r>
              <a:rPr sz="550" spc="-45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In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ent 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D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ection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4856" y="4942783"/>
            <a:ext cx="29210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845">
              <a:lnSpc>
                <a:spcPct val="105900"/>
              </a:lnSpc>
            </a:pP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Obj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ct </a:t>
            </a:r>
            <a:r>
              <a:rPr sz="550" spc="-6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spc="30" dirty="0">
                <a:solidFill>
                  <a:srgbClr val="062C61"/>
                </a:solidFill>
                <a:latin typeface="Tahoma"/>
                <a:cs typeface="Tahoma"/>
              </a:rPr>
              <a:t>k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n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14107" y="4450650"/>
            <a:ext cx="40386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5725">
              <a:lnSpc>
                <a:spcPct val="105900"/>
              </a:lnSpc>
            </a:pPr>
            <a:r>
              <a:rPr sz="550" dirty="0">
                <a:solidFill>
                  <a:srgbClr val="062C61"/>
                </a:solidFill>
                <a:latin typeface="Tahoma"/>
                <a:cs typeface="Tahoma"/>
              </a:rPr>
              <a:t>Obj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ct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R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ognition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69636" y="5802880"/>
            <a:ext cx="52006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ct val="100000"/>
              </a:lnSpc>
            </a:pP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egmen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ation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50" spc="35" dirty="0">
                <a:solidFill>
                  <a:srgbClr val="062C61"/>
                </a:solidFill>
                <a:latin typeface="Tahoma"/>
                <a:cs typeface="Tahoma"/>
              </a:rPr>
              <a:t>&amp;</a:t>
            </a:r>
            <a:r>
              <a:rPr sz="550" spc="-45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C</a:t>
            </a:r>
            <a:r>
              <a:rPr sz="550" spc="30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r>
              <a:rPr sz="550" spc="-5" dirty="0">
                <a:solidFill>
                  <a:srgbClr val="062C61"/>
                </a:solidFill>
                <a:latin typeface="Tahoma"/>
                <a:cs typeface="Tahoma"/>
              </a:rPr>
              <a:t>a</a:t>
            </a:r>
            <a:r>
              <a:rPr sz="550" spc="20" dirty="0">
                <a:solidFill>
                  <a:srgbClr val="062C61"/>
                </a:solidFill>
                <a:latin typeface="Tahoma"/>
                <a:cs typeface="Tahoma"/>
              </a:rPr>
              <a:t>ss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ific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ation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58768" y="5397937"/>
            <a:ext cx="30035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5900"/>
              </a:lnSpc>
            </a:pP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D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eep </a:t>
            </a:r>
            <a:r>
              <a:rPr sz="550" spc="-20" dirty="0">
                <a:solidFill>
                  <a:srgbClr val="062C61"/>
                </a:solidFill>
                <a:latin typeface="Tahoma"/>
                <a:cs typeface="Tahoma"/>
              </a:rPr>
              <a:t>L</a:t>
            </a:r>
            <a:r>
              <a:rPr sz="550" spc="-10" dirty="0">
                <a:solidFill>
                  <a:srgbClr val="062C61"/>
                </a:solidFill>
                <a:latin typeface="Tahoma"/>
                <a:cs typeface="Tahoma"/>
              </a:rPr>
              <a:t>e</a:t>
            </a:r>
            <a:r>
              <a:rPr sz="550" spc="10" dirty="0">
                <a:solidFill>
                  <a:srgbClr val="062C61"/>
                </a:solidFill>
                <a:latin typeface="Tahoma"/>
                <a:cs typeface="Tahoma"/>
              </a:rPr>
              <a:t>arnin</a:t>
            </a:r>
            <a:r>
              <a:rPr sz="550" spc="15" dirty="0">
                <a:solidFill>
                  <a:srgbClr val="062C61"/>
                </a:solidFill>
                <a:latin typeface="Tahoma"/>
                <a:cs typeface="Tahoma"/>
              </a:rPr>
              <a:t>g</a:t>
            </a:r>
            <a:r>
              <a:rPr sz="550" spc="5" dirty="0">
                <a:solidFill>
                  <a:srgbClr val="062C61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062C61"/>
                </a:solidFill>
                <a:latin typeface="Tahoma"/>
                <a:cs typeface="Tahoma"/>
              </a:rPr>
              <a:t>(CNN)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4367632" y="5406140"/>
            <a:ext cx="13063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20" dirty="0">
                <a:solidFill>
                  <a:srgbClr val="062C61"/>
                </a:solidFill>
                <a:latin typeface="Tahoma"/>
                <a:cs typeface="Tahoma"/>
              </a:rPr>
              <a:t>3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 rot="18660000">
            <a:off x="4404570" y="5363239"/>
            <a:ext cx="133238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-35" dirty="0">
                <a:solidFill>
                  <a:srgbClr val="062C61"/>
                </a:solidFill>
                <a:latin typeface="Tahoma"/>
                <a:cs typeface="Tahoma"/>
              </a:rPr>
              <a:t>D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 rot="18240000">
            <a:off x="4451988" y="5300840"/>
            <a:ext cx="13091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-10" dirty="0">
                <a:solidFill>
                  <a:srgbClr val="062C61"/>
                </a:solidFill>
                <a:latin typeface="Tahoma"/>
                <a:cs typeface="Tahoma"/>
              </a:rPr>
              <a:t>V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 rot="18060000">
            <a:off x="4478319" y="5266272"/>
            <a:ext cx="12090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 rot="17880000">
            <a:off x="4492926" y="5234438"/>
            <a:ext cx="127244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 rot="17700000">
            <a:off x="4512225" y="5201639"/>
            <a:ext cx="120751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40" dirty="0">
                <a:solidFill>
                  <a:srgbClr val="062C61"/>
                </a:solidFill>
                <a:latin typeface="Tahoma"/>
                <a:cs typeface="Tahoma"/>
              </a:rPr>
              <a:t>i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 rot="17520000">
            <a:off x="4523953" y="5164854"/>
            <a:ext cx="129017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spc="5" dirty="0">
                <a:solidFill>
                  <a:srgbClr val="062C61"/>
                </a:solidFill>
                <a:latin typeface="Tahoma"/>
                <a:cs typeface="Tahoma"/>
              </a:rPr>
              <a:t>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 rot="17280000">
            <a:off x="4541334" y="5116106"/>
            <a:ext cx="129816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50" dirty="0">
                <a:solidFill>
                  <a:srgbClr val="062C61"/>
                </a:solidFill>
                <a:latin typeface="Tahoma"/>
                <a:cs typeface="Tahoma"/>
              </a:rPr>
              <a:t>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68304" y="6594532"/>
            <a:ext cx="5805805" cy="1945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4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XM4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b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alan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effici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enc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hig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performan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ac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ap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includi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 a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to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perfor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m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ompu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visio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1080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4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K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vid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s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ams,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ombi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ge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wit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visio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multi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l.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a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amp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sh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hie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XM4: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(1080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4K).</a:t>
            </a:r>
            <a:endParaRPr sz="10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20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omb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ine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depth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(e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depth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augmen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alit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depth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3D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anni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ng).</a:t>
            </a:r>
            <a:endParaRPr sz="1000">
              <a:latin typeface="Arial"/>
              <a:cs typeface="Arial"/>
            </a:endParaRPr>
          </a:p>
          <a:p>
            <a:pPr marL="241300" marR="6350" indent="-228600">
              <a:lnSpc>
                <a:spcPct val="104200"/>
              </a:lnSpc>
              <a:spcBef>
                <a:spcPts val="15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100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nni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(e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ognition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detection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emotion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detection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ey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e-t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optio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depth).</a:t>
            </a:r>
            <a:endParaRPr sz="1000">
              <a:latin typeface="Arial"/>
              <a:cs typeface="Arial"/>
            </a:endParaRPr>
          </a:p>
          <a:p>
            <a:pPr marL="241300" marR="6350" indent="-228600">
              <a:lnSpc>
                <a:spcPct val="104200"/>
              </a:lnSpc>
              <a:spcBef>
                <a:spcPts val="150"/>
              </a:spcBef>
              <a:buClr>
                <a:srgbClr val="231F20"/>
              </a:buClr>
              <a:buFont typeface="Arial"/>
              <a:buChar char="•"/>
              <a:tabLst>
                <a:tab pos="229235" algn="l"/>
              </a:tabLst>
            </a:pP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lti-f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orithms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high-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lution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(e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uper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lution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20Mp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s)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ideo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(e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g.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1080p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4K)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0616" y="2163792"/>
            <a:ext cx="579247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</a:pPr>
            <a:r>
              <a:rPr sz="1000" spc="-18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al-tim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dept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ene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poin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loud 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anni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g,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detection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ognitio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orithms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ORB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Haa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LB</a:t>
            </a:r>
            <a:r>
              <a:rPr sz="1000" spc="-2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dee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arni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neur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net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hn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logi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lutio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neur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net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(CNN).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4200"/>
              </a:lnSpc>
            </a:pPr>
            <a:r>
              <a:rPr sz="1000" spc="-18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Pho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tograp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lud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ement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oom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uper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lution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liz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HDR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eductio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imp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w-ligh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0603" y="1535585"/>
            <a:ext cx="579056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3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XM4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offload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0" dirty="0">
                <a:solidFill>
                  <a:srgbClr val="616466"/>
                </a:solidFill>
                <a:latin typeface="Arial"/>
                <a:cs typeface="Arial"/>
              </a:rPr>
              <a:t>CP</a:t>
            </a:r>
            <a:r>
              <a:rPr sz="850" i="1" spc="-12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GP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performi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si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g-i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functio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8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im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gi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3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dat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,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ompu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tation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photog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ap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vi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su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pe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tio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ytic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s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n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in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omi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ng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dat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a.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5080" y="3340496"/>
            <a:ext cx="2097405" cy="1507490"/>
          </a:xfrm>
          <a:custGeom>
            <a:avLst/>
            <a:gdLst/>
            <a:ahLst/>
            <a:cxnLst/>
            <a:rect l="l" t="t" r="r" b="b"/>
            <a:pathLst>
              <a:path w="2097404" h="1507489">
                <a:moveTo>
                  <a:pt x="0" y="1507296"/>
                </a:moveTo>
                <a:lnTo>
                  <a:pt x="2097142" y="1507296"/>
                </a:lnTo>
                <a:lnTo>
                  <a:pt x="2097142" y="0"/>
                </a:lnTo>
                <a:lnTo>
                  <a:pt x="0" y="0"/>
                </a:lnTo>
                <a:lnTo>
                  <a:pt x="0" y="150729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3682" y="3340496"/>
            <a:ext cx="2097405" cy="1507490"/>
          </a:xfrm>
          <a:custGeom>
            <a:avLst/>
            <a:gdLst/>
            <a:ahLst/>
            <a:cxnLst/>
            <a:rect l="l" t="t" r="r" b="b"/>
            <a:pathLst>
              <a:path w="2097404" h="1507489">
                <a:moveTo>
                  <a:pt x="0" y="1507296"/>
                </a:moveTo>
                <a:lnTo>
                  <a:pt x="2097155" y="1507296"/>
                </a:lnTo>
                <a:lnTo>
                  <a:pt x="2097155" y="0"/>
                </a:lnTo>
                <a:lnTo>
                  <a:pt x="0" y="0"/>
                </a:lnTo>
                <a:lnTo>
                  <a:pt x="0" y="150729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1515" y="3611633"/>
            <a:ext cx="787400" cy="213995"/>
          </a:xfrm>
          <a:custGeom>
            <a:avLst/>
            <a:gdLst/>
            <a:ahLst/>
            <a:cxnLst/>
            <a:rect l="l" t="t" r="r" b="b"/>
            <a:pathLst>
              <a:path w="787400" h="213995">
                <a:moveTo>
                  <a:pt x="0" y="213800"/>
                </a:moveTo>
                <a:lnTo>
                  <a:pt x="787277" y="213800"/>
                </a:lnTo>
                <a:lnTo>
                  <a:pt x="787277" y="0"/>
                </a:lnTo>
                <a:lnTo>
                  <a:pt x="0" y="0"/>
                </a:lnTo>
                <a:lnTo>
                  <a:pt x="0" y="21380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8097" y="3611633"/>
            <a:ext cx="787400" cy="213995"/>
          </a:xfrm>
          <a:custGeom>
            <a:avLst/>
            <a:gdLst/>
            <a:ahLst/>
            <a:cxnLst/>
            <a:rect l="l" t="t" r="r" b="b"/>
            <a:pathLst>
              <a:path w="787400" h="213995">
                <a:moveTo>
                  <a:pt x="0" y="213800"/>
                </a:moveTo>
                <a:lnTo>
                  <a:pt x="787277" y="213800"/>
                </a:lnTo>
                <a:lnTo>
                  <a:pt x="787277" y="0"/>
                </a:lnTo>
                <a:lnTo>
                  <a:pt x="0" y="0"/>
                </a:lnTo>
                <a:lnTo>
                  <a:pt x="0" y="213800"/>
                </a:lnTo>
                <a:close/>
              </a:path>
            </a:pathLst>
          </a:custGeom>
          <a:solidFill>
            <a:srgbClr val="D5D1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8304" y="1532648"/>
            <a:ext cx="5804535" cy="229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5       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CPU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ffl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003F74"/>
                </a:solidFill>
                <a:latin typeface="Tahoma"/>
                <a:cs typeface="Tahoma"/>
              </a:rPr>
              <a:t>di</a:t>
            </a:r>
            <a:r>
              <a:rPr sz="1400" spc="5" dirty="0">
                <a:solidFill>
                  <a:srgbClr val="003F7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4200"/>
              </a:lnSpc>
              <a:spcBef>
                <a:spcPts val="1170"/>
              </a:spcBef>
            </a:pP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augmen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inf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truc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lic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ation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(ADK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mod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dri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whi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optimi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ari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ectl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, w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ithou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ectl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offlo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din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e’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CP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GP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e-in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magi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0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ion 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s,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hig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-effi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ien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edu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umptio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wh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lit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orithm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eloper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ev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XM4’s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im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thei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oprie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sof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se-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idi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eptio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ality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nity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tru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ly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thei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oducts.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47825">
              <a:lnSpc>
                <a:spcPct val="100000"/>
              </a:lnSpc>
              <a:spcBef>
                <a:spcPts val="780"/>
              </a:spcBef>
              <a:tabLst>
                <a:tab pos="3747135" algn="l"/>
              </a:tabLst>
            </a:pPr>
            <a:r>
              <a:rPr sz="1000" spc="-10" dirty="0">
                <a:solidFill>
                  <a:srgbClr val="003F74"/>
                </a:solidFill>
                <a:latin typeface="Tahoma"/>
                <a:cs typeface="Tahoma"/>
              </a:rPr>
              <a:t>CPU	</a:t>
            </a:r>
            <a:r>
              <a:rPr sz="1000" spc="-40" dirty="0">
                <a:solidFill>
                  <a:srgbClr val="003F74"/>
                </a:solidFill>
                <a:latin typeface="Tahoma"/>
                <a:cs typeface="Tahoma"/>
              </a:rPr>
              <a:t>CE</a:t>
            </a:r>
            <a:r>
              <a:rPr sz="1000" spc="-80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000" spc="5" dirty="0">
                <a:solidFill>
                  <a:srgbClr val="003F74"/>
                </a:solidFill>
                <a:latin typeface="Tahoma"/>
                <a:cs typeface="Tahoma"/>
              </a:rPr>
              <a:t>A-XM4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800">
              <a:latin typeface="Times New Roman"/>
              <a:cs typeface="Times New Roman"/>
            </a:endParaRPr>
          </a:p>
          <a:p>
            <a:pPr marL="1456690">
              <a:lnSpc>
                <a:spcPct val="100000"/>
              </a:lnSpc>
              <a:tabLst>
                <a:tab pos="3241040" algn="l"/>
                <a:tab pos="4312285" algn="l"/>
              </a:tabLst>
            </a:pPr>
            <a:r>
              <a:rPr sz="800" spc="-40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800" spc="1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800" spc="-9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003F74"/>
                </a:solidFill>
                <a:latin typeface="Tahoma"/>
                <a:cs typeface="Tahoma"/>
              </a:rPr>
              <a:t>F</a:t>
            </a:r>
            <a:r>
              <a:rPr sz="800" spc="-45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800" spc="-35" dirty="0">
                <a:solidFill>
                  <a:srgbClr val="003F74"/>
                </a:solidFill>
                <a:latin typeface="Tahoma"/>
                <a:cs typeface="Tahoma"/>
              </a:rPr>
              <a:t>ame</a:t>
            </a:r>
            <a:r>
              <a:rPr sz="800" spc="-45" dirty="0">
                <a:solidFill>
                  <a:srgbClr val="003F74"/>
                </a:solidFill>
                <a:latin typeface="Tahoma"/>
                <a:cs typeface="Tahoma"/>
              </a:rPr>
              <a:t>w</a:t>
            </a:r>
            <a:r>
              <a:rPr sz="800" spc="-10" dirty="0">
                <a:solidFill>
                  <a:srgbClr val="003F74"/>
                </a:solidFill>
                <a:latin typeface="Tahoma"/>
                <a:cs typeface="Tahoma"/>
              </a:rPr>
              <a:t>ork</a:t>
            </a:r>
            <a:r>
              <a:rPr sz="800" dirty="0">
                <a:solidFill>
                  <a:srgbClr val="003F74"/>
                </a:solidFill>
                <a:latin typeface="Tahoma"/>
                <a:cs typeface="Tahoma"/>
              </a:rPr>
              <a:t>	</a:t>
            </a:r>
            <a:r>
              <a:rPr sz="1200" spc="-60" baseline="3472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7" baseline="3472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200" spc="-112" baseline="34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2" baseline="3472" dirty="0">
                <a:solidFill>
                  <a:srgbClr val="FFFFFF"/>
                </a:solidFill>
                <a:latin typeface="Tahoma"/>
                <a:cs typeface="Tahoma"/>
              </a:rPr>
              <a:t>CV</a:t>
            </a:r>
            <a:r>
              <a:rPr sz="1200" spc="-135" baseline="34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" baseline="3472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200" spc="-22" baseline="3472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30" baseline="347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aseline="3472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00" spc="-75" baseline="3472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200" spc="-67" baseline="3472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200" spc="-112" baseline="3472" dirty="0">
                <a:solidFill>
                  <a:srgbClr val="003F74"/>
                </a:solidFill>
                <a:latin typeface="Tahoma"/>
                <a:cs typeface="Tahoma"/>
              </a:rPr>
              <a:t>V</a:t>
            </a:r>
            <a:r>
              <a:rPr sz="1200" spc="-52" baseline="3472" dirty="0">
                <a:solidFill>
                  <a:srgbClr val="003F74"/>
                </a:solidFill>
                <a:latin typeface="Tahoma"/>
                <a:cs typeface="Tahoma"/>
              </a:rPr>
              <a:t>A-CV</a:t>
            </a:r>
            <a:r>
              <a:rPr sz="1200" spc="-135" baseline="3472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200" spc="-7" baseline="3472" dirty="0">
                <a:solidFill>
                  <a:srgbClr val="003F74"/>
                </a:solidFill>
                <a:latin typeface="Tahoma"/>
                <a:cs typeface="Tahoma"/>
              </a:rPr>
              <a:t>Li</a:t>
            </a:r>
            <a:r>
              <a:rPr sz="1200" spc="-22" baseline="3472" dirty="0">
                <a:solidFill>
                  <a:srgbClr val="003F74"/>
                </a:solidFill>
                <a:latin typeface="Tahoma"/>
                <a:cs typeface="Tahoma"/>
              </a:rPr>
              <a:t>b</a:t>
            </a:r>
            <a:r>
              <a:rPr sz="1200" spc="30" baseline="3472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endParaRPr sz="1200" baseline="3472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04" y="5002065"/>
            <a:ext cx="58058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5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30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A’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App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li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atio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lope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90" dirty="0">
                <a:solidFill>
                  <a:srgbClr val="616466"/>
                </a:solidFill>
                <a:latin typeface="Arial"/>
                <a:cs typeface="Arial"/>
              </a:rPr>
              <a:t>K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(ADK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)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fu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o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lib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ar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so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twa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modul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dr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tha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 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to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fu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0" dirty="0">
                <a:solidFill>
                  <a:srgbClr val="616466"/>
                </a:solidFill>
                <a:latin typeface="Arial"/>
                <a:cs typeface="Arial"/>
              </a:rPr>
              <a:t>timi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z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30" dirty="0">
                <a:solidFill>
                  <a:srgbClr val="616466"/>
                </a:solidFill>
                <a:latin typeface="Arial"/>
                <a:cs typeface="Arial"/>
              </a:rPr>
              <a:t>lib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ar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5" dirty="0">
                <a:solidFill>
                  <a:srgbClr val="616466"/>
                </a:solidFill>
                <a:latin typeface="Arial"/>
                <a:cs typeface="Arial"/>
              </a:rPr>
              <a:t>di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ct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f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m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 </a:t>
            </a:r>
            <a:r>
              <a:rPr sz="850" i="1" spc="-100" dirty="0">
                <a:solidFill>
                  <a:srgbClr val="616466"/>
                </a:solidFill>
                <a:latin typeface="Arial"/>
                <a:cs typeface="Arial"/>
              </a:rPr>
              <a:t>CP</a:t>
            </a:r>
            <a:r>
              <a:rPr sz="850" i="1" spc="-114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9121" y="4267606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38801" y="0"/>
                </a:moveTo>
                <a:lnTo>
                  <a:pt x="0" y="64861"/>
                </a:lnTo>
                <a:lnTo>
                  <a:pt x="77967" y="64861"/>
                </a:lnTo>
                <a:lnTo>
                  <a:pt x="38801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9121" y="4267606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67" y="64861"/>
                </a:moveTo>
                <a:lnTo>
                  <a:pt x="0" y="64861"/>
                </a:lnTo>
                <a:lnTo>
                  <a:pt x="38801" y="0"/>
                </a:lnTo>
                <a:lnTo>
                  <a:pt x="77967" y="64861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9151" y="4407540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67" y="0"/>
                </a:moveTo>
                <a:lnTo>
                  <a:pt x="0" y="0"/>
                </a:lnTo>
                <a:lnTo>
                  <a:pt x="39166" y="64891"/>
                </a:lnTo>
                <a:lnTo>
                  <a:pt x="77967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9151" y="4407540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0" y="0"/>
                </a:moveTo>
                <a:lnTo>
                  <a:pt x="77967" y="0"/>
                </a:lnTo>
                <a:lnTo>
                  <a:pt x="39166" y="64891"/>
                </a:lnTo>
                <a:lnTo>
                  <a:pt x="0" y="0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645" y="4267606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5" h="65404">
                <a:moveTo>
                  <a:pt x="38816" y="0"/>
                </a:moveTo>
                <a:lnTo>
                  <a:pt x="0" y="64861"/>
                </a:lnTo>
                <a:lnTo>
                  <a:pt x="77986" y="64861"/>
                </a:lnTo>
                <a:lnTo>
                  <a:pt x="38816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4645" y="4267606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5" h="65404">
                <a:moveTo>
                  <a:pt x="77986" y="64861"/>
                </a:moveTo>
                <a:lnTo>
                  <a:pt x="0" y="64861"/>
                </a:lnTo>
                <a:lnTo>
                  <a:pt x="38816" y="0"/>
                </a:lnTo>
                <a:lnTo>
                  <a:pt x="77986" y="64861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4681" y="4407540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5" h="65404">
                <a:moveTo>
                  <a:pt x="77973" y="0"/>
                </a:moveTo>
                <a:lnTo>
                  <a:pt x="0" y="0"/>
                </a:lnTo>
                <a:lnTo>
                  <a:pt x="39160" y="64891"/>
                </a:lnTo>
                <a:lnTo>
                  <a:pt x="77973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4681" y="4407540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5" h="65404">
                <a:moveTo>
                  <a:pt x="0" y="0"/>
                </a:moveTo>
                <a:lnTo>
                  <a:pt x="77973" y="0"/>
                </a:lnTo>
                <a:lnTo>
                  <a:pt x="39160" y="64891"/>
                </a:lnTo>
                <a:lnTo>
                  <a:pt x="0" y="0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6314" y="412401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87" y="0"/>
                </a:lnTo>
              </a:path>
            </a:pathLst>
          </a:custGeom>
          <a:ln w="23596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1701" y="4085001"/>
            <a:ext cx="65405" cy="78105"/>
          </a:xfrm>
          <a:custGeom>
            <a:avLst/>
            <a:gdLst/>
            <a:ahLst/>
            <a:cxnLst/>
            <a:rect l="l" t="t" r="r" b="b"/>
            <a:pathLst>
              <a:path w="65404" h="78104">
                <a:moveTo>
                  <a:pt x="0" y="0"/>
                </a:moveTo>
                <a:lnTo>
                  <a:pt x="0" y="77967"/>
                </a:lnTo>
                <a:lnTo>
                  <a:pt x="64891" y="38801"/>
                </a:lnTo>
                <a:lnTo>
                  <a:pt x="0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1701" y="4085001"/>
            <a:ext cx="65405" cy="78105"/>
          </a:xfrm>
          <a:custGeom>
            <a:avLst/>
            <a:gdLst/>
            <a:ahLst/>
            <a:cxnLst/>
            <a:rect l="l" t="t" r="r" b="b"/>
            <a:pathLst>
              <a:path w="65404" h="78104">
                <a:moveTo>
                  <a:pt x="0" y="77967"/>
                </a:moveTo>
                <a:lnTo>
                  <a:pt x="0" y="0"/>
                </a:lnTo>
                <a:lnTo>
                  <a:pt x="64891" y="38801"/>
                </a:lnTo>
                <a:lnTo>
                  <a:pt x="0" y="77967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5171" y="4085031"/>
            <a:ext cx="65405" cy="78105"/>
          </a:xfrm>
          <a:custGeom>
            <a:avLst/>
            <a:gdLst/>
            <a:ahLst/>
            <a:cxnLst/>
            <a:rect l="l" t="t" r="r" b="b"/>
            <a:pathLst>
              <a:path w="65404" h="78104">
                <a:moveTo>
                  <a:pt x="64891" y="0"/>
                </a:moveTo>
                <a:lnTo>
                  <a:pt x="0" y="39166"/>
                </a:lnTo>
                <a:lnTo>
                  <a:pt x="64891" y="77967"/>
                </a:lnTo>
                <a:lnTo>
                  <a:pt x="64891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5171" y="4085031"/>
            <a:ext cx="65405" cy="78105"/>
          </a:xfrm>
          <a:custGeom>
            <a:avLst/>
            <a:gdLst/>
            <a:ahLst/>
            <a:cxnLst/>
            <a:rect l="l" t="t" r="r" b="b"/>
            <a:pathLst>
              <a:path w="65404" h="78104">
                <a:moveTo>
                  <a:pt x="64891" y="0"/>
                </a:moveTo>
                <a:lnTo>
                  <a:pt x="64891" y="77967"/>
                </a:lnTo>
                <a:lnTo>
                  <a:pt x="0" y="39166"/>
                </a:lnTo>
                <a:lnTo>
                  <a:pt x="64891" y="0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1076" y="3854450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123322"/>
                </a:moveTo>
                <a:lnTo>
                  <a:pt x="0" y="0"/>
                </a:lnTo>
              </a:path>
            </a:pathLst>
          </a:custGeom>
          <a:ln w="23596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2061" y="3833053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38831" y="0"/>
                </a:moveTo>
                <a:lnTo>
                  <a:pt x="0" y="64891"/>
                </a:lnTo>
                <a:lnTo>
                  <a:pt x="77998" y="64891"/>
                </a:lnTo>
                <a:lnTo>
                  <a:pt x="38831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2061" y="3833053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98" y="64891"/>
                </a:moveTo>
                <a:lnTo>
                  <a:pt x="0" y="64891"/>
                </a:lnTo>
                <a:lnTo>
                  <a:pt x="38831" y="0"/>
                </a:lnTo>
                <a:lnTo>
                  <a:pt x="77998" y="64891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2092" y="3973871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98" y="0"/>
                </a:moveTo>
                <a:lnTo>
                  <a:pt x="0" y="0"/>
                </a:lnTo>
                <a:lnTo>
                  <a:pt x="39166" y="64861"/>
                </a:lnTo>
                <a:lnTo>
                  <a:pt x="77998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2092" y="3973871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0" y="0"/>
                </a:moveTo>
                <a:lnTo>
                  <a:pt x="77998" y="0"/>
                </a:lnTo>
                <a:lnTo>
                  <a:pt x="39166" y="64861"/>
                </a:lnTo>
                <a:lnTo>
                  <a:pt x="0" y="0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164" y="3854450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123322"/>
                </a:moveTo>
                <a:lnTo>
                  <a:pt x="0" y="0"/>
                </a:lnTo>
              </a:path>
            </a:pathLst>
          </a:custGeom>
          <a:ln w="23596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6181" y="3833053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38801" y="0"/>
                </a:moveTo>
                <a:lnTo>
                  <a:pt x="0" y="64891"/>
                </a:lnTo>
                <a:lnTo>
                  <a:pt x="77967" y="64891"/>
                </a:lnTo>
                <a:lnTo>
                  <a:pt x="38801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6181" y="3833053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67" y="64891"/>
                </a:moveTo>
                <a:lnTo>
                  <a:pt x="0" y="64891"/>
                </a:lnTo>
                <a:lnTo>
                  <a:pt x="38801" y="0"/>
                </a:lnTo>
                <a:lnTo>
                  <a:pt x="77967" y="64891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6211" y="3973871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77967" y="0"/>
                </a:moveTo>
                <a:lnTo>
                  <a:pt x="0" y="0"/>
                </a:lnTo>
                <a:lnTo>
                  <a:pt x="39136" y="64861"/>
                </a:lnTo>
                <a:lnTo>
                  <a:pt x="77967" y="0"/>
                </a:lnTo>
                <a:close/>
              </a:path>
            </a:pathLst>
          </a:custGeom>
          <a:solidFill>
            <a:srgbClr val="003F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6211" y="3973871"/>
            <a:ext cx="78105" cy="65405"/>
          </a:xfrm>
          <a:custGeom>
            <a:avLst/>
            <a:gdLst/>
            <a:ahLst/>
            <a:cxnLst/>
            <a:rect l="l" t="t" r="r" b="b"/>
            <a:pathLst>
              <a:path w="78104" h="65404">
                <a:moveTo>
                  <a:pt x="0" y="0"/>
                </a:moveTo>
                <a:lnTo>
                  <a:pt x="77967" y="0"/>
                </a:lnTo>
                <a:lnTo>
                  <a:pt x="39136" y="64861"/>
                </a:lnTo>
                <a:lnTo>
                  <a:pt x="0" y="0"/>
                </a:lnTo>
                <a:close/>
              </a:path>
            </a:pathLst>
          </a:custGeom>
          <a:ln w="7861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97058" y="4046155"/>
            <a:ext cx="4157979" cy="213995"/>
          </a:xfrm>
          <a:prstGeom prst="rect">
            <a:avLst/>
          </a:prstGeom>
          <a:solidFill>
            <a:srgbClr val="003F74"/>
          </a:solidFill>
        </p:spPr>
        <p:txBody>
          <a:bodyPr vert="horz" wrap="square" lIns="0" tIns="0" rIns="0" bIns="0" rtlCol="0">
            <a:spAutoFit/>
          </a:bodyPr>
          <a:lstStyle/>
          <a:p>
            <a:pPr marL="503555">
              <a:lnSpc>
                <a:spcPct val="100000"/>
              </a:lnSpc>
              <a:tabLst>
                <a:tab pos="2847975" algn="l"/>
              </a:tabLst>
            </a:pPr>
            <a:r>
              <a:rPr sz="800" spc="-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omp</a:t>
            </a:r>
            <a:r>
              <a:rPr sz="8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8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80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sz="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00" spc="-82" baseline="3472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42" baseline="347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60" baseline="3472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15" baseline="347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35" baseline="347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baseline="3472" dirty="0">
                <a:solidFill>
                  <a:srgbClr val="FFFFFF"/>
                </a:solidFill>
                <a:latin typeface="Tahoma"/>
                <a:cs typeface="Tahoma"/>
              </a:rPr>
              <a:t>(S</a:t>
            </a:r>
            <a:r>
              <a:rPr sz="1200" spc="-60" baseline="3472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22" baseline="3472" dirty="0">
                <a:solidFill>
                  <a:srgbClr val="FFFFFF"/>
                </a:solidFill>
                <a:latin typeface="Tahoma"/>
                <a:cs typeface="Tahoma"/>
              </a:rPr>
              <a:t>hed</a:t>
            </a:r>
            <a:r>
              <a:rPr sz="1200" spc="-30" baseline="3472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44" baseline="3472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2" baseline="3472" dirty="0">
                <a:solidFill>
                  <a:srgbClr val="FFFFFF"/>
                </a:solidFill>
                <a:latin typeface="Tahoma"/>
                <a:cs typeface="Tahoma"/>
              </a:rPr>
              <a:t>er)</a:t>
            </a:r>
            <a:endParaRPr sz="1200" baseline="3472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93565" y="7515646"/>
            <a:ext cx="5753100" cy="0"/>
          </a:xfrm>
          <a:custGeom>
            <a:avLst/>
            <a:gdLst/>
            <a:ahLst/>
            <a:cxnLst/>
            <a:rect l="l" t="t" r="r" b="b"/>
            <a:pathLst>
              <a:path w="5753100">
                <a:moveTo>
                  <a:pt x="0" y="0"/>
                </a:moveTo>
                <a:lnTo>
                  <a:pt x="5752877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3565" y="7936341"/>
            <a:ext cx="5753100" cy="0"/>
          </a:xfrm>
          <a:custGeom>
            <a:avLst/>
            <a:gdLst/>
            <a:ahLst/>
            <a:cxnLst/>
            <a:rect l="l" t="t" r="r" b="b"/>
            <a:pathLst>
              <a:path w="5753100">
                <a:moveTo>
                  <a:pt x="0" y="0"/>
                </a:moveTo>
                <a:lnTo>
                  <a:pt x="5752877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3565" y="8357025"/>
            <a:ext cx="5753100" cy="0"/>
          </a:xfrm>
          <a:custGeom>
            <a:avLst/>
            <a:gdLst/>
            <a:ahLst/>
            <a:cxnLst/>
            <a:rect l="l" t="t" r="r" b="b"/>
            <a:pathLst>
              <a:path w="5753100">
                <a:moveTo>
                  <a:pt x="0" y="0"/>
                </a:moveTo>
                <a:lnTo>
                  <a:pt x="5752877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3565" y="877770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2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3565" y="6415379"/>
            <a:ext cx="5753100" cy="0"/>
          </a:xfrm>
          <a:custGeom>
            <a:avLst/>
            <a:gdLst/>
            <a:ahLst/>
            <a:cxnLst/>
            <a:rect l="l" t="t" r="r" b="b"/>
            <a:pathLst>
              <a:path w="5753100">
                <a:moveTo>
                  <a:pt x="0" y="0"/>
                </a:moveTo>
                <a:lnTo>
                  <a:pt x="5752877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3565" y="7191653"/>
            <a:ext cx="5753100" cy="0"/>
          </a:xfrm>
          <a:custGeom>
            <a:avLst/>
            <a:gdLst/>
            <a:ahLst/>
            <a:cxnLst/>
            <a:rect l="l" t="t" r="r" b="b"/>
            <a:pathLst>
              <a:path w="5753100">
                <a:moveTo>
                  <a:pt x="0" y="0"/>
                </a:moveTo>
                <a:lnTo>
                  <a:pt x="5752877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6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118359" y="5698653"/>
            <a:ext cx="210693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indent="-84455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acts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elopment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idel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arie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OpenCV</a:t>
            </a:r>
            <a:endParaRPr sz="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260"/>
              </a:spcBef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ide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optimi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39367" y="5787497"/>
            <a:ext cx="16129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260"/>
              </a:spcBef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OpenC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endParaRPr sz="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260"/>
              </a:spcBef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e-optimi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zed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93498" y="5965297"/>
            <a:ext cx="47879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A-CV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8349" y="6563765"/>
            <a:ext cx="255397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indent="-76835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2235" algn="l"/>
              </a:tabLst>
            </a:pP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act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pects</a:t>
            </a:r>
            <a:endParaRPr sz="950">
              <a:latin typeface="Arial"/>
              <a:cs typeface="Arial"/>
            </a:endParaRPr>
          </a:p>
          <a:p>
            <a:pPr marL="89535" marR="5080" indent="-7683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99695" algn="l"/>
              </a:tabLst>
            </a:pP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Sa</a:t>
            </a: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idt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lin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lti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kerne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oidi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memo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9357" y="6474807"/>
            <a:ext cx="168719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2235" algn="l"/>
              </a:tabLst>
            </a:pP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andlin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39357" y="6652607"/>
            <a:ext cx="156591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Ma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kerne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ution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nnelin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97500" y="6741447"/>
            <a:ext cx="67119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tF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8350" y="7291540"/>
            <a:ext cx="228981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Handl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prioriti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zation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sk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39358" y="7291540"/>
            <a:ext cx="1369695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2235" algn="l"/>
              </a:tabLst>
            </a:pPr>
            <a:r>
              <a:rPr sz="950" spc="-19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sk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hed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950" spc="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9810" y="7291540"/>
            <a:ext cx="30480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6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TOS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18351" y="7575005"/>
            <a:ext cx="240982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acts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CPU-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260"/>
              </a:spcBef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Auto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sk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offl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fr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om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39360" y="7575005"/>
            <a:ext cx="167449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CPU-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7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omm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ni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anne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driv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53665" y="7585307"/>
            <a:ext cx="5588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-107950">
              <a:lnSpc>
                <a:spcPct val="108500"/>
              </a:lnSpc>
            </a:pP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A-Link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 Dri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18348" y="7995680"/>
            <a:ext cx="186943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actin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231F20"/>
                </a:solidFill>
                <a:latin typeface="Arial"/>
                <a:cs typeface="Arial"/>
              </a:rPr>
              <a:t>CV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mod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endParaRPr sz="95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260"/>
              </a:spcBef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sy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5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ili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231F20"/>
                </a:solidFill>
                <a:latin typeface="Arial"/>
                <a:cs typeface="Arial"/>
              </a:rPr>
              <a:t>CV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arie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39356" y="7995680"/>
            <a:ext cx="181419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Brin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A-CV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lib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arie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dev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elope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CPU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ain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93856" y="8084516"/>
            <a:ext cx="6781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A-CV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API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18338" y="8416356"/>
            <a:ext cx="24803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A-CV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nctio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Andr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oid-b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sor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39346" y="8416356"/>
            <a:ext cx="161290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4455">
              <a:lnSpc>
                <a:spcPct val="122800"/>
              </a:lnSpc>
              <a:buClr>
                <a:srgbClr val="231F20"/>
              </a:buClr>
              <a:buFont typeface="Arial"/>
              <a:buChar char="•"/>
              <a:tabLst>
                <a:tab pos="104775" algn="l"/>
              </a:tabLst>
            </a:pPr>
            <a:r>
              <a:rPr sz="950" spc="-1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ign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Andr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oid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A-CV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17718" y="8426658"/>
            <a:ext cx="63055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440">
              <a:lnSpc>
                <a:spcPct val="108500"/>
              </a:lnSpc>
            </a:pP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Andr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oid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ltimed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081515" y="4320855"/>
          <a:ext cx="1858645" cy="37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19"/>
                <a:gridCol w="244297"/>
                <a:gridCol w="677695"/>
              </a:tblGrid>
              <a:tr h="159225">
                <a:tc>
                  <a:txBody>
                    <a:bodyPr/>
                    <a:lstStyle/>
                    <a:p>
                      <a:endParaRPr sz="1200" baseline="3472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23596">
                      <a:solidFill>
                        <a:srgbClr val="003F74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200" baseline="3472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3596">
                      <a:solidFill>
                        <a:srgbClr val="003F74"/>
                      </a:solidFill>
                      <a:prstDash val="solid"/>
                    </a:lnL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3026">
                <a:tc grid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CPU-</a:t>
                      </a:r>
                      <a:r>
                        <a:rPr sz="800" spc="-2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800" spc="-5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800" spc="-75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Link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D5D1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8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tF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797058" y="4320855"/>
          <a:ext cx="1858645" cy="37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592"/>
                <a:gridCol w="59435"/>
                <a:gridCol w="862585"/>
              </a:tblGrid>
              <a:tr h="159225">
                <a:tc>
                  <a:txBody>
                    <a:bodyPr/>
                    <a:lstStyle/>
                    <a:p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23596">
                      <a:solidFill>
                        <a:srgbClr val="003F74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3596">
                      <a:solidFill>
                        <a:srgbClr val="003F74"/>
                      </a:solidFill>
                      <a:prstDash val="solid"/>
                    </a:lnL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3026">
                <a:tc grid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CPU-</a:t>
                      </a:r>
                      <a:r>
                        <a:rPr sz="800" spc="-2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800" spc="-5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800" spc="-75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003F74"/>
                          </a:solidFill>
                          <a:latin typeface="Tahoma"/>
                          <a:cs typeface="Tahoma"/>
                        </a:rPr>
                        <a:t>Link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D5D1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8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tF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ame</a:t>
                      </a:r>
                      <a:r>
                        <a:rPr sz="800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os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93565" y="5430296"/>
          <a:ext cx="5790565" cy="20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430"/>
                <a:gridCol w="2079004"/>
                <a:gridCol w="2808000"/>
              </a:tblGrid>
              <a:tr h="208776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133">
                      <a:solidFill>
                        <a:srgbClr val="FFFFFF"/>
                      </a:solidFill>
                      <a:prstDash val="solid"/>
                    </a:lnR>
                    <a:solidFill>
                      <a:srgbClr val="D4D6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Desc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ription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33">
                      <a:solidFill>
                        <a:srgbClr val="FFFFFF"/>
                      </a:solidFill>
                      <a:prstDash val="solid"/>
                    </a:lnL>
                    <a:lnR w="25133">
                      <a:solidFill>
                        <a:srgbClr val="FFFFFF"/>
                      </a:solidFill>
                      <a:prstDash val="solid"/>
                    </a:lnR>
                    <a:solidFill>
                      <a:srgbClr val="D4D6D7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</a:pPr>
                      <a:r>
                        <a:rPr sz="9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5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9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eloper’s</a:t>
                      </a:r>
                      <a:r>
                        <a:rPr sz="95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poin</a:t>
                      </a:r>
                      <a:r>
                        <a:rPr sz="9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-o</a:t>
                      </a:r>
                      <a:r>
                        <a:rPr sz="9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9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9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iew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33">
                      <a:solidFill>
                        <a:srgbClr val="FFFFFF"/>
                      </a:solidFill>
                      <a:prstDash val="solid"/>
                    </a:lnL>
                    <a:lnR w="25133">
                      <a:solidFill>
                        <a:srgbClr val="FFFFFF"/>
                      </a:solidFill>
                      <a:prstDash val="solid"/>
                    </a:lnR>
                    <a:solidFill>
                      <a:srgbClr val="D4D6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1501" y="444808"/>
            <a:ext cx="676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70" dirty="0">
                <a:solidFill>
                  <a:srgbClr val="003F74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003F74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003F74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003F74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XM4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003F74"/>
                </a:solidFill>
                <a:latin typeface="Arial"/>
                <a:cs typeface="Arial"/>
              </a:rPr>
              <a:t>Whi</a:t>
            </a:r>
            <a:r>
              <a:rPr sz="1000" spc="-15" dirty="0">
                <a:solidFill>
                  <a:srgbClr val="003F74"/>
                </a:solidFill>
                <a:latin typeface="Arial"/>
                <a:cs typeface="Arial"/>
              </a:rPr>
              <a:t>t</a:t>
            </a:r>
            <a:r>
              <a:rPr sz="1000" spc="-50" dirty="0">
                <a:solidFill>
                  <a:srgbClr val="003F74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003F74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03F74"/>
                </a:solidFill>
                <a:latin typeface="Arial"/>
                <a:cs typeface="Arial"/>
              </a:rPr>
              <a:t>P</a:t>
            </a:r>
            <a:r>
              <a:rPr sz="1000" spc="-25" dirty="0">
                <a:solidFill>
                  <a:srgbClr val="003F7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04" y="926962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5" y="0"/>
                </a:lnTo>
              </a:path>
            </a:pathLst>
          </a:custGeom>
          <a:ln w="12700">
            <a:solidFill>
              <a:srgbClr val="D5D1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304" y="2762095"/>
            <a:ext cx="125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003F74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273" y="2762095"/>
            <a:ext cx="2932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P</a:t>
            </a:r>
            <a:r>
              <a:rPr sz="1400" spc="-3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o</a:t>
            </a: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sor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55" dirty="0">
                <a:solidFill>
                  <a:srgbClr val="003F74"/>
                </a:solidFill>
                <a:latin typeface="Tahoma"/>
                <a:cs typeface="Tahoma"/>
              </a:rPr>
              <a:t>F</a:t>
            </a:r>
            <a:r>
              <a:rPr sz="1400" spc="-45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003F74"/>
                </a:solidFill>
                <a:latin typeface="Tahoma"/>
                <a:cs typeface="Tahoma"/>
              </a:rPr>
              <a:t>u</a:t>
            </a:r>
            <a:r>
              <a:rPr sz="1400" spc="-5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spc="-40" dirty="0">
                <a:solidFill>
                  <a:srgbClr val="003F74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r>
              <a:rPr sz="1400" spc="-140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and</a:t>
            </a:r>
            <a:r>
              <a:rPr sz="1400" spc="-125" dirty="0">
                <a:solidFill>
                  <a:srgbClr val="003F74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003F7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3F74"/>
                </a:solidFill>
                <a:latin typeface="Tahoma"/>
                <a:cs typeface="Tahoma"/>
              </a:rPr>
              <a:t>onfigu</a:t>
            </a:r>
            <a:r>
              <a:rPr sz="1400" spc="-20" dirty="0">
                <a:solidFill>
                  <a:srgbClr val="003F7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3F74"/>
                </a:solidFill>
                <a:latin typeface="Tahoma"/>
                <a:cs typeface="Tahoma"/>
              </a:rPr>
              <a:t>atio</a:t>
            </a:r>
            <a:r>
              <a:rPr sz="1400" spc="-15" dirty="0">
                <a:solidFill>
                  <a:srgbClr val="003F74"/>
                </a:solidFill>
                <a:latin typeface="Tahoma"/>
                <a:cs typeface="Tahoma"/>
              </a:rPr>
              <a:t>n</a:t>
            </a:r>
            <a:r>
              <a:rPr sz="1400" spc="40" dirty="0">
                <a:solidFill>
                  <a:srgbClr val="003F7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004" y="1554277"/>
            <a:ext cx="5790565" cy="0"/>
          </a:xfrm>
          <a:custGeom>
            <a:avLst/>
            <a:gdLst/>
            <a:ahLst/>
            <a:cxnLst/>
            <a:rect l="l" t="t" r="r" b="b"/>
            <a:pathLst>
              <a:path w="5790565">
                <a:moveTo>
                  <a:pt x="0" y="0"/>
                </a:moveTo>
                <a:lnTo>
                  <a:pt x="5790553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004" y="2152751"/>
            <a:ext cx="5790565" cy="0"/>
          </a:xfrm>
          <a:custGeom>
            <a:avLst/>
            <a:gdLst/>
            <a:ahLst/>
            <a:cxnLst/>
            <a:rect l="l" t="t" r="r" b="b"/>
            <a:pathLst>
              <a:path w="5790565">
                <a:moveTo>
                  <a:pt x="0" y="0"/>
                </a:moveTo>
                <a:lnTo>
                  <a:pt x="5790553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3565" y="2476754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7992" y="0"/>
                </a:lnTo>
              </a:path>
            </a:pathLst>
          </a:custGeom>
          <a:ln w="12560">
            <a:solidFill>
              <a:srgbClr val="003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8304" y="3158141"/>
            <a:ext cx="58039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4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20" dirty="0">
                <a:solidFill>
                  <a:srgbClr val="231F20"/>
                </a:solidFill>
                <a:latin typeface="Tahoma"/>
                <a:cs typeface="Tahoma"/>
              </a:rPr>
              <a:t>hi</a:t>
            </a:r>
            <a:r>
              <a:rPr sz="1200" spc="-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ec</a:t>
            </a:r>
            <a:r>
              <a:rPr sz="1200" spc="-2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200" spc="-5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1200" spc="-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6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31F20"/>
                </a:solidFill>
                <a:latin typeface="Tahoma"/>
                <a:cs typeface="Tahoma"/>
              </a:rPr>
              <a:t>iew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7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16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XM4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effi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ient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ogr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am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-pr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ce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54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sed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dedi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el-p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VLIW/SIMD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hi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14-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ge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pipeline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nine</a:t>
            </a:r>
            <a:r>
              <a:rPr sz="100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 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nits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ork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fl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omb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231F20"/>
                </a:solidFill>
                <a:latin typeface="Arial"/>
                <a:cs typeface="Arial"/>
              </a:rPr>
              <a:t>dif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ent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s.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4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tructio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1000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onditio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ution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edi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ation,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optimi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sav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ode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958215">
              <a:lnSpc>
                <a:spcPct val="100000"/>
              </a:lnSpc>
              <a:tabLst>
                <a:tab pos="4152900" algn="l"/>
              </a:tabLst>
            </a:pP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AXI</a:t>
            </a:r>
            <a:r>
              <a:rPr sz="550" b="1" spc="1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Master</a:t>
            </a:r>
            <a:r>
              <a:rPr sz="550" b="1" dirty="0">
                <a:solidFill>
                  <a:srgbClr val="16365F"/>
                </a:solidFill>
                <a:latin typeface="Times New Roman"/>
                <a:cs typeface="Times New Roman"/>
              </a:rPr>
              <a:t>	</a:t>
            </a:r>
            <a:r>
              <a:rPr sz="825" b="1" baseline="5050" dirty="0">
                <a:solidFill>
                  <a:srgbClr val="16365F"/>
                </a:solidFill>
                <a:latin typeface="Arial"/>
                <a:cs typeface="Arial"/>
              </a:rPr>
              <a:t>AXI</a:t>
            </a:r>
            <a:r>
              <a:rPr sz="825" b="1" spc="22" baseline="505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825" b="1" baseline="5050" dirty="0">
                <a:solidFill>
                  <a:srgbClr val="16365F"/>
                </a:solidFill>
                <a:latin typeface="Arial"/>
                <a:cs typeface="Arial"/>
              </a:rPr>
              <a:t>Master</a:t>
            </a:r>
            <a:r>
              <a:rPr sz="825" b="1" spc="22" baseline="505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825" b="1" baseline="5050" dirty="0">
                <a:solidFill>
                  <a:srgbClr val="16365F"/>
                </a:solidFill>
                <a:latin typeface="Arial"/>
                <a:cs typeface="Arial"/>
              </a:rPr>
              <a:t>and</a:t>
            </a:r>
            <a:r>
              <a:rPr sz="825" b="1" spc="22" baseline="505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825" b="1" baseline="5050" dirty="0">
                <a:solidFill>
                  <a:srgbClr val="16365F"/>
                </a:solidFill>
                <a:latin typeface="Arial"/>
                <a:cs typeface="Arial"/>
              </a:rPr>
              <a:t>Slave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8308" y="1613888"/>
            <a:ext cx="256476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231F20"/>
              </a:buClr>
              <a:buFont typeface="Arial"/>
              <a:buChar char="•"/>
              <a:tabLst>
                <a:tab pos="102235" algn="l"/>
              </a:tabLst>
            </a:pP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Id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offl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9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mod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10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  <a:p>
            <a:pPr marL="93345" marR="5080">
              <a:lnSpc>
                <a:spcPct val="122800"/>
              </a:lnSpc>
            </a:pP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di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ectl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fr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Andr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oi</a:t>
            </a:r>
            <a:r>
              <a:rPr sz="950" spc="2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li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atio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5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umption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7862" y="1713155"/>
            <a:ext cx="61023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 indent="-142240">
              <a:lnSpc>
                <a:spcPct val="108500"/>
              </a:lnSpc>
            </a:pPr>
            <a:r>
              <a:rPr sz="950" spc="-9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ame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950" spc="10" dirty="0">
                <a:solidFill>
                  <a:srgbClr val="231F20"/>
                </a:solidFill>
                <a:latin typeface="Arial"/>
                <a:cs typeface="Arial"/>
              </a:rPr>
              <a:t>ork</a:t>
            </a:r>
            <a:r>
              <a:rPr sz="9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60" dirty="0">
                <a:solidFill>
                  <a:srgbClr val="231F20"/>
                </a:solidFill>
                <a:latin typeface="Arial"/>
                <a:cs typeface="Arial"/>
              </a:rPr>
              <a:t>(AMF)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387" y="2252937"/>
            <a:ext cx="118237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50" spc="-1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140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80" dirty="0">
                <a:solidFill>
                  <a:srgbClr val="231F20"/>
                </a:solidFill>
                <a:latin typeface="Arial"/>
                <a:cs typeface="Arial"/>
              </a:rPr>
              <a:t>ADK</a:t>
            </a:r>
            <a:r>
              <a:rPr sz="9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17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950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50" spc="1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950" spc="-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50" spc="-1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50" spc="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304" y="7130549"/>
            <a:ext cx="580517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600"/>
              </a:lnSpc>
            </a:pP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Figu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6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: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25" dirty="0">
                <a:solidFill>
                  <a:srgbClr val="616466"/>
                </a:solidFill>
                <a:latin typeface="Arial"/>
                <a:cs typeface="Arial"/>
              </a:rPr>
              <a:t>CE</a:t>
            </a:r>
            <a:r>
              <a:rPr sz="850" i="1" spc="-13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9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-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XM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4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sor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k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di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m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sh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wi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g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uniqu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mi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of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s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la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ctor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unit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v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er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lo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ng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uction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wo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(VLIW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)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20" dirty="0">
                <a:solidFill>
                  <a:srgbClr val="616466"/>
                </a:solidFill>
                <a:latin typeface="Arial"/>
                <a:cs typeface="Arial"/>
              </a:rPr>
              <a:t>hi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.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0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9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P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40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includ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uppor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fo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6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bot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fi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x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d-poi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floati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g-poi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math,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asi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l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ct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ha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rdwa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ac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le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ator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vi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di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at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por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,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uppor</a:t>
            </a:r>
            <a:r>
              <a:rPr sz="850" i="1" spc="10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asy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65" dirty="0">
                <a:solidFill>
                  <a:srgbClr val="616466"/>
                </a:solidFill>
                <a:latin typeface="Arial"/>
                <a:cs typeface="Arial"/>
              </a:rPr>
              <a:t>c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on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5" dirty="0">
                <a:solidFill>
                  <a:srgbClr val="616466"/>
                </a:solidFill>
                <a:latin typeface="Arial"/>
                <a:cs typeface="Arial"/>
              </a:rPr>
              <a:t>ct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vit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5" dirty="0">
                <a:solidFill>
                  <a:srgbClr val="616466"/>
                </a:solidFill>
                <a:latin typeface="Arial"/>
                <a:cs typeface="Arial"/>
              </a:rPr>
              <a:t>o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th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y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50" dirty="0">
                <a:solidFill>
                  <a:srgbClr val="616466"/>
                </a:solidFill>
                <a:latin typeface="Arial"/>
                <a:cs typeface="Arial"/>
              </a:rPr>
              <a:t>m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" dirty="0">
                <a:solidFill>
                  <a:srgbClr val="616466"/>
                </a:solidFill>
                <a:latin typeface="Arial"/>
                <a:cs typeface="Arial"/>
              </a:rPr>
              <a:t>vi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4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3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15" dirty="0">
                <a:solidFill>
                  <a:srgbClr val="616466"/>
                </a:solidFill>
                <a:latin typeface="Arial"/>
                <a:cs typeface="Arial"/>
              </a:rPr>
              <a:t>t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a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n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da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r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d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spc="-105" dirty="0">
                <a:solidFill>
                  <a:srgbClr val="616466"/>
                </a:solidFill>
                <a:latin typeface="Arial"/>
                <a:cs typeface="Arial"/>
              </a:rPr>
              <a:t>AX</a:t>
            </a:r>
            <a:r>
              <a:rPr sz="850" i="1" spc="-45" dirty="0">
                <a:solidFill>
                  <a:srgbClr val="616466"/>
                </a:solidFill>
                <a:latin typeface="Arial"/>
                <a:cs typeface="Arial"/>
              </a:rPr>
              <a:t>I</a:t>
            </a:r>
            <a:r>
              <a:rPr sz="850" i="1" spc="-30" dirty="0">
                <a:solidFill>
                  <a:srgbClr val="616466"/>
                </a:solidFill>
                <a:latin typeface="Arial"/>
                <a:cs typeface="Arial"/>
              </a:rPr>
              <a:t> </a:t>
            </a:r>
            <a:r>
              <a:rPr sz="850" i="1" dirty="0">
                <a:solidFill>
                  <a:srgbClr val="616466"/>
                </a:solidFill>
                <a:latin typeface="Arial"/>
                <a:cs typeface="Arial"/>
              </a:rPr>
              <a:t>b</a:t>
            </a:r>
            <a:r>
              <a:rPr sz="850" i="1" spc="-20" dirty="0">
                <a:solidFill>
                  <a:srgbClr val="616466"/>
                </a:solidFill>
                <a:latin typeface="Arial"/>
                <a:cs typeface="Arial"/>
              </a:rPr>
              <a:t>u</a:t>
            </a:r>
            <a:r>
              <a:rPr sz="850" i="1" spc="-25" dirty="0">
                <a:solidFill>
                  <a:srgbClr val="616466"/>
                </a:solidFill>
                <a:latin typeface="Arial"/>
                <a:cs typeface="Arial"/>
              </a:rPr>
              <a:t>s</a:t>
            </a:r>
            <a:r>
              <a:rPr sz="850" i="1" spc="-55" dirty="0">
                <a:solidFill>
                  <a:srgbClr val="616466"/>
                </a:solidFill>
                <a:latin typeface="Arial"/>
                <a:cs typeface="Arial"/>
              </a:rPr>
              <a:t>e</a:t>
            </a:r>
            <a:r>
              <a:rPr sz="850" i="1" spc="-15" dirty="0">
                <a:solidFill>
                  <a:srgbClr val="616466"/>
                </a:solidFill>
                <a:latin typeface="Arial"/>
                <a:cs typeface="Arial"/>
              </a:rPr>
              <a:t>s.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6024" y="5660481"/>
            <a:ext cx="222250" cy="229235"/>
          </a:xfrm>
          <a:custGeom>
            <a:avLst/>
            <a:gdLst/>
            <a:ahLst/>
            <a:cxnLst/>
            <a:rect l="l" t="t" r="r" b="b"/>
            <a:pathLst>
              <a:path w="222250" h="229235">
                <a:moveTo>
                  <a:pt x="221650" y="125882"/>
                </a:moveTo>
                <a:lnTo>
                  <a:pt x="0" y="125882"/>
                </a:lnTo>
                <a:lnTo>
                  <a:pt x="110855" y="228782"/>
                </a:lnTo>
                <a:lnTo>
                  <a:pt x="221650" y="125882"/>
                </a:lnTo>
                <a:close/>
              </a:path>
              <a:path w="222250" h="229235">
                <a:moveTo>
                  <a:pt x="148529" y="0"/>
                </a:moveTo>
                <a:lnTo>
                  <a:pt x="73182" y="0"/>
                </a:lnTo>
                <a:lnTo>
                  <a:pt x="73182" y="125882"/>
                </a:lnTo>
                <a:lnTo>
                  <a:pt x="148529" y="125882"/>
                </a:lnTo>
                <a:lnTo>
                  <a:pt x="14852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9313" y="5649082"/>
            <a:ext cx="221615" cy="229235"/>
          </a:xfrm>
          <a:custGeom>
            <a:avLst/>
            <a:gdLst/>
            <a:ahLst/>
            <a:cxnLst/>
            <a:rect l="l" t="t" r="r" b="b"/>
            <a:pathLst>
              <a:path w="221614" h="229235">
                <a:moveTo>
                  <a:pt x="221620" y="125790"/>
                </a:moveTo>
                <a:lnTo>
                  <a:pt x="0" y="125790"/>
                </a:lnTo>
                <a:lnTo>
                  <a:pt x="110855" y="228752"/>
                </a:lnTo>
                <a:lnTo>
                  <a:pt x="221620" y="125790"/>
                </a:lnTo>
                <a:close/>
              </a:path>
              <a:path w="221614" h="229235">
                <a:moveTo>
                  <a:pt x="148529" y="0"/>
                </a:moveTo>
                <a:lnTo>
                  <a:pt x="73182" y="0"/>
                </a:lnTo>
                <a:lnTo>
                  <a:pt x="73182" y="125790"/>
                </a:lnTo>
                <a:lnTo>
                  <a:pt x="148529" y="125790"/>
                </a:lnTo>
                <a:lnTo>
                  <a:pt x="14852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9313" y="5649082"/>
            <a:ext cx="221615" cy="229235"/>
          </a:xfrm>
          <a:custGeom>
            <a:avLst/>
            <a:gdLst/>
            <a:ahLst/>
            <a:cxnLst/>
            <a:rect l="l" t="t" r="r" b="b"/>
            <a:pathLst>
              <a:path w="221614" h="229235">
                <a:moveTo>
                  <a:pt x="110855" y="228752"/>
                </a:moveTo>
                <a:lnTo>
                  <a:pt x="0" y="125790"/>
                </a:lnTo>
                <a:lnTo>
                  <a:pt x="73182" y="125790"/>
                </a:lnTo>
                <a:lnTo>
                  <a:pt x="73182" y="0"/>
                </a:lnTo>
                <a:lnTo>
                  <a:pt x="148529" y="0"/>
                </a:lnTo>
                <a:lnTo>
                  <a:pt x="148529" y="125790"/>
                </a:lnTo>
                <a:lnTo>
                  <a:pt x="221620" y="125790"/>
                </a:lnTo>
                <a:lnTo>
                  <a:pt x="110855" y="228752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2603" y="5639541"/>
            <a:ext cx="222250" cy="229235"/>
          </a:xfrm>
          <a:custGeom>
            <a:avLst/>
            <a:gdLst/>
            <a:ahLst/>
            <a:cxnLst/>
            <a:rect l="l" t="t" r="r" b="b"/>
            <a:pathLst>
              <a:path w="222250" h="229235">
                <a:moveTo>
                  <a:pt x="221650" y="125790"/>
                </a:moveTo>
                <a:lnTo>
                  <a:pt x="0" y="125790"/>
                </a:lnTo>
                <a:lnTo>
                  <a:pt x="110855" y="228752"/>
                </a:lnTo>
                <a:lnTo>
                  <a:pt x="221650" y="125790"/>
                </a:lnTo>
                <a:close/>
              </a:path>
              <a:path w="222250" h="229235">
                <a:moveTo>
                  <a:pt x="148529" y="0"/>
                </a:moveTo>
                <a:lnTo>
                  <a:pt x="73182" y="0"/>
                </a:lnTo>
                <a:lnTo>
                  <a:pt x="73182" y="125790"/>
                </a:lnTo>
                <a:lnTo>
                  <a:pt x="148529" y="125790"/>
                </a:lnTo>
                <a:lnTo>
                  <a:pt x="14852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2603" y="5639541"/>
            <a:ext cx="222250" cy="229235"/>
          </a:xfrm>
          <a:custGeom>
            <a:avLst/>
            <a:gdLst/>
            <a:ahLst/>
            <a:cxnLst/>
            <a:rect l="l" t="t" r="r" b="b"/>
            <a:pathLst>
              <a:path w="222250" h="229235">
                <a:moveTo>
                  <a:pt x="110855" y="228752"/>
                </a:moveTo>
                <a:lnTo>
                  <a:pt x="0" y="125790"/>
                </a:lnTo>
                <a:lnTo>
                  <a:pt x="73182" y="125790"/>
                </a:lnTo>
                <a:lnTo>
                  <a:pt x="73182" y="0"/>
                </a:lnTo>
                <a:lnTo>
                  <a:pt x="148529" y="0"/>
                </a:lnTo>
                <a:lnTo>
                  <a:pt x="148529" y="125790"/>
                </a:lnTo>
                <a:lnTo>
                  <a:pt x="221650" y="125790"/>
                </a:lnTo>
                <a:lnTo>
                  <a:pt x="110855" y="228752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05983" y="5628111"/>
            <a:ext cx="221615" cy="229235"/>
          </a:xfrm>
          <a:custGeom>
            <a:avLst/>
            <a:gdLst/>
            <a:ahLst/>
            <a:cxnLst/>
            <a:rect l="l" t="t" r="r" b="b"/>
            <a:pathLst>
              <a:path w="221614" h="229235">
                <a:moveTo>
                  <a:pt x="221559" y="125790"/>
                </a:moveTo>
                <a:lnTo>
                  <a:pt x="0" y="125790"/>
                </a:lnTo>
                <a:lnTo>
                  <a:pt x="110764" y="228752"/>
                </a:lnTo>
                <a:lnTo>
                  <a:pt x="221559" y="125790"/>
                </a:lnTo>
                <a:close/>
              </a:path>
              <a:path w="221614" h="229235">
                <a:moveTo>
                  <a:pt x="148437" y="0"/>
                </a:moveTo>
                <a:lnTo>
                  <a:pt x="73091" y="0"/>
                </a:lnTo>
                <a:lnTo>
                  <a:pt x="73091" y="125790"/>
                </a:lnTo>
                <a:lnTo>
                  <a:pt x="148437" y="125790"/>
                </a:lnTo>
                <a:lnTo>
                  <a:pt x="14843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5983" y="5628111"/>
            <a:ext cx="221615" cy="229235"/>
          </a:xfrm>
          <a:custGeom>
            <a:avLst/>
            <a:gdLst/>
            <a:ahLst/>
            <a:cxnLst/>
            <a:rect l="l" t="t" r="r" b="b"/>
            <a:pathLst>
              <a:path w="221614" h="229235">
                <a:moveTo>
                  <a:pt x="110764" y="228752"/>
                </a:moveTo>
                <a:lnTo>
                  <a:pt x="0" y="125790"/>
                </a:lnTo>
                <a:lnTo>
                  <a:pt x="73091" y="125790"/>
                </a:lnTo>
                <a:lnTo>
                  <a:pt x="73091" y="0"/>
                </a:lnTo>
                <a:lnTo>
                  <a:pt x="148437" y="0"/>
                </a:lnTo>
                <a:lnTo>
                  <a:pt x="148437" y="125790"/>
                </a:lnTo>
                <a:lnTo>
                  <a:pt x="221559" y="125790"/>
                </a:lnTo>
                <a:lnTo>
                  <a:pt x="110764" y="228752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2307" y="5634360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48529" y="104851"/>
                </a:moveTo>
                <a:lnTo>
                  <a:pt x="73151" y="104851"/>
                </a:lnTo>
                <a:lnTo>
                  <a:pt x="73151" y="232989"/>
                </a:lnTo>
                <a:lnTo>
                  <a:pt x="148529" y="232989"/>
                </a:lnTo>
                <a:lnTo>
                  <a:pt x="148529" y="104851"/>
                </a:lnTo>
                <a:close/>
              </a:path>
              <a:path w="221614" h="233045">
                <a:moveTo>
                  <a:pt x="110855" y="0"/>
                </a:moveTo>
                <a:lnTo>
                  <a:pt x="0" y="104851"/>
                </a:lnTo>
                <a:lnTo>
                  <a:pt x="221620" y="104851"/>
                </a:lnTo>
                <a:lnTo>
                  <a:pt x="11085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25658" y="5646034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48468" y="104820"/>
                </a:moveTo>
                <a:lnTo>
                  <a:pt x="73091" y="104820"/>
                </a:lnTo>
                <a:lnTo>
                  <a:pt x="73091" y="232958"/>
                </a:lnTo>
                <a:lnTo>
                  <a:pt x="148468" y="232958"/>
                </a:lnTo>
                <a:lnTo>
                  <a:pt x="148468" y="104820"/>
                </a:lnTo>
                <a:close/>
              </a:path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5658" y="5646034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73091" y="104820"/>
                </a:lnTo>
                <a:lnTo>
                  <a:pt x="73091" y="232958"/>
                </a:lnTo>
                <a:lnTo>
                  <a:pt x="148468" y="232958"/>
                </a:lnTo>
                <a:lnTo>
                  <a:pt x="148468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8947" y="5655726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48468" y="104820"/>
                </a:moveTo>
                <a:lnTo>
                  <a:pt x="73121" y="104820"/>
                </a:lnTo>
                <a:lnTo>
                  <a:pt x="73121" y="232989"/>
                </a:lnTo>
                <a:lnTo>
                  <a:pt x="148468" y="232989"/>
                </a:lnTo>
                <a:lnTo>
                  <a:pt x="148468" y="104820"/>
                </a:lnTo>
                <a:close/>
              </a:path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8947" y="5655726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73121" y="104820"/>
                </a:lnTo>
                <a:lnTo>
                  <a:pt x="73121" y="232989"/>
                </a:lnTo>
                <a:lnTo>
                  <a:pt x="148468" y="232989"/>
                </a:lnTo>
                <a:lnTo>
                  <a:pt x="148468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2236" y="5667370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48468" y="104820"/>
                </a:moveTo>
                <a:lnTo>
                  <a:pt x="73121" y="104820"/>
                </a:lnTo>
                <a:lnTo>
                  <a:pt x="73121" y="232989"/>
                </a:lnTo>
                <a:lnTo>
                  <a:pt x="148468" y="232989"/>
                </a:lnTo>
                <a:lnTo>
                  <a:pt x="148468" y="104820"/>
                </a:lnTo>
                <a:close/>
              </a:path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2236" y="5667370"/>
            <a:ext cx="221615" cy="233045"/>
          </a:xfrm>
          <a:custGeom>
            <a:avLst/>
            <a:gdLst/>
            <a:ahLst/>
            <a:cxnLst/>
            <a:rect l="l" t="t" r="r" b="b"/>
            <a:pathLst>
              <a:path w="221614" h="233045">
                <a:moveTo>
                  <a:pt x="110794" y="0"/>
                </a:moveTo>
                <a:lnTo>
                  <a:pt x="0" y="104820"/>
                </a:lnTo>
                <a:lnTo>
                  <a:pt x="73121" y="104820"/>
                </a:lnTo>
                <a:lnTo>
                  <a:pt x="73121" y="232989"/>
                </a:lnTo>
                <a:lnTo>
                  <a:pt x="148468" y="232989"/>
                </a:lnTo>
                <a:lnTo>
                  <a:pt x="148468" y="104820"/>
                </a:lnTo>
                <a:lnTo>
                  <a:pt x="221559" y="104820"/>
                </a:lnTo>
                <a:lnTo>
                  <a:pt x="110794" y="0"/>
                </a:lnTo>
                <a:close/>
              </a:path>
            </a:pathLst>
          </a:custGeom>
          <a:ln w="5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8647" y="4643129"/>
            <a:ext cx="2305050" cy="2256790"/>
          </a:xfrm>
          <a:custGeom>
            <a:avLst/>
            <a:gdLst/>
            <a:ahLst/>
            <a:cxnLst/>
            <a:rect l="l" t="t" r="r" b="b"/>
            <a:pathLst>
              <a:path w="2305050" h="2256790">
                <a:moveTo>
                  <a:pt x="0" y="2256364"/>
                </a:moveTo>
                <a:lnTo>
                  <a:pt x="2304848" y="2256364"/>
                </a:lnTo>
                <a:lnTo>
                  <a:pt x="2304848" y="0"/>
                </a:lnTo>
                <a:lnTo>
                  <a:pt x="0" y="0"/>
                </a:lnTo>
                <a:lnTo>
                  <a:pt x="0" y="225636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7383" y="4716281"/>
            <a:ext cx="686435" cy="796290"/>
          </a:xfrm>
          <a:custGeom>
            <a:avLst/>
            <a:gdLst/>
            <a:ahLst/>
            <a:cxnLst/>
            <a:rect l="l" t="t" r="r" b="b"/>
            <a:pathLst>
              <a:path w="686435" h="796289">
                <a:moveTo>
                  <a:pt x="0" y="796219"/>
                </a:moveTo>
                <a:lnTo>
                  <a:pt x="685824" y="796219"/>
                </a:lnTo>
                <a:lnTo>
                  <a:pt x="685824" y="0"/>
                </a:lnTo>
                <a:lnTo>
                  <a:pt x="0" y="0"/>
                </a:lnTo>
                <a:lnTo>
                  <a:pt x="0" y="796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16976" y="4741852"/>
            <a:ext cx="64706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2600"/>
              </a:lnSpc>
            </a:pP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Program</a:t>
            </a:r>
            <a:r>
              <a:rPr sz="600" b="1" spc="2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16365F"/>
                </a:solidFill>
                <a:latin typeface="Arial"/>
                <a:cs typeface="Arial"/>
              </a:rPr>
              <a:t>Control</a:t>
            </a:r>
            <a:r>
              <a:rPr sz="600" b="1" spc="-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16365F"/>
                </a:solidFill>
                <a:latin typeface="Arial"/>
                <a:cs typeface="Arial"/>
              </a:rPr>
              <a:t>Unit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42279" y="5923133"/>
            <a:ext cx="8159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000"/>
              </a:lnSpc>
            </a:pP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CEVA</a:t>
            </a:r>
            <a:r>
              <a:rPr sz="550" b="1" spc="-5" dirty="0">
                <a:solidFill>
                  <a:srgbClr val="16365F"/>
                </a:solidFill>
                <a:latin typeface="Arial"/>
                <a:cs typeface="Arial"/>
              </a:rPr>
              <a:t>-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Connect</a:t>
            </a:r>
            <a:r>
              <a:rPr sz="550" b="1" dirty="0">
                <a:solidFill>
                  <a:srgbClr val="16365F"/>
                </a:solidFill>
                <a:latin typeface="Times New Roman"/>
                <a:cs typeface="Times New Roman"/>
              </a:rPr>
              <a:t>  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AXI</a:t>
            </a:r>
            <a:r>
              <a:rPr sz="550" b="1" spc="1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Masters</a:t>
            </a:r>
            <a:r>
              <a:rPr sz="550" b="1" spc="1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and</a:t>
            </a:r>
            <a:r>
              <a:rPr sz="550" b="1" spc="1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16365F"/>
                </a:solidFill>
                <a:latin typeface="Arial"/>
                <a:cs typeface="Arial"/>
              </a:rPr>
              <a:t>Slaves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32167" y="540106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498" y="0"/>
                </a:moveTo>
                <a:lnTo>
                  <a:pt x="0" y="0"/>
                </a:lnTo>
              </a:path>
            </a:pathLst>
          </a:custGeom>
          <a:ln w="16891">
            <a:solidFill>
              <a:srgbClr val="16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0923" y="536494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225" y="0"/>
                </a:moveTo>
                <a:lnTo>
                  <a:pt x="4913" y="11741"/>
                </a:lnTo>
                <a:lnTo>
                  <a:pt x="7710" y="23932"/>
                </a:lnTo>
                <a:lnTo>
                  <a:pt x="8617" y="36349"/>
                </a:lnTo>
                <a:lnTo>
                  <a:pt x="7635" y="48770"/>
                </a:lnTo>
                <a:lnTo>
                  <a:pt x="4762" y="60970"/>
                </a:lnTo>
                <a:lnTo>
                  <a:pt x="0" y="72726"/>
                </a:lnTo>
                <a:lnTo>
                  <a:pt x="73176" y="36120"/>
                </a:lnTo>
                <a:lnTo>
                  <a:pt x="225" y="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6779" y="5364490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73176" y="0"/>
                </a:moveTo>
                <a:lnTo>
                  <a:pt x="0" y="36575"/>
                </a:lnTo>
                <a:lnTo>
                  <a:pt x="72940" y="72707"/>
                </a:lnTo>
                <a:lnTo>
                  <a:pt x="68243" y="60930"/>
                </a:lnTo>
                <a:lnTo>
                  <a:pt x="65441" y="48720"/>
                </a:lnTo>
                <a:lnTo>
                  <a:pt x="64533" y="36298"/>
                </a:lnTo>
                <a:lnTo>
                  <a:pt x="65519" y="23889"/>
                </a:lnTo>
                <a:lnTo>
                  <a:pt x="68400" y="11715"/>
                </a:lnTo>
                <a:lnTo>
                  <a:pt x="73176" y="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8817" y="4936301"/>
            <a:ext cx="616585" cy="171450"/>
          </a:xfrm>
          <a:custGeom>
            <a:avLst/>
            <a:gdLst/>
            <a:ahLst/>
            <a:cxnLst/>
            <a:rect l="l" t="t" r="r" b="b"/>
            <a:pathLst>
              <a:path w="616585" h="171450">
                <a:moveTo>
                  <a:pt x="0" y="171211"/>
                </a:moveTo>
                <a:lnTo>
                  <a:pt x="616040" y="171211"/>
                </a:lnTo>
                <a:lnTo>
                  <a:pt x="616040" y="0"/>
                </a:lnTo>
                <a:lnTo>
                  <a:pt x="0" y="0"/>
                </a:lnTo>
                <a:lnTo>
                  <a:pt x="0" y="171211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44180" y="4973283"/>
            <a:ext cx="38544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Sequencer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28817" y="5305243"/>
            <a:ext cx="616585" cy="171450"/>
          </a:xfrm>
          <a:custGeom>
            <a:avLst/>
            <a:gdLst/>
            <a:ahLst/>
            <a:cxnLst/>
            <a:rect l="l" t="t" r="r" b="b"/>
            <a:pathLst>
              <a:path w="616585" h="171450">
                <a:moveTo>
                  <a:pt x="0" y="171200"/>
                </a:moveTo>
                <a:lnTo>
                  <a:pt x="616040" y="171200"/>
                </a:lnTo>
                <a:lnTo>
                  <a:pt x="616040" y="0"/>
                </a:lnTo>
                <a:lnTo>
                  <a:pt x="0" y="0"/>
                </a:lnTo>
                <a:lnTo>
                  <a:pt x="0" y="17120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59890" y="5342218"/>
            <a:ext cx="354330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Interrupts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0997" y="4716281"/>
            <a:ext cx="670560" cy="796290"/>
          </a:xfrm>
          <a:custGeom>
            <a:avLst/>
            <a:gdLst/>
            <a:ahLst/>
            <a:cxnLst/>
            <a:rect l="l" t="t" r="r" b="b"/>
            <a:pathLst>
              <a:path w="670560" h="796289">
                <a:moveTo>
                  <a:pt x="0" y="796219"/>
                </a:moveTo>
                <a:lnTo>
                  <a:pt x="670489" y="796219"/>
                </a:lnTo>
                <a:lnTo>
                  <a:pt x="670489" y="0"/>
                </a:lnTo>
                <a:lnTo>
                  <a:pt x="0" y="0"/>
                </a:lnTo>
                <a:lnTo>
                  <a:pt x="0" y="796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99397" y="4741852"/>
            <a:ext cx="43434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5080" indent="-128270">
              <a:lnSpc>
                <a:spcPct val="102600"/>
              </a:lnSpc>
            </a:pP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Load</a:t>
            </a:r>
            <a:r>
              <a:rPr sz="600" b="1" spc="2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Store</a:t>
            </a:r>
            <a:r>
              <a:rPr sz="600" b="1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16365F"/>
                </a:solidFill>
                <a:latin typeface="Arial"/>
                <a:cs typeface="Arial"/>
              </a:rPr>
              <a:t>Unit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28817" y="5120492"/>
            <a:ext cx="616585" cy="171450"/>
          </a:xfrm>
          <a:custGeom>
            <a:avLst/>
            <a:gdLst/>
            <a:ahLst/>
            <a:cxnLst/>
            <a:rect l="l" t="t" r="r" b="b"/>
            <a:pathLst>
              <a:path w="616585" h="171450">
                <a:moveTo>
                  <a:pt x="0" y="171211"/>
                </a:moveTo>
                <a:lnTo>
                  <a:pt x="616040" y="171211"/>
                </a:lnTo>
                <a:lnTo>
                  <a:pt x="616040" y="0"/>
                </a:lnTo>
                <a:lnTo>
                  <a:pt x="0" y="0"/>
                </a:lnTo>
                <a:lnTo>
                  <a:pt x="0" y="171211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42300" y="5157472"/>
            <a:ext cx="38925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Dispatcher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54099" y="4643156"/>
            <a:ext cx="698500" cy="1033144"/>
          </a:xfrm>
          <a:custGeom>
            <a:avLst/>
            <a:gdLst/>
            <a:ahLst/>
            <a:cxnLst/>
            <a:rect l="l" t="t" r="r" b="b"/>
            <a:pathLst>
              <a:path w="698500" h="1033145">
                <a:moveTo>
                  <a:pt x="0" y="1032808"/>
                </a:moveTo>
                <a:lnTo>
                  <a:pt x="698098" y="1032808"/>
                </a:lnTo>
                <a:lnTo>
                  <a:pt x="698098" y="0"/>
                </a:lnTo>
                <a:lnTo>
                  <a:pt x="0" y="0"/>
                </a:lnTo>
                <a:lnTo>
                  <a:pt x="0" y="103280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82840" y="4670075"/>
            <a:ext cx="64071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Program</a:t>
            </a:r>
            <a:r>
              <a:rPr sz="700" b="1" spc="3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25" dirty="0">
                <a:solidFill>
                  <a:srgbClr val="16365F"/>
                </a:solidFill>
                <a:latin typeface="Arial"/>
                <a:cs typeface="Arial"/>
              </a:rPr>
              <a:t>MSS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06391" y="5106418"/>
            <a:ext cx="596900" cy="239395"/>
          </a:xfrm>
          <a:custGeom>
            <a:avLst/>
            <a:gdLst/>
            <a:ahLst/>
            <a:cxnLst/>
            <a:rect l="l" t="t" r="r" b="b"/>
            <a:pathLst>
              <a:path w="596900" h="239395">
                <a:moveTo>
                  <a:pt x="0" y="238839"/>
                </a:moveTo>
                <a:lnTo>
                  <a:pt x="596895" y="238839"/>
                </a:lnTo>
                <a:lnTo>
                  <a:pt x="596895" y="0"/>
                </a:lnTo>
                <a:lnTo>
                  <a:pt x="0" y="0"/>
                </a:lnTo>
                <a:lnTo>
                  <a:pt x="0" y="238839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24102" y="5135043"/>
            <a:ext cx="3619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r>
              <a:rPr sz="5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06391" y="5367845"/>
            <a:ext cx="596900" cy="239395"/>
          </a:xfrm>
          <a:custGeom>
            <a:avLst/>
            <a:gdLst/>
            <a:ahLst/>
            <a:cxnLst/>
            <a:rect l="l" t="t" r="r" b="b"/>
            <a:pathLst>
              <a:path w="596900" h="239395">
                <a:moveTo>
                  <a:pt x="0" y="238839"/>
                </a:moveTo>
                <a:lnTo>
                  <a:pt x="596895" y="238839"/>
                </a:lnTo>
                <a:lnTo>
                  <a:pt x="596895" y="0"/>
                </a:lnTo>
                <a:lnTo>
                  <a:pt x="0" y="0"/>
                </a:lnTo>
                <a:lnTo>
                  <a:pt x="0" y="238839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57579" y="5438700"/>
            <a:ext cx="494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5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DMA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04678" y="4847002"/>
            <a:ext cx="596900" cy="239395"/>
          </a:xfrm>
          <a:custGeom>
            <a:avLst/>
            <a:gdLst/>
            <a:ahLst/>
            <a:cxnLst/>
            <a:rect l="l" t="t" r="r" b="b"/>
            <a:pathLst>
              <a:path w="596900" h="239395">
                <a:moveTo>
                  <a:pt x="0" y="238839"/>
                </a:moveTo>
                <a:lnTo>
                  <a:pt x="596895" y="238839"/>
                </a:lnTo>
                <a:lnTo>
                  <a:pt x="596895" y="0"/>
                </a:lnTo>
                <a:lnTo>
                  <a:pt x="0" y="0"/>
                </a:lnTo>
                <a:lnTo>
                  <a:pt x="0" y="238839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08557" y="4917759"/>
            <a:ext cx="38925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AXI</a:t>
            </a:r>
            <a:r>
              <a:rPr sz="5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53542" y="4421530"/>
            <a:ext cx="310515" cy="266065"/>
          </a:xfrm>
          <a:custGeom>
            <a:avLst/>
            <a:gdLst/>
            <a:ahLst/>
            <a:cxnLst/>
            <a:rect l="l" t="t" r="r" b="b"/>
            <a:pathLst>
              <a:path w="310514" h="266064">
                <a:moveTo>
                  <a:pt x="207882" y="119603"/>
                </a:moveTo>
                <a:lnTo>
                  <a:pt x="102415" y="119603"/>
                </a:lnTo>
                <a:lnTo>
                  <a:pt x="102415" y="265907"/>
                </a:lnTo>
                <a:lnTo>
                  <a:pt x="207882" y="265907"/>
                </a:lnTo>
                <a:lnTo>
                  <a:pt x="207882" y="119603"/>
                </a:lnTo>
                <a:close/>
              </a:path>
              <a:path w="310514" h="266064">
                <a:moveTo>
                  <a:pt x="155112" y="0"/>
                </a:moveTo>
                <a:lnTo>
                  <a:pt x="0" y="119603"/>
                </a:lnTo>
                <a:lnTo>
                  <a:pt x="310228" y="119603"/>
                </a:lnTo>
                <a:lnTo>
                  <a:pt x="155112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4099" y="5771471"/>
            <a:ext cx="698500" cy="1128395"/>
          </a:xfrm>
          <a:custGeom>
            <a:avLst/>
            <a:gdLst/>
            <a:ahLst/>
            <a:cxnLst/>
            <a:rect l="l" t="t" r="r" b="b"/>
            <a:pathLst>
              <a:path w="698500" h="1128395">
                <a:moveTo>
                  <a:pt x="0" y="1128022"/>
                </a:moveTo>
                <a:lnTo>
                  <a:pt x="698098" y="1128022"/>
                </a:lnTo>
                <a:lnTo>
                  <a:pt x="698098" y="0"/>
                </a:lnTo>
                <a:lnTo>
                  <a:pt x="0" y="0"/>
                </a:lnTo>
                <a:lnTo>
                  <a:pt x="0" y="112802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63675" y="5798420"/>
            <a:ext cx="47942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15" dirty="0">
                <a:solidFill>
                  <a:srgbClr val="16365F"/>
                </a:solidFill>
                <a:latin typeface="Arial"/>
                <a:cs typeface="Arial"/>
              </a:rPr>
              <a:t>Emulation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06391" y="6225805"/>
            <a:ext cx="596900" cy="295275"/>
          </a:xfrm>
          <a:custGeom>
            <a:avLst/>
            <a:gdLst/>
            <a:ahLst/>
            <a:cxnLst/>
            <a:rect l="l" t="t" r="r" b="b"/>
            <a:pathLst>
              <a:path w="596900" h="295275">
                <a:moveTo>
                  <a:pt x="0" y="295096"/>
                </a:moveTo>
                <a:lnTo>
                  <a:pt x="596895" y="295096"/>
                </a:lnTo>
                <a:lnTo>
                  <a:pt x="596895" y="0"/>
                </a:lnTo>
                <a:lnTo>
                  <a:pt x="0" y="0"/>
                </a:lnTo>
                <a:lnTo>
                  <a:pt x="0" y="29509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03233" y="6226940"/>
            <a:ext cx="40386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2600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</a:rPr>
              <a:t>On-chip</a:t>
            </a:r>
            <a:r>
              <a:rPr sz="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</a:rPr>
              <a:t>Emulation</a:t>
            </a:r>
            <a:r>
              <a:rPr sz="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</a:rPr>
              <a:t>(OCEM)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06391" y="5959844"/>
            <a:ext cx="596900" cy="228600"/>
          </a:xfrm>
          <a:custGeom>
            <a:avLst/>
            <a:gdLst/>
            <a:ahLst/>
            <a:cxnLst/>
            <a:rect l="l" t="t" r="r" b="b"/>
            <a:pathLst>
              <a:path w="596900" h="228600">
                <a:moveTo>
                  <a:pt x="0" y="228611"/>
                </a:moveTo>
                <a:lnTo>
                  <a:pt x="596895" y="228611"/>
                </a:lnTo>
                <a:lnTo>
                  <a:pt x="596895" y="0"/>
                </a:lnTo>
                <a:lnTo>
                  <a:pt x="0" y="0"/>
                </a:lnTo>
                <a:lnTo>
                  <a:pt x="0" y="228611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955306" y="6021556"/>
            <a:ext cx="2997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</a:rPr>
              <a:t>Profiler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06391" y="6554136"/>
            <a:ext cx="596900" cy="299720"/>
          </a:xfrm>
          <a:custGeom>
            <a:avLst/>
            <a:gdLst/>
            <a:ahLst/>
            <a:cxnLst/>
            <a:rect l="l" t="t" r="r" b="b"/>
            <a:pathLst>
              <a:path w="596900" h="299720">
                <a:moveTo>
                  <a:pt x="0" y="299180"/>
                </a:moveTo>
                <a:lnTo>
                  <a:pt x="596895" y="299180"/>
                </a:lnTo>
                <a:lnTo>
                  <a:pt x="596895" y="0"/>
                </a:lnTo>
                <a:lnTo>
                  <a:pt x="0" y="0"/>
                </a:lnTo>
                <a:lnTo>
                  <a:pt x="0" y="29918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16215" y="6604207"/>
            <a:ext cx="3778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5080" indent="-71755">
              <a:lnSpc>
                <a:spcPct val="102600"/>
              </a:lnSpc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Real-time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Arial"/>
                <a:cs typeface="Arial"/>
              </a:rPr>
              <a:t>Trace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01122" y="4636439"/>
            <a:ext cx="1130300" cy="998219"/>
          </a:xfrm>
          <a:custGeom>
            <a:avLst/>
            <a:gdLst/>
            <a:ahLst/>
            <a:cxnLst/>
            <a:rect l="l" t="t" r="r" b="b"/>
            <a:pathLst>
              <a:path w="1130300" h="998220">
                <a:moveTo>
                  <a:pt x="0" y="997921"/>
                </a:moveTo>
                <a:lnTo>
                  <a:pt x="1130295" y="997921"/>
                </a:lnTo>
                <a:lnTo>
                  <a:pt x="1130295" y="0"/>
                </a:lnTo>
                <a:lnTo>
                  <a:pt x="0" y="0"/>
                </a:lnTo>
                <a:lnTo>
                  <a:pt x="0" y="99792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237204" y="4663433"/>
            <a:ext cx="45847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10" dirty="0">
                <a:solidFill>
                  <a:srgbClr val="16365F"/>
                </a:solidFill>
                <a:latin typeface="Arial"/>
                <a:cs typeface="Arial"/>
              </a:rPr>
              <a:t>Dat</a:t>
            </a:r>
            <a:r>
              <a:rPr sz="700" b="1" spc="15" dirty="0">
                <a:solidFill>
                  <a:srgbClr val="16365F"/>
                </a:solidFill>
                <a:latin typeface="Arial"/>
                <a:cs typeface="Arial"/>
              </a:rPr>
              <a:t>a</a:t>
            </a:r>
            <a:r>
              <a:rPr sz="700" b="1" spc="3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25" dirty="0">
                <a:solidFill>
                  <a:srgbClr val="16365F"/>
                </a:solidFill>
                <a:latin typeface="Arial"/>
                <a:cs typeface="Arial"/>
              </a:rPr>
              <a:t>MSS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89458" y="4414794"/>
            <a:ext cx="310515" cy="266065"/>
          </a:xfrm>
          <a:custGeom>
            <a:avLst/>
            <a:gdLst/>
            <a:ahLst/>
            <a:cxnLst/>
            <a:rect l="l" t="t" r="r" b="b"/>
            <a:pathLst>
              <a:path w="310514" h="266064">
                <a:moveTo>
                  <a:pt x="207904" y="119694"/>
                </a:moveTo>
                <a:lnTo>
                  <a:pt x="102443" y="119694"/>
                </a:lnTo>
                <a:lnTo>
                  <a:pt x="102443" y="265968"/>
                </a:lnTo>
                <a:lnTo>
                  <a:pt x="207904" y="265968"/>
                </a:lnTo>
                <a:lnTo>
                  <a:pt x="207904" y="119694"/>
                </a:lnTo>
                <a:close/>
              </a:path>
              <a:path w="310514" h="266064">
                <a:moveTo>
                  <a:pt x="155112" y="0"/>
                </a:moveTo>
                <a:lnTo>
                  <a:pt x="0" y="119694"/>
                </a:lnTo>
                <a:lnTo>
                  <a:pt x="310316" y="119694"/>
                </a:lnTo>
                <a:lnTo>
                  <a:pt x="155112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82931" y="4625387"/>
            <a:ext cx="588645" cy="2274570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 marR="25400" indent="-81280">
              <a:lnSpc>
                <a:spcPct val="105500"/>
              </a:lnSpc>
            </a:pP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L1</a:t>
            </a:r>
            <a:r>
              <a:rPr sz="700" b="1" spc="3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Program</a:t>
            </a:r>
            <a:r>
              <a:rPr sz="700" b="1" spc="5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Memory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54888" y="4436984"/>
            <a:ext cx="310515" cy="210820"/>
          </a:xfrm>
          <a:custGeom>
            <a:avLst/>
            <a:gdLst/>
            <a:ahLst/>
            <a:cxnLst/>
            <a:rect l="l" t="t" r="r" b="b"/>
            <a:pathLst>
              <a:path w="310514" h="210820">
                <a:moveTo>
                  <a:pt x="310225" y="115793"/>
                </a:moveTo>
                <a:lnTo>
                  <a:pt x="0" y="115793"/>
                </a:lnTo>
                <a:lnTo>
                  <a:pt x="155112" y="210555"/>
                </a:lnTo>
                <a:lnTo>
                  <a:pt x="310225" y="115793"/>
                </a:lnTo>
                <a:close/>
              </a:path>
              <a:path w="310514" h="210820">
                <a:moveTo>
                  <a:pt x="207904" y="0"/>
                </a:moveTo>
                <a:lnTo>
                  <a:pt x="102351" y="0"/>
                </a:lnTo>
                <a:lnTo>
                  <a:pt x="102351" y="115793"/>
                </a:lnTo>
                <a:lnTo>
                  <a:pt x="207904" y="115793"/>
                </a:lnTo>
                <a:lnTo>
                  <a:pt x="207904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901122" y="6166306"/>
            <a:ext cx="1130300" cy="733425"/>
          </a:xfrm>
          <a:prstGeom prst="rect">
            <a:avLst/>
          </a:prstGeom>
          <a:solidFill>
            <a:srgbClr val="16365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TCE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76652" y="6354669"/>
            <a:ext cx="979169" cy="499109"/>
          </a:xfrm>
          <a:prstGeom prst="rect">
            <a:avLst/>
          </a:prstGeom>
          <a:solidFill>
            <a:srgbClr val="16365F"/>
          </a:solidFill>
          <a:ln w="586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5270" marR="248920" indent="1524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55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5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coprocessors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06489" y="4625387"/>
            <a:ext cx="548005" cy="2274570"/>
          </a:xfrm>
          <a:prstGeom prst="rect">
            <a:avLst/>
          </a:prstGeom>
          <a:solidFill>
            <a:srgbClr val="CDD903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 marR="86360" indent="10160">
              <a:lnSpc>
                <a:spcPct val="105500"/>
              </a:lnSpc>
            </a:pP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L1</a:t>
            </a:r>
            <a:r>
              <a:rPr sz="700" b="1" spc="3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10" dirty="0">
                <a:solidFill>
                  <a:srgbClr val="16365F"/>
                </a:solidFill>
                <a:latin typeface="Arial"/>
                <a:cs typeface="Arial"/>
              </a:rPr>
              <a:t>Data</a:t>
            </a:r>
            <a:r>
              <a:rPr sz="700" b="1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700" b="1" spc="20" dirty="0">
                <a:solidFill>
                  <a:srgbClr val="16365F"/>
                </a:solidFill>
                <a:latin typeface="Arial"/>
                <a:cs typeface="Arial"/>
              </a:rPr>
              <a:t>Memory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86764" y="540106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66537" y="0"/>
                </a:moveTo>
                <a:lnTo>
                  <a:pt x="0" y="0"/>
                </a:lnTo>
              </a:path>
            </a:pathLst>
          </a:custGeom>
          <a:ln w="16891">
            <a:solidFill>
              <a:srgbClr val="16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35501" y="536494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225" y="0"/>
                </a:moveTo>
                <a:lnTo>
                  <a:pt x="4913" y="11741"/>
                </a:lnTo>
                <a:lnTo>
                  <a:pt x="7710" y="23932"/>
                </a:lnTo>
                <a:lnTo>
                  <a:pt x="8617" y="36349"/>
                </a:lnTo>
                <a:lnTo>
                  <a:pt x="7635" y="48770"/>
                </a:lnTo>
                <a:lnTo>
                  <a:pt x="4762" y="60970"/>
                </a:lnTo>
                <a:lnTo>
                  <a:pt x="0" y="72726"/>
                </a:lnTo>
                <a:lnTo>
                  <a:pt x="73151" y="36120"/>
                </a:lnTo>
                <a:lnTo>
                  <a:pt x="225" y="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31351" y="5364490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73182" y="0"/>
                </a:moveTo>
                <a:lnTo>
                  <a:pt x="0" y="36575"/>
                </a:lnTo>
                <a:lnTo>
                  <a:pt x="72956" y="72725"/>
                </a:lnTo>
                <a:lnTo>
                  <a:pt x="68269" y="60946"/>
                </a:lnTo>
                <a:lnTo>
                  <a:pt x="65471" y="48733"/>
                </a:lnTo>
                <a:lnTo>
                  <a:pt x="64564" y="36308"/>
                </a:lnTo>
                <a:lnTo>
                  <a:pt x="65547" y="23896"/>
                </a:lnTo>
                <a:lnTo>
                  <a:pt x="68419" y="11718"/>
                </a:lnTo>
                <a:lnTo>
                  <a:pt x="73182" y="0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97383" y="5547628"/>
            <a:ext cx="2153285" cy="186690"/>
          </a:xfrm>
          <a:custGeom>
            <a:avLst/>
            <a:gdLst/>
            <a:ahLst/>
            <a:cxnLst/>
            <a:rect l="l" t="t" r="r" b="b"/>
            <a:pathLst>
              <a:path w="2153285" h="186689">
                <a:moveTo>
                  <a:pt x="0" y="186523"/>
                </a:moveTo>
                <a:lnTo>
                  <a:pt x="2152924" y="186523"/>
                </a:lnTo>
                <a:lnTo>
                  <a:pt x="2152924" y="0"/>
                </a:lnTo>
                <a:lnTo>
                  <a:pt x="0" y="0"/>
                </a:lnTo>
                <a:lnTo>
                  <a:pt x="0" y="18652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580742" y="5573182"/>
            <a:ext cx="18669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PSU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597383" y="5778454"/>
            <a:ext cx="2148840" cy="1075055"/>
          </a:xfrm>
          <a:custGeom>
            <a:avLst/>
            <a:gdLst/>
            <a:ahLst/>
            <a:cxnLst/>
            <a:rect l="l" t="t" r="r" b="b"/>
            <a:pathLst>
              <a:path w="2148840" h="1075054">
                <a:moveTo>
                  <a:pt x="0" y="1074861"/>
                </a:moveTo>
                <a:lnTo>
                  <a:pt x="2148553" y="1074861"/>
                </a:lnTo>
                <a:lnTo>
                  <a:pt x="2148553" y="0"/>
                </a:lnTo>
                <a:lnTo>
                  <a:pt x="0" y="0"/>
                </a:lnTo>
                <a:lnTo>
                  <a:pt x="0" y="107486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228749" y="5804056"/>
            <a:ext cx="8858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Vector</a:t>
            </a:r>
            <a:r>
              <a:rPr sz="600" b="1" spc="2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Processing</a:t>
            </a:r>
            <a:r>
              <a:rPr sz="600" b="1" spc="2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16365F"/>
                </a:solidFill>
                <a:latin typeface="Arial"/>
                <a:cs typeface="Arial"/>
              </a:rPr>
              <a:t>Unit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0460" y="6554123"/>
            <a:ext cx="2050414" cy="243840"/>
          </a:xfrm>
          <a:prstGeom prst="rect">
            <a:avLst/>
          </a:prstGeom>
          <a:solidFill>
            <a:srgbClr val="16365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5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5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5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05442" y="4942998"/>
            <a:ext cx="616585" cy="259715"/>
          </a:xfrm>
          <a:custGeom>
            <a:avLst/>
            <a:gdLst/>
            <a:ahLst/>
            <a:cxnLst/>
            <a:rect l="l" t="t" r="r" b="b"/>
            <a:pathLst>
              <a:path w="616585" h="259714">
                <a:moveTo>
                  <a:pt x="0" y="259246"/>
                </a:moveTo>
                <a:lnTo>
                  <a:pt x="616052" y="259246"/>
                </a:lnTo>
                <a:lnTo>
                  <a:pt x="616052" y="0"/>
                </a:lnTo>
                <a:lnTo>
                  <a:pt x="0" y="0"/>
                </a:lnTo>
                <a:lnTo>
                  <a:pt x="0" y="259246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36227" y="5024020"/>
            <a:ext cx="154940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LS0</a:t>
            </a:r>
            <a:endParaRPr sz="5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105442" y="5231394"/>
            <a:ext cx="616585" cy="246379"/>
          </a:xfrm>
          <a:custGeom>
            <a:avLst/>
            <a:gdLst/>
            <a:ahLst/>
            <a:cxnLst/>
            <a:rect l="l" t="t" r="r" b="b"/>
            <a:pathLst>
              <a:path w="616585" h="246379">
                <a:moveTo>
                  <a:pt x="0" y="246054"/>
                </a:moveTo>
                <a:lnTo>
                  <a:pt x="616052" y="246054"/>
                </a:lnTo>
                <a:lnTo>
                  <a:pt x="616052" y="0"/>
                </a:lnTo>
                <a:lnTo>
                  <a:pt x="0" y="0"/>
                </a:lnTo>
                <a:lnTo>
                  <a:pt x="0" y="246054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336227" y="5305871"/>
            <a:ext cx="154940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LS1</a:t>
            </a:r>
            <a:endParaRPr sz="5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12749" y="4716198"/>
            <a:ext cx="735330" cy="796290"/>
          </a:xfrm>
          <a:custGeom>
            <a:avLst/>
            <a:gdLst/>
            <a:ahLst/>
            <a:cxnLst/>
            <a:rect l="l" t="t" r="r" b="b"/>
            <a:pathLst>
              <a:path w="735329" h="796289">
                <a:moveTo>
                  <a:pt x="0" y="796302"/>
                </a:moveTo>
                <a:lnTo>
                  <a:pt x="735043" y="796302"/>
                </a:lnTo>
                <a:lnTo>
                  <a:pt x="735043" y="0"/>
                </a:lnTo>
                <a:lnTo>
                  <a:pt x="0" y="0"/>
                </a:lnTo>
                <a:lnTo>
                  <a:pt x="0" y="79630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58499" y="5307488"/>
            <a:ext cx="652780" cy="166370"/>
          </a:xfrm>
          <a:custGeom>
            <a:avLst/>
            <a:gdLst/>
            <a:ahLst/>
            <a:cxnLst/>
            <a:rect l="l" t="t" r="r" b="b"/>
            <a:pathLst>
              <a:path w="652779" h="166370">
                <a:moveTo>
                  <a:pt x="0" y="166211"/>
                </a:moveTo>
                <a:lnTo>
                  <a:pt x="652473" y="166211"/>
                </a:lnTo>
                <a:lnTo>
                  <a:pt x="652473" y="0"/>
                </a:lnTo>
                <a:lnTo>
                  <a:pt x="0" y="0"/>
                </a:lnTo>
                <a:lnTo>
                  <a:pt x="0" y="166211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56305" y="4941839"/>
            <a:ext cx="316230" cy="166370"/>
          </a:xfrm>
          <a:custGeom>
            <a:avLst/>
            <a:gdLst/>
            <a:ahLst/>
            <a:cxnLst/>
            <a:rect l="l" t="t" r="r" b="b"/>
            <a:pathLst>
              <a:path w="316229" h="166370">
                <a:moveTo>
                  <a:pt x="0" y="166223"/>
                </a:moveTo>
                <a:lnTo>
                  <a:pt x="315623" y="166223"/>
                </a:lnTo>
                <a:lnTo>
                  <a:pt x="315623" y="0"/>
                </a:lnTo>
                <a:lnTo>
                  <a:pt x="0" y="0"/>
                </a:lnTo>
                <a:lnTo>
                  <a:pt x="0" y="16622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94450" y="4941839"/>
            <a:ext cx="316230" cy="166370"/>
          </a:xfrm>
          <a:custGeom>
            <a:avLst/>
            <a:gdLst/>
            <a:ahLst/>
            <a:cxnLst/>
            <a:rect l="l" t="t" r="r" b="b"/>
            <a:pathLst>
              <a:path w="316229" h="166370">
                <a:moveTo>
                  <a:pt x="0" y="166223"/>
                </a:moveTo>
                <a:lnTo>
                  <a:pt x="315623" y="166223"/>
                </a:lnTo>
                <a:lnTo>
                  <a:pt x="315623" y="0"/>
                </a:lnTo>
                <a:lnTo>
                  <a:pt x="0" y="0"/>
                </a:lnTo>
                <a:lnTo>
                  <a:pt x="0" y="16622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56305" y="5124718"/>
            <a:ext cx="316230" cy="166370"/>
          </a:xfrm>
          <a:custGeom>
            <a:avLst/>
            <a:gdLst/>
            <a:ahLst/>
            <a:cxnLst/>
            <a:rect l="l" t="t" r="r" b="b"/>
            <a:pathLst>
              <a:path w="316229" h="166370">
                <a:moveTo>
                  <a:pt x="0" y="166223"/>
                </a:moveTo>
                <a:lnTo>
                  <a:pt x="315623" y="166223"/>
                </a:lnTo>
                <a:lnTo>
                  <a:pt x="315623" y="0"/>
                </a:lnTo>
                <a:lnTo>
                  <a:pt x="0" y="0"/>
                </a:lnTo>
                <a:lnTo>
                  <a:pt x="0" y="16622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94450" y="5124718"/>
            <a:ext cx="316230" cy="166370"/>
          </a:xfrm>
          <a:custGeom>
            <a:avLst/>
            <a:gdLst/>
            <a:ahLst/>
            <a:cxnLst/>
            <a:rect l="l" t="t" r="r" b="b"/>
            <a:pathLst>
              <a:path w="316229" h="166370">
                <a:moveTo>
                  <a:pt x="0" y="166223"/>
                </a:moveTo>
                <a:lnTo>
                  <a:pt x="315623" y="166223"/>
                </a:lnTo>
                <a:lnTo>
                  <a:pt x="315623" y="0"/>
                </a:lnTo>
                <a:lnTo>
                  <a:pt x="0" y="0"/>
                </a:lnTo>
                <a:lnTo>
                  <a:pt x="0" y="166223"/>
                </a:lnTo>
                <a:close/>
              </a:path>
            </a:pathLst>
          </a:custGeom>
          <a:solidFill>
            <a:srgbClr val="16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369947" y="4741776"/>
            <a:ext cx="621665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ctr">
              <a:lnSpc>
                <a:spcPct val="102600"/>
              </a:lnSpc>
            </a:pP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Scalar</a:t>
            </a:r>
            <a:r>
              <a:rPr sz="600" b="1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spc="5" dirty="0">
                <a:solidFill>
                  <a:srgbClr val="16365F"/>
                </a:solidFill>
                <a:latin typeface="Arial"/>
                <a:cs typeface="Arial"/>
              </a:rPr>
              <a:t>Processing</a:t>
            </a:r>
            <a:r>
              <a:rPr sz="600" b="1" spc="20" dirty="0">
                <a:solidFill>
                  <a:srgbClr val="16365F"/>
                </a:solidFill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16365F"/>
                </a:solidFill>
                <a:latin typeface="Arial"/>
                <a:cs typeface="Arial"/>
              </a:rPr>
              <a:t>Unit</a:t>
            </a:r>
            <a:endParaRPr sz="6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385"/>
              </a:spcBef>
              <a:tabLst>
                <a:tab pos="342900" algn="l"/>
              </a:tabLst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SPU0</a:t>
            </a:r>
            <a:r>
              <a:rPr sz="55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SPU1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65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tabLst>
                <a:tab pos="342900" algn="l"/>
              </a:tabLst>
            </a:pP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SPU2</a:t>
            </a:r>
            <a:r>
              <a:rPr sz="55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SPU3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8255" algn="ctr">
              <a:lnSpc>
                <a:spcPct val="100000"/>
              </a:lnSpc>
            </a:pPr>
            <a:r>
              <a:rPr sz="500" b="1" spc="-10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5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C</a:t>
            </a:r>
            <a:r>
              <a:rPr spc="-5" dirty="0"/>
              <a:t>o</a:t>
            </a:r>
            <a:r>
              <a:rPr spc="-20" dirty="0"/>
              <a:t>p</a:t>
            </a:r>
            <a:r>
              <a:rPr spc="-25" dirty="0"/>
              <a:t>y</a:t>
            </a:r>
            <a:r>
              <a:rPr spc="25" dirty="0"/>
              <a:t>righ</a:t>
            </a:r>
            <a:r>
              <a:rPr spc="5" dirty="0"/>
              <a:t>t</a:t>
            </a:r>
            <a:r>
              <a:rPr spc="-35" dirty="0"/>
              <a:t> </a:t>
            </a:r>
            <a:r>
              <a:rPr spc="100" dirty="0"/>
              <a:t>©</a:t>
            </a:r>
            <a:r>
              <a:rPr spc="-25" dirty="0"/>
              <a:t> </a:t>
            </a:r>
            <a:r>
              <a:rPr spc="15" dirty="0"/>
              <a:t>201</a:t>
            </a:r>
            <a:r>
              <a:rPr dirty="0"/>
              <a:t>5</a:t>
            </a:r>
            <a:r>
              <a:rPr spc="-25" dirty="0"/>
              <a:t> </a:t>
            </a:r>
            <a:r>
              <a:rPr spc="-160" dirty="0"/>
              <a:t>C</a:t>
            </a:r>
            <a:r>
              <a:rPr spc="-120" dirty="0"/>
              <a:t>E</a:t>
            </a:r>
            <a:r>
              <a:rPr spc="-150" dirty="0"/>
              <a:t>V</a:t>
            </a:r>
            <a:r>
              <a:rPr spc="-75" dirty="0"/>
              <a:t>A</a:t>
            </a:r>
            <a:r>
              <a:rPr spc="5" dirty="0"/>
              <a:t>,</a:t>
            </a:r>
            <a:r>
              <a:rPr spc="-25" dirty="0"/>
              <a:t> </a:t>
            </a:r>
            <a:r>
              <a:rPr spc="-10" dirty="0"/>
              <a:t>In</a:t>
            </a:r>
            <a:r>
              <a:rPr spc="-20" dirty="0"/>
              <a:t>c</a:t>
            </a:r>
            <a:r>
              <a:rPr dirty="0"/>
              <a:t>.</a:t>
            </a:r>
            <a:r>
              <a:rPr spc="-25" dirty="0"/>
              <a:t> </a:t>
            </a:r>
            <a:r>
              <a:rPr spc="-90" dirty="0"/>
              <a:t>A</a:t>
            </a:r>
            <a:r>
              <a:rPr spc="45" dirty="0"/>
              <a:t>l</a:t>
            </a:r>
            <a:r>
              <a:rPr spc="40" dirty="0"/>
              <a:t>l</a:t>
            </a:r>
            <a:r>
              <a:rPr spc="-35" dirty="0"/>
              <a:t> </a:t>
            </a:r>
            <a:r>
              <a:rPr spc="15" dirty="0"/>
              <a:t>right</a:t>
            </a:r>
            <a:r>
              <a:rPr spc="5" dirty="0"/>
              <a:t>s</a:t>
            </a:r>
            <a:r>
              <a:rPr spc="-3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-15" dirty="0"/>
              <a:t>se</a:t>
            </a:r>
            <a:r>
              <a:rPr spc="15" dirty="0"/>
              <a:t>r</a:t>
            </a:r>
            <a:r>
              <a:rPr spc="-35" dirty="0"/>
              <a:t>v</a:t>
            </a:r>
            <a:r>
              <a:rPr spc="-5" dirty="0"/>
              <a:t>ed.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/>
              <a:t>7</a:t>
            </a: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966807" y="4860073"/>
          <a:ext cx="99758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216"/>
                <a:gridCol w="511143"/>
              </a:tblGrid>
              <a:tr h="330756">
                <a:tc>
                  <a:txBody>
                    <a:bodyPr/>
                    <a:lstStyle/>
                    <a:p>
                      <a:pPr marL="113664" marR="86360" indent="-1968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Queues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6365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</a:t>
                      </a:r>
                      <a:r>
                        <a:rPr sz="5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Master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6365F"/>
                    </a:solidFill>
                  </a:tcPr>
                </a:tc>
              </a:tr>
              <a:tr h="35489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5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DMA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6365F"/>
                    </a:solidFill>
                  </a:tcPr>
                </a:tc>
                <a:tc>
                  <a:txBody>
                    <a:bodyPr/>
                    <a:lstStyle/>
                    <a:p>
                      <a:pPr marL="123825" marR="34925" indent="-55244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DMA</a:t>
                      </a:r>
                      <a:r>
                        <a:rPr sz="5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Queue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636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2648745" y="5952937"/>
          <a:ext cx="2047875" cy="560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65"/>
                <a:gridCol w="277025"/>
                <a:gridCol w="755131"/>
                <a:gridCol w="725596"/>
              </a:tblGrid>
              <a:tr h="554844">
                <a:tc>
                  <a:txBody>
                    <a:bodyPr/>
                    <a:lstStyle/>
                    <a:p>
                      <a:pPr marL="10795" marR="17780" indent="6032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ISA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XTEND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26">
                      <a:solidFill>
                        <a:srgbClr val="FFFFFF"/>
                      </a:solidFill>
                      <a:prstDash val="solid"/>
                    </a:lnL>
                    <a:lnR w="5626">
                      <a:solidFill>
                        <a:srgbClr val="FFFFFF"/>
                      </a:solidFill>
                      <a:prstDash val="solid"/>
                    </a:lnR>
                    <a:lnT w="5626">
                      <a:solidFill>
                        <a:srgbClr val="FFFFFF"/>
                      </a:solidFill>
                      <a:prstDash val="solid"/>
                    </a:lnT>
                    <a:lnB w="5626">
                      <a:solidFill>
                        <a:srgbClr val="FFFFFF"/>
                      </a:solidFill>
                      <a:prstDash val="solid"/>
                    </a:lnB>
                    <a:solidFill>
                      <a:srgbClr val="16365F"/>
                    </a:solidFill>
                  </a:tcPr>
                </a:tc>
                <a:tc>
                  <a:txBody>
                    <a:bodyPr/>
                    <a:lstStyle/>
                    <a:p>
                      <a:pPr marL="64769" marR="18415" indent="-39370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FPU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26">
                      <a:solidFill>
                        <a:srgbClr val="FFFFFF"/>
                      </a:solidFill>
                      <a:prstDash val="solid"/>
                    </a:lnL>
                    <a:lnR w="5626">
                      <a:solidFill>
                        <a:srgbClr val="FFFFFF"/>
                      </a:solidFill>
                      <a:prstDash val="solid"/>
                    </a:lnR>
                    <a:lnT w="5626">
                      <a:solidFill>
                        <a:srgbClr val="FFFFFF"/>
                      </a:solidFill>
                      <a:prstDash val="solid"/>
                    </a:lnT>
                    <a:lnB w="5626">
                      <a:solidFill>
                        <a:srgbClr val="FFFFFF"/>
                      </a:solidFill>
                      <a:prstDash val="solid"/>
                    </a:lnB>
                    <a:solidFill>
                      <a:srgbClr val="16365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VPU0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26">
                      <a:solidFill>
                        <a:srgbClr val="FFFFFF"/>
                      </a:solidFill>
                      <a:prstDash val="solid"/>
                    </a:lnL>
                    <a:solidFill>
                      <a:srgbClr val="16365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VPU1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16365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4359</Words>
  <Application>Microsoft Office PowerPoint</Application>
  <PresentationFormat>Benutzerdefiniert</PresentationFormat>
  <Paragraphs>511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2017-09-06T05:37:40Z</dcterms:created>
  <dcterms:modified xsi:type="dcterms:W3CDTF">2017-09-06T03:37:44Z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LastSaved">
    <vt:filetime>2017-09-06T00:00:00Z</vt:filetime>
  </property>
</Properties>
</file>