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notesSlides/notesSlide7.xml" ContentType="application/vnd.openxmlformats-officedocument.presentationml.notesSlide+xml"/>
  <Override PartName="/ppt/tags/tag51.xml" ContentType="application/vnd.openxmlformats-officedocument.presentationml.tags+xml"/>
  <Override PartName="/ppt/notesSlides/notesSlide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1.xml" ContentType="application/vnd.openxmlformats-officedocument.presentationml.notesSlide+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3.xml" ContentType="application/vnd.openxmlformats-officedocument.presentationml.notesSlide+xml"/>
  <Override PartName="/ppt/tags/tag100.xml" ContentType="application/vnd.openxmlformats-officedocument.presentationml.tags+xml"/>
  <Override PartName="/ppt/notesSlides/notesSlide1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5.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3.xml" ContentType="application/vnd.openxmlformats-officedocument.presentationml.tags+xml"/>
  <Override PartName="/ppt/notesSlides/notesSlide18.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0.xml" ContentType="application/vnd.openxmlformats-officedocument.presentationml.notesSlide+xml"/>
  <Override PartName="/ppt/tags/tag171.xml" ContentType="application/vnd.openxmlformats-officedocument.presentationml.tags+xml"/>
  <Override PartName="/ppt/notesSlides/notesSlide21.xml" ContentType="application/vnd.openxmlformats-officedocument.presentationml.notesSlide+xml"/>
  <Override PartName="/ppt/tags/tag172.xml" ContentType="application/vnd.openxmlformats-officedocument.presentationml.tags+xml"/>
  <Override PartName="/ppt/notesSlides/notesSlide22.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3.xml" ContentType="application/vnd.openxmlformats-officedocument.presentationml.notesSlide+xml"/>
  <Override PartName="/ppt/tags/tag187.xml" ContentType="application/vnd.openxmlformats-officedocument.presentationml.tags+xml"/>
  <Override PartName="/ppt/notesSlides/notesSlide24.xml" ContentType="application/vnd.openxmlformats-officedocument.presentationml.notesSlide+xml"/>
  <Override PartName="/ppt/tags/tag188.xml" ContentType="application/vnd.openxmlformats-officedocument.presentationml.tags+xml"/>
  <Override PartName="/ppt/notesSlides/notesSlide25.xml" ContentType="application/vnd.openxmlformats-officedocument.presentationml.notesSlide+xml"/>
  <Override PartName="/ppt/tags/tag189.xml" ContentType="application/vnd.openxmlformats-officedocument.presentationml.tags+xml"/>
  <Override PartName="/ppt/notesSlides/notesSlide26.xml" ContentType="application/vnd.openxmlformats-officedocument.presentationml.notesSlide+xml"/>
  <Override PartName="/ppt/tags/tag190.xml" ContentType="application/vnd.openxmlformats-officedocument.presentationml.tags+xml"/>
  <Override PartName="/ppt/notesSlides/notesSlide27.xml" ContentType="application/vnd.openxmlformats-officedocument.presentationml.notesSlide+xml"/>
  <Override PartName="/ppt/tags/tag191.xml" ContentType="application/vnd.openxmlformats-officedocument.presentationml.tags+xml"/>
  <Override PartName="/ppt/notesSlides/notesSlide28.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8" r:id="rId1"/>
    <p:sldMasterId id="2147483704" r:id="rId2"/>
    <p:sldMasterId id="2147483719" r:id="rId3"/>
    <p:sldMasterId id="2147483734" r:id="rId4"/>
    <p:sldMasterId id="2147483749" r:id="rId5"/>
  </p:sldMasterIdLst>
  <p:notesMasterIdLst>
    <p:notesMasterId r:id="rId59"/>
  </p:notesMasterIdLst>
  <p:handoutMasterIdLst>
    <p:handoutMasterId r:id="rId60"/>
  </p:handoutMasterIdLst>
  <p:sldIdLst>
    <p:sldId id="858" r:id="rId6"/>
    <p:sldId id="964" r:id="rId7"/>
    <p:sldId id="474" r:id="rId8"/>
    <p:sldId id="502" r:id="rId9"/>
    <p:sldId id="503" r:id="rId10"/>
    <p:sldId id="475" r:id="rId11"/>
    <p:sldId id="965" r:id="rId12"/>
    <p:sldId id="753" r:id="rId13"/>
    <p:sldId id="754" r:id="rId14"/>
    <p:sldId id="478" r:id="rId15"/>
    <p:sldId id="479" r:id="rId16"/>
    <p:sldId id="966" r:id="rId17"/>
    <p:sldId id="755" r:id="rId18"/>
    <p:sldId id="756" r:id="rId19"/>
    <p:sldId id="757" r:id="rId20"/>
    <p:sldId id="759" r:id="rId21"/>
    <p:sldId id="760" r:id="rId22"/>
    <p:sldId id="967" r:id="rId23"/>
    <p:sldId id="480" r:id="rId24"/>
    <p:sldId id="481" r:id="rId25"/>
    <p:sldId id="968" r:id="rId26"/>
    <p:sldId id="482" r:id="rId27"/>
    <p:sldId id="483" r:id="rId28"/>
    <p:sldId id="484" r:id="rId29"/>
    <p:sldId id="969" r:id="rId30"/>
    <p:sldId id="518" r:id="rId31"/>
    <p:sldId id="762" r:id="rId32"/>
    <p:sldId id="489" r:id="rId33"/>
    <p:sldId id="970" r:id="rId34"/>
    <p:sldId id="491" r:id="rId35"/>
    <p:sldId id="492" r:id="rId36"/>
    <p:sldId id="971" r:id="rId37"/>
    <p:sldId id="635" r:id="rId38"/>
    <p:sldId id="972" r:id="rId39"/>
    <p:sldId id="532" r:id="rId40"/>
    <p:sldId id="636" r:id="rId41"/>
    <p:sldId id="520" r:id="rId42"/>
    <p:sldId id="973" r:id="rId43"/>
    <p:sldId id="637" r:id="rId44"/>
    <p:sldId id="974" r:id="rId45"/>
    <p:sldId id="487" r:id="rId46"/>
    <p:sldId id="766" r:id="rId47"/>
    <p:sldId id="728" r:id="rId48"/>
    <p:sldId id="975" r:id="rId49"/>
    <p:sldId id="976" r:id="rId50"/>
    <p:sldId id="977" r:id="rId51"/>
    <p:sldId id="978" r:id="rId52"/>
    <p:sldId id="761" r:id="rId53"/>
    <p:sldId id="763" r:id="rId54"/>
    <p:sldId id="764" r:id="rId55"/>
    <p:sldId id="544" r:id="rId56"/>
    <p:sldId id="704" r:id="rId57"/>
    <p:sldId id="769" r:id="rId58"/>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FF66"/>
    <a:srgbClr val="808080"/>
    <a:srgbClr val="969696"/>
    <a:srgbClr val="B2B2B2"/>
    <a:srgbClr val="CC99FF"/>
    <a:srgbClr val="99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586" autoAdjust="0"/>
    <p:restoredTop sz="89894" autoAdjust="0"/>
  </p:normalViewPr>
  <p:slideViewPr>
    <p:cSldViewPr>
      <p:cViewPr>
        <p:scale>
          <a:sx n="80" d="100"/>
          <a:sy n="80" d="100"/>
        </p:scale>
        <p:origin x="-1710" y="-3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fld id="{CBA68355-CAF7-46A3-896F-CD80697EAF8C}" type="slidenum">
              <a:rPr lang="en-US"/>
              <a:pPr>
                <a:defRPr/>
              </a:pPr>
              <a:t>‹#›</a:t>
            </a:fld>
            <a:endParaRPr lang="en-US"/>
          </a:p>
        </p:txBody>
      </p:sp>
    </p:spTree>
    <p:extLst>
      <p:ext uri="{BB962C8B-B14F-4D97-AF65-F5344CB8AC3E}">
        <p14:creationId xmlns:p14="http://schemas.microsoft.com/office/powerpoint/2010/main" val="2914022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fld id="{4789A2DF-EF8C-422B-A6ED-22C4B1228BFD}"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7"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237091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1</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AA556167-7431-4D6D-8DC4-F50D19F3179D}" type="slidenum">
              <a:rPr lang="en-US" smtClean="0"/>
              <a:pPr/>
              <a:t>20</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C37B99A-8647-4DB9-891A-FAABA567B7AF}" type="slidenum">
              <a:rPr lang="en-US" smtClean="0"/>
              <a:pPr/>
              <a:t>22</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D0F08CA1-10CC-4E04-B6B8-8C45557163C7}" type="slidenum">
              <a:rPr lang="en-US" smtClean="0"/>
              <a:pPr/>
              <a:t>23</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838" y="4560888"/>
            <a:ext cx="5851525" cy="4319587"/>
          </a:xfrm>
          <a:noFill/>
          <a:ln/>
        </p:spPr>
        <p:txBody>
          <a:bodyPr/>
          <a:lstStyle/>
          <a:p>
            <a:r>
              <a:rPr lang="en-US" smtClean="0"/>
              <a:t>CCNT = 4.</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41C3E3BB-142F-44CE-BAC0-0073C33ADE96}" type="slidenum">
              <a:rPr lang="en-US" smtClean="0"/>
              <a:pPr/>
              <a:t>27</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5300D123-671A-47B6-8647-3B1F72CF6CA9}" type="slidenum">
              <a:rPr lang="en-US" smtClean="0"/>
              <a:pPr/>
              <a:t>28</a:t>
            </a:fld>
            <a:endParaRPr lang="en-US" smtClean="0"/>
          </a:p>
        </p:txBody>
      </p:sp>
      <p:sp>
        <p:nvSpPr>
          <p:cNvPr id="70659" name="Rectangle 2"/>
          <p:cNvSpPr>
            <a:spLocks noGrp="1" noRot="1" noChangeAspect="1" noChangeArrowheads="1" noTextEdit="1"/>
          </p:cNvSpPr>
          <p:nvPr>
            <p:ph type="sldImg"/>
          </p:nvPr>
        </p:nvSpPr>
        <p:spPr>
          <a:xfrm>
            <a:off x="1273175" y="715963"/>
            <a:ext cx="4768850" cy="3576637"/>
          </a:xfrm>
          <a:ln/>
        </p:spPr>
      </p:sp>
      <p:sp>
        <p:nvSpPr>
          <p:cNvPr id="70660"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D1256095-188A-453A-83F8-1196127D3873}" type="slidenum">
              <a:rPr lang="en-US" smtClean="0"/>
              <a:pPr/>
              <a:t>33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7CC3EF1-D3A1-47BF-8E1D-B65B299BFC28}" type="slidenum">
              <a:rPr lang="en-US" smtClean="0"/>
              <a:pPr/>
              <a:t>35</a:t>
            </a:fld>
            <a:endParaRPr lang="en-US" smtClean="0"/>
          </a:p>
        </p:txBody>
      </p:sp>
      <p:sp>
        <p:nvSpPr>
          <p:cNvPr id="72707" name="Rectangle 2"/>
          <p:cNvSpPr>
            <a:spLocks noGrp="1" noRot="1" noChangeAspect="1" noChangeArrowheads="1" noTextEdit="1"/>
          </p:cNvSpPr>
          <p:nvPr>
            <p:ph type="sldImg"/>
          </p:nvPr>
        </p:nvSpPr>
        <p:spPr>
          <a:xfrm>
            <a:off x="1257300" y="720725"/>
            <a:ext cx="4800600" cy="3600450"/>
          </a:xfrm>
          <a:ln/>
        </p:spPr>
      </p:sp>
      <p:sp>
        <p:nvSpPr>
          <p:cNvPr id="7270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4E3A4C45-C455-4A45-83AB-6A285D5B5F12}" type="slidenum">
              <a:rPr lang="en-US" smtClean="0"/>
              <a:pPr/>
              <a:t>36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BC2E11D7-F119-46FA-8F8C-8333D8748F35}" type="slidenum">
              <a:rPr lang="en-US" smtClean="0"/>
              <a:pPr/>
              <a:t>37</a:t>
            </a:fld>
            <a:endParaRPr lang="en-US" smtClean="0"/>
          </a:p>
        </p:txBody>
      </p:sp>
      <p:sp>
        <p:nvSpPr>
          <p:cNvPr id="74755" name="Rectangle 2"/>
          <p:cNvSpPr>
            <a:spLocks noGrp="1" noRot="1" noChangeAspect="1" noChangeArrowheads="1" noTextEdit="1"/>
          </p:cNvSpPr>
          <p:nvPr>
            <p:ph type="sldImg"/>
          </p:nvPr>
        </p:nvSpPr>
        <p:spPr>
          <a:xfrm>
            <a:off x="1257300" y="720725"/>
            <a:ext cx="4800600" cy="3600450"/>
          </a:xfrm>
          <a:ln/>
        </p:spPr>
      </p:sp>
      <p:sp>
        <p:nvSpPr>
          <p:cNvPr id="74756" name="Rectangle 3"/>
          <p:cNvSpPr>
            <a:spLocks noGrp="1" noChangeArrowheads="1"/>
          </p:cNvSpPr>
          <p:nvPr>
            <p:ph type="body" idx="1"/>
          </p:nvPr>
        </p:nvSpPr>
        <p:spPr>
          <a:xfrm>
            <a:off x="731838" y="4560888"/>
            <a:ext cx="5851525" cy="4319587"/>
          </a:xfrm>
          <a:noFill/>
          <a:ln/>
        </p:spPr>
        <p:txBody>
          <a:bodyPr/>
          <a:lstStyle/>
          <a:p>
            <a:r>
              <a:rPr lang="en-US" smtClean="0"/>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78E69D1D-6E63-4F3A-B6D8-8512C4DC1B7D}" type="slidenum">
              <a:rPr lang="en-US" smtClean="0"/>
              <a:pPr/>
              <a:t>39</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AED19C43-931A-4F3A-B350-B75C5B270680}" type="slidenum">
              <a:rPr lang="en-US" smtClean="0"/>
              <a:pPr/>
              <a:t>3</a:t>
            </a:fld>
            <a:endParaRPr lang="en-US" smtClean="0"/>
          </a:p>
        </p:txBody>
      </p:sp>
      <p:sp>
        <p:nvSpPr>
          <p:cNvPr id="58371" name="Rectangle 2"/>
          <p:cNvSpPr>
            <a:spLocks noGrp="1" noRot="1" noChangeAspect="1" noChangeArrowheads="1" noTextEdit="1"/>
          </p:cNvSpPr>
          <p:nvPr>
            <p:ph type="sldImg"/>
          </p:nvPr>
        </p:nvSpPr>
        <p:spPr>
          <a:xfrm>
            <a:off x="1347788" y="727075"/>
            <a:ext cx="4781550" cy="3586163"/>
          </a:xfrm>
          <a:ln/>
        </p:spPr>
      </p:sp>
      <p:sp>
        <p:nvSpPr>
          <p:cNvPr id="58372" name="Rectangle 3"/>
          <p:cNvSpPr>
            <a:spLocks noGrp="1" noChangeArrowheads="1"/>
          </p:cNvSpPr>
          <p:nvPr>
            <p:ph type="body" idx="1"/>
          </p:nvPr>
        </p:nvSpPr>
        <p:spPr>
          <a:xfrm>
            <a:off x="731838" y="4560888"/>
            <a:ext cx="6015037" cy="4400550"/>
          </a:xfrm>
          <a:noFill/>
          <a:ln/>
        </p:spPr>
        <p:txBody>
          <a:bodyPr/>
          <a:lstStyle/>
          <a:p>
            <a:r>
              <a:rPr lang="en-US" smtClean="0"/>
              <a:t>It is important to point out the different definitions of “DMA” and when these items are covered in the workshop. Chapter 5 is primarily focussed on the 64-channel DMA as part of the EDMA3 module. Chapter 6 also covers details on EDMA3 and contains 3 slides on QDMA. Chapter 9 – Optimizations – will cover IDMA.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5592A086-5A29-44A5-9A8E-31DFEED55A9D}" type="slidenum">
              <a:rPr lang="en-US" smtClean="0"/>
              <a:pPr/>
              <a:t>41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mtClean="0"/>
              <a:t>A TR (transmit request) can be either ACNT bytes (for A-sync) or ACNT*BCNT bytes for AB-sync.</a:t>
            </a:r>
          </a:p>
          <a:p>
            <a:r>
              <a:rPr lang="en-US" smtClean="0"/>
              <a:t>Queues are 16 events deep.</a:t>
            </a:r>
          </a:p>
          <a:p>
            <a:r>
              <a:rPr lang="en-US" smtClean="0"/>
              <a:t>Reference is SPRU966</a:t>
            </a:r>
          </a:p>
          <a:p>
            <a:endParaRPr lang="en-US" smtClean="0"/>
          </a:p>
          <a:p>
            <a:r>
              <a:rPr lang="en-US" smtClean="0"/>
              <a:t>In the U/G, it does show using watermark and threshold. You have debug visibility into the Queue RAM. </a:t>
            </a:r>
          </a:p>
          <a:p>
            <a:endParaRPr lang="en-US" smtClean="0"/>
          </a:p>
          <a:p>
            <a:r>
              <a:rPr lang="en-US" smtClean="0"/>
              <a:t>There is a EDMA performance app note. SPRAAG8. This might help answer many questions from students. It is ON their lab workstation and will eventually go onto their USB key.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p:spPr>
        <p:txBody>
          <a:bodyPr/>
          <a:lstStyle/>
          <a:p>
            <a:fld id="{424D8D53-15DF-4388-BA3A-2A63E87052CE}" type="slidenum">
              <a:rPr lang="en-US" smtClean="0"/>
              <a:pPr/>
              <a:t>42</a:t>
            </a:fld>
            <a:endParaRPr lang="en-US" smtClean="0"/>
          </a:p>
        </p:txBody>
      </p:sp>
      <p:sp>
        <p:nvSpPr>
          <p:cNvPr id="77827" name="Rectangle 2"/>
          <p:cNvSpPr>
            <a:spLocks noGrp="1" noRot="1" noChangeAspect="1" noChangeArrowheads="1" noTextEdit="1"/>
          </p:cNvSpPr>
          <p:nvPr>
            <p:ph type="sldImg"/>
          </p:nvPr>
        </p:nvSpPr>
        <p:spPr>
          <a:xfrm>
            <a:off x="1258888" y="720725"/>
            <a:ext cx="4800600" cy="3600450"/>
          </a:xfrm>
          <a:ln/>
        </p:spPr>
      </p:sp>
      <p:sp>
        <p:nvSpPr>
          <p:cNvPr id="77828" name="Rectangle 3"/>
          <p:cNvSpPr>
            <a:spLocks noGrp="1" noChangeArrowheads="1"/>
          </p:cNvSpPr>
          <p:nvPr>
            <p:ph type="body" idx="1"/>
          </p:nvPr>
        </p:nvSpPr>
        <p:spPr>
          <a:xfrm>
            <a:off x="731838" y="4560888"/>
            <a:ext cx="5851525" cy="4319587"/>
          </a:xfrm>
          <a:noFill/>
          <a:ln/>
        </p:spPr>
        <p:txBody>
          <a:bodyPr/>
          <a:lstStyle/>
          <a:p>
            <a:r>
              <a:rPr lang="en-US" smtClean="0"/>
              <a:t>"Self-chaining" means that TCC is set to the same value as the channel that is operating. If you are using channel 9 and set TCC to 9 and enable chaining then you are using "self-chaining".</a:t>
            </a:r>
          </a:p>
          <a:p>
            <a:r>
              <a:rPr lang="en-US" smtClean="0"/>
              <a:t>Generally, "self-chaining" will be used, for example, to break a 16384-byte transfer into 16 1024-byte transfers. For this, you would use ITCCHEN=1 but probably not TCCHEN=1, and change the parameters from, say</a:t>
            </a:r>
          </a:p>
          <a:p>
            <a:r>
              <a:rPr lang="en-US" smtClean="0"/>
              <a:t>ABSYNC</a:t>
            </a:r>
          </a:p>
          <a:p>
            <a:r>
              <a:rPr lang="en-US" smtClean="0"/>
              <a:t>ACNT=1024</a:t>
            </a:r>
          </a:p>
          <a:p>
            <a:r>
              <a:rPr lang="en-US" smtClean="0"/>
              <a:t>BCNT=16</a:t>
            </a:r>
          </a:p>
          <a:p>
            <a:r>
              <a:rPr lang="en-US" smtClean="0"/>
              <a:t>CCNT=1</a:t>
            </a:r>
          </a:p>
          <a:p>
            <a:r>
              <a:rPr lang="en-US" smtClean="0"/>
              <a:t>To</a:t>
            </a:r>
          </a:p>
          <a:p>
            <a:r>
              <a:rPr lang="en-US" smtClean="0"/>
              <a:t>ASYNC</a:t>
            </a:r>
          </a:p>
          <a:p>
            <a:r>
              <a:rPr lang="en-US" smtClean="0"/>
              <a:t>ACNT=1024</a:t>
            </a:r>
          </a:p>
          <a:p>
            <a:r>
              <a:rPr lang="en-US" smtClean="0"/>
              <a:t>BCNT=16</a:t>
            </a:r>
          </a:p>
          <a:p>
            <a:r>
              <a:rPr lang="en-US" smtClean="0"/>
              <a:t>CCNT=1</a:t>
            </a:r>
          </a:p>
          <a:p>
            <a:r>
              <a:rPr lang="en-US" smtClean="0"/>
              <a:t>In the first case, one sync event is all that is required to make the whole 16x1024 transfer happen. In the second case, only 1024 bytes will be transferred when a sync event comes in to start it, so an intermediate TCC can be generated to come back and trigger a new sync event to the same channel. This repeats after each 1024 bytes (ACNT) are transferred, then ends if TCCHEN=0.</a:t>
            </a:r>
          </a:p>
          <a:p>
            <a:r>
              <a:rPr lang="en-US" smtClean="0"/>
              <a:t>Another useful example is to actually get a 3-D transfer to occur. Since there is no way for a single sync event to make a 3-D transfer happen (only ASYNC and ABSYNC exist, no ABCSYNC), you can use "self-chaining" to get an new sync event at the end of each ABSYNC set that decrements CCNT. Again, you would use ITCCHEN-1 and TCCHEN-0.</a:t>
            </a:r>
          </a:p>
          <a:p>
            <a:endParaRPr lang="en-US" smtClean="0"/>
          </a:p>
          <a:p>
            <a:r>
              <a:rPr lang="en-US" smtClean="0"/>
              <a:t>If you link AND chain (to yourself), the link is guaranteed to occur before you chain.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2E6F488C-30A3-45A0-B742-4ACF07A5CBA0}" type="slidenum">
              <a:rPr lang="en-US" smtClean="0"/>
              <a:pPr/>
              <a:t>43</a:t>
            </a:fld>
            <a:endParaRPr lang="en-US" smtClean="0"/>
          </a:p>
        </p:txBody>
      </p:sp>
      <p:sp>
        <p:nvSpPr>
          <p:cNvPr id="78851" name="Rectangle 2"/>
          <p:cNvSpPr>
            <a:spLocks noGrp="1" noRot="1" noChangeAspect="1" noChangeArrowheads="1" noTextEdit="1"/>
          </p:cNvSpPr>
          <p:nvPr>
            <p:ph type="sldImg"/>
          </p:nvPr>
        </p:nvSpPr>
        <p:spPr>
          <a:xfrm>
            <a:off x="1258888" y="720725"/>
            <a:ext cx="4800600" cy="3600450"/>
          </a:xfrm>
          <a:ln/>
        </p:spPr>
      </p:sp>
      <p:sp>
        <p:nvSpPr>
          <p:cNvPr id="78852" name="Rectangle 3"/>
          <p:cNvSpPr>
            <a:spLocks noGrp="1" noChangeArrowheads="1"/>
          </p:cNvSpPr>
          <p:nvPr>
            <p:ph type="body" idx="1"/>
          </p:nvPr>
        </p:nvSpPr>
        <p:spPr>
          <a:xfrm>
            <a:off x="731838" y="4560888"/>
            <a:ext cx="5851525" cy="4319587"/>
          </a:xfrm>
          <a:noFill/>
          <a:ln/>
        </p:spPr>
        <p:txBody>
          <a:bodyPr/>
          <a:lstStyle/>
          <a:p>
            <a:r>
              <a:rPr lang="en-US" smtClean="0"/>
              <a:t>"Self-chaining" means that TCC is set to the same value as the channel that is operating. If you are using channel 9 and set TCC to 9 and enable chaining then you are using "self-chaining".</a:t>
            </a:r>
          </a:p>
          <a:p>
            <a:r>
              <a:rPr lang="en-US" smtClean="0"/>
              <a:t>Generally, "self-chaining" will be used, for example, to break a 16384-byte transfer into 16 1024-byte transfers. For this, you would use ITCCHEN=1 but probably not TCCHEN=1, and change the parameters from, say</a:t>
            </a:r>
          </a:p>
          <a:p>
            <a:r>
              <a:rPr lang="en-US" smtClean="0"/>
              <a:t>ABSYNC</a:t>
            </a:r>
          </a:p>
          <a:p>
            <a:r>
              <a:rPr lang="en-US" smtClean="0"/>
              <a:t>ACNT=1024</a:t>
            </a:r>
          </a:p>
          <a:p>
            <a:r>
              <a:rPr lang="en-US" smtClean="0"/>
              <a:t>BCNT=16</a:t>
            </a:r>
          </a:p>
          <a:p>
            <a:r>
              <a:rPr lang="en-US" smtClean="0"/>
              <a:t>CCNT=1</a:t>
            </a:r>
          </a:p>
          <a:p>
            <a:r>
              <a:rPr lang="en-US" smtClean="0"/>
              <a:t>To</a:t>
            </a:r>
          </a:p>
          <a:p>
            <a:r>
              <a:rPr lang="en-US" smtClean="0"/>
              <a:t>ASYNC</a:t>
            </a:r>
          </a:p>
          <a:p>
            <a:r>
              <a:rPr lang="en-US" smtClean="0"/>
              <a:t>ACNT=1024</a:t>
            </a:r>
          </a:p>
          <a:p>
            <a:r>
              <a:rPr lang="en-US" smtClean="0"/>
              <a:t>BCNT=16</a:t>
            </a:r>
          </a:p>
          <a:p>
            <a:r>
              <a:rPr lang="en-US" smtClean="0"/>
              <a:t>CCNT=1</a:t>
            </a:r>
          </a:p>
          <a:p>
            <a:r>
              <a:rPr lang="en-US" smtClean="0"/>
              <a:t>In the first case, one sync event is all that is required to make the whole 16x1024 transfer happen. In the second case, only 1024 bytes will be transferred when a sync event comes in to start it, so an intermediate TCC can be generated to come back and trigger a new sync event to the same channel. This repeats after each 1024 bytes (ACNT) are transferred, then ends if TCCHEN=0.</a:t>
            </a:r>
          </a:p>
          <a:p>
            <a:r>
              <a:rPr lang="en-US" smtClean="0"/>
              <a:t>Another useful example is to actually get a 3-D transfer to occur. Since there is no way for a single sync event to make a 3-D transfer happen (only ASYNC and ABSYNC exist, no ABCSYNC), you can use "self-chaining" to get an new sync event at the end of each ABSYNC set that decrements CCNT. Again, you would use ITCCHEN-1 and TCCHEN-0.</a:t>
            </a:r>
          </a:p>
          <a:p>
            <a:endParaRPr lang="en-US" smtClean="0"/>
          </a:p>
          <a:p>
            <a:r>
              <a:rPr lang="en-US" smtClean="0"/>
              <a:t>If you link AND chain (to yourself), the link is guaranteed to occur before you chain.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45</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46</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47</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p:spPr>
        <p:txBody>
          <a:bodyPr/>
          <a:lstStyle/>
          <a:p>
            <a:fld id="{E5356999-BEFC-42EA-A037-4E88A920B346}" type="slidenum">
              <a:rPr lang="en-US" smtClean="0"/>
              <a:pPr/>
              <a:t>48</a:t>
            </a:fld>
            <a:endParaRPr lang="en-US" smtClean="0"/>
          </a:p>
        </p:txBody>
      </p:sp>
      <p:sp>
        <p:nvSpPr>
          <p:cNvPr id="80899" name="Rectangle 2"/>
          <p:cNvSpPr>
            <a:spLocks noGrp="1" noRot="1" noChangeAspect="1" noChangeArrowheads="1" noTextEdit="1"/>
          </p:cNvSpPr>
          <p:nvPr>
            <p:ph type="sldImg"/>
          </p:nvPr>
        </p:nvSpPr>
        <p:spPr>
          <a:xfrm>
            <a:off x="1257300" y="720725"/>
            <a:ext cx="4800600" cy="3600450"/>
          </a:xfrm>
          <a:ln/>
        </p:spPr>
      </p:sp>
      <p:sp>
        <p:nvSpPr>
          <p:cNvPr id="80900"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a:noFill/>
        </p:spPr>
        <p:txBody>
          <a:bodyPr/>
          <a:lstStyle/>
          <a:p>
            <a:fld id="{03448013-2475-4082-B011-3D552A91E86D}" type="slidenum">
              <a:rPr lang="en-US" smtClean="0"/>
              <a:pPr/>
              <a:t>49</a:t>
            </a:fld>
            <a:endParaRPr lang="en-US" smtClean="0"/>
          </a:p>
        </p:txBody>
      </p:sp>
      <p:sp>
        <p:nvSpPr>
          <p:cNvPr id="81923" name="Rectangle 2"/>
          <p:cNvSpPr>
            <a:spLocks noGrp="1" noRot="1" noChangeAspect="1" noChangeArrowheads="1" noTextEdit="1"/>
          </p:cNvSpPr>
          <p:nvPr>
            <p:ph type="sldImg"/>
          </p:nvPr>
        </p:nvSpPr>
        <p:spPr>
          <a:xfrm>
            <a:off x="1273175" y="715963"/>
            <a:ext cx="4768850" cy="3576637"/>
          </a:xfrm>
          <a:ln/>
        </p:spPr>
      </p:sp>
      <p:sp>
        <p:nvSpPr>
          <p:cNvPr id="81924" name="Rectangle 3"/>
          <p:cNvSpPr>
            <a:spLocks noGrp="1" noChangeArrowheads="1"/>
          </p:cNvSpPr>
          <p:nvPr>
            <p:ph type="body" idx="1"/>
          </p:nvPr>
        </p:nvSpPr>
        <p:spPr>
          <a:xfrm>
            <a:off x="731838" y="4560888"/>
            <a:ext cx="5851525" cy="4319587"/>
          </a:xfrm>
          <a:noFill/>
          <a:ln/>
        </p:spPr>
        <p:txBody>
          <a:bodyPr/>
          <a:lstStyle/>
          <a:p>
            <a:r>
              <a:rPr lang="en-US" smtClean="0"/>
              <a:t>For the Channel Controller (CC), there is a priority between ESR, ER and CER:</a:t>
            </a:r>
          </a:p>
          <a:p>
            <a:r>
              <a:rPr lang="en-US" smtClean="0"/>
              <a:t>#1 – ESR</a:t>
            </a:r>
          </a:p>
          <a:p>
            <a:r>
              <a:rPr lang="en-US" smtClean="0"/>
              <a:t>#2 – CER</a:t>
            </a:r>
          </a:p>
          <a:p>
            <a:r>
              <a:rPr lang="en-US" smtClean="0"/>
              <a:t>#3 – ER </a:t>
            </a:r>
          </a:p>
          <a:p>
            <a:endParaRPr lang="en-US" smtClean="0"/>
          </a:p>
          <a:p>
            <a:r>
              <a:rPr lang="en-US" smtClean="0"/>
              <a:t>Debug – never see ER get set. It gets set, then cleared very quickly. So, a trick is to clear the EER bit during debug so that you can see the ER bit get set.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p:spPr>
        <p:txBody>
          <a:bodyPr/>
          <a:lstStyle/>
          <a:p>
            <a:fld id="{BDD0C025-9857-4701-9AC2-BF277FCC95EF}" type="slidenum">
              <a:rPr lang="en-US" smtClean="0"/>
              <a:pPr/>
              <a:t>50</a:t>
            </a:fld>
            <a:endParaRPr lang="en-US" smtClean="0"/>
          </a:p>
        </p:txBody>
      </p:sp>
      <p:sp>
        <p:nvSpPr>
          <p:cNvPr id="82947" name="Rectangle 2"/>
          <p:cNvSpPr>
            <a:spLocks noGrp="1" noRot="1" noChangeAspect="1" noChangeArrowheads="1" noTextEdit="1"/>
          </p:cNvSpPr>
          <p:nvPr>
            <p:ph type="sldImg"/>
          </p:nvPr>
        </p:nvSpPr>
        <p:spPr>
          <a:xfrm>
            <a:off x="1273175" y="715963"/>
            <a:ext cx="4768850" cy="3576637"/>
          </a:xfrm>
          <a:ln/>
        </p:spPr>
      </p:sp>
      <p:sp>
        <p:nvSpPr>
          <p:cNvPr id="8294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94B58700-59E2-4815-BCDB-6C1EAACF3F8C}" type="slidenum">
              <a:rPr lang="en-US" smtClean="0"/>
              <a:pPr/>
              <a:t>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mtClean="0"/>
              <a:t>DM6437 – 128 PSETS, 8 QDMA channels, 3 Queues, 64 TCCs</a:t>
            </a:r>
          </a:p>
          <a:p>
            <a:r>
              <a:rPr lang="en-US" smtClean="0"/>
              <a:t>DM6446 – 128/8/2/64</a:t>
            </a:r>
          </a:p>
          <a:p>
            <a:r>
              <a:rPr lang="en-US" smtClean="0"/>
              <a:t>6455 – 256/4/4/64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p:spPr>
        <p:txBody>
          <a:bodyPr/>
          <a:lstStyle/>
          <a:p>
            <a:fld id="{D092F89D-76E4-4741-9022-6323B2E6C14C}" type="slidenum">
              <a:rPr lang="en-US" smtClean="0"/>
              <a:pPr/>
              <a:t>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mtClean="0"/>
              <a:t>This is somewhat of a simplification of the SCRs and megamodule diagrams in the datasheet.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FB1D24EE-B8FB-4B37-8B39-997B4DBC36C0}" type="slidenum">
              <a:rPr lang="en-US" smtClean="0">
                <a:solidFill>
                  <a:srgbClr val="000000"/>
                </a:solidFill>
              </a:rPr>
              <a:pPr/>
              <a:t>8</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xfrm>
            <a:off x="1257300" y="719138"/>
            <a:ext cx="4800600" cy="3600450"/>
          </a:xfrm>
          <a:ln/>
        </p:spPr>
      </p:sp>
      <p:sp>
        <p:nvSpPr>
          <p:cNvPr id="61444" name="Rectangle 3"/>
          <p:cNvSpPr>
            <a:spLocks noGrp="1" noChangeArrowheads="1"/>
          </p:cNvSpPr>
          <p:nvPr>
            <p:ph type="body" idx="1"/>
          </p:nvPr>
        </p:nvSpPr>
        <p:spPr>
          <a:xfrm>
            <a:off x="731838" y="4560888"/>
            <a:ext cx="5851525" cy="4321175"/>
          </a:xfrm>
          <a:noFill/>
          <a:ln/>
        </p:spPr>
        <p:txBody>
          <a:bodyPr/>
          <a:lstStyle/>
          <a:p>
            <a:r>
              <a:rPr lang="en-US" smtClean="0"/>
              <a:t>For ARM+DSP, resources are shared between ARM and DSP. ARM has some channels, DSP has other channels. If you’re using CE, this is taken care of for you. If you’re NOT using CE, it is up to you to manage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D8855DFE-F339-4C58-A086-8B25A795E4C7}" type="slidenum">
              <a:rPr lang="en-US" smtClean="0">
                <a:solidFill>
                  <a:srgbClr val="000000"/>
                </a:solidFill>
              </a:rPr>
              <a:pPr/>
              <a:t>13</a:t>
            </a:fld>
            <a:endParaRPr lang="en-US" smtClean="0">
              <a:solidFill>
                <a:srgbClr val="000000"/>
              </a:solidFill>
            </a:endParaRPr>
          </a:p>
        </p:txBody>
      </p:sp>
      <p:sp>
        <p:nvSpPr>
          <p:cNvPr id="66563" name="Rectangle 2"/>
          <p:cNvSpPr>
            <a:spLocks noGrp="1" noRot="1" noChangeAspect="1" noChangeArrowheads="1" noTextEdit="1"/>
          </p:cNvSpPr>
          <p:nvPr>
            <p:ph type="sldImg"/>
          </p:nvPr>
        </p:nvSpPr>
        <p:spPr>
          <a:xfrm>
            <a:off x="1257300" y="719138"/>
            <a:ext cx="4800600" cy="3600450"/>
          </a:xfrm>
          <a:ln/>
        </p:spPr>
      </p:sp>
      <p:sp>
        <p:nvSpPr>
          <p:cNvPr id="66564" name="Rectangle 3"/>
          <p:cNvSpPr>
            <a:spLocks noGrp="1" noChangeArrowheads="1"/>
          </p:cNvSpPr>
          <p:nvPr>
            <p:ph type="body" idx="1"/>
          </p:nvPr>
        </p:nvSpPr>
        <p:spPr>
          <a:xfrm>
            <a:off x="731838" y="4560888"/>
            <a:ext cx="5851525" cy="4321175"/>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E54EEED7-9D3F-4E14-84E9-1DD97631FC4E}" type="slidenum">
              <a:rPr lang="en-US" smtClean="0">
                <a:solidFill>
                  <a:srgbClr val="000000"/>
                </a:solidFill>
              </a:rPr>
              <a:pPr/>
              <a:t>14</a:t>
            </a:fld>
            <a:endParaRPr lang="en-US" smtClean="0">
              <a:solidFill>
                <a:srgbClr val="000000"/>
              </a:solidFill>
            </a:endParaRPr>
          </a:p>
        </p:txBody>
      </p:sp>
      <p:sp>
        <p:nvSpPr>
          <p:cNvPr id="67587" name="Rectangle 2"/>
          <p:cNvSpPr>
            <a:spLocks noGrp="1" noRot="1" noChangeAspect="1" noChangeArrowheads="1" noTextEdit="1"/>
          </p:cNvSpPr>
          <p:nvPr>
            <p:ph type="sldImg"/>
          </p:nvPr>
        </p:nvSpPr>
        <p:spPr>
          <a:xfrm>
            <a:off x="1257300" y="719138"/>
            <a:ext cx="4800600" cy="3600450"/>
          </a:xfrm>
          <a:ln/>
        </p:spPr>
      </p:sp>
      <p:sp>
        <p:nvSpPr>
          <p:cNvPr id="67588" name="Rectangle 3"/>
          <p:cNvSpPr>
            <a:spLocks noGrp="1" noChangeArrowheads="1"/>
          </p:cNvSpPr>
          <p:nvPr>
            <p:ph type="body" idx="1"/>
          </p:nvPr>
        </p:nvSpPr>
        <p:spPr>
          <a:xfrm>
            <a:off x="731838" y="4560888"/>
            <a:ext cx="5851525" cy="4321175"/>
          </a:xfrm>
          <a:noFill/>
          <a:ln/>
        </p:spPr>
        <p:txBody>
          <a:bodyPr/>
          <a:lstStyle/>
          <a:p>
            <a:r>
              <a:rPr lang="en-US" dirty="0" smtClean="0"/>
              <a:t>Because you’re “lobbing” one byte at a time to the TC… it can transfer 64 bits</a:t>
            </a:r>
            <a:r>
              <a:rPr lang="en-US" baseline="0" dirty="0" smtClean="0"/>
              <a:t> at a time without blinking.</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5821CCB9-908F-4A8C-9AD0-244C33F067E3}" type="slidenum">
              <a:rPr lang="en-US" smtClean="0">
                <a:solidFill>
                  <a:srgbClr val="000000"/>
                </a:solidFill>
              </a:rPr>
              <a:pPr/>
              <a:t>15</a:t>
            </a:fld>
            <a:endParaRPr lang="en-US" smtClean="0">
              <a:solidFill>
                <a:srgbClr val="000000"/>
              </a:solidFill>
            </a:endParaRPr>
          </a:p>
        </p:txBody>
      </p:sp>
      <p:sp>
        <p:nvSpPr>
          <p:cNvPr id="68611" name="Rectangle 2"/>
          <p:cNvSpPr>
            <a:spLocks noGrp="1" noRot="1" noChangeAspect="1" noChangeArrowheads="1" noTextEdit="1"/>
          </p:cNvSpPr>
          <p:nvPr>
            <p:ph type="sldImg"/>
          </p:nvPr>
        </p:nvSpPr>
        <p:spPr>
          <a:xfrm>
            <a:off x="1257300" y="719138"/>
            <a:ext cx="4800600" cy="3600450"/>
          </a:xfrm>
          <a:ln/>
        </p:spPr>
      </p:sp>
      <p:sp>
        <p:nvSpPr>
          <p:cNvPr id="68612" name="Rectangle 3"/>
          <p:cNvSpPr>
            <a:spLocks noGrp="1" noChangeArrowheads="1"/>
          </p:cNvSpPr>
          <p:nvPr>
            <p:ph type="body" idx="1"/>
          </p:nvPr>
        </p:nvSpPr>
        <p:spPr>
          <a:xfrm>
            <a:off x="731838" y="4560888"/>
            <a:ext cx="5851525" cy="4321175"/>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F82BB9F4-3173-4233-A38D-E198E0964E9C}" type="slidenum">
              <a:rPr lang="en-US" smtClean="0"/>
              <a:pPr/>
              <a:t>19</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grpSp>
        <p:nvGrpSpPr>
          <p:cNvPr id="10" name="Group 16"/>
          <p:cNvGrpSpPr>
            <a:grpSpLocks/>
          </p:cNvGrpSpPr>
          <p:nvPr/>
        </p:nvGrpSpPr>
        <p:grpSpPr bwMode="auto">
          <a:xfrm>
            <a:off x="-7938" y="6323013"/>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4" name="Picture 8"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40540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spcBef>
                <a:spcPct val="50000"/>
              </a:spcBef>
              <a:defRPr/>
            </a:pPr>
            <a:endParaRPr lang="en-US">
              <a:solidFill>
                <a:srgbClr val="FFFFFF"/>
              </a:solidFill>
            </a:endParaRPr>
          </a:p>
        </p:txBody>
      </p:sp>
      <p:grpSp>
        <p:nvGrpSpPr>
          <p:cNvPr id="6" name="Group 18"/>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3053104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spcBef>
                <a:spcPct val="50000"/>
              </a:spcBef>
              <a:defRPr/>
            </a:pPr>
            <a:endParaRPr lang="en-US">
              <a:solidFill>
                <a:srgbClr val="FFFFFF"/>
              </a:solidFill>
            </a:endParaRPr>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
        <p:nvSpPr>
          <p:cNvPr id="11" name="Rectangle 24"/>
          <p:cNvSpPr>
            <a:spLocks noGrp="1" noChangeArrowheads="1"/>
          </p:cNvSpPr>
          <p:nvPr>
            <p:ph type="sldNum" sz="quarter" idx="10"/>
          </p:nvPr>
        </p:nvSpPr>
        <p:spPr>
          <a:xfrm>
            <a:off x="6642100" y="6038850"/>
            <a:ext cx="2133600" cy="206375"/>
          </a:xfrm>
        </p:spPr>
        <p:txBody>
          <a:bodyPr/>
          <a:lstStyle>
            <a:lvl1pPr>
              <a:defRPr/>
            </a:lvl1pPr>
          </a:lstStyle>
          <a:p>
            <a:fld id="{E427ED86-F7CD-4E74-A97C-6D3BAEB1029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269835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80000"/>
              </a:lnSpc>
              <a:spcBef>
                <a:spcPct val="50000"/>
              </a:spcBef>
              <a:defRPr/>
            </a:pPr>
            <a:endParaRPr lang="en-US">
              <a:solidFill>
                <a:srgbClr val="FFFFFF"/>
              </a:solidFill>
            </a:endParaRPr>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93692387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36214532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1687547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9868536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99957790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9247419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0585978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36226409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image" Target="../media/image4.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3.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2.png"/><Relationship Id="rId2" Type="http://schemas.openxmlformats.org/officeDocument/2006/relationships/slideLayout" Target="../slideLayouts/slideLayout31.xml"/><Relationship Id="rId16"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image" Target="../media/image4.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3.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2.png"/><Relationship Id="rId2" Type="http://schemas.openxmlformats.org/officeDocument/2006/relationships/slideLayout" Target="../slideLayouts/slideLayout45.xml"/><Relationship Id="rId16"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19" Type="http://schemas.openxmlformats.org/officeDocument/2006/relationships/image" Target="../media/image4.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image" Target="../media/image4.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3.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7"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8"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9"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20"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extLst>
      <p:ext uri="{BB962C8B-B14F-4D97-AF65-F5344CB8AC3E}">
        <p14:creationId xmlns:p14="http://schemas.microsoft.com/office/powerpoint/2010/main" val="13322820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38.xml"/><Relationship Id="rId21" Type="http://schemas.openxmlformats.org/officeDocument/2006/relationships/slide" Target="slide25.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37.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slide" Target="slide34.xml"/><Relationship Id="rId5" Type="http://schemas.openxmlformats.org/officeDocument/2006/relationships/tags" Target="../tags/tag40.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45.xml"/><Relationship Id="rId19" Type="http://schemas.openxmlformats.org/officeDocument/2006/relationships/slide" Target="slide18.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50.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56.xml"/><Relationship Id="rId21" Type="http://schemas.openxmlformats.org/officeDocument/2006/relationships/slide" Target="slide25.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55.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slide" Target="slide34.xml"/><Relationship Id="rId5" Type="http://schemas.openxmlformats.org/officeDocument/2006/relationships/tags" Target="../tags/tag58.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63.xml"/><Relationship Id="rId19" Type="http://schemas.openxmlformats.org/officeDocument/2006/relationships/slide" Target="slide18.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4.xml"/><Relationship Id="rId21" Type="http://schemas.openxmlformats.org/officeDocument/2006/relationships/slide" Target="slide2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3.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34.xml"/><Relationship Id="rId5" Type="http://schemas.openxmlformats.org/officeDocument/2006/relationships/tags" Target="../tags/tag6.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1.xml"/><Relationship Id="rId19" Type="http://schemas.openxmlformats.org/officeDocument/2006/relationships/slide" Target="slide18.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71.xml"/><Relationship Id="rId21" Type="http://schemas.openxmlformats.org/officeDocument/2006/relationships/slide" Target="slide2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70.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slide" Target="slide34.xml"/><Relationship Id="rId5" Type="http://schemas.openxmlformats.org/officeDocument/2006/relationships/tags" Target="../tags/tag73.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78.xml"/><Relationship Id="rId19" Type="http://schemas.openxmlformats.org/officeDocument/2006/relationships/slide" Target="slide1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5.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87.xml"/><Relationship Id="rId21" Type="http://schemas.openxmlformats.org/officeDocument/2006/relationships/slide" Target="slide2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86.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slide" Target="slide34.xml"/><Relationship Id="rId5" Type="http://schemas.openxmlformats.org/officeDocument/2006/relationships/tags" Target="../tags/tag89.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94.xml"/><Relationship Id="rId19" Type="http://schemas.openxmlformats.org/officeDocument/2006/relationships/slide" Target="slide18.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9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100.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03.xml"/><Relationship Id="rId21" Type="http://schemas.openxmlformats.org/officeDocument/2006/relationships/slide" Target="slide25.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02.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24" Type="http://schemas.openxmlformats.org/officeDocument/2006/relationships/slide" Target="slide34.xml"/><Relationship Id="rId5" Type="http://schemas.openxmlformats.org/officeDocument/2006/relationships/tags" Target="../tags/tag105.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10.xml"/><Relationship Id="rId19" Type="http://schemas.openxmlformats.org/officeDocument/2006/relationships/slide" Target="slide18.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14.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115.xml"/><Relationship Id="rId5" Type="http://schemas.openxmlformats.org/officeDocument/2006/relationships/image" Target="../media/image4.png"/><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18.xml"/><Relationship Id="rId21" Type="http://schemas.openxmlformats.org/officeDocument/2006/relationships/slide" Target="slide25.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17.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slide" Target="slide34.xml"/><Relationship Id="rId5" Type="http://schemas.openxmlformats.org/officeDocument/2006/relationships/tags" Target="../tags/tag120.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25.xml"/><Relationship Id="rId19" Type="http://schemas.openxmlformats.org/officeDocument/2006/relationships/slide" Target="slide18.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31.xml"/><Relationship Id="rId21" Type="http://schemas.openxmlformats.org/officeDocument/2006/relationships/slide" Target="slide25.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30.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slide" Target="slide34.xml"/><Relationship Id="rId5" Type="http://schemas.openxmlformats.org/officeDocument/2006/relationships/tags" Target="../tags/tag133.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38.xml"/><Relationship Id="rId19" Type="http://schemas.openxmlformats.org/officeDocument/2006/relationships/slide" Target="slide1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3.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46.xml"/><Relationship Id="rId21" Type="http://schemas.openxmlformats.org/officeDocument/2006/relationships/slide" Target="slide25.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45.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24" Type="http://schemas.openxmlformats.org/officeDocument/2006/relationships/slide" Target="slide34.xml"/><Relationship Id="rId5" Type="http://schemas.openxmlformats.org/officeDocument/2006/relationships/tags" Target="../tags/tag148.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53.xml"/><Relationship Id="rId19" Type="http://schemas.openxmlformats.org/officeDocument/2006/relationships/slide" Target="slide18.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40.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59.xml"/><Relationship Id="rId21" Type="http://schemas.openxmlformats.org/officeDocument/2006/relationships/slide" Target="slide25.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58.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24" Type="http://schemas.openxmlformats.org/officeDocument/2006/relationships/slide" Target="slide34.xml"/><Relationship Id="rId5" Type="http://schemas.openxmlformats.org/officeDocument/2006/relationships/tags" Target="../tags/tag161.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66.xml"/><Relationship Id="rId19" Type="http://schemas.openxmlformats.org/officeDocument/2006/relationships/slide" Target="slide18.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7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1.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2.xml"/><Relationship Id="rId5" Type="http://schemas.openxmlformats.org/officeDocument/2006/relationships/image" Target="../media/image4.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175.xml"/><Relationship Id="rId21" Type="http://schemas.openxmlformats.org/officeDocument/2006/relationships/slide" Target="slide25.xml"/><Relationship Id="rId7" Type="http://schemas.openxmlformats.org/officeDocument/2006/relationships/tags" Target="../tags/tag179.xml"/><Relationship Id="rId12" Type="http://schemas.openxmlformats.org/officeDocument/2006/relationships/tags" Target="../tags/tag184.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174.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24" Type="http://schemas.openxmlformats.org/officeDocument/2006/relationships/slide" Target="slide34.xml"/><Relationship Id="rId5" Type="http://schemas.openxmlformats.org/officeDocument/2006/relationships/tags" Target="../tags/tag177.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182.xml"/><Relationship Id="rId19" Type="http://schemas.openxmlformats.org/officeDocument/2006/relationships/slide" Target="slide18.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5.xml"/><Relationship Id="rId1" Type="http://schemas.openxmlformats.org/officeDocument/2006/relationships/tags" Target="../tags/tag18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5.xml"/><Relationship Id="rId1" Type="http://schemas.openxmlformats.org/officeDocument/2006/relationships/tags" Target="../tags/tag18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6.xml"/><Relationship Id="rId1" Type="http://schemas.openxmlformats.org/officeDocument/2006/relationships/tags" Target="../tags/tag188.xml"/><Relationship Id="rId4" Type="http://schemas.openxmlformats.org/officeDocument/2006/relationships/image" Target="../media/image1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9.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90.x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191.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92.xml"/><Relationship Id="rId5" Type="http://schemas.openxmlformats.org/officeDocument/2006/relationships/image" Target="../media/image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93.xml"/></Relationships>
</file>

<file path=ppt/slides/_rels/slide53.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1.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slideLayout" Target="../slideLayouts/slideLayout21.xml"/><Relationship Id="rId5" Type="http://schemas.openxmlformats.org/officeDocument/2006/relationships/tags" Target="../tags/tag198.xml"/><Relationship Id="rId4" Type="http://schemas.openxmlformats.org/officeDocument/2006/relationships/tags" Target="../tags/tag19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 Target="slide12.xml"/><Relationship Id="rId26" Type="http://schemas.openxmlformats.org/officeDocument/2006/relationships/slide" Target="slide40.xml"/><Relationship Id="rId3" Type="http://schemas.openxmlformats.org/officeDocument/2006/relationships/tags" Target="../tags/tag21.xml"/><Relationship Id="rId21" Type="http://schemas.openxmlformats.org/officeDocument/2006/relationships/slide" Target="slide25.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slide" Target="slide7.xml"/><Relationship Id="rId25" Type="http://schemas.openxmlformats.org/officeDocument/2006/relationships/slide" Target="slide38.xml"/><Relationship Id="rId2" Type="http://schemas.openxmlformats.org/officeDocument/2006/relationships/tags" Target="../tags/tag20.xml"/><Relationship Id="rId16" Type="http://schemas.openxmlformats.org/officeDocument/2006/relationships/slide" Target="slide2.xml"/><Relationship Id="rId20" Type="http://schemas.openxmlformats.org/officeDocument/2006/relationships/slide" Target="slide21.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slide" Target="slide34.xml"/><Relationship Id="rId5" Type="http://schemas.openxmlformats.org/officeDocument/2006/relationships/tags" Target="../tags/tag23.xml"/><Relationship Id="rId15" Type="http://schemas.openxmlformats.org/officeDocument/2006/relationships/image" Target="../media/image11.png"/><Relationship Id="rId23" Type="http://schemas.openxmlformats.org/officeDocument/2006/relationships/slide" Target="slide32.xml"/><Relationship Id="rId10" Type="http://schemas.openxmlformats.org/officeDocument/2006/relationships/tags" Target="../tags/tag28.xml"/><Relationship Id="rId19" Type="http://schemas.openxmlformats.org/officeDocument/2006/relationships/slide" Target="slide1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slideLayout" Target="../slideLayouts/slideLayout21.xml"/><Relationship Id="rId22" Type="http://schemas.openxmlformats.org/officeDocument/2006/relationships/slide" Target="slide29.xml"/><Relationship Id="rId27" Type="http://schemas.openxmlformats.org/officeDocument/2006/relationships/slide" Target="slide4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22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smtClean="0"/>
              <a:t>Example – How do you VIEW the transfer?</a:t>
            </a:r>
          </a:p>
        </p:txBody>
      </p:sp>
      <p:sp>
        <p:nvSpPr>
          <p:cNvPr id="405515" name="Text Box 11"/>
          <p:cNvSpPr txBox="1">
            <a:spLocks noChangeArrowheads="1"/>
          </p:cNvSpPr>
          <p:nvPr/>
        </p:nvSpPr>
        <p:spPr bwMode="auto">
          <a:xfrm>
            <a:off x="3879850" y="4724400"/>
            <a:ext cx="1149350"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2</a:t>
            </a:r>
          </a:p>
          <a:p>
            <a:pPr eaLnBrk="0" hangingPunct="0">
              <a:lnSpc>
                <a:spcPct val="80000"/>
              </a:lnSpc>
              <a:spcBef>
                <a:spcPct val="50000"/>
              </a:spcBef>
            </a:pPr>
            <a:r>
              <a:rPr lang="en-US" sz="1600"/>
              <a:t>BCNT = 2 </a:t>
            </a:r>
          </a:p>
          <a:p>
            <a:pPr eaLnBrk="0" hangingPunct="0">
              <a:lnSpc>
                <a:spcPct val="80000"/>
              </a:lnSpc>
              <a:spcBef>
                <a:spcPct val="50000"/>
              </a:spcBef>
            </a:pPr>
            <a:r>
              <a:rPr lang="en-US" sz="1600"/>
              <a:t>CCNT = 3</a:t>
            </a:r>
          </a:p>
        </p:txBody>
      </p:sp>
      <p:sp>
        <p:nvSpPr>
          <p:cNvPr id="405516" name="Text Box 12"/>
          <p:cNvSpPr txBox="1">
            <a:spLocks noChangeArrowheads="1"/>
          </p:cNvSpPr>
          <p:nvPr/>
        </p:nvSpPr>
        <p:spPr bwMode="auto">
          <a:xfrm>
            <a:off x="1746250" y="4724400"/>
            <a:ext cx="1149350"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1</a:t>
            </a:r>
          </a:p>
          <a:p>
            <a:pPr eaLnBrk="0" hangingPunct="0">
              <a:lnSpc>
                <a:spcPct val="80000"/>
              </a:lnSpc>
              <a:spcBef>
                <a:spcPct val="50000"/>
              </a:spcBef>
            </a:pPr>
            <a:r>
              <a:rPr lang="en-US" sz="1600"/>
              <a:t>BCNT = 4 </a:t>
            </a:r>
          </a:p>
          <a:p>
            <a:pPr eaLnBrk="0" hangingPunct="0">
              <a:lnSpc>
                <a:spcPct val="80000"/>
              </a:lnSpc>
              <a:spcBef>
                <a:spcPct val="50000"/>
              </a:spcBef>
            </a:pPr>
            <a:r>
              <a:rPr lang="en-US" sz="1600"/>
              <a:t>CCNT = 3</a:t>
            </a:r>
          </a:p>
        </p:txBody>
      </p:sp>
      <p:grpSp>
        <p:nvGrpSpPr>
          <p:cNvPr id="4" name="Group 13"/>
          <p:cNvGrpSpPr>
            <a:grpSpLocks/>
          </p:cNvGrpSpPr>
          <p:nvPr/>
        </p:nvGrpSpPr>
        <p:grpSpPr bwMode="auto">
          <a:xfrm>
            <a:off x="1676400" y="3733800"/>
            <a:ext cx="5562600" cy="914400"/>
            <a:chOff x="1200" y="2496"/>
            <a:chExt cx="3504" cy="576"/>
          </a:xfrm>
        </p:grpSpPr>
        <p:sp>
          <p:nvSpPr>
            <p:cNvPr id="405518" name="Rectangle 14"/>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19" name="Rectangle 15"/>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0" name="Rectangle 16"/>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1" name="Rectangle 17"/>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2" name="Rectangle 18"/>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3" name="Rectangle 19"/>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4" name="Rectangle 20"/>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5" name="Rectangle 21"/>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6" name="Rectangle 22"/>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7" name="Rectangle 23"/>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8" name="Rectangle 24"/>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9" name="Rectangle 25"/>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0" name="Rectangle 26"/>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1" name="Rectangle 27"/>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2" name="Rectangle 28"/>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3" name="Rectangle 29"/>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4" name="Rectangle 30"/>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5" name="Rectangle 31"/>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6" name="Rectangle 32"/>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5537" name="Text Box 33"/>
          <p:cNvSpPr txBox="1">
            <a:spLocks noChangeArrowheads="1"/>
          </p:cNvSpPr>
          <p:nvPr/>
        </p:nvSpPr>
        <p:spPr bwMode="auto">
          <a:xfrm>
            <a:off x="6019800" y="4724400"/>
            <a:ext cx="1225550" cy="124936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12</a:t>
            </a:r>
          </a:p>
          <a:p>
            <a:pPr eaLnBrk="0" hangingPunct="0">
              <a:lnSpc>
                <a:spcPct val="80000"/>
              </a:lnSpc>
              <a:spcBef>
                <a:spcPct val="50000"/>
              </a:spcBef>
            </a:pPr>
            <a:r>
              <a:rPr lang="en-US" sz="1600"/>
              <a:t>BCNT = 1 </a:t>
            </a:r>
          </a:p>
          <a:p>
            <a:pPr eaLnBrk="0" hangingPunct="0">
              <a:lnSpc>
                <a:spcPct val="80000"/>
              </a:lnSpc>
              <a:spcBef>
                <a:spcPct val="50000"/>
              </a:spcBef>
            </a:pPr>
            <a:r>
              <a:rPr lang="en-US" sz="1600" u="sng"/>
              <a:t>CCNT = 1  </a:t>
            </a:r>
          </a:p>
          <a:p>
            <a:pPr eaLnBrk="0" hangingPunct="0">
              <a:lnSpc>
                <a:spcPct val="80000"/>
              </a:lnSpc>
              <a:spcBef>
                <a:spcPct val="50000"/>
              </a:spcBef>
            </a:pPr>
            <a:r>
              <a:rPr lang="en-US" sz="1600"/>
              <a:t>          = 12</a:t>
            </a:r>
          </a:p>
        </p:txBody>
      </p:sp>
      <p:grpSp>
        <p:nvGrpSpPr>
          <p:cNvPr id="12296" name="Group 34"/>
          <p:cNvGrpSpPr>
            <a:grpSpLocks/>
          </p:cNvGrpSpPr>
          <p:nvPr/>
        </p:nvGrpSpPr>
        <p:grpSpPr bwMode="auto">
          <a:xfrm>
            <a:off x="2747963" y="1524000"/>
            <a:ext cx="1219200" cy="914400"/>
            <a:chOff x="432" y="960"/>
            <a:chExt cx="768" cy="576"/>
          </a:xfrm>
        </p:grpSpPr>
        <p:sp>
          <p:nvSpPr>
            <p:cNvPr id="405539" name="Rectangle 35"/>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0" name="Rectangle 36"/>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1" name="Rectangle 37"/>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2" name="Rectangle 38"/>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3" name="Rectangle 39"/>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4" name="Rectangle 40"/>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5" name="Rectangle 41"/>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6" name="Rectangle 42"/>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7" name="Rectangle 43"/>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8" name="Rectangle 44"/>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9" name="Rectangle 45"/>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50" name="Rectangle 46"/>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12297" name="Text Box 47"/>
          <p:cNvSpPr txBox="1">
            <a:spLocks noChangeArrowheads="1"/>
          </p:cNvSpPr>
          <p:nvPr/>
        </p:nvSpPr>
        <p:spPr bwMode="auto">
          <a:xfrm>
            <a:off x="1981200" y="1825625"/>
            <a:ext cx="7191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8-bit</a:t>
            </a:r>
          </a:p>
        </p:txBody>
      </p:sp>
      <p:sp>
        <p:nvSpPr>
          <p:cNvPr id="12298" name="Text Box 48"/>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40000"/>
              </a:lnSpc>
              <a:buClr>
                <a:schemeClr val="tx2"/>
              </a:buClr>
              <a:buSzPct val="75000"/>
              <a:buFont typeface="Wingdings" pitchFamily="2" charset="2"/>
              <a:buChar char="u"/>
            </a:pPr>
            <a:r>
              <a:rPr lang="en-US" sz="2000"/>
              <a:t>Let’s start with a simple example – or is it simple?</a:t>
            </a:r>
          </a:p>
          <a:p>
            <a:pPr marL="342900" indent="-342900" eaLnBrk="0" hangingPunct="0">
              <a:lnSpc>
                <a:spcPct val="140000"/>
              </a:lnSpc>
              <a:buClr>
                <a:schemeClr val="tx2"/>
              </a:buClr>
              <a:buSzPct val="75000"/>
              <a:buFont typeface="Wingdings" pitchFamily="2" charset="2"/>
              <a:buChar char="u"/>
            </a:pPr>
            <a:r>
              <a:rPr lang="en-US" sz="2000"/>
              <a:t>We need to transfer 12 bytes from “here” to “there”.</a:t>
            </a:r>
          </a:p>
        </p:txBody>
      </p:sp>
      <p:sp>
        <p:nvSpPr>
          <p:cNvPr id="12299" name="Text Box 49"/>
          <p:cNvSpPr txBox="1">
            <a:spLocks noChangeArrowheads="1"/>
          </p:cNvSpPr>
          <p:nvPr/>
        </p:nvSpPr>
        <p:spPr bwMode="auto">
          <a:xfrm>
            <a:off x="914400" y="2514600"/>
            <a:ext cx="5834063" cy="60960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2"/>
              </a:buClr>
              <a:buSzPct val="75000"/>
              <a:buFont typeface="Wingdings" pitchFamily="2" charset="2"/>
              <a:buChar char="u"/>
            </a:pPr>
            <a:r>
              <a:rPr lang="en-US" sz="2000"/>
              <a:t>What is ACNT, BCNT and CCNT?  Hmmm….</a:t>
            </a:r>
          </a:p>
        </p:txBody>
      </p:sp>
      <p:sp>
        <p:nvSpPr>
          <p:cNvPr id="405554" name="Text Box 50"/>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2"/>
              </a:buClr>
              <a:buSzPct val="75000"/>
              <a:buFont typeface="Wingdings" pitchFamily="2" charset="2"/>
              <a:buChar char="u"/>
            </a:pPr>
            <a:r>
              <a:rPr lang="en-US" sz="2000"/>
              <a:t>You can “view” the transfer several ways:</a:t>
            </a:r>
          </a:p>
        </p:txBody>
      </p:sp>
      <p:sp>
        <p:nvSpPr>
          <p:cNvPr id="405555" name="Text Box 51"/>
          <p:cNvSpPr txBox="1">
            <a:spLocks noChangeArrowheads="1"/>
          </p:cNvSpPr>
          <p:nvPr/>
        </p:nvSpPr>
        <p:spPr bwMode="auto">
          <a:xfrm>
            <a:off x="1166050" y="5993409"/>
            <a:ext cx="7710957" cy="677108"/>
          </a:xfrm>
          <a:prstGeom prst="rect">
            <a:avLst/>
          </a:prstGeom>
          <a:noFill/>
          <a:ln w="12700">
            <a:noFill/>
            <a:miter lim="800000"/>
            <a:headEnd type="none" w="sm" len="sm"/>
            <a:tailEnd type="none" w="sm" len="sm"/>
          </a:ln>
        </p:spPr>
        <p:txBody>
          <a:bodyPr wrap="none" anchor="ctr">
            <a:spAutoFit/>
          </a:bodyPr>
          <a:lstStyle/>
          <a:p>
            <a:pPr marL="342900" indent="-342900" algn="ctr" eaLnBrk="0" hangingPunct="0">
              <a:lnSpc>
                <a:spcPct val="80000"/>
              </a:lnSpc>
              <a:spcAft>
                <a:spcPct val="30000"/>
              </a:spcAft>
              <a:buClr>
                <a:schemeClr val="tx2"/>
              </a:buClr>
              <a:buSzPct val="75000"/>
            </a:pPr>
            <a:r>
              <a:rPr lang="en-US" sz="2000" b="0" dirty="0">
                <a:solidFill>
                  <a:schemeClr val="tx2"/>
                </a:solidFill>
              </a:rPr>
              <a:t>Which “view” is the best?  Well, that depends on </a:t>
            </a:r>
            <a:r>
              <a:rPr lang="en-US" sz="2000" b="0" dirty="0" smtClean="0">
                <a:solidFill>
                  <a:schemeClr val="tx2"/>
                </a:solidFill>
              </a:rPr>
              <a:t>what your system</a:t>
            </a:r>
          </a:p>
          <a:p>
            <a:pPr marL="342900" indent="-342900" algn="ctr" eaLnBrk="0" hangingPunct="0">
              <a:lnSpc>
                <a:spcPct val="80000"/>
              </a:lnSpc>
              <a:spcAft>
                <a:spcPct val="30000"/>
              </a:spcAft>
              <a:buClr>
                <a:schemeClr val="tx2"/>
              </a:buClr>
              <a:buSzPct val="75000"/>
            </a:pPr>
            <a:r>
              <a:rPr lang="en-US" sz="2000" b="0" dirty="0" smtClean="0">
                <a:solidFill>
                  <a:schemeClr val="tx2"/>
                </a:solidFill>
              </a:rPr>
              <a:t>needs </a:t>
            </a:r>
            <a:r>
              <a:rPr lang="en-US" sz="2000" b="0" dirty="0">
                <a:solidFill>
                  <a:schemeClr val="tx2"/>
                </a:solidFill>
              </a:rPr>
              <a:t>and the type of </a:t>
            </a:r>
            <a:r>
              <a:rPr lang="en-US" sz="2000" b="0" dirty="0" smtClean="0">
                <a:solidFill>
                  <a:schemeClr val="tx2"/>
                </a:solidFill>
              </a:rPr>
              <a:t>sync and indexing </a:t>
            </a:r>
            <a:r>
              <a:rPr lang="en-US" sz="1800" b="0" i="1" dirty="0" smtClean="0">
                <a:solidFill>
                  <a:schemeClr val="tx2"/>
                </a:solidFill>
              </a:rPr>
              <a:t>(covered later…)</a:t>
            </a:r>
            <a:endParaRPr lang="en-US" sz="2000" b="0" i="1" dirty="0">
              <a:solidFill>
                <a:schemeClr val="tx2"/>
              </a:solidFill>
            </a:endParaRPr>
          </a:p>
        </p:txBody>
      </p:sp>
      <p:sp>
        <p:nvSpPr>
          <p:cNvPr id="12302" name="Text Box 52"/>
          <p:cNvSpPr txBox="1">
            <a:spLocks noChangeArrowheads="1"/>
          </p:cNvSpPr>
          <p:nvPr/>
        </p:nvSpPr>
        <p:spPr bwMode="auto">
          <a:xfrm>
            <a:off x="4271963" y="1778000"/>
            <a:ext cx="2322512" cy="43656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a:t>Note: these are contiguous</a:t>
            </a:r>
            <a:br>
              <a:rPr lang="en-US" sz="1400" b="0"/>
            </a:br>
            <a:r>
              <a:rPr lang="en-US" sz="1400" b="0"/>
              <a:t>          memory locations</a:t>
            </a:r>
          </a:p>
        </p:txBody>
      </p:sp>
      <p:pic>
        <p:nvPicPr>
          <p:cNvPr id="4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54"/>
                                        </p:tgtEl>
                                        <p:attrNameLst>
                                          <p:attrName>style.visibility</p:attrName>
                                        </p:attrNameLst>
                                      </p:cBhvr>
                                      <p:to>
                                        <p:strVal val="visible"/>
                                      </p:to>
                                    </p:set>
                                    <p:animEffect transition="in" filter="wipe(left)">
                                      <p:cBhvr>
                                        <p:cTn id="7" dur="500"/>
                                        <p:tgtEl>
                                          <p:spTgt spid="4055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6"/>
                                        </p:tgtEl>
                                        <p:attrNameLst>
                                          <p:attrName>style.visibility</p:attrName>
                                        </p:attrNameLst>
                                      </p:cBhvr>
                                      <p:to>
                                        <p:strVal val="visible"/>
                                      </p:to>
                                    </p:set>
                                    <p:animEffect transition="in" filter="wipe(up)">
                                      <p:cBhvr>
                                        <p:cTn id="16" dur="500"/>
                                        <p:tgtEl>
                                          <p:spTgt spid="405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5"/>
                                        </p:tgtEl>
                                        <p:attrNameLst>
                                          <p:attrName>style.visibility</p:attrName>
                                        </p:attrNameLst>
                                      </p:cBhvr>
                                      <p:to>
                                        <p:strVal val="visible"/>
                                      </p:to>
                                    </p:set>
                                    <p:animEffect transition="in" filter="wipe(up)">
                                      <p:cBhvr>
                                        <p:cTn id="21" dur="500"/>
                                        <p:tgtEl>
                                          <p:spTgt spid="4055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5537"/>
                                        </p:tgtEl>
                                        <p:attrNameLst>
                                          <p:attrName>style.visibility</p:attrName>
                                        </p:attrNameLst>
                                      </p:cBhvr>
                                      <p:to>
                                        <p:strVal val="visible"/>
                                      </p:to>
                                    </p:set>
                                    <p:animEffect transition="in" filter="wipe(up)">
                                      <p:cBhvr>
                                        <p:cTn id="26" dur="500"/>
                                        <p:tgtEl>
                                          <p:spTgt spid="40553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5555"/>
                                        </p:tgtEl>
                                        <p:attrNameLst>
                                          <p:attrName>style.visibility</p:attrName>
                                        </p:attrNameLst>
                                      </p:cBhvr>
                                      <p:to>
                                        <p:strVal val="visible"/>
                                      </p:to>
                                    </p:set>
                                    <p:animEffect transition="in" filter="wipe(left)">
                                      <p:cBhvr>
                                        <p:cTn id="30" dur="500"/>
                                        <p:tgtEl>
                                          <p:spTgt spid="405555"/>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autoUpdateAnimBg="0"/>
      <p:bldP spid="405516" grpId="0" autoUpdateAnimBg="0"/>
      <p:bldP spid="405537" grpId="0" autoUpdateAnimBg="0"/>
      <p:bldP spid="405554" grpId="0" autoUpdateAnimBg="0"/>
      <p:bldP spid="40555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smtClean="0"/>
              <a:t>C6748 – EDMA Channel/Parameter RAM Sets</a:t>
            </a:r>
          </a:p>
        </p:txBody>
      </p:sp>
      <p:sp>
        <p:nvSpPr>
          <p:cNvPr id="13316" name="Text Box 11"/>
          <p:cNvSpPr txBox="1">
            <a:spLocks noChangeArrowheads="1"/>
          </p:cNvSpPr>
          <p:nvPr/>
        </p:nvSpPr>
        <p:spPr bwMode="auto">
          <a:xfrm>
            <a:off x="533400" y="473075"/>
            <a:ext cx="8088313" cy="128270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2"/>
              </a:buClr>
              <a:buSzPct val="75000"/>
              <a:buFont typeface="Wingdings" pitchFamily="2" charset="2"/>
              <a:buChar char="u"/>
            </a:pPr>
            <a:r>
              <a:rPr lang="en-US" sz="2000" b="0"/>
              <a:t>EDMA3 has 128-256 Parameter RAM sets (PSETs) that contain </a:t>
            </a:r>
            <a:br>
              <a:rPr lang="en-US" sz="2000" b="0"/>
            </a:br>
            <a:r>
              <a:rPr lang="en-US" sz="2000" b="0"/>
              <a:t>configuration information about a transfer</a:t>
            </a:r>
          </a:p>
          <a:p>
            <a:pPr marL="342900" indent="-342900" eaLnBrk="0" hangingPunct="0">
              <a:lnSpc>
                <a:spcPct val="90000"/>
              </a:lnSpc>
              <a:spcAft>
                <a:spcPct val="30000"/>
              </a:spcAft>
              <a:buClr>
                <a:schemeClr val="tx2"/>
              </a:buClr>
              <a:buSzPct val="75000"/>
              <a:buFont typeface="Wingdings" pitchFamily="2" charset="2"/>
              <a:buChar char="u"/>
            </a:pPr>
            <a:r>
              <a:rPr lang="en-US" sz="2000" b="0"/>
              <a:t>64 DMA CHs and </a:t>
            </a:r>
            <a:r>
              <a:rPr lang="en-US" sz="2000" b="0" smtClean="0"/>
              <a:t>8 </a:t>
            </a:r>
            <a:r>
              <a:rPr lang="en-US" sz="2000" b="0"/>
              <a:t>QDMA CHs can be mapped to any one of</a:t>
            </a:r>
            <a:br>
              <a:rPr lang="en-US" sz="2000" b="0"/>
            </a:br>
            <a:r>
              <a:rPr lang="en-US" sz="2000" b="0"/>
              <a:t>the 256 PSETs and then triggered to run (by various methods)</a:t>
            </a:r>
            <a:endParaRPr lang="en-US" sz="2000" b="0" u="sng"/>
          </a:p>
        </p:txBody>
      </p:sp>
      <p:sp>
        <p:nvSpPr>
          <p:cNvPr id="406540" name="Rectangle 12"/>
          <p:cNvSpPr>
            <a:spLocks noChangeArrowheads="1"/>
          </p:cNvSpPr>
          <p:nvPr/>
        </p:nvSpPr>
        <p:spPr bwMode="auto">
          <a:xfrm>
            <a:off x="3048000" y="1981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18" name="Text Box 13"/>
          <p:cNvSpPr txBox="1">
            <a:spLocks noChangeArrowheads="1"/>
          </p:cNvSpPr>
          <p:nvPr/>
        </p:nvSpPr>
        <p:spPr bwMode="auto">
          <a:xfrm>
            <a:off x="3125788" y="2022475"/>
            <a:ext cx="1341437"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PaRAM Set 0</a:t>
            </a:r>
          </a:p>
        </p:txBody>
      </p:sp>
      <p:sp>
        <p:nvSpPr>
          <p:cNvPr id="406542" name="Rectangle 14"/>
          <p:cNvSpPr>
            <a:spLocks noChangeArrowheads="1"/>
          </p:cNvSpPr>
          <p:nvPr/>
        </p:nvSpPr>
        <p:spPr bwMode="auto">
          <a:xfrm>
            <a:off x="3048000" y="2362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20" name="Text Box 15"/>
          <p:cNvSpPr txBox="1">
            <a:spLocks noChangeArrowheads="1"/>
          </p:cNvSpPr>
          <p:nvPr/>
        </p:nvSpPr>
        <p:spPr bwMode="auto">
          <a:xfrm>
            <a:off x="3125788" y="2422525"/>
            <a:ext cx="1341437"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PaRAM Set 1</a:t>
            </a:r>
          </a:p>
        </p:txBody>
      </p:sp>
      <p:sp>
        <p:nvSpPr>
          <p:cNvPr id="406544" name="Rectangle 16"/>
          <p:cNvSpPr>
            <a:spLocks noChangeArrowheads="1"/>
          </p:cNvSpPr>
          <p:nvPr/>
        </p:nvSpPr>
        <p:spPr bwMode="auto">
          <a:xfrm>
            <a:off x="3048000" y="2743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6545" name="Rectangle 17"/>
          <p:cNvSpPr>
            <a:spLocks noChangeArrowheads="1"/>
          </p:cNvSpPr>
          <p:nvPr/>
        </p:nvSpPr>
        <p:spPr bwMode="auto">
          <a:xfrm>
            <a:off x="3048000" y="3124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6546" name="Rectangle 18"/>
          <p:cNvSpPr>
            <a:spLocks noChangeArrowheads="1"/>
          </p:cNvSpPr>
          <p:nvPr/>
        </p:nvSpPr>
        <p:spPr bwMode="auto">
          <a:xfrm>
            <a:off x="3048000" y="3505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6547" name="Rectangle 19"/>
          <p:cNvSpPr>
            <a:spLocks noChangeArrowheads="1"/>
          </p:cNvSpPr>
          <p:nvPr/>
        </p:nvSpPr>
        <p:spPr bwMode="auto">
          <a:xfrm>
            <a:off x="3048000" y="3886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6548" name="Rectangle 20"/>
          <p:cNvSpPr>
            <a:spLocks noChangeArrowheads="1"/>
          </p:cNvSpPr>
          <p:nvPr/>
        </p:nvSpPr>
        <p:spPr bwMode="auto">
          <a:xfrm>
            <a:off x="3048000" y="4267200"/>
            <a:ext cx="1600200" cy="3810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26" name="Text Box 21"/>
          <p:cNvSpPr txBox="1">
            <a:spLocks noChangeArrowheads="1"/>
          </p:cNvSpPr>
          <p:nvPr/>
        </p:nvSpPr>
        <p:spPr bwMode="auto">
          <a:xfrm>
            <a:off x="3330575" y="3162300"/>
            <a:ext cx="93662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63</a:t>
            </a:r>
          </a:p>
        </p:txBody>
      </p:sp>
      <p:sp>
        <p:nvSpPr>
          <p:cNvPr id="13327" name="Text Box 22"/>
          <p:cNvSpPr txBox="1">
            <a:spLocks noChangeArrowheads="1"/>
          </p:cNvSpPr>
          <p:nvPr/>
        </p:nvSpPr>
        <p:spPr bwMode="auto">
          <a:xfrm>
            <a:off x="3330575" y="3543300"/>
            <a:ext cx="93662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64</a:t>
            </a:r>
          </a:p>
        </p:txBody>
      </p:sp>
      <p:sp>
        <p:nvSpPr>
          <p:cNvPr id="13328" name="Text Box 23"/>
          <p:cNvSpPr txBox="1">
            <a:spLocks noChangeArrowheads="1"/>
          </p:cNvSpPr>
          <p:nvPr/>
        </p:nvSpPr>
        <p:spPr bwMode="auto">
          <a:xfrm>
            <a:off x="3302000" y="4314825"/>
            <a:ext cx="10414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255</a:t>
            </a:r>
          </a:p>
        </p:txBody>
      </p:sp>
      <p:sp>
        <p:nvSpPr>
          <p:cNvPr id="13329" name="Text Box 24"/>
          <p:cNvSpPr txBox="1">
            <a:spLocks noChangeArrowheads="1"/>
          </p:cNvSpPr>
          <p:nvPr/>
        </p:nvSpPr>
        <p:spPr bwMode="auto">
          <a:xfrm>
            <a:off x="3651250" y="2736850"/>
            <a:ext cx="282575" cy="349250"/>
          </a:xfrm>
          <a:prstGeom prst="rect">
            <a:avLst/>
          </a:prstGeom>
          <a:noFill/>
          <a:ln w="12700">
            <a:noFill/>
            <a:miter lim="800000"/>
            <a:headEnd/>
            <a:tailEnd/>
          </a:ln>
        </p:spPr>
        <p:txBody>
          <a:bodyPr wrap="none">
            <a:spAutoFit/>
          </a:bodyPr>
          <a:lstStyle/>
          <a:p>
            <a:pPr eaLnBrk="0" hangingPunct="0">
              <a:lnSpc>
                <a:spcPct val="30000"/>
              </a:lnSpc>
              <a:spcBef>
                <a:spcPct val="50000"/>
              </a:spcBef>
            </a:pPr>
            <a:r>
              <a:rPr lang="en-US" sz="2800"/>
              <a:t>.</a:t>
            </a:r>
            <a:br>
              <a:rPr lang="en-US" sz="2800"/>
            </a:br>
            <a:r>
              <a:rPr lang="en-US" sz="2800"/>
              <a:t>.</a:t>
            </a:r>
          </a:p>
        </p:txBody>
      </p:sp>
      <p:sp>
        <p:nvSpPr>
          <p:cNvPr id="13330" name="Text Box 25"/>
          <p:cNvSpPr txBox="1">
            <a:spLocks noChangeArrowheads="1"/>
          </p:cNvSpPr>
          <p:nvPr/>
        </p:nvSpPr>
        <p:spPr bwMode="auto">
          <a:xfrm>
            <a:off x="3651250" y="3905250"/>
            <a:ext cx="282575" cy="349250"/>
          </a:xfrm>
          <a:prstGeom prst="rect">
            <a:avLst/>
          </a:prstGeom>
          <a:noFill/>
          <a:ln w="12700">
            <a:noFill/>
            <a:miter lim="800000"/>
            <a:headEnd/>
            <a:tailEnd/>
          </a:ln>
        </p:spPr>
        <p:txBody>
          <a:bodyPr wrap="none">
            <a:spAutoFit/>
          </a:bodyPr>
          <a:lstStyle/>
          <a:p>
            <a:pPr eaLnBrk="0" hangingPunct="0">
              <a:lnSpc>
                <a:spcPct val="30000"/>
              </a:lnSpc>
              <a:spcBef>
                <a:spcPct val="50000"/>
              </a:spcBef>
            </a:pPr>
            <a:r>
              <a:rPr lang="en-US" sz="2800"/>
              <a:t>.</a:t>
            </a:r>
            <a:br>
              <a:rPr lang="en-US" sz="2800"/>
            </a:br>
            <a:r>
              <a:rPr lang="en-US" sz="2800"/>
              <a:t>.</a:t>
            </a:r>
          </a:p>
        </p:txBody>
      </p:sp>
      <p:grpSp>
        <p:nvGrpSpPr>
          <p:cNvPr id="13331" name="Group 26"/>
          <p:cNvGrpSpPr>
            <a:grpSpLocks/>
          </p:cNvGrpSpPr>
          <p:nvPr/>
        </p:nvGrpSpPr>
        <p:grpSpPr bwMode="auto">
          <a:xfrm>
            <a:off x="6207125" y="2073275"/>
            <a:ext cx="2098675" cy="2574925"/>
            <a:chOff x="212" y="2554"/>
            <a:chExt cx="1322" cy="1622"/>
          </a:xfrm>
        </p:grpSpPr>
        <p:sp>
          <p:nvSpPr>
            <p:cNvPr id="13356" name="Rectangle 27"/>
            <p:cNvSpPr>
              <a:spLocks noChangeArrowheads="1"/>
            </p:cNvSpPr>
            <p:nvPr/>
          </p:nvSpPr>
          <p:spPr bwMode="auto">
            <a:xfrm>
              <a:off x="216" y="3993"/>
              <a:ext cx="1318" cy="183"/>
            </a:xfrm>
            <a:prstGeom prst="rect">
              <a:avLst/>
            </a:prstGeom>
            <a:noFill/>
            <a:ln w="12700">
              <a:noFill/>
              <a:miter lim="800000"/>
              <a:headEnd type="none" w="sm" len="sm"/>
              <a:tailEnd type="none" w="sm" len="sm"/>
            </a:ln>
          </p:spPr>
          <p:txBody>
            <a:bodyPr wrap="none" tIns="0"/>
            <a:lstStyle/>
            <a:p>
              <a:pPr eaLnBrk="0" hangingPunct="0">
                <a:tabLst>
                  <a:tab pos="919163" algn="r"/>
                  <a:tab pos="974725" algn="l"/>
                  <a:tab pos="1938338" algn="r"/>
                </a:tabLst>
              </a:pPr>
              <a:r>
                <a:rPr lang="en-US" sz="1600" b="0"/>
                <a:t>31			   0</a:t>
              </a:r>
            </a:p>
          </p:txBody>
        </p:sp>
        <p:sp>
          <p:nvSpPr>
            <p:cNvPr id="13357" name="Rectangle 28"/>
            <p:cNvSpPr>
              <a:spLocks noChangeArrowheads="1"/>
            </p:cNvSpPr>
            <p:nvPr/>
          </p:nvSpPr>
          <p:spPr bwMode="auto">
            <a:xfrm>
              <a:off x="212" y="2554"/>
              <a:ext cx="1318" cy="18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chemeClr val="tx2"/>
                  </a:solidFill>
                </a:rPr>
                <a:t>Options</a:t>
              </a:r>
            </a:p>
          </p:txBody>
        </p:sp>
        <p:sp>
          <p:nvSpPr>
            <p:cNvPr id="13358" name="Rectangle 29"/>
            <p:cNvSpPr>
              <a:spLocks noChangeArrowheads="1"/>
            </p:cNvSpPr>
            <p:nvPr/>
          </p:nvSpPr>
          <p:spPr bwMode="auto">
            <a:xfrm>
              <a:off x="212" y="2737"/>
              <a:ext cx="1318"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t>Source</a:t>
              </a:r>
            </a:p>
          </p:txBody>
        </p:sp>
        <p:sp>
          <p:nvSpPr>
            <p:cNvPr id="13359" name="Rectangle 30"/>
            <p:cNvSpPr>
              <a:spLocks noChangeArrowheads="1"/>
            </p:cNvSpPr>
            <p:nvPr/>
          </p:nvSpPr>
          <p:spPr bwMode="auto">
            <a:xfrm>
              <a:off x="212" y="3101"/>
              <a:ext cx="1318"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t>Destination</a:t>
              </a:r>
            </a:p>
          </p:txBody>
        </p:sp>
        <p:sp>
          <p:nvSpPr>
            <p:cNvPr id="13360" name="Rectangle 31"/>
            <p:cNvSpPr>
              <a:spLocks noChangeArrowheads="1"/>
            </p:cNvSpPr>
            <p:nvPr/>
          </p:nvSpPr>
          <p:spPr bwMode="auto">
            <a:xfrm>
              <a:off x="873" y="3820"/>
              <a:ext cx="657"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CCNT</a:t>
              </a:r>
              <a:endParaRPr lang="en-US" sz="1600" baseline="30000"/>
            </a:p>
          </p:txBody>
        </p:sp>
        <p:sp>
          <p:nvSpPr>
            <p:cNvPr id="13361" name="Rectangle 32"/>
            <p:cNvSpPr>
              <a:spLocks noChangeArrowheads="1"/>
            </p:cNvSpPr>
            <p:nvPr/>
          </p:nvSpPr>
          <p:spPr bwMode="auto">
            <a:xfrm>
              <a:off x="212" y="3820"/>
              <a:ext cx="661"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RSVD</a:t>
              </a:r>
            </a:p>
          </p:txBody>
        </p:sp>
        <p:sp>
          <p:nvSpPr>
            <p:cNvPr id="13362" name="Rectangle 33"/>
            <p:cNvSpPr>
              <a:spLocks noChangeArrowheads="1"/>
            </p:cNvSpPr>
            <p:nvPr/>
          </p:nvSpPr>
          <p:spPr bwMode="auto">
            <a:xfrm>
              <a:off x="212" y="2919"/>
              <a:ext cx="1318"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endParaRPr lang="en-US" sz="1600">
                <a:solidFill>
                  <a:schemeClr val="tx2"/>
                </a:solidFill>
              </a:endParaRPr>
            </a:p>
          </p:txBody>
        </p:sp>
        <p:sp>
          <p:nvSpPr>
            <p:cNvPr id="13363" name="Rectangle 34"/>
            <p:cNvSpPr>
              <a:spLocks noChangeArrowheads="1"/>
            </p:cNvSpPr>
            <p:nvPr/>
          </p:nvSpPr>
          <p:spPr bwMode="auto">
            <a:xfrm>
              <a:off x="873" y="2919"/>
              <a:ext cx="657"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ACNT</a:t>
              </a:r>
              <a:endParaRPr lang="en-US" sz="1600" baseline="30000"/>
            </a:p>
          </p:txBody>
        </p:sp>
        <p:sp>
          <p:nvSpPr>
            <p:cNvPr id="13364" name="Rectangle 35"/>
            <p:cNvSpPr>
              <a:spLocks noChangeArrowheads="1"/>
            </p:cNvSpPr>
            <p:nvPr/>
          </p:nvSpPr>
          <p:spPr bwMode="auto">
            <a:xfrm>
              <a:off x="212" y="2919"/>
              <a:ext cx="661"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BCNT</a:t>
              </a:r>
            </a:p>
          </p:txBody>
        </p:sp>
        <p:sp>
          <p:nvSpPr>
            <p:cNvPr id="13365" name="Rectangle 36"/>
            <p:cNvSpPr>
              <a:spLocks noChangeArrowheads="1"/>
            </p:cNvSpPr>
            <p:nvPr/>
          </p:nvSpPr>
          <p:spPr bwMode="auto">
            <a:xfrm>
              <a:off x="873" y="3280"/>
              <a:ext cx="657"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SRCBIDX</a:t>
              </a:r>
              <a:endParaRPr lang="en-US" sz="1600" baseline="30000"/>
            </a:p>
          </p:txBody>
        </p:sp>
        <p:sp>
          <p:nvSpPr>
            <p:cNvPr id="13366" name="Rectangle 37"/>
            <p:cNvSpPr>
              <a:spLocks noChangeArrowheads="1"/>
            </p:cNvSpPr>
            <p:nvPr/>
          </p:nvSpPr>
          <p:spPr bwMode="auto">
            <a:xfrm>
              <a:off x="212" y="3280"/>
              <a:ext cx="661"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DSTBIDX</a:t>
              </a:r>
            </a:p>
          </p:txBody>
        </p:sp>
        <p:sp>
          <p:nvSpPr>
            <p:cNvPr id="13367" name="Rectangle 38"/>
            <p:cNvSpPr>
              <a:spLocks noChangeArrowheads="1"/>
            </p:cNvSpPr>
            <p:nvPr/>
          </p:nvSpPr>
          <p:spPr bwMode="auto">
            <a:xfrm>
              <a:off x="873" y="3460"/>
              <a:ext cx="657"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LINK</a:t>
              </a:r>
              <a:endParaRPr lang="en-US" sz="1600" baseline="30000"/>
            </a:p>
          </p:txBody>
        </p:sp>
        <p:sp>
          <p:nvSpPr>
            <p:cNvPr id="13368" name="Rectangle 39"/>
            <p:cNvSpPr>
              <a:spLocks noChangeArrowheads="1"/>
            </p:cNvSpPr>
            <p:nvPr/>
          </p:nvSpPr>
          <p:spPr bwMode="auto">
            <a:xfrm>
              <a:off x="212" y="3460"/>
              <a:ext cx="661"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BCNTRLD</a:t>
              </a:r>
            </a:p>
          </p:txBody>
        </p:sp>
        <p:sp>
          <p:nvSpPr>
            <p:cNvPr id="13369" name="Rectangle 40"/>
            <p:cNvSpPr>
              <a:spLocks noChangeArrowheads="1"/>
            </p:cNvSpPr>
            <p:nvPr/>
          </p:nvSpPr>
          <p:spPr bwMode="auto">
            <a:xfrm>
              <a:off x="873" y="3640"/>
              <a:ext cx="657"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SRCCIDX</a:t>
              </a:r>
              <a:endParaRPr lang="en-US" sz="1600" baseline="30000"/>
            </a:p>
          </p:txBody>
        </p:sp>
        <p:sp>
          <p:nvSpPr>
            <p:cNvPr id="13370" name="Rectangle 41"/>
            <p:cNvSpPr>
              <a:spLocks noChangeArrowheads="1"/>
            </p:cNvSpPr>
            <p:nvPr/>
          </p:nvSpPr>
          <p:spPr bwMode="auto">
            <a:xfrm>
              <a:off x="212" y="3640"/>
              <a:ext cx="661" cy="18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latin typeface="Arial Narrow" pitchFamily="34" charset="0"/>
                </a:rPr>
                <a:t>DSTCIDX</a:t>
              </a:r>
            </a:p>
          </p:txBody>
        </p:sp>
      </p:grpSp>
      <p:sp>
        <p:nvSpPr>
          <p:cNvPr id="406570" name="Line 42"/>
          <p:cNvSpPr>
            <a:spLocks noChangeShapeType="1"/>
          </p:cNvSpPr>
          <p:nvPr/>
        </p:nvSpPr>
        <p:spPr bwMode="auto">
          <a:xfrm flipV="1">
            <a:off x="4648200" y="2057400"/>
            <a:ext cx="1524000" cy="304800"/>
          </a:xfrm>
          <a:prstGeom prst="line">
            <a:avLst/>
          </a:prstGeom>
          <a:noFill/>
          <a:ln w="12700">
            <a:solidFill>
              <a:schemeClr val="tx1"/>
            </a:solidFill>
            <a:prstDash val="dash"/>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6571" name="Line 43"/>
          <p:cNvSpPr>
            <a:spLocks noChangeShapeType="1"/>
          </p:cNvSpPr>
          <p:nvPr/>
        </p:nvSpPr>
        <p:spPr bwMode="auto">
          <a:xfrm>
            <a:off x="4648200" y="2743200"/>
            <a:ext cx="1524000" cy="1600200"/>
          </a:xfrm>
          <a:prstGeom prst="line">
            <a:avLst/>
          </a:prstGeom>
          <a:noFill/>
          <a:ln w="12700">
            <a:solidFill>
              <a:schemeClr val="tx1"/>
            </a:solidFill>
            <a:prstDash val="dash"/>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34" name="Text Box 44"/>
          <p:cNvSpPr txBox="1">
            <a:spLocks noChangeArrowheads="1"/>
          </p:cNvSpPr>
          <p:nvPr/>
        </p:nvSpPr>
        <p:spPr bwMode="auto">
          <a:xfrm>
            <a:off x="304800" y="4840288"/>
            <a:ext cx="4562475" cy="366712"/>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a:t>Each PSET contains 12 registers:</a:t>
            </a:r>
            <a:endParaRPr lang="en-US" sz="2000" u="sng"/>
          </a:p>
        </p:txBody>
      </p:sp>
      <p:sp>
        <p:nvSpPr>
          <p:cNvPr id="13335" name="Text Box 45"/>
          <p:cNvSpPr txBox="1">
            <a:spLocks noChangeArrowheads="1"/>
          </p:cNvSpPr>
          <p:nvPr/>
        </p:nvSpPr>
        <p:spPr bwMode="auto">
          <a:xfrm>
            <a:off x="658813" y="5253038"/>
            <a:ext cx="4294187" cy="1025525"/>
          </a:xfrm>
          <a:prstGeom prst="rect">
            <a:avLst/>
          </a:prstGeom>
          <a:noFill/>
          <a:ln w="12700">
            <a:noFill/>
            <a:miter lim="800000"/>
            <a:headEnd/>
            <a:tailEnd/>
          </a:ln>
        </p:spPr>
        <p:txBody>
          <a:bodyPr wrap="none">
            <a:spAutoFit/>
          </a:bodyPr>
          <a:lstStyle/>
          <a:p>
            <a:pPr eaLnBrk="0" hangingPunct="0">
              <a:lnSpc>
                <a:spcPct val="80000"/>
              </a:lnSpc>
              <a:spcBef>
                <a:spcPct val="50000"/>
              </a:spcBef>
              <a:buFontTx/>
              <a:buChar char="•"/>
            </a:pPr>
            <a:r>
              <a:rPr lang="en-US" sz="1800">
                <a:latin typeface="Arial Narrow" pitchFamily="34" charset="0"/>
              </a:rPr>
              <a:t> Options (interrupt, chaining, sync mode, etc)</a:t>
            </a:r>
          </a:p>
          <a:p>
            <a:pPr eaLnBrk="0" hangingPunct="0">
              <a:lnSpc>
                <a:spcPct val="80000"/>
              </a:lnSpc>
              <a:spcBef>
                <a:spcPct val="50000"/>
              </a:spcBef>
              <a:buFontTx/>
              <a:buChar char="•"/>
            </a:pPr>
            <a:r>
              <a:rPr lang="en-US" sz="1800">
                <a:latin typeface="Arial Narrow" pitchFamily="34" charset="0"/>
              </a:rPr>
              <a:t> SRC/DST addresses</a:t>
            </a:r>
          </a:p>
          <a:p>
            <a:pPr eaLnBrk="0" hangingPunct="0">
              <a:lnSpc>
                <a:spcPct val="80000"/>
              </a:lnSpc>
              <a:spcBef>
                <a:spcPct val="50000"/>
              </a:spcBef>
              <a:buFontTx/>
              <a:buChar char="•"/>
            </a:pPr>
            <a:r>
              <a:rPr lang="en-US" sz="1800">
                <a:latin typeface="Arial Narrow" pitchFamily="34" charset="0"/>
              </a:rPr>
              <a:t> ACNT/BCNT/CCNT (size of transfer)</a:t>
            </a:r>
          </a:p>
        </p:txBody>
      </p:sp>
      <p:sp>
        <p:nvSpPr>
          <p:cNvPr id="13336" name="Text Box 46"/>
          <p:cNvSpPr txBox="1">
            <a:spLocks noChangeArrowheads="1"/>
          </p:cNvSpPr>
          <p:nvPr/>
        </p:nvSpPr>
        <p:spPr bwMode="auto">
          <a:xfrm>
            <a:off x="5105400" y="5253038"/>
            <a:ext cx="3966150" cy="1034129"/>
          </a:xfrm>
          <a:prstGeom prst="rect">
            <a:avLst/>
          </a:prstGeom>
          <a:noFill/>
          <a:ln w="12700">
            <a:noFill/>
            <a:miter lim="800000"/>
            <a:headEnd/>
            <a:tailEnd/>
          </a:ln>
        </p:spPr>
        <p:txBody>
          <a:bodyPr wrap="none">
            <a:spAutoFit/>
          </a:bodyPr>
          <a:lstStyle/>
          <a:p>
            <a:pPr eaLnBrk="0" hangingPunct="0">
              <a:lnSpc>
                <a:spcPct val="80000"/>
              </a:lnSpc>
              <a:spcBef>
                <a:spcPct val="50000"/>
              </a:spcBef>
              <a:buFontTx/>
              <a:buChar char="•"/>
            </a:pPr>
            <a:r>
              <a:rPr lang="en-US" sz="1800" dirty="0">
                <a:latin typeface="Arial Narrow" pitchFamily="34" charset="0"/>
              </a:rPr>
              <a:t> 4 SRC/DST </a:t>
            </a:r>
            <a:r>
              <a:rPr lang="en-US" sz="1800" dirty="0" smtClean="0">
                <a:latin typeface="Arial Narrow" pitchFamily="34" charset="0"/>
              </a:rPr>
              <a:t>Indexes (bump </a:t>
            </a:r>
            <a:r>
              <a:rPr lang="en-US" sz="1800" dirty="0" err="1" smtClean="0">
                <a:latin typeface="Arial Narrow" pitchFamily="34" charset="0"/>
              </a:rPr>
              <a:t>addr</a:t>
            </a:r>
            <a:r>
              <a:rPr lang="en-US" sz="1800" dirty="0" smtClean="0">
                <a:latin typeface="Arial Narrow" pitchFamily="34" charset="0"/>
              </a:rPr>
              <a:t> after </a:t>
            </a:r>
            <a:r>
              <a:rPr lang="en-US" sz="1800" dirty="0" err="1" smtClean="0">
                <a:latin typeface="Arial Narrow" pitchFamily="34" charset="0"/>
              </a:rPr>
              <a:t>xfr</a:t>
            </a:r>
            <a:r>
              <a:rPr lang="en-US" sz="1800" dirty="0" smtClean="0">
                <a:latin typeface="Arial Narrow" pitchFamily="34" charset="0"/>
              </a:rPr>
              <a:t>)</a:t>
            </a:r>
            <a:endParaRPr lang="en-US" sz="1800" dirty="0">
              <a:latin typeface="Arial Narrow" pitchFamily="34" charset="0"/>
            </a:endParaRPr>
          </a:p>
          <a:p>
            <a:pPr eaLnBrk="0" hangingPunct="0">
              <a:lnSpc>
                <a:spcPct val="80000"/>
              </a:lnSpc>
              <a:spcBef>
                <a:spcPct val="50000"/>
              </a:spcBef>
              <a:buFontTx/>
              <a:buChar char="•"/>
            </a:pPr>
            <a:r>
              <a:rPr lang="en-US" sz="1800" dirty="0">
                <a:latin typeface="Arial Narrow" pitchFamily="34" charset="0"/>
              </a:rPr>
              <a:t> BCNTRLD (BCNT reload for 3D </a:t>
            </a:r>
            <a:r>
              <a:rPr lang="en-US" sz="1800" dirty="0" err="1">
                <a:latin typeface="Arial Narrow" pitchFamily="34" charset="0"/>
              </a:rPr>
              <a:t>xfrs</a:t>
            </a:r>
            <a:r>
              <a:rPr lang="en-US" sz="1800" dirty="0">
                <a:latin typeface="Arial Narrow" pitchFamily="34" charset="0"/>
              </a:rPr>
              <a:t>)</a:t>
            </a:r>
          </a:p>
          <a:p>
            <a:pPr eaLnBrk="0" hangingPunct="0">
              <a:lnSpc>
                <a:spcPct val="80000"/>
              </a:lnSpc>
              <a:spcBef>
                <a:spcPct val="50000"/>
              </a:spcBef>
              <a:buFontTx/>
              <a:buChar char="•"/>
            </a:pPr>
            <a:r>
              <a:rPr lang="en-US" sz="1800" dirty="0">
                <a:latin typeface="Arial Narrow" pitchFamily="34" charset="0"/>
              </a:rPr>
              <a:t> LINK (pointer to another PSET)</a:t>
            </a:r>
          </a:p>
        </p:txBody>
      </p:sp>
      <p:sp>
        <p:nvSpPr>
          <p:cNvPr id="406575" name="AutoShape 47"/>
          <p:cNvSpPr>
            <a:spLocks noChangeArrowheads="1"/>
          </p:cNvSpPr>
          <p:nvPr/>
        </p:nvSpPr>
        <p:spPr bwMode="auto">
          <a:xfrm flipH="1">
            <a:off x="2209800" y="3200400"/>
            <a:ext cx="685800" cy="381000"/>
          </a:xfrm>
          <a:prstGeom prst="leftArrow">
            <a:avLst>
              <a:gd name="adj1" fmla="val 50000"/>
              <a:gd name="adj2" fmla="val 45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13338" name="Group 48"/>
          <p:cNvGrpSpPr>
            <a:grpSpLocks/>
          </p:cNvGrpSpPr>
          <p:nvPr/>
        </p:nvGrpSpPr>
        <p:grpSpPr bwMode="auto">
          <a:xfrm>
            <a:off x="914400" y="2484438"/>
            <a:ext cx="1143000" cy="460375"/>
            <a:chOff x="576" y="1630"/>
            <a:chExt cx="720" cy="290"/>
          </a:xfrm>
        </p:grpSpPr>
        <p:sp>
          <p:nvSpPr>
            <p:cNvPr id="406577" name="Rectangle 49"/>
            <p:cNvSpPr>
              <a:spLocks noChangeArrowheads="1"/>
            </p:cNvSpPr>
            <p:nvPr/>
          </p:nvSpPr>
          <p:spPr bwMode="auto">
            <a:xfrm>
              <a:off x="576" y="1632"/>
              <a:ext cx="720" cy="288"/>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55" name="Text Box 50"/>
            <p:cNvSpPr txBox="1">
              <a:spLocks noChangeArrowheads="1"/>
            </p:cNvSpPr>
            <p:nvPr/>
          </p:nvSpPr>
          <p:spPr bwMode="auto">
            <a:xfrm>
              <a:off x="830" y="1630"/>
              <a:ext cx="178" cy="274"/>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a:t>.</a:t>
              </a:r>
              <a:br>
                <a:rPr lang="en-US" sz="2800"/>
              </a:br>
              <a:r>
                <a:rPr lang="en-US" sz="2800"/>
                <a:t>.</a:t>
              </a:r>
            </a:p>
          </p:txBody>
        </p:sp>
      </p:grpSp>
      <p:grpSp>
        <p:nvGrpSpPr>
          <p:cNvPr id="13339" name="Group 51"/>
          <p:cNvGrpSpPr>
            <a:grpSpLocks/>
          </p:cNvGrpSpPr>
          <p:nvPr/>
        </p:nvGrpSpPr>
        <p:grpSpPr bwMode="auto">
          <a:xfrm>
            <a:off x="914400" y="2944823"/>
            <a:ext cx="1143000" cy="333376"/>
            <a:chOff x="576" y="2160"/>
            <a:chExt cx="720" cy="210"/>
          </a:xfrm>
        </p:grpSpPr>
        <p:sp>
          <p:nvSpPr>
            <p:cNvPr id="406580" name="Rectangle 52"/>
            <p:cNvSpPr>
              <a:spLocks noChangeArrowheads="1"/>
            </p:cNvSpPr>
            <p:nvPr/>
          </p:nvSpPr>
          <p:spPr bwMode="auto">
            <a:xfrm>
              <a:off x="576" y="2160"/>
              <a:ext cx="720"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53" name="Text Box 53"/>
            <p:cNvSpPr txBox="1">
              <a:spLocks noChangeArrowheads="1"/>
            </p:cNvSpPr>
            <p:nvPr/>
          </p:nvSpPr>
          <p:spPr bwMode="auto">
            <a:xfrm>
              <a:off x="780" y="2174"/>
              <a:ext cx="276"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63</a:t>
              </a:r>
            </a:p>
          </p:txBody>
        </p:sp>
      </p:grpSp>
      <p:sp>
        <p:nvSpPr>
          <p:cNvPr id="13340" name="Text Box 54"/>
          <p:cNvSpPr txBox="1">
            <a:spLocks noChangeArrowheads="1"/>
          </p:cNvSpPr>
          <p:nvPr/>
        </p:nvSpPr>
        <p:spPr bwMode="auto">
          <a:xfrm>
            <a:off x="762000" y="1905000"/>
            <a:ext cx="139065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rPr>
              <a:t>64 DMA CHs</a:t>
            </a:r>
          </a:p>
        </p:txBody>
      </p:sp>
      <p:grpSp>
        <p:nvGrpSpPr>
          <p:cNvPr id="13341" name="Group 55"/>
          <p:cNvGrpSpPr>
            <a:grpSpLocks/>
          </p:cNvGrpSpPr>
          <p:nvPr/>
        </p:nvGrpSpPr>
        <p:grpSpPr bwMode="auto">
          <a:xfrm>
            <a:off x="914400" y="2182813"/>
            <a:ext cx="1143000" cy="311150"/>
            <a:chOff x="576" y="1632"/>
            <a:chExt cx="720" cy="196"/>
          </a:xfrm>
        </p:grpSpPr>
        <p:sp>
          <p:nvSpPr>
            <p:cNvPr id="406584" name="Rectangle 56"/>
            <p:cNvSpPr>
              <a:spLocks noChangeArrowheads="1"/>
            </p:cNvSpPr>
            <p:nvPr/>
          </p:nvSpPr>
          <p:spPr bwMode="auto">
            <a:xfrm>
              <a:off x="576" y="1632"/>
              <a:ext cx="720"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51" name="Text Box 57"/>
            <p:cNvSpPr txBox="1">
              <a:spLocks noChangeArrowheads="1"/>
            </p:cNvSpPr>
            <p:nvPr/>
          </p:nvSpPr>
          <p:spPr bwMode="auto">
            <a:xfrm>
              <a:off x="828" y="1632"/>
              <a:ext cx="196"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0</a:t>
              </a:r>
            </a:p>
          </p:txBody>
        </p:sp>
      </p:grpSp>
      <p:sp>
        <p:nvSpPr>
          <p:cNvPr id="406586" name="Rectangle 58"/>
          <p:cNvSpPr>
            <a:spLocks noChangeArrowheads="1"/>
          </p:cNvSpPr>
          <p:nvPr/>
        </p:nvSpPr>
        <p:spPr bwMode="auto">
          <a:xfrm>
            <a:off x="914400" y="36576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43" name="Text Box 59"/>
          <p:cNvSpPr txBox="1">
            <a:spLocks noChangeArrowheads="1"/>
          </p:cNvSpPr>
          <p:nvPr/>
        </p:nvSpPr>
        <p:spPr bwMode="auto">
          <a:xfrm>
            <a:off x="1304925" y="3681350"/>
            <a:ext cx="3111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0</a:t>
            </a:r>
          </a:p>
        </p:txBody>
      </p:sp>
      <p:sp>
        <p:nvSpPr>
          <p:cNvPr id="406588" name="Rectangle 60"/>
          <p:cNvSpPr>
            <a:spLocks noChangeArrowheads="1"/>
          </p:cNvSpPr>
          <p:nvPr/>
        </p:nvSpPr>
        <p:spPr bwMode="auto">
          <a:xfrm>
            <a:off x="914400" y="3965575"/>
            <a:ext cx="1143000" cy="4572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45" name="Text Box 61"/>
          <p:cNvSpPr txBox="1">
            <a:spLocks noChangeArrowheads="1"/>
          </p:cNvSpPr>
          <p:nvPr/>
        </p:nvSpPr>
        <p:spPr bwMode="auto">
          <a:xfrm>
            <a:off x="1317625" y="3962400"/>
            <a:ext cx="282575" cy="434975"/>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a:t>.</a:t>
            </a:r>
            <a:br>
              <a:rPr lang="en-US" sz="2800"/>
            </a:br>
            <a:r>
              <a:rPr lang="en-US" sz="2800"/>
              <a:t>.</a:t>
            </a:r>
          </a:p>
        </p:txBody>
      </p:sp>
      <p:sp>
        <p:nvSpPr>
          <p:cNvPr id="406590" name="Rectangle 62"/>
          <p:cNvSpPr>
            <a:spLocks noChangeArrowheads="1"/>
          </p:cNvSpPr>
          <p:nvPr/>
        </p:nvSpPr>
        <p:spPr bwMode="auto">
          <a:xfrm>
            <a:off x="914400" y="44196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3347" name="Text Box 63"/>
          <p:cNvSpPr txBox="1">
            <a:spLocks noChangeArrowheads="1"/>
          </p:cNvSpPr>
          <p:nvPr/>
        </p:nvSpPr>
        <p:spPr bwMode="auto">
          <a:xfrm>
            <a:off x="1304925" y="4443350"/>
            <a:ext cx="312906"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smtClean="0"/>
              <a:t>7</a:t>
            </a:r>
            <a:endParaRPr lang="en-US" sz="1800"/>
          </a:p>
        </p:txBody>
      </p:sp>
      <p:sp>
        <p:nvSpPr>
          <p:cNvPr id="13348" name="Text Box 64"/>
          <p:cNvSpPr txBox="1">
            <a:spLocks noChangeArrowheads="1"/>
          </p:cNvSpPr>
          <p:nvPr/>
        </p:nvSpPr>
        <p:spPr bwMode="auto">
          <a:xfrm>
            <a:off x="762000" y="3429000"/>
            <a:ext cx="1441805"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smtClean="0">
                <a:solidFill>
                  <a:schemeClr val="tx2"/>
                </a:solidFill>
              </a:rPr>
              <a:t>8 </a:t>
            </a:r>
            <a:r>
              <a:rPr lang="en-US" sz="1600">
                <a:solidFill>
                  <a:schemeClr val="tx2"/>
                </a:solidFill>
              </a:rPr>
              <a:t>QDMA CHs</a:t>
            </a:r>
          </a:p>
        </p:txBody>
      </p:sp>
      <p:sp>
        <p:nvSpPr>
          <p:cNvPr id="13349" name="Text Box 65"/>
          <p:cNvSpPr txBox="1">
            <a:spLocks noChangeArrowheads="1"/>
          </p:cNvSpPr>
          <p:nvPr/>
        </p:nvSpPr>
        <p:spPr bwMode="auto">
          <a:xfrm>
            <a:off x="2182813" y="6519863"/>
            <a:ext cx="4821237" cy="2651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t>Note: PSETs are dedicated EDMA RAM (not part of IRAM)</a:t>
            </a:r>
          </a:p>
        </p:txBody>
      </p:sp>
      <p:pic>
        <p:nvPicPr>
          <p:cNvPr id="6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3">
            <a:hlinkClick r:id="rId18" action="ppaction://hlinksldjump"/>
          </p:cNvPr>
          <p:cNvSpPr txBox="1">
            <a:spLocks noChangeArrowheads="1"/>
          </p:cNvSpPr>
          <p:nvPr>
            <p:custDataLst>
              <p:tags r:id="rId4"/>
            </p:custDataLst>
          </p:nvPr>
        </p:nvSpPr>
        <p:spPr bwMode="auto">
          <a:xfrm>
            <a:off x="304800" y="1656196"/>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EDMA Example : Simple (</a:t>
            </a:r>
            <a:r>
              <a:rPr lang="en-US" sz="2800" smtClean="0">
                <a:latin typeface="Arial Narrow" pitchFamily="34" charset="0"/>
              </a:rPr>
              <a:t>Horizontal Line</a:t>
            </a:r>
            <a:r>
              <a:rPr lang="en-US" smtClean="0"/>
              <a:t>)</a:t>
            </a:r>
          </a:p>
        </p:txBody>
      </p:sp>
      <p:sp>
        <p:nvSpPr>
          <p:cNvPr id="186371" name="Line 3"/>
          <p:cNvSpPr>
            <a:spLocks noChangeShapeType="1"/>
          </p:cNvSpPr>
          <p:nvPr/>
        </p:nvSpPr>
        <p:spPr bwMode="auto">
          <a:xfrm>
            <a:off x="6172200" y="1784350"/>
            <a:ext cx="609600" cy="0"/>
          </a:xfrm>
          <a:prstGeom prst="line">
            <a:avLst/>
          </a:prstGeom>
          <a:noFill/>
          <a:ln w="57150">
            <a:solidFill>
              <a:schemeClr val="tx1"/>
            </a:solidFill>
            <a:round/>
            <a:headEnd type="none" w="sm" len="sm"/>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22532" name="Group 4"/>
          <p:cNvGrpSpPr>
            <a:grpSpLocks/>
          </p:cNvGrpSpPr>
          <p:nvPr/>
        </p:nvGrpSpPr>
        <p:grpSpPr bwMode="auto">
          <a:xfrm>
            <a:off x="6161088" y="908050"/>
            <a:ext cx="2373312" cy="1835150"/>
            <a:chOff x="3881" y="668"/>
            <a:chExt cx="1495" cy="1156"/>
          </a:xfrm>
        </p:grpSpPr>
        <p:sp>
          <p:nvSpPr>
            <p:cNvPr id="22602" name="Text Box 5"/>
            <p:cNvSpPr txBox="1">
              <a:spLocks noChangeArrowheads="1"/>
            </p:cNvSpPr>
            <p:nvPr/>
          </p:nvSpPr>
          <p:spPr bwMode="auto">
            <a:xfrm>
              <a:off x="3881" y="696"/>
              <a:ext cx="684" cy="212"/>
            </a:xfrm>
            <a:prstGeom prst="rect">
              <a:avLst/>
            </a:prstGeom>
            <a:noFill/>
            <a:ln w="12700">
              <a:noFill/>
              <a:miter lim="800000"/>
              <a:headEnd type="none" w="sm" len="sm"/>
              <a:tailEnd type="none" w="sm" len="sm"/>
            </a:ln>
          </p:spPr>
          <p:txBody>
            <a:bodyPr wrap="none">
              <a:spAutoFit/>
            </a:bodyPr>
            <a:lstStyle/>
            <a:p>
              <a:pPr algn="r" eaLnBrk="0" hangingPunct="0">
                <a:lnSpc>
                  <a:spcPct val="80000"/>
                </a:lnSpc>
                <a:spcBef>
                  <a:spcPct val="50000"/>
                </a:spcBef>
              </a:pPr>
              <a:r>
                <a:rPr lang="en-US" sz="2000">
                  <a:solidFill>
                    <a:srgbClr val="000000"/>
                  </a:solidFill>
                  <a:latin typeface="Times New Roman" pitchFamily="18" charset="0"/>
                </a:rPr>
                <a:t>myDest:</a:t>
              </a:r>
            </a:p>
          </p:txBody>
        </p:sp>
        <p:sp>
          <p:nvSpPr>
            <p:cNvPr id="22603" name="Text Box 6"/>
            <p:cNvSpPr txBox="1">
              <a:spLocks noChangeArrowheads="1"/>
            </p:cNvSpPr>
            <p:nvPr/>
          </p:nvSpPr>
          <p:spPr bwMode="auto">
            <a:xfrm>
              <a:off x="4736" y="1628"/>
              <a:ext cx="448"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solidFill>
                    <a:srgbClr val="000000"/>
                  </a:solidFill>
                  <a:latin typeface="Times New Roman" pitchFamily="18" charset="0"/>
                </a:rPr>
                <a:t>8 bits</a:t>
              </a:r>
            </a:p>
          </p:txBody>
        </p:sp>
        <p:sp>
          <p:nvSpPr>
            <p:cNvPr id="186375" name="Line 7"/>
            <p:cNvSpPr>
              <a:spLocks noChangeShapeType="1"/>
            </p:cNvSpPr>
            <p:nvPr/>
          </p:nvSpPr>
          <p:spPr bwMode="auto">
            <a:xfrm>
              <a:off x="4560" y="1720"/>
              <a:ext cx="144" cy="0"/>
            </a:xfrm>
            <a:prstGeom prst="line">
              <a:avLst/>
            </a:prstGeom>
            <a:noFill/>
            <a:ln w="12700">
              <a:solidFill>
                <a:schemeClr val="tx1"/>
              </a:solidFill>
              <a:round/>
              <a:headEnd type="triangle" w="med" len="med"/>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6376" name="Line 8"/>
            <p:cNvSpPr>
              <a:spLocks noChangeShapeType="1"/>
            </p:cNvSpPr>
            <p:nvPr/>
          </p:nvSpPr>
          <p:spPr bwMode="auto">
            <a:xfrm>
              <a:off x="5232" y="1720"/>
              <a:ext cx="144" cy="0"/>
            </a:xfrm>
            <a:prstGeom prst="line">
              <a:avLst/>
            </a:prstGeom>
            <a:noFill/>
            <a:ln w="12700">
              <a:solidFill>
                <a:schemeClr val="tx1"/>
              </a:solidFill>
              <a:round/>
              <a:headEnd/>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2606" name="Rectangle 9"/>
            <p:cNvSpPr>
              <a:spLocks noChangeArrowheads="1"/>
            </p:cNvSpPr>
            <p:nvPr/>
          </p:nvSpPr>
          <p:spPr bwMode="auto">
            <a:xfrm>
              <a:off x="4560" y="668"/>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2607" name="Rectangle 10"/>
            <p:cNvSpPr>
              <a:spLocks noChangeArrowheads="1"/>
            </p:cNvSpPr>
            <p:nvPr/>
          </p:nvSpPr>
          <p:spPr bwMode="auto">
            <a:xfrm>
              <a:off x="4560" y="860"/>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2608" name="Rectangle 11"/>
            <p:cNvSpPr>
              <a:spLocks noChangeArrowheads="1"/>
            </p:cNvSpPr>
            <p:nvPr/>
          </p:nvSpPr>
          <p:spPr bwMode="auto">
            <a:xfrm>
              <a:off x="4560" y="1052"/>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2609" name="Rectangle 12"/>
            <p:cNvSpPr>
              <a:spLocks noChangeArrowheads="1"/>
            </p:cNvSpPr>
            <p:nvPr/>
          </p:nvSpPr>
          <p:spPr bwMode="auto">
            <a:xfrm>
              <a:off x="4560" y="1244"/>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sp>
          <p:nvSpPr>
            <p:cNvPr id="186381" name="Rectangle 13"/>
            <p:cNvSpPr>
              <a:spLocks noChangeArrowheads="1"/>
            </p:cNvSpPr>
            <p:nvPr/>
          </p:nvSpPr>
          <p:spPr bwMode="auto">
            <a:xfrm>
              <a:off x="4560" y="1436"/>
              <a:ext cx="816" cy="192"/>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ourier New" pitchFamily="49" charset="0"/>
              </a:endParaRPr>
            </a:p>
          </p:txBody>
        </p:sp>
      </p:grpSp>
      <p:sp>
        <p:nvSpPr>
          <p:cNvPr id="22533" name="Text Box 14"/>
          <p:cNvSpPr txBox="1">
            <a:spLocks noChangeArrowheads="1"/>
          </p:cNvSpPr>
          <p:nvPr/>
        </p:nvSpPr>
        <p:spPr bwMode="auto">
          <a:xfrm>
            <a:off x="4183063" y="533400"/>
            <a:ext cx="15430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0000"/>
                </a:solidFill>
                <a:latin typeface="Times New Roman" pitchFamily="18" charset="0"/>
              </a:rPr>
              <a:t>loc_8 (bytes)</a:t>
            </a:r>
          </a:p>
        </p:txBody>
      </p:sp>
      <p:grpSp>
        <p:nvGrpSpPr>
          <p:cNvPr id="22534" name="Group 15"/>
          <p:cNvGrpSpPr>
            <a:grpSpLocks/>
          </p:cNvGrpSpPr>
          <p:nvPr/>
        </p:nvGrpSpPr>
        <p:grpSpPr bwMode="auto">
          <a:xfrm>
            <a:off x="3962400" y="869950"/>
            <a:ext cx="1828800" cy="1524000"/>
            <a:chOff x="2496" y="644"/>
            <a:chExt cx="1152" cy="960"/>
          </a:xfrm>
        </p:grpSpPr>
        <p:sp>
          <p:nvSpPr>
            <p:cNvPr id="22572" name="Rectangle 16"/>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a:t>
              </a:r>
            </a:p>
          </p:txBody>
        </p:sp>
        <p:sp>
          <p:nvSpPr>
            <p:cNvPr id="22573" name="Rectangle 17"/>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a:t>
              </a:r>
            </a:p>
          </p:txBody>
        </p:sp>
        <p:sp>
          <p:nvSpPr>
            <p:cNvPr id="22574" name="Rectangle 18"/>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a:t>
              </a:r>
            </a:p>
          </p:txBody>
        </p:sp>
        <p:sp>
          <p:nvSpPr>
            <p:cNvPr id="22575" name="Rectangle 19"/>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4</a:t>
              </a:r>
            </a:p>
          </p:txBody>
        </p:sp>
        <p:sp>
          <p:nvSpPr>
            <p:cNvPr id="22576" name="Rectangle 20"/>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5</a:t>
              </a:r>
            </a:p>
          </p:txBody>
        </p:sp>
        <p:sp>
          <p:nvSpPr>
            <p:cNvPr id="22577" name="Rectangle 21"/>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6</a:t>
              </a:r>
            </a:p>
          </p:txBody>
        </p:sp>
        <p:sp>
          <p:nvSpPr>
            <p:cNvPr id="22578" name="Rectangle 22"/>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7</a:t>
              </a:r>
            </a:p>
          </p:txBody>
        </p:sp>
        <p:sp>
          <p:nvSpPr>
            <p:cNvPr id="22579" name="Rectangle 23"/>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12</a:t>
              </a:r>
            </a:p>
          </p:txBody>
        </p:sp>
        <p:sp>
          <p:nvSpPr>
            <p:cNvPr id="22580" name="Rectangle 24"/>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13</a:t>
              </a:r>
            </a:p>
          </p:txBody>
        </p:sp>
        <p:sp>
          <p:nvSpPr>
            <p:cNvPr id="22581" name="Rectangle 25"/>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14</a:t>
              </a:r>
            </a:p>
          </p:txBody>
        </p:sp>
        <p:sp>
          <p:nvSpPr>
            <p:cNvPr id="22582" name="Rectangle 26"/>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15</a:t>
              </a:r>
            </a:p>
          </p:txBody>
        </p:sp>
        <p:sp>
          <p:nvSpPr>
            <p:cNvPr id="22583" name="Rectangle 27"/>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16</a:t>
              </a:r>
            </a:p>
          </p:txBody>
        </p:sp>
        <p:sp>
          <p:nvSpPr>
            <p:cNvPr id="22584" name="Rectangle 28"/>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17</a:t>
              </a:r>
            </a:p>
          </p:txBody>
        </p:sp>
        <p:sp>
          <p:nvSpPr>
            <p:cNvPr id="22585" name="Rectangle 29"/>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18</a:t>
              </a:r>
            </a:p>
          </p:txBody>
        </p:sp>
        <p:sp>
          <p:nvSpPr>
            <p:cNvPr id="22586" name="Rectangle 30"/>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19</a:t>
              </a:r>
            </a:p>
          </p:txBody>
        </p:sp>
        <p:sp>
          <p:nvSpPr>
            <p:cNvPr id="22587" name="Rectangle 31"/>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20</a:t>
              </a:r>
            </a:p>
          </p:txBody>
        </p:sp>
        <p:sp>
          <p:nvSpPr>
            <p:cNvPr id="22588" name="Rectangle 32"/>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21</a:t>
              </a:r>
            </a:p>
          </p:txBody>
        </p:sp>
        <p:sp>
          <p:nvSpPr>
            <p:cNvPr id="22589" name="Rectangle 33"/>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22</a:t>
              </a:r>
            </a:p>
          </p:txBody>
        </p:sp>
        <p:sp>
          <p:nvSpPr>
            <p:cNvPr id="22590" name="Rectangle 34"/>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23</a:t>
              </a:r>
            </a:p>
          </p:txBody>
        </p:sp>
        <p:sp>
          <p:nvSpPr>
            <p:cNvPr id="22591" name="Rectangle 35"/>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24</a:t>
              </a:r>
            </a:p>
          </p:txBody>
        </p:sp>
        <p:sp>
          <p:nvSpPr>
            <p:cNvPr id="22592" name="Rectangle 36"/>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25</a:t>
              </a:r>
            </a:p>
          </p:txBody>
        </p:sp>
        <p:sp>
          <p:nvSpPr>
            <p:cNvPr id="22593" name="Rectangle 37"/>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26</a:t>
              </a:r>
            </a:p>
          </p:txBody>
        </p:sp>
        <p:sp>
          <p:nvSpPr>
            <p:cNvPr id="22594" name="Rectangle 38"/>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27</a:t>
              </a:r>
            </a:p>
          </p:txBody>
        </p:sp>
        <p:sp>
          <p:nvSpPr>
            <p:cNvPr id="22595" name="Rectangle 39"/>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28</a:t>
              </a:r>
            </a:p>
          </p:txBody>
        </p:sp>
        <p:sp>
          <p:nvSpPr>
            <p:cNvPr id="22596" name="Rectangle 40"/>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29</a:t>
              </a:r>
            </a:p>
          </p:txBody>
        </p:sp>
        <p:sp>
          <p:nvSpPr>
            <p:cNvPr id="22597" name="Rectangle 41"/>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30</a:t>
              </a:r>
            </a:p>
          </p:txBody>
        </p:sp>
        <p:sp>
          <p:nvSpPr>
            <p:cNvPr id="22598" name="Rectangle 42"/>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8</a:t>
              </a:r>
            </a:p>
          </p:txBody>
        </p:sp>
        <p:sp>
          <p:nvSpPr>
            <p:cNvPr id="22599" name="Rectangle 43"/>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9</a:t>
              </a:r>
            </a:p>
          </p:txBody>
        </p:sp>
        <p:sp>
          <p:nvSpPr>
            <p:cNvPr id="22600" name="Rectangle 44"/>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10</a:t>
              </a:r>
            </a:p>
          </p:txBody>
        </p:sp>
        <p:sp>
          <p:nvSpPr>
            <p:cNvPr id="22601" name="Rectangle 45"/>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11</a:t>
              </a:r>
            </a:p>
          </p:txBody>
        </p:sp>
      </p:grpSp>
      <p:grpSp>
        <p:nvGrpSpPr>
          <p:cNvPr id="22535" name="Group 46"/>
          <p:cNvGrpSpPr>
            <a:grpSpLocks/>
          </p:cNvGrpSpPr>
          <p:nvPr/>
        </p:nvGrpSpPr>
        <p:grpSpPr bwMode="auto">
          <a:xfrm>
            <a:off x="4267200" y="1174750"/>
            <a:ext cx="1219200" cy="304800"/>
            <a:chOff x="2688" y="836"/>
            <a:chExt cx="768" cy="192"/>
          </a:xfrm>
        </p:grpSpPr>
        <p:sp>
          <p:nvSpPr>
            <p:cNvPr id="22567" name="Rectangle 47"/>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8</a:t>
              </a:r>
            </a:p>
          </p:txBody>
        </p:sp>
        <p:sp>
          <p:nvSpPr>
            <p:cNvPr id="22568" name="Rectangle 48"/>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9</a:t>
              </a:r>
            </a:p>
          </p:txBody>
        </p:sp>
        <p:sp>
          <p:nvSpPr>
            <p:cNvPr id="22569" name="Rectangle 49"/>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10</a:t>
              </a:r>
            </a:p>
          </p:txBody>
        </p:sp>
        <p:sp>
          <p:nvSpPr>
            <p:cNvPr id="22570" name="Rectangle 50"/>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11</a:t>
              </a:r>
            </a:p>
          </p:txBody>
        </p:sp>
        <p:sp>
          <p:nvSpPr>
            <p:cNvPr id="186419" name="Rectangle 51"/>
            <p:cNvSpPr>
              <a:spLocks noChangeArrowheads="1"/>
            </p:cNvSpPr>
            <p:nvPr/>
          </p:nvSpPr>
          <p:spPr bwMode="auto">
            <a:xfrm>
              <a:off x="2688" y="836"/>
              <a:ext cx="768" cy="192"/>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grpSp>
        <p:nvGrpSpPr>
          <p:cNvPr id="22536" name="Group 52"/>
          <p:cNvGrpSpPr>
            <a:grpSpLocks/>
          </p:cNvGrpSpPr>
          <p:nvPr/>
        </p:nvGrpSpPr>
        <p:grpSpPr bwMode="auto">
          <a:xfrm>
            <a:off x="7239000" y="908050"/>
            <a:ext cx="1295400" cy="1219200"/>
            <a:chOff x="4560" y="668"/>
            <a:chExt cx="816" cy="768"/>
          </a:xfrm>
        </p:grpSpPr>
        <p:sp>
          <p:nvSpPr>
            <p:cNvPr id="22563" name="Rectangle 53"/>
            <p:cNvSpPr>
              <a:spLocks noChangeArrowheads="1"/>
            </p:cNvSpPr>
            <p:nvPr/>
          </p:nvSpPr>
          <p:spPr bwMode="auto">
            <a:xfrm>
              <a:off x="4560" y="668"/>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2564" name="Rectangle 54"/>
            <p:cNvSpPr>
              <a:spLocks noChangeArrowheads="1"/>
            </p:cNvSpPr>
            <p:nvPr/>
          </p:nvSpPr>
          <p:spPr bwMode="auto">
            <a:xfrm>
              <a:off x="4560" y="860"/>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2565" name="Rectangle 55"/>
            <p:cNvSpPr>
              <a:spLocks noChangeArrowheads="1"/>
            </p:cNvSpPr>
            <p:nvPr/>
          </p:nvSpPr>
          <p:spPr bwMode="auto">
            <a:xfrm>
              <a:off x="4560" y="1052"/>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2566" name="Rectangle 56"/>
            <p:cNvSpPr>
              <a:spLocks noChangeArrowheads="1"/>
            </p:cNvSpPr>
            <p:nvPr/>
          </p:nvSpPr>
          <p:spPr bwMode="auto">
            <a:xfrm>
              <a:off x="4560" y="1244"/>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grpSp>
      <p:sp>
        <p:nvSpPr>
          <p:cNvPr id="22537" name="Text Box 57"/>
          <p:cNvSpPr txBox="1">
            <a:spLocks noChangeArrowheads="1"/>
          </p:cNvSpPr>
          <p:nvPr/>
        </p:nvSpPr>
        <p:spPr bwMode="auto">
          <a:xfrm>
            <a:off x="271463" y="933450"/>
            <a:ext cx="3182937" cy="1098550"/>
          </a:xfrm>
          <a:prstGeom prst="rect">
            <a:avLst/>
          </a:prstGeom>
          <a:noFill/>
          <a:ln w="12700">
            <a:noFill/>
            <a:miter lim="800000"/>
            <a:headEnd type="none" w="sm" len="sm"/>
            <a:tailEnd type="none" w="sm" len="sm"/>
          </a:ln>
        </p:spPr>
        <p:txBody>
          <a:bodyPr wrap="none">
            <a:spAutoFit/>
          </a:bodyPr>
          <a:lstStyle/>
          <a:p>
            <a:pPr eaLnBrk="0" hangingPunct="0">
              <a:spcBef>
                <a:spcPct val="50000"/>
              </a:spcBef>
            </a:pPr>
            <a:r>
              <a:rPr lang="en-US" sz="2000">
                <a:solidFill>
                  <a:srgbClr val="0066FF"/>
                </a:solidFill>
              </a:rPr>
              <a:t>Goal:</a:t>
            </a:r>
          </a:p>
          <a:p>
            <a:pPr eaLnBrk="0" hangingPunct="0">
              <a:spcBef>
                <a:spcPct val="30000"/>
              </a:spcBef>
            </a:pPr>
            <a:r>
              <a:rPr lang="en-US" sz="2000">
                <a:solidFill>
                  <a:srgbClr val="000000"/>
                </a:solidFill>
              </a:rPr>
              <a:t>Transfer 4 elements</a:t>
            </a:r>
            <a:br>
              <a:rPr lang="en-US" sz="2000">
                <a:solidFill>
                  <a:srgbClr val="000000"/>
                </a:solidFill>
              </a:rPr>
            </a:br>
            <a:r>
              <a:rPr lang="en-US" sz="2000">
                <a:solidFill>
                  <a:srgbClr val="000000"/>
                </a:solidFill>
              </a:rPr>
              <a:t>      from loc_8 to myDest</a:t>
            </a:r>
          </a:p>
        </p:txBody>
      </p:sp>
      <p:sp>
        <p:nvSpPr>
          <p:cNvPr id="22538" name="Rectangle 68"/>
          <p:cNvSpPr>
            <a:spLocks noChangeArrowheads="1"/>
          </p:cNvSpPr>
          <p:nvPr/>
        </p:nvSpPr>
        <p:spPr bwMode="auto">
          <a:xfrm>
            <a:off x="57150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4</a:t>
            </a:r>
          </a:p>
        </p:txBody>
      </p:sp>
      <p:sp>
        <p:nvSpPr>
          <p:cNvPr id="22539" name="Rectangle 69"/>
          <p:cNvSpPr>
            <a:spLocks noChangeArrowheads="1"/>
          </p:cNvSpPr>
          <p:nvPr/>
        </p:nvSpPr>
        <p:spPr bwMode="auto">
          <a:xfrm>
            <a:off x="29718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1 =</a:t>
            </a:r>
          </a:p>
        </p:txBody>
      </p:sp>
      <p:sp>
        <p:nvSpPr>
          <p:cNvPr id="22540" name="Rectangle 70"/>
          <p:cNvSpPr>
            <a:spLocks noChangeArrowheads="1"/>
          </p:cNvSpPr>
          <p:nvPr/>
        </p:nvSpPr>
        <p:spPr bwMode="auto">
          <a:xfrm>
            <a:off x="57150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endParaRPr lang="en-US" sz="1800">
              <a:solidFill>
                <a:srgbClr val="000000"/>
              </a:solidFill>
              <a:latin typeface="Arial Narrow" pitchFamily="34" charset="0"/>
            </a:endParaRPr>
          </a:p>
        </p:txBody>
      </p:sp>
      <p:sp>
        <p:nvSpPr>
          <p:cNvPr id="22541" name="Rectangle 71"/>
          <p:cNvSpPr>
            <a:spLocks noChangeArrowheads="1"/>
          </p:cNvSpPr>
          <p:nvPr/>
        </p:nvSpPr>
        <p:spPr bwMode="auto">
          <a:xfrm>
            <a:off x="29718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endParaRPr lang="en-US" sz="1800">
              <a:solidFill>
                <a:srgbClr val="000000"/>
              </a:solidFill>
              <a:latin typeface="Arial Narrow" pitchFamily="34" charset="0"/>
            </a:endParaRPr>
          </a:p>
        </p:txBody>
      </p:sp>
      <p:sp>
        <p:nvSpPr>
          <p:cNvPr id="22542" name="Rectangle 72"/>
          <p:cNvSpPr>
            <a:spLocks noChangeArrowheads="1"/>
          </p:cNvSpPr>
          <p:nvPr/>
        </p:nvSpPr>
        <p:spPr bwMode="auto">
          <a:xfrm>
            <a:off x="57150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endParaRPr lang="en-US" sz="1800">
              <a:solidFill>
                <a:srgbClr val="000000"/>
              </a:solidFill>
              <a:latin typeface="Arial Narrow" pitchFamily="34" charset="0"/>
            </a:endParaRPr>
          </a:p>
        </p:txBody>
      </p:sp>
      <p:sp>
        <p:nvSpPr>
          <p:cNvPr id="22543" name="Rectangle 73"/>
          <p:cNvSpPr>
            <a:spLocks noChangeArrowheads="1"/>
          </p:cNvSpPr>
          <p:nvPr/>
        </p:nvSpPr>
        <p:spPr bwMode="auto">
          <a:xfrm>
            <a:off x="29718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endParaRPr lang="en-US" sz="1800">
              <a:solidFill>
                <a:srgbClr val="000000"/>
              </a:solidFill>
              <a:latin typeface="Arial Narrow" pitchFamily="34" charset="0"/>
            </a:endParaRPr>
          </a:p>
        </p:txBody>
      </p:sp>
      <p:grpSp>
        <p:nvGrpSpPr>
          <p:cNvPr id="22544" name="Group 91"/>
          <p:cNvGrpSpPr>
            <a:grpSpLocks/>
          </p:cNvGrpSpPr>
          <p:nvPr/>
        </p:nvGrpSpPr>
        <p:grpSpPr bwMode="auto">
          <a:xfrm>
            <a:off x="3429000" y="4114800"/>
            <a:ext cx="2286000" cy="2438400"/>
            <a:chOff x="2160" y="2592"/>
            <a:chExt cx="1440" cy="1536"/>
          </a:xfrm>
        </p:grpSpPr>
        <p:sp>
          <p:nvSpPr>
            <p:cNvPr id="22550" name="Rectangle 58"/>
            <p:cNvSpPr>
              <a:spLocks noChangeArrowheads="1"/>
            </p:cNvSpPr>
            <p:nvPr/>
          </p:nvSpPr>
          <p:spPr bwMode="auto">
            <a:xfrm>
              <a:off x="2160" y="2592"/>
              <a:ext cx="144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51" name="Rectangle 59"/>
            <p:cNvSpPr>
              <a:spLocks noChangeArrowheads="1"/>
            </p:cNvSpPr>
            <p:nvPr/>
          </p:nvSpPr>
          <p:spPr bwMode="auto">
            <a:xfrm>
              <a:off x="2160" y="2784"/>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22552" name="Rectangle 60"/>
            <p:cNvSpPr>
              <a:spLocks noChangeArrowheads="1"/>
            </p:cNvSpPr>
            <p:nvPr/>
          </p:nvSpPr>
          <p:spPr bwMode="auto">
            <a:xfrm>
              <a:off x="288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ACNT</a:t>
              </a:r>
            </a:p>
          </p:txBody>
        </p:sp>
        <p:sp>
          <p:nvSpPr>
            <p:cNvPr id="22553" name="Rectangle 61"/>
            <p:cNvSpPr>
              <a:spLocks noChangeArrowheads="1"/>
            </p:cNvSpPr>
            <p:nvPr/>
          </p:nvSpPr>
          <p:spPr bwMode="auto">
            <a:xfrm>
              <a:off x="2160" y="3168"/>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22554" name="Rectangle 62"/>
            <p:cNvSpPr>
              <a:spLocks noChangeArrowheads="1"/>
            </p:cNvSpPr>
            <p:nvPr/>
          </p:nvSpPr>
          <p:spPr bwMode="auto">
            <a:xfrm>
              <a:off x="2880" y="3360"/>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55" name="Rectangle 63"/>
            <p:cNvSpPr>
              <a:spLocks noChangeArrowheads="1"/>
            </p:cNvSpPr>
            <p:nvPr/>
          </p:nvSpPr>
          <p:spPr bwMode="auto">
            <a:xfrm>
              <a:off x="216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BCNT</a:t>
              </a:r>
            </a:p>
          </p:txBody>
        </p:sp>
        <p:sp>
          <p:nvSpPr>
            <p:cNvPr id="22556" name="Rectangle 64"/>
            <p:cNvSpPr>
              <a:spLocks noChangeArrowheads="1"/>
            </p:cNvSpPr>
            <p:nvPr/>
          </p:nvSpPr>
          <p:spPr bwMode="auto">
            <a:xfrm>
              <a:off x="2160" y="3360"/>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57" name="Rectangle 65"/>
            <p:cNvSpPr>
              <a:spLocks noChangeArrowheads="1"/>
            </p:cNvSpPr>
            <p:nvPr/>
          </p:nvSpPr>
          <p:spPr bwMode="auto">
            <a:xfrm>
              <a:off x="288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58" name="Rectangle 66"/>
            <p:cNvSpPr>
              <a:spLocks noChangeArrowheads="1"/>
            </p:cNvSpPr>
            <p:nvPr/>
          </p:nvSpPr>
          <p:spPr bwMode="auto">
            <a:xfrm>
              <a:off x="216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59" name="Rectangle 67"/>
            <p:cNvSpPr>
              <a:spLocks noChangeArrowheads="1"/>
            </p:cNvSpPr>
            <p:nvPr/>
          </p:nvSpPr>
          <p:spPr bwMode="auto">
            <a:xfrm>
              <a:off x="2880" y="393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CCNT</a:t>
              </a:r>
            </a:p>
          </p:txBody>
        </p:sp>
        <p:sp>
          <p:nvSpPr>
            <p:cNvPr id="22560" name="Rectangle 74"/>
            <p:cNvSpPr>
              <a:spLocks noChangeArrowheads="1"/>
            </p:cNvSpPr>
            <p:nvPr/>
          </p:nvSpPr>
          <p:spPr bwMode="auto">
            <a:xfrm>
              <a:off x="288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61" name="Rectangle 75"/>
            <p:cNvSpPr>
              <a:spLocks noChangeArrowheads="1"/>
            </p:cNvSpPr>
            <p:nvPr/>
          </p:nvSpPr>
          <p:spPr bwMode="auto">
            <a:xfrm>
              <a:off x="216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2562" name="Rectangle 76"/>
            <p:cNvSpPr>
              <a:spLocks noChangeArrowheads="1"/>
            </p:cNvSpPr>
            <p:nvPr/>
          </p:nvSpPr>
          <p:spPr bwMode="auto">
            <a:xfrm>
              <a:off x="2160" y="3936"/>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grpSp>
      <p:sp>
        <p:nvSpPr>
          <p:cNvPr id="22545" name="Rectangle 77"/>
          <p:cNvSpPr>
            <a:spLocks noChangeArrowheads="1"/>
          </p:cNvSpPr>
          <p:nvPr/>
        </p:nvSpPr>
        <p:spPr bwMode="auto">
          <a:xfrm>
            <a:off x="5715000" y="6248400"/>
            <a:ext cx="6096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1</a:t>
            </a:r>
          </a:p>
        </p:txBody>
      </p:sp>
      <p:sp>
        <p:nvSpPr>
          <p:cNvPr id="22546" name="Rectangle 78"/>
          <p:cNvSpPr>
            <a:spLocks noChangeArrowheads="1"/>
          </p:cNvSpPr>
          <p:nvPr/>
        </p:nvSpPr>
        <p:spPr bwMode="auto">
          <a:xfrm>
            <a:off x="5715000" y="50292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&amp;myDest</a:t>
            </a:r>
          </a:p>
        </p:txBody>
      </p:sp>
      <p:sp>
        <p:nvSpPr>
          <p:cNvPr id="22547" name="Rectangle 79"/>
          <p:cNvSpPr>
            <a:spLocks noChangeArrowheads="1"/>
          </p:cNvSpPr>
          <p:nvPr/>
        </p:nvSpPr>
        <p:spPr bwMode="auto">
          <a:xfrm>
            <a:off x="5715000" y="4419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&amp;loc_8</a:t>
            </a:r>
          </a:p>
        </p:txBody>
      </p:sp>
      <p:sp>
        <p:nvSpPr>
          <p:cNvPr id="22548" name="Text Box 80"/>
          <p:cNvSpPr txBox="1">
            <a:spLocks noChangeArrowheads="1"/>
          </p:cNvSpPr>
          <p:nvPr/>
        </p:nvSpPr>
        <p:spPr bwMode="auto">
          <a:xfrm>
            <a:off x="1219200" y="2895600"/>
            <a:ext cx="7054850" cy="1103312"/>
          </a:xfrm>
          <a:prstGeom prst="rect">
            <a:avLst/>
          </a:prstGeom>
          <a:noFill/>
          <a:ln w="28575" algn="ctr">
            <a:noFill/>
            <a:miter lim="800000"/>
            <a:headEnd type="none" w="med" len="lg"/>
            <a:tailEnd type="none" w="med" len="lg"/>
          </a:ln>
        </p:spPr>
        <p:txBody>
          <a:bodyPr/>
          <a:lstStyle/>
          <a:p>
            <a:pPr marL="342900" indent="-342900" eaLnBrk="0" hangingPunct="0">
              <a:lnSpc>
                <a:spcPct val="80000"/>
              </a:lnSpc>
              <a:spcBef>
                <a:spcPct val="50000"/>
              </a:spcBef>
              <a:buClr>
                <a:srgbClr val="0066FF"/>
              </a:buClr>
              <a:buSzPct val="75000"/>
              <a:buFont typeface="Wingdings" pitchFamily="2" charset="2"/>
              <a:buChar char=""/>
            </a:pPr>
            <a:r>
              <a:rPr lang="en-US" sz="1800" b="0" dirty="0">
                <a:solidFill>
                  <a:srgbClr val="000000"/>
                </a:solidFill>
              </a:rPr>
              <a:t>DMA always increments across ACNT fields</a:t>
            </a:r>
          </a:p>
          <a:p>
            <a:pPr marL="342900" indent="-342900" eaLnBrk="0" hangingPunct="0">
              <a:lnSpc>
                <a:spcPct val="80000"/>
              </a:lnSpc>
              <a:spcBef>
                <a:spcPct val="50000"/>
              </a:spcBef>
              <a:buClr>
                <a:srgbClr val="0066FF"/>
              </a:buClr>
              <a:buSzPct val="75000"/>
              <a:buFont typeface="Wingdings" pitchFamily="2" charset="2"/>
              <a:buChar char=""/>
            </a:pPr>
            <a:r>
              <a:rPr lang="en-US" sz="1800" b="0" dirty="0">
                <a:solidFill>
                  <a:srgbClr val="000000"/>
                </a:solidFill>
              </a:rPr>
              <a:t>B and C counts must be 1 (or more) for any actions to </a:t>
            </a:r>
            <a:r>
              <a:rPr lang="en-US" sz="1800" b="0" dirty="0" smtClean="0">
                <a:solidFill>
                  <a:srgbClr val="000000"/>
                </a:solidFill>
              </a:rPr>
              <a:t>occur</a:t>
            </a:r>
          </a:p>
          <a:p>
            <a:pPr marL="342900" indent="-342900" eaLnBrk="0" hangingPunct="0">
              <a:lnSpc>
                <a:spcPct val="80000"/>
              </a:lnSpc>
              <a:spcBef>
                <a:spcPct val="50000"/>
              </a:spcBef>
              <a:buClr>
                <a:srgbClr val="0066FF"/>
              </a:buClr>
              <a:buSzPct val="75000"/>
              <a:buFont typeface="Wingdings" pitchFamily="2" charset="2"/>
              <a:buChar char=""/>
            </a:pPr>
            <a:r>
              <a:rPr lang="en-US" sz="1800" b="0" dirty="0" smtClean="0">
                <a:solidFill>
                  <a:srgbClr val="000000"/>
                </a:solidFill>
              </a:rPr>
              <a:t>Any indexing needed?</a:t>
            </a:r>
            <a:endParaRPr lang="en-US" sz="1800" b="0" dirty="0">
              <a:solidFill>
                <a:srgbClr val="000000"/>
              </a:solidFill>
            </a:endParaRPr>
          </a:p>
        </p:txBody>
      </p:sp>
      <p:sp>
        <p:nvSpPr>
          <p:cNvPr id="186458" name="Leading Question"/>
          <p:cNvSpPr txBox="1">
            <a:spLocks noChangeArrowheads="1"/>
          </p:cNvSpPr>
          <p:nvPr/>
        </p:nvSpPr>
        <p:spPr bwMode="auto">
          <a:xfrm>
            <a:off x="6940550" y="6178550"/>
            <a:ext cx="1885950" cy="488950"/>
          </a:xfrm>
          <a:prstGeom prst="rect">
            <a:avLst/>
          </a:prstGeom>
          <a:noFill/>
          <a:ln w="12700">
            <a:noFill/>
            <a:miter lim="800000"/>
            <a:headEnd type="none" w="sm" len="sm"/>
            <a:tailEnd type="none" w="sm" len="sm"/>
          </a:ln>
        </p:spPr>
        <p:txBody>
          <a:bodyPr wrap="none" lIns="0" tIns="0" rIns="0" bIns="0" anchor="b">
            <a:spAutoFit/>
          </a:bodyPr>
          <a:lstStyle/>
          <a:p>
            <a:pPr algn="r" eaLnBrk="0" hangingPunct="0">
              <a:lnSpc>
                <a:spcPct val="80000"/>
              </a:lnSpc>
            </a:pPr>
            <a:r>
              <a:rPr lang="en-US" sz="2000" b="0">
                <a:solidFill>
                  <a:srgbClr val="0066FF"/>
                </a:solidFill>
                <a:latin typeface="Arial Narrow" pitchFamily="34" charset="0"/>
              </a:rPr>
              <a:t>Is there another way</a:t>
            </a:r>
          </a:p>
          <a:p>
            <a:pPr algn="r" eaLnBrk="0" hangingPunct="0">
              <a:lnSpc>
                <a:spcPct val="80000"/>
              </a:lnSpc>
            </a:pPr>
            <a:r>
              <a:rPr lang="en-US" sz="2000" b="0">
                <a:solidFill>
                  <a:srgbClr val="0066FF"/>
                </a:solidFill>
                <a:latin typeface="Arial Narrow" pitchFamily="34" charset="0"/>
              </a:rPr>
              <a:t>to set this up?</a:t>
            </a:r>
          </a:p>
        </p:txBody>
      </p:sp>
      <p:pic>
        <p:nvPicPr>
          <p:cNvPr id="8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45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EDMA Example : Simple (</a:t>
            </a:r>
            <a:r>
              <a:rPr lang="en-US" sz="2800" smtClean="0">
                <a:latin typeface="Arial Narrow" pitchFamily="34" charset="0"/>
              </a:rPr>
              <a:t>Horizontal Line</a:t>
            </a:r>
            <a:r>
              <a:rPr lang="en-US" smtClean="0"/>
              <a:t>)</a:t>
            </a:r>
          </a:p>
        </p:txBody>
      </p:sp>
      <p:sp>
        <p:nvSpPr>
          <p:cNvPr id="188419" name="Line 3"/>
          <p:cNvSpPr>
            <a:spLocks noChangeShapeType="1"/>
          </p:cNvSpPr>
          <p:nvPr/>
        </p:nvSpPr>
        <p:spPr bwMode="auto">
          <a:xfrm>
            <a:off x="6172200" y="1784350"/>
            <a:ext cx="609600" cy="0"/>
          </a:xfrm>
          <a:prstGeom prst="line">
            <a:avLst/>
          </a:prstGeom>
          <a:noFill/>
          <a:ln w="57150">
            <a:solidFill>
              <a:schemeClr val="tx1"/>
            </a:solidFill>
            <a:round/>
            <a:headEnd type="none" w="sm" len="sm"/>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23556" name="Group 4"/>
          <p:cNvGrpSpPr>
            <a:grpSpLocks/>
          </p:cNvGrpSpPr>
          <p:nvPr/>
        </p:nvGrpSpPr>
        <p:grpSpPr bwMode="auto">
          <a:xfrm>
            <a:off x="6161088" y="908050"/>
            <a:ext cx="2373312" cy="1835150"/>
            <a:chOff x="3881" y="668"/>
            <a:chExt cx="1495" cy="1156"/>
          </a:xfrm>
        </p:grpSpPr>
        <p:sp>
          <p:nvSpPr>
            <p:cNvPr id="23626" name="Text Box 5"/>
            <p:cNvSpPr txBox="1">
              <a:spLocks noChangeArrowheads="1"/>
            </p:cNvSpPr>
            <p:nvPr/>
          </p:nvSpPr>
          <p:spPr bwMode="auto">
            <a:xfrm>
              <a:off x="3881" y="696"/>
              <a:ext cx="684" cy="212"/>
            </a:xfrm>
            <a:prstGeom prst="rect">
              <a:avLst/>
            </a:prstGeom>
            <a:noFill/>
            <a:ln w="12700">
              <a:noFill/>
              <a:miter lim="800000"/>
              <a:headEnd type="none" w="sm" len="sm"/>
              <a:tailEnd type="none" w="sm" len="sm"/>
            </a:ln>
          </p:spPr>
          <p:txBody>
            <a:bodyPr wrap="none">
              <a:spAutoFit/>
            </a:bodyPr>
            <a:lstStyle/>
            <a:p>
              <a:pPr algn="r" eaLnBrk="0" hangingPunct="0">
                <a:lnSpc>
                  <a:spcPct val="80000"/>
                </a:lnSpc>
                <a:spcBef>
                  <a:spcPct val="50000"/>
                </a:spcBef>
              </a:pPr>
              <a:r>
                <a:rPr lang="en-US" sz="2000">
                  <a:solidFill>
                    <a:srgbClr val="000000"/>
                  </a:solidFill>
                  <a:latin typeface="Times New Roman" pitchFamily="18" charset="0"/>
                </a:rPr>
                <a:t>myDest:</a:t>
              </a:r>
            </a:p>
          </p:txBody>
        </p:sp>
        <p:sp>
          <p:nvSpPr>
            <p:cNvPr id="23627" name="Text Box 6"/>
            <p:cNvSpPr txBox="1">
              <a:spLocks noChangeArrowheads="1"/>
            </p:cNvSpPr>
            <p:nvPr/>
          </p:nvSpPr>
          <p:spPr bwMode="auto">
            <a:xfrm>
              <a:off x="4736" y="1628"/>
              <a:ext cx="448"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solidFill>
                    <a:srgbClr val="000000"/>
                  </a:solidFill>
                  <a:latin typeface="Times New Roman" pitchFamily="18" charset="0"/>
                </a:rPr>
                <a:t>8 bits</a:t>
              </a:r>
            </a:p>
          </p:txBody>
        </p:sp>
        <p:sp>
          <p:nvSpPr>
            <p:cNvPr id="188423" name="Line 7"/>
            <p:cNvSpPr>
              <a:spLocks noChangeShapeType="1"/>
            </p:cNvSpPr>
            <p:nvPr/>
          </p:nvSpPr>
          <p:spPr bwMode="auto">
            <a:xfrm>
              <a:off x="4560" y="1720"/>
              <a:ext cx="144" cy="0"/>
            </a:xfrm>
            <a:prstGeom prst="line">
              <a:avLst/>
            </a:prstGeom>
            <a:noFill/>
            <a:ln w="12700">
              <a:solidFill>
                <a:schemeClr val="tx1"/>
              </a:solidFill>
              <a:round/>
              <a:headEnd type="triangle" w="med" len="med"/>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8424" name="Line 8"/>
            <p:cNvSpPr>
              <a:spLocks noChangeShapeType="1"/>
            </p:cNvSpPr>
            <p:nvPr/>
          </p:nvSpPr>
          <p:spPr bwMode="auto">
            <a:xfrm>
              <a:off x="5232" y="1720"/>
              <a:ext cx="144" cy="0"/>
            </a:xfrm>
            <a:prstGeom prst="line">
              <a:avLst/>
            </a:prstGeom>
            <a:noFill/>
            <a:ln w="12700">
              <a:solidFill>
                <a:schemeClr val="tx1"/>
              </a:solidFill>
              <a:round/>
              <a:headEnd/>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3630" name="Rectangle 9"/>
            <p:cNvSpPr>
              <a:spLocks noChangeArrowheads="1"/>
            </p:cNvSpPr>
            <p:nvPr/>
          </p:nvSpPr>
          <p:spPr bwMode="auto">
            <a:xfrm>
              <a:off x="4560" y="668"/>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3631" name="Rectangle 10"/>
            <p:cNvSpPr>
              <a:spLocks noChangeArrowheads="1"/>
            </p:cNvSpPr>
            <p:nvPr/>
          </p:nvSpPr>
          <p:spPr bwMode="auto">
            <a:xfrm>
              <a:off x="4560" y="860"/>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3632" name="Rectangle 11"/>
            <p:cNvSpPr>
              <a:spLocks noChangeArrowheads="1"/>
            </p:cNvSpPr>
            <p:nvPr/>
          </p:nvSpPr>
          <p:spPr bwMode="auto">
            <a:xfrm>
              <a:off x="4560" y="1052"/>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3633" name="Rectangle 12"/>
            <p:cNvSpPr>
              <a:spLocks noChangeArrowheads="1"/>
            </p:cNvSpPr>
            <p:nvPr/>
          </p:nvSpPr>
          <p:spPr bwMode="auto">
            <a:xfrm>
              <a:off x="4560" y="1244"/>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sp>
          <p:nvSpPr>
            <p:cNvPr id="188429" name="Rectangle 13"/>
            <p:cNvSpPr>
              <a:spLocks noChangeArrowheads="1"/>
            </p:cNvSpPr>
            <p:nvPr/>
          </p:nvSpPr>
          <p:spPr bwMode="auto">
            <a:xfrm>
              <a:off x="4560" y="1436"/>
              <a:ext cx="816" cy="192"/>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ourier New" pitchFamily="49" charset="0"/>
              </a:endParaRPr>
            </a:p>
          </p:txBody>
        </p:sp>
      </p:grpSp>
      <p:sp>
        <p:nvSpPr>
          <p:cNvPr id="23557" name="Text Box 14"/>
          <p:cNvSpPr txBox="1">
            <a:spLocks noChangeArrowheads="1"/>
          </p:cNvSpPr>
          <p:nvPr/>
        </p:nvSpPr>
        <p:spPr bwMode="auto">
          <a:xfrm>
            <a:off x="4183063" y="533400"/>
            <a:ext cx="15430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0000"/>
                </a:solidFill>
                <a:latin typeface="Times New Roman" pitchFamily="18" charset="0"/>
              </a:rPr>
              <a:t>loc_8 (bytes)</a:t>
            </a:r>
          </a:p>
        </p:txBody>
      </p:sp>
      <p:grpSp>
        <p:nvGrpSpPr>
          <p:cNvPr id="23558" name="Group 15"/>
          <p:cNvGrpSpPr>
            <a:grpSpLocks/>
          </p:cNvGrpSpPr>
          <p:nvPr/>
        </p:nvGrpSpPr>
        <p:grpSpPr bwMode="auto">
          <a:xfrm>
            <a:off x="3962400" y="869950"/>
            <a:ext cx="1828800" cy="1524000"/>
            <a:chOff x="2496" y="644"/>
            <a:chExt cx="1152" cy="960"/>
          </a:xfrm>
        </p:grpSpPr>
        <p:sp>
          <p:nvSpPr>
            <p:cNvPr id="23596" name="Rectangle 16"/>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a:t>
              </a:r>
            </a:p>
          </p:txBody>
        </p:sp>
        <p:sp>
          <p:nvSpPr>
            <p:cNvPr id="23597" name="Rectangle 17"/>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a:t>
              </a:r>
            </a:p>
          </p:txBody>
        </p:sp>
        <p:sp>
          <p:nvSpPr>
            <p:cNvPr id="23598" name="Rectangle 18"/>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a:t>
              </a:r>
            </a:p>
          </p:txBody>
        </p:sp>
        <p:sp>
          <p:nvSpPr>
            <p:cNvPr id="23599" name="Rectangle 19"/>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4</a:t>
              </a:r>
            </a:p>
          </p:txBody>
        </p:sp>
        <p:sp>
          <p:nvSpPr>
            <p:cNvPr id="23600" name="Rectangle 20"/>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5</a:t>
              </a:r>
            </a:p>
          </p:txBody>
        </p:sp>
        <p:sp>
          <p:nvSpPr>
            <p:cNvPr id="23601" name="Rectangle 21"/>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6</a:t>
              </a:r>
            </a:p>
          </p:txBody>
        </p:sp>
        <p:sp>
          <p:nvSpPr>
            <p:cNvPr id="23602" name="Rectangle 22"/>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7</a:t>
              </a:r>
            </a:p>
          </p:txBody>
        </p:sp>
        <p:sp>
          <p:nvSpPr>
            <p:cNvPr id="23603" name="Rectangle 23"/>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12</a:t>
              </a:r>
            </a:p>
          </p:txBody>
        </p:sp>
        <p:sp>
          <p:nvSpPr>
            <p:cNvPr id="23604" name="Rectangle 24"/>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13</a:t>
              </a:r>
            </a:p>
          </p:txBody>
        </p:sp>
        <p:sp>
          <p:nvSpPr>
            <p:cNvPr id="23605" name="Rectangle 25"/>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14</a:t>
              </a:r>
            </a:p>
          </p:txBody>
        </p:sp>
        <p:sp>
          <p:nvSpPr>
            <p:cNvPr id="23606" name="Rectangle 26"/>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15</a:t>
              </a:r>
            </a:p>
          </p:txBody>
        </p:sp>
        <p:sp>
          <p:nvSpPr>
            <p:cNvPr id="23607" name="Rectangle 27"/>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16</a:t>
              </a:r>
            </a:p>
          </p:txBody>
        </p:sp>
        <p:sp>
          <p:nvSpPr>
            <p:cNvPr id="23608" name="Rectangle 28"/>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17</a:t>
              </a:r>
            </a:p>
          </p:txBody>
        </p:sp>
        <p:sp>
          <p:nvSpPr>
            <p:cNvPr id="23609" name="Rectangle 29"/>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18</a:t>
              </a:r>
            </a:p>
          </p:txBody>
        </p:sp>
        <p:sp>
          <p:nvSpPr>
            <p:cNvPr id="23610" name="Rectangle 30"/>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19</a:t>
              </a:r>
            </a:p>
          </p:txBody>
        </p:sp>
        <p:sp>
          <p:nvSpPr>
            <p:cNvPr id="23611" name="Rectangle 31"/>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20</a:t>
              </a:r>
            </a:p>
          </p:txBody>
        </p:sp>
        <p:sp>
          <p:nvSpPr>
            <p:cNvPr id="23612" name="Rectangle 32"/>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21</a:t>
              </a:r>
            </a:p>
          </p:txBody>
        </p:sp>
        <p:sp>
          <p:nvSpPr>
            <p:cNvPr id="23613" name="Rectangle 33"/>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22</a:t>
              </a:r>
            </a:p>
          </p:txBody>
        </p:sp>
        <p:sp>
          <p:nvSpPr>
            <p:cNvPr id="23614" name="Rectangle 34"/>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23</a:t>
              </a:r>
            </a:p>
          </p:txBody>
        </p:sp>
        <p:sp>
          <p:nvSpPr>
            <p:cNvPr id="23615" name="Rectangle 35"/>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24</a:t>
              </a:r>
            </a:p>
          </p:txBody>
        </p:sp>
        <p:sp>
          <p:nvSpPr>
            <p:cNvPr id="23616" name="Rectangle 36"/>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25</a:t>
              </a:r>
            </a:p>
          </p:txBody>
        </p:sp>
        <p:sp>
          <p:nvSpPr>
            <p:cNvPr id="23617" name="Rectangle 37"/>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26</a:t>
              </a:r>
            </a:p>
          </p:txBody>
        </p:sp>
        <p:sp>
          <p:nvSpPr>
            <p:cNvPr id="23618" name="Rectangle 38"/>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27</a:t>
              </a:r>
            </a:p>
          </p:txBody>
        </p:sp>
        <p:sp>
          <p:nvSpPr>
            <p:cNvPr id="23619" name="Rectangle 39"/>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28</a:t>
              </a:r>
            </a:p>
          </p:txBody>
        </p:sp>
        <p:sp>
          <p:nvSpPr>
            <p:cNvPr id="23620" name="Rectangle 40"/>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29</a:t>
              </a:r>
            </a:p>
          </p:txBody>
        </p:sp>
        <p:sp>
          <p:nvSpPr>
            <p:cNvPr id="23621" name="Rectangle 41"/>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30</a:t>
              </a:r>
            </a:p>
          </p:txBody>
        </p:sp>
        <p:sp>
          <p:nvSpPr>
            <p:cNvPr id="23622" name="Rectangle 42"/>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8</a:t>
              </a:r>
            </a:p>
          </p:txBody>
        </p:sp>
        <p:sp>
          <p:nvSpPr>
            <p:cNvPr id="23623" name="Rectangle 43"/>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9</a:t>
              </a:r>
            </a:p>
          </p:txBody>
        </p:sp>
        <p:sp>
          <p:nvSpPr>
            <p:cNvPr id="23624" name="Rectangle 44"/>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10</a:t>
              </a:r>
            </a:p>
          </p:txBody>
        </p:sp>
        <p:sp>
          <p:nvSpPr>
            <p:cNvPr id="23625" name="Rectangle 45"/>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11</a:t>
              </a:r>
            </a:p>
          </p:txBody>
        </p:sp>
      </p:grpSp>
      <p:grpSp>
        <p:nvGrpSpPr>
          <p:cNvPr id="23559" name="Group 46"/>
          <p:cNvGrpSpPr>
            <a:grpSpLocks/>
          </p:cNvGrpSpPr>
          <p:nvPr/>
        </p:nvGrpSpPr>
        <p:grpSpPr bwMode="auto">
          <a:xfrm>
            <a:off x="4267200" y="1174750"/>
            <a:ext cx="1219200" cy="304800"/>
            <a:chOff x="2688" y="836"/>
            <a:chExt cx="768" cy="192"/>
          </a:xfrm>
        </p:grpSpPr>
        <p:sp>
          <p:nvSpPr>
            <p:cNvPr id="23591" name="Rectangle 47"/>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8</a:t>
              </a:r>
            </a:p>
          </p:txBody>
        </p:sp>
        <p:sp>
          <p:nvSpPr>
            <p:cNvPr id="23592" name="Rectangle 48"/>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9</a:t>
              </a:r>
            </a:p>
          </p:txBody>
        </p:sp>
        <p:sp>
          <p:nvSpPr>
            <p:cNvPr id="23593" name="Rectangle 49"/>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10</a:t>
              </a:r>
            </a:p>
          </p:txBody>
        </p:sp>
        <p:sp>
          <p:nvSpPr>
            <p:cNvPr id="23594" name="Rectangle 50"/>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11</a:t>
              </a:r>
            </a:p>
          </p:txBody>
        </p:sp>
        <p:sp>
          <p:nvSpPr>
            <p:cNvPr id="188467" name="Rectangle 51"/>
            <p:cNvSpPr>
              <a:spLocks noChangeArrowheads="1"/>
            </p:cNvSpPr>
            <p:nvPr/>
          </p:nvSpPr>
          <p:spPr bwMode="auto">
            <a:xfrm>
              <a:off x="2688" y="836"/>
              <a:ext cx="768" cy="192"/>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grpSp>
        <p:nvGrpSpPr>
          <p:cNvPr id="23560" name="Group 52"/>
          <p:cNvGrpSpPr>
            <a:grpSpLocks/>
          </p:cNvGrpSpPr>
          <p:nvPr/>
        </p:nvGrpSpPr>
        <p:grpSpPr bwMode="auto">
          <a:xfrm>
            <a:off x="7239000" y="908050"/>
            <a:ext cx="1295400" cy="1219200"/>
            <a:chOff x="4560" y="668"/>
            <a:chExt cx="816" cy="768"/>
          </a:xfrm>
        </p:grpSpPr>
        <p:sp>
          <p:nvSpPr>
            <p:cNvPr id="23587" name="Rectangle 53"/>
            <p:cNvSpPr>
              <a:spLocks noChangeArrowheads="1"/>
            </p:cNvSpPr>
            <p:nvPr/>
          </p:nvSpPr>
          <p:spPr bwMode="auto">
            <a:xfrm>
              <a:off x="4560" y="668"/>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3588" name="Rectangle 54"/>
            <p:cNvSpPr>
              <a:spLocks noChangeArrowheads="1"/>
            </p:cNvSpPr>
            <p:nvPr/>
          </p:nvSpPr>
          <p:spPr bwMode="auto">
            <a:xfrm>
              <a:off x="4560" y="860"/>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3589" name="Rectangle 55"/>
            <p:cNvSpPr>
              <a:spLocks noChangeArrowheads="1"/>
            </p:cNvSpPr>
            <p:nvPr/>
          </p:nvSpPr>
          <p:spPr bwMode="auto">
            <a:xfrm>
              <a:off x="4560" y="1052"/>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3590" name="Rectangle 56"/>
            <p:cNvSpPr>
              <a:spLocks noChangeArrowheads="1"/>
            </p:cNvSpPr>
            <p:nvPr/>
          </p:nvSpPr>
          <p:spPr bwMode="auto">
            <a:xfrm>
              <a:off x="4560" y="1244"/>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grpSp>
      <p:sp>
        <p:nvSpPr>
          <p:cNvPr id="23561" name="Text Box 57"/>
          <p:cNvSpPr txBox="1">
            <a:spLocks noChangeArrowheads="1"/>
          </p:cNvSpPr>
          <p:nvPr/>
        </p:nvSpPr>
        <p:spPr bwMode="auto">
          <a:xfrm>
            <a:off x="271463" y="933450"/>
            <a:ext cx="3182937" cy="1098550"/>
          </a:xfrm>
          <a:prstGeom prst="rect">
            <a:avLst/>
          </a:prstGeom>
          <a:noFill/>
          <a:ln w="12700">
            <a:noFill/>
            <a:miter lim="800000"/>
            <a:headEnd type="none" w="sm" len="sm"/>
            <a:tailEnd type="none" w="sm" len="sm"/>
          </a:ln>
        </p:spPr>
        <p:txBody>
          <a:bodyPr wrap="none">
            <a:spAutoFit/>
          </a:bodyPr>
          <a:lstStyle/>
          <a:p>
            <a:pPr eaLnBrk="0" hangingPunct="0">
              <a:spcBef>
                <a:spcPct val="50000"/>
              </a:spcBef>
            </a:pPr>
            <a:r>
              <a:rPr lang="en-US" sz="2000">
                <a:solidFill>
                  <a:srgbClr val="0066FF"/>
                </a:solidFill>
              </a:rPr>
              <a:t>Goal:</a:t>
            </a:r>
          </a:p>
          <a:p>
            <a:pPr eaLnBrk="0" hangingPunct="0">
              <a:spcBef>
                <a:spcPct val="30000"/>
              </a:spcBef>
            </a:pPr>
            <a:r>
              <a:rPr lang="en-US" sz="2000">
                <a:solidFill>
                  <a:srgbClr val="000000"/>
                </a:solidFill>
              </a:rPr>
              <a:t>Transfer 4 elements</a:t>
            </a:r>
            <a:br>
              <a:rPr lang="en-US" sz="2000">
                <a:solidFill>
                  <a:srgbClr val="000000"/>
                </a:solidFill>
              </a:rPr>
            </a:br>
            <a:r>
              <a:rPr lang="en-US" sz="2000">
                <a:solidFill>
                  <a:srgbClr val="000000"/>
                </a:solidFill>
              </a:rPr>
              <a:t>      from loc_8 to myDest</a:t>
            </a:r>
          </a:p>
        </p:txBody>
      </p:sp>
      <p:sp>
        <p:nvSpPr>
          <p:cNvPr id="23562" name="Rectangle 68"/>
          <p:cNvSpPr>
            <a:spLocks noChangeArrowheads="1"/>
          </p:cNvSpPr>
          <p:nvPr/>
        </p:nvSpPr>
        <p:spPr bwMode="auto">
          <a:xfrm>
            <a:off x="57150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1</a:t>
            </a:r>
          </a:p>
        </p:txBody>
      </p:sp>
      <p:sp>
        <p:nvSpPr>
          <p:cNvPr id="23563" name="Rectangle 69"/>
          <p:cNvSpPr>
            <a:spLocks noChangeArrowheads="1"/>
          </p:cNvSpPr>
          <p:nvPr/>
        </p:nvSpPr>
        <p:spPr bwMode="auto">
          <a:xfrm>
            <a:off x="29718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4 =</a:t>
            </a:r>
          </a:p>
        </p:txBody>
      </p:sp>
      <p:sp>
        <p:nvSpPr>
          <p:cNvPr id="23564" name="Rectangle 70"/>
          <p:cNvSpPr>
            <a:spLocks noChangeArrowheads="1"/>
          </p:cNvSpPr>
          <p:nvPr/>
        </p:nvSpPr>
        <p:spPr bwMode="auto">
          <a:xfrm>
            <a:off x="57150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1</a:t>
            </a:r>
          </a:p>
        </p:txBody>
      </p:sp>
      <p:sp>
        <p:nvSpPr>
          <p:cNvPr id="23565" name="Rectangle 71"/>
          <p:cNvSpPr>
            <a:spLocks noChangeArrowheads="1"/>
          </p:cNvSpPr>
          <p:nvPr/>
        </p:nvSpPr>
        <p:spPr bwMode="auto">
          <a:xfrm>
            <a:off x="29718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1 =</a:t>
            </a:r>
          </a:p>
        </p:txBody>
      </p:sp>
      <p:sp>
        <p:nvSpPr>
          <p:cNvPr id="23566" name="Rectangle 72"/>
          <p:cNvSpPr>
            <a:spLocks noChangeArrowheads="1"/>
          </p:cNvSpPr>
          <p:nvPr/>
        </p:nvSpPr>
        <p:spPr bwMode="auto">
          <a:xfrm>
            <a:off x="57150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0</a:t>
            </a:r>
          </a:p>
        </p:txBody>
      </p:sp>
      <p:sp>
        <p:nvSpPr>
          <p:cNvPr id="23567" name="Rectangle 73"/>
          <p:cNvSpPr>
            <a:spLocks noChangeArrowheads="1"/>
          </p:cNvSpPr>
          <p:nvPr/>
        </p:nvSpPr>
        <p:spPr bwMode="auto">
          <a:xfrm>
            <a:off x="29718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0 =</a:t>
            </a:r>
          </a:p>
        </p:txBody>
      </p:sp>
      <p:sp>
        <p:nvSpPr>
          <p:cNvPr id="23568" name="Rectangle 77"/>
          <p:cNvSpPr>
            <a:spLocks noChangeArrowheads="1"/>
          </p:cNvSpPr>
          <p:nvPr/>
        </p:nvSpPr>
        <p:spPr bwMode="auto">
          <a:xfrm>
            <a:off x="5715000" y="6248400"/>
            <a:ext cx="6096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1</a:t>
            </a:r>
          </a:p>
        </p:txBody>
      </p:sp>
      <p:sp>
        <p:nvSpPr>
          <p:cNvPr id="23569" name="Rectangle 78"/>
          <p:cNvSpPr>
            <a:spLocks noChangeArrowheads="1"/>
          </p:cNvSpPr>
          <p:nvPr/>
        </p:nvSpPr>
        <p:spPr bwMode="auto">
          <a:xfrm>
            <a:off x="5715000" y="50292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&amp;myDest</a:t>
            </a:r>
          </a:p>
        </p:txBody>
      </p:sp>
      <p:sp>
        <p:nvSpPr>
          <p:cNvPr id="23570" name="Rectangle 79"/>
          <p:cNvSpPr>
            <a:spLocks noChangeArrowheads="1"/>
          </p:cNvSpPr>
          <p:nvPr/>
        </p:nvSpPr>
        <p:spPr bwMode="auto">
          <a:xfrm>
            <a:off x="5715000" y="4419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&amp;loc_8</a:t>
            </a:r>
          </a:p>
        </p:txBody>
      </p:sp>
      <p:sp>
        <p:nvSpPr>
          <p:cNvPr id="23571" name="Text Box 80"/>
          <p:cNvSpPr txBox="1">
            <a:spLocks noChangeArrowheads="1"/>
          </p:cNvSpPr>
          <p:nvPr/>
        </p:nvSpPr>
        <p:spPr bwMode="auto">
          <a:xfrm>
            <a:off x="954975" y="2743200"/>
            <a:ext cx="7490256" cy="1283428"/>
          </a:xfrm>
          <a:prstGeom prst="rect">
            <a:avLst/>
          </a:prstGeom>
          <a:noFill/>
          <a:ln w="12700" algn="ctr">
            <a:noFill/>
            <a:miter lim="800000"/>
            <a:headEnd/>
            <a:tailEnd/>
          </a:ln>
        </p:spPr>
        <p:txBody>
          <a:bodyPr wrap="none">
            <a:spAutoFit/>
          </a:bodyPr>
          <a:lstStyle/>
          <a:p>
            <a:pPr marL="342900" indent="-342900" eaLnBrk="0" hangingPunct="0">
              <a:lnSpc>
                <a:spcPct val="70000"/>
              </a:lnSpc>
              <a:spcBef>
                <a:spcPct val="50000"/>
              </a:spcBef>
              <a:buClr>
                <a:srgbClr val="0066FF"/>
              </a:buClr>
              <a:buSzPct val="75000"/>
              <a:buFont typeface="Wingdings" pitchFamily="2" charset="2"/>
              <a:buChar char=""/>
            </a:pPr>
            <a:r>
              <a:rPr lang="en-US" sz="1800" b="0" dirty="0">
                <a:solidFill>
                  <a:srgbClr val="000000"/>
                </a:solidFill>
              </a:rPr>
              <a:t>Here, ACNT was defined as element size : 1 byte</a:t>
            </a:r>
          </a:p>
          <a:p>
            <a:pPr marL="342900" indent="-342900" eaLnBrk="0" hangingPunct="0">
              <a:lnSpc>
                <a:spcPct val="70000"/>
              </a:lnSpc>
              <a:spcBef>
                <a:spcPct val="50000"/>
              </a:spcBef>
              <a:buClr>
                <a:srgbClr val="0066FF"/>
              </a:buClr>
              <a:buSzPct val="75000"/>
              <a:buFont typeface="Wingdings" pitchFamily="2" charset="2"/>
              <a:buChar char=""/>
            </a:pPr>
            <a:r>
              <a:rPr lang="en-US" sz="1800" b="0" dirty="0">
                <a:solidFill>
                  <a:srgbClr val="000000"/>
                </a:solidFill>
              </a:rPr>
              <a:t>Therefore, BCNT will now be </a:t>
            </a:r>
            <a:r>
              <a:rPr lang="en-US" sz="1800" b="0" dirty="0" err="1">
                <a:solidFill>
                  <a:srgbClr val="000000"/>
                </a:solidFill>
              </a:rPr>
              <a:t>framesize</a:t>
            </a:r>
            <a:r>
              <a:rPr lang="en-US" sz="1800" b="0" dirty="0">
                <a:solidFill>
                  <a:srgbClr val="000000"/>
                </a:solidFill>
              </a:rPr>
              <a:t> : 4 bytes</a:t>
            </a:r>
          </a:p>
          <a:p>
            <a:pPr marL="342900" indent="-342900" eaLnBrk="0" hangingPunct="0">
              <a:lnSpc>
                <a:spcPct val="70000"/>
              </a:lnSpc>
              <a:spcBef>
                <a:spcPct val="50000"/>
              </a:spcBef>
              <a:buClr>
                <a:srgbClr val="0066FF"/>
              </a:buClr>
              <a:buSzPct val="75000"/>
              <a:buFont typeface="Wingdings" pitchFamily="2" charset="2"/>
              <a:buChar char=""/>
            </a:pPr>
            <a:r>
              <a:rPr lang="en-US" sz="1800" b="0" dirty="0">
                <a:solidFill>
                  <a:srgbClr val="000000"/>
                </a:solidFill>
              </a:rPr>
              <a:t>B indexing </a:t>
            </a:r>
            <a:r>
              <a:rPr lang="en-US" sz="1800" b="0" dirty="0" smtClean="0">
                <a:solidFill>
                  <a:srgbClr val="000000"/>
                </a:solidFill>
              </a:rPr>
              <a:t>(after ACNT is transferred) must </a:t>
            </a:r>
            <a:r>
              <a:rPr lang="en-US" sz="1800" b="0" dirty="0">
                <a:solidFill>
                  <a:srgbClr val="000000"/>
                </a:solidFill>
              </a:rPr>
              <a:t>now be specified as </a:t>
            </a:r>
            <a:r>
              <a:rPr lang="en-US" sz="1800" b="0" dirty="0" smtClean="0">
                <a:solidFill>
                  <a:srgbClr val="000000"/>
                </a:solidFill>
              </a:rPr>
              <a:t>well</a:t>
            </a:r>
          </a:p>
          <a:p>
            <a:pPr marL="342900" indent="-342900" eaLnBrk="0" hangingPunct="0">
              <a:lnSpc>
                <a:spcPct val="70000"/>
              </a:lnSpc>
              <a:spcBef>
                <a:spcPct val="50000"/>
              </a:spcBef>
              <a:buClr>
                <a:srgbClr val="0066FF"/>
              </a:buClr>
              <a:buSzPct val="75000"/>
              <a:buFont typeface="Wingdings" pitchFamily="2" charset="2"/>
              <a:buChar char=""/>
            </a:pPr>
            <a:r>
              <a:rPr lang="en-US" sz="1800" b="0" dirty="0" smtClean="0">
                <a:solidFill>
                  <a:srgbClr val="000000"/>
                </a:solidFill>
              </a:rPr>
              <a:t>‘BIDX often = ACNT for contiguous operations</a:t>
            </a:r>
            <a:endParaRPr lang="en-US" sz="1800" b="0" dirty="0">
              <a:solidFill>
                <a:srgbClr val="000000"/>
              </a:solidFill>
            </a:endParaRPr>
          </a:p>
        </p:txBody>
      </p:sp>
      <p:sp>
        <p:nvSpPr>
          <p:cNvPr id="23572" name="Text Box 90"/>
          <p:cNvSpPr txBox="1">
            <a:spLocks noChangeArrowheads="1"/>
          </p:cNvSpPr>
          <p:nvPr/>
        </p:nvSpPr>
        <p:spPr bwMode="auto">
          <a:xfrm>
            <a:off x="6629400" y="5638800"/>
            <a:ext cx="2286000" cy="535531"/>
          </a:xfrm>
          <a:prstGeom prst="rect">
            <a:avLst/>
          </a:prstGeom>
          <a:noFill/>
          <a:ln w="12700" algn="ctr">
            <a:noFill/>
            <a:miter lim="800000"/>
            <a:headEnd/>
            <a:tailEnd/>
          </a:ln>
        </p:spPr>
        <p:txBody>
          <a:bodyPr wrap="square">
            <a:spAutoFit/>
          </a:bodyPr>
          <a:lstStyle/>
          <a:p>
            <a:pPr marL="633413" indent="-633413" algn="ctr" eaLnBrk="0" hangingPunct="0">
              <a:lnSpc>
                <a:spcPct val="90000"/>
              </a:lnSpc>
            </a:pPr>
            <a:r>
              <a:rPr lang="en-US" sz="1600" b="0" i="1" dirty="0" smtClean="0">
                <a:solidFill>
                  <a:srgbClr val="000000"/>
                </a:solidFill>
              </a:rPr>
              <a:t>Why is this a “less</a:t>
            </a:r>
          </a:p>
          <a:p>
            <a:pPr marL="633413" indent="-633413" algn="ctr" eaLnBrk="0" hangingPunct="0">
              <a:lnSpc>
                <a:spcPct val="90000"/>
              </a:lnSpc>
            </a:pPr>
            <a:r>
              <a:rPr lang="en-US" sz="1600" b="0" i="1" dirty="0" smtClean="0">
                <a:solidFill>
                  <a:srgbClr val="000000"/>
                </a:solidFill>
              </a:rPr>
              <a:t>efficient” version?</a:t>
            </a:r>
            <a:endParaRPr lang="en-US" sz="1600" b="0" i="1" dirty="0">
              <a:solidFill>
                <a:srgbClr val="000000"/>
              </a:solidFill>
            </a:endParaRPr>
          </a:p>
        </p:txBody>
      </p:sp>
      <p:grpSp>
        <p:nvGrpSpPr>
          <p:cNvPr id="23573" name="Group 91"/>
          <p:cNvGrpSpPr>
            <a:grpSpLocks/>
          </p:cNvGrpSpPr>
          <p:nvPr/>
        </p:nvGrpSpPr>
        <p:grpSpPr bwMode="auto">
          <a:xfrm>
            <a:off x="3429000" y="4114800"/>
            <a:ext cx="2286000" cy="2438400"/>
            <a:chOff x="2160" y="2592"/>
            <a:chExt cx="1440" cy="1536"/>
          </a:xfrm>
        </p:grpSpPr>
        <p:sp>
          <p:nvSpPr>
            <p:cNvPr id="23574" name="Rectangle 92"/>
            <p:cNvSpPr>
              <a:spLocks noChangeArrowheads="1"/>
            </p:cNvSpPr>
            <p:nvPr/>
          </p:nvSpPr>
          <p:spPr bwMode="auto">
            <a:xfrm>
              <a:off x="2160" y="2592"/>
              <a:ext cx="144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3575" name="Rectangle 93"/>
            <p:cNvSpPr>
              <a:spLocks noChangeArrowheads="1"/>
            </p:cNvSpPr>
            <p:nvPr/>
          </p:nvSpPr>
          <p:spPr bwMode="auto">
            <a:xfrm>
              <a:off x="2160" y="2784"/>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23576" name="Rectangle 94"/>
            <p:cNvSpPr>
              <a:spLocks noChangeArrowheads="1"/>
            </p:cNvSpPr>
            <p:nvPr/>
          </p:nvSpPr>
          <p:spPr bwMode="auto">
            <a:xfrm>
              <a:off x="288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ACNT</a:t>
              </a:r>
            </a:p>
          </p:txBody>
        </p:sp>
        <p:sp>
          <p:nvSpPr>
            <p:cNvPr id="23577" name="Rectangle 95"/>
            <p:cNvSpPr>
              <a:spLocks noChangeArrowheads="1"/>
            </p:cNvSpPr>
            <p:nvPr/>
          </p:nvSpPr>
          <p:spPr bwMode="auto">
            <a:xfrm>
              <a:off x="2160" y="3168"/>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23578" name="Rectangle 96"/>
            <p:cNvSpPr>
              <a:spLocks noChangeArrowheads="1"/>
            </p:cNvSpPr>
            <p:nvPr/>
          </p:nvSpPr>
          <p:spPr bwMode="auto">
            <a:xfrm>
              <a:off x="288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SRCBIDX</a:t>
              </a:r>
            </a:p>
          </p:txBody>
        </p:sp>
        <p:sp>
          <p:nvSpPr>
            <p:cNvPr id="23579" name="Rectangle 97"/>
            <p:cNvSpPr>
              <a:spLocks noChangeArrowheads="1"/>
            </p:cNvSpPr>
            <p:nvPr/>
          </p:nvSpPr>
          <p:spPr bwMode="auto">
            <a:xfrm>
              <a:off x="216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BCNT</a:t>
              </a:r>
            </a:p>
          </p:txBody>
        </p:sp>
        <p:sp>
          <p:nvSpPr>
            <p:cNvPr id="23580" name="Rectangle 98"/>
            <p:cNvSpPr>
              <a:spLocks noChangeArrowheads="1"/>
            </p:cNvSpPr>
            <p:nvPr/>
          </p:nvSpPr>
          <p:spPr bwMode="auto">
            <a:xfrm>
              <a:off x="216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DSTBIDX</a:t>
              </a:r>
            </a:p>
          </p:txBody>
        </p:sp>
        <p:sp>
          <p:nvSpPr>
            <p:cNvPr id="23581" name="Rectangle 99"/>
            <p:cNvSpPr>
              <a:spLocks noChangeArrowheads="1"/>
            </p:cNvSpPr>
            <p:nvPr/>
          </p:nvSpPr>
          <p:spPr bwMode="auto">
            <a:xfrm>
              <a:off x="288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SRCCIDX</a:t>
              </a:r>
            </a:p>
          </p:txBody>
        </p:sp>
        <p:sp>
          <p:nvSpPr>
            <p:cNvPr id="23582" name="Rectangle 100"/>
            <p:cNvSpPr>
              <a:spLocks noChangeArrowheads="1"/>
            </p:cNvSpPr>
            <p:nvPr/>
          </p:nvSpPr>
          <p:spPr bwMode="auto">
            <a:xfrm>
              <a:off x="216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DSTCIDX</a:t>
              </a:r>
            </a:p>
          </p:txBody>
        </p:sp>
        <p:sp>
          <p:nvSpPr>
            <p:cNvPr id="23583" name="Rectangle 101"/>
            <p:cNvSpPr>
              <a:spLocks noChangeArrowheads="1"/>
            </p:cNvSpPr>
            <p:nvPr/>
          </p:nvSpPr>
          <p:spPr bwMode="auto">
            <a:xfrm>
              <a:off x="2880" y="393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CCNT</a:t>
              </a:r>
            </a:p>
          </p:txBody>
        </p:sp>
        <p:sp>
          <p:nvSpPr>
            <p:cNvPr id="23584" name="Rectangle 102"/>
            <p:cNvSpPr>
              <a:spLocks noChangeArrowheads="1"/>
            </p:cNvSpPr>
            <p:nvPr/>
          </p:nvSpPr>
          <p:spPr bwMode="auto">
            <a:xfrm>
              <a:off x="288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3585" name="Rectangle 103"/>
            <p:cNvSpPr>
              <a:spLocks noChangeArrowheads="1"/>
            </p:cNvSpPr>
            <p:nvPr/>
          </p:nvSpPr>
          <p:spPr bwMode="auto">
            <a:xfrm>
              <a:off x="216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3586" name="Rectangle 104"/>
            <p:cNvSpPr>
              <a:spLocks noChangeArrowheads="1"/>
            </p:cNvSpPr>
            <p:nvPr/>
          </p:nvSpPr>
          <p:spPr bwMode="auto">
            <a:xfrm>
              <a:off x="2160" y="3936"/>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grpSp>
      <p:pic>
        <p:nvPicPr>
          <p:cNvPr id="8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EDMA Example : Indexing (</a:t>
            </a:r>
            <a:r>
              <a:rPr lang="en-US" sz="2800" smtClean="0">
                <a:latin typeface="Arial Narrow" pitchFamily="34" charset="0"/>
              </a:rPr>
              <a:t>Vertical Line</a:t>
            </a:r>
            <a:r>
              <a:rPr lang="en-US" smtClean="0"/>
              <a:t>)</a:t>
            </a:r>
          </a:p>
        </p:txBody>
      </p:sp>
      <p:sp>
        <p:nvSpPr>
          <p:cNvPr id="24579" name="Rectangle 3"/>
          <p:cNvSpPr>
            <a:spLocks noChangeArrowheads="1"/>
          </p:cNvSpPr>
          <p:nvPr/>
        </p:nvSpPr>
        <p:spPr bwMode="auto">
          <a:xfrm>
            <a:off x="39624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a:t>
            </a:r>
          </a:p>
        </p:txBody>
      </p:sp>
      <p:sp>
        <p:nvSpPr>
          <p:cNvPr id="24580" name="Rectangle 4"/>
          <p:cNvSpPr>
            <a:spLocks noChangeArrowheads="1"/>
          </p:cNvSpPr>
          <p:nvPr/>
        </p:nvSpPr>
        <p:spPr bwMode="auto">
          <a:xfrm>
            <a:off x="42672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a:t>
            </a:r>
          </a:p>
        </p:txBody>
      </p:sp>
      <p:sp>
        <p:nvSpPr>
          <p:cNvPr id="24581" name="Rectangle 5"/>
          <p:cNvSpPr>
            <a:spLocks noChangeArrowheads="1"/>
          </p:cNvSpPr>
          <p:nvPr/>
        </p:nvSpPr>
        <p:spPr bwMode="auto">
          <a:xfrm>
            <a:off x="45720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a:t>
            </a:r>
          </a:p>
        </p:txBody>
      </p:sp>
      <p:sp>
        <p:nvSpPr>
          <p:cNvPr id="24582" name="Rectangle 6"/>
          <p:cNvSpPr>
            <a:spLocks noChangeArrowheads="1"/>
          </p:cNvSpPr>
          <p:nvPr/>
        </p:nvSpPr>
        <p:spPr bwMode="auto">
          <a:xfrm>
            <a:off x="48768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4</a:t>
            </a:r>
          </a:p>
        </p:txBody>
      </p:sp>
      <p:sp>
        <p:nvSpPr>
          <p:cNvPr id="24583" name="Rectangle 7"/>
          <p:cNvSpPr>
            <a:spLocks noChangeArrowheads="1"/>
          </p:cNvSpPr>
          <p:nvPr/>
        </p:nvSpPr>
        <p:spPr bwMode="auto">
          <a:xfrm>
            <a:off x="51816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5</a:t>
            </a:r>
          </a:p>
        </p:txBody>
      </p:sp>
      <p:sp>
        <p:nvSpPr>
          <p:cNvPr id="24584" name="Rectangle 8"/>
          <p:cNvSpPr>
            <a:spLocks noChangeArrowheads="1"/>
          </p:cNvSpPr>
          <p:nvPr/>
        </p:nvSpPr>
        <p:spPr bwMode="auto">
          <a:xfrm>
            <a:off x="5486400" y="869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6</a:t>
            </a:r>
          </a:p>
        </p:txBody>
      </p:sp>
      <p:sp>
        <p:nvSpPr>
          <p:cNvPr id="24585" name="Rectangle 9"/>
          <p:cNvSpPr>
            <a:spLocks noChangeArrowheads="1"/>
          </p:cNvSpPr>
          <p:nvPr/>
        </p:nvSpPr>
        <p:spPr bwMode="auto">
          <a:xfrm>
            <a:off x="3962400" y="1174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7</a:t>
            </a:r>
          </a:p>
        </p:txBody>
      </p:sp>
      <p:sp>
        <p:nvSpPr>
          <p:cNvPr id="24586" name="Rectangle 10"/>
          <p:cNvSpPr>
            <a:spLocks noChangeArrowheads="1"/>
          </p:cNvSpPr>
          <p:nvPr/>
        </p:nvSpPr>
        <p:spPr bwMode="auto">
          <a:xfrm>
            <a:off x="4267200" y="1174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8</a:t>
            </a:r>
          </a:p>
        </p:txBody>
      </p:sp>
      <p:sp>
        <p:nvSpPr>
          <p:cNvPr id="24587" name="Rectangle 11"/>
          <p:cNvSpPr>
            <a:spLocks noChangeArrowheads="1"/>
          </p:cNvSpPr>
          <p:nvPr/>
        </p:nvSpPr>
        <p:spPr bwMode="auto">
          <a:xfrm>
            <a:off x="4572000" y="1174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9</a:t>
            </a:r>
          </a:p>
        </p:txBody>
      </p:sp>
      <p:sp>
        <p:nvSpPr>
          <p:cNvPr id="24588" name="Rectangle 12"/>
          <p:cNvSpPr>
            <a:spLocks noChangeArrowheads="1"/>
          </p:cNvSpPr>
          <p:nvPr/>
        </p:nvSpPr>
        <p:spPr bwMode="auto">
          <a:xfrm>
            <a:off x="4876800" y="1174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10</a:t>
            </a:r>
          </a:p>
        </p:txBody>
      </p:sp>
      <p:sp>
        <p:nvSpPr>
          <p:cNvPr id="24589" name="Rectangle 13"/>
          <p:cNvSpPr>
            <a:spLocks noChangeArrowheads="1"/>
          </p:cNvSpPr>
          <p:nvPr/>
        </p:nvSpPr>
        <p:spPr bwMode="auto">
          <a:xfrm>
            <a:off x="5181600" y="1174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11</a:t>
            </a:r>
          </a:p>
        </p:txBody>
      </p:sp>
      <p:sp>
        <p:nvSpPr>
          <p:cNvPr id="24590" name="Rectangle 14"/>
          <p:cNvSpPr>
            <a:spLocks noChangeArrowheads="1"/>
          </p:cNvSpPr>
          <p:nvPr/>
        </p:nvSpPr>
        <p:spPr bwMode="auto">
          <a:xfrm>
            <a:off x="5486400" y="1174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12</a:t>
            </a:r>
          </a:p>
        </p:txBody>
      </p:sp>
      <p:sp>
        <p:nvSpPr>
          <p:cNvPr id="24591" name="Rectangle 15"/>
          <p:cNvSpPr>
            <a:spLocks noChangeArrowheads="1"/>
          </p:cNvSpPr>
          <p:nvPr/>
        </p:nvSpPr>
        <p:spPr bwMode="auto">
          <a:xfrm>
            <a:off x="3962400" y="1479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13</a:t>
            </a:r>
          </a:p>
        </p:txBody>
      </p:sp>
      <p:sp>
        <p:nvSpPr>
          <p:cNvPr id="24592" name="Rectangle 16"/>
          <p:cNvSpPr>
            <a:spLocks noChangeArrowheads="1"/>
          </p:cNvSpPr>
          <p:nvPr/>
        </p:nvSpPr>
        <p:spPr bwMode="auto">
          <a:xfrm>
            <a:off x="4267200" y="1479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14</a:t>
            </a:r>
          </a:p>
        </p:txBody>
      </p:sp>
      <p:sp>
        <p:nvSpPr>
          <p:cNvPr id="24593" name="Rectangle 17"/>
          <p:cNvSpPr>
            <a:spLocks noChangeArrowheads="1"/>
          </p:cNvSpPr>
          <p:nvPr/>
        </p:nvSpPr>
        <p:spPr bwMode="auto">
          <a:xfrm>
            <a:off x="4572000" y="1479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15</a:t>
            </a:r>
          </a:p>
        </p:txBody>
      </p:sp>
      <p:sp>
        <p:nvSpPr>
          <p:cNvPr id="24594" name="Rectangle 18"/>
          <p:cNvSpPr>
            <a:spLocks noChangeArrowheads="1"/>
          </p:cNvSpPr>
          <p:nvPr/>
        </p:nvSpPr>
        <p:spPr bwMode="auto">
          <a:xfrm>
            <a:off x="4876800" y="1479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16</a:t>
            </a:r>
          </a:p>
        </p:txBody>
      </p:sp>
      <p:sp>
        <p:nvSpPr>
          <p:cNvPr id="24595" name="Rectangle 19"/>
          <p:cNvSpPr>
            <a:spLocks noChangeArrowheads="1"/>
          </p:cNvSpPr>
          <p:nvPr/>
        </p:nvSpPr>
        <p:spPr bwMode="auto">
          <a:xfrm>
            <a:off x="5181600" y="1479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17</a:t>
            </a:r>
          </a:p>
        </p:txBody>
      </p:sp>
      <p:sp>
        <p:nvSpPr>
          <p:cNvPr id="24596" name="Rectangle 20"/>
          <p:cNvSpPr>
            <a:spLocks noChangeArrowheads="1"/>
          </p:cNvSpPr>
          <p:nvPr/>
        </p:nvSpPr>
        <p:spPr bwMode="auto">
          <a:xfrm>
            <a:off x="5486400" y="1479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18</a:t>
            </a:r>
          </a:p>
        </p:txBody>
      </p:sp>
      <p:sp>
        <p:nvSpPr>
          <p:cNvPr id="24597" name="Rectangle 21"/>
          <p:cNvSpPr>
            <a:spLocks noChangeArrowheads="1"/>
          </p:cNvSpPr>
          <p:nvPr/>
        </p:nvSpPr>
        <p:spPr bwMode="auto">
          <a:xfrm>
            <a:off x="3962400" y="1784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19</a:t>
            </a:r>
          </a:p>
        </p:txBody>
      </p:sp>
      <p:sp>
        <p:nvSpPr>
          <p:cNvPr id="24598" name="Rectangle 22"/>
          <p:cNvSpPr>
            <a:spLocks noChangeArrowheads="1"/>
          </p:cNvSpPr>
          <p:nvPr/>
        </p:nvSpPr>
        <p:spPr bwMode="auto">
          <a:xfrm>
            <a:off x="4267200" y="1784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20</a:t>
            </a:r>
          </a:p>
        </p:txBody>
      </p:sp>
      <p:sp>
        <p:nvSpPr>
          <p:cNvPr id="24599" name="Rectangle 23"/>
          <p:cNvSpPr>
            <a:spLocks noChangeArrowheads="1"/>
          </p:cNvSpPr>
          <p:nvPr/>
        </p:nvSpPr>
        <p:spPr bwMode="auto">
          <a:xfrm>
            <a:off x="4572000" y="1784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21</a:t>
            </a:r>
          </a:p>
        </p:txBody>
      </p:sp>
      <p:sp>
        <p:nvSpPr>
          <p:cNvPr id="24600" name="Rectangle 24"/>
          <p:cNvSpPr>
            <a:spLocks noChangeArrowheads="1"/>
          </p:cNvSpPr>
          <p:nvPr/>
        </p:nvSpPr>
        <p:spPr bwMode="auto">
          <a:xfrm>
            <a:off x="4876800" y="1784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22</a:t>
            </a:r>
          </a:p>
        </p:txBody>
      </p:sp>
      <p:sp>
        <p:nvSpPr>
          <p:cNvPr id="24601" name="Rectangle 25"/>
          <p:cNvSpPr>
            <a:spLocks noChangeArrowheads="1"/>
          </p:cNvSpPr>
          <p:nvPr/>
        </p:nvSpPr>
        <p:spPr bwMode="auto">
          <a:xfrm>
            <a:off x="5181600" y="1784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23</a:t>
            </a:r>
          </a:p>
        </p:txBody>
      </p:sp>
      <p:sp>
        <p:nvSpPr>
          <p:cNvPr id="24602" name="Rectangle 26"/>
          <p:cNvSpPr>
            <a:spLocks noChangeArrowheads="1"/>
          </p:cNvSpPr>
          <p:nvPr/>
        </p:nvSpPr>
        <p:spPr bwMode="auto">
          <a:xfrm>
            <a:off x="5486400" y="1784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24</a:t>
            </a:r>
          </a:p>
        </p:txBody>
      </p:sp>
      <p:sp>
        <p:nvSpPr>
          <p:cNvPr id="24603" name="Rectangle 27"/>
          <p:cNvSpPr>
            <a:spLocks noChangeArrowheads="1"/>
          </p:cNvSpPr>
          <p:nvPr/>
        </p:nvSpPr>
        <p:spPr bwMode="auto">
          <a:xfrm>
            <a:off x="3962400" y="2089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25</a:t>
            </a:r>
          </a:p>
        </p:txBody>
      </p:sp>
      <p:sp>
        <p:nvSpPr>
          <p:cNvPr id="24604" name="Rectangle 28"/>
          <p:cNvSpPr>
            <a:spLocks noChangeArrowheads="1"/>
          </p:cNvSpPr>
          <p:nvPr/>
        </p:nvSpPr>
        <p:spPr bwMode="auto">
          <a:xfrm>
            <a:off x="4267200" y="2089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26</a:t>
            </a:r>
          </a:p>
        </p:txBody>
      </p:sp>
      <p:sp>
        <p:nvSpPr>
          <p:cNvPr id="24605" name="Rectangle 29"/>
          <p:cNvSpPr>
            <a:spLocks noChangeArrowheads="1"/>
          </p:cNvSpPr>
          <p:nvPr/>
        </p:nvSpPr>
        <p:spPr bwMode="auto">
          <a:xfrm>
            <a:off x="4572000" y="2089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27</a:t>
            </a:r>
          </a:p>
        </p:txBody>
      </p:sp>
      <p:sp>
        <p:nvSpPr>
          <p:cNvPr id="24606" name="Rectangle 30"/>
          <p:cNvSpPr>
            <a:spLocks noChangeArrowheads="1"/>
          </p:cNvSpPr>
          <p:nvPr/>
        </p:nvSpPr>
        <p:spPr bwMode="auto">
          <a:xfrm>
            <a:off x="4876800" y="2089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28</a:t>
            </a:r>
          </a:p>
        </p:txBody>
      </p:sp>
      <p:sp>
        <p:nvSpPr>
          <p:cNvPr id="24607" name="Rectangle 31"/>
          <p:cNvSpPr>
            <a:spLocks noChangeArrowheads="1"/>
          </p:cNvSpPr>
          <p:nvPr/>
        </p:nvSpPr>
        <p:spPr bwMode="auto">
          <a:xfrm>
            <a:off x="5181600" y="2089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29</a:t>
            </a:r>
          </a:p>
        </p:txBody>
      </p:sp>
      <p:sp>
        <p:nvSpPr>
          <p:cNvPr id="24608" name="Rectangle 32"/>
          <p:cNvSpPr>
            <a:spLocks noChangeArrowheads="1"/>
          </p:cNvSpPr>
          <p:nvPr/>
        </p:nvSpPr>
        <p:spPr bwMode="auto">
          <a:xfrm>
            <a:off x="5486400" y="2089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30</a:t>
            </a:r>
          </a:p>
        </p:txBody>
      </p:sp>
      <p:sp>
        <p:nvSpPr>
          <p:cNvPr id="190498" name="Line 34"/>
          <p:cNvSpPr>
            <a:spLocks noChangeShapeType="1"/>
          </p:cNvSpPr>
          <p:nvPr/>
        </p:nvSpPr>
        <p:spPr bwMode="auto">
          <a:xfrm>
            <a:off x="6054725" y="1524000"/>
            <a:ext cx="1085850" cy="0"/>
          </a:xfrm>
          <a:prstGeom prst="line">
            <a:avLst/>
          </a:prstGeom>
          <a:noFill/>
          <a:ln w="57150">
            <a:solidFill>
              <a:schemeClr val="tx2"/>
            </a:solidFill>
            <a:round/>
            <a:headEnd type="none" w="sm" len="sm"/>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4610" name="Text Box 35"/>
          <p:cNvSpPr txBox="1">
            <a:spLocks noChangeArrowheads="1"/>
          </p:cNvSpPr>
          <p:nvPr/>
        </p:nvSpPr>
        <p:spPr bwMode="auto">
          <a:xfrm>
            <a:off x="6161088" y="609600"/>
            <a:ext cx="1085850" cy="336550"/>
          </a:xfrm>
          <a:prstGeom prst="rect">
            <a:avLst/>
          </a:prstGeom>
          <a:noFill/>
          <a:ln w="12700">
            <a:noFill/>
            <a:miter lim="800000"/>
            <a:headEnd type="none" w="sm" len="sm"/>
            <a:tailEnd type="none" w="sm" len="sm"/>
          </a:ln>
        </p:spPr>
        <p:txBody>
          <a:bodyPr wrap="none">
            <a:spAutoFit/>
          </a:bodyPr>
          <a:lstStyle/>
          <a:p>
            <a:pPr algn="r" eaLnBrk="0" hangingPunct="0">
              <a:lnSpc>
                <a:spcPct val="80000"/>
              </a:lnSpc>
              <a:spcBef>
                <a:spcPct val="50000"/>
              </a:spcBef>
            </a:pPr>
            <a:r>
              <a:rPr lang="en-US" sz="2000">
                <a:solidFill>
                  <a:srgbClr val="000000"/>
                </a:solidFill>
                <a:latin typeface="Times New Roman" pitchFamily="18" charset="0"/>
              </a:rPr>
              <a:t>myDest:</a:t>
            </a:r>
          </a:p>
        </p:txBody>
      </p:sp>
      <p:sp>
        <p:nvSpPr>
          <p:cNvPr id="190501" name="Line 37"/>
          <p:cNvSpPr>
            <a:spLocks noChangeShapeType="1"/>
          </p:cNvSpPr>
          <p:nvPr/>
        </p:nvSpPr>
        <p:spPr bwMode="auto">
          <a:xfrm>
            <a:off x="6064250" y="1790700"/>
            <a:ext cx="1066800" cy="0"/>
          </a:xfrm>
          <a:prstGeom prst="line">
            <a:avLst/>
          </a:prstGeom>
          <a:noFill/>
          <a:ln w="12700">
            <a:solidFill>
              <a:schemeClr val="tx1"/>
            </a:solidFill>
            <a:round/>
            <a:headEnd type="triangle" w="med" len="med"/>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4612" name="Text Box 38"/>
          <p:cNvSpPr txBox="1">
            <a:spLocks noChangeArrowheads="1"/>
          </p:cNvSpPr>
          <p:nvPr/>
        </p:nvSpPr>
        <p:spPr bwMode="auto">
          <a:xfrm>
            <a:off x="6348413" y="1685925"/>
            <a:ext cx="496887" cy="222250"/>
          </a:xfrm>
          <a:prstGeom prst="rect">
            <a:avLst/>
          </a:prstGeom>
          <a:solidFill>
            <a:schemeClr val="bg1"/>
          </a:solidFill>
          <a:ln w="12700">
            <a:noFill/>
            <a:miter lim="800000"/>
            <a:headEnd type="none" w="sm" len="sm"/>
            <a:tailEnd type="none" w="sm" len="sm"/>
          </a:ln>
        </p:spPr>
        <p:txBody>
          <a:bodyPr wrap="none" lIns="0" tIns="0" rIns="0" bIns="0" anchor="ctr" anchorCtr="1">
            <a:spAutoFit/>
          </a:bodyPr>
          <a:lstStyle/>
          <a:p>
            <a:pPr algn="ctr" eaLnBrk="0" hangingPunct="0">
              <a:lnSpc>
                <a:spcPct val="80000"/>
              </a:lnSpc>
              <a:spcBef>
                <a:spcPct val="50000"/>
              </a:spcBef>
            </a:pPr>
            <a:r>
              <a:rPr lang="en-US" sz="1800">
                <a:solidFill>
                  <a:srgbClr val="000000"/>
                </a:solidFill>
                <a:latin typeface="Arial Narrow" pitchFamily="34" charset="0"/>
              </a:rPr>
              <a:t>8 bits</a:t>
            </a:r>
          </a:p>
        </p:txBody>
      </p:sp>
      <p:sp>
        <p:nvSpPr>
          <p:cNvPr id="24613" name="Rectangle 49"/>
          <p:cNvSpPr>
            <a:spLocks noChangeArrowheads="1"/>
          </p:cNvSpPr>
          <p:nvPr/>
        </p:nvSpPr>
        <p:spPr bwMode="auto">
          <a:xfrm>
            <a:off x="57150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1</a:t>
            </a:r>
          </a:p>
        </p:txBody>
      </p:sp>
      <p:sp>
        <p:nvSpPr>
          <p:cNvPr id="24614" name="Rectangle 50"/>
          <p:cNvSpPr>
            <a:spLocks noChangeArrowheads="1"/>
          </p:cNvSpPr>
          <p:nvPr/>
        </p:nvSpPr>
        <p:spPr bwMode="auto">
          <a:xfrm>
            <a:off x="2971800" y="47244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4 =</a:t>
            </a:r>
          </a:p>
        </p:txBody>
      </p:sp>
      <p:sp>
        <p:nvSpPr>
          <p:cNvPr id="24615" name="Rectangle 51"/>
          <p:cNvSpPr>
            <a:spLocks noChangeArrowheads="1"/>
          </p:cNvSpPr>
          <p:nvPr/>
        </p:nvSpPr>
        <p:spPr bwMode="auto">
          <a:xfrm>
            <a:off x="57150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 6</a:t>
            </a:r>
          </a:p>
        </p:txBody>
      </p:sp>
      <p:sp>
        <p:nvSpPr>
          <p:cNvPr id="24616" name="Rectangle 52"/>
          <p:cNvSpPr>
            <a:spLocks noChangeArrowheads="1"/>
          </p:cNvSpPr>
          <p:nvPr/>
        </p:nvSpPr>
        <p:spPr bwMode="auto">
          <a:xfrm>
            <a:off x="2971800" y="53340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2 =</a:t>
            </a:r>
          </a:p>
        </p:txBody>
      </p:sp>
      <p:sp>
        <p:nvSpPr>
          <p:cNvPr id="24617" name="Rectangle 53"/>
          <p:cNvSpPr>
            <a:spLocks noChangeArrowheads="1"/>
          </p:cNvSpPr>
          <p:nvPr/>
        </p:nvSpPr>
        <p:spPr bwMode="auto">
          <a:xfrm>
            <a:off x="57150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0</a:t>
            </a:r>
          </a:p>
        </p:txBody>
      </p:sp>
      <p:sp>
        <p:nvSpPr>
          <p:cNvPr id="24618" name="Rectangle 54"/>
          <p:cNvSpPr>
            <a:spLocks noChangeArrowheads="1"/>
          </p:cNvSpPr>
          <p:nvPr/>
        </p:nvSpPr>
        <p:spPr bwMode="auto">
          <a:xfrm>
            <a:off x="2971800" y="5943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0 =</a:t>
            </a:r>
          </a:p>
        </p:txBody>
      </p:sp>
      <p:sp>
        <p:nvSpPr>
          <p:cNvPr id="24619" name="Rectangle 58"/>
          <p:cNvSpPr>
            <a:spLocks noChangeArrowheads="1"/>
          </p:cNvSpPr>
          <p:nvPr/>
        </p:nvSpPr>
        <p:spPr bwMode="auto">
          <a:xfrm>
            <a:off x="5715000" y="6248400"/>
            <a:ext cx="6096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1</a:t>
            </a:r>
          </a:p>
        </p:txBody>
      </p:sp>
      <p:sp>
        <p:nvSpPr>
          <p:cNvPr id="24620" name="Rectangle 59"/>
          <p:cNvSpPr>
            <a:spLocks noChangeArrowheads="1"/>
          </p:cNvSpPr>
          <p:nvPr/>
        </p:nvSpPr>
        <p:spPr bwMode="auto">
          <a:xfrm>
            <a:off x="5715000" y="50292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&amp;myDest</a:t>
            </a:r>
          </a:p>
        </p:txBody>
      </p:sp>
      <p:sp>
        <p:nvSpPr>
          <p:cNvPr id="24621" name="Rectangle 60"/>
          <p:cNvSpPr>
            <a:spLocks noChangeArrowheads="1"/>
          </p:cNvSpPr>
          <p:nvPr/>
        </p:nvSpPr>
        <p:spPr bwMode="auto">
          <a:xfrm>
            <a:off x="5715000" y="4419600"/>
            <a:ext cx="533400" cy="304800"/>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 &amp;loc_8</a:t>
            </a:r>
          </a:p>
        </p:txBody>
      </p:sp>
      <p:sp>
        <p:nvSpPr>
          <p:cNvPr id="24622" name="Text Box 61"/>
          <p:cNvSpPr txBox="1">
            <a:spLocks noChangeArrowheads="1"/>
          </p:cNvSpPr>
          <p:nvPr/>
        </p:nvSpPr>
        <p:spPr bwMode="auto">
          <a:xfrm>
            <a:off x="271463" y="933450"/>
            <a:ext cx="3538537" cy="1098550"/>
          </a:xfrm>
          <a:prstGeom prst="rect">
            <a:avLst/>
          </a:prstGeom>
          <a:noFill/>
          <a:ln w="12700">
            <a:noFill/>
            <a:miter lim="800000"/>
            <a:headEnd type="none" w="sm" len="sm"/>
            <a:tailEnd type="none" w="sm" len="sm"/>
          </a:ln>
        </p:spPr>
        <p:txBody>
          <a:bodyPr wrap="none">
            <a:spAutoFit/>
          </a:bodyPr>
          <a:lstStyle/>
          <a:p>
            <a:pPr eaLnBrk="0" hangingPunct="0">
              <a:spcBef>
                <a:spcPct val="50000"/>
              </a:spcBef>
            </a:pPr>
            <a:r>
              <a:rPr lang="en-US" sz="2000">
                <a:solidFill>
                  <a:srgbClr val="0066FF"/>
                </a:solidFill>
              </a:rPr>
              <a:t>Goal:</a:t>
            </a:r>
          </a:p>
          <a:p>
            <a:pPr eaLnBrk="0" hangingPunct="0">
              <a:spcBef>
                <a:spcPct val="30000"/>
              </a:spcBef>
            </a:pPr>
            <a:r>
              <a:rPr lang="en-US" sz="2000">
                <a:solidFill>
                  <a:srgbClr val="000000"/>
                </a:solidFill>
              </a:rPr>
              <a:t>Transfer 4 </a:t>
            </a:r>
            <a:r>
              <a:rPr lang="en-US" sz="2000" i="1" u="sng">
                <a:solidFill>
                  <a:srgbClr val="000000"/>
                </a:solidFill>
              </a:rPr>
              <a:t>vertical</a:t>
            </a:r>
            <a:r>
              <a:rPr lang="en-US" sz="2000">
                <a:solidFill>
                  <a:srgbClr val="000000"/>
                </a:solidFill>
              </a:rPr>
              <a:t> elements</a:t>
            </a:r>
            <a:br>
              <a:rPr lang="en-US" sz="2000">
                <a:solidFill>
                  <a:srgbClr val="000000"/>
                </a:solidFill>
              </a:rPr>
            </a:br>
            <a:r>
              <a:rPr lang="en-US" sz="2000">
                <a:solidFill>
                  <a:srgbClr val="000000"/>
                </a:solidFill>
              </a:rPr>
              <a:t>      from loc_8 to a port</a:t>
            </a:r>
          </a:p>
        </p:txBody>
      </p:sp>
      <p:sp>
        <p:nvSpPr>
          <p:cNvPr id="24623" name="Text Box 62"/>
          <p:cNvSpPr txBox="1">
            <a:spLocks noChangeArrowheads="1"/>
          </p:cNvSpPr>
          <p:nvPr/>
        </p:nvSpPr>
        <p:spPr bwMode="auto">
          <a:xfrm>
            <a:off x="4183063" y="533400"/>
            <a:ext cx="15430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0000"/>
                </a:solidFill>
                <a:latin typeface="Times New Roman" pitchFamily="18" charset="0"/>
              </a:rPr>
              <a:t>loc_8 (bytes)</a:t>
            </a:r>
          </a:p>
        </p:txBody>
      </p:sp>
      <p:sp>
        <p:nvSpPr>
          <p:cNvPr id="24624" name="Text Box 63"/>
          <p:cNvSpPr txBox="1">
            <a:spLocks noChangeArrowheads="1"/>
          </p:cNvSpPr>
          <p:nvPr/>
        </p:nvSpPr>
        <p:spPr bwMode="auto">
          <a:xfrm>
            <a:off x="1555750" y="2797175"/>
            <a:ext cx="5608638" cy="1228725"/>
          </a:xfrm>
          <a:prstGeom prst="rect">
            <a:avLst/>
          </a:prstGeom>
          <a:noFill/>
          <a:ln w="12700" algn="ctr">
            <a:noFill/>
            <a:miter lim="800000"/>
            <a:headEnd/>
            <a:tailEnd/>
          </a:ln>
        </p:spPr>
        <p:txBody>
          <a:bodyPr wrap="none">
            <a:spAutoFit/>
          </a:bodyPr>
          <a:lstStyle/>
          <a:p>
            <a:pPr marL="342900" indent="-342900" eaLnBrk="0" hangingPunct="0">
              <a:lnSpc>
                <a:spcPct val="80000"/>
              </a:lnSpc>
              <a:spcAft>
                <a:spcPct val="30000"/>
              </a:spcAft>
              <a:buClr>
                <a:srgbClr val="0066FF"/>
              </a:buClr>
              <a:buSzPct val="75000"/>
              <a:buFont typeface="Wingdings" pitchFamily="2" charset="2"/>
              <a:buChar char=""/>
            </a:pPr>
            <a:r>
              <a:rPr lang="en-US" sz="1800" b="0">
                <a:solidFill>
                  <a:srgbClr val="000000"/>
                </a:solidFill>
              </a:rPr>
              <a:t>ACNT is again defined as element size : 1 byte</a:t>
            </a:r>
          </a:p>
          <a:p>
            <a:pPr marL="342900" indent="-342900" eaLnBrk="0" hangingPunct="0">
              <a:lnSpc>
                <a:spcPct val="80000"/>
              </a:lnSpc>
              <a:spcAft>
                <a:spcPct val="30000"/>
              </a:spcAft>
              <a:buClr>
                <a:srgbClr val="0066FF"/>
              </a:buClr>
              <a:buSzPct val="75000"/>
              <a:buFont typeface="Wingdings" pitchFamily="2" charset="2"/>
              <a:buChar char=""/>
            </a:pPr>
            <a:r>
              <a:rPr lang="en-US" sz="1800" b="0">
                <a:solidFill>
                  <a:srgbClr val="000000"/>
                </a:solidFill>
              </a:rPr>
              <a:t>Therefore, BCNT is still framesize : 4 bytes</a:t>
            </a:r>
          </a:p>
          <a:p>
            <a:pPr marL="342900" indent="-342900" eaLnBrk="0" hangingPunct="0">
              <a:lnSpc>
                <a:spcPct val="80000"/>
              </a:lnSpc>
              <a:spcAft>
                <a:spcPct val="30000"/>
              </a:spcAft>
              <a:buClr>
                <a:srgbClr val="0066FF"/>
              </a:buClr>
              <a:buSzPct val="75000"/>
              <a:buFont typeface="Wingdings" pitchFamily="2" charset="2"/>
              <a:buChar char=""/>
            </a:pPr>
            <a:r>
              <a:rPr lang="en-US" sz="1800" b="0">
                <a:solidFill>
                  <a:srgbClr val="000000"/>
                </a:solidFill>
              </a:rPr>
              <a:t>SRCBIDX now will be 6 – skipping to next column</a:t>
            </a:r>
          </a:p>
          <a:p>
            <a:pPr marL="342900" indent="-342900" eaLnBrk="0" hangingPunct="0">
              <a:lnSpc>
                <a:spcPct val="80000"/>
              </a:lnSpc>
              <a:spcAft>
                <a:spcPct val="30000"/>
              </a:spcAft>
              <a:buClr>
                <a:srgbClr val="0066FF"/>
              </a:buClr>
              <a:buSzPct val="75000"/>
              <a:buFont typeface="Wingdings" pitchFamily="2" charset="2"/>
              <a:buChar char=""/>
            </a:pPr>
            <a:r>
              <a:rPr lang="en-US" sz="1800" b="0">
                <a:solidFill>
                  <a:srgbClr val="000000"/>
                </a:solidFill>
              </a:rPr>
              <a:t>DSTBIDX now will be 2</a:t>
            </a:r>
          </a:p>
        </p:txBody>
      </p:sp>
      <p:grpSp>
        <p:nvGrpSpPr>
          <p:cNvPr id="24625" name="Group 72"/>
          <p:cNvGrpSpPr>
            <a:grpSpLocks/>
          </p:cNvGrpSpPr>
          <p:nvPr/>
        </p:nvGrpSpPr>
        <p:grpSpPr bwMode="auto">
          <a:xfrm>
            <a:off x="3429000" y="4114800"/>
            <a:ext cx="2286000" cy="2438400"/>
            <a:chOff x="2160" y="2592"/>
            <a:chExt cx="1440" cy="1536"/>
          </a:xfrm>
        </p:grpSpPr>
        <p:sp>
          <p:nvSpPr>
            <p:cNvPr id="24645" name="Rectangle 73"/>
            <p:cNvSpPr>
              <a:spLocks noChangeArrowheads="1"/>
            </p:cNvSpPr>
            <p:nvPr/>
          </p:nvSpPr>
          <p:spPr bwMode="auto">
            <a:xfrm>
              <a:off x="2160" y="2592"/>
              <a:ext cx="144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4646" name="Rectangle 74"/>
            <p:cNvSpPr>
              <a:spLocks noChangeArrowheads="1"/>
            </p:cNvSpPr>
            <p:nvPr/>
          </p:nvSpPr>
          <p:spPr bwMode="auto">
            <a:xfrm>
              <a:off x="2160" y="2784"/>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24647" name="Rectangle 75"/>
            <p:cNvSpPr>
              <a:spLocks noChangeArrowheads="1"/>
            </p:cNvSpPr>
            <p:nvPr/>
          </p:nvSpPr>
          <p:spPr bwMode="auto">
            <a:xfrm>
              <a:off x="288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ACNT</a:t>
              </a:r>
            </a:p>
          </p:txBody>
        </p:sp>
        <p:sp>
          <p:nvSpPr>
            <p:cNvPr id="24648" name="Rectangle 76"/>
            <p:cNvSpPr>
              <a:spLocks noChangeArrowheads="1"/>
            </p:cNvSpPr>
            <p:nvPr/>
          </p:nvSpPr>
          <p:spPr bwMode="auto">
            <a:xfrm>
              <a:off x="2160" y="3168"/>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24649" name="Rectangle 77"/>
            <p:cNvSpPr>
              <a:spLocks noChangeArrowheads="1"/>
            </p:cNvSpPr>
            <p:nvPr/>
          </p:nvSpPr>
          <p:spPr bwMode="auto">
            <a:xfrm>
              <a:off x="288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SRCBIDX</a:t>
              </a:r>
            </a:p>
          </p:txBody>
        </p:sp>
        <p:sp>
          <p:nvSpPr>
            <p:cNvPr id="24650" name="Rectangle 78"/>
            <p:cNvSpPr>
              <a:spLocks noChangeArrowheads="1"/>
            </p:cNvSpPr>
            <p:nvPr/>
          </p:nvSpPr>
          <p:spPr bwMode="auto">
            <a:xfrm>
              <a:off x="216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BCNT</a:t>
              </a:r>
            </a:p>
          </p:txBody>
        </p:sp>
        <p:sp>
          <p:nvSpPr>
            <p:cNvPr id="24651" name="Rectangle 79"/>
            <p:cNvSpPr>
              <a:spLocks noChangeArrowheads="1"/>
            </p:cNvSpPr>
            <p:nvPr/>
          </p:nvSpPr>
          <p:spPr bwMode="auto">
            <a:xfrm>
              <a:off x="216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DSTBIDX</a:t>
              </a:r>
            </a:p>
          </p:txBody>
        </p:sp>
        <p:sp>
          <p:nvSpPr>
            <p:cNvPr id="24652" name="Rectangle 80"/>
            <p:cNvSpPr>
              <a:spLocks noChangeArrowheads="1"/>
            </p:cNvSpPr>
            <p:nvPr/>
          </p:nvSpPr>
          <p:spPr bwMode="auto">
            <a:xfrm>
              <a:off x="288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SRCCIDX</a:t>
              </a:r>
            </a:p>
          </p:txBody>
        </p:sp>
        <p:sp>
          <p:nvSpPr>
            <p:cNvPr id="24653" name="Rectangle 81"/>
            <p:cNvSpPr>
              <a:spLocks noChangeArrowheads="1"/>
            </p:cNvSpPr>
            <p:nvPr/>
          </p:nvSpPr>
          <p:spPr bwMode="auto">
            <a:xfrm>
              <a:off x="2160" y="3744"/>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DSTCIDX</a:t>
              </a:r>
            </a:p>
          </p:txBody>
        </p:sp>
        <p:sp>
          <p:nvSpPr>
            <p:cNvPr id="24654" name="Rectangle 82"/>
            <p:cNvSpPr>
              <a:spLocks noChangeArrowheads="1"/>
            </p:cNvSpPr>
            <p:nvPr/>
          </p:nvSpPr>
          <p:spPr bwMode="auto">
            <a:xfrm>
              <a:off x="2880" y="393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CCNT</a:t>
              </a:r>
            </a:p>
          </p:txBody>
        </p:sp>
        <p:sp>
          <p:nvSpPr>
            <p:cNvPr id="24655" name="Rectangle 83"/>
            <p:cNvSpPr>
              <a:spLocks noChangeArrowheads="1"/>
            </p:cNvSpPr>
            <p:nvPr/>
          </p:nvSpPr>
          <p:spPr bwMode="auto">
            <a:xfrm>
              <a:off x="288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4656" name="Rectangle 84"/>
            <p:cNvSpPr>
              <a:spLocks noChangeArrowheads="1"/>
            </p:cNvSpPr>
            <p:nvPr/>
          </p:nvSpPr>
          <p:spPr bwMode="auto">
            <a:xfrm>
              <a:off x="216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4657" name="Rectangle 85"/>
            <p:cNvSpPr>
              <a:spLocks noChangeArrowheads="1"/>
            </p:cNvSpPr>
            <p:nvPr/>
          </p:nvSpPr>
          <p:spPr bwMode="auto">
            <a:xfrm>
              <a:off x="2160" y="3936"/>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grpSp>
      <p:grpSp>
        <p:nvGrpSpPr>
          <p:cNvPr id="24626" name="Group 87"/>
          <p:cNvGrpSpPr>
            <a:grpSpLocks/>
          </p:cNvGrpSpPr>
          <p:nvPr/>
        </p:nvGrpSpPr>
        <p:grpSpPr bwMode="auto">
          <a:xfrm>
            <a:off x="3962400" y="2393950"/>
            <a:ext cx="1828800" cy="304800"/>
            <a:chOff x="2496" y="1316"/>
            <a:chExt cx="1152" cy="192"/>
          </a:xfrm>
        </p:grpSpPr>
        <p:sp>
          <p:nvSpPr>
            <p:cNvPr id="24639" name="Rectangle 88"/>
            <p:cNvSpPr>
              <a:spLocks noChangeArrowheads="1"/>
            </p:cNvSpPr>
            <p:nvPr/>
          </p:nvSpPr>
          <p:spPr bwMode="auto">
            <a:xfrm>
              <a:off x="2496"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31</a:t>
              </a:r>
            </a:p>
          </p:txBody>
        </p:sp>
        <p:sp>
          <p:nvSpPr>
            <p:cNvPr id="24640" name="Rectangle 89"/>
            <p:cNvSpPr>
              <a:spLocks noChangeArrowheads="1"/>
            </p:cNvSpPr>
            <p:nvPr/>
          </p:nvSpPr>
          <p:spPr bwMode="auto">
            <a:xfrm>
              <a:off x="2688"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32</a:t>
              </a:r>
            </a:p>
          </p:txBody>
        </p:sp>
        <p:sp>
          <p:nvSpPr>
            <p:cNvPr id="24641" name="Rectangle 90"/>
            <p:cNvSpPr>
              <a:spLocks noChangeArrowheads="1"/>
            </p:cNvSpPr>
            <p:nvPr/>
          </p:nvSpPr>
          <p:spPr bwMode="auto">
            <a:xfrm>
              <a:off x="2880"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33</a:t>
              </a:r>
            </a:p>
          </p:txBody>
        </p:sp>
        <p:sp>
          <p:nvSpPr>
            <p:cNvPr id="24642" name="Rectangle 91"/>
            <p:cNvSpPr>
              <a:spLocks noChangeArrowheads="1"/>
            </p:cNvSpPr>
            <p:nvPr/>
          </p:nvSpPr>
          <p:spPr bwMode="auto">
            <a:xfrm>
              <a:off x="3072"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34</a:t>
              </a:r>
            </a:p>
          </p:txBody>
        </p:sp>
        <p:sp>
          <p:nvSpPr>
            <p:cNvPr id="24643" name="Rectangle 92"/>
            <p:cNvSpPr>
              <a:spLocks noChangeArrowheads="1"/>
            </p:cNvSpPr>
            <p:nvPr/>
          </p:nvSpPr>
          <p:spPr bwMode="auto">
            <a:xfrm>
              <a:off x="3264"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35</a:t>
              </a:r>
            </a:p>
          </p:txBody>
        </p:sp>
        <p:sp>
          <p:nvSpPr>
            <p:cNvPr id="24644" name="Rectangle 93"/>
            <p:cNvSpPr>
              <a:spLocks noChangeArrowheads="1"/>
            </p:cNvSpPr>
            <p:nvPr/>
          </p:nvSpPr>
          <p:spPr bwMode="auto">
            <a:xfrm>
              <a:off x="3456" y="131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36</a:t>
              </a:r>
            </a:p>
          </p:txBody>
        </p:sp>
      </p:grpSp>
      <p:sp>
        <p:nvSpPr>
          <p:cNvPr id="190497" name="Rectangle 33"/>
          <p:cNvSpPr>
            <a:spLocks noChangeArrowheads="1"/>
          </p:cNvSpPr>
          <p:nvPr/>
        </p:nvSpPr>
        <p:spPr bwMode="auto">
          <a:xfrm>
            <a:off x="4267200" y="1174750"/>
            <a:ext cx="304800" cy="1219200"/>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24628" name="Group 110"/>
          <p:cNvGrpSpPr>
            <a:grpSpLocks/>
          </p:cNvGrpSpPr>
          <p:nvPr/>
        </p:nvGrpSpPr>
        <p:grpSpPr bwMode="auto">
          <a:xfrm>
            <a:off x="7315200" y="609600"/>
            <a:ext cx="1295400" cy="1219200"/>
            <a:chOff x="4560" y="668"/>
            <a:chExt cx="816" cy="768"/>
          </a:xfrm>
        </p:grpSpPr>
        <p:sp>
          <p:nvSpPr>
            <p:cNvPr id="24635" name="Rectangle 111"/>
            <p:cNvSpPr>
              <a:spLocks noChangeArrowheads="1"/>
            </p:cNvSpPr>
            <p:nvPr/>
          </p:nvSpPr>
          <p:spPr bwMode="auto">
            <a:xfrm>
              <a:off x="4560" y="668"/>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4636" name="Rectangle 112"/>
            <p:cNvSpPr>
              <a:spLocks noChangeArrowheads="1"/>
            </p:cNvSpPr>
            <p:nvPr/>
          </p:nvSpPr>
          <p:spPr bwMode="auto">
            <a:xfrm>
              <a:off x="4560" y="860"/>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 </a:t>
              </a:r>
            </a:p>
          </p:txBody>
        </p:sp>
        <p:sp>
          <p:nvSpPr>
            <p:cNvPr id="24637" name="Rectangle 113"/>
            <p:cNvSpPr>
              <a:spLocks noChangeArrowheads="1"/>
            </p:cNvSpPr>
            <p:nvPr/>
          </p:nvSpPr>
          <p:spPr bwMode="auto">
            <a:xfrm>
              <a:off x="4560" y="1052"/>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14</a:t>
              </a:r>
            </a:p>
          </p:txBody>
        </p:sp>
        <p:sp>
          <p:nvSpPr>
            <p:cNvPr id="24638" name="Rectangle 114"/>
            <p:cNvSpPr>
              <a:spLocks noChangeArrowheads="1"/>
            </p:cNvSpPr>
            <p:nvPr/>
          </p:nvSpPr>
          <p:spPr bwMode="auto">
            <a:xfrm>
              <a:off x="4560" y="1244"/>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 </a:t>
              </a:r>
            </a:p>
          </p:txBody>
        </p:sp>
      </p:grpSp>
      <p:grpSp>
        <p:nvGrpSpPr>
          <p:cNvPr id="24629" name="Group 115"/>
          <p:cNvGrpSpPr>
            <a:grpSpLocks/>
          </p:cNvGrpSpPr>
          <p:nvPr/>
        </p:nvGrpSpPr>
        <p:grpSpPr bwMode="auto">
          <a:xfrm>
            <a:off x="7315200" y="1822450"/>
            <a:ext cx="1295400" cy="1219200"/>
            <a:chOff x="4560" y="668"/>
            <a:chExt cx="816" cy="768"/>
          </a:xfrm>
        </p:grpSpPr>
        <p:sp>
          <p:nvSpPr>
            <p:cNvPr id="24631" name="Rectangle 116"/>
            <p:cNvSpPr>
              <a:spLocks noChangeArrowheads="1"/>
            </p:cNvSpPr>
            <p:nvPr/>
          </p:nvSpPr>
          <p:spPr bwMode="auto">
            <a:xfrm>
              <a:off x="4560" y="668"/>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20</a:t>
              </a:r>
            </a:p>
          </p:txBody>
        </p:sp>
        <p:sp>
          <p:nvSpPr>
            <p:cNvPr id="24632" name="Rectangle 117"/>
            <p:cNvSpPr>
              <a:spLocks noChangeArrowheads="1"/>
            </p:cNvSpPr>
            <p:nvPr/>
          </p:nvSpPr>
          <p:spPr bwMode="auto">
            <a:xfrm>
              <a:off x="4560" y="860"/>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 </a:t>
              </a:r>
            </a:p>
          </p:txBody>
        </p:sp>
        <p:sp>
          <p:nvSpPr>
            <p:cNvPr id="24633" name="Rectangle 118"/>
            <p:cNvSpPr>
              <a:spLocks noChangeArrowheads="1"/>
            </p:cNvSpPr>
            <p:nvPr/>
          </p:nvSpPr>
          <p:spPr bwMode="auto">
            <a:xfrm>
              <a:off x="4560" y="1052"/>
              <a:ext cx="816" cy="192"/>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26</a:t>
              </a:r>
            </a:p>
          </p:txBody>
        </p:sp>
        <p:sp>
          <p:nvSpPr>
            <p:cNvPr id="24634" name="Rectangle 119"/>
            <p:cNvSpPr>
              <a:spLocks noChangeArrowheads="1"/>
            </p:cNvSpPr>
            <p:nvPr/>
          </p:nvSpPr>
          <p:spPr bwMode="auto">
            <a:xfrm>
              <a:off x="4560" y="1244"/>
              <a:ext cx="816" cy="192"/>
            </a:xfrm>
            <a:prstGeom prst="rect">
              <a:avLst/>
            </a:prstGeom>
            <a:solidFill>
              <a:schemeClr val="accent1"/>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 </a:t>
              </a:r>
            </a:p>
          </p:txBody>
        </p:sp>
      </p:grpSp>
      <p:sp>
        <p:nvSpPr>
          <p:cNvPr id="190584" name="Rectangle 120"/>
          <p:cNvSpPr>
            <a:spLocks noChangeArrowheads="1"/>
          </p:cNvSpPr>
          <p:nvPr/>
        </p:nvSpPr>
        <p:spPr bwMode="auto">
          <a:xfrm>
            <a:off x="7315200" y="609600"/>
            <a:ext cx="1295400" cy="2432050"/>
          </a:xfrm>
          <a:prstGeom prst="rect">
            <a:avLst/>
          </a:prstGeom>
          <a:noFill/>
          <a:ln w="28575">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pic>
        <p:nvPicPr>
          <p:cNvPr id="8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Arial Narrow" pitchFamily="34" charset="0"/>
              </a:rPr>
              <a:t>EDMA Example : Block Transfer</a:t>
            </a:r>
            <a:r>
              <a:rPr lang="en-US" sz="3200" smtClean="0">
                <a:latin typeface="Arial Narrow" pitchFamily="34" charset="0"/>
              </a:rPr>
              <a:t> (less efficient)</a:t>
            </a:r>
          </a:p>
        </p:txBody>
      </p:sp>
      <p:sp>
        <p:nvSpPr>
          <p:cNvPr id="26627" name="Rectangle 3"/>
          <p:cNvSpPr>
            <a:spLocks noChangeArrowheads="1"/>
          </p:cNvSpPr>
          <p:nvPr/>
        </p:nvSpPr>
        <p:spPr bwMode="auto">
          <a:xfrm>
            <a:off x="39624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a:t>
            </a:r>
          </a:p>
        </p:txBody>
      </p:sp>
      <p:sp>
        <p:nvSpPr>
          <p:cNvPr id="26628" name="Rectangle 4"/>
          <p:cNvSpPr>
            <a:spLocks noChangeArrowheads="1"/>
          </p:cNvSpPr>
          <p:nvPr/>
        </p:nvSpPr>
        <p:spPr bwMode="auto">
          <a:xfrm>
            <a:off x="42672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a:t>
            </a:r>
          </a:p>
        </p:txBody>
      </p:sp>
      <p:sp>
        <p:nvSpPr>
          <p:cNvPr id="26629" name="Rectangle 5"/>
          <p:cNvSpPr>
            <a:spLocks noChangeArrowheads="1"/>
          </p:cNvSpPr>
          <p:nvPr/>
        </p:nvSpPr>
        <p:spPr bwMode="auto">
          <a:xfrm>
            <a:off x="45720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a:t>
            </a:r>
          </a:p>
        </p:txBody>
      </p:sp>
      <p:sp>
        <p:nvSpPr>
          <p:cNvPr id="26630" name="Rectangle 6"/>
          <p:cNvSpPr>
            <a:spLocks noChangeArrowheads="1"/>
          </p:cNvSpPr>
          <p:nvPr/>
        </p:nvSpPr>
        <p:spPr bwMode="auto">
          <a:xfrm>
            <a:off x="48768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4</a:t>
            </a:r>
          </a:p>
        </p:txBody>
      </p:sp>
      <p:sp>
        <p:nvSpPr>
          <p:cNvPr id="26631" name="Rectangle 7"/>
          <p:cNvSpPr>
            <a:spLocks noChangeArrowheads="1"/>
          </p:cNvSpPr>
          <p:nvPr/>
        </p:nvSpPr>
        <p:spPr bwMode="auto">
          <a:xfrm>
            <a:off x="51816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5</a:t>
            </a:r>
          </a:p>
        </p:txBody>
      </p:sp>
      <p:sp>
        <p:nvSpPr>
          <p:cNvPr id="26632" name="Rectangle 8"/>
          <p:cNvSpPr>
            <a:spLocks noChangeArrowheads="1"/>
          </p:cNvSpPr>
          <p:nvPr/>
        </p:nvSpPr>
        <p:spPr bwMode="auto">
          <a:xfrm>
            <a:off x="54864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6</a:t>
            </a:r>
          </a:p>
        </p:txBody>
      </p:sp>
      <p:sp>
        <p:nvSpPr>
          <p:cNvPr id="26633" name="Rectangle 9"/>
          <p:cNvSpPr>
            <a:spLocks noChangeArrowheads="1"/>
          </p:cNvSpPr>
          <p:nvPr/>
        </p:nvSpPr>
        <p:spPr bwMode="auto">
          <a:xfrm>
            <a:off x="3962400" y="1327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7</a:t>
            </a:r>
          </a:p>
        </p:txBody>
      </p:sp>
      <p:sp>
        <p:nvSpPr>
          <p:cNvPr id="26634" name="Rectangle 10"/>
          <p:cNvSpPr>
            <a:spLocks noChangeArrowheads="1"/>
          </p:cNvSpPr>
          <p:nvPr/>
        </p:nvSpPr>
        <p:spPr bwMode="auto">
          <a:xfrm>
            <a:off x="42672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8</a:t>
            </a:r>
          </a:p>
        </p:txBody>
      </p:sp>
      <p:sp>
        <p:nvSpPr>
          <p:cNvPr id="26635" name="Rectangle 11"/>
          <p:cNvSpPr>
            <a:spLocks noChangeArrowheads="1"/>
          </p:cNvSpPr>
          <p:nvPr/>
        </p:nvSpPr>
        <p:spPr bwMode="auto">
          <a:xfrm>
            <a:off x="45720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9</a:t>
            </a:r>
          </a:p>
        </p:txBody>
      </p:sp>
      <p:sp>
        <p:nvSpPr>
          <p:cNvPr id="26636" name="Rectangle 12"/>
          <p:cNvSpPr>
            <a:spLocks noChangeArrowheads="1"/>
          </p:cNvSpPr>
          <p:nvPr/>
        </p:nvSpPr>
        <p:spPr bwMode="auto">
          <a:xfrm>
            <a:off x="48768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10</a:t>
            </a:r>
          </a:p>
        </p:txBody>
      </p:sp>
      <p:sp>
        <p:nvSpPr>
          <p:cNvPr id="26637" name="Rectangle 13"/>
          <p:cNvSpPr>
            <a:spLocks noChangeArrowheads="1"/>
          </p:cNvSpPr>
          <p:nvPr/>
        </p:nvSpPr>
        <p:spPr bwMode="auto">
          <a:xfrm>
            <a:off x="51816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11</a:t>
            </a:r>
          </a:p>
        </p:txBody>
      </p:sp>
      <p:sp>
        <p:nvSpPr>
          <p:cNvPr id="26638" name="Rectangle 14"/>
          <p:cNvSpPr>
            <a:spLocks noChangeArrowheads="1"/>
          </p:cNvSpPr>
          <p:nvPr/>
        </p:nvSpPr>
        <p:spPr bwMode="auto">
          <a:xfrm>
            <a:off x="5486400" y="1327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12</a:t>
            </a:r>
          </a:p>
        </p:txBody>
      </p:sp>
      <p:sp>
        <p:nvSpPr>
          <p:cNvPr id="26639" name="Rectangle 15"/>
          <p:cNvSpPr>
            <a:spLocks noChangeArrowheads="1"/>
          </p:cNvSpPr>
          <p:nvPr/>
        </p:nvSpPr>
        <p:spPr bwMode="auto">
          <a:xfrm>
            <a:off x="3962400" y="1631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13</a:t>
            </a:r>
          </a:p>
        </p:txBody>
      </p:sp>
      <p:sp>
        <p:nvSpPr>
          <p:cNvPr id="26640" name="Rectangle 16"/>
          <p:cNvSpPr>
            <a:spLocks noChangeArrowheads="1"/>
          </p:cNvSpPr>
          <p:nvPr/>
        </p:nvSpPr>
        <p:spPr bwMode="auto">
          <a:xfrm>
            <a:off x="42672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14</a:t>
            </a:r>
          </a:p>
        </p:txBody>
      </p:sp>
      <p:sp>
        <p:nvSpPr>
          <p:cNvPr id="26641" name="Rectangle 17"/>
          <p:cNvSpPr>
            <a:spLocks noChangeArrowheads="1"/>
          </p:cNvSpPr>
          <p:nvPr/>
        </p:nvSpPr>
        <p:spPr bwMode="auto">
          <a:xfrm>
            <a:off x="45720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15</a:t>
            </a:r>
          </a:p>
        </p:txBody>
      </p:sp>
      <p:sp>
        <p:nvSpPr>
          <p:cNvPr id="26642" name="Rectangle 18"/>
          <p:cNvSpPr>
            <a:spLocks noChangeArrowheads="1"/>
          </p:cNvSpPr>
          <p:nvPr/>
        </p:nvSpPr>
        <p:spPr bwMode="auto">
          <a:xfrm>
            <a:off x="48768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16</a:t>
            </a:r>
          </a:p>
        </p:txBody>
      </p:sp>
      <p:sp>
        <p:nvSpPr>
          <p:cNvPr id="26643" name="Rectangle 19"/>
          <p:cNvSpPr>
            <a:spLocks noChangeArrowheads="1"/>
          </p:cNvSpPr>
          <p:nvPr/>
        </p:nvSpPr>
        <p:spPr bwMode="auto">
          <a:xfrm>
            <a:off x="51816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17</a:t>
            </a:r>
          </a:p>
        </p:txBody>
      </p:sp>
      <p:sp>
        <p:nvSpPr>
          <p:cNvPr id="26644" name="Rectangle 20"/>
          <p:cNvSpPr>
            <a:spLocks noChangeArrowheads="1"/>
          </p:cNvSpPr>
          <p:nvPr/>
        </p:nvSpPr>
        <p:spPr bwMode="auto">
          <a:xfrm>
            <a:off x="5486400" y="1631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18</a:t>
            </a:r>
          </a:p>
        </p:txBody>
      </p:sp>
      <p:sp>
        <p:nvSpPr>
          <p:cNvPr id="26645" name="Rectangle 21"/>
          <p:cNvSpPr>
            <a:spLocks noChangeArrowheads="1"/>
          </p:cNvSpPr>
          <p:nvPr/>
        </p:nvSpPr>
        <p:spPr bwMode="auto">
          <a:xfrm>
            <a:off x="3962400" y="1936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19</a:t>
            </a:r>
          </a:p>
        </p:txBody>
      </p:sp>
      <p:sp>
        <p:nvSpPr>
          <p:cNvPr id="26646" name="Rectangle 22"/>
          <p:cNvSpPr>
            <a:spLocks noChangeArrowheads="1"/>
          </p:cNvSpPr>
          <p:nvPr/>
        </p:nvSpPr>
        <p:spPr bwMode="auto">
          <a:xfrm>
            <a:off x="42672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20</a:t>
            </a:r>
          </a:p>
        </p:txBody>
      </p:sp>
      <p:sp>
        <p:nvSpPr>
          <p:cNvPr id="26647" name="Rectangle 23"/>
          <p:cNvSpPr>
            <a:spLocks noChangeArrowheads="1"/>
          </p:cNvSpPr>
          <p:nvPr/>
        </p:nvSpPr>
        <p:spPr bwMode="auto">
          <a:xfrm>
            <a:off x="45720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21</a:t>
            </a:r>
          </a:p>
        </p:txBody>
      </p:sp>
      <p:sp>
        <p:nvSpPr>
          <p:cNvPr id="26648" name="Rectangle 24"/>
          <p:cNvSpPr>
            <a:spLocks noChangeArrowheads="1"/>
          </p:cNvSpPr>
          <p:nvPr/>
        </p:nvSpPr>
        <p:spPr bwMode="auto">
          <a:xfrm>
            <a:off x="48768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22</a:t>
            </a:r>
          </a:p>
        </p:txBody>
      </p:sp>
      <p:sp>
        <p:nvSpPr>
          <p:cNvPr id="26649" name="Rectangle 25"/>
          <p:cNvSpPr>
            <a:spLocks noChangeArrowheads="1"/>
          </p:cNvSpPr>
          <p:nvPr/>
        </p:nvSpPr>
        <p:spPr bwMode="auto">
          <a:xfrm>
            <a:off x="51816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23</a:t>
            </a:r>
          </a:p>
        </p:txBody>
      </p:sp>
      <p:sp>
        <p:nvSpPr>
          <p:cNvPr id="26650" name="Rectangle 26"/>
          <p:cNvSpPr>
            <a:spLocks noChangeArrowheads="1"/>
          </p:cNvSpPr>
          <p:nvPr/>
        </p:nvSpPr>
        <p:spPr bwMode="auto">
          <a:xfrm>
            <a:off x="5486400" y="1936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24</a:t>
            </a:r>
          </a:p>
        </p:txBody>
      </p:sp>
      <p:sp>
        <p:nvSpPr>
          <p:cNvPr id="26651" name="Rectangle 27"/>
          <p:cNvSpPr>
            <a:spLocks noChangeArrowheads="1"/>
          </p:cNvSpPr>
          <p:nvPr/>
        </p:nvSpPr>
        <p:spPr bwMode="auto">
          <a:xfrm>
            <a:off x="3962400" y="2241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25</a:t>
            </a:r>
          </a:p>
        </p:txBody>
      </p:sp>
      <p:sp>
        <p:nvSpPr>
          <p:cNvPr id="26652" name="Rectangle 28"/>
          <p:cNvSpPr>
            <a:spLocks noChangeArrowheads="1"/>
          </p:cNvSpPr>
          <p:nvPr/>
        </p:nvSpPr>
        <p:spPr bwMode="auto">
          <a:xfrm>
            <a:off x="42672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26</a:t>
            </a:r>
          </a:p>
        </p:txBody>
      </p:sp>
      <p:sp>
        <p:nvSpPr>
          <p:cNvPr id="26653" name="Rectangle 29"/>
          <p:cNvSpPr>
            <a:spLocks noChangeArrowheads="1"/>
          </p:cNvSpPr>
          <p:nvPr/>
        </p:nvSpPr>
        <p:spPr bwMode="auto">
          <a:xfrm>
            <a:off x="45720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27</a:t>
            </a:r>
          </a:p>
        </p:txBody>
      </p:sp>
      <p:sp>
        <p:nvSpPr>
          <p:cNvPr id="26654" name="Rectangle 30"/>
          <p:cNvSpPr>
            <a:spLocks noChangeArrowheads="1"/>
          </p:cNvSpPr>
          <p:nvPr/>
        </p:nvSpPr>
        <p:spPr bwMode="auto">
          <a:xfrm>
            <a:off x="48768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28</a:t>
            </a:r>
          </a:p>
        </p:txBody>
      </p:sp>
      <p:sp>
        <p:nvSpPr>
          <p:cNvPr id="26655" name="Rectangle 31"/>
          <p:cNvSpPr>
            <a:spLocks noChangeArrowheads="1"/>
          </p:cNvSpPr>
          <p:nvPr/>
        </p:nvSpPr>
        <p:spPr bwMode="auto">
          <a:xfrm>
            <a:off x="51816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29</a:t>
            </a:r>
          </a:p>
        </p:txBody>
      </p:sp>
      <p:sp>
        <p:nvSpPr>
          <p:cNvPr id="26656" name="Rectangle 32"/>
          <p:cNvSpPr>
            <a:spLocks noChangeArrowheads="1"/>
          </p:cNvSpPr>
          <p:nvPr/>
        </p:nvSpPr>
        <p:spPr bwMode="auto">
          <a:xfrm>
            <a:off x="5486400" y="2241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30</a:t>
            </a:r>
          </a:p>
        </p:txBody>
      </p:sp>
      <p:sp>
        <p:nvSpPr>
          <p:cNvPr id="26657" name="Rectangle 33"/>
          <p:cNvSpPr>
            <a:spLocks noChangeArrowheads="1"/>
          </p:cNvSpPr>
          <p:nvPr/>
        </p:nvSpPr>
        <p:spPr bwMode="auto">
          <a:xfrm>
            <a:off x="3962400" y="2546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31</a:t>
            </a:r>
          </a:p>
        </p:txBody>
      </p:sp>
      <p:sp>
        <p:nvSpPr>
          <p:cNvPr id="26658" name="Rectangle 34"/>
          <p:cNvSpPr>
            <a:spLocks noChangeArrowheads="1"/>
          </p:cNvSpPr>
          <p:nvPr/>
        </p:nvSpPr>
        <p:spPr bwMode="auto">
          <a:xfrm>
            <a:off x="42672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32</a:t>
            </a:r>
          </a:p>
        </p:txBody>
      </p:sp>
      <p:sp>
        <p:nvSpPr>
          <p:cNvPr id="26659" name="Rectangle 35"/>
          <p:cNvSpPr>
            <a:spLocks noChangeArrowheads="1"/>
          </p:cNvSpPr>
          <p:nvPr/>
        </p:nvSpPr>
        <p:spPr bwMode="auto">
          <a:xfrm>
            <a:off x="45720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33</a:t>
            </a:r>
          </a:p>
        </p:txBody>
      </p:sp>
      <p:sp>
        <p:nvSpPr>
          <p:cNvPr id="26660" name="Rectangle 36"/>
          <p:cNvSpPr>
            <a:spLocks noChangeArrowheads="1"/>
          </p:cNvSpPr>
          <p:nvPr/>
        </p:nvSpPr>
        <p:spPr bwMode="auto">
          <a:xfrm>
            <a:off x="48768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34</a:t>
            </a:r>
          </a:p>
        </p:txBody>
      </p:sp>
      <p:sp>
        <p:nvSpPr>
          <p:cNvPr id="26661" name="Rectangle 37"/>
          <p:cNvSpPr>
            <a:spLocks noChangeArrowheads="1"/>
          </p:cNvSpPr>
          <p:nvPr/>
        </p:nvSpPr>
        <p:spPr bwMode="auto">
          <a:xfrm>
            <a:off x="51816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35</a:t>
            </a:r>
          </a:p>
        </p:txBody>
      </p:sp>
      <p:sp>
        <p:nvSpPr>
          <p:cNvPr id="26662" name="Rectangle 38"/>
          <p:cNvSpPr>
            <a:spLocks noChangeArrowheads="1"/>
          </p:cNvSpPr>
          <p:nvPr/>
        </p:nvSpPr>
        <p:spPr bwMode="auto">
          <a:xfrm>
            <a:off x="5486400" y="2546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36</a:t>
            </a:r>
          </a:p>
        </p:txBody>
      </p:sp>
      <p:sp>
        <p:nvSpPr>
          <p:cNvPr id="634919" name="Line 39"/>
          <p:cNvSpPr>
            <a:spLocks noChangeShapeType="1"/>
          </p:cNvSpPr>
          <p:nvPr/>
        </p:nvSpPr>
        <p:spPr bwMode="auto">
          <a:xfrm>
            <a:off x="6111875" y="1631950"/>
            <a:ext cx="1085850" cy="0"/>
          </a:xfrm>
          <a:prstGeom prst="line">
            <a:avLst/>
          </a:prstGeom>
          <a:noFill/>
          <a:ln w="57150">
            <a:solidFill>
              <a:schemeClr val="tx2"/>
            </a:solidFill>
            <a:round/>
            <a:headEnd type="none" w="sm" len="sm"/>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6664" name="Text Box 40"/>
          <p:cNvSpPr txBox="1">
            <a:spLocks noChangeArrowheads="1"/>
          </p:cNvSpPr>
          <p:nvPr/>
        </p:nvSpPr>
        <p:spPr bwMode="auto">
          <a:xfrm>
            <a:off x="6324600" y="784225"/>
            <a:ext cx="1085850" cy="336550"/>
          </a:xfrm>
          <a:prstGeom prst="rect">
            <a:avLst/>
          </a:prstGeom>
          <a:noFill/>
          <a:ln w="12700">
            <a:noFill/>
            <a:miter lim="800000"/>
            <a:headEnd type="none" w="sm" len="sm"/>
            <a:tailEnd type="none" w="sm" len="sm"/>
          </a:ln>
        </p:spPr>
        <p:txBody>
          <a:bodyPr wrap="none">
            <a:spAutoFit/>
          </a:bodyPr>
          <a:lstStyle/>
          <a:p>
            <a:pPr algn="r" eaLnBrk="0" hangingPunct="0">
              <a:lnSpc>
                <a:spcPct val="80000"/>
              </a:lnSpc>
              <a:spcBef>
                <a:spcPct val="50000"/>
              </a:spcBef>
            </a:pPr>
            <a:r>
              <a:rPr lang="en-US" sz="2000">
                <a:solidFill>
                  <a:srgbClr val="000000"/>
                </a:solidFill>
                <a:latin typeface="Times New Roman" pitchFamily="18" charset="0"/>
              </a:rPr>
              <a:t>myDest:</a:t>
            </a:r>
          </a:p>
        </p:txBody>
      </p:sp>
      <p:grpSp>
        <p:nvGrpSpPr>
          <p:cNvPr id="2" name="Group 41"/>
          <p:cNvGrpSpPr>
            <a:grpSpLocks/>
          </p:cNvGrpSpPr>
          <p:nvPr/>
        </p:nvGrpSpPr>
        <p:grpSpPr bwMode="auto">
          <a:xfrm>
            <a:off x="4191000" y="685800"/>
            <a:ext cx="2997200" cy="1330325"/>
            <a:chOff x="2640" y="432"/>
            <a:chExt cx="1888" cy="838"/>
          </a:xfrm>
        </p:grpSpPr>
        <p:sp>
          <p:nvSpPr>
            <p:cNvPr id="26705" name="Text Box 42"/>
            <p:cNvSpPr txBox="1">
              <a:spLocks noChangeArrowheads="1"/>
            </p:cNvSpPr>
            <p:nvPr/>
          </p:nvSpPr>
          <p:spPr bwMode="auto">
            <a:xfrm>
              <a:off x="2640" y="432"/>
              <a:ext cx="954" cy="2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66FF"/>
                  </a:solidFill>
                  <a:latin typeface="Times New Roman" pitchFamily="18" charset="0"/>
                </a:rPr>
                <a:t>16-bit Pixels</a:t>
              </a:r>
            </a:p>
          </p:txBody>
        </p:sp>
        <p:grpSp>
          <p:nvGrpSpPr>
            <p:cNvPr id="26706" name="Group 43"/>
            <p:cNvGrpSpPr>
              <a:grpSpLocks/>
            </p:cNvGrpSpPr>
            <p:nvPr/>
          </p:nvGrpSpPr>
          <p:grpSpPr bwMode="auto">
            <a:xfrm>
              <a:off x="3856" y="1130"/>
              <a:ext cx="672" cy="140"/>
              <a:chOff x="3786" y="1158"/>
              <a:chExt cx="672" cy="140"/>
            </a:xfrm>
          </p:grpSpPr>
          <p:sp>
            <p:nvSpPr>
              <p:cNvPr id="634924" name="Line 44"/>
              <p:cNvSpPr>
                <a:spLocks noChangeShapeType="1"/>
              </p:cNvSpPr>
              <p:nvPr/>
            </p:nvSpPr>
            <p:spPr bwMode="auto">
              <a:xfrm>
                <a:off x="3786" y="1224"/>
                <a:ext cx="672" cy="0"/>
              </a:xfrm>
              <a:prstGeom prst="line">
                <a:avLst/>
              </a:prstGeom>
              <a:noFill/>
              <a:ln w="12700">
                <a:solidFill>
                  <a:schemeClr val="tx1"/>
                </a:solidFill>
                <a:round/>
                <a:headEnd type="triangle" w="med" len="med"/>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6708" name="Text Box 45"/>
              <p:cNvSpPr txBox="1">
                <a:spLocks noChangeArrowheads="1"/>
              </p:cNvSpPr>
              <p:nvPr/>
            </p:nvSpPr>
            <p:spPr bwMode="auto">
              <a:xfrm>
                <a:off x="3932" y="1158"/>
                <a:ext cx="379" cy="140"/>
              </a:xfrm>
              <a:prstGeom prst="rect">
                <a:avLst/>
              </a:prstGeom>
              <a:solidFill>
                <a:schemeClr val="bg1"/>
              </a:solidFill>
              <a:ln w="12700">
                <a:noFill/>
                <a:miter lim="800000"/>
                <a:headEnd type="none" w="sm" len="sm"/>
                <a:tailEnd type="none" w="sm" len="sm"/>
              </a:ln>
            </p:spPr>
            <p:txBody>
              <a:bodyPr wrap="none" lIns="0" tIns="0" rIns="0" bIns="0" anchor="ctr" anchorCtr="1">
                <a:spAutoFit/>
              </a:bodyPr>
              <a:lstStyle/>
              <a:p>
                <a:pPr algn="ctr" eaLnBrk="0" hangingPunct="0">
                  <a:lnSpc>
                    <a:spcPct val="80000"/>
                  </a:lnSpc>
                  <a:spcBef>
                    <a:spcPct val="50000"/>
                  </a:spcBef>
                </a:pPr>
                <a:r>
                  <a:rPr lang="en-US" sz="1800" dirty="0">
                    <a:solidFill>
                      <a:srgbClr val="0066FF"/>
                    </a:solidFill>
                    <a:latin typeface="Arial Narrow" pitchFamily="34" charset="0"/>
                  </a:rPr>
                  <a:t>16 bits</a:t>
                </a:r>
              </a:p>
            </p:txBody>
          </p:sp>
        </p:grpSp>
      </p:grpSp>
      <p:sp>
        <p:nvSpPr>
          <p:cNvPr id="26666" name="Text Box 46"/>
          <p:cNvSpPr txBox="1">
            <a:spLocks noChangeArrowheads="1"/>
          </p:cNvSpPr>
          <p:nvPr/>
        </p:nvSpPr>
        <p:spPr bwMode="auto">
          <a:xfrm>
            <a:off x="271463" y="933450"/>
            <a:ext cx="3182937" cy="1098550"/>
          </a:xfrm>
          <a:prstGeom prst="rect">
            <a:avLst/>
          </a:prstGeom>
          <a:noFill/>
          <a:ln w="12700">
            <a:noFill/>
            <a:miter lim="800000"/>
            <a:headEnd type="none" w="sm" len="sm"/>
            <a:tailEnd type="none" w="sm" len="sm"/>
          </a:ln>
        </p:spPr>
        <p:txBody>
          <a:bodyPr wrap="none">
            <a:spAutoFit/>
          </a:bodyPr>
          <a:lstStyle/>
          <a:p>
            <a:pPr eaLnBrk="0" hangingPunct="0">
              <a:spcBef>
                <a:spcPct val="50000"/>
              </a:spcBef>
            </a:pPr>
            <a:r>
              <a:rPr lang="en-US" sz="2000">
                <a:solidFill>
                  <a:srgbClr val="0066FF"/>
                </a:solidFill>
              </a:rPr>
              <a:t>Goal:</a:t>
            </a:r>
          </a:p>
          <a:p>
            <a:pPr eaLnBrk="0" hangingPunct="0">
              <a:spcBef>
                <a:spcPct val="30000"/>
              </a:spcBef>
            </a:pPr>
            <a:r>
              <a:rPr lang="en-US" sz="2000">
                <a:solidFill>
                  <a:srgbClr val="000000"/>
                </a:solidFill>
              </a:rPr>
              <a:t>Transfer a 5x4 subset</a:t>
            </a:r>
            <a:br>
              <a:rPr lang="en-US" sz="2000">
                <a:solidFill>
                  <a:srgbClr val="000000"/>
                </a:solidFill>
              </a:rPr>
            </a:br>
            <a:r>
              <a:rPr lang="en-US" sz="2000">
                <a:solidFill>
                  <a:srgbClr val="000000"/>
                </a:solidFill>
              </a:rPr>
              <a:t>      from loc_8 to myDest</a:t>
            </a:r>
          </a:p>
        </p:txBody>
      </p:sp>
      <p:sp>
        <p:nvSpPr>
          <p:cNvPr id="26667" name="Rectangle 47"/>
          <p:cNvSpPr>
            <a:spLocks noChangeArrowheads="1"/>
          </p:cNvSpPr>
          <p:nvPr/>
        </p:nvSpPr>
        <p:spPr bwMode="auto">
          <a:xfrm>
            <a:off x="5715000" y="5011738"/>
            <a:ext cx="1158875" cy="339725"/>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&amp;myDest</a:t>
            </a:r>
          </a:p>
        </p:txBody>
      </p:sp>
      <p:sp>
        <p:nvSpPr>
          <p:cNvPr id="26668" name="Rectangle 48"/>
          <p:cNvSpPr>
            <a:spLocks noChangeArrowheads="1"/>
          </p:cNvSpPr>
          <p:nvPr/>
        </p:nvSpPr>
        <p:spPr bwMode="auto">
          <a:xfrm>
            <a:off x="5715000" y="4402138"/>
            <a:ext cx="962025" cy="339725"/>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&amp;loc_8</a:t>
            </a:r>
          </a:p>
        </p:txBody>
      </p:sp>
      <p:grpSp>
        <p:nvGrpSpPr>
          <p:cNvPr id="4" name="Group 49"/>
          <p:cNvGrpSpPr>
            <a:grpSpLocks/>
          </p:cNvGrpSpPr>
          <p:nvPr/>
        </p:nvGrpSpPr>
        <p:grpSpPr bwMode="auto">
          <a:xfrm>
            <a:off x="1555750" y="3025775"/>
            <a:ext cx="7461250" cy="3544888"/>
            <a:chOff x="980" y="1906"/>
            <a:chExt cx="4700" cy="2233"/>
          </a:xfrm>
        </p:grpSpPr>
        <p:grpSp>
          <p:nvGrpSpPr>
            <p:cNvPr id="26696" name="Group 50"/>
            <p:cNvGrpSpPr>
              <a:grpSpLocks/>
            </p:cNvGrpSpPr>
            <p:nvPr/>
          </p:nvGrpSpPr>
          <p:grpSpPr bwMode="auto">
            <a:xfrm>
              <a:off x="1872" y="2965"/>
              <a:ext cx="3808" cy="1174"/>
              <a:chOff x="1872" y="2965"/>
              <a:chExt cx="3808" cy="1174"/>
            </a:xfrm>
          </p:grpSpPr>
          <p:sp>
            <p:nvSpPr>
              <p:cNvPr id="26698" name="Rectangle 51"/>
              <p:cNvSpPr>
                <a:spLocks noChangeArrowheads="1"/>
              </p:cNvSpPr>
              <p:nvPr/>
            </p:nvSpPr>
            <p:spPr bwMode="auto">
              <a:xfrm>
                <a:off x="3600" y="2965"/>
                <a:ext cx="28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2</a:t>
                </a:r>
              </a:p>
            </p:txBody>
          </p:sp>
          <p:sp>
            <p:nvSpPr>
              <p:cNvPr id="26699" name="Rectangle 52"/>
              <p:cNvSpPr>
                <a:spLocks noChangeArrowheads="1"/>
              </p:cNvSpPr>
              <p:nvPr/>
            </p:nvSpPr>
            <p:spPr bwMode="auto">
              <a:xfrm>
                <a:off x="1872" y="2976"/>
                <a:ext cx="336" cy="192"/>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4 =</a:t>
                </a:r>
              </a:p>
            </p:txBody>
          </p:sp>
          <p:sp>
            <p:nvSpPr>
              <p:cNvPr id="26700" name="Rectangle 53"/>
              <p:cNvSpPr>
                <a:spLocks noChangeArrowheads="1"/>
              </p:cNvSpPr>
              <p:nvPr/>
            </p:nvSpPr>
            <p:spPr bwMode="auto">
              <a:xfrm>
                <a:off x="3600" y="3349"/>
                <a:ext cx="207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2  </a:t>
                </a:r>
                <a:r>
                  <a:rPr lang="en-US" sz="1800" b="0">
                    <a:solidFill>
                      <a:srgbClr val="000000"/>
                    </a:solidFill>
                    <a:latin typeface="Arial Narrow" pitchFamily="34" charset="0"/>
                  </a:rPr>
                  <a:t> (2 bytes going from block 8 to 9)</a:t>
                </a:r>
              </a:p>
            </p:txBody>
          </p:sp>
          <p:sp>
            <p:nvSpPr>
              <p:cNvPr id="26701" name="Rectangle 54"/>
              <p:cNvSpPr>
                <a:spLocks noChangeArrowheads="1"/>
              </p:cNvSpPr>
              <p:nvPr/>
            </p:nvSpPr>
            <p:spPr bwMode="auto">
              <a:xfrm>
                <a:off x="1872" y="3360"/>
                <a:ext cx="336" cy="192"/>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2 =</a:t>
                </a:r>
              </a:p>
            </p:txBody>
          </p:sp>
          <p:sp>
            <p:nvSpPr>
              <p:cNvPr id="26702" name="Rectangle 55"/>
              <p:cNvSpPr>
                <a:spLocks noChangeArrowheads="1"/>
              </p:cNvSpPr>
              <p:nvPr/>
            </p:nvSpPr>
            <p:spPr bwMode="auto">
              <a:xfrm>
                <a:off x="3600" y="3733"/>
                <a:ext cx="2080"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6  </a:t>
                </a:r>
                <a:r>
                  <a:rPr lang="en-US" sz="1800" b="0">
                    <a:solidFill>
                      <a:srgbClr val="000000"/>
                    </a:solidFill>
                    <a:latin typeface="Arial Narrow" pitchFamily="34" charset="0"/>
                  </a:rPr>
                  <a:t> (3 elements from block 11 to 14)</a:t>
                </a:r>
              </a:p>
            </p:txBody>
          </p:sp>
          <p:sp>
            <p:nvSpPr>
              <p:cNvPr id="26703" name="Rectangle 56"/>
              <p:cNvSpPr>
                <a:spLocks noChangeArrowheads="1"/>
              </p:cNvSpPr>
              <p:nvPr/>
            </p:nvSpPr>
            <p:spPr bwMode="auto">
              <a:xfrm>
                <a:off x="1872" y="3744"/>
                <a:ext cx="336" cy="192"/>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2 =</a:t>
                </a:r>
              </a:p>
            </p:txBody>
          </p:sp>
          <p:sp>
            <p:nvSpPr>
              <p:cNvPr id="26704" name="Rectangle 57"/>
              <p:cNvSpPr>
                <a:spLocks noChangeArrowheads="1"/>
              </p:cNvSpPr>
              <p:nvPr/>
            </p:nvSpPr>
            <p:spPr bwMode="auto">
              <a:xfrm>
                <a:off x="3600" y="3925"/>
                <a:ext cx="28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5</a:t>
                </a:r>
              </a:p>
            </p:txBody>
          </p:sp>
        </p:grpSp>
        <p:sp>
          <p:nvSpPr>
            <p:cNvPr id="26697" name="Text Box 58"/>
            <p:cNvSpPr txBox="1">
              <a:spLocks noChangeArrowheads="1"/>
            </p:cNvSpPr>
            <p:nvPr/>
          </p:nvSpPr>
          <p:spPr bwMode="auto">
            <a:xfrm>
              <a:off x="980" y="1906"/>
              <a:ext cx="3784" cy="669"/>
            </a:xfrm>
            <a:prstGeom prst="rect">
              <a:avLst/>
            </a:prstGeom>
            <a:noFill/>
            <a:ln w="12700" algn="ctr">
              <a:noFill/>
              <a:miter lim="800000"/>
              <a:headEnd/>
              <a:tailEnd/>
            </a:ln>
          </p:spPr>
          <p:txBody>
            <a:bodyPr wrap="none">
              <a:spAutoFit/>
            </a:bodyPr>
            <a:lstStyle/>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ACNT is defined here as ‘short’ element size : 2 bytes</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BCNT is again framesize : 4 elements</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CCNT now will be 5 – as there are 5 frames </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SRC</a:t>
              </a:r>
              <a:r>
                <a:rPr lang="en-US" sz="1800" b="0" u="sng">
                  <a:solidFill>
                    <a:srgbClr val="000000"/>
                  </a:solidFill>
                </a:rPr>
                <a:t>C</a:t>
              </a:r>
              <a:r>
                <a:rPr lang="en-US" sz="1800" b="0">
                  <a:solidFill>
                    <a:srgbClr val="000000"/>
                  </a:solidFill>
                </a:rPr>
                <a:t>IDX skips to the next frame</a:t>
              </a:r>
            </a:p>
          </p:txBody>
        </p:sp>
      </p:grpSp>
      <p:sp>
        <p:nvSpPr>
          <p:cNvPr id="26670" name="Rectangle 59"/>
          <p:cNvSpPr>
            <a:spLocks noChangeArrowheads="1"/>
          </p:cNvSpPr>
          <p:nvPr/>
        </p:nvSpPr>
        <p:spPr bwMode="auto">
          <a:xfrm>
            <a:off x="7467600" y="7620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6671" name="Rectangle 60"/>
          <p:cNvSpPr>
            <a:spLocks noChangeArrowheads="1"/>
          </p:cNvSpPr>
          <p:nvPr/>
        </p:nvSpPr>
        <p:spPr bwMode="auto">
          <a:xfrm>
            <a:off x="7467600" y="10668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6672" name="Rectangle 61"/>
          <p:cNvSpPr>
            <a:spLocks noChangeArrowheads="1"/>
          </p:cNvSpPr>
          <p:nvPr/>
        </p:nvSpPr>
        <p:spPr bwMode="auto">
          <a:xfrm>
            <a:off x="7467600" y="13716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6673" name="Rectangle 62"/>
          <p:cNvSpPr>
            <a:spLocks noChangeArrowheads="1"/>
          </p:cNvSpPr>
          <p:nvPr/>
        </p:nvSpPr>
        <p:spPr bwMode="auto">
          <a:xfrm>
            <a:off x="7467600" y="16764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sp>
        <p:nvSpPr>
          <p:cNvPr id="26674" name="Rectangle 63"/>
          <p:cNvSpPr>
            <a:spLocks noChangeArrowheads="1"/>
          </p:cNvSpPr>
          <p:nvPr/>
        </p:nvSpPr>
        <p:spPr bwMode="auto">
          <a:xfrm>
            <a:off x="7467600" y="19748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14</a:t>
            </a:r>
          </a:p>
        </p:txBody>
      </p:sp>
      <p:sp>
        <p:nvSpPr>
          <p:cNvPr id="26675" name="Rectangle 64"/>
          <p:cNvSpPr>
            <a:spLocks noChangeArrowheads="1"/>
          </p:cNvSpPr>
          <p:nvPr/>
        </p:nvSpPr>
        <p:spPr bwMode="auto">
          <a:xfrm>
            <a:off x="7467600" y="22796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15</a:t>
            </a:r>
          </a:p>
        </p:txBody>
      </p:sp>
      <p:sp>
        <p:nvSpPr>
          <p:cNvPr id="26676" name="Rectangle 65"/>
          <p:cNvSpPr>
            <a:spLocks noChangeArrowheads="1"/>
          </p:cNvSpPr>
          <p:nvPr/>
        </p:nvSpPr>
        <p:spPr bwMode="auto">
          <a:xfrm>
            <a:off x="7467600" y="25844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a:t>
            </a:r>
          </a:p>
        </p:txBody>
      </p:sp>
      <p:grpSp>
        <p:nvGrpSpPr>
          <p:cNvPr id="26677" name="Group 66"/>
          <p:cNvGrpSpPr>
            <a:grpSpLocks/>
          </p:cNvGrpSpPr>
          <p:nvPr/>
        </p:nvGrpSpPr>
        <p:grpSpPr bwMode="auto">
          <a:xfrm>
            <a:off x="3429000" y="4114800"/>
            <a:ext cx="2286000" cy="2438400"/>
            <a:chOff x="2160" y="2592"/>
            <a:chExt cx="1440" cy="1536"/>
          </a:xfrm>
        </p:grpSpPr>
        <p:sp>
          <p:nvSpPr>
            <p:cNvPr id="26683" name="Rectangle 67"/>
            <p:cNvSpPr>
              <a:spLocks noChangeArrowheads="1"/>
            </p:cNvSpPr>
            <p:nvPr/>
          </p:nvSpPr>
          <p:spPr bwMode="auto">
            <a:xfrm>
              <a:off x="2160" y="2592"/>
              <a:ext cx="144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6684" name="Rectangle 68"/>
            <p:cNvSpPr>
              <a:spLocks noChangeArrowheads="1"/>
            </p:cNvSpPr>
            <p:nvPr/>
          </p:nvSpPr>
          <p:spPr bwMode="auto">
            <a:xfrm>
              <a:off x="2160" y="2784"/>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26685" name="Rectangle 69"/>
            <p:cNvSpPr>
              <a:spLocks noChangeArrowheads="1"/>
            </p:cNvSpPr>
            <p:nvPr/>
          </p:nvSpPr>
          <p:spPr bwMode="auto">
            <a:xfrm>
              <a:off x="288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ACNT</a:t>
              </a:r>
            </a:p>
          </p:txBody>
        </p:sp>
        <p:sp>
          <p:nvSpPr>
            <p:cNvPr id="26686" name="Rectangle 70"/>
            <p:cNvSpPr>
              <a:spLocks noChangeArrowheads="1"/>
            </p:cNvSpPr>
            <p:nvPr/>
          </p:nvSpPr>
          <p:spPr bwMode="auto">
            <a:xfrm>
              <a:off x="2160" y="3168"/>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26687" name="Rectangle 71"/>
            <p:cNvSpPr>
              <a:spLocks noChangeArrowheads="1"/>
            </p:cNvSpPr>
            <p:nvPr/>
          </p:nvSpPr>
          <p:spPr bwMode="auto">
            <a:xfrm>
              <a:off x="288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SRCBIDX</a:t>
              </a:r>
            </a:p>
          </p:txBody>
        </p:sp>
        <p:sp>
          <p:nvSpPr>
            <p:cNvPr id="26688" name="Rectangle 72"/>
            <p:cNvSpPr>
              <a:spLocks noChangeArrowheads="1"/>
            </p:cNvSpPr>
            <p:nvPr/>
          </p:nvSpPr>
          <p:spPr bwMode="auto">
            <a:xfrm>
              <a:off x="216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BCNT</a:t>
              </a:r>
            </a:p>
          </p:txBody>
        </p:sp>
        <p:sp>
          <p:nvSpPr>
            <p:cNvPr id="26689" name="Rectangle 73"/>
            <p:cNvSpPr>
              <a:spLocks noChangeArrowheads="1"/>
            </p:cNvSpPr>
            <p:nvPr/>
          </p:nvSpPr>
          <p:spPr bwMode="auto">
            <a:xfrm>
              <a:off x="216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DSTBIDX</a:t>
              </a:r>
            </a:p>
          </p:txBody>
        </p:sp>
        <p:sp>
          <p:nvSpPr>
            <p:cNvPr id="26690" name="Rectangle 74"/>
            <p:cNvSpPr>
              <a:spLocks noChangeArrowheads="1"/>
            </p:cNvSpPr>
            <p:nvPr/>
          </p:nvSpPr>
          <p:spPr bwMode="auto">
            <a:xfrm>
              <a:off x="2880" y="3744"/>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SRCCIDX</a:t>
              </a:r>
            </a:p>
          </p:txBody>
        </p:sp>
        <p:sp>
          <p:nvSpPr>
            <p:cNvPr id="26691" name="Rectangle 75"/>
            <p:cNvSpPr>
              <a:spLocks noChangeArrowheads="1"/>
            </p:cNvSpPr>
            <p:nvPr/>
          </p:nvSpPr>
          <p:spPr bwMode="auto">
            <a:xfrm>
              <a:off x="2160" y="3744"/>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DSTCIDX</a:t>
              </a:r>
            </a:p>
          </p:txBody>
        </p:sp>
        <p:sp>
          <p:nvSpPr>
            <p:cNvPr id="26692" name="Rectangle 76"/>
            <p:cNvSpPr>
              <a:spLocks noChangeArrowheads="1"/>
            </p:cNvSpPr>
            <p:nvPr/>
          </p:nvSpPr>
          <p:spPr bwMode="auto">
            <a:xfrm>
              <a:off x="2880" y="393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CCNT</a:t>
              </a:r>
            </a:p>
          </p:txBody>
        </p:sp>
        <p:sp>
          <p:nvSpPr>
            <p:cNvPr id="26693" name="Rectangle 77"/>
            <p:cNvSpPr>
              <a:spLocks noChangeArrowheads="1"/>
            </p:cNvSpPr>
            <p:nvPr/>
          </p:nvSpPr>
          <p:spPr bwMode="auto">
            <a:xfrm>
              <a:off x="288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6694" name="Rectangle 78"/>
            <p:cNvSpPr>
              <a:spLocks noChangeArrowheads="1"/>
            </p:cNvSpPr>
            <p:nvPr/>
          </p:nvSpPr>
          <p:spPr bwMode="auto">
            <a:xfrm>
              <a:off x="216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6695" name="Rectangle 79"/>
            <p:cNvSpPr>
              <a:spLocks noChangeArrowheads="1"/>
            </p:cNvSpPr>
            <p:nvPr/>
          </p:nvSpPr>
          <p:spPr bwMode="auto">
            <a:xfrm>
              <a:off x="2160" y="3936"/>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grpSp>
      <p:sp>
        <p:nvSpPr>
          <p:cNvPr id="634966" name="Rectangle 86"/>
          <p:cNvSpPr>
            <a:spLocks noChangeArrowheads="1"/>
          </p:cNvSpPr>
          <p:nvPr/>
        </p:nvSpPr>
        <p:spPr bwMode="auto">
          <a:xfrm>
            <a:off x="4267200" y="1327150"/>
            <a:ext cx="1231900" cy="1517650"/>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7" name="Group 90"/>
          <p:cNvGrpSpPr>
            <a:grpSpLocks/>
          </p:cNvGrpSpPr>
          <p:nvPr/>
        </p:nvGrpSpPr>
        <p:grpSpPr bwMode="auto">
          <a:xfrm>
            <a:off x="2235200" y="1254125"/>
            <a:ext cx="3346450" cy="1343025"/>
            <a:chOff x="1408" y="790"/>
            <a:chExt cx="2108" cy="846"/>
          </a:xfrm>
        </p:grpSpPr>
        <p:sp>
          <p:nvSpPr>
            <p:cNvPr id="634967" name="Rectangle 87"/>
            <p:cNvSpPr>
              <a:spLocks noChangeArrowheads="1"/>
            </p:cNvSpPr>
            <p:nvPr/>
          </p:nvSpPr>
          <p:spPr bwMode="auto">
            <a:xfrm>
              <a:off x="2639" y="790"/>
              <a:ext cx="877" cy="268"/>
            </a:xfrm>
            <a:prstGeom prst="rect">
              <a:avLst/>
            </a:prstGeom>
            <a:noFill/>
            <a:ln w="38100">
              <a:solidFill>
                <a:schemeClr val="tx2"/>
              </a:solidFill>
              <a:prstDash val="sysDot"/>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6681" name="Text Box 88"/>
            <p:cNvSpPr txBox="1">
              <a:spLocks noChangeArrowheads="1"/>
            </p:cNvSpPr>
            <p:nvPr/>
          </p:nvSpPr>
          <p:spPr bwMode="auto">
            <a:xfrm rot="-943485">
              <a:off x="1408" y="1424"/>
              <a:ext cx="592" cy="2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66FF"/>
                  </a:solidFill>
                  <a:latin typeface="Comic Sans MS" pitchFamily="66" charset="0"/>
                </a:rPr>
                <a:t>Frame</a:t>
              </a:r>
            </a:p>
          </p:txBody>
        </p:sp>
        <p:sp>
          <p:nvSpPr>
            <p:cNvPr id="634969" name="Freeform 89"/>
            <p:cNvSpPr>
              <a:spLocks/>
            </p:cNvSpPr>
            <p:nvPr/>
          </p:nvSpPr>
          <p:spPr bwMode="auto">
            <a:xfrm>
              <a:off x="1976" y="897"/>
              <a:ext cx="670" cy="563"/>
            </a:xfrm>
            <a:custGeom>
              <a:avLst/>
              <a:gdLst/>
              <a:ahLst/>
              <a:cxnLst>
                <a:cxn ang="0">
                  <a:pos x="0" y="563"/>
                </a:cxn>
                <a:cxn ang="0">
                  <a:pos x="341" y="376"/>
                </a:cxn>
                <a:cxn ang="0">
                  <a:pos x="214" y="275"/>
                </a:cxn>
                <a:cxn ang="0">
                  <a:pos x="670" y="0"/>
                </a:cxn>
              </a:cxnLst>
              <a:rect l="0" t="0" r="r" b="b"/>
              <a:pathLst>
                <a:path w="670" h="563">
                  <a:moveTo>
                    <a:pt x="0" y="563"/>
                  </a:moveTo>
                  <a:cubicBezTo>
                    <a:pt x="152" y="493"/>
                    <a:pt x="305" y="424"/>
                    <a:pt x="341" y="376"/>
                  </a:cubicBezTo>
                  <a:cubicBezTo>
                    <a:pt x="377" y="328"/>
                    <a:pt x="159" y="338"/>
                    <a:pt x="214" y="275"/>
                  </a:cubicBezTo>
                  <a:cubicBezTo>
                    <a:pt x="269" y="212"/>
                    <a:pt x="469" y="106"/>
                    <a:pt x="670" y="0"/>
                  </a:cubicBezTo>
                </a:path>
              </a:pathLst>
            </a:custGeom>
            <a:noFill/>
            <a:ln w="12700" cap="flat" cmpd="sng">
              <a:solidFill>
                <a:schemeClr val="tx2"/>
              </a:solidFill>
              <a:prstDash val="sysDot"/>
              <a:round/>
              <a:headEnd type="none" w="sm" len="sm"/>
              <a:tailEnd type="none" w="sm" len="sm"/>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pic>
        <p:nvPicPr>
          <p:cNvPr id="8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50800"/>
            <a:ext cx="9144000" cy="508000"/>
          </a:xfrm>
        </p:spPr>
        <p:txBody>
          <a:bodyPr>
            <a:normAutofit fontScale="90000"/>
          </a:bodyPr>
          <a:lstStyle/>
          <a:p>
            <a:r>
              <a:rPr lang="en-US" smtClean="0">
                <a:latin typeface="Arial Narrow" pitchFamily="34" charset="0"/>
              </a:rPr>
              <a:t>EDMA Example : Block Transfer</a:t>
            </a:r>
            <a:r>
              <a:rPr lang="en-US" sz="3200" smtClean="0">
                <a:latin typeface="Arial Narrow" pitchFamily="34" charset="0"/>
              </a:rPr>
              <a:t> (more efficient)</a:t>
            </a:r>
          </a:p>
        </p:txBody>
      </p:sp>
      <p:sp>
        <p:nvSpPr>
          <p:cNvPr id="27651" name="Rectangle 3"/>
          <p:cNvSpPr>
            <a:spLocks noChangeArrowheads="1"/>
          </p:cNvSpPr>
          <p:nvPr/>
        </p:nvSpPr>
        <p:spPr bwMode="auto">
          <a:xfrm>
            <a:off x="39624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a:t>
            </a:r>
          </a:p>
        </p:txBody>
      </p:sp>
      <p:sp>
        <p:nvSpPr>
          <p:cNvPr id="27652" name="Rectangle 4"/>
          <p:cNvSpPr>
            <a:spLocks noChangeArrowheads="1"/>
          </p:cNvSpPr>
          <p:nvPr/>
        </p:nvSpPr>
        <p:spPr bwMode="auto">
          <a:xfrm>
            <a:off x="42672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a:t>
            </a:r>
          </a:p>
        </p:txBody>
      </p:sp>
      <p:sp>
        <p:nvSpPr>
          <p:cNvPr id="27653" name="Rectangle 5"/>
          <p:cNvSpPr>
            <a:spLocks noChangeArrowheads="1"/>
          </p:cNvSpPr>
          <p:nvPr/>
        </p:nvSpPr>
        <p:spPr bwMode="auto">
          <a:xfrm>
            <a:off x="45720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a:t>
            </a:r>
          </a:p>
        </p:txBody>
      </p:sp>
      <p:sp>
        <p:nvSpPr>
          <p:cNvPr id="27654" name="Rectangle 6"/>
          <p:cNvSpPr>
            <a:spLocks noChangeArrowheads="1"/>
          </p:cNvSpPr>
          <p:nvPr/>
        </p:nvSpPr>
        <p:spPr bwMode="auto">
          <a:xfrm>
            <a:off x="48768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4</a:t>
            </a:r>
          </a:p>
        </p:txBody>
      </p:sp>
      <p:sp>
        <p:nvSpPr>
          <p:cNvPr id="27655" name="Rectangle 7"/>
          <p:cNvSpPr>
            <a:spLocks noChangeArrowheads="1"/>
          </p:cNvSpPr>
          <p:nvPr/>
        </p:nvSpPr>
        <p:spPr bwMode="auto">
          <a:xfrm>
            <a:off x="51816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5</a:t>
            </a:r>
          </a:p>
        </p:txBody>
      </p:sp>
      <p:sp>
        <p:nvSpPr>
          <p:cNvPr id="27656" name="Rectangle 8"/>
          <p:cNvSpPr>
            <a:spLocks noChangeArrowheads="1"/>
          </p:cNvSpPr>
          <p:nvPr/>
        </p:nvSpPr>
        <p:spPr bwMode="auto">
          <a:xfrm>
            <a:off x="5486400" y="1022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6</a:t>
            </a:r>
          </a:p>
        </p:txBody>
      </p:sp>
      <p:sp>
        <p:nvSpPr>
          <p:cNvPr id="27657" name="Rectangle 9"/>
          <p:cNvSpPr>
            <a:spLocks noChangeArrowheads="1"/>
          </p:cNvSpPr>
          <p:nvPr/>
        </p:nvSpPr>
        <p:spPr bwMode="auto">
          <a:xfrm>
            <a:off x="3962400" y="1327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7</a:t>
            </a:r>
          </a:p>
        </p:txBody>
      </p:sp>
      <p:sp>
        <p:nvSpPr>
          <p:cNvPr id="27658" name="Rectangle 10"/>
          <p:cNvSpPr>
            <a:spLocks noChangeArrowheads="1"/>
          </p:cNvSpPr>
          <p:nvPr/>
        </p:nvSpPr>
        <p:spPr bwMode="auto">
          <a:xfrm>
            <a:off x="42672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8</a:t>
            </a:r>
          </a:p>
        </p:txBody>
      </p:sp>
      <p:sp>
        <p:nvSpPr>
          <p:cNvPr id="27659" name="Rectangle 11"/>
          <p:cNvSpPr>
            <a:spLocks noChangeArrowheads="1"/>
          </p:cNvSpPr>
          <p:nvPr/>
        </p:nvSpPr>
        <p:spPr bwMode="auto">
          <a:xfrm>
            <a:off x="45720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9</a:t>
            </a:r>
          </a:p>
        </p:txBody>
      </p:sp>
      <p:sp>
        <p:nvSpPr>
          <p:cNvPr id="27660" name="Rectangle 12"/>
          <p:cNvSpPr>
            <a:spLocks noChangeArrowheads="1"/>
          </p:cNvSpPr>
          <p:nvPr/>
        </p:nvSpPr>
        <p:spPr bwMode="auto">
          <a:xfrm>
            <a:off x="48768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10</a:t>
            </a:r>
          </a:p>
        </p:txBody>
      </p:sp>
      <p:sp>
        <p:nvSpPr>
          <p:cNvPr id="27661" name="Rectangle 13"/>
          <p:cNvSpPr>
            <a:spLocks noChangeArrowheads="1"/>
          </p:cNvSpPr>
          <p:nvPr/>
        </p:nvSpPr>
        <p:spPr bwMode="auto">
          <a:xfrm>
            <a:off x="5181600" y="13271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11</a:t>
            </a:r>
          </a:p>
        </p:txBody>
      </p:sp>
      <p:sp>
        <p:nvSpPr>
          <p:cNvPr id="27662" name="Rectangle 14"/>
          <p:cNvSpPr>
            <a:spLocks noChangeArrowheads="1"/>
          </p:cNvSpPr>
          <p:nvPr/>
        </p:nvSpPr>
        <p:spPr bwMode="auto">
          <a:xfrm>
            <a:off x="5486400" y="13271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12</a:t>
            </a:r>
          </a:p>
        </p:txBody>
      </p:sp>
      <p:sp>
        <p:nvSpPr>
          <p:cNvPr id="27663" name="Rectangle 15"/>
          <p:cNvSpPr>
            <a:spLocks noChangeArrowheads="1"/>
          </p:cNvSpPr>
          <p:nvPr/>
        </p:nvSpPr>
        <p:spPr bwMode="auto">
          <a:xfrm>
            <a:off x="3962400" y="1631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13</a:t>
            </a:r>
          </a:p>
        </p:txBody>
      </p:sp>
      <p:sp>
        <p:nvSpPr>
          <p:cNvPr id="27664" name="Rectangle 16"/>
          <p:cNvSpPr>
            <a:spLocks noChangeArrowheads="1"/>
          </p:cNvSpPr>
          <p:nvPr/>
        </p:nvSpPr>
        <p:spPr bwMode="auto">
          <a:xfrm>
            <a:off x="42672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14</a:t>
            </a:r>
          </a:p>
        </p:txBody>
      </p:sp>
      <p:sp>
        <p:nvSpPr>
          <p:cNvPr id="27665" name="Rectangle 17"/>
          <p:cNvSpPr>
            <a:spLocks noChangeArrowheads="1"/>
          </p:cNvSpPr>
          <p:nvPr/>
        </p:nvSpPr>
        <p:spPr bwMode="auto">
          <a:xfrm>
            <a:off x="45720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15</a:t>
            </a:r>
          </a:p>
        </p:txBody>
      </p:sp>
      <p:sp>
        <p:nvSpPr>
          <p:cNvPr id="27666" name="Rectangle 18"/>
          <p:cNvSpPr>
            <a:spLocks noChangeArrowheads="1"/>
          </p:cNvSpPr>
          <p:nvPr/>
        </p:nvSpPr>
        <p:spPr bwMode="auto">
          <a:xfrm>
            <a:off x="48768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16</a:t>
            </a:r>
          </a:p>
        </p:txBody>
      </p:sp>
      <p:sp>
        <p:nvSpPr>
          <p:cNvPr id="27667" name="Rectangle 19"/>
          <p:cNvSpPr>
            <a:spLocks noChangeArrowheads="1"/>
          </p:cNvSpPr>
          <p:nvPr/>
        </p:nvSpPr>
        <p:spPr bwMode="auto">
          <a:xfrm>
            <a:off x="5181600" y="16319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17</a:t>
            </a:r>
          </a:p>
        </p:txBody>
      </p:sp>
      <p:sp>
        <p:nvSpPr>
          <p:cNvPr id="27668" name="Rectangle 20"/>
          <p:cNvSpPr>
            <a:spLocks noChangeArrowheads="1"/>
          </p:cNvSpPr>
          <p:nvPr/>
        </p:nvSpPr>
        <p:spPr bwMode="auto">
          <a:xfrm>
            <a:off x="5486400" y="16319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18</a:t>
            </a:r>
          </a:p>
        </p:txBody>
      </p:sp>
      <p:sp>
        <p:nvSpPr>
          <p:cNvPr id="27669" name="Rectangle 21"/>
          <p:cNvSpPr>
            <a:spLocks noChangeArrowheads="1"/>
          </p:cNvSpPr>
          <p:nvPr/>
        </p:nvSpPr>
        <p:spPr bwMode="auto">
          <a:xfrm>
            <a:off x="3962400" y="1936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19</a:t>
            </a:r>
          </a:p>
        </p:txBody>
      </p:sp>
      <p:sp>
        <p:nvSpPr>
          <p:cNvPr id="27670" name="Rectangle 22"/>
          <p:cNvSpPr>
            <a:spLocks noChangeArrowheads="1"/>
          </p:cNvSpPr>
          <p:nvPr/>
        </p:nvSpPr>
        <p:spPr bwMode="auto">
          <a:xfrm>
            <a:off x="42672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20</a:t>
            </a:r>
          </a:p>
        </p:txBody>
      </p:sp>
      <p:sp>
        <p:nvSpPr>
          <p:cNvPr id="27671" name="Rectangle 23"/>
          <p:cNvSpPr>
            <a:spLocks noChangeArrowheads="1"/>
          </p:cNvSpPr>
          <p:nvPr/>
        </p:nvSpPr>
        <p:spPr bwMode="auto">
          <a:xfrm>
            <a:off x="45720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21</a:t>
            </a:r>
          </a:p>
        </p:txBody>
      </p:sp>
      <p:sp>
        <p:nvSpPr>
          <p:cNvPr id="27672" name="Rectangle 24"/>
          <p:cNvSpPr>
            <a:spLocks noChangeArrowheads="1"/>
          </p:cNvSpPr>
          <p:nvPr/>
        </p:nvSpPr>
        <p:spPr bwMode="auto">
          <a:xfrm>
            <a:off x="48768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22</a:t>
            </a:r>
          </a:p>
        </p:txBody>
      </p:sp>
      <p:sp>
        <p:nvSpPr>
          <p:cNvPr id="27673" name="Rectangle 25"/>
          <p:cNvSpPr>
            <a:spLocks noChangeArrowheads="1"/>
          </p:cNvSpPr>
          <p:nvPr/>
        </p:nvSpPr>
        <p:spPr bwMode="auto">
          <a:xfrm>
            <a:off x="5181600" y="19367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23</a:t>
            </a:r>
          </a:p>
        </p:txBody>
      </p:sp>
      <p:sp>
        <p:nvSpPr>
          <p:cNvPr id="27674" name="Rectangle 26"/>
          <p:cNvSpPr>
            <a:spLocks noChangeArrowheads="1"/>
          </p:cNvSpPr>
          <p:nvPr/>
        </p:nvSpPr>
        <p:spPr bwMode="auto">
          <a:xfrm>
            <a:off x="5486400" y="19367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24</a:t>
            </a:r>
          </a:p>
        </p:txBody>
      </p:sp>
      <p:sp>
        <p:nvSpPr>
          <p:cNvPr id="27675" name="Rectangle 27"/>
          <p:cNvSpPr>
            <a:spLocks noChangeArrowheads="1"/>
          </p:cNvSpPr>
          <p:nvPr/>
        </p:nvSpPr>
        <p:spPr bwMode="auto">
          <a:xfrm>
            <a:off x="3962400" y="2241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25</a:t>
            </a:r>
          </a:p>
        </p:txBody>
      </p:sp>
      <p:sp>
        <p:nvSpPr>
          <p:cNvPr id="27676" name="Rectangle 28"/>
          <p:cNvSpPr>
            <a:spLocks noChangeArrowheads="1"/>
          </p:cNvSpPr>
          <p:nvPr/>
        </p:nvSpPr>
        <p:spPr bwMode="auto">
          <a:xfrm>
            <a:off x="42672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26</a:t>
            </a:r>
          </a:p>
        </p:txBody>
      </p:sp>
      <p:sp>
        <p:nvSpPr>
          <p:cNvPr id="27677" name="Rectangle 29"/>
          <p:cNvSpPr>
            <a:spLocks noChangeArrowheads="1"/>
          </p:cNvSpPr>
          <p:nvPr/>
        </p:nvSpPr>
        <p:spPr bwMode="auto">
          <a:xfrm>
            <a:off x="45720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27</a:t>
            </a:r>
          </a:p>
        </p:txBody>
      </p:sp>
      <p:sp>
        <p:nvSpPr>
          <p:cNvPr id="27678" name="Rectangle 30"/>
          <p:cNvSpPr>
            <a:spLocks noChangeArrowheads="1"/>
          </p:cNvSpPr>
          <p:nvPr/>
        </p:nvSpPr>
        <p:spPr bwMode="auto">
          <a:xfrm>
            <a:off x="48768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28</a:t>
            </a:r>
          </a:p>
        </p:txBody>
      </p:sp>
      <p:sp>
        <p:nvSpPr>
          <p:cNvPr id="27679" name="Rectangle 31"/>
          <p:cNvSpPr>
            <a:spLocks noChangeArrowheads="1"/>
          </p:cNvSpPr>
          <p:nvPr/>
        </p:nvSpPr>
        <p:spPr bwMode="auto">
          <a:xfrm>
            <a:off x="5181600" y="22415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29</a:t>
            </a:r>
          </a:p>
        </p:txBody>
      </p:sp>
      <p:sp>
        <p:nvSpPr>
          <p:cNvPr id="27680" name="Rectangle 32"/>
          <p:cNvSpPr>
            <a:spLocks noChangeArrowheads="1"/>
          </p:cNvSpPr>
          <p:nvPr/>
        </p:nvSpPr>
        <p:spPr bwMode="auto">
          <a:xfrm>
            <a:off x="5486400" y="22415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30</a:t>
            </a:r>
          </a:p>
        </p:txBody>
      </p:sp>
      <p:sp>
        <p:nvSpPr>
          <p:cNvPr id="27681" name="Rectangle 33"/>
          <p:cNvSpPr>
            <a:spLocks noChangeArrowheads="1"/>
          </p:cNvSpPr>
          <p:nvPr/>
        </p:nvSpPr>
        <p:spPr bwMode="auto">
          <a:xfrm>
            <a:off x="3962400" y="2546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31</a:t>
            </a:r>
          </a:p>
        </p:txBody>
      </p:sp>
      <p:sp>
        <p:nvSpPr>
          <p:cNvPr id="27682" name="Rectangle 34"/>
          <p:cNvSpPr>
            <a:spLocks noChangeArrowheads="1"/>
          </p:cNvSpPr>
          <p:nvPr/>
        </p:nvSpPr>
        <p:spPr bwMode="auto">
          <a:xfrm>
            <a:off x="42672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32</a:t>
            </a:r>
          </a:p>
        </p:txBody>
      </p:sp>
      <p:sp>
        <p:nvSpPr>
          <p:cNvPr id="27683" name="Rectangle 35"/>
          <p:cNvSpPr>
            <a:spLocks noChangeArrowheads="1"/>
          </p:cNvSpPr>
          <p:nvPr/>
        </p:nvSpPr>
        <p:spPr bwMode="auto">
          <a:xfrm>
            <a:off x="45720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33</a:t>
            </a:r>
          </a:p>
        </p:txBody>
      </p:sp>
      <p:sp>
        <p:nvSpPr>
          <p:cNvPr id="27684" name="Rectangle 36"/>
          <p:cNvSpPr>
            <a:spLocks noChangeArrowheads="1"/>
          </p:cNvSpPr>
          <p:nvPr/>
        </p:nvSpPr>
        <p:spPr bwMode="auto">
          <a:xfrm>
            <a:off x="48768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34</a:t>
            </a:r>
          </a:p>
        </p:txBody>
      </p:sp>
      <p:sp>
        <p:nvSpPr>
          <p:cNvPr id="27685" name="Rectangle 37"/>
          <p:cNvSpPr>
            <a:spLocks noChangeArrowheads="1"/>
          </p:cNvSpPr>
          <p:nvPr/>
        </p:nvSpPr>
        <p:spPr bwMode="auto">
          <a:xfrm>
            <a:off x="5181600" y="2546350"/>
            <a:ext cx="304800" cy="304800"/>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solidFill>
                  <a:srgbClr val="000000"/>
                </a:solidFill>
                <a:latin typeface="Courier New" pitchFamily="49" charset="0"/>
              </a:rPr>
              <a:t>35</a:t>
            </a:r>
          </a:p>
        </p:txBody>
      </p:sp>
      <p:sp>
        <p:nvSpPr>
          <p:cNvPr id="27686" name="Rectangle 38"/>
          <p:cNvSpPr>
            <a:spLocks noChangeArrowheads="1"/>
          </p:cNvSpPr>
          <p:nvPr/>
        </p:nvSpPr>
        <p:spPr bwMode="auto">
          <a:xfrm>
            <a:off x="5486400" y="2546350"/>
            <a:ext cx="304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b="0">
                <a:solidFill>
                  <a:srgbClr val="000000"/>
                </a:solidFill>
                <a:latin typeface="Courier New" pitchFamily="49" charset="0"/>
              </a:rPr>
              <a:t>36</a:t>
            </a:r>
          </a:p>
        </p:txBody>
      </p:sp>
      <p:sp>
        <p:nvSpPr>
          <p:cNvPr id="633895" name="Line 39"/>
          <p:cNvSpPr>
            <a:spLocks noChangeShapeType="1"/>
          </p:cNvSpPr>
          <p:nvPr/>
        </p:nvSpPr>
        <p:spPr bwMode="auto">
          <a:xfrm>
            <a:off x="6111875" y="1631950"/>
            <a:ext cx="1085850" cy="0"/>
          </a:xfrm>
          <a:prstGeom prst="line">
            <a:avLst/>
          </a:prstGeom>
          <a:noFill/>
          <a:ln w="57150">
            <a:solidFill>
              <a:schemeClr val="tx2"/>
            </a:solidFill>
            <a:round/>
            <a:headEnd type="none" w="sm" len="sm"/>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7688" name="Text Box 40"/>
          <p:cNvSpPr txBox="1">
            <a:spLocks noChangeArrowheads="1"/>
          </p:cNvSpPr>
          <p:nvPr/>
        </p:nvSpPr>
        <p:spPr bwMode="auto">
          <a:xfrm>
            <a:off x="6324600" y="784225"/>
            <a:ext cx="1085850" cy="336550"/>
          </a:xfrm>
          <a:prstGeom prst="rect">
            <a:avLst/>
          </a:prstGeom>
          <a:noFill/>
          <a:ln w="12700">
            <a:noFill/>
            <a:miter lim="800000"/>
            <a:headEnd type="none" w="sm" len="sm"/>
            <a:tailEnd type="none" w="sm" len="sm"/>
          </a:ln>
        </p:spPr>
        <p:txBody>
          <a:bodyPr wrap="none">
            <a:spAutoFit/>
          </a:bodyPr>
          <a:lstStyle/>
          <a:p>
            <a:pPr algn="r" eaLnBrk="0" hangingPunct="0">
              <a:lnSpc>
                <a:spcPct val="80000"/>
              </a:lnSpc>
              <a:spcBef>
                <a:spcPct val="50000"/>
              </a:spcBef>
            </a:pPr>
            <a:r>
              <a:rPr lang="en-US" sz="2000">
                <a:solidFill>
                  <a:srgbClr val="000000"/>
                </a:solidFill>
                <a:latin typeface="Times New Roman" pitchFamily="18" charset="0"/>
              </a:rPr>
              <a:t>myDest:</a:t>
            </a:r>
          </a:p>
        </p:txBody>
      </p:sp>
      <p:grpSp>
        <p:nvGrpSpPr>
          <p:cNvPr id="27689" name="Group 41"/>
          <p:cNvGrpSpPr>
            <a:grpSpLocks/>
          </p:cNvGrpSpPr>
          <p:nvPr/>
        </p:nvGrpSpPr>
        <p:grpSpPr bwMode="auto">
          <a:xfrm>
            <a:off x="4191000" y="685800"/>
            <a:ext cx="2997200" cy="1330325"/>
            <a:chOff x="2640" y="432"/>
            <a:chExt cx="1888" cy="838"/>
          </a:xfrm>
        </p:grpSpPr>
        <p:sp>
          <p:nvSpPr>
            <p:cNvPr id="27731" name="Text Box 42"/>
            <p:cNvSpPr txBox="1">
              <a:spLocks noChangeArrowheads="1"/>
            </p:cNvSpPr>
            <p:nvPr/>
          </p:nvSpPr>
          <p:spPr bwMode="auto">
            <a:xfrm>
              <a:off x="2640" y="432"/>
              <a:ext cx="954" cy="2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rgbClr val="0066FF"/>
                  </a:solidFill>
                  <a:latin typeface="Times New Roman" pitchFamily="18" charset="0"/>
                </a:rPr>
                <a:t>16-bit Pixels</a:t>
              </a:r>
            </a:p>
          </p:txBody>
        </p:sp>
        <p:grpSp>
          <p:nvGrpSpPr>
            <p:cNvPr id="27732" name="Group 43"/>
            <p:cNvGrpSpPr>
              <a:grpSpLocks/>
            </p:cNvGrpSpPr>
            <p:nvPr/>
          </p:nvGrpSpPr>
          <p:grpSpPr bwMode="auto">
            <a:xfrm>
              <a:off x="3856" y="1130"/>
              <a:ext cx="672" cy="140"/>
              <a:chOff x="3786" y="1158"/>
              <a:chExt cx="672" cy="140"/>
            </a:xfrm>
          </p:grpSpPr>
          <p:sp>
            <p:nvSpPr>
              <p:cNvPr id="633900" name="Line 44"/>
              <p:cNvSpPr>
                <a:spLocks noChangeShapeType="1"/>
              </p:cNvSpPr>
              <p:nvPr/>
            </p:nvSpPr>
            <p:spPr bwMode="auto">
              <a:xfrm>
                <a:off x="3786" y="1224"/>
                <a:ext cx="672" cy="0"/>
              </a:xfrm>
              <a:prstGeom prst="line">
                <a:avLst/>
              </a:prstGeom>
              <a:noFill/>
              <a:ln w="12700">
                <a:solidFill>
                  <a:schemeClr val="tx1"/>
                </a:solidFill>
                <a:round/>
                <a:headEnd type="triangle" w="med" len="med"/>
                <a:tailEnd type="triangle" w="med" len="me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27734" name="Text Box 45"/>
              <p:cNvSpPr txBox="1">
                <a:spLocks noChangeArrowheads="1"/>
              </p:cNvSpPr>
              <p:nvPr/>
            </p:nvSpPr>
            <p:spPr bwMode="auto">
              <a:xfrm>
                <a:off x="3932" y="1158"/>
                <a:ext cx="379" cy="140"/>
              </a:xfrm>
              <a:prstGeom prst="rect">
                <a:avLst/>
              </a:prstGeom>
              <a:solidFill>
                <a:schemeClr val="bg1"/>
              </a:solidFill>
              <a:ln w="12700">
                <a:noFill/>
                <a:miter lim="800000"/>
                <a:headEnd type="none" w="sm" len="sm"/>
                <a:tailEnd type="none" w="sm" len="sm"/>
              </a:ln>
            </p:spPr>
            <p:txBody>
              <a:bodyPr wrap="none" lIns="0" tIns="0" rIns="0" bIns="0" anchor="ctr" anchorCtr="1">
                <a:spAutoFit/>
              </a:bodyPr>
              <a:lstStyle/>
              <a:p>
                <a:pPr algn="ctr" eaLnBrk="0" hangingPunct="0">
                  <a:lnSpc>
                    <a:spcPct val="80000"/>
                  </a:lnSpc>
                  <a:spcBef>
                    <a:spcPct val="50000"/>
                  </a:spcBef>
                </a:pPr>
                <a:r>
                  <a:rPr lang="en-US" sz="1800">
                    <a:solidFill>
                      <a:srgbClr val="0066FF"/>
                    </a:solidFill>
                    <a:latin typeface="Arial Narrow" pitchFamily="34" charset="0"/>
                  </a:rPr>
                  <a:t>16 bits</a:t>
                </a:r>
              </a:p>
            </p:txBody>
          </p:sp>
        </p:grpSp>
      </p:grpSp>
      <p:sp>
        <p:nvSpPr>
          <p:cNvPr id="27690" name="Text Box 46"/>
          <p:cNvSpPr txBox="1">
            <a:spLocks noChangeArrowheads="1"/>
          </p:cNvSpPr>
          <p:nvPr/>
        </p:nvSpPr>
        <p:spPr bwMode="auto">
          <a:xfrm>
            <a:off x="271463" y="933450"/>
            <a:ext cx="3182937" cy="1098550"/>
          </a:xfrm>
          <a:prstGeom prst="rect">
            <a:avLst/>
          </a:prstGeom>
          <a:noFill/>
          <a:ln w="12700">
            <a:noFill/>
            <a:miter lim="800000"/>
            <a:headEnd type="none" w="sm" len="sm"/>
            <a:tailEnd type="none" w="sm" len="sm"/>
          </a:ln>
        </p:spPr>
        <p:txBody>
          <a:bodyPr wrap="none">
            <a:spAutoFit/>
          </a:bodyPr>
          <a:lstStyle/>
          <a:p>
            <a:pPr eaLnBrk="0" hangingPunct="0">
              <a:spcBef>
                <a:spcPct val="50000"/>
              </a:spcBef>
            </a:pPr>
            <a:r>
              <a:rPr lang="en-US" sz="2000">
                <a:solidFill>
                  <a:srgbClr val="0066FF"/>
                </a:solidFill>
              </a:rPr>
              <a:t>Goal:</a:t>
            </a:r>
          </a:p>
          <a:p>
            <a:pPr eaLnBrk="0" hangingPunct="0">
              <a:spcBef>
                <a:spcPct val="30000"/>
              </a:spcBef>
            </a:pPr>
            <a:r>
              <a:rPr lang="en-US" sz="2000">
                <a:solidFill>
                  <a:srgbClr val="000000"/>
                </a:solidFill>
              </a:rPr>
              <a:t>Transfer a 5x4 subset</a:t>
            </a:r>
            <a:br>
              <a:rPr lang="en-US" sz="2000">
                <a:solidFill>
                  <a:srgbClr val="000000"/>
                </a:solidFill>
              </a:rPr>
            </a:br>
            <a:r>
              <a:rPr lang="en-US" sz="2000">
                <a:solidFill>
                  <a:srgbClr val="000000"/>
                </a:solidFill>
              </a:rPr>
              <a:t>      from loc_8 to myDest</a:t>
            </a:r>
          </a:p>
        </p:txBody>
      </p:sp>
      <p:sp>
        <p:nvSpPr>
          <p:cNvPr id="27691" name="Rectangle 47"/>
          <p:cNvSpPr>
            <a:spLocks noChangeArrowheads="1"/>
          </p:cNvSpPr>
          <p:nvPr/>
        </p:nvSpPr>
        <p:spPr bwMode="auto">
          <a:xfrm>
            <a:off x="5715000" y="5011738"/>
            <a:ext cx="1158875" cy="339725"/>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&amp;myDest</a:t>
            </a:r>
          </a:p>
        </p:txBody>
      </p:sp>
      <p:sp>
        <p:nvSpPr>
          <p:cNvPr id="27692" name="Rectangle 48"/>
          <p:cNvSpPr>
            <a:spLocks noChangeArrowheads="1"/>
          </p:cNvSpPr>
          <p:nvPr/>
        </p:nvSpPr>
        <p:spPr bwMode="auto">
          <a:xfrm>
            <a:off x="5715000" y="4402138"/>
            <a:ext cx="962025" cy="339725"/>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&amp;loc_8</a:t>
            </a:r>
          </a:p>
        </p:txBody>
      </p:sp>
      <p:grpSp>
        <p:nvGrpSpPr>
          <p:cNvPr id="4" name="Group 49"/>
          <p:cNvGrpSpPr>
            <a:grpSpLocks/>
          </p:cNvGrpSpPr>
          <p:nvPr/>
        </p:nvGrpSpPr>
        <p:grpSpPr bwMode="auto">
          <a:xfrm>
            <a:off x="1555750" y="3025775"/>
            <a:ext cx="7218363" cy="3544888"/>
            <a:chOff x="980" y="1906"/>
            <a:chExt cx="4547" cy="2233"/>
          </a:xfrm>
        </p:grpSpPr>
        <p:grpSp>
          <p:nvGrpSpPr>
            <p:cNvPr id="27722" name="Group 50"/>
            <p:cNvGrpSpPr>
              <a:grpSpLocks/>
            </p:cNvGrpSpPr>
            <p:nvPr/>
          </p:nvGrpSpPr>
          <p:grpSpPr bwMode="auto">
            <a:xfrm>
              <a:off x="1872" y="2965"/>
              <a:ext cx="3655" cy="1174"/>
              <a:chOff x="1872" y="2965"/>
              <a:chExt cx="3655" cy="1174"/>
            </a:xfrm>
          </p:grpSpPr>
          <p:sp>
            <p:nvSpPr>
              <p:cNvPr id="27724" name="Rectangle 51"/>
              <p:cNvSpPr>
                <a:spLocks noChangeArrowheads="1"/>
              </p:cNvSpPr>
              <p:nvPr/>
            </p:nvSpPr>
            <p:spPr bwMode="auto">
              <a:xfrm>
                <a:off x="3600" y="2965"/>
                <a:ext cx="28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8</a:t>
                </a:r>
              </a:p>
            </p:txBody>
          </p:sp>
          <p:sp>
            <p:nvSpPr>
              <p:cNvPr id="27725" name="Rectangle 52"/>
              <p:cNvSpPr>
                <a:spLocks noChangeArrowheads="1"/>
              </p:cNvSpPr>
              <p:nvPr/>
            </p:nvSpPr>
            <p:spPr bwMode="auto">
              <a:xfrm>
                <a:off x="1872" y="2976"/>
                <a:ext cx="336" cy="192"/>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66FF"/>
                    </a:solidFill>
                    <a:latin typeface="Arial Narrow" pitchFamily="34" charset="0"/>
                  </a:rPr>
                  <a:t>5 =</a:t>
                </a:r>
              </a:p>
            </p:txBody>
          </p:sp>
          <p:sp>
            <p:nvSpPr>
              <p:cNvPr id="27726" name="Rectangle 53"/>
              <p:cNvSpPr>
                <a:spLocks noChangeArrowheads="1"/>
              </p:cNvSpPr>
              <p:nvPr/>
            </p:nvSpPr>
            <p:spPr bwMode="auto">
              <a:xfrm>
                <a:off x="3600" y="3349"/>
                <a:ext cx="1927"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66FF"/>
                    </a:solidFill>
                    <a:latin typeface="Arial Narrow" pitchFamily="34" charset="0"/>
                  </a:rPr>
                  <a:t>= 12 </a:t>
                </a:r>
                <a:r>
                  <a:rPr lang="en-US" sz="1800">
                    <a:solidFill>
                      <a:srgbClr val="000000"/>
                    </a:solidFill>
                    <a:latin typeface="Arial Narrow" pitchFamily="34" charset="0"/>
                  </a:rPr>
                  <a:t> is (6*2) (from block 8 to 14)</a:t>
                </a:r>
              </a:p>
            </p:txBody>
          </p:sp>
          <p:sp>
            <p:nvSpPr>
              <p:cNvPr id="27727" name="Rectangle 54"/>
              <p:cNvSpPr>
                <a:spLocks noChangeArrowheads="1"/>
              </p:cNvSpPr>
              <p:nvPr/>
            </p:nvSpPr>
            <p:spPr bwMode="auto">
              <a:xfrm>
                <a:off x="1872" y="3360"/>
                <a:ext cx="336" cy="192"/>
              </a:xfrm>
              <a:prstGeom prst="rect">
                <a:avLst/>
              </a:prstGeom>
              <a:noFill/>
              <a:ln w="12700">
                <a:noFill/>
                <a:miter lim="800000"/>
                <a:headEnd type="none" w="sm" len="sm"/>
                <a:tailEnd type="none" w="sm" len="sm"/>
              </a:ln>
            </p:spPr>
            <p:txBody>
              <a:bodyPr wrap="none" anchor="ctr"/>
              <a:lstStyle/>
              <a:p>
                <a:pPr algn="r" eaLnBrk="0" hangingPunct="0">
                  <a:lnSpc>
                    <a:spcPct val="90000"/>
                  </a:lnSpc>
                </a:pPr>
                <a:r>
                  <a:rPr lang="en-US" sz="1800">
                    <a:solidFill>
                      <a:srgbClr val="000000"/>
                    </a:solidFill>
                    <a:latin typeface="Arial Narrow" pitchFamily="34" charset="0"/>
                  </a:rPr>
                  <a:t>(4*2) is </a:t>
                </a:r>
                <a:r>
                  <a:rPr lang="en-US" sz="1800">
                    <a:solidFill>
                      <a:srgbClr val="0066FF"/>
                    </a:solidFill>
                    <a:latin typeface="Arial Narrow" pitchFamily="34" charset="0"/>
                  </a:rPr>
                  <a:t> 8 = </a:t>
                </a:r>
              </a:p>
            </p:txBody>
          </p:sp>
          <p:sp>
            <p:nvSpPr>
              <p:cNvPr id="27728" name="Rectangle 55"/>
              <p:cNvSpPr>
                <a:spLocks noChangeArrowheads="1"/>
              </p:cNvSpPr>
              <p:nvPr/>
            </p:nvSpPr>
            <p:spPr bwMode="auto">
              <a:xfrm>
                <a:off x="3600" y="3733"/>
                <a:ext cx="28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0</a:t>
                </a:r>
              </a:p>
            </p:txBody>
          </p:sp>
          <p:sp>
            <p:nvSpPr>
              <p:cNvPr id="27729" name="Rectangle 56"/>
              <p:cNvSpPr>
                <a:spLocks noChangeArrowheads="1"/>
              </p:cNvSpPr>
              <p:nvPr/>
            </p:nvSpPr>
            <p:spPr bwMode="auto">
              <a:xfrm>
                <a:off x="1872" y="3744"/>
                <a:ext cx="336" cy="192"/>
              </a:xfrm>
              <a:prstGeom prst="rect">
                <a:avLst/>
              </a:prstGeom>
              <a:noFill/>
              <a:ln w="12700">
                <a:noFill/>
                <a:miter lim="800000"/>
                <a:headEnd type="none" w="sm" len="sm"/>
                <a:tailEnd type="none" w="sm" len="sm"/>
              </a:ln>
            </p:spPr>
            <p:txBody>
              <a:bodyPr wrap="none" anchor="ctr"/>
              <a:lstStyle/>
              <a:p>
                <a:pPr eaLnBrk="0" hangingPunct="0">
                  <a:lnSpc>
                    <a:spcPct val="90000"/>
                  </a:lnSpc>
                </a:pPr>
                <a:r>
                  <a:rPr lang="en-US" sz="1800">
                    <a:solidFill>
                      <a:srgbClr val="000000"/>
                    </a:solidFill>
                    <a:latin typeface="Arial Narrow" pitchFamily="34" charset="0"/>
                  </a:rPr>
                  <a:t>0 =</a:t>
                </a:r>
              </a:p>
            </p:txBody>
          </p:sp>
          <p:sp>
            <p:nvSpPr>
              <p:cNvPr id="27730" name="Rectangle 57"/>
              <p:cNvSpPr>
                <a:spLocks noChangeArrowheads="1"/>
              </p:cNvSpPr>
              <p:nvPr/>
            </p:nvSpPr>
            <p:spPr bwMode="auto">
              <a:xfrm>
                <a:off x="3600" y="3925"/>
                <a:ext cx="284" cy="214"/>
              </a:xfrm>
              <a:prstGeom prst="rect">
                <a:avLst/>
              </a:prstGeom>
              <a:noFill/>
              <a:ln w="12700">
                <a:noFill/>
                <a:miter lim="800000"/>
                <a:headEnd type="none" w="sm" len="sm"/>
                <a:tailEnd type="none" w="sm" len="sm"/>
              </a:ln>
            </p:spPr>
            <p:txBody>
              <a:bodyPr wrap="none" anchor="ctr">
                <a:spAutoFit/>
              </a:bodyPr>
              <a:lstStyle/>
              <a:p>
                <a:pPr eaLnBrk="0" hangingPunct="0">
                  <a:lnSpc>
                    <a:spcPct val="90000"/>
                  </a:lnSpc>
                </a:pPr>
                <a:r>
                  <a:rPr lang="en-US" sz="1800">
                    <a:solidFill>
                      <a:srgbClr val="000000"/>
                    </a:solidFill>
                    <a:latin typeface="Arial Narrow" pitchFamily="34" charset="0"/>
                  </a:rPr>
                  <a:t>= 1</a:t>
                </a:r>
              </a:p>
            </p:txBody>
          </p:sp>
        </p:grpSp>
        <p:sp>
          <p:nvSpPr>
            <p:cNvPr id="27723" name="Text Box 58"/>
            <p:cNvSpPr txBox="1">
              <a:spLocks noChangeArrowheads="1"/>
            </p:cNvSpPr>
            <p:nvPr/>
          </p:nvSpPr>
          <p:spPr bwMode="auto">
            <a:xfrm>
              <a:off x="980" y="1906"/>
              <a:ext cx="3781" cy="669"/>
            </a:xfrm>
            <a:prstGeom prst="rect">
              <a:avLst/>
            </a:prstGeom>
            <a:noFill/>
            <a:ln w="12700" algn="ctr">
              <a:noFill/>
              <a:miter lim="800000"/>
              <a:headEnd/>
              <a:tailEnd/>
            </a:ln>
          </p:spPr>
          <p:txBody>
            <a:bodyPr wrap="none">
              <a:spAutoFit/>
            </a:bodyPr>
            <a:lstStyle/>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ACNT is defined here as the entire frame : 4 * 2 bytes</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BCNT is the number of frames : 5</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CCNT now will be 1</a:t>
              </a:r>
            </a:p>
            <a:p>
              <a:pPr marL="342900" indent="-342900" eaLnBrk="0" hangingPunct="0">
                <a:lnSpc>
                  <a:spcPct val="80000"/>
                </a:lnSpc>
                <a:spcAft>
                  <a:spcPct val="10000"/>
                </a:spcAft>
                <a:buClr>
                  <a:srgbClr val="0066FF"/>
                </a:buClr>
                <a:buSzPct val="75000"/>
                <a:buFont typeface="Wingdings" pitchFamily="2" charset="2"/>
                <a:buChar char=""/>
              </a:pPr>
              <a:r>
                <a:rPr lang="en-US" sz="1800" b="0">
                  <a:solidFill>
                    <a:srgbClr val="000000"/>
                  </a:solidFill>
                </a:rPr>
                <a:t>SRCBIDX skips to the next frame</a:t>
              </a:r>
            </a:p>
          </p:txBody>
        </p:sp>
      </p:grpSp>
      <p:sp>
        <p:nvSpPr>
          <p:cNvPr id="27694" name="Rectangle 59"/>
          <p:cNvSpPr>
            <a:spLocks noChangeArrowheads="1"/>
          </p:cNvSpPr>
          <p:nvPr/>
        </p:nvSpPr>
        <p:spPr bwMode="auto">
          <a:xfrm>
            <a:off x="7467600" y="7620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8</a:t>
            </a:r>
          </a:p>
        </p:txBody>
      </p:sp>
      <p:sp>
        <p:nvSpPr>
          <p:cNvPr id="27695" name="Rectangle 60"/>
          <p:cNvSpPr>
            <a:spLocks noChangeArrowheads="1"/>
          </p:cNvSpPr>
          <p:nvPr/>
        </p:nvSpPr>
        <p:spPr bwMode="auto">
          <a:xfrm>
            <a:off x="7467600" y="10668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9</a:t>
            </a:r>
          </a:p>
        </p:txBody>
      </p:sp>
      <p:sp>
        <p:nvSpPr>
          <p:cNvPr id="27696" name="Rectangle 61"/>
          <p:cNvSpPr>
            <a:spLocks noChangeArrowheads="1"/>
          </p:cNvSpPr>
          <p:nvPr/>
        </p:nvSpPr>
        <p:spPr bwMode="auto">
          <a:xfrm>
            <a:off x="7467600" y="13716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10</a:t>
            </a:r>
          </a:p>
        </p:txBody>
      </p:sp>
      <p:sp>
        <p:nvSpPr>
          <p:cNvPr id="27697" name="Rectangle 62"/>
          <p:cNvSpPr>
            <a:spLocks noChangeArrowheads="1"/>
          </p:cNvSpPr>
          <p:nvPr/>
        </p:nvSpPr>
        <p:spPr bwMode="auto">
          <a:xfrm>
            <a:off x="7467600" y="1676400"/>
            <a:ext cx="1295400" cy="304800"/>
          </a:xfrm>
          <a:prstGeom prst="rect">
            <a:avLst/>
          </a:prstGeom>
          <a:solidFill>
            <a:schemeClr val="accent4"/>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11</a:t>
            </a:r>
          </a:p>
        </p:txBody>
      </p:sp>
      <p:sp>
        <p:nvSpPr>
          <p:cNvPr id="27698" name="Rectangle 63"/>
          <p:cNvSpPr>
            <a:spLocks noChangeArrowheads="1"/>
          </p:cNvSpPr>
          <p:nvPr/>
        </p:nvSpPr>
        <p:spPr bwMode="auto">
          <a:xfrm>
            <a:off x="7467600" y="19748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14</a:t>
            </a:r>
          </a:p>
        </p:txBody>
      </p:sp>
      <p:sp>
        <p:nvSpPr>
          <p:cNvPr id="27699" name="Rectangle 64"/>
          <p:cNvSpPr>
            <a:spLocks noChangeArrowheads="1"/>
          </p:cNvSpPr>
          <p:nvPr/>
        </p:nvSpPr>
        <p:spPr bwMode="auto">
          <a:xfrm>
            <a:off x="7467600" y="22796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15</a:t>
            </a:r>
          </a:p>
        </p:txBody>
      </p:sp>
      <p:sp>
        <p:nvSpPr>
          <p:cNvPr id="27700" name="Rectangle 65"/>
          <p:cNvSpPr>
            <a:spLocks noChangeArrowheads="1"/>
          </p:cNvSpPr>
          <p:nvPr/>
        </p:nvSpPr>
        <p:spPr bwMode="auto">
          <a:xfrm>
            <a:off x="7467600" y="2584450"/>
            <a:ext cx="1295400" cy="304800"/>
          </a:xfrm>
          <a:prstGeom prst="rect">
            <a:avLst/>
          </a:prstGeom>
          <a:solidFill>
            <a:schemeClr val="accent3"/>
          </a:solidFill>
          <a:ln w="12700">
            <a:solidFill>
              <a:schemeClr val="tx1"/>
            </a:solidFill>
            <a:miter lim="800000"/>
            <a:headEnd type="none" w="sm" len="sm"/>
            <a:tailEnd type="none" w="sm" len="sm"/>
          </a:ln>
        </p:spPr>
        <p:txBody>
          <a:bodyPr wrap="none" anchorCtr="1"/>
          <a:lstStyle/>
          <a:p>
            <a:pPr algn="ctr" eaLnBrk="0" hangingPunct="0">
              <a:lnSpc>
                <a:spcPct val="80000"/>
              </a:lnSpc>
              <a:spcBef>
                <a:spcPct val="50000"/>
              </a:spcBef>
            </a:pPr>
            <a:r>
              <a:rPr lang="en-US" sz="2000">
                <a:solidFill>
                  <a:srgbClr val="000000"/>
                </a:solidFill>
                <a:latin typeface="Courier New" pitchFamily="49" charset="0"/>
              </a:rPr>
              <a:t>...</a:t>
            </a:r>
          </a:p>
        </p:txBody>
      </p:sp>
      <p:grpSp>
        <p:nvGrpSpPr>
          <p:cNvPr id="27701" name="Group 66"/>
          <p:cNvGrpSpPr>
            <a:grpSpLocks/>
          </p:cNvGrpSpPr>
          <p:nvPr/>
        </p:nvGrpSpPr>
        <p:grpSpPr bwMode="auto">
          <a:xfrm>
            <a:off x="3429000" y="4114800"/>
            <a:ext cx="2286000" cy="2438400"/>
            <a:chOff x="2160" y="2592"/>
            <a:chExt cx="1440" cy="1536"/>
          </a:xfrm>
        </p:grpSpPr>
        <p:sp>
          <p:nvSpPr>
            <p:cNvPr id="27709" name="Rectangle 67"/>
            <p:cNvSpPr>
              <a:spLocks noChangeArrowheads="1"/>
            </p:cNvSpPr>
            <p:nvPr/>
          </p:nvSpPr>
          <p:spPr bwMode="auto">
            <a:xfrm>
              <a:off x="2160" y="2592"/>
              <a:ext cx="144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7710" name="Rectangle 68"/>
            <p:cNvSpPr>
              <a:spLocks noChangeArrowheads="1"/>
            </p:cNvSpPr>
            <p:nvPr/>
          </p:nvSpPr>
          <p:spPr bwMode="auto">
            <a:xfrm>
              <a:off x="2160" y="2784"/>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27711" name="Rectangle 69"/>
            <p:cNvSpPr>
              <a:spLocks noChangeArrowheads="1"/>
            </p:cNvSpPr>
            <p:nvPr/>
          </p:nvSpPr>
          <p:spPr bwMode="auto">
            <a:xfrm>
              <a:off x="288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ACNT</a:t>
              </a:r>
            </a:p>
          </p:txBody>
        </p:sp>
        <p:sp>
          <p:nvSpPr>
            <p:cNvPr id="27712" name="Rectangle 70"/>
            <p:cNvSpPr>
              <a:spLocks noChangeArrowheads="1"/>
            </p:cNvSpPr>
            <p:nvPr/>
          </p:nvSpPr>
          <p:spPr bwMode="auto">
            <a:xfrm>
              <a:off x="2160" y="3168"/>
              <a:ext cx="1440"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27713" name="Rectangle 71"/>
            <p:cNvSpPr>
              <a:spLocks noChangeArrowheads="1"/>
            </p:cNvSpPr>
            <p:nvPr/>
          </p:nvSpPr>
          <p:spPr bwMode="auto">
            <a:xfrm>
              <a:off x="288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SRCBIDX</a:t>
              </a:r>
            </a:p>
          </p:txBody>
        </p:sp>
        <p:sp>
          <p:nvSpPr>
            <p:cNvPr id="27714" name="Rectangle 72"/>
            <p:cNvSpPr>
              <a:spLocks noChangeArrowheads="1"/>
            </p:cNvSpPr>
            <p:nvPr/>
          </p:nvSpPr>
          <p:spPr bwMode="auto">
            <a:xfrm>
              <a:off x="2160" y="297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BCNT</a:t>
              </a:r>
            </a:p>
          </p:txBody>
        </p:sp>
        <p:sp>
          <p:nvSpPr>
            <p:cNvPr id="27715" name="Rectangle 73"/>
            <p:cNvSpPr>
              <a:spLocks noChangeArrowheads="1"/>
            </p:cNvSpPr>
            <p:nvPr/>
          </p:nvSpPr>
          <p:spPr bwMode="auto">
            <a:xfrm>
              <a:off x="2160" y="3360"/>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DSTBIDX</a:t>
              </a:r>
            </a:p>
          </p:txBody>
        </p:sp>
        <p:sp>
          <p:nvSpPr>
            <p:cNvPr id="27716" name="Rectangle 74"/>
            <p:cNvSpPr>
              <a:spLocks noChangeArrowheads="1"/>
            </p:cNvSpPr>
            <p:nvPr/>
          </p:nvSpPr>
          <p:spPr bwMode="auto">
            <a:xfrm>
              <a:off x="2880" y="3744"/>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SRCCIDX</a:t>
              </a:r>
            </a:p>
          </p:txBody>
        </p:sp>
        <p:sp>
          <p:nvSpPr>
            <p:cNvPr id="27717" name="Rectangle 75"/>
            <p:cNvSpPr>
              <a:spLocks noChangeArrowheads="1"/>
            </p:cNvSpPr>
            <p:nvPr/>
          </p:nvSpPr>
          <p:spPr bwMode="auto">
            <a:xfrm>
              <a:off x="2160" y="3744"/>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DSTCIDX</a:t>
              </a:r>
            </a:p>
          </p:txBody>
        </p:sp>
        <p:sp>
          <p:nvSpPr>
            <p:cNvPr id="27718" name="Rectangle 76"/>
            <p:cNvSpPr>
              <a:spLocks noChangeArrowheads="1"/>
            </p:cNvSpPr>
            <p:nvPr/>
          </p:nvSpPr>
          <p:spPr bwMode="auto">
            <a:xfrm>
              <a:off x="2880" y="3936"/>
              <a:ext cx="720"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CCNT</a:t>
              </a:r>
            </a:p>
          </p:txBody>
        </p:sp>
        <p:sp>
          <p:nvSpPr>
            <p:cNvPr id="27719" name="Rectangle 77"/>
            <p:cNvSpPr>
              <a:spLocks noChangeArrowheads="1"/>
            </p:cNvSpPr>
            <p:nvPr/>
          </p:nvSpPr>
          <p:spPr bwMode="auto">
            <a:xfrm>
              <a:off x="288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7720" name="Rectangle 78"/>
            <p:cNvSpPr>
              <a:spLocks noChangeArrowheads="1"/>
            </p:cNvSpPr>
            <p:nvPr/>
          </p:nvSpPr>
          <p:spPr bwMode="auto">
            <a:xfrm>
              <a:off x="2160" y="3552"/>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27721" name="Rectangle 79"/>
            <p:cNvSpPr>
              <a:spLocks noChangeArrowheads="1"/>
            </p:cNvSpPr>
            <p:nvPr/>
          </p:nvSpPr>
          <p:spPr bwMode="auto">
            <a:xfrm>
              <a:off x="2160" y="3936"/>
              <a:ext cx="720" cy="19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grpSp>
      <p:grpSp>
        <p:nvGrpSpPr>
          <p:cNvPr id="7" name="Group 80"/>
          <p:cNvGrpSpPr>
            <a:grpSpLocks/>
          </p:cNvGrpSpPr>
          <p:nvPr/>
        </p:nvGrpSpPr>
        <p:grpSpPr bwMode="auto">
          <a:xfrm>
            <a:off x="4281488" y="1341438"/>
            <a:ext cx="1204912" cy="1482725"/>
            <a:chOff x="2697" y="845"/>
            <a:chExt cx="759" cy="934"/>
          </a:xfrm>
        </p:grpSpPr>
        <p:sp>
          <p:nvSpPr>
            <p:cNvPr id="27704" name="Rectangle 81"/>
            <p:cNvSpPr>
              <a:spLocks noChangeArrowheads="1"/>
            </p:cNvSpPr>
            <p:nvPr/>
          </p:nvSpPr>
          <p:spPr bwMode="auto">
            <a:xfrm>
              <a:off x="2697" y="845"/>
              <a:ext cx="759"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ourier New" pitchFamily="49" charset="0"/>
                </a:rPr>
                <a:t>Elem 1</a:t>
              </a:r>
            </a:p>
          </p:txBody>
        </p:sp>
        <p:sp>
          <p:nvSpPr>
            <p:cNvPr id="27705" name="Rectangle 82"/>
            <p:cNvSpPr>
              <a:spLocks noChangeArrowheads="1"/>
            </p:cNvSpPr>
            <p:nvPr/>
          </p:nvSpPr>
          <p:spPr bwMode="auto">
            <a:xfrm>
              <a:off x="2697" y="1037"/>
              <a:ext cx="759" cy="19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ourier New" pitchFamily="49" charset="0"/>
                </a:rPr>
                <a:t>Elem 2</a:t>
              </a:r>
            </a:p>
          </p:txBody>
        </p:sp>
        <p:sp>
          <p:nvSpPr>
            <p:cNvPr id="27706" name="Rectangle 83"/>
            <p:cNvSpPr>
              <a:spLocks noChangeArrowheads="1"/>
            </p:cNvSpPr>
            <p:nvPr/>
          </p:nvSpPr>
          <p:spPr bwMode="auto">
            <a:xfrm>
              <a:off x="2697" y="1229"/>
              <a:ext cx="759"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ourier New" pitchFamily="49" charset="0"/>
                </a:rPr>
                <a:t>Elem 3</a:t>
              </a:r>
            </a:p>
          </p:txBody>
        </p:sp>
        <p:sp>
          <p:nvSpPr>
            <p:cNvPr id="27707" name="Rectangle 84"/>
            <p:cNvSpPr>
              <a:spLocks noChangeArrowheads="1"/>
            </p:cNvSpPr>
            <p:nvPr/>
          </p:nvSpPr>
          <p:spPr bwMode="auto">
            <a:xfrm>
              <a:off x="2697" y="1421"/>
              <a:ext cx="759"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ourier New" pitchFamily="49" charset="0"/>
                </a:rPr>
                <a:t>Elem 4</a:t>
              </a:r>
            </a:p>
          </p:txBody>
        </p:sp>
        <p:sp>
          <p:nvSpPr>
            <p:cNvPr id="27708" name="Rectangle 85"/>
            <p:cNvSpPr>
              <a:spLocks noChangeArrowheads="1"/>
            </p:cNvSpPr>
            <p:nvPr/>
          </p:nvSpPr>
          <p:spPr bwMode="auto">
            <a:xfrm>
              <a:off x="2697" y="1613"/>
              <a:ext cx="759" cy="166"/>
            </a:xfrm>
            <a:prstGeom prst="rect">
              <a:avLst/>
            </a:prstGeom>
            <a:solidFill>
              <a:schemeClr val="accent4"/>
            </a:solidFill>
            <a:ln w="12700">
              <a:solidFill>
                <a:schemeClr val="tx1"/>
              </a:solidFill>
              <a:miter lim="800000"/>
              <a:headEnd type="none" w="sm" len="sm"/>
              <a:tailEnd type="none" w="sm" len="sm"/>
            </a:ln>
          </p:spPr>
          <p:txBody>
            <a:bodyPr wrap="none" tIns="0" bIns="0"/>
            <a:lstStyle/>
            <a:p>
              <a:pPr algn="ctr" eaLnBrk="0" hangingPunct="0">
                <a:lnSpc>
                  <a:spcPct val="90000"/>
                </a:lnSpc>
                <a:spcBef>
                  <a:spcPct val="50000"/>
                </a:spcBef>
              </a:pPr>
              <a:r>
                <a:rPr lang="en-US" sz="2000">
                  <a:solidFill>
                    <a:srgbClr val="000000"/>
                  </a:solidFill>
                  <a:latin typeface="Courier New" pitchFamily="49" charset="0"/>
                </a:rPr>
                <a:t>Elem 5</a:t>
              </a:r>
            </a:p>
          </p:txBody>
        </p:sp>
      </p:grpSp>
      <p:sp>
        <p:nvSpPr>
          <p:cNvPr id="633942" name="Rectangle 86"/>
          <p:cNvSpPr>
            <a:spLocks noChangeArrowheads="1"/>
          </p:cNvSpPr>
          <p:nvPr/>
        </p:nvSpPr>
        <p:spPr bwMode="auto">
          <a:xfrm>
            <a:off x="4267200" y="1327150"/>
            <a:ext cx="1231900" cy="1517650"/>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pic>
        <p:nvPicPr>
          <p:cNvPr id="9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3">
            <a:hlinkClick r:id="rId19" action="ppaction://hlinksldjump"/>
          </p:cNvPr>
          <p:cNvSpPr txBox="1">
            <a:spLocks noChangeArrowheads="1"/>
          </p:cNvSpPr>
          <p:nvPr>
            <p:custDataLst>
              <p:tags r:id="rId5"/>
            </p:custDataLst>
          </p:nvPr>
        </p:nvSpPr>
        <p:spPr bwMode="auto">
          <a:xfrm>
            <a:off x="304800" y="2139677"/>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 – Synchronization </a:t>
            </a:r>
          </a:p>
        </p:txBody>
      </p:sp>
      <p:sp>
        <p:nvSpPr>
          <p:cNvPr id="15364" name="Text Box 11"/>
          <p:cNvSpPr txBox="1">
            <a:spLocks noChangeArrowheads="1"/>
          </p:cNvSpPr>
          <p:nvPr/>
        </p:nvSpPr>
        <p:spPr bwMode="auto">
          <a:xfrm>
            <a:off x="636588" y="571500"/>
            <a:ext cx="6734175" cy="708025"/>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2"/>
              </a:buClr>
              <a:buSzPct val="75000"/>
              <a:buFont typeface="Wingdings" pitchFamily="2" charset="2"/>
              <a:buChar char="u"/>
            </a:pPr>
            <a:r>
              <a:rPr lang="en-US" sz="2000" b="0"/>
              <a:t>An event (like the McBSP receive register full), triggers</a:t>
            </a:r>
            <a:br>
              <a:rPr lang="en-US" sz="2000" b="0"/>
            </a:br>
            <a:r>
              <a:rPr lang="en-US" sz="2000" b="0"/>
              <a:t>the </a:t>
            </a:r>
            <a:r>
              <a:rPr lang="en-US" sz="2000" b="0" u="sng"/>
              <a:t>transfer of exactly 1 array of ACNT bytes (2 bytes)</a:t>
            </a:r>
          </a:p>
        </p:txBody>
      </p:sp>
      <p:sp>
        <p:nvSpPr>
          <p:cNvPr id="15365" name="Text Box 12"/>
          <p:cNvSpPr txBox="1">
            <a:spLocks noChangeArrowheads="1"/>
          </p:cNvSpPr>
          <p:nvPr/>
        </p:nvSpPr>
        <p:spPr bwMode="auto">
          <a:xfrm>
            <a:off x="630238" y="1392238"/>
            <a:ext cx="7869237" cy="1014412"/>
          </a:xfrm>
          <a:prstGeom prst="rect">
            <a:avLst/>
          </a:prstGeom>
          <a:noFill/>
          <a:ln w="12700">
            <a:noFill/>
            <a:miter lim="800000"/>
            <a:headEnd/>
            <a:tailEnd/>
          </a:ln>
        </p:spPr>
        <p:txBody>
          <a:bodyPr wrap="none">
            <a:spAutoFit/>
          </a:bodyPr>
          <a:lstStyle/>
          <a:p>
            <a:pPr eaLnBrk="0" hangingPunct="0">
              <a:buClr>
                <a:schemeClr val="tx2"/>
              </a:buClr>
              <a:buSzPct val="75000"/>
              <a:buFont typeface="Wingdings" pitchFamily="2" charset="2"/>
              <a:buChar char="u"/>
            </a:pPr>
            <a:r>
              <a:rPr lang="en-US" sz="2000" b="0"/>
              <a:t>  Example: McBSP tied to a codec (you want to sync each transfer</a:t>
            </a:r>
            <a:br>
              <a:rPr lang="en-US" sz="2000" b="0"/>
            </a:br>
            <a:r>
              <a:rPr lang="en-US" sz="2000" b="0"/>
              <a:t>                      of a 16-bit word to the receive buffer being full</a:t>
            </a:r>
            <a:br>
              <a:rPr lang="en-US" sz="2000" b="0"/>
            </a:br>
            <a:r>
              <a:rPr lang="en-US" sz="2000" b="0"/>
              <a:t>                      or the transmit buffer being empty). </a:t>
            </a:r>
            <a:endParaRPr lang="en-US" sz="2000" b="0">
              <a:solidFill>
                <a:schemeClr val="tx2"/>
              </a:solidFill>
            </a:endParaRPr>
          </a:p>
        </p:txBody>
      </p:sp>
      <p:sp>
        <p:nvSpPr>
          <p:cNvPr id="15366" name="Text Box 13"/>
          <p:cNvSpPr txBox="1">
            <a:spLocks noChangeArrowheads="1"/>
          </p:cNvSpPr>
          <p:nvPr/>
        </p:nvSpPr>
        <p:spPr bwMode="auto">
          <a:xfrm>
            <a:off x="1774825" y="3352800"/>
            <a:ext cx="1157288" cy="396875"/>
          </a:xfrm>
          <a:prstGeom prst="rect">
            <a:avLst/>
          </a:prstGeom>
          <a:noFill/>
          <a:ln w="9525">
            <a:noFill/>
            <a:miter lim="800000"/>
            <a:headEnd/>
            <a:tailEnd/>
          </a:ln>
        </p:spPr>
        <p:txBody>
          <a:bodyPr wrap="none">
            <a:spAutoFit/>
          </a:bodyPr>
          <a:lstStyle/>
          <a:p>
            <a:r>
              <a:rPr lang="en-US" sz="2000">
                <a:solidFill>
                  <a:schemeClr val="tx2"/>
                </a:solidFill>
              </a:rPr>
              <a:t>Frame 1</a:t>
            </a:r>
          </a:p>
        </p:txBody>
      </p:sp>
      <p:sp>
        <p:nvSpPr>
          <p:cNvPr id="407566" name="Rectangle 14"/>
          <p:cNvSpPr>
            <a:spLocks noChangeArrowheads="1"/>
          </p:cNvSpPr>
          <p:nvPr/>
        </p:nvSpPr>
        <p:spPr bwMode="auto">
          <a:xfrm>
            <a:off x="3003550"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68" name="Text Box 15"/>
          <p:cNvSpPr txBox="1">
            <a:spLocks noChangeArrowheads="1"/>
          </p:cNvSpPr>
          <p:nvPr/>
        </p:nvSpPr>
        <p:spPr bwMode="auto">
          <a:xfrm>
            <a:off x="2917825" y="3635375"/>
            <a:ext cx="901700" cy="366713"/>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5369" name="Text Box 16"/>
          <p:cNvSpPr txBox="1">
            <a:spLocks noChangeArrowheads="1"/>
          </p:cNvSpPr>
          <p:nvPr/>
        </p:nvSpPr>
        <p:spPr bwMode="auto">
          <a:xfrm>
            <a:off x="4552950" y="3635375"/>
            <a:ext cx="901700" cy="366713"/>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5370" name="Text Box 17"/>
          <p:cNvSpPr txBox="1">
            <a:spLocks noChangeArrowheads="1"/>
          </p:cNvSpPr>
          <p:nvPr/>
        </p:nvSpPr>
        <p:spPr bwMode="auto">
          <a:xfrm>
            <a:off x="6477000" y="3635375"/>
            <a:ext cx="1371600" cy="366713"/>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15371" name="Text Box 18"/>
          <p:cNvSpPr txBox="1">
            <a:spLocks noChangeArrowheads="1"/>
          </p:cNvSpPr>
          <p:nvPr/>
        </p:nvSpPr>
        <p:spPr bwMode="auto">
          <a:xfrm>
            <a:off x="1774825" y="4578350"/>
            <a:ext cx="1157288" cy="396875"/>
          </a:xfrm>
          <a:prstGeom prst="rect">
            <a:avLst/>
          </a:prstGeom>
          <a:noFill/>
          <a:ln w="9525">
            <a:noFill/>
            <a:miter lim="800000"/>
            <a:headEnd/>
            <a:tailEnd/>
          </a:ln>
        </p:spPr>
        <p:txBody>
          <a:bodyPr wrap="none">
            <a:spAutoFit/>
          </a:bodyPr>
          <a:lstStyle/>
          <a:p>
            <a:r>
              <a:rPr lang="en-US" sz="2000">
                <a:solidFill>
                  <a:schemeClr val="tx2"/>
                </a:solidFill>
              </a:rPr>
              <a:t>Frame 2</a:t>
            </a:r>
          </a:p>
        </p:txBody>
      </p:sp>
      <p:sp>
        <p:nvSpPr>
          <p:cNvPr id="15372" name="Text Box 19"/>
          <p:cNvSpPr txBox="1">
            <a:spLocks noChangeArrowheads="1"/>
          </p:cNvSpPr>
          <p:nvPr/>
        </p:nvSpPr>
        <p:spPr bwMode="auto">
          <a:xfrm>
            <a:off x="2917825" y="4860925"/>
            <a:ext cx="901700" cy="366713"/>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5373" name="Text Box 20"/>
          <p:cNvSpPr txBox="1">
            <a:spLocks noChangeArrowheads="1"/>
          </p:cNvSpPr>
          <p:nvPr/>
        </p:nvSpPr>
        <p:spPr bwMode="auto">
          <a:xfrm>
            <a:off x="4552950" y="4860925"/>
            <a:ext cx="901700" cy="366713"/>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5374" name="Text Box 21"/>
          <p:cNvSpPr txBox="1">
            <a:spLocks noChangeArrowheads="1"/>
          </p:cNvSpPr>
          <p:nvPr/>
        </p:nvSpPr>
        <p:spPr bwMode="auto">
          <a:xfrm>
            <a:off x="6477000" y="4860925"/>
            <a:ext cx="1371600" cy="366713"/>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7574" name="Oval 22"/>
          <p:cNvSpPr>
            <a:spLocks noChangeArrowheads="1"/>
          </p:cNvSpPr>
          <p:nvPr/>
        </p:nvSpPr>
        <p:spPr bwMode="auto">
          <a:xfrm>
            <a:off x="5613400" y="3478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5" name="Oval 23"/>
          <p:cNvSpPr>
            <a:spLocks noChangeArrowheads="1"/>
          </p:cNvSpPr>
          <p:nvPr/>
        </p:nvSpPr>
        <p:spPr bwMode="auto">
          <a:xfrm>
            <a:off x="5842000" y="3478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6" name="Oval 24"/>
          <p:cNvSpPr>
            <a:spLocks noChangeArrowheads="1"/>
          </p:cNvSpPr>
          <p:nvPr/>
        </p:nvSpPr>
        <p:spPr bwMode="auto">
          <a:xfrm>
            <a:off x="5613400" y="47228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7" name="Oval 25"/>
          <p:cNvSpPr>
            <a:spLocks noChangeArrowheads="1"/>
          </p:cNvSpPr>
          <p:nvPr/>
        </p:nvSpPr>
        <p:spPr bwMode="auto">
          <a:xfrm>
            <a:off x="5842000" y="47228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8" name="Oval 26"/>
          <p:cNvSpPr>
            <a:spLocks noChangeArrowheads="1"/>
          </p:cNvSpPr>
          <p:nvPr/>
        </p:nvSpPr>
        <p:spPr bwMode="auto">
          <a:xfrm rot="5400000">
            <a:off x="3279775" y="55038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9" name="Oval 27"/>
          <p:cNvSpPr>
            <a:spLocks noChangeArrowheads="1"/>
          </p:cNvSpPr>
          <p:nvPr/>
        </p:nvSpPr>
        <p:spPr bwMode="auto">
          <a:xfrm rot="5400000">
            <a:off x="3279775" y="57150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0" name="Oval 28"/>
          <p:cNvSpPr>
            <a:spLocks noChangeArrowheads="1"/>
          </p:cNvSpPr>
          <p:nvPr/>
        </p:nvSpPr>
        <p:spPr bwMode="auto">
          <a:xfrm rot="5400000">
            <a:off x="4889500" y="55038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1" name="Oval 29"/>
          <p:cNvSpPr>
            <a:spLocks noChangeArrowheads="1"/>
          </p:cNvSpPr>
          <p:nvPr/>
        </p:nvSpPr>
        <p:spPr bwMode="auto">
          <a:xfrm rot="5400000">
            <a:off x="4889500" y="57150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2" name="Oval 30"/>
          <p:cNvSpPr>
            <a:spLocks noChangeArrowheads="1"/>
          </p:cNvSpPr>
          <p:nvPr/>
        </p:nvSpPr>
        <p:spPr bwMode="auto">
          <a:xfrm rot="5400000">
            <a:off x="7023100" y="55038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3" name="Oval 31"/>
          <p:cNvSpPr>
            <a:spLocks noChangeArrowheads="1"/>
          </p:cNvSpPr>
          <p:nvPr/>
        </p:nvSpPr>
        <p:spPr bwMode="auto">
          <a:xfrm rot="5400000">
            <a:off x="7023100" y="57150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85" name="Text Box 32"/>
          <p:cNvSpPr txBox="1">
            <a:spLocks noChangeArrowheads="1"/>
          </p:cNvSpPr>
          <p:nvPr/>
        </p:nvSpPr>
        <p:spPr bwMode="auto">
          <a:xfrm>
            <a:off x="1250950" y="6056313"/>
            <a:ext cx="1724025" cy="396875"/>
          </a:xfrm>
          <a:prstGeom prst="rect">
            <a:avLst/>
          </a:prstGeom>
          <a:noFill/>
          <a:ln w="9525">
            <a:noFill/>
            <a:miter lim="800000"/>
            <a:headEnd/>
            <a:tailEnd/>
          </a:ln>
        </p:spPr>
        <p:txBody>
          <a:bodyPr wrap="none">
            <a:spAutoFit/>
          </a:bodyPr>
          <a:lstStyle/>
          <a:p>
            <a:r>
              <a:rPr lang="en-US" sz="2000">
                <a:solidFill>
                  <a:schemeClr val="tx2"/>
                </a:solidFill>
              </a:rPr>
              <a:t>Frame CCNT</a:t>
            </a:r>
          </a:p>
        </p:txBody>
      </p:sp>
      <p:sp>
        <p:nvSpPr>
          <p:cNvPr id="15386" name="Text Box 33"/>
          <p:cNvSpPr txBox="1">
            <a:spLocks noChangeArrowheads="1"/>
          </p:cNvSpPr>
          <p:nvPr/>
        </p:nvSpPr>
        <p:spPr bwMode="auto">
          <a:xfrm>
            <a:off x="2917825" y="6338888"/>
            <a:ext cx="901700" cy="366712"/>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5387" name="Text Box 34"/>
          <p:cNvSpPr txBox="1">
            <a:spLocks noChangeArrowheads="1"/>
          </p:cNvSpPr>
          <p:nvPr/>
        </p:nvSpPr>
        <p:spPr bwMode="auto">
          <a:xfrm>
            <a:off x="4552950" y="6338888"/>
            <a:ext cx="901700" cy="366712"/>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5388" name="Text Box 35"/>
          <p:cNvSpPr txBox="1">
            <a:spLocks noChangeArrowheads="1"/>
          </p:cNvSpPr>
          <p:nvPr/>
        </p:nvSpPr>
        <p:spPr bwMode="auto">
          <a:xfrm>
            <a:off x="6477000" y="6338888"/>
            <a:ext cx="1371600" cy="366712"/>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7588" name="Oval 36"/>
          <p:cNvSpPr>
            <a:spLocks noChangeArrowheads="1"/>
          </p:cNvSpPr>
          <p:nvPr/>
        </p:nvSpPr>
        <p:spPr bwMode="auto">
          <a:xfrm>
            <a:off x="5613400" y="62007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9" name="Oval 37"/>
          <p:cNvSpPr>
            <a:spLocks noChangeArrowheads="1"/>
          </p:cNvSpPr>
          <p:nvPr/>
        </p:nvSpPr>
        <p:spPr bwMode="auto">
          <a:xfrm>
            <a:off x="5842000" y="62007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0" name="Line 38"/>
          <p:cNvSpPr>
            <a:spLocks noChangeShapeType="1"/>
          </p:cNvSpPr>
          <p:nvPr/>
        </p:nvSpPr>
        <p:spPr bwMode="auto">
          <a:xfrm>
            <a:off x="3003550" y="28956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1" name="Line 39"/>
          <p:cNvSpPr>
            <a:spLocks noChangeShapeType="1"/>
          </p:cNvSpPr>
          <p:nvPr/>
        </p:nvSpPr>
        <p:spPr bwMode="auto">
          <a:xfrm>
            <a:off x="4613275" y="28956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2" name="Line 40"/>
          <p:cNvSpPr>
            <a:spLocks noChangeShapeType="1"/>
          </p:cNvSpPr>
          <p:nvPr/>
        </p:nvSpPr>
        <p:spPr bwMode="auto">
          <a:xfrm>
            <a:off x="6737350" y="28956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3" name="Line 41"/>
          <p:cNvSpPr>
            <a:spLocks noChangeShapeType="1"/>
          </p:cNvSpPr>
          <p:nvPr/>
        </p:nvSpPr>
        <p:spPr bwMode="auto">
          <a:xfrm>
            <a:off x="3003550" y="41148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4" name="Line 42"/>
          <p:cNvSpPr>
            <a:spLocks noChangeShapeType="1"/>
          </p:cNvSpPr>
          <p:nvPr/>
        </p:nvSpPr>
        <p:spPr bwMode="auto">
          <a:xfrm>
            <a:off x="4613275" y="41148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5" name="Line 43"/>
          <p:cNvSpPr>
            <a:spLocks noChangeShapeType="1"/>
          </p:cNvSpPr>
          <p:nvPr/>
        </p:nvSpPr>
        <p:spPr bwMode="auto">
          <a:xfrm>
            <a:off x="6737350" y="41148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6" name="Line 44"/>
          <p:cNvSpPr>
            <a:spLocks noChangeShapeType="1"/>
          </p:cNvSpPr>
          <p:nvPr/>
        </p:nvSpPr>
        <p:spPr bwMode="auto">
          <a:xfrm>
            <a:off x="3003550" y="56102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7" name="Line 45"/>
          <p:cNvSpPr>
            <a:spLocks noChangeShapeType="1"/>
          </p:cNvSpPr>
          <p:nvPr/>
        </p:nvSpPr>
        <p:spPr bwMode="auto">
          <a:xfrm>
            <a:off x="4613275" y="56102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8" name="Line 46"/>
          <p:cNvSpPr>
            <a:spLocks noChangeShapeType="1"/>
          </p:cNvSpPr>
          <p:nvPr/>
        </p:nvSpPr>
        <p:spPr bwMode="auto">
          <a:xfrm>
            <a:off x="6737350" y="56102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9" name="Oval 47"/>
          <p:cNvSpPr>
            <a:spLocks noChangeArrowheads="1"/>
          </p:cNvSpPr>
          <p:nvPr/>
        </p:nvSpPr>
        <p:spPr bwMode="auto">
          <a:xfrm>
            <a:off x="6070600" y="3478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0" name="Oval 48"/>
          <p:cNvSpPr>
            <a:spLocks noChangeArrowheads="1"/>
          </p:cNvSpPr>
          <p:nvPr/>
        </p:nvSpPr>
        <p:spPr bwMode="auto">
          <a:xfrm>
            <a:off x="6070600" y="47228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1" name="Oval 49"/>
          <p:cNvSpPr>
            <a:spLocks noChangeArrowheads="1"/>
          </p:cNvSpPr>
          <p:nvPr/>
        </p:nvSpPr>
        <p:spPr bwMode="auto">
          <a:xfrm>
            <a:off x="6070600" y="62007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403" name="Text Box 50"/>
          <p:cNvSpPr txBox="1">
            <a:spLocks noChangeArrowheads="1"/>
          </p:cNvSpPr>
          <p:nvPr/>
        </p:nvSpPr>
        <p:spPr bwMode="auto">
          <a:xfrm>
            <a:off x="2619375" y="2614613"/>
            <a:ext cx="7556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EVTx</a:t>
            </a:r>
          </a:p>
        </p:txBody>
      </p:sp>
      <p:sp>
        <p:nvSpPr>
          <p:cNvPr id="15404" name="Text Box 51"/>
          <p:cNvSpPr txBox="1">
            <a:spLocks noChangeArrowheads="1"/>
          </p:cNvSpPr>
          <p:nvPr/>
        </p:nvSpPr>
        <p:spPr bwMode="auto">
          <a:xfrm>
            <a:off x="4229100" y="2614613"/>
            <a:ext cx="7556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EVTx</a:t>
            </a:r>
          </a:p>
        </p:txBody>
      </p:sp>
      <p:sp>
        <p:nvSpPr>
          <p:cNvPr id="15405" name="Text Box 52"/>
          <p:cNvSpPr txBox="1">
            <a:spLocks noChangeArrowheads="1"/>
          </p:cNvSpPr>
          <p:nvPr/>
        </p:nvSpPr>
        <p:spPr bwMode="auto">
          <a:xfrm>
            <a:off x="6353175" y="2614613"/>
            <a:ext cx="7556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EVTx</a:t>
            </a:r>
          </a:p>
        </p:txBody>
      </p:sp>
      <p:sp>
        <p:nvSpPr>
          <p:cNvPr id="407605" name="Rectangle 53"/>
          <p:cNvSpPr>
            <a:spLocks noChangeArrowheads="1"/>
          </p:cNvSpPr>
          <p:nvPr/>
        </p:nvSpPr>
        <p:spPr bwMode="auto">
          <a:xfrm>
            <a:off x="46005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6" name="Rectangle 54"/>
          <p:cNvSpPr>
            <a:spLocks noChangeArrowheads="1"/>
          </p:cNvSpPr>
          <p:nvPr/>
        </p:nvSpPr>
        <p:spPr bwMode="auto">
          <a:xfrm>
            <a:off x="67341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7" name="Rectangle 55"/>
          <p:cNvSpPr>
            <a:spLocks noChangeArrowheads="1"/>
          </p:cNvSpPr>
          <p:nvPr/>
        </p:nvSpPr>
        <p:spPr bwMode="auto">
          <a:xfrm>
            <a:off x="3003550"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8" name="Rectangle 56"/>
          <p:cNvSpPr>
            <a:spLocks noChangeArrowheads="1"/>
          </p:cNvSpPr>
          <p:nvPr/>
        </p:nvSpPr>
        <p:spPr bwMode="auto">
          <a:xfrm>
            <a:off x="46005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9" name="Rectangle 57"/>
          <p:cNvSpPr>
            <a:spLocks noChangeArrowheads="1"/>
          </p:cNvSpPr>
          <p:nvPr/>
        </p:nvSpPr>
        <p:spPr bwMode="auto">
          <a:xfrm>
            <a:off x="67341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0" name="Rectangle 58"/>
          <p:cNvSpPr>
            <a:spLocks noChangeArrowheads="1"/>
          </p:cNvSpPr>
          <p:nvPr/>
        </p:nvSpPr>
        <p:spPr bwMode="auto">
          <a:xfrm>
            <a:off x="3003550"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1" name="Rectangle 59"/>
          <p:cNvSpPr>
            <a:spLocks noChangeArrowheads="1"/>
          </p:cNvSpPr>
          <p:nvPr/>
        </p:nvSpPr>
        <p:spPr bwMode="auto">
          <a:xfrm>
            <a:off x="46005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2" name="Rectangle 60"/>
          <p:cNvSpPr>
            <a:spLocks noChangeArrowheads="1"/>
          </p:cNvSpPr>
          <p:nvPr/>
        </p:nvSpPr>
        <p:spPr bwMode="auto">
          <a:xfrm>
            <a:off x="67341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pic>
        <p:nvPicPr>
          <p:cNvPr id="5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3">
            <a:hlinkClick r:id="rId16" action="ppaction://hlinksldjump"/>
          </p:cNvPr>
          <p:cNvSpPr txBox="1">
            <a:spLocks noChangeArrowheads="1"/>
          </p:cNvSpPr>
          <p:nvPr>
            <p:custDataLst>
              <p:tags r:id="rId2"/>
            </p:custDataLst>
          </p:nvPr>
        </p:nvSpPr>
        <p:spPr bwMode="auto">
          <a:xfrm>
            <a:off x="304800" y="689234"/>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“AB” – Synchronization </a:t>
            </a:r>
          </a:p>
        </p:txBody>
      </p:sp>
      <p:sp>
        <p:nvSpPr>
          <p:cNvPr id="16388" name="Text Box 11"/>
          <p:cNvSpPr txBox="1">
            <a:spLocks noChangeArrowheads="1"/>
          </p:cNvSpPr>
          <p:nvPr/>
        </p:nvSpPr>
        <p:spPr bwMode="auto">
          <a:xfrm>
            <a:off x="636588" y="606425"/>
            <a:ext cx="7375525" cy="708025"/>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2"/>
              </a:buClr>
              <a:buSzPct val="75000"/>
              <a:buFont typeface="Wingdings" pitchFamily="2" charset="2"/>
              <a:buChar char="u"/>
            </a:pPr>
            <a:r>
              <a:rPr lang="en-US" sz="2000" b="0"/>
              <a:t>An event triggers a </a:t>
            </a:r>
            <a:r>
              <a:rPr lang="en-US" sz="2000" b="0" u="sng"/>
              <a:t>two-dimensional transfer of BCNT arrays</a:t>
            </a:r>
            <a:br>
              <a:rPr lang="en-US" sz="2000" b="0" u="sng"/>
            </a:br>
            <a:r>
              <a:rPr lang="en-US" sz="2000" b="0" u="sng"/>
              <a:t>of ACNT bytes (A*B)</a:t>
            </a:r>
          </a:p>
        </p:txBody>
      </p:sp>
      <p:sp>
        <p:nvSpPr>
          <p:cNvPr id="16389" name="Text Box 12"/>
          <p:cNvSpPr txBox="1">
            <a:spLocks noChangeArrowheads="1"/>
          </p:cNvSpPr>
          <p:nvPr/>
        </p:nvSpPr>
        <p:spPr bwMode="auto">
          <a:xfrm>
            <a:off x="630238" y="1427163"/>
            <a:ext cx="6997700" cy="708025"/>
          </a:xfrm>
          <a:prstGeom prst="rect">
            <a:avLst/>
          </a:prstGeom>
          <a:noFill/>
          <a:ln w="12700">
            <a:noFill/>
            <a:miter lim="800000"/>
            <a:headEnd/>
            <a:tailEnd/>
          </a:ln>
        </p:spPr>
        <p:txBody>
          <a:bodyPr wrap="none">
            <a:spAutoFit/>
          </a:bodyPr>
          <a:lstStyle/>
          <a:p>
            <a:pPr eaLnBrk="0" hangingPunct="0">
              <a:buClr>
                <a:schemeClr val="tx2"/>
              </a:buClr>
              <a:buSzPct val="75000"/>
              <a:buFont typeface="Wingdings" pitchFamily="2" charset="2"/>
              <a:buChar char="u"/>
            </a:pPr>
            <a:r>
              <a:rPr lang="en-US" sz="2000" b="0"/>
              <a:t>  Example: Line of video pixels (each line has BCNT pixels</a:t>
            </a:r>
            <a:br>
              <a:rPr lang="en-US" sz="2000" b="0"/>
            </a:br>
            <a:r>
              <a:rPr lang="en-US" sz="2000" b="0"/>
              <a:t>                      consisting of 3 bytes each – Y, Cb, Cr)</a:t>
            </a:r>
            <a:endParaRPr lang="en-US" sz="2000" b="0">
              <a:solidFill>
                <a:schemeClr val="tx2"/>
              </a:solidFill>
            </a:endParaRPr>
          </a:p>
        </p:txBody>
      </p:sp>
      <p:sp>
        <p:nvSpPr>
          <p:cNvPr id="16390" name="Text Box 13"/>
          <p:cNvSpPr txBox="1">
            <a:spLocks noChangeArrowheads="1"/>
          </p:cNvSpPr>
          <p:nvPr/>
        </p:nvSpPr>
        <p:spPr bwMode="auto">
          <a:xfrm>
            <a:off x="1698625" y="3124200"/>
            <a:ext cx="1157288" cy="396875"/>
          </a:xfrm>
          <a:prstGeom prst="rect">
            <a:avLst/>
          </a:prstGeom>
          <a:noFill/>
          <a:ln w="9525">
            <a:noFill/>
            <a:miter lim="800000"/>
            <a:headEnd/>
            <a:tailEnd/>
          </a:ln>
        </p:spPr>
        <p:txBody>
          <a:bodyPr wrap="none">
            <a:spAutoFit/>
          </a:bodyPr>
          <a:lstStyle/>
          <a:p>
            <a:r>
              <a:rPr lang="en-US" sz="2000">
                <a:solidFill>
                  <a:schemeClr val="tx2"/>
                </a:solidFill>
              </a:rPr>
              <a:t>Frame 1</a:t>
            </a:r>
          </a:p>
        </p:txBody>
      </p:sp>
      <p:sp>
        <p:nvSpPr>
          <p:cNvPr id="409614" name="Rectangle 14"/>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92" name="Text Box 15"/>
          <p:cNvSpPr txBox="1">
            <a:spLocks noChangeArrowheads="1"/>
          </p:cNvSpPr>
          <p:nvPr/>
        </p:nvSpPr>
        <p:spPr bwMode="auto">
          <a:xfrm>
            <a:off x="2987675" y="3406775"/>
            <a:ext cx="901700" cy="366713"/>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6393" name="Text Box 16"/>
          <p:cNvSpPr txBox="1">
            <a:spLocks noChangeArrowheads="1"/>
          </p:cNvSpPr>
          <p:nvPr/>
        </p:nvSpPr>
        <p:spPr bwMode="auto">
          <a:xfrm>
            <a:off x="4622800" y="3406775"/>
            <a:ext cx="901700" cy="366713"/>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6394" name="Text Box 17"/>
          <p:cNvSpPr txBox="1">
            <a:spLocks noChangeArrowheads="1"/>
          </p:cNvSpPr>
          <p:nvPr/>
        </p:nvSpPr>
        <p:spPr bwMode="auto">
          <a:xfrm>
            <a:off x="6515100" y="3406775"/>
            <a:ext cx="1371600" cy="366713"/>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16395" name="Text Box 18"/>
          <p:cNvSpPr txBox="1">
            <a:spLocks noChangeArrowheads="1"/>
          </p:cNvSpPr>
          <p:nvPr/>
        </p:nvSpPr>
        <p:spPr bwMode="auto">
          <a:xfrm>
            <a:off x="1698625" y="4349750"/>
            <a:ext cx="1157288" cy="396875"/>
          </a:xfrm>
          <a:prstGeom prst="rect">
            <a:avLst/>
          </a:prstGeom>
          <a:noFill/>
          <a:ln w="9525">
            <a:noFill/>
            <a:miter lim="800000"/>
            <a:headEnd/>
            <a:tailEnd/>
          </a:ln>
        </p:spPr>
        <p:txBody>
          <a:bodyPr wrap="none">
            <a:spAutoFit/>
          </a:bodyPr>
          <a:lstStyle/>
          <a:p>
            <a:r>
              <a:rPr lang="en-US" sz="2000">
                <a:solidFill>
                  <a:schemeClr val="tx2"/>
                </a:solidFill>
              </a:rPr>
              <a:t>Frame 2</a:t>
            </a:r>
          </a:p>
        </p:txBody>
      </p:sp>
      <p:sp>
        <p:nvSpPr>
          <p:cNvPr id="16396" name="Text Box 19"/>
          <p:cNvSpPr txBox="1">
            <a:spLocks noChangeArrowheads="1"/>
          </p:cNvSpPr>
          <p:nvPr/>
        </p:nvSpPr>
        <p:spPr bwMode="auto">
          <a:xfrm>
            <a:off x="2987675" y="4632325"/>
            <a:ext cx="901700" cy="366713"/>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6397" name="Text Box 20"/>
          <p:cNvSpPr txBox="1">
            <a:spLocks noChangeArrowheads="1"/>
          </p:cNvSpPr>
          <p:nvPr/>
        </p:nvSpPr>
        <p:spPr bwMode="auto">
          <a:xfrm>
            <a:off x="4622800" y="4632325"/>
            <a:ext cx="901700" cy="366713"/>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6398" name="Text Box 21"/>
          <p:cNvSpPr txBox="1">
            <a:spLocks noChangeArrowheads="1"/>
          </p:cNvSpPr>
          <p:nvPr/>
        </p:nvSpPr>
        <p:spPr bwMode="auto">
          <a:xfrm>
            <a:off x="6515100" y="4632325"/>
            <a:ext cx="1371600" cy="366713"/>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9622" name="Oval 22"/>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3" name="Oval 23"/>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4" name="Oval 24"/>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5" name="Oval 25"/>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6" name="Oval 26"/>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7" name="Oval 27"/>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8" name="Oval 28"/>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9" name="Oval 29"/>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0" name="Oval 30"/>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1" name="Oval 31"/>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09" name="Text Box 32"/>
          <p:cNvSpPr txBox="1">
            <a:spLocks noChangeArrowheads="1"/>
          </p:cNvSpPr>
          <p:nvPr/>
        </p:nvSpPr>
        <p:spPr bwMode="auto">
          <a:xfrm>
            <a:off x="1174750" y="5827713"/>
            <a:ext cx="1724025" cy="396875"/>
          </a:xfrm>
          <a:prstGeom prst="rect">
            <a:avLst/>
          </a:prstGeom>
          <a:noFill/>
          <a:ln w="9525">
            <a:noFill/>
            <a:miter lim="800000"/>
            <a:headEnd/>
            <a:tailEnd/>
          </a:ln>
        </p:spPr>
        <p:txBody>
          <a:bodyPr wrap="none">
            <a:spAutoFit/>
          </a:bodyPr>
          <a:lstStyle/>
          <a:p>
            <a:r>
              <a:rPr lang="en-US" sz="2000">
                <a:solidFill>
                  <a:schemeClr val="tx2"/>
                </a:solidFill>
              </a:rPr>
              <a:t>Frame CCNT</a:t>
            </a:r>
          </a:p>
        </p:txBody>
      </p:sp>
      <p:sp>
        <p:nvSpPr>
          <p:cNvPr id="16410" name="Text Box 33"/>
          <p:cNvSpPr txBox="1">
            <a:spLocks noChangeArrowheads="1"/>
          </p:cNvSpPr>
          <p:nvPr/>
        </p:nvSpPr>
        <p:spPr bwMode="auto">
          <a:xfrm>
            <a:off x="2987675" y="6110288"/>
            <a:ext cx="901700" cy="366712"/>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16411" name="Text Box 34"/>
          <p:cNvSpPr txBox="1">
            <a:spLocks noChangeArrowheads="1"/>
          </p:cNvSpPr>
          <p:nvPr/>
        </p:nvSpPr>
        <p:spPr bwMode="auto">
          <a:xfrm>
            <a:off x="4622800" y="6110288"/>
            <a:ext cx="901700" cy="366712"/>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16412" name="Text Box 35"/>
          <p:cNvSpPr txBox="1">
            <a:spLocks noChangeArrowheads="1"/>
          </p:cNvSpPr>
          <p:nvPr/>
        </p:nvSpPr>
        <p:spPr bwMode="auto">
          <a:xfrm>
            <a:off x="6515100" y="6110288"/>
            <a:ext cx="1371600" cy="366712"/>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9636" name="Oval 36"/>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7" name="Oval 37"/>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8" name="Line 38"/>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9" name="Line 3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0" name="Line 40"/>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1" name="Oval 41"/>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2" name="Oval 42"/>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3" name="Oval 43"/>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21" name="Text Box 44"/>
          <p:cNvSpPr txBox="1">
            <a:spLocks noChangeArrowheads="1"/>
          </p:cNvSpPr>
          <p:nvPr/>
        </p:nvSpPr>
        <p:spPr bwMode="auto">
          <a:xfrm>
            <a:off x="2543175" y="2409825"/>
            <a:ext cx="7556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EVTx</a:t>
            </a:r>
          </a:p>
        </p:txBody>
      </p:sp>
      <p:sp>
        <p:nvSpPr>
          <p:cNvPr id="409645" name="Rectangle 45"/>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6" name="Rectangle 46"/>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7" name="Rectangle 47"/>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8" name="Rectangle 48"/>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9" name="Rectangle 49"/>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0" name="Rectangle 50"/>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1" name="Rectangle 51"/>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2" name="Rectangle 52"/>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pic>
        <p:nvPicPr>
          <p:cNvPr id="4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3">
            <a:hlinkClick r:id="rId20" action="ppaction://hlinksldjump"/>
          </p:cNvPr>
          <p:cNvSpPr txBox="1">
            <a:spLocks noChangeArrowheads="1"/>
          </p:cNvSpPr>
          <p:nvPr>
            <p:custDataLst>
              <p:tags r:id="rId6"/>
            </p:custDataLst>
          </p:nvPr>
        </p:nvSpPr>
        <p:spPr bwMode="auto">
          <a:xfrm>
            <a:off x="304800" y="2623158"/>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Indexing – ‘BIDX, ‘CIDX </a:t>
            </a:r>
          </a:p>
        </p:txBody>
      </p:sp>
      <p:sp>
        <p:nvSpPr>
          <p:cNvPr id="18436" name="Text Box 11"/>
          <p:cNvSpPr txBox="1">
            <a:spLocks noChangeArrowheads="1"/>
          </p:cNvSpPr>
          <p:nvPr/>
        </p:nvSpPr>
        <p:spPr bwMode="auto">
          <a:xfrm>
            <a:off x="487363" y="555625"/>
            <a:ext cx="7894637" cy="1846263"/>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2"/>
              </a:buClr>
              <a:buSzPct val="75000"/>
              <a:buFont typeface="Wingdings" pitchFamily="2" charset="2"/>
              <a:buChar char="u"/>
            </a:pPr>
            <a:r>
              <a:rPr lang="en-US" sz="2000" b="0">
                <a:latin typeface="Arial Narrow" pitchFamily="34" charset="0"/>
              </a:rPr>
              <a:t>EDMA3 has two types of indexing: ‘BIDX and ‘CIDX</a:t>
            </a:r>
          </a:p>
          <a:p>
            <a:pPr marL="342900" indent="-342900" eaLnBrk="0" hangingPunct="0">
              <a:lnSpc>
                <a:spcPct val="90000"/>
              </a:lnSpc>
              <a:spcAft>
                <a:spcPct val="30000"/>
              </a:spcAft>
              <a:buClr>
                <a:schemeClr val="tx2"/>
              </a:buClr>
              <a:buSzPct val="75000"/>
              <a:buFont typeface="Wingdings" pitchFamily="2" charset="2"/>
              <a:buChar char="u"/>
            </a:pPr>
            <a:r>
              <a:rPr lang="en-US" sz="2000" b="0">
                <a:latin typeface="Arial Narrow" pitchFamily="34" charset="0"/>
              </a:rPr>
              <a:t>Each index can be set separately for SRC and DST (next slide…)</a:t>
            </a:r>
          </a:p>
          <a:p>
            <a:pPr marL="342900" indent="-342900" eaLnBrk="0" hangingPunct="0">
              <a:lnSpc>
                <a:spcPct val="90000"/>
              </a:lnSpc>
              <a:spcAft>
                <a:spcPct val="30000"/>
              </a:spcAft>
              <a:buClr>
                <a:schemeClr val="tx2"/>
              </a:buClr>
              <a:buSzPct val="75000"/>
              <a:buFont typeface="Wingdings" pitchFamily="2" charset="2"/>
              <a:buChar char="u"/>
            </a:pPr>
            <a:r>
              <a:rPr lang="en-US" sz="2000" b="0" u="sng">
                <a:latin typeface="Arial Narrow" pitchFamily="34" charset="0"/>
              </a:rPr>
              <a:t>‘BIDX</a:t>
            </a:r>
            <a:r>
              <a:rPr lang="en-US" sz="2000" b="0">
                <a:latin typeface="Arial Narrow" pitchFamily="34" charset="0"/>
              </a:rPr>
              <a:t> = index in bytes between ACNT arrays (</a:t>
            </a:r>
            <a:r>
              <a:rPr lang="en-US" sz="2000" b="0" u="sng">
                <a:latin typeface="Arial Narrow" pitchFamily="34" charset="0"/>
              </a:rPr>
              <a:t>same</a:t>
            </a:r>
            <a:r>
              <a:rPr lang="en-US" sz="2000" b="0">
                <a:latin typeface="Arial Narrow" pitchFamily="34" charset="0"/>
              </a:rPr>
              <a:t> for A-sync and AB-sync)</a:t>
            </a:r>
          </a:p>
          <a:p>
            <a:pPr marL="342900" indent="-342900" eaLnBrk="0" hangingPunct="0">
              <a:lnSpc>
                <a:spcPct val="90000"/>
              </a:lnSpc>
              <a:spcAft>
                <a:spcPct val="30000"/>
              </a:spcAft>
              <a:buClr>
                <a:schemeClr val="tx2"/>
              </a:buClr>
              <a:buSzPct val="75000"/>
              <a:buFont typeface="Wingdings" pitchFamily="2" charset="2"/>
              <a:buChar char="u"/>
            </a:pPr>
            <a:r>
              <a:rPr lang="en-US" sz="2000" b="0" u="sng">
                <a:latin typeface="Arial Narrow" pitchFamily="34" charset="0"/>
              </a:rPr>
              <a:t>‘CIDX</a:t>
            </a:r>
            <a:r>
              <a:rPr lang="en-US" sz="2000" b="0">
                <a:latin typeface="Arial Narrow" pitchFamily="34" charset="0"/>
              </a:rPr>
              <a:t> = index in bytes between BCNT frames (</a:t>
            </a:r>
            <a:r>
              <a:rPr lang="en-US" sz="2000" b="0" u="sng">
                <a:latin typeface="Arial Narrow" pitchFamily="34" charset="0"/>
              </a:rPr>
              <a:t>different</a:t>
            </a:r>
            <a:r>
              <a:rPr lang="en-US" sz="2000" b="0">
                <a:latin typeface="Arial Narrow" pitchFamily="34" charset="0"/>
              </a:rPr>
              <a:t> for A-sync vs. AB-sync)</a:t>
            </a:r>
          </a:p>
          <a:p>
            <a:pPr marL="342900" indent="-342900" eaLnBrk="0" hangingPunct="0">
              <a:lnSpc>
                <a:spcPct val="90000"/>
              </a:lnSpc>
              <a:spcAft>
                <a:spcPct val="30000"/>
              </a:spcAft>
              <a:buClr>
                <a:schemeClr val="tx2"/>
              </a:buClr>
              <a:buSzPct val="75000"/>
              <a:buFont typeface="Wingdings" pitchFamily="2" charset="2"/>
              <a:buChar char="u"/>
            </a:pPr>
            <a:r>
              <a:rPr lang="en-US" sz="2000" b="0">
                <a:latin typeface="Arial Narrow" pitchFamily="34" charset="0"/>
              </a:rPr>
              <a:t>‘BIDX/’CIDX: signed 16-bit, -32768 to +32767</a:t>
            </a:r>
            <a:endParaRPr lang="en-US" sz="2000" b="0" u="sng">
              <a:latin typeface="Arial Narrow" pitchFamily="34" charset="0"/>
            </a:endParaRPr>
          </a:p>
        </p:txBody>
      </p:sp>
      <p:sp>
        <p:nvSpPr>
          <p:cNvPr id="18437" name="Text Box 12"/>
          <p:cNvSpPr txBox="1">
            <a:spLocks noChangeArrowheads="1"/>
          </p:cNvSpPr>
          <p:nvPr/>
        </p:nvSpPr>
        <p:spPr bwMode="auto">
          <a:xfrm>
            <a:off x="681038" y="5405438"/>
            <a:ext cx="7426325" cy="922337"/>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2"/>
              </a:buClr>
              <a:buSzPct val="75000"/>
              <a:buFont typeface="Wingdings" pitchFamily="2" charset="2"/>
              <a:buChar char="u"/>
            </a:pPr>
            <a:r>
              <a:rPr lang="en-US" sz="2000" b="0">
                <a:latin typeface="Arial Narrow" pitchFamily="34" charset="0"/>
              </a:rPr>
              <a:t>‘CIDX distance is calculated from the starting address of the previously</a:t>
            </a:r>
            <a:br>
              <a:rPr lang="en-US" sz="2000" b="0">
                <a:latin typeface="Arial Narrow" pitchFamily="34" charset="0"/>
              </a:rPr>
            </a:br>
            <a:r>
              <a:rPr lang="en-US" sz="2000" b="0">
                <a:latin typeface="Arial Narrow" pitchFamily="34" charset="0"/>
              </a:rPr>
              <a:t>transferred block (array for A-sync, frame for AB-sync) to the next frame to</a:t>
            </a:r>
            <a:br>
              <a:rPr lang="en-US" sz="2000" b="0">
                <a:latin typeface="Arial Narrow" pitchFamily="34" charset="0"/>
              </a:rPr>
            </a:br>
            <a:r>
              <a:rPr lang="en-US" sz="2000" b="0">
                <a:latin typeface="Arial Narrow" pitchFamily="34" charset="0"/>
              </a:rPr>
              <a:t>be transferred.</a:t>
            </a:r>
            <a:endParaRPr lang="en-US" sz="2000" b="0" u="sng">
              <a:latin typeface="Arial Narrow" pitchFamily="34" charset="0"/>
            </a:endParaRPr>
          </a:p>
        </p:txBody>
      </p:sp>
      <p:grpSp>
        <p:nvGrpSpPr>
          <p:cNvPr id="18438" name="Group 13"/>
          <p:cNvGrpSpPr>
            <a:grpSpLocks/>
          </p:cNvGrpSpPr>
          <p:nvPr/>
        </p:nvGrpSpPr>
        <p:grpSpPr bwMode="auto">
          <a:xfrm>
            <a:off x="914400" y="2438400"/>
            <a:ext cx="3276600" cy="2749550"/>
            <a:chOff x="336" y="1628"/>
            <a:chExt cx="2064" cy="1732"/>
          </a:xfrm>
        </p:grpSpPr>
        <p:sp>
          <p:nvSpPr>
            <p:cNvPr id="411662" name="Rectangle 14"/>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3" name="Rectangle 15"/>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4" name="Rectangle 16"/>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5" name="Rectangle 17"/>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6" name="Rectangle 18"/>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7" name="Rectangle 19"/>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8" name="Rectangle 20"/>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69" name="Text Box 21"/>
            <p:cNvSpPr txBox="1">
              <a:spLocks noChangeArrowheads="1"/>
            </p:cNvSpPr>
            <p:nvPr/>
          </p:nvSpPr>
          <p:spPr bwMode="auto">
            <a:xfrm>
              <a:off x="1594" y="2094"/>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70" name="Line 22"/>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1" name="Line 23"/>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2" name="Line 24"/>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73" name="Text Box 25"/>
            <p:cNvSpPr txBox="1">
              <a:spLocks noChangeArrowheads="1"/>
            </p:cNvSpPr>
            <p:nvPr/>
          </p:nvSpPr>
          <p:spPr bwMode="auto">
            <a:xfrm>
              <a:off x="38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EVTx</a:t>
              </a:r>
            </a:p>
          </p:txBody>
        </p:sp>
        <p:sp>
          <p:nvSpPr>
            <p:cNvPr id="18474" name="Text Box 26"/>
            <p:cNvSpPr txBox="1">
              <a:spLocks noChangeArrowheads="1"/>
            </p:cNvSpPr>
            <p:nvPr/>
          </p:nvSpPr>
          <p:spPr bwMode="auto">
            <a:xfrm>
              <a:off x="105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EVTx</a:t>
              </a:r>
            </a:p>
          </p:txBody>
        </p:sp>
        <p:sp>
          <p:nvSpPr>
            <p:cNvPr id="18475" name="Text Box 27"/>
            <p:cNvSpPr txBox="1">
              <a:spLocks noChangeArrowheads="1"/>
            </p:cNvSpPr>
            <p:nvPr/>
          </p:nvSpPr>
          <p:spPr bwMode="auto">
            <a:xfrm>
              <a:off x="177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EVTx</a:t>
              </a:r>
            </a:p>
          </p:txBody>
        </p:sp>
        <p:sp>
          <p:nvSpPr>
            <p:cNvPr id="411676" name="Rectangle 28"/>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7" name="Rectangle 29"/>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8" name="Rectangle 30"/>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9" name="Rectangle 31"/>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0" name="Rectangle 32"/>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1" name="Rectangle 33"/>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82" name="Text Box 34"/>
            <p:cNvSpPr txBox="1">
              <a:spLocks noChangeArrowheads="1"/>
            </p:cNvSpPr>
            <p:nvPr/>
          </p:nvSpPr>
          <p:spPr bwMode="auto">
            <a:xfrm>
              <a:off x="1594" y="2943"/>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83" name="Line 35"/>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4" name="Line 36"/>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5" name="Line 37"/>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86" name="AutoShape 38"/>
            <p:cNvCxnSpPr>
              <a:cxnSpLocks noChangeShapeType="1"/>
              <a:stCxn id="411663" idx="2"/>
              <a:endCxn id="411665" idx="2"/>
            </p:cNvCxnSpPr>
            <p:nvPr/>
          </p:nvCxnSpPr>
          <p:spPr bwMode="auto">
            <a:xfrm rot="16200000" flipH="1">
              <a:off x="983" y="2017"/>
              <a:ext cx="1" cy="672"/>
            </a:xfrm>
            <a:prstGeom prst="curvedConnector3">
              <a:avLst>
                <a:gd name="adj1" fmla="val 14400005"/>
              </a:avLst>
            </a:prstGeom>
            <a:noFill/>
            <a:ln w="28575">
              <a:solidFill>
                <a:schemeClr val="tx2"/>
              </a:solidFill>
              <a:round/>
              <a:headEnd/>
              <a:tailEnd type="triangle" w="med" len="med"/>
            </a:ln>
          </p:spPr>
        </p:cxnSp>
        <p:sp>
          <p:nvSpPr>
            <p:cNvPr id="18487" name="Text Box 39"/>
            <p:cNvSpPr txBox="1">
              <a:spLocks noChangeArrowheads="1"/>
            </p:cNvSpPr>
            <p:nvPr/>
          </p:nvSpPr>
          <p:spPr bwMode="auto">
            <a:xfrm>
              <a:off x="796" y="2492"/>
              <a:ext cx="431"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‘BIDX</a:t>
              </a:r>
            </a:p>
          </p:txBody>
        </p:sp>
        <p:cxnSp>
          <p:nvCxnSpPr>
            <p:cNvPr id="18488" name="AutoShape 40"/>
            <p:cNvCxnSpPr>
              <a:cxnSpLocks noChangeShapeType="1"/>
              <a:stCxn id="411667" idx="2"/>
              <a:endCxn id="411676"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p:spPr>
        </p:cxnSp>
        <p:sp>
          <p:nvSpPr>
            <p:cNvPr id="18489" name="Text Box 41"/>
            <p:cNvSpPr txBox="1">
              <a:spLocks noChangeArrowheads="1"/>
            </p:cNvSpPr>
            <p:nvPr/>
          </p:nvSpPr>
          <p:spPr bwMode="auto">
            <a:xfrm>
              <a:off x="1308" y="2688"/>
              <a:ext cx="48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‘CIDX</a:t>
              </a:r>
              <a:r>
                <a:rPr lang="en-US" sz="1800" baseline="-25000">
                  <a:latin typeface="Arial Narrow" pitchFamily="34" charset="0"/>
                </a:rPr>
                <a:t>A</a:t>
              </a:r>
            </a:p>
          </p:txBody>
        </p:sp>
        <p:sp>
          <p:nvSpPr>
            <p:cNvPr id="18490" name="Text Box 42"/>
            <p:cNvSpPr txBox="1">
              <a:spLocks noChangeArrowheads="1"/>
            </p:cNvSpPr>
            <p:nvPr/>
          </p:nvSpPr>
          <p:spPr bwMode="auto">
            <a:xfrm>
              <a:off x="1010" y="1628"/>
              <a:ext cx="668"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A-Sync</a:t>
              </a:r>
            </a:p>
          </p:txBody>
        </p:sp>
      </p:grpSp>
      <p:sp>
        <p:nvSpPr>
          <p:cNvPr id="411691" name="Rectangle 43"/>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2" name="Rectangle 44"/>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3" name="Rectangle 45"/>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4" name="Rectangle 46"/>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5" name="Rectangle 47"/>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6" name="Rectangle 48"/>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7" name="Rectangle 49"/>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6" name="Text Box 50"/>
          <p:cNvSpPr txBox="1">
            <a:spLocks noChangeArrowheads="1"/>
          </p:cNvSpPr>
          <p:nvPr/>
        </p:nvSpPr>
        <p:spPr bwMode="auto">
          <a:xfrm>
            <a:off x="7331075" y="3178175"/>
            <a:ext cx="479425" cy="433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99" name="Line 51"/>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8" name="Text Box 52"/>
          <p:cNvSpPr txBox="1">
            <a:spLocks noChangeArrowheads="1"/>
          </p:cNvSpPr>
          <p:nvPr/>
        </p:nvSpPr>
        <p:spPr bwMode="auto">
          <a:xfrm>
            <a:off x="5413375" y="2816225"/>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EVTx</a:t>
            </a:r>
          </a:p>
        </p:txBody>
      </p:sp>
      <p:sp>
        <p:nvSpPr>
          <p:cNvPr id="411701" name="Rectangle 53"/>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2" name="Rectangle 54"/>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3" name="Rectangle 55"/>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4" name="Rectangle 56"/>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5" name="Rectangle 57"/>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6" name="Rectangle 58"/>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55" name="Text Box 59"/>
          <p:cNvSpPr txBox="1">
            <a:spLocks noChangeArrowheads="1"/>
          </p:cNvSpPr>
          <p:nvPr/>
        </p:nvSpPr>
        <p:spPr bwMode="auto">
          <a:xfrm>
            <a:off x="7331075" y="4525963"/>
            <a:ext cx="479425"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708" name="Line 60"/>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57" name="AutoShape 61"/>
          <p:cNvCxnSpPr>
            <a:cxnSpLocks noChangeShapeType="1"/>
            <a:stCxn id="411692" idx="2"/>
            <a:endCxn id="411694" idx="2"/>
          </p:cNvCxnSpPr>
          <p:nvPr/>
        </p:nvCxnSpPr>
        <p:spPr bwMode="auto">
          <a:xfrm rot="16200000" flipH="1">
            <a:off x="6361906" y="3055144"/>
            <a:ext cx="1588" cy="1066800"/>
          </a:xfrm>
          <a:prstGeom prst="curvedConnector3">
            <a:avLst>
              <a:gd name="adj1" fmla="val 14400005"/>
            </a:avLst>
          </a:prstGeom>
          <a:noFill/>
          <a:ln w="28575">
            <a:solidFill>
              <a:schemeClr val="tx2"/>
            </a:solidFill>
            <a:round/>
            <a:headEnd/>
            <a:tailEnd type="triangle" w="med" len="med"/>
          </a:ln>
        </p:spPr>
      </p:cxnSp>
      <p:sp>
        <p:nvSpPr>
          <p:cNvPr id="18458" name="Text Box 62"/>
          <p:cNvSpPr txBox="1">
            <a:spLocks noChangeArrowheads="1"/>
          </p:cNvSpPr>
          <p:nvPr/>
        </p:nvSpPr>
        <p:spPr bwMode="auto">
          <a:xfrm>
            <a:off x="6064250" y="3810000"/>
            <a:ext cx="68421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‘BIDX</a:t>
            </a:r>
          </a:p>
        </p:txBody>
      </p:sp>
      <p:sp>
        <p:nvSpPr>
          <p:cNvPr id="18459" name="Text Box 63"/>
          <p:cNvSpPr txBox="1">
            <a:spLocks noChangeArrowheads="1"/>
          </p:cNvSpPr>
          <p:nvPr/>
        </p:nvSpPr>
        <p:spPr bwMode="auto">
          <a:xfrm>
            <a:off x="4724400" y="3990975"/>
            <a:ext cx="8128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CIDX</a:t>
            </a:r>
            <a:r>
              <a:rPr lang="en-US" sz="1800" baseline="-25000">
                <a:latin typeface="Arial Narrow" pitchFamily="34" charset="0"/>
              </a:rPr>
              <a:t>AB</a:t>
            </a:r>
          </a:p>
        </p:txBody>
      </p:sp>
      <p:sp>
        <p:nvSpPr>
          <p:cNvPr id="18460" name="Text Box 64"/>
          <p:cNvSpPr txBox="1">
            <a:spLocks noChangeArrowheads="1"/>
          </p:cNvSpPr>
          <p:nvPr/>
        </p:nvSpPr>
        <p:spPr bwMode="auto">
          <a:xfrm>
            <a:off x="6403975" y="2438400"/>
            <a:ext cx="1244600"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AB-Sync</a:t>
            </a:r>
          </a:p>
        </p:txBody>
      </p:sp>
      <p:cxnSp>
        <p:nvCxnSpPr>
          <p:cNvPr id="18461" name="AutoShape 65"/>
          <p:cNvCxnSpPr>
            <a:cxnSpLocks noChangeShapeType="1"/>
            <a:stCxn id="411692" idx="1"/>
            <a:endCxn id="411701" idx="1"/>
          </p:cNvCxnSpPr>
          <p:nvPr/>
        </p:nvCxnSpPr>
        <p:spPr bwMode="auto">
          <a:xfrm rot="10800000" flipH="1" flipV="1">
            <a:off x="5715000" y="3473450"/>
            <a:ext cx="1588" cy="1347788"/>
          </a:xfrm>
          <a:prstGeom prst="curvedConnector3">
            <a:avLst>
              <a:gd name="adj1" fmla="val -14400005"/>
            </a:avLst>
          </a:prstGeom>
          <a:noFill/>
          <a:ln w="28575">
            <a:solidFill>
              <a:schemeClr val="tx1"/>
            </a:solidFill>
            <a:round/>
            <a:headEnd/>
            <a:tailEnd type="triangle" w="med" len="med"/>
          </a:ln>
        </p:spPr>
      </p:cxnSp>
      <p:pic>
        <p:nvPicPr>
          <p:cNvPr id="61"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Indexed Transfers</a:t>
            </a:r>
          </a:p>
        </p:txBody>
      </p:sp>
      <p:grpSp>
        <p:nvGrpSpPr>
          <p:cNvPr id="19459" name="Group 3"/>
          <p:cNvGrpSpPr>
            <a:grpSpLocks/>
          </p:cNvGrpSpPr>
          <p:nvPr/>
        </p:nvGrpSpPr>
        <p:grpSpPr bwMode="auto">
          <a:xfrm>
            <a:off x="2057400" y="4041775"/>
            <a:ext cx="1581150" cy="1524000"/>
            <a:chOff x="732" y="2016"/>
            <a:chExt cx="996" cy="960"/>
          </a:xfrm>
        </p:grpSpPr>
        <p:sp>
          <p:nvSpPr>
            <p:cNvPr id="413700" name="Rectangle 4"/>
            <p:cNvSpPr>
              <a:spLocks noChangeArrowheads="1"/>
            </p:cNvSpPr>
            <p:nvPr/>
          </p:nvSpPr>
          <p:spPr bwMode="auto">
            <a:xfrm>
              <a:off x="76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2" name="Rectangle 6"/>
            <p:cNvSpPr>
              <a:spLocks noChangeArrowheads="1"/>
            </p:cNvSpPr>
            <p:nvPr/>
          </p:nvSpPr>
          <p:spPr bwMode="auto">
            <a:xfrm>
              <a:off x="124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3" name="Rectangle 7"/>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4" name="Rectangle 8"/>
            <p:cNvSpPr>
              <a:spLocks noChangeArrowheads="1"/>
            </p:cNvSpPr>
            <p:nvPr/>
          </p:nvSpPr>
          <p:spPr bwMode="auto">
            <a:xfrm>
              <a:off x="76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5" name="Rectangle 9"/>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6" name="Rectangle 10"/>
            <p:cNvSpPr>
              <a:spLocks noChangeArrowheads="1"/>
            </p:cNvSpPr>
            <p:nvPr/>
          </p:nvSpPr>
          <p:spPr bwMode="auto">
            <a:xfrm>
              <a:off x="124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7" name="Rectangle 11"/>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8" name="Rectangle 12"/>
            <p:cNvSpPr>
              <a:spLocks noChangeArrowheads="1"/>
            </p:cNvSpPr>
            <p:nvPr/>
          </p:nvSpPr>
          <p:spPr bwMode="auto">
            <a:xfrm>
              <a:off x="76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9" name="Rectangle 13"/>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0" name="Rectangle 14"/>
            <p:cNvSpPr>
              <a:spLocks noChangeArrowheads="1"/>
            </p:cNvSpPr>
            <p:nvPr/>
          </p:nvSpPr>
          <p:spPr bwMode="auto">
            <a:xfrm>
              <a:off x="124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1" name="Rectangle 15"/>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2" name="Rectangle 16"/>
            <p:cNvSpPr>
              <a:spLocks noChangeArrowheads="1"/>
            </p:cNvSpPr>
            <p:nvPr/>
          </p:nvSpPr>
          <p:spPr bwMode="auto">
            <a:xfrm>
              <a:off x="76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3" name="Rectangle 17"/>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4" name="Rectangle 18"/>
            <p:cNvSpPr>
              <a:spLocks noChangeArrowheads="1"/>
            </p:cNvSpPr>
            <p:nvPr/>
          </p:nvSpPr>
          <p:spPr bwMode="auto">
            <a:xfrm>
              <a:off x="124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5" name="Rectangle 19"/>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30" name="Text Box 20"/>
            <p:cNvSpPr txBox="1">
              <a:spLocks noChangeArrowheads="1"/>
            </p:cNvSpPr>
            <p:nvPr/>
          </p:nvSpPr>
          <p:spPr bwMode="auto">
            <a:xfrm>
              <a:off x="786" y="2046"/>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sp>
          <p:nvSpPr>
            <p:cNvPr id="19531" name="Text Box 21"/>
            <p:cNvSpPr txBox="1">
              <a:spLocks noChangeArrowheads="1"/>
            </p:cNvSpPr>
            <p:nvPr/>
          </p:nvSpPr>
          <p:spPr bwMode="auto">
            <a:xfrm>
              <a:off x="1266" y="2046"/>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sp>
          <p:nvSpPr>
            <p:cNvPr id="19532" name="Text Box 22"/>
            <p:cNvSpPr txBox="1">
              <a:spLocks noChangeArrowheads="1"/>
            </p:cNvSpPr>
            <p:nvPr/>
          </p:nvSpPr>
          <p:spPr bwMode="auto">
            <a:xfrm>
              <a:off x="786" y="2520"/>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9</a:t>
              </a:r>
            </a:p>
          </p:txBody>
        </p:sp>
        <p:sp>
          <p:nvSpPr>
            <p:cNvPr id="19533" name="Text Box 23"/>
            <p:cNvSpPr txBox="1">
              <a:spLocks noChangeArrowheads="1"/>
            </p:cNvSpPr>
            <p:nvPr/>
          </p:nvSpPr>
          <p:spPr bwMode="auto">
            <a:xfrm>
              <a:off x="1212" y="2520"/>
              <a:ext cx="294"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11</a:t>
              </a:r>
            </a:p>
          </p:txBody>
        </p:sp>
        <p:sp>
          <p:nvSpPr>
            <p:cNvPr id="19534" name="Text Box 24"/>
            <p:cNvSpPr txBox="1">
              <a:spLocks noChangeArrowheads="1"/>
            </p:cNvSpPr>
            <p:nvPr/>
          </p:nvSpPr>
          <p:spPr bwMode="auto">
            <a:xfrm>
              <a:off x="786" y="2280"/>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5</a:t>
              </a:r>
            </a:p>
          </p:txBody>
        </p:sp>
        <p:sp>
          <p:nvSpPr>
            <p:cNvPr id="19535" name="Text Box 25"/>
            <p:cNvSpPr txBox="1">
              <a:spLocks noChangeArrowheads="1"/>
            </p:cNvSpPr>
            <p:nvPr/>
          </p:nvSpPr>
          <p:spPr bwMode="auto">
            <a:xfrm>
              <a:off x="1266" y="2280"/>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7</a:t>
              </a:r>
            </a:p>
          </p:txBody>
        </p:sp>
        <p:sp>
          <p:nvSpPr>
            <p:cNvPr id="19536" name="Text Box 26"/>
            <p:cNvSpPr txBox="1">
              <a:spLocks noChangeArrowheads="1"/>
            </p:cNvSpPr>
            <p:nvPr/>
          </p:nvSpPr>
          <p:spPr bwMode="auto">
            <a:xfrm>
              <a:off x="732" y="2760"/>
              <a:ext cx="294"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13</a:t>
              </a:r>
            </a:p>
          </p:txBody>
        </p:sp>
        <p:sp>
          <p:nvSpPr>
            <p:cNvPr id="19537" name="Text Box 27"/>
            <p:cNvSpPr txBox="1">
              <a:spLocks noChangeArrowheads="1"/>
            </p:cNvSpPr>
            <p:nvPr/>
          </p:nvSpPr>
          <p:spPr bwMode="auto">
            <a:xfrm>
              <a:off x="1212" y="2760"/>
              <a:ext cx="294"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15</a:t>
              </a:r>
            </a:p>
          </p:txBody>
        </p:sp>
      </p:grpSp>
      <p:sp>
        <p:nvSpPr>
          <p:cNvPr id="413724" name="Rectangle 28"/>
          <p:cNvSpPr>
            <a:spLocks noChangeArrowheads="1"/>
          </p:cNvSpPr>
          <p:nvPr/>
        </p:nvSpPr>
        <p:spPr bwMode="auto">
          <a:xfrm>
            <a:off x="6086475" y="4041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5" name="Rectangle 29"/>
          <p:cNvSpPr>
            <a:spLocks noChangeArrowheads="1"/>
          </p:cNvSpPr>
          <p:nvPr/>
        </p:nvSpPr>
        <p:spPr bwMode="auto">
          <a:xfrm>
            <a:off x="6467475" y="4041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6" name="Rectangle 30"/>
          <p:cNvSpPr>
            <a:spLocks noChangeArrowheads="1"/>
          </p:cNvSpPr>
          <p:nvPr/>
        </p:nvSpPr>
        <p:spPr bwMode="auto">
          <a:xfrm>
            <a:off x="6848475" y="4041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7" name="Rectangle 31"/>
          <p:cNvSpPr>
            <a:spLocks noChangeArrowheads="1"/>
          </p:cNvSpPr>
          <p:nvPr/>
        </p:nvSpPr>
        <p:spPr bwMode="auto">
          <a:xfrm>
            <a:off x="7229475" y="4041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8" name="Rectangle 32"/>
          <p:cNvSpPr>
            <a:spLocks noChangeArrowheads="1"/>
          </p:cNvSpPr>
          <p:nvPr/>
        </p:nvSpPr>
        <p:spPr bwMode="auto">
          <a:xfrm>
            <a:off x="6086475" y="4422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9" name="Rectangle 33"/>
          <p:cNvSpPr>
            <a:spLocks noChangeArrowheads="1"/>
          </p:cNvSpPr>
          <p:nvPr/>
        </p:nvSpPr>
        <p:spPr bwMode="auto">
          <a:xfrm>
            <a:off x="6467475" y="4422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0" name="Rectangle 34"/>
          <p:cNvSpPr>
            <a:spLocks noChangeArrowheads="1"/>
          </p:cNvSpPr>
          <p:nvPr/>
        </p:nvSpPr>
        <p:spPr bwMode="auto">
          <a:xfrm>
            <a:off x="6848475" y="4422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1" name="Rectangle 35"/>
          <p:cNvSpPr>
            <a:spLocks noChangeArrowheads="1"/>
          </p:cNvSpPr>
          <p:nvPr/>
        </p:nvSpPr>
        <p:spPr bwMode="auto">
          <a:xfrm>
            <a:off x="7229475" y="4422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2" name="Rectangle 36"/>
          <p:cNvSpPr>
            <a:spLocks noChangeArrowheads="1"/>
          </p:cNvSpPr>
          <p:nvPr/>
        </p:nvSpPr>
        <p:spPr bwMode="auto">
          <a:xfrm>
            <a:off x="6086475" y="4803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3" name="Rectangle 37"/>
          <p:cNvSpPr>
            <a:spLocks noChangeArrowheads="1"/>
          </p:cNvSpPr>
          <p:nvPr/>
        </p:nvSpPr>
        <p:spPr bwMode="auto">
          <a:xfrm>
            <a:off x="6467475" y="4803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848475" y="4803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5" name="Rectangle 39"/>
          <p:cNvSpPr>
            <a:spLocks noChangeArrowheads="1"/>
          </p:cNvSpPr>
          <p:nvPr/>
        </p:nvSpPr>
        <p:spPr bwMode="auto">
          <a:xfrm>
            <a:off x="7229475" y="4803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6" name="Rectangle 40"/>
          <p:cNvSpPr>
            <a:spLocks noChangeArrowheads="1"/>
          </p:cNvSpPr>
          <p:nvPr/>
        </p:nvSpPr>
        <p:spPr bwMode="auto">
          <a:xfrm>
            <a:off x="6086475" y="5184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7" name="Rectangle 41"/>
          <p:cNvSpPr>
            <a:spLocks noChangeArrowheads="1"/>
          </p:cNvSpPr>
          <p:nvPr/>
        </p:nvSpPr>
        <p:spPr bwMode="auto">
          <a:xfrm>
            <a:off x="6467475" y="5184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8" name="Rectangle 42"/>
          <p:cNvSpPr>
            <a:spLocks noChangeArrowheads="1"/>
          </p:cNvSpPr>
          <p:nvPr/>
        </p:nvSpPr>
        <p:spPr bwMode="auto">
          <a:xfrm>
            <a:off x="6848475" y="5184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229475" y="5184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0" name="Rectangle 44"/>
          <p:cNvSpPr>
            <a:spLocks noChangeArrowheads="1"/>
          </p:cNvSpPr>
          <p:nvPr/>
        </p:nvSpPr>
        <p:spPr bwMode="auto">
          <a:xfrm>
            <a:off x="6086475" y="5565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1" name="Rectangle 45"/>
          <p:cNvSpPr>
            <a:spLocks noChangeArrowheads="1"/>
          </p:cNvSpPr>
          <p:nvPr/>
        </p:nvSpPr>
        <p:spPr bwMode="auto">
          <a:xfrm>
            <a:off x="6467475" y="5565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6848475" y="5565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229475" y="55657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4" name="Rectangle 48"/>
          <p:cNvSpPr>
            <a:spLocks noChangeArrowheads="1"/>
          </p:cNvSpPr>
          <p:nvPr/>
        </p:nvSpPr>
        <p:spPr bwMode="auto">
          <a:xfrm>
            <a:off x="6086475" y="5946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5" name="Rectangle 49"/>
          <p:cNvSpPr>
            <a:spLocks noChangeArrowheads="1"/>
          </p:cNvSpPr>
          <p:nvPr/>
        </p:nvSpPr>
        <p:spPr bwMode="auto">
          <a:xfrm>
            <a:off x="6467475" y="5946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6" name="Rectangle 50"/>
          <p:cNvSpPr>
            <a:spLocks noChangeArrowheads="1"/>
          </p:cNvSpPr>
          <p:nvPr/>
        </p:nvSpPr>
        <p:spPr bwMode="auto">
          <a:xfrm>
            <a:off x="6848475" y="5946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7" name="Rectangle 51"/>
          <p:cNvSpPr>
            <a:spLocks noChangeArrowheads="1"/>
          </p:cNvSpPr>
          <p:nvPr/>
        </p:nvSpPr>
        <p:spPr bwMode="auto">
          <a:xfrm>
            <a:off x="7229475" y="59467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84" name="Text Box 52"/>
          <p:cNvSpPr txBox="1">
            <a:spLocks noChangeArrowheads="1"/>
          </p:cNvSpPr>
          <p:nvPr/>
        </p:nvSpPr>
        <p:spPr bwMode="auto">
          <a:xfrm>
            <a:off x="6086475" y="4060825"/>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1</a:t>
            </a:r>
          </a:p>
        </p:txBody>
      </p:sp>
      <p:sp>
        <p:nvSpPr>
          <p:cNvPr id="19485" name="Text Box 53"/>
          <p:cNvSpPr txBox="1">
            <a:spLocks noChangeArrowheads="1"/>
          </p:cNvSpPr>
          <p:nvPr/>
        </p:nvSpPr>
        <p:spPr bwMode="auto">
          <a:xfrm>
            <a:off x="7248525" y="4060825"/>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3</a:t>
            </a:r>
          </a:p>
        </p:txBody>
      </p:sp>
      <p:sp>
        <p:nvSpPr>
          <p:cNvPr id="19486" name="Text Box 54"/>
          <p:cNvSpPr txBox="1">
            <a:spLocks noChangeArrowheads="1"/>
          </p:cNvSpPr>
          <p:nvPr/>
        </p:nvSpPr>
        <p:spPr bwMode="auto">
          <a:xfrm>
            <a:off x="6096000" y="482600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5</a:t>
            </a:r>
          </a:p>
        </p:txBody>
      </p:sp>
      <p:sp>
        <p:nvSpPr>
          <p:cNvPr id="19487" name="Text Box 55"/>
          <p:cNvSpPr txBox="1">
            <a:spLocks noChangeArrowheads="1"/>
          </p:cNvSpPr>
          <p:nvPr/>
        </p:nvSpPr>
        <p:spPr bwMode="auto">
          <a:xfrm>
            <a:off x="7248525" y="48323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7</a:t>
            </a:r>
          </a:p>
        </p:txBody>
      </p:sp>
      <p:sp>
        <p:nvSpPr>
          <p:cNvPr id="19488" name="Text Box 56"/>
          <p:cNvSpPr txBox="1">
            <a:spLocks noChangeArrowheads="1"/>
          </p:cNvSpPr>
          <p:nvPr/>
        </p:nvSpPr>
        <p:spPr bwMode="auto">
          <a:xfrm>
            <a:off x="6105525" y="5578475"/>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9</a:t>
            </a:r>
          </a:p>
        </p:txBody>
      </p:sp>
      <p:sp>
        <p:nvSpPr>
          <p:cNvPr id="19489" name="Text Box 57"/>
          <p:cNvSpPr txBox="1">
            <a:spLocks noChangeArrowheads="1"/>
          </p:cNvSpPr>
          <p:nvPr/>
        </p:nvSpPr>
        <p:spPr bwMode="auto">
          <a:xfrm>
            <a:off x="7153275" y="5578475"/>
            <a:ext cx="523875"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t>11</a:t>
            </a:r>
          </a:p>
        </p:txBody>
      </p:sp>
      <p:sp>
        <p:nvSpPr>
          <p:cNvPr id="19490" name="Text Box 58"/>
          <p:cNvSpPr txBox="1">
            <a:spLocks noChangeArrowheads="1"/>
          </p:cNvSpPr>
          <p:nvPr/>
        </p:nvSpPr>
        <p:spPr bwMode="auto">
          <a:xfrm>
            <a:off x="636588" y="609600"/>
            <a:ext cx="6657975" cy="64135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a:t>EDMA3 has 4 indexes allowing higher flexibility for</a:t>
            </a:r>
            <a:br>
              <a:rPr lang="en-US" sz="2000"/>
            </a:br>
            <a:r>
              <a:rPr lang="en-US" sz="2000"/>
              <a:t>complex transfers:</a:t>
            </a:r>
            <a:endParaRPr lang="en-US" sz="2000" u="sng"/>
          </a:p>
        </p:txBody>
      </p:sp>
      <p:sp>
        <p:nvSpPr>
          <p:cNvPr id="19492" name="Text Box 67"/>
          <p:cNvSpPr txBox="1">
            <a:spLocks noChangeArrowheads="1"/>
          </p:cNvSpPr>
          <p:nvPr/>
        </p:nvSpPr>
        <p:spPr bwMode="auto">
          <a:xfrm>
            <a:off x="1052513" y="1250950"/>
            <a:ext cx="6751637" cy="2017713"/>
          </a:xfrm>
          <a:prstGeom prst="rect">
            <a:avLst/>
          </a:prstGeom>
          <a:noFill/>
          <a:ln w="12700">
            <a:noFill/>
            <a:miter lim="800000"/>
            <a:headEnd/>
            <a:tailEnd/>
          </a:ln>
        </p:spPr>
        <p:txBody>
          <a:bodyPr wrap="none">
            <a:spAutoFit/>
          </a:bodyPr>
          <a:lstStyle/>
          <a:p>
            <a:pPr eaLnBrk="0" hangingPunct="0">
              <a:spcBef>
                <a:spcPct val="50000"/>
              </a:spcBef>
              <a:buFontTx/>
              <a:buChar char="•"/>
            </a:pPr>
            <a:r>
              <a:rPr lang="en-US" sz="1800">
                <a:latin typeface="Arial Narrow" pitchFamily="34" charset="0"/>
              </a:rPr>
              <a:t> </a:t>
            </a:r>
            <a:r>
              <a:rPr lang="en-US" sz="1800">
                <a:solidFill>
                  <a:schemeClr val="tx2"/>
                </a:solidFill>
                <a:latin typeface="Arial Narrow" pitchFamily="34" charset="0"/>
              </a:rPr>
              <a:t>SRCBIDX</a:t>
            </a:r>
            <a:r>
              <a:rPr lang="en-US" sz="1800">
                <a:latin typeface="Arial Narrow" pitchFamily="34" charset="0"/>
              </a:rPr>
              <a:t> = # bytes between arrays (Ex: SRCBIDX = 2)</a:t>
            </a:r>
          </a:p>
          <a:p>
            <a:pPr eaLnBrk="0" hangingPunct="0">
              <a:spcBef>
                <a:spcPct val="50000"/>
              </a:spcBef>
              <a:buFontTx/>
              <a:buChar char="•"/>
            </a:pPr>
            <a:r>
              <a:rPr lang="en-US" sz="1800">
                <a:latin typeface="Arial Narrow" pitchFamily="34" charset="0"/>
              </a:rPr>
              <a:t> </a:t>
            </a:r>
            <a:r>
              <a:rPr lang="en-US" sz="1800">
                <a:solidFill>
                  <a:schemeClr val="tx2"/>
                </a:solidFill>
                <a:latin typeface="Arial Narrow" pitchFamily="34" charset="0"/>
              </a:rPr>
              <a:t>SRCCIDX</a:t>
            </a:r>
            <a:r>
              <a:rPr lang="en-US" sz="1800">
                <a:latin typeface="Arial Narrow" pitchFamily="34" charset="0"/>
              </a:rPr>
              <a:t> = # bytes between frames (Ex: SRCCIDX</a:t>
            </a:r>
            <a:r>
              <a:rPr lang="en-US" sz="1800" baseline="-25000">
                <a:latin typeface="Arial Narrow" pitchFamily="34" charset="0"/>
              </a:rPr>
              <a:t>A</a:t>
            </a:r>
            <a:r>
              <a:rPr lang="en-US" sz="1800">
                <a:latin typeface="Arial Narrow" pitchFamily="34" charset="0"/>
              </a:rPr>
              <a:t> = 2,  SRCCIDX</a:t>
            </a:r>
            <a:r>
              <a:rPr lang="en-US" sz="1800" baseline="-25000">
                <a:latin typeface="Arial Narrow" pitchFamily="34" charset="0"/>
              </a:rPr>
              <a:t>AB</a:t>
            </a:r>
            <a:r>
              <a:rPr lang="en-US" sz="1800">
                <a:latin typeface="Arial Narrow" pitchFamily="34" charset="0"/>
              </a:rPr>
              <a:t> = 4)</a:t>
            </a:r>
          </a:p>
          <a:p>
            <a:pPr eaLnBrk="0" hangingPunct="0">
              <a:spcBef>
                <a:spcPct val="50000"/>
              </a:spcBef>
              <a:buFontTx/>
              <a:buChar char="•"/>
            </a:pPr>
            <a:r>
              <a:rPr lang="en-US" sz="1800">
                <a:latin typeface="Arial Narrow" pitchFamily="34" charset="0"/>
              </a:rPr>
              <a:t> Note: ‘CIDX depends on the synchronization used – “A” or “AB”</a:t>
            </a:r>
          </a:p>
          <a:p>
            <a:pPr eaLnBrk="0" hangingPunct="0">
              <a:spcBef>
                <a:spcPct val="50000"/>
              </a:spcBef>
              <a:buFontTx/>
              <a:buChar char="•"/>
            </a:pPr>
            <a:r>
              <a:rPr lang="en-US" sz="1800">
                <a:latin typeface="Arial Narrow" pitchFamily="34" charset="0"/>
              </a:rPr>
              <a:t> </a:t>
            </a:r>
            <a:r>
              <a:rPr lang="en-US" sz="1800">
                <a:solidFill>
                  <a:schemeClr val="tx2"/>
                </a:solidFill>
                <a:latin typeface="Arial Narrow" pitchFamily="34" charset="0"/>
              </a:rPr>
              <a:t>DSTBIDX</a:t>
            </a:r>
            <a:r>
              <a:rPr lang="en-US" sz="1800">
                <a:latin typeface="Arial Narrow" pitchFamily="34" charset="0"/>
              </a:rPr>
              <a:t> = # bytes between arrays (Ex: DSTBIDX = 3)</a:t>
            </a:r>
          </a:p>
          <a:p>
            <a:pPr eaLnBrk="0" hangingPunct="0">
              <a:spcBef>
                <a:spcPct val="50000"/>
              </a:spcBef>
              <a:buFontTx/>
              <a:buChar char="•"/>
            </a:pPr>
            <a:r>
              <a:rPr lang="en-US" sz="1800">
                <a:latin typeface="Arial Narrow" pitchFamily="34" charset="0"/>
              </a:rPr>
              <a:t> </a:t>
            </a:r>
            <a:r>
              <a:rPr lang="en-US" sz="1800">
                <a:solidFill>
                  <a:schemeClr val="tx2"/>
                </a:solidFill>
                <a:latin typeface="Arial Narrow" pitchFamily="34" charset="0"/>
              </a:rPr>
              <a:t>DSTCIDX</a:t>
            </a:r>
            <a:r>
              <a:rPr lang="en-US" sz="1800">
                <a:latin typeface="Arial Narrow" pitchFamily="34" charset="0"/>
              </a:rPr>
              <a:t> = # bytes between frames (Ex: DSTCIDX</a:t>
            </a:r>
            <a:r>
              <a:rPr lang="en-US" sz="1800" baseline="-25000">
                <a:latin typeface="Arial Narrow" pitchFamily="34" charset="0"/>
              </a:rPr>
              <a:t>A</a:t>
            </a:r>
            <a:r>
              <a:rPr lang="en-US" sz="1800">
                <a:latin typeface="Arial Narrow" pitchFamily="34" charset="0"/>
              </a:rPr>
              <a:t> = 5, DSTCIDX</a:t>
            </a:r>
            <a:r>
              <a:rPr lang="en-US" sz="1800" baseline="-25000">
                <a:latin typeface="Arial Narrow" pitchFamily="34" charset="0"/>
              </a:rPr>
              <a:t>AB</a:t>
            </a:r>
            <a:r>
              <a:rPr lang="en-US" sz="1800">
                <a:latin typeface="Arial Narrow" pitchFamily="34" charset="0"/>
              </a:rPr>
              <a:t> = 8)</a:t>
            </a:r>
          </a:p>
        </p:txBody>
      </p:sp>
      <p:sp>
        <p:nvSpPr>
          <p:cNvPr id="19493" name="Text Box 68"/>
          <p:cNvSpPr txBox="1">
            <a:spLocks noChangeArrowheads="1"/>
          </p:cNvSpPr>
          <p:nvPr/>
        </p:nvSpPr>
        <p:spPr bwMode="auto">
          <a:xfrm>
            <a:off x="2200275" y="5551488"/>
            <a:ext cx="13652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SRC (8-bit)</a:t>
            </a:r>
          </a:p>
        </p:txBody>
      </p:sp>
      <p:sp>
        <p:nvSpPr>
          <p:cNvPr id="19494" name="Text Box 69"/>
          <p:cNvSpPr txBox="1">
            <a:spLocks noChangeArrowheads="1"/>
          </p:cNvSpPr>
          <p:nvPr/>
        </p:nvSpPr>
        <p:spPr bwMode="auto">
          <a:xfrm>
            <a:off x="6200775" y="6313488"/>
            <a:ext cx="13398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DST (8-bit)</a:t>
            </a:r>
          </a:p>
        </p:txBody>
      </p:sp>
      <p:sp>
        <p:nvSpPr>
          <p:cNvPr id="413766" name="AutoShape 70"/>
          <p:cNvSpPr>
            <a:spLocks noChangeArrowheads="1"/>
          </p:cNvSpPr>
          <p:nvPr/>
        </p:nvSpPr>
        <p:spPr bwMode="auto">
          <a:xfrm>
            <a:off x="4019550" y="4575175"/>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67" name="Freeform 71"/>
          <p:cNvSpPr>
            <a:spLocks/>
          </p:cNvSpPr>
          <p:nvPr/>
        </p:nvSpPr>
        <p:spPr bwMode="auto">
          <a:xfrm>
            <a:off x="2286000" y="3781425"/>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7" name="Text Box 72"/>
          <p:cNvSpPr txBox="1">
            <a:spLocks noChangeArrowheads="1"/>
          </p:cNvSpPr>
          <p:nvPr/>
        </p:nvSpPr>
        <p:spPr bwMode="auto">
          <a:xfrm>
            <a:off x="2154238" y="3498850"/>
            <a:ext cx="10271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SRCBIDX</a:t>
            </a:r>
          </a:p>
        </p:txBody>
      </p:sp>
      <p:sp>
        <p:nvSpPr>
          <p:cNvPr id="413769" name="Freeform 73"/>
          <p:cNvSpPr>
            <a:spLocks/>
          </p:cNvSpPr>
          <p:nvPr/>
        </p:nvSpPr>
        <p:spPr bwMode="auto">
          <a:xfrm>
            <a:off x="1866900" y="4343400"/>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9" name="Text Box 74"/>
          <p:cNvSpPr txBox="1">
            <a:spLocks noChangeArrowheads="1"/>
          </p:cNvSpPr>
          <p:nvPr/>
        </p:nvSpPr>
        <p:spPr bwMode="auto">
          <a:xfrm>
            <a:off x="838200" y="4343400"/>
            <a:ext cx="11176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SRCCIDX</a:t>
            </a:r>
            <a:r>
              <a:rPr lang="en-US" sz="1800" baseline="-25000">
                <a:solidFill>
                  <a:schemeClr val="tx2"/>
                </a:solidFill>
                <a:latin typeface="Arial Narrow" pitchFamily="34" charset="0"/>
              </a:rPr>
              <a:t>A</a:t>
            </a:r>
          </a:p>
        </p:txBody>
      </p:sp>
      <p:sp>
        <p:nvSpPr>
          <p:cNvPr id="413771" name="Freeform 75"/>
          <p:cNvSpPr>
            <a:spLocks/>
          </p:cNvSpPr>
          <p:nvPr/>
        </p:nvSpPr>
        <p:spPr bwMode="auto">
          <a:xfrm>
            <a:off x="6229350" y="3781425"/>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1" name="Text Box 76"/>
          <p:cNvSpPr txBox="1">
            <a:spLocks noChangeArrowheads="1"/>
          </p:cNvSpPr>
          <p:nvPr/>
        </p:nvSpPr>
        <p:spPr bwMode="auto">
          <a:xfrm>
            <a:off x="6334125" y="3498850"/>
            <a:ext cx="10064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DSTBIDX</a:t>
            </a:r>
          </a:p>
        </p:txBody>
      </p:sp>
      <p:sp>
        <p:nvSpPr>
          <p:cNvPr id="413773" name="Freeform 77"/>
          <p:cNvSpPr>
            <a:spLocks/>
          </p:cNvSpPr>
          <p:nvPr/>
        </p:nvSpPr>
        <p:spPr bwMode="auto">
          <a:xfrm>
            <a:off x="5819775" y="4371975"/>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3" name="Text Box 78"/>
          <p:cNvSpPr txBox="1">
            <a:spLocks noChangeArrowheads="1"/>
          </p:cNvSpPr>
          <p:nvPr/>
        </p:nvSpPr>
        <p:spPr bwMode="auto">
          <a:xfrm>
            <a:off x="4981575" y="4333875"/>
            <a:ext cx="109696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DSTCIDX</a:t>
            </a:r>
            <a:r>
              <a:rPr lang="en-US" sz="1800" baseline="-25000">
                <a:solidFill>
                  <a:schemeClr val="tx2"/>
                </a:solidFill>
                <a:latin typeface="Arial Narrow" pitchFamily="34" charset="0"/>
              </a:rPr>
              <a:t>A</a:t>
            </a:r>
          </a:p>
        </p:txBody>
      </p:sp>
      <p:sp>
        <p:nvSpPr>
          <p:cNvPr id="19504" name="Text Box 79"/>
          <p:cNvSpPr txBox="1">
            <a:spLocks noChangeArrowheads="1"/>
          </p:cNvSpPr>
          <p:nvPr/>
        </p:nvSpPr>
        <p:spPr bwMode="auto">
          <a:xfrm>
            <a:off x="1736725" y="6370638"/>
            <a:ext cx="3586163" cy="2651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t>Note: ACNT = 1, BCNT = 2, CCNT = ____</a:t>
            </a:r>
          </a:p>
        </p:txBody>
      </p:sp>
      <p:sp>
        <p:nvSpPr>
          <p:cNvPr id="19505" name="Text Box 80"/>
          <p:cNvSpPr txBox="1">
            <a:spLocks noChangeArrowheads="1"/>
          </p:cNvSpPr>
          <p:nvPr/>
        </p:nvSpPr>
        <p:spPr bwMode="auto">
          <a:xfrm>
            <a:off x="2279650" y="5780088"/>
            <a:ext cx="1168400" cy="2651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t>(contiguous)</a:t>
            </a:r>
          </a:p>
        </p:txBody>
      </p:sp>
      <p:sp>
        <p:nvSpPr>
          <p:cNvPr id="19506" name="Text Box 81"/>
          <p:cNvSpPr txBox="1">
            <a:spLocks noChangeArrowheads="1"/>
          </p:cNvSpPr>
          <p:nvPr/>
        </p:nvSpPr>
        <p:spPr bwMode="auto">
          <a:xfrm>
            <a:off x="6296025" y="6557963"/>
            <a:ext cx="1168400" cy="2651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t>(contiguous)</a:t>
            </a:r>
          </a:p>
        </p:txBody>
      </p:sp>
      <p:pic>
        <p:nvPicPr>
          <p:cNvPr id="7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Example – Using Indexing</a:t>
            </a:r>
          </a:p>
        </p:txBody>
      </p:sp>
      <p:sp>
        <p:nvSpPr>
          <p:cNvPr id="20484" name="Text Box 11"/>
          <p:cNvSpPr txBox="1">
            <a:spLocks noChangeArrowheads="1"/>
          </p:cNvSpPr>
          <p:nvPr/>
        </p:nvSpPr>
        <p:spPr bwMode="auto">
          <a:xfrm>
            <a:off x="3575050" y="3733800"/>
            <a:ext cx="1149350"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2</a:t>
            </a:r>
          </a:p>
          <a:p>
            <a:pPr eaLnBrk="0" hangingPunct="0">
              <a:lnSpc>
                <a:spcPct val="80000"/>
              </a:lnSpc>
              <a:spcBef>
                <a:spcPct val="50000"/>
              </a:spcBef>
            </a:pPr>
            <a:r>
              <a:rPr lang="en-US" sz="1600"/>
              <a:t>BCNT = 2 </a:t>
            </a:r>
          </a:p>
          <a:p>
            <a:pPr eaLnBrk="0" hangingPunct="0">
              <a:lnSpc>
                <a:spcPct val="80000"/>
              </a:lnSpc>
              <a:spcBef>
                <a:spcPct val="50000"/>
              </a:spcBef>
            </a:pPr>
            <a:r>
              <a:rPr lang="en-US" sz="1600"/>
              <a:t>CCNT = 3</a:t>
            </a:r>
          </a:p>
        </p:txBody>
      </p:sp>
      <p:sp>
        <p:nvSpPr>
          <p:cNvPr id="20485" name="Text Box 12"/>
          <p:cNvSpPr txBox="1">
            <a:spLocks noChangeArrowheads="1"/>
          </p:cNvSpPr>
          <p:nvPr/>
        </p:nvSpPr>
        <p:spPr bwMode="auto">
          <a:xfrm>
            <a:off x="1295400" y="3733800"/>
            <a:ext cx="1149350"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1</a:t>
            </a:r>
          </a:p>
          <a:p>
            <a:pPr eaLnBrk="0" hangingPunct="0">
              <a:lnSpc>
                <a:spcPct val="80000"/>
              </a:lnSpc>
              <a:spcBef>
                <a:spcPct val="50000"/>
              </a:spcBef>
            </a:pPr>
            <a:r>
              <a:rPr lang="en-US" sz="1600"/>
              <a:t>BCNT = 4 </a:t>
            </a:r>
          </a:p>
          <a:p>
            <a:pPr eaLnBrk="0" hangingPunct="0">
              <a:lnSpc>
                <a:spcPct val="80000"/>
              </a:lnSpc>
              <a:spcBef>
                <a:spcPct val="50000"/>
              </a:spcBef>
            </a:pPr>
            <a:r>
              <a:rPr lang="en-US" sz="1600"/>
              <a:t>CCNT = 3</a:t>
            </a:r>
          </a:p>
        </p:txBody>
      </p:sp>
      <p:sp>
        <p:nvSpPr>
          <p:cNvPr id="415757" name="Rectangle 13"/>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8" name="Rectangle 14"/>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9" name="Rectangle 15"/>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0" name="Rectangle 16"/>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1" name="Rectangle 17"/>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2" name="Rectangle 18"/>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3" name="Rectangle 19"/>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4" name="Rectangle 20"/>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5" name="Rectangle 21"/>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6" name="Rectangle 22"/>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7" name="Rectangle 23"/>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8" name="Rectangle 24"/>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9" name="Rectangle 25"/>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0" name="Rectangle 26"/>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1" name="Rectangle 27"/>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2" name="Rectangle 28"/>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3" name="Rectangle 29"/>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4" name="Rectangle 30"/>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5" name="Rectangle 31"/>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0505" name="Text Box 32"/>
          <p:cNvSpPr txBox="1">
            <a:spLocks noChangeArrowheads="1"/>
          </p:cNvSpPr>
          <p:nvPr/>
        </p:nvSpPr>
        <p:spPr bwMode="auto">
          <a:xfrm>
            <a:off x="5729288" y="3733800"/>
            <a:ext cx="1204912"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ACNT = 12</a:t>
            </a:r>
          </a:p>
          <a:p>
            <a:pPr eaLnBrk="0" hangingPunct="0">
              <a:lnSpc>
                <a:spcPct val="80000"/>
              </a:lnSpc>
              <a:spcBef>
                <a:spcPct val="50000"/>
              </a:spcBef>
            </a:pPr>
            <a:r>
              <a:rPr lang="en-US" sz="1600"/>
              <a:t>BCNT = 1 </a:t>
            </a:r>
          </a:p>
          <a:p>
            <a:pPr eaLnBrk="0" hangingPunct="0">
              <a:lnSpc>
                <a:spcPct val="80000"/>
              </a:lnSpc>
              <a:spcBef>
                <a:spcPct val="50000"/>
              </a:spcBef>
            </a:pPr>
            <a:r>
              <a:rPr lang="en-US" sz="1600"/>
              <a:t>CCNT = 1</a:t>
            </a:r>
          </a:p>
        </p:txBody>
      </p:sp>
      <p:grpSp>
        <p:nvGrpSpPr>
          <p:cNvPr id="20506" name="Group 33"/>
          <p:cNvGrpSpPr>
            <a:grpSpLocks/>
          </p:cNvGrpSpPr>
          <p:nvPr/>
        </p:nvGrpSpPr>
        <p:grpSpPr bwMode="auto">
          <a:xfrm>
            <a:off x="3662363" y="1447800"/>
            <a:ext cx="1219200" cy="914400"/>
            <a:chOff x="432" y="960"/>
            <a:chExt cx="768" cy="576"/>
          </a:xfrm>
        </p:grpSpPr>
        <p:sp>
          <p:nvSpPr>
            <p:cNvPr id="415778" name="Rectangle 34"/>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9" name="Rectangle 35"/>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0" name="Rectangle 36"/>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1" name="Rectangle 37"/>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2" name="Rectangle 38"/>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3" name="Rectangle 39"/>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4" name="Rectangle 40"/>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5" name="Rectangle 41"/>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6" name="Rectangle 42"/>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7" name="Rectangle 43"/>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8" name="Rectangle 44"/>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9" name="Rectangle 45"/>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20507" name="Text Box 46"/>
          <p:cNvSpPr txBox="1">
            <a:spLocks noChangeArrowheads="1"/>
          </p:cNvSpPr>
          <p:nvPr/>
        </p:nvSpPr>
        <p:spPr bwMode="auto">
          <a:xfrm>
            <a:off x="2895600" y="1749425"/>
            <a:ext cx="7191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8-bit</a:t>
            </a:r>
          </a:p>
        </p:txBody>
      </p:sp>
      <p:sp>
        <p:nvSpPr>
          <p:cNvPr id="20508" name="Text Box 47"/>
          <p:cNvSpPr txBox="1">
            <a:spLocks noChangeArrowheads="1"/>
          </p:cNvSpPr>
          <p:nvPr/>
        </p:nvSpPr>
        <p:spPr bwMode="auto">
          <a:xfrm>
            <a:off x="896938" y="577850"/>
            <a:ext cx="6810375" cy="64135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a:t>Remember this example? Ok, so for each “view”, fill</a:t>
            </a:r>
            <a:br>
              <a:rPr lang="en-US" sz="2000"/>
            </a:br>
            <a:r>
              <a:rPr lang="en-US" sz="2000"/>
              <a:t>in the proper </a:t>
            </a:r>
            <a:r>
              <a:rPr lang="en-US" sz="2000" u="sng"/>
              <a:t>SOURCE</a:t>
            </a:r>
            <a:r>
              <a:rPr lang="en-US" sz="2000"/>
              <a:t> index values:</a:t>
            </a:r>
          </a:p>
        </p:txBody>
      </p:sp>
      <p:sp>
        <p:nvSpPr>
          <p:cNvPr id="415792" name="Text Box 48"/>
          <p:cNvSpPr txBox="1">
            <a:spLocks noChangeArrowheads="1"/>
          </p:cNvSpPr>
          <p:nvPr/>
        </p:nvSpPr>
        <p:spPr bwMode="auto">
          <a:xfrm>
            <a:off x="914400" y="5897563"/>
            <a:ext cx="7643813" cy="701675"/>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2"/>
              </a:buClr>
              <a:buSzPct val="75000"/>
              <a:buFont typeface="Wingdings" pitchFamily="2" charset="2"/>
              <a:buChar char="u"/>
            </a:pPr>
            <a:r>
              <a:rPr lang="en-US" sz="2000"/>
              <a:t>Which “view” is the best?  Well, that depends on what you </a:t>
            </a:r>
            <a:br>
              <a:rPr lang="en-US" sz="2000"/>
            </a:br>
            <a:r>
              <a:rPr lang="en-US" sz="2000"/>
              <a:t>are transferring from/to and which sync mode is used.</a:t>
            </a:r>
          </a:p>
        </p:txBody>
      </p:sp>
      <p:sp>
        <p:nvSpPr>
          <p:cNvPr id="415793" name="Text Box 49"/>
          <p:cNvSpPr txBox="1">
            <a:spLocks noChangeArrowheads="1"/>
          </p:cNvSpPr>
          <p:nvPr/>
        </p:nvSpPr>
        <p:spPr bwMode="auto">
          <a:xfrm>
            <a:off x="1295400" y="4724400"/>
            <a:ext cx="1274763"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rPr>
              <a:t>‘BIDX = 1</a:t>
            </a:r>
          </a:p>
          <a:p>
            <a:pPr eaLnBrk="0" hangingPunct="0">
              <a:lnSpc>
                <a:spcPct val="80000"/>
              </a:lnSpc>
              <a:spcBef>
                <a:spcPct val="50000"/>
              </a:spcBef>
            </a:pPr>
            <a:r>
              <a:rPr lang="en-US" sz="1600">
                <a:solidFill>
                  <a:schemeClr val="tx2"/>
                </a:solidFill>
              </a:rPr>
              <a:t>‘CIDX</a:t>
            </a:r>
            <a:r>
              <a:rPr lang="en-US" sz="1600" baseline="-25000">
                <a:solidFill>
                  <a:schemeClr val="tx2"/>
                </a:solidFill>
              </a:rPr>
              <a:t>A</a:t>
            </a:r>
            <a:r>
              <a:rPr lang="en-US" sz="1600">
                <a:solidFill>
                  <a:schemeClr val="tx2"/>
                </a:solidFill>
              </a:rPr>
              <a:t> = 1</a:t>
            </a:r>
          </a:p>
          <a:p>
            <a:pPr eaLnBrk="0" hangingPunct="0">
              <a:lnSpc>
                <a:spcPct val="80000"/>
              </a:lnSpc>
              <a:spcBef>
                <a:spcPct val="50000"/>
              </a:spcBef>
            </a:pPr>
            <a:r>
              <a:rPr lang="en-US" sz="1600">
                <a:solidFill>
                  <a:schemeClr val="tx2"/>
                </a:solidFill>
              </a:rPr>
              <a:t>‘CIDX</a:t>
            </a:r>
            <a:r>
              <a:rPr lang="en-US" sz="1600" baseline="-25000">
                <a:solidFill>
                  <a:schemeClr val="tx2"/>
                </a:solidFill>
              </a:rPr>
              <a:t>AB</a:t>
            </a:r>
            <a:r>
              <a:rPr lang="en-US" sz="1600">
                <a:solidFill>
                  <a:schemeClr val="tx2"/>
                </a:solidFill>
              </a:rPr>
              <a:t> = 4</a:t>
            </a:r>
          </a:p>
        </p:txBody>
      </p:sp>
      <p:sp>
        <p:nvSpPr>
          <p:cNvPr id="415794" name="Text Box 50"/>
          <p:cNvSpPr txBox="1">
            <a:spLocks noChangeArrowheads="1"/>
          </p:cNvSpPr>
          <p:nvPr/>
        </p:nvSpPr>
        <p:spPr bwMode="auto">
          <a:xfrm>
            <a:off x="3581400" y="4724400"/>
            <a:ext cx="1274763"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rPr>
              <a:t>‘BIDX = 2</a:t>
            </a:r>
          </a:p>
          <a:p>
            <a:pPr eaLnBrk="0" hangingPunct="0">
              <a:lnSpc>
                <a:spcPct val="80000"/>
              </a:lnSpc>
              <a:spcBef>
                <a:spcPct val="50000"/>
              </a:spcBef>
            </a:pPr>
            <a:r>
              <a:rPr lang="en-US" sz="1600">
                <a:solidFill>
                  <a:schemeClr val="tx2"/>
                </a:solidFill>
              </a:rPr>
              <a:t>‘CIDX</a:t>
            </a:r>
            <a:r>
              <a:rPr lang="en-US" sz="1600" baseline="-25000">
                <a:solidFill>
                  <a:schemeClr val="tx2"/>
                </a:solidFill>
              </a:rPr>
              <a:t>A</a:t>
            </a:r>
            <a:r>
              <a:rPr lang="en-US" sz="1600">
                <a:solidFill>
                  <a:schemeClr val="tx2"/>
                </a:solidFill>
              </a:rPr>
              <a:t> = 2</a:t>
            </a:r>
          </a:p>
          <a:p>
            <a:pPr eaLnBrk="0" hangingPunct="0">
              <a:lnSpc>
                <a:spcPct val="80000"/>
              </a:lnSpc>
              <a:spcBef>
                <a:spcPct val="50000"/>
              </a:spcBef>
            </a:pPr>
            <a:r>
              <a:rPr lang="en-US" sz="1600">
                <a:solidFill>
                  <a:schemeClr val="tx2"/>
                </a:solidFill>
              </a:rPr>
              <a:t>‘CIDX</a:t>
            </a:r>
            <a:r>
              <a:rPr lang="en-US" sz="1600" baseline="-25000">
                <a:solidFill>
                  <a:schemeClr val="tx2"/>
                </a:solidFill>
              </a:rPr>
              <a:t>AB</a:t>
            </a:r>
            <a:r>
              <a:rPr lang="en-US" sz="1600">
                <a:solidFill>
                  <a:schemeClr val="tx2"/>
                </a:solidFill>
              </a:rPr>
              <a:t> = 4</a:t>
            </a:r>
          </a:p>
        </p:txBody>
      </p:sp>
      <p:sp>
        <p:nvSpPr>
          <p:cNvPr id="415795" name="Text Box 51"/>
          <p:cNvSpPr txBox="1">
            <a:spLocks noChangeArrowheads="1"/>
          </p:cNvSpPr>
          <p:nvPr/>
        </p:nvSpPr>
        <p:spPr bwMode="auto">
          <a:xfrm>
            <a:off x="5715000" y="4724400"/>
            <a:ext cx="1511300" cy="922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rPr>
              <a:t>‘BIDX = N/A</a:t>
            </a:r>
          </a:p>
          <a:p>
            <a:pPr eaLnBrk="0" hangingPunct="0">
              <a:lnSpc>
                <a:spcPct val="80000"/>
              </a:lnSpc>
              <a:spcBef>
                <a:spcPct val="50000"/>
              </a:spcBef>
            </a:pPr>
            <a:r>
              <a:rPr lang="en-US" sz="1600">
                <a:solidFill>
                  <a:schemeClr val="tx2"/>
                </a:solidFill>
              </a:rPr>
              <a:t>‘CIDX</a:t>
            </a:r>
            <a:r>
              <a:rPr lang="en-US" sz="1600" baseline="-25000">
                <a:solidFill>
                  <a:schemeClr val="tx2"/>
                </a:solidFill>
              </a:rPr>
              <a:t>A</a:t>
            </a:r>
            <a:r>
              <a:rPr lang="en-US" sz="1600">
                <a:solidFill>
                  <a:schemeClr val="tx2"/>
                </a:solidFill>
              </a:rPr>
              <a:t> = N/A</a:t>
            </a:r>
          </a:p>
          <a:p>
            <a:pPr eaLnBrk="0" hangingPunct="0">
              <a:lnSpc>
                <a:spcPct val="80000"/>
              </a:lnSpc>
              <a:spcBef>
                <a:spcPct val="50000"/>
              </a:spcBef>
            </a:pPr>
            <a:r>
              <a:rPr lang="en-US" sz="1600">
                <a:solidFill>
                  <a:schemeClr val="tx2"/>
                </a:solidFill>
              </a:rPr>
              <a:t>‘CIDX</a:t>
            </a:r>
            <a:r>
              <a:rPr lang="en-US" sz="1600" baseline="-25000">
                <a:solidFill>
                  <a:schemeClr val="tx2"/>
                </a:solidFill>
              </a:rPr>
              <a:t>AB</a:t>
            </a:r>
            <a:r>
              <a:rPr lang="en-US" sz="1600">
                <a:solidFill>
                  <a:schemeClr val="tx2"/>
                </a:solidFill>
              </a:rPr>
              <a:t> = N/A</a:t>
            </a:r>
          </a:p>
        </p:txBody>
      </p:sp>
      <p:sp>
        <p:nvSpPr>
          <p:cNvPr id="20513" name="Text Box 52"/>
          <p:cNvSpPr txBox="1">
            <a:spLocks noChangeArrowheads="1"/>
          </p:cNvSpPr>
          <p:nvPr/>
        </p:nvSpPr>
        <p:spPr bwMode="auto">
          <a:xfrm>
            <a:off x="5029200" y="1676400"/>
            <a:ext cx="2322513" cy="43656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a:t>Note: these are contiguous</a:t>
            </a:r>
            <a:br>
              <a:rPr lang="en-US" sz="1400" b="0"/>
            </a:br>
            <a:r>
              <a:rPr lang="en-US" sz="1400" b="0"/>
              <a:t>          memory locations</a:t>
            </a:r>
          </a:p>
        </p:txBody>
      </p:sp>
      <p:pic>
        <p:nvPicPr>
          <p:cNvPr id="4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93"/>
                                        </p:tgtEl>
                                        <p:attrNameLst>
                                          <p:attrName>style.visibility</p:attrName>
                                        </p:attrNameLst>
                                      </p:cBhvr>
                                      <p:to>
                                        <p:strVal val="visible"/>
                                      </p:to>
                                    </p:set>
                                    <p:animEffect transition="in" filter="wipe(up)">
                                      <p:cBhvr>
                                        <p:cTn id="7" dur="500"/>
                                        <p:tgtEl>
                                          <p:spTgt spid="4157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94"/>
                                        </p:tgtEl>
                                        <p:attrNameLst>
                                          <p:attrName>style.visibility</p:attrName>
                                        </p:attrNameLst>
                                      </p:cBhvr>
                                      <p:to>
                                        <p:strVal val="visible"/>
                                      </p:to>
                                    </p:set>
                                    <p:animEffect transition="in" filter="wipe(up)">
                                      <p:cBhvr>
                                        <p:cTn id="12" dur="500"/>
                                        <p:tgtEl>
                                          <p:spTgt spid="4157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5795"/>
                                        </p:tgtEl>
                                        <p:attrNameLst>
                                          <p:attrName>style.visibility</p:attrName>
                                        </p:attrNameLst>
                                      </p:cBhvr>
                                      <p:to>
                                        <p:strVal val="visible"/>
                                      </p:to>
                                    </p:set>
                                    <p:animEffect transition="in" filter="wipe(up)">
                                      <p:cBhvr>
                                        <p:cTn id="17" dur="500"/>
                                        <p:tgtEl>
                                          <p:spTgt spid="4157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5792"/>
                                        </p:tgtEl>
                                        <p:attrNameLst>
                                          <p:attrName>style.visibility</p:attrName>
                                        </p:attrNameLst>
                                      </p:cBhvr>
                                      <p:to>
                                        <p:strVal val="visible"/>
                                      </p:to>
                                    </p:set>
                                    <p:animEffect transition="in" filter="wipe(left)">
                                      <p:cBhvr>
                                        <p:cTn id="21" dur="500"/>
                                        <p:tgtEl>
                                          <p:spTgt spid="415792"/>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autoUpdateAnimBg="0"/>
      <p:bldP spid="415793" grpId="0" autoUpdateAnimBg="0"/>
      <p:bldP spid="415794" grpId="0" autoUpdateAnimBg="0"/>
      <p:bldP spid="41579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3">
            <a:hlinkClick r:id="rId21" action="ppaction://hlinksldjump"/>
          </p:cNvPr>
          <p:cNvSpPr txBox="1">
            <a:spLocks noChangeArrowheads="1"/>
          </p:cNvSpPr>
          <p:nvPr>
            <p:custDataLst>
              <p:tags r:id="rId7"/>
            </p:custDataLst>
          </p:nvPr>
        </p:nvSpPr>
        <p:spPr bwMode="auto">
          <a:xfrm>
            <a:off x="304800" y="3106639"/>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EDMA3 Basics Review</a:t>
            </a:r>
          </a:p>
        </p:txBody>
      </p:sp>
      <p:sp>
        <p:nvSpPr>
          <p:cNvPr id="29699" name="Text Box 3"/>
          <p:cNvSpPr txBox="1">
            <a:spLocks noChangeArrowheads="1"/>
          </p:cNvSpPr>
          <p:nvPr/>
        </p:nvSpPr>
        <p:spPr bwMode="auto">
          <a:xfrm>
            <a:off x="228600" y="4800600"/>
            <a:ext cx="8686800" cy="1019175"/>
          </a:xfrm>
          <a:prstGeom prst="rect">
            <a:avLst/>
          </a:prstGeom>
          <a:solidFill>
            <a:srgbClr val="F8F8F8">
              <a:alpha val="50195"/>
            </a:srgbClr>
          </a:solidFill>
          <a:ln w="12700" algn="ctr">
            <a:solidFill>
              <a:srgbClr val="C0C0C0"/>
            </a:solidFill>
            <a:miter lim="800000"/>
            <a:headEnd/>
            <a:tailEnd/>
          </a:ln>
        </p:spPr>
        <p:txBody>
          <a:bodyPr tIns="91440" bIns="91440">
            <a:spAutoFit/>
          </a:bodyPr>
          <a:lstStyle/>
          <a:p>
            <a:pPr marL="342900" indent="-342900" eaLnBrk="0" hangingPunct="0">
              <a:lnSpc>
                <a:spcPct val="80000"/>
              </a:lnSpc>
              <a:spcBef>
                <a:spcPct val="30000"/>
              </a:spcBef>
              <a:buClr>
                <a:srgbClr val="0000FF"/>
              </a:buClr>
              <a:buSzPct val="75000"/>
              <a:buFont typeface="Wingdings" pitchFamily="2" charset="2"/>
              <a:buChar char=""/>
            </a:pPr>
            <a:r>
              <a:rPr lang="en-US" sz="1800" u="sng">
                <a:solidFill>
                  <a:srgbClr val="0000FF"/>
                </a:solidFill>
                <a:latin typeface="Arial Narrow" pitchFamily="34" charset="0"/>
              </a:rPr>
              <a:t>Event</a:t>
            </a:r>
            <a:r>
              <a:rPr lang="en-US" sz="1800">
                <a:solidFill>
                  <a:srgbClr val="0000FF"/>
                </a:solidFill>
                <a:latin typeface="Arial Narrow" pitchFamily="34" charset="0"/>
              </a:rPr>
              <a:t> </a:t>
            </a:r>
            <a:r>
              <a:rPr lang="en-US" sz="1800">
                <a:solidFill>
                  <a:srgbClr val="000000"/>
                </a:solidFill>
                <a:latin typeface="Arial Narrow" pitchFamily="34" charset="0"/>
              </a:rPr>
              <a:t>– triggers the transfer to begin</a:t>
            </a:r>
          </a:p>
          <a:p>
            <a:pPr marL="342900" indent="-342900" eaLnBrk="0" hangingPunct="0">
              <a:lnSpc>
                <a:spcPct val="80000"/>
              </a:lnSpc>
              <a:spcBef>
                <a:spcPct val="30000"/>
              </a:spcBef>
              <a:buClr>
                <a:srgbClr val="0000FF"/>
              </a:buClr>
              <a:buSzPct val="75000"/>
              <a:buFont typeface="Wingdings" pitchFamily="2" charset="2"/>
              <a:buChar char=""/>
            </a:pPr>
            <a:r>
              <a:rPr lang="en-US" sz="1800" u="sng">
                <a:solidFill>
                  <a:srgbClr val="0000FF"/>
                </a:solidFill>
                <a:latin typeface="Arial Narrow" pitchFamily="34" charset="0"/>
              </a:rPr>
              <a:t>Transfer</a:t>
            </a:r>
            <a:r>
              <a:rPr lang="en-US" sz="1800">
                <a:solidFill>
                  <a:srgbClr val="000000"/>
                </a:solidFill>
                <a:latin typeface="Arial Narrow" pitchFamily="34" charset="0"/>
              </a:rPr>
              <a:t> – the transfer config describes the transfers to be executed when triggered</a:t>
            </a:r>
          </a:p>
          <a:p>
            <a:pPr marL="342900" indent="-342900" eaLnBrk="0" hangingPunct="0">
              <a:lnSpc>
                <a:spcPct val="80000"/>
              </a:lnSpc>
              <a:spcBef>
                <a:spcPct val="30000"/>
              </a:spcBef>
              <a:buClr>
                <a:srgbClr val="0000FF"/>
              </a:buClr>
              <a:buSzPct val="75000"/>
              <a:buFont typeface="Wingdings" pitchFamily="2" charset="2"/>
              <a:buChar char=""/>
            </a:pPr>
            <a:r>
              <a:rPr lang="en-US" sz="1800">
                <a:solidFill>
                  <a:srgbClr val="000000"/>
                </a:solidFill>
                <a:latin typeface="Arial Narrow" pitchFamily="34" charset="0"/>
              </a:rPr>
              <a:t>Resulting </a:t>
            </a:r>
            <a:r>
              <a:rPr lang="en-US" sz="1800" u="sng">
                <a:solidFill>
                  <a:srgbClr val="0000FF"/>
                </a:solidFill>
                <a:latin typeface="Arial Narrow" pitchFamily="34" charset="0"/>
              </a:rPr>
              <a:t>Action</a:t>
            </a:r>
            <a:r>
              <a:rPr lang="en-US" sz="1800">
                <a:solidFill>
                  <a:srgbClr val="000000"/>
                </a:solidFill>
                <a:latin typeface="Arial Narrow" pitchFamily="34" charset="0"/>
              </a:rPr>
              <a:t> – what do you want to happen after the transfer is complete?</a:t>
            </a:r>
          </a:p>
        </p:txBody>
      </p:sp>
      <p:sp>
        <p:nvSpPr>
          <p:cNvPr id="29700" name="Text Box 4"/>
          <p:cNvSpPr txBox="1">
            <a:spLocks noChangeArrowheads="1"/>
          </p:cNvSpPr>
          <p:nvPr/>
        </p:nvSpPr>
        <p:spPr bwMode="auto">
          <a:xfrm>
            <a:off x="304800" y="808038"/>
            <a:ext cx="6626225" cy="1308100"/>
          </a:xfrm>
          <a:prstGeom prst="rect">
            <a:avLst/>
          </a:prstGeom>
          <a:solidFill>
            <a:srgbClr val="F8F8F8">
              <a:alpha val="50195"/>
            </a:srgbClr>
          </a:solidFill>
          <a:ln w="12700" algn="ctr">
            <a:noFill/>
            <a:miter lim="800000"/>
            <a:headEnd/>
            <a:tailEnd/>
          </a:ln>
        </p:spPr>
        <p:txBody>
          <a:bodyPr tIns="91440" bIns="91440">
            <a:spAutoFit/>
          </a:bodyPr>
          <a:lstStyle/>
          <a:p>
            <a:pPr marL="342900" indent="-342900" eaLnBrk="0" hangingPunct="0">
              <a:lnSpc>
                <a:spcPct val="80000"/>
              </a:lnSpc>
              <a:spcBef>
                <a:spcPct val="30000"/>
              </a:spcBef>
              <a:buClr>
                <a:srgbClr val="0000FF"/>
              </a:buClr>
              <a:buSzPct val="75000"/>
              <a:buFont typeface="Wingdings" pitchFamily="2" charset="2"/>
              <a:buChar char=""/>
            </a:pPr>
            <a:r>
              <a:rPr lang="en-US" sz="1800" u="sng">
                <a:solidFill>
                  <a:srgbClr val="0000FF"/>
                </a:solidFill>
                <a:latin typeface="Arial Narrow" pitchFamily="34" charset="0"/>
              </a:rPr>
              <a:t>Count</a:t>
            </a:r>
            <a:r>
              <a:rPr lang="en-US" sz="1800">
                <a:solidFill>
                  <a:srgbClr val="0000FF"/>
                </a:solidFill>
                <a:latin typeface="Arial Narrow" pitchFamily="34" charset="0"/>
              </a:rPr>
              <a:t> </a:t>
            </a:r>
            <a:r>
              <a:rPr lang="en-US" sz="1800">
                <a:solidFill>
                  <a:srgbClr val="000000"/>
                </a:solidFill>
                <a:latin typeface="Arial Narrow" pitchFamily="34" charset="0"/>
              </a:rPr>
              <a:t>– How many items to move</a:t>
            </a:r>
          </a:p>
          <a:p>
            <a:pPr marL="685800" lvl="1" indent="-228600" eaLnBrk="0" hangingPunct="0">
              <a:lnSpc>
                <a:spcPct val="80000"/>
              </a:lnSpc>
              <a:spcBef>
                <a:spcPct val="30000"/>
              </a:spcBef>
              <a:buClr>
                <a:srgbClr val="0000FF"/>
              </a:buClr>
              <a:buSzPct val="75000"/>
              <a:buFont typeface="Wingdings" pitchFamily="2" charset="2"/>
              <a:buNone/>
            </a:pPr>
            <a:r>
              <a:rPr lang="en-US" sz="1800">
                <a:solidFill>
                  <a:srgbClr val="000000"/>
                </a:solidFill>
                <a:latin typeface="Arial Narrow" pitchFamily="34" charset="0"/>
              </a:rPr>
              <a:t>A, B, and C counts</a:t>
            </a:r>
          </a:p>
          <a:p>
            <a:pPr marL="342900" indent="-342900" eaLnBrk="0" hangingPunct="0">
              <a:lnSpc>
                <a:spcPct val="80000"/>
              </a:lnSpc>
              <a:spcBef>
                <a:spcPct val="30000"/>
              </a:spcBef>
              <a:buClr>
                <a:srgbClr val="0000FF"/>
              </a:buClr>
              <a:buSzPct val="75000"/>
              <a:buFont typeface="Wingdings" pitchFamily="2" charset="2"/>
              <a:buChar char=""/>
            </a:pPr>
            <a:r>
              <a:rPr lang="en-US" sz="1800" u="sng">
                <a:solidFill>
                  <a:srgbClr val="0000FF"/>
                </a:solidFill>
                <a:latin typeface="Arial Narrow" pitchFamily="34" charset="0"/>
              </a:rPr>
              <a:t>Addresses</a:t>
            </a:r>
            <a:r>
              <a:rPr lang="en-US" sz="1800">
                <a:solidFill>
                  <a:srgbClr val="000000"/>
                </a:solidFill>
                <a:latin typeface="Arial Narrow" pitchFamily="34" charset="0"/>
              </a:rPr>
              <a:t> – the source &amp; destination addresses</a:t>
            </a:r>
            <a:endParaRPr lang="en-US" sz="1800" u="sng">
              <a:solidFill>
                <a:srgbClr val="0000FF"/>
              </a:solidFill>
              <a:latin typeface="Arial Narrow" pitchFamily="34" charset="0"/>
            </a:endParaRPr>
          </a:p>
          <a:p>
            <a:pPr marL="342900" indent="-342900" eaLnBrk="0" hangingPunct="0">
              <a:lnSpc>
                <a:spcPct val="80000"/>
              </a:lnSpc>
              <a:spcBef>
                <a:spcPct val="30000"/>
              </a:spcBef>
              <a:buClr>
                <a:srgbClr val="0000FF"/>
              </a:buClr>
              <a:buSzPct val="75000"/>
              <a:buFont typeface="Wingdings" pitchFamily="2" charset="2"/>
              <a:buChar char=""/>
            </a:pPr>
            <a:r>
              <a:rPr lang="en-US" sz="1800" u="sng">
                <a:solidFill>
                  <a:srgbClr val="0000FF"/>
                </a:solidFill>
                <a:latin typeface="Arial Narrow" pitchFamily="34" charset="0"/>
              </a:rPr>
              <a:t>Index</a:t>
            </a:r>
            <a:r>
              <a:rPr lang="en-US" sz="1800">
                <a:solidFill>
                  <a:srgbClr val="000000"/>
                </a:solidFill>
                <a:latin typeface="Arial Narrow" pitchFamily="34" charset="0"/>
              </a:rPr>
              <a:t> – How far to increment the src/dst after each transfer</a:t>
            </a:r>
          </a:p>
        </p:txBody>
      </p:sp>
      <p:grpSp>
        <p:nvGrpSpPr>
          <p:cNvPr id="29701" name="Group 5"/>
          <p:cNvGrpSpPr>
            <a:grpSpLocks/>
          </p:cNvGrpSpPr>
          <p:nvPr/>
        </p:nvGrpSpPr>
        <p:grpSpPr bwMode="auto">
          <a:xfrm>
            <a:off x="6462713" y="685800"/>
            <a:ext cx="1371600" cy="1093788"/>
            <a:chOff x="528" y="471"/>
            <a:chExt cx="1037" cy="827"/>
          </a:xfrm>
        </p:grpSpPr>
        <p:grpSp>
          <p:nvGrpSpPr>
            <p:cNvPr id="29728" name="Group 6"/>
            <p:cNvGrpSpPr>
              <a:grpSpLocks/>
            </p:cNvGrpSpPr>
            <p:nvPr/>
          </p:nvGrpSpPr>
          <p:grpSpPr bwMode="auto">
            <a:xfrm>
              <a:off x="528" y="471"/>
              <a:ext cx="1037" cy="827"/>
              <a:chOff x="2496" y="644"/>
              <a:chExt cx="1152" cy="960"/>
            </a:xfrm>
          </p:grpSpPr>
          <p:sp>
            <p:nvSpPr>
              <p:cNvPr id="29735" name="Rectangle 7"/>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a:t>
                </a:r>
              </a:p>
            </p:txBody>
          </p:sp>
          <p:sp>
            <p:nvSpPr>
              <p:cNvPr id="29736" name="Rectangle 8"/>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a:t>
                </a:r>
              </a:p>
            </p:txBody>
          </p:sp>
          <p:sp>
            <p:nvSpPr>
              <p:cNvPr id="29737" name="Rectangle 9"/>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a:t>
                </a:r>
              </a:p>
            </p:txBody>
          </p:sp>
          <p:sp>
            <p:nvSpPr>
              <p:cNvPr id="29738" name="Rectangle 10"/>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4</a:t>
                </a:r>
              </a:p>
            </p:txBody>
          </p:sp>
          <p:sp>
            <p:nvSpPr>
              <p:cNvPr id="29739" name="Rectangle 11"/>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5</a:t>
                </a:r>
              </a:p>
            </p:txBody>
          </p:sp>
          <p:sp>
            <p:nvSpPr>
              <p:cNvPr id="29740" name="Rectangle 12"/>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6</a:t>
                </a:r>
              </a:p>
            </p:txBody>
          </p:sp>
          <p:sp>
            <p:nvSpPr>
              <p:cNvPr id="29741" name="Rectangle 13"/>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7</a:t>
                </a:r>
              </a:p>
            </p:txBody>
          </p:sp>
          <p:sp>
            <p:nvSpPr>
              <p:cNvPr id="29742" name="Rectangle 14"/>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12</a:t>
                </a:r>
              </a:p>
            </p:txBody>
          </p:sp>
          <p:sp>
            <p:nvSpPr>
              <p:cNvPr id="29743" name="Rectangle 15"/>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13</a:t>
                </a:r>
              </a:p>
            </p:txBody>
          </p:sp>
          <p:sp>
            <p:nvSpPr>
              <p:cNvPr id="29744" name="Rectangle 16"/>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14</a:t>
                </a:r>
              </a:p>
            </p:txBody>
          </p:sp>
          <p:sp>
            <p:nvSpPr>
              <p:cNvPr id="29745" name="Rectangle 17"/>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15</a:t>
                </a:r>
              </a:p>
            </p:txBody>
          </p:sp>
          <p:sp>
            <p:nvSpPr>
              <p:cNvPr id="29746" name="Rectangle 18"/>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16</a:t>
                </a:r>
              </a:p>
            </p:txBody>
          </p:sp>
          <p:sp>
            <p:nvSpPr>
              <p:cNvPr id="29747" name="Rectangle 19"/>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17</a:t>
                </a:r>
              </a:p>
            </p:txBody>
          </p:sp>
          <p:sp>
            <p:nvSpPr>
              <p:cNvPr id="29748" name="Rectangle 20"/>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18</a:t>
                </a:r>
              </a:p>
            </p:txBody>
          </p:sp>
          <p:sp>
            <p:nvSpPr>
              <p:cNvPr id="29749" name="Rectangle 21"/>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19</a:t>
                </a:r>
              </a:p>
            </p:txBody>
          </p:sp>
          <p:sp>
            <p:nvSpPr>
              <p:cNvPr id="29750" name="Rectangle 22"/>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20</a:t>
                </a:r>
              </a:p>
            </p:txBody>
          </p:sp>
          <p:sp>
            <p:nvSpPr>
              <p:cNvPr id="29751" name="Rectangle 23"/>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21</a:t>
                </a:r>
              </a:p>
            </p:txBody>
          </p:sp>
          <p:sp>
            <p:nvSpPr>
              <p:cNvPr id="29752" name="Rectangle 24"/>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22</a:t>
                </a:r>
              </a:p>
            </p:txBody>
          </p:sp>
          <p:sp>
            <p:nvSpPr>
              <p:cNvPr id="29753" name="Rectangle 25"/>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23</a:t>
                </a:r>
              </a:p>
            </p:txBody>
          </p:sp>
          <p:sp>
            <p:nvSpPr>
              <p:cNvPr id="29754" name="Rectangle 26"/>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24</a:t>
                </a:r>
              </a:p>
            </p:txBody>
          </p:sp>
          <p:sp>
            <p:nvSpPr>
              <p:cNvPr id="29755" name="Rectangle 27"/>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25</a:t>
                </a:r>
              </a:p>
            </p:txBody>
          </p:sp>
          <p:sp>
            <p:nvSpPr>
              <p:cNvPr id="29756" name="Rectangle 28"/>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26</a:t>
                </a:r>
              </a:p>
            </p:txBody>
          </p:sp>
          <p:sp>
            <p:nvSpPr>
              <p:cNvPr id="29757" name="Rectangle 29"/>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27</a:t>
                </a:r>
              </a:p>
            </p:txBody>
          </p:sp>
          <p:sp>
            <p:nvSpPr>
              <p:cNvPr id="29758" name="Rectangle 30"/>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28</a:t>
                </a:r>
              </a:p>
            </p:txBody>
          </p:sp>
          <p:sp>
            <p:nvSpPr>
              <p:cNvPr id="29759" name="Rectangle 31"/>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29</a:t>
                </a:r>
              </a:p>
            </p:txBody>
          </p:sp>
          <p:sp>
            <p:nvSpPr>
              <p:cNvPr id="29760" name="Rectangle 32"/>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30</a:t>
                </a:r>
              </a:p>
            </p:txBody>
          </p:sp>
          <p:sp>
            <p:nvSpPr>
              <p:cNvPr id="29761" name="Rectangle 33"/>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8</a:t>
                </a:r>
              </a:p>
            </p:txBody>
          </p:sp>
          <p:sp>
            <p:nvSpPr>
              <p:cNvPr id="29762" name="Rectangle 34"/>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9</a:t>
                </a:r>
              </a:p>
            </p:txBody>
          </p:sp>
          <p:sp>
            <p:nvSpPr>
              <p:cNvPr id="29763" name="Rectangle 35"/>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10</a:t>
                </a:r>
              </a:p>
            </p:txBody>
          </p:sp>
          <p:sp>
            <p:nvSpPr>
              <p:cNvPr id="29764" name="Rectangle 36"/>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11</a:t>
                </a:r>
              </a:p>
            </p:txBody>
          </p:sp>
        </p:grpSp>
        <p:grpSp>
          <p:nvGrpSpPr>
            <p:cNvPr id="29729" name="Group 37"/>
            <p:cNvGrpSpPr>
              <a:grpSpLocks/>
            </p:cNvGrpSpPr>
            <p:nvPr/>
          </p:nvGrpSpPr>
          <p:grpSpPr bwMode="auto">
            <a:xfrm>
              <a:off x="701" y="636"/>
              <a:ext cx="691" cy="166"/>
              <a:chOff x="2688" y="836"/>
              <a:chExt cx="768" cy="192"/>
            </a:xfrm>
          </p:grpSpPr>
          <p:sp>
            <p:nvSpPr>
              <p:cNvPr id="29730" name="Rectangle 38"/>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8</a:t>
                </a:r>
              </a:p>
            </p:txBody>
          </p:sp>
          <p:sp>
            <p:nvSpPr>
              <p:cNvPr id="29731" name="Rectangle 39"/>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9</a:t>
                </a:r>
              </a:p>
            </p:txBody>
          </p:sp>
          <p:sp>
            <p:nvSpPr>
              <p:cNvPr id="29732" name="Rectangle 40"/>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10</a:t>
                </a:r>
              </a:p>
            </p:txBody>
          </p:sp>
          <p:sp>
            <p:nvSpPr>
              <p:cNvPr id="29733" name="Rectangle 41"/>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11</a:t>
                </a:r>
              </a:p>
            </p:txBody>
          </p:sp>
          <p:sp>
            <p:nvSpPr>
              <p:cNvPr id="464938" name="Rectangle 42"/>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grpSp>
        <p:nvGrpSpPr>
          <p:cNvPr id="29702" name="Group 43"/>
          <p:cNvGrpSpPr>
            <a:grpSpLocks/>
          </p:cNvGrpSpPr>
          <p:nvPr/>
        </p:nvGrpSpPr>
        <p:grpSpPr bwMode="auto">
          <a:xfrm>
            <a:off x="1270000" y="2544763"/>
            <a:ext cx="6391275" cy="1981200"/>
            <a:chOff x="768" y="480"/>
            <a:chExt cx="4026" cy="1248"/>
          </a:xfrm>
        </p:grpSpPr>
        <p:sp>
          <p:nvSpPr>
            <p:cNvPr id="29719" name="Rectangle 44"/>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29720" name="Text Box 45"/>
            <p:cNvSpPr txBox="1">
              <a:spLocks noChangeArrowheads="1"/>
            </p:cNvSpPr>
            <p:nvPr/>
          </p:nvSpPr>
          <p:spPr bwMode="auto">
            <a:xfrm>
              <a:off x="768" y="1134"/>
              <a:ext cx="403" cy="491"/>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t>E</a:t>
              </a:r>
              <a:endParaRPr lang="en-US">
                <a:latin typeface="Arial Narrow" pitchFamily="34" charset="0"/>
              </a:endParaRPr>
            </a:p>
            <a:p>
              <a:pPr algn="ctr" eaLnBrk="0" hangingPunct="0">
                <a:lnSpc>
                  <a:spcPct val="90000"/>
                </a:lnSpc>
              </a:pPr>
              <a:r>
                <a:rPr lang="en-US" sz="1400" b="0">
                  <a:latin typeface="Arial Narrow" pitchFamily="34" charset="0"/>
                </a:rPr>
                <a:t>(event)</a:t>
              </a:r>
            </a:p>
          </p:txBody>
        </p:sp>
        <p:cxnSp>
          <p:nvCxnSpPr>
            <p:cNvPr id="29721" name="AutoShape 46"/>
            <p:cNvCxnSpPr>
              <a:cxnSpLocks noChangeShapeType="1"/>
              <a:stCxn id="29720" idx="3"/>
              <a:endCxn id="29719" idx="1"/>
            </p:cNvCxnSpPr>
            <p:nvPr/>
          </p:nvCxnSpPr>
          <p:spPr bwMode="auto">
            <a:xfrm>
              <a:off x="1141" y="1228"/>
              <a:ext cx="498" cy="0"/>
            </a:xfrm>
            <a:prstGeom prst="straightConnector1">
              <a:avLst/>
            </a:prstGeom>
            <a:noFill/>
            <a:ln w="28575" cap="rnd">
              <a:solidFill>
                <a:schemeClr val="tx1"/>
              </a:solidFill>
              <a:prstDash val="sysDot"/>
              <a:round/>
              <a:headEnd type="none" w="sm" len="sm"/>
              <a:tailEnd type="triangle" w="lg" len="med"/>
            </a:ln>
          </p:spPr>
        </p:cxnSp>
        <p:sp>
          <p:nvSpPr>
            <p:cNvPr id="29722" name="AutoShape 47"/>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Arial Narrow" pitchFamily="34" charset="0"/>
                </a:rPr>
                <a:t>Done</a:t>
              </a:r>
            </a:p>
          </p:txBody>
        </p:sp>
        <p:cxnSp>
          <p:nvCxnSpPr>
            <p:cNvPr id="29723" name="AutoShape 48"/>
            <p:cNvCxnSpPr>
              <a:cxnSpLocks noChangeShapeType="1"/>
              <a:stCxn id="29719" idx="3"/>
              <a:endCxn id="2972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29724" name="Rectangle 49"/>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29725" name="AutoShape 50"/>
            <p:cNvCxnSpPr>
              <a:cxnSpLocks noChangeShapeType="1"/>
              <a:stCxn id="29719" idx="3"/>
              <a:endCxn id="2972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29726" name="Text Box 51"/>
            <p:cNvSpPr txBox="1">
              <a:spLocks noChangeArrowheads="1"/>
            </p:cNvSpPr>
            <p:nvPr/>
          </p:nvSpPr>
          <p:spPr bwMode="auto">
            <a:xfrm>
              <a:off x="3096" y="1134"/>
              <a:ext cx="423" cy="491"/>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t>A</a:t>
              </a:r>
              <a:endParaRPr lang="en-US">
                <a:latin typeface="Arial Narrow" pitchFamily="34" charset="0"/>
              </a:endParaRPr>
            </a:p>
            <a:p>
              <a:pPr algn="ctr" eaLnBrk="0" hangingPunct="0">
                <a:lnSpc>
                  <a:spcPct val="90000"/>
                </a:lnSpc>
              </a:pPr>
              <a:r>
                <a:rPr lang="en-US" sz="1400" b="0">
                  <a:latin typeface="Arial Narrow" pitchFamily="34" charset="0"/>
                </a:rPr>
                <a:t>(action)</a:t>
              </a:r>
            </a:p>
          </p:txBody>
        </p:sp>
        <p:sp>
          <p:nvSpPr>
            <p:cNvPr id="464948" name="AutoShape 52"/>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29703" name="Group 53"/>
          <p:cNvGrpSpPr>
            <a:grpSpLocks/>
          </p:cNvGrpSpPr>
          <p:nvPr/>
        </p:nvGrpSpPr>
        <p:grpSpPr bwMode="auto">
          <a:xfrm>
            <a:off x="2662238" y="2962275"/>
            <a:ext cx="1779587" cy="1570038"/>
            <a:chOff x="561" y="1661"/>
            <a:chExt cx="977" cy="1072"/>
          </a:xfrm>
        </p:grpSpPr>
        <p:sp>
          <p:nvSpPr>
            <p:cNvPr id="29705" name="Rectangle 54"/>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29706" name="Rectangle 55"/>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Source</a:t>
              </a:r>
            </a:p>
          </p:txBody>
        </p:sp>
        <p:sp>
          <p:nvSpPr>
            <p:cNvPr id="29707" name="Rectangle 56"/>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29708" name="Rectangle 57"/>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09" name="Rectangle 58"/>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29710" name="Rectangle 59"/>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29711" name="Rectangle 60"/>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29712" name="Rectangle 61"/>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29713" name="Rectangle 62"/>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14" name="Rectangle 63"/>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29715" name="Rectangle 64"/>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29716" name="Rectangle 65"/>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29717" name="Rectangle 66"/>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464963" name="Rectangle 67"/>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29704" name="Rectangle 68"/>
          <p:cNvSpPr>
            <a:spLocks noChangeArrowheads="1"/>
          </p:cNvSpPr>
          <p:nvPr/>
        </p:nvSpPr>
        <p:spPr bwMode="auto">
          <a:xfrm>
            <a:off x="2652713" y="2057400"/>
            <a:ext cx="1798637" cy="823913"/>
          </a:xfrm>
          <a:prstGeom prst="rect">
            <a:avLst/>
          </a:prstGeom>
          <a:noFill/>
          <a:ln w="12700">
            <a:noFill/>
            <a:miter lim="800000"/>
            <a:headEnd type="none" w="sm" len="sm"/>
            <a:tailEnd type="none" w="sm" len="sm"/>
          </a:ln>
        </p:spPr>
        <p:txBody>
          <a:bodyPr>
            <a:spAutoFit/>
          </a:bodyPr>
          <a:lstStyle/>
          <a:p>
            <a:pPr algn="ctr" eaLnBrk="0" hangingPunct="0"/>
            <a:r>
              <a:rPr lang="en-US" sz="3600"/>
              <a:t>T</a:t>
            </a:r>
          </a:p>
          <a:p>
            <a:pPr algn="ctr" eaLnBrk="0" hangingPunct="0"/>
            <a:r>
              <a:rPr lang="en-US" sz="1200" b="0"/>
              <a:t>(xfer config)</a:t>
            </a:r>
          </a:p>
        </p:txBody>
      </p:sp>
      <p:pic>
        <p:nvPicPr>
          <p:cNvPr id="73"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72" name="Leading Question"/>
          <p:cNvSpPr txBox="1"/>
          <p:nvPr/>
        </p:nvSpPr>
        <p:spPr>
          <a:xfrm>
            <a:off x="3429000" y="6248400"/>
            <a:ext cx="5317160"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Let's look at </a:t>
            </a:r>
            <a:r>
              <a:rPr lang="en-US" sz="2000" b="0" u="sng" dirty="0" smtClean="0">
                <a:solidFill>
                  <a:schemeClr val="tx2"/>
                </a:solidFill>
                <a:latin typeface="Arial Narrow"/>
              </a:rPr>
              <a:t>triggers</a:t>
            </a:r>
            <a:r>
              <a:rPr lang="en-US" sz="2000" b="0" dirty="0" smtClean="0">
                <a:solidFill>
                  <a:schemeClr val="tx2"/>
                </a:solidFill>
                <a:latin typeface="Arial Narrow"/>
              </a:rPr>
              <a:t> (events) and </a:t>
            </a:r>
            <a:r>
              <a:rPr lang="en-US" sz="2000" b="0" u="sng" dirty="0" smtClean="0">
                <a:solidFill>
                  <a:schemeClr val="tx2"/>
                </a:solidFill>
                <a:latin typeface="Arial Narrow"/>
              </a:rPr>
              <a:t>actions</a:t>
            </a:r>
            <a:r>
              <a:rPr lang="en-US" sz="2000" b="0" dirty="0" smtClean="0">
                <a:solidFill>
                  <a:schemeClr val="tx2"/>
                </a:solidFill>
                <a:latin typeface="Arial Narrow"/>
              </a:rPr>
              <a:t> in more detail...</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How to TRIGGER a Transfer</a:t>
            </a:r>
            <a:endParaRPr lang="en-US" u="sng" smtClean="0"/>
          </a:p>
        </p:txBody>
      </p:sp>
      <p:sp>
        <p:nvSpPr>
          <p:cNvPr id="30724" name="Text Box 11"/>
          <p:cNvSpPr txBox="1">
            <a:spLocks noChangeArrowheads="1"/>
          </p:cNvSpPr>
          <p:nvPr/>
        </p:nvSpPr>
        <p:spPr bwMode="auto">
          <a:xfrm>
            <a:off x="441325" y="685800"/>
            <a:ext cx="7292975" cy="387350"/>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a:t> There are 3 ways to trigger an EDMA transfer:</a:t>
            </a:r>
          </a:p>
        </p:txBody>
      </p:sp>
      <p:grpSp>
        <p:nvGrpSpPr>
          <p:cNvPr id="30725" name="Group 12"/>
          <p:cNvGrpSpPr>
            <a:grpSpLocks/>
          </p:cNvGrpSpPr>
          <p:nvPr/>
        </p:nvGrpSpPr>
        <p:grpSpPr bwMode="auto">
          <a:xfrm>
            <a:off x="990600" y="1295400"/>
            <a:ext cx="6864350" cy="1466850"/>
            <a:chOff x="624" y="912"/>
            <a:chExt cx="4324" cy="924"/>
          </a:xfrm>
        </p:grpSpPr>
        <p:grpSp>
          <p:nvGrpSpPr>
            <p:cNvPr id="30757"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3"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0758" name="Text Box 16"/>
            <p:cNvSpPr txBox="1">
              <a:spLocks noChangeArrowheads="1"/>
            </p:cNvSpPr>
            <p:nvPr/>
          </p:nvSpPr>
          <p:spPr bwMode="auto">
            <a:xfrm>
              <a:off x="960" y="930"/>
              <a:ext cx="219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0" name="Text Box 18"/>
            <p:cNvSpPr txBox="1">
              <a:spLocks noChangeArrowheads="1"/>
            </p:cNvSpPr>
            <p:nvPr/>
          </p:nvSpPr>
          <p:spPr bwMode="auto">
            <a:xfrm>
              <a:off x="1465" y="1452"/>
              <a:ext cx="481" cy="384"/>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t>RRDY</a:t>
              </a:r>
            </a:p>
            <a:p>
              <a:pPr algn="r" eaLnBrk="0" hangingPunct="0">
                <a:lnSpc>
                  <a:spcPct val="80000"/>
                </a:lnSpc>
                <a:spcBef>
                  <a:spcPct val="50000"/>
                </a:spcBef>
              </a:pPr>
              <a:r>
                <a:rPr lang="en-US" sz="1600"/>
                <a:t>XRDY</a:t>
              </a:r>
            </a:p>
          </p:txBody>
        </p:sp>
        <p:sp>
          <p:nvSpPr>
            <p:cNvPr id="30761"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3"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6"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0767"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1"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0726"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6"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0727" name="Text Box 33"/>
          <p:cNvSpPr txBox="1">
            <a:spLocks noChangeArrowheads="1"/>
          </p:cNvSpPr>
          <p:nvPr/>
        </p:nvSpPr>
        <p:spPr bwMode="auto">
          <a:xfrm>
            <a:off x="1524000" y="3152775"/>
            <a:ext cx="46132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Manually Trigger the Channel to Run</a:t>
            </a: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29"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1"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3"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6"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37"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0738" name="Text Box 44"/>
          <p:cNvSpPr txBox="1">
            <a:spLocks noChangeArrowheads="1"/>
          </p:cNvSpPr>
          <p:nvPr/>
        </p:nvSpPr>
        <p:spPr bwMode="auto">
          <a:xfrm>
            <a:off x="6046788" y="1671638"/>
            <a:ext cx="2663825" cy="5445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ER = Event Register (flag)</a:t>
            </a:r>
          </a:p>
          <a:p>
            <a:pPr eaLnBrk="0" hangingPunct="0">
              <a:lnSpc>
                <a:spcPct val="80000"/>
              </a:lnSpc>
              <a:spcBef>
                <a:spcPct val="50000"/>
              </a:spcBef>
            </a:pPr>
            <a:r>
              <a:rPr lang="en-US" sz="1400">
                <a:latin typeface="Arial Narrow" pitchFamily="34" charset="0"/>
              </a:rPr>
              <a:t>EER = Event Enable Register (user)</a:t>
            </a:r>
          </a:p>
        </p:txBody>
      </p:sp>
      <p:sp>
        <p:nvSpPr>
          <p:cNvPr id="30739"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ESR = Event Set Register (user)</a:t>
            </a:r>
          </a:p>
        </p:txBody>
      </p:sp>
      <p:grpSp>
        <p:nvGrpSpPr>
          <p:cNvPr id="30740"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4"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0741" name="Text Box 49"/>
          <p:cNvSpPr txBox="1">
            <a:spLocks noChangeArrowheads="1"/>
          </p:cNvSpPr>
          <p:nvPr/>
        </p:nvSpPr>
        <p:spPr bwMode="auto">
          <a:xfrm>
            <a:off x="1524000" y="4876800"/>
            <a:ext cx="6975475"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Chain Event from another channel (more details later…)</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3"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5"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7"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0"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51"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0752"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TCCHEN = TC Chain Enable (OPT)</a:t>
            </a:r>
          </a:p>
        </p:txBody>
      </p:sp>
      <p:pic>
        <p:nvPicPr>
          <p:cNvPr id="5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smtClean="0"/>
              <a:t>Transfer Complete Code (TCC)</a:t>
            </a:r>
          </a:p>
        </p:txBody>
      </p:sp>
      <p:sp>
        <p:nvSpPr>
          <p:cNvPr id="31747" name="Text Box 3"/>
          <p:cNvSpPr txBox="1">
            <a:spLocks noChangeArrowheads="1"/>
          </p:cNvSpPr>
          <p:nvPr/>
        </p:nvSpPr>
        <p:spPr bwMode="auto">
          <a:xfrm>
            <a:off x="304800" y="1676400"/>
            <a:ext cx="8534400" cy="291465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b="0">
                <a:latin typeface="Arial Narrow" pitchFamily="34" charset="0"/>
              </a:rPr>
              <a:t>TCC is generated when a transfer completes. This is referred to</a:t>
            </a:r>
            <a:br>
              <a:rPr lang="en-US" b="0">
                <a:latin typeface="Arial Narrow" pitchFamily="34" charset="0"/>
              </a:rPr>
            </a:br>
            <a:r>
              <a:rPr lang="en-US" b="0">
                <a:latin typeface="Arial Narrow" pitchFamily="34" charset="0"/>
              </a:rPr>
              <a:t>as the “Final TCC”.</a:t>
            </a:r>
          </a:p>
          <a:p>
            <a:pPr marL="342900" indent="-342900" eaLnBrk="0" hangingPunct="0">
              <a:spcAft>
                <a:spcPct val="30000"/>
              </a:spcAft>
              <a:buClr>
                <a:schemeClr val="tx2"/>
              </a:buClr>
              <a:buSzPct val="75000"/>
              <a:buFont typeface="Wingdings" pitchFamily="2" charset="2"/>
              <a:buChar char="u"/>
            </a:pPr>
            <a:r>
              <a:rPr lang="en-US" b="0">
                <a:latin typeface="Arial Narrow" pitchFamily="34" charset="0"/>
              </a:rPr>
              <a:t>TCC can be used to trigger an EDMA interrupt and/or another</a:t>
            </a:r>
            <a:br>
              <a:rPr lang="en-US" b="0">
                <a:latin typeface="Arial Narrow" pitchFamily="34" charset="0"/>
              </a:rPr>
            </a:br>
            <a:r>
              <a:rPr lang="en-US" b="0">
                <a:latin typeface="Arial Narrow" pitchFamily="34" charset="0"/>
              </a:rPr>
              <a:t>transfer (chaining)</a:t>
            </a:r>
          </a:p>
          <a:p>
            <a:pPr marL="342900" indent="-342900" eaLnBrk="0" hangingPunct="0">
              <a:spcAft>
                <a:spcPct val="30000"/>
              </a:spcAft>
              <a:buClr>
                <a:schemeClr val="tx2"/>
              </a:buClr>
              <a:buSzPct val="75000"/>
              <a:buFont typeface="Wingdings" pitchFamily="2" charset="2"/>
              <a:buChar char="u"/>
            </a:pPr>
            <a:r>
              <a:rPr lang="en-US" b="0">
                <a:latin typeface="Arial Narrow" pitchFamily="34" charset="0"/>
              </a:rPr>
              <a:t>Each TR below is a “transfer request” which can be either ACNT bytes</a:t>
            </a:r>
            <a:br>
              <a:rPr lang="en-US" b="0">
                <a:latin typeface="Arial Narrow" pitchFamily="34" charset="0"/>
              </a:rPr>
            </a:br>
            <a:r>
              <a:rPr lang="en-US" b="0">
                <a:latin typeface="Arial Narrow" pitchFamily="34" charset="0"/>
              </a:rPr>
              <a:t>(A-sync) or ACNT * BCNT bytes (AB-sync). Final TCC only occurs </a:t>
            </a:r>
            <a:br>
              <a:rPr lang="en-US" b="0">
                <a:latin typeface="Arial Narrow" pitchFamily="34" charset="0"/>
              </a:rPr>
            </a:br>
            <a:r>
              <a:rPr lang="en-US" b="0">
                <a:latin typeface="Arial Narrow" pitchFamily="34" charset="0"/>
              </a:rPr>
              <a:t>after the LAST TR. </a:t>
            </a:r>
          </a:p>
        </p:txBody>
      </p:sp>
      <p:grpSp>
        <p:nvGrpSpPr>
          <p:cNvPr id="31748" name="Group 4"/>
          <p:cNvGrpSpPr>
            <a:grpSpLocks/>
          </p:cNvGrpSpPr>
          <p:nvPr/>
        </p:nvGrpSpPr>
        <p:grpSpPr bwMode="auto">
          <a:xfrm>
            <a:off x="1600200" y="4908550"/>
            <a:ext cx="5924550" cy="1187450"/>
            <a:chOff x="602" y="1844"/>
            <a:chExt cx="3732" cy="748"/>
          </a:xfrm>
        </p:grpSpPr>
        <p:sp>
          <p:nvSpPr>
            <p:cNvPr id="424965" name="Rectangle 5"/>
            <p:cNvSpPr>
              <a:spLocks noChangeArrowheads="1"/>
            </p:cNvSpPr>
            <p:nvPr/>
          </p:nvSpPr>
          <p:spPr bwMode="auto">
            <a:xfrm>
              <a:off x="1008"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74" name="Text Box 6"/>
            <p:cNvSpPr txBox="1">
              <a:spLocks noChangeArrowheads="1"/>
            </p:cNvSpPr>
            <p:nvPr/>
          </p:nvSpPr>
          <p:spPr bwMode="auto">
            <a:xfrm>
              <a:off x="1032"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67" name="Line 7"/>
            <p:cNvSpPr>
              <a:spLocks noChangeShapeType="1"/>
            </p:cNvSpPr>
            <p:nvPr/>
          </p:nvSpPr>
          <p:spPr bwMode="auto">
            <a:xfrm>
              <a:off x="1392"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68" name="Rectangle 8"/>
            <p:cNvSpPr>
              <a:spLocks noChangeArrowheads="1"/>
            </p:cNvSpPr>
            <p:nvPr/>
          </p:nvSpPr>
          <p:spPr bwMode="auto">
            <a:xfrm>
              <a:off x="1632"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77" name="Text Box 9"/>
            <p:cNvSpPr txBox="1">
              <a:spLocks noChangeArrowheads="1"/>
            </p:cNvSpPr>
            <p:nvPr/>
          </p:nvSpPr>
          <p:spPr bwMode="auto">
            <a:xfrm>
              <a:off x="1656"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0" name="Line 10"/>
            <p:cNvSpPr>
              <a:spLocks noChangeShapeType="1"/>
            </p:cNvSpPr>
            <p:nvPr/>
          </p:nvSpPr>
          <p:spPr bwMode="auto">
            <a:xfrm>
              <a:off x="2016"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1" name="Rectangle 11"/>
            <p:cNvSpPr>
              <a:spLocks noChangeArrowheads="1"/>
            </p:cNvSpPr>
            <p:nvPr/>
          </p:nvSpPr>
          <p:spPr bwMode="auto">
            <a:xfrm>
              <a:off x="2256"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80" name="Text Box 12"/>
            <p:cNvSpPr txBox="1">
              <a:spLocks noChangeArrowheads="1"/>
            </p:cNvSpPr>
            <p:nvPr/>
          </p:nvSpPr>
          <p:spPr bwMode="auto">
            <a:xfrm>
              <a:off x="2280"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3" name="Line 13"/>
            <p:cNvSpPr>
              <a:spLocks noChangeShapeType="1"/>
            </p:cNvSpPr>
            <p:nvPr/>
          </p:nvSpPr>
          <p:spPr bwMode="auto">
            <a:xfrm>
              <a:off x="2640"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4" name="Rectangle 14"/>
            <p:cNvSpPr>
              <a:spLocks noChangeArrowheads="1"/>
            </p:cNvSpPr>
            <p:nvPr/>
          </p:nvSpPr>
          <p:spPr bwMode="auto">
            <a:xfrm>
              <a:off x="2880"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83" name="Text Box 15"/>
            <p:cNvSpPr txBox="1">
              <a:spLocks noChangeArrowheads="1"/>
            </p:cNvSpPr>
            <p:nvPr/>
          </p:nvSpPr>
          <p:spPr bwMode="auto">
            <a:xfrm>
              <a:off x="2904"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6" name="Line 16"/>
            <p:cNvSpPr>
              <a:spLocks noChangeShapeType="1"/>
            </p:cNvSpPr>
            <p:nvPr/>
          </p:nvSpPr>
          <p:spPr bwMode="auto">
            <a:xfrm>
              <a:off x="3264"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7" name="Rectangle 17"/>
            <p:cNvSpPr>
              <a:spLocks noChangeArrowheads="1"/>
            </p:cNvSpPr>
            <p:nvPr/>
          </p:nvSpPr>
          <p:spPr bwMode="auto">
            <a:xfrm>
              <a:off x="3504" y="2208"/>
              <a:ext cx="384" cy="38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86" name="Text Box 18"/>
            <p:cNvSpPr txBox="1">
              <a:spLocks noChangeArrowheads="1"/>
            </p:cNvSpPr>
            <p:nvPr/>
          </p:nvSpPr>
          <p:spPr bwMode="auto">
            <a:xfrm>
              <a:off x="3492" y="2220"/>
              <a:ext cx="410" cy="36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a:t>TC</a:t>
              </a:r>
              <a:br>
                <a:rPr lang="en-US" sz="2000"/>
              </a:br>
              <a:r>
                <a:rPr lang="en-US" sz="2000"/>
                <a:t>Ack</a:t>
              </a:r>
            </a:p>
          </p:txBody>
        </p:sp>
        <p:sp>
          <p:nvSpPr>
            <p:cNvPr id="31787" name="Text Box 19"/>
            <p:cNvSpPr txBox="1">
              <a:spLocks noChangeArrowheads="1"/>
            </p:cNvSpPr>
            <p:nvPr/>
          </p:nvSpPr>
          <p:spPr bwMode="auto">
            <a:xfrm>
              <a:off x="602"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0" name="Line 20"/>
            <p:cNvSpPr>
              <a:spLocks noChangeShapeType="1"/>
            </p:cNvSpPr>
            <p:nvPr/>
          </p:nvSpPr>
          <p:spPr bwMode="auto">
            <a:xfrm>
              <a:off x="816"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89" name="Text Box 21"/>
            <p:cNvSpPr txBox="1">
              <a:spLocks noChangeArrowheads="1"/>
            </p:cNvSpPr>
            <p:nvPr/>
          </p:nvSpPr>
          <p:spPr bwMode="auto">
            <a:xfrm>
              <a:off x="1224"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2" name="Line 22"/>
            <p:cNvSpPr>
              <a:spLocks noChangeShapeType="1"/>
            </p:cNvSpPr>
            <p:nvPr/>
          </p:nvSpPr>
          <p:spPr bwMode="auto">
            <a:xfrm>
              <a:off x="1438"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91" name="Text Box 23"/>
            <p:cNvSpPr txBox="1">
              <a:spLocks noChangeArrowheads="1"/>
            </p:cNvSpPr>
            <p:nvPr/>
          </p:nvSpPr>
          <p:spPr bwMode="auto">
            <a:xfrm>
              <a:off x="1842"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4" name="Line 24"/>
            <p:cNvSpPr>
              <a:spLocks noChangeShapeType="1"/>
            </p:cNvSpPr>
            <p:nvPr/>
          </p:nvSpPr>
          <p:spPr bwMode="auto">
            <a:xfrm>
              <a:off x="2056"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93" name="Text Box 25"/>
            <p:cNvSpPr txBox="1">
              <a:spLocks noChangeArrowheads="1"/>
            </p:cNvSpPr>
            <p:nvPr/>
          </p:nvSpPr>
          <p:spPr bwMode="auto">
            <a:xfrm>
              <a:off x="2478"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6" name="Line 26"/>
            <p:cNvSpPr>
              <a:spLocks noChangeShapeType="1"/>
            </p:cNvSpPr>
            <p:nvPr/>
          </p:nvSpPr>
          <p:spPr bwMode="auto">
            <a:xfrm>
              <a:off x="2692"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87" name="Line 27"/>
            <p:cNvSpPr>
              <a:spLocks noChangeShapeType="1"/>
            </p:cNvSpPr>
            <p:nvPr/>
          </p:nvSpPr>
          <p:spPr bwMode="auto">
            <a:xfrm flipH="1">
              <a:off x="3888" y="2016"/>
              <a:ext cx="192" cy="192"/>
            </a:xfrm>
            <a:prstGeom prst="line">
              <a:avLst/>
            </a:prstGeom>
            <a:noFill/>
            <a:ln w="38100">
              <a:solidFill>
                <a:schemeClr val="tx2"/>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96" name="Text Box 28"/>
            <p:cNvSpPr txBox="1">
              <a:spLocks noChangeArrowheads="1"/>
            </p:cNvSpPr>
            <p:nvPr/>
          </p:nvSpPr>
          <p:spPr bwMode="auto">
            <a:xfrm>
              <a:off x="3888" y="1844"/>
              <a:ext cx="446"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TCC</a:t>
              </a:r>
            </a:p>
          </p:txBody>
        </p:sp>
      </p:grpSp>
      <p:sp>
        <p:nvSpPr>
          <p:cNvPr id="425013" name="Rectangle 53"/>
          <p:cNvSpPr>
            <a:spLocks noChangeArrowheads="1"/>
          </p:cNvSpPr>
          <p:nvPr/>
        </p:nvSpPr>
        <p:spPr bwMode="auto">
          <a:xfrm>
            <a:off x="3690938" y="752475"/>
            <a:ext cx="990600" cy="3048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4" name="Rectangle 54"/>
          <p:cNvSpPr>
            <a:spLocks noChangeArrowheads="1"/>
          </p:cNvSpPr>
          <p:nvPr/>
        </p:nvSpPr>
        <p:spPr bwMode="auto">
          <a:xfrm>
            <a:off x="4681538" y="752475"/>
            <a:ext cx="1371600" cy="3048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5" name="Rectangle 55"/>
          <p:cNvSpPr>
            <a:spLocks noChangeArrowheads="1"/>
          </p:cNvSpPr>
          <p:nvPr/>
        </p:nvSpPr>
        <p:spPr bwMode="auto">
          <a:xfrm>
            <a:off x="6053138" y="752475"/>
            <a:ext cx="990600" cy="30480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6" name="Rectangle 56"/>
          <p:cNvSpPr>
            <a:spLocks noChangeArrowheads="1"/>
          </p:cNvSpPr>
          <p:nvPr/>
        </p:nvSpPr>
        <p:spPr bwMode="auto">
          <a:xfrm>
            <a:off x="2700338" y="752475"/>
            <a:ext cx="990600" cy="30480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1753" name="Text Box 57"/>
          <p:cNvSpPr txBox="1">
            <a:spLocks noChangeArrowheads="1"/>
          </p:cNvSpPr>
          <p:nvPr/>
        </p:nvSpPr>
        <p:spPr bwMode="auto">
          <a:xfrm>
            <a:off x="2636838"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31</a:t>
            </a:r>
          </a:p>
        </p:txBody>
      </p:sp>
      <p:sp>
        <p:nvSpPr>
          <p:cNvPr id="31754" name="Text Box 58"/>
          <p:cNvSpPr txBox="1">
            <a:spLocks noChangeArrowheads="1"/>
          </p:cNvSpPr>
          <p:nvPr/>
        </p:nvSpPr>
        <p:spPr bwMode="auto">
          <a:xfrm>
            <a:off x="3376613"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18</a:t>
            </a:r>
          </a:p>
        </p:txBody>
      </p:sp>
      <p:sp>
        <p:nvSpPr>
          <p:cNvPr id="31755" name="Text Box 59"/>
          <p:cNvSpPr txBox="1">
            <a:spLocks noChangeArrowheads="1"/>
          </p:cNvSpPr>
          <p:nvPr/>
        </p:nvSpPr>
        <p:spPr bwMode="auto">
          <a:xfrm>
            <a:off x="3614738"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17</a:t>
            </a:r>
          </a:p>
        </p:txBody>
      </p:sp>
      <p:sp>
        <p:nvSpPr>
          <p:cNvPr id="31756" name="Text Box 60"/>
          <p:cNvSpPr txBox="1">
            <a:spLocks noChangeArrowheads="1"/>
          </p:cNvSpPr>
          <p:nvPr/>
        </p:nvSpPr>
        <p:spPr bwMode="auto">
          <a:xfrm>
            <a:off x="4376738"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12</a:t>
            </a:r>
          </a:p>
        </p:txBody>
      </p:sp>
      <p:sp>
        <p:nvSpPr>
          <p:cNvPr id="31757" name="Text Box 61"/>
          <p:cNvSpPr txBox="1">
            <a:spLocks noChangeArrowheads="1"/>
          </p:cNvSpPr>
          <p:nvPr/>
        </p:nvSpPr>
        <p:spPr bwMode="auto">
          <a:xfrm>
            <a:off x="1371600" y="746125"/>
            <a:ext cx="12985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Options Reg</a:t>
            </a:r>
          </a:p>
        </p:txBody>
      </p:sp>
      <p:sp>
        <p:nvSpPr>
          <p:cNvPr id="31758" name="Text Box 62"/>
          <p:cNvSpPr txBox="1">
            <a:spLocks noChangeArrowheads="1"/>
          </p:cNvSpPr>
          <p:nvPr/>
        </p:nvSpPr>
        <p:spPr bwMode="auto">
          <a:xfrm>
            <a:off x="3856038" y="762000"/>
            <a:ext cx="6540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TCC</a:t>
            </a:r>
          </a:p>
        </p:txBody>
      </p:sp>
      <p:sp>
        <p:nvSpPr>
          <p:cNvPr id="31759" name="Text Box 63"/>
          <p:cNvSpPr txBox="1">
            <a:spLocks noChangeArrowheads="1"/>
          </p:cNvSpPr>
          <p:nvPr/>
        </p:nvSpPr>
        <p:spPr bwMode="auto">
          <a:xfrm>
            <a:off x="4681538" y="765175"/>
            <a:ext cx="13398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TCCMODE</a:t>
            </a:r>
          </a:p>
        </p:txBody>
      </p:sp>
      <p:sp>
        <p:nvSpPr>
          <p:cNvPr id="31760" name="Text Box 64"/>
          <p:cNvSpPr txBox="1">
            <a:spLocks noChangeArrowheads="1"/>
          </p:cNvSpPr>
          <p:nvPr/>
        </p:nvSpPr>
        <p:spPr bwMode="auto">
          <a:xfrm>
            <a:off x="5186363" y="533400"/>
            <a:ext cx="339725"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11</a:t>
            </a:r>
          </a:p>
        </p:txBody>
      </p:sp>
      <p:sp>
        <p:nvSpPr>
          <p:cNvPr id="31761" name="Text Box 65"/>
          <p:cNvSpPr txBox="1">
            <a:spLocks noChangeArrowheads="1"/>
          </p:cNvSpPr>
          <p:nvPr/>
        </p:nvSpPr>
        <p:spPr bwMode="auto">
          <a:xfrm>
            <a:off x="5976938"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10</a:t>
            </a:r>
          </a:p>
        </p:txBody>
      </p:sp>
      <p:sp>
        <p:nvSpPr>
          <p:cNvPr id="31762" name="Text Box 66"/>
          <p:cNvSpPr txBox="1">
            <a:spLocks noChangeArrowheads="1"/>
          </p:cNvSpPr>
          <p:nvPr/>
        </p:nvSpPr>
        <p:spPr bwMode="auto">
          <a:xfrm>
            <a:off x="6824663" y="533400"/>
            <a:ext cx="2667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0</a:t>
            </a:r>
          </a:p>
        </p:txBody>
      </p:sp>
      <p:sp>
        <p:nvSpPr>
          <p:cNvPr id="31763" name="Text Box 67"/>
          <p:cNvSpPr txBox="1">
            <a:spLocks noChangeArrowheads="1"/>
          </p:cNvSpPr>
          <p:nvPr/>
        </p:nvSpPr>
        <p:spPr bwMode="auto">
          <a:xfrm>
            <a:off x="3789363" y="1095375"/>
            <a:ext cx="8620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Ch 0-63</a:t>
            </a:r>
          </a:p>
        </p:txBody>
      </p:sp>
      <p:sp>
        <p:nvSpPr>
          <p:cNvPr id="31764" name="Text Box 68"/>
          <p:cNvSpPr txBox="1">
            <a:spLocks noChangeArrowheads="1"/>
          </p:cNvSpPr>
          <p:nvPr/>
        </p:nvSpPr>
        <p:spPr bwMode="auto">
          <a:xfrm>
            <a:off x="4879975" y="1120775"/>
            <a:ext cx="922338" cy="415925"/>
          </a:xfrm>
          <a:prstGeom prst="rect">
            <a:avLst/>
          </a:prstGeom>
          <a:noFill/>
          <a:ln w="12700">
            <a:noFill/>
            <a:miter lim="800000"/>
            <a:headEnd/>
            <a:tailEnd/>
          </a:ln>
        </p:spPr>
        <p:txBody>
          <a:bodyPr wrap="none">
            <a:spAutoFit/>
          </a:bodyPr>
          <a:lstStyle/>
          <a:p>
            <a:pPr eaLnBrk="0" hangingPunct="0">
              <a:lnSpc>
                <a:spcPct val="50000"/>
              </a:lnSpc>
              <a:spcBef>
                <a:spcPct val="50000"/>
              </a:spcBef>
              <a:buFontTx/>
              <a:buChar char="•"/>
            </a:pPr>
            <a:r>
              <a:rPr lang="en-US" sz="1400">
                <a:latin typeface="Arial Narrow" pitchFamily="34" charset="0"/>
              </a:rPr>
              <a:t> NORMAL</a:t>
            </a:r>
          </a:p>
          <a:p>
            <a:pPr eaLnBrk="0" hangingPunct="0">
              <a:lnSpc>
                <a:spcPct val="50000"/>
              </a:lnSpc>
              <a:spcBef>
                <a:spcPct val="50000"/>
              </a:spcBef>
              <a:buFontTx/>
              <a:buChar char="•"/>
            </a:pPr>
            <a:r>
              <a:rPr lang="en-US" sz="1400">
                <a:latin typeface="Arial Narrow" pitchFamily="34" charset="0"/>
              </a:rPr>
              <a:t> EARLY</a:t>
            </a:r>
          </a:p>
        </p:txBody>
      </p:sp>
      <p:pic>
        <p:nvPicPr>
          <p:cNvPr id="4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3">
            <a:hlinkClick r:id="rId22" action="ppaction://hlinksldjump"/>
          </p:cNvPr>
          <p:cNvSpPr txBox="1">
            <a:spLocks noChangeArrowheads="1"/>
          </p:cNvSpPr>
          <p:nvPr>
            <p:custDataLst>
              <p:tags r:id="rId8"/>
            </p:custDataLst>
          </p:nvPr>
        </p:nvSpPr>
        <p:spPr bwMode="auto">
          <a:xfrm>
            <a:off x="304800" y="3590120"/>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95400" y="4572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 name="Rectangle 3"/>
          <p:cNvSpPr>
            <a:spLocks noGrp="1" noChangeArrowheads="1"/>
          </p:cNvSpPr>
          <p:nvPr>
            <p:ph type="title"/>
          </p:nvPr>
        </p:nvSpPr>
        <p:spPr/>
        <p:txBody>
          <a:bodyPr/>
          <a:lstStyle/>
          <a:p>
            <a:r>
              <a:rPr lang="en-US" sz="3200" smtClean="0"/>
              <a:t>What is “DMA” ?</a:t>
            </a:r>
          </a:p>
        </p:txBody>
      </p:sp>
      <p:sp>
        <p:nvSpPr>
          <p:cNvPr id="5125" name="Text Box 12"/>
          <p:cNvSpPr txBox="1">
            <a:spLocks noChangeArrowheads="1"/>
          </p:cNvSpPr>
          <p:nvPr/>
        </p:nvSpPr>
        <p:spPr bwMode="auto">
          <a:xfrm>
            <a:off x="381000" y="552450"/>
            <a:ext cx="7948613" cy="581025"/>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buFont typeface="Wingdings" pitchFamily="2" charset="2"/>
              <a:buChar char="Ø"/>
            </a:pPr>
            <a:r>
              <a:rPr lang="en-US" sz="2000"/>
              <a:t> When we say “DMA”, what do we mean? Well, there are MANY</a:t>
            </a:r>
            <a:br>
              <a:rPr lang="en-US" sz="2000"/>
            </a:br>
            <a:r>
              <a:rPr lang="en-US" sz="2000"/>
              <a:t>    forms of “DMA” (Direct Memory Access) on this device:</a:t>
            </a:r>
          </a:p>
        </p:txBody>
      </p:sp>
      <p:sp>
        <p:nvSpPr>
          <p:cNvPr id="5126" name="Text Box 13"/>
          <p:cNvSpPr txBox="1">
            <a:spLocks noChangeArrowheads="1"/>
          </p:cNvSpPr>
          <p:nvPr/>
        </p:nvSpPr>
        <p:spPr bwMode="auto">
          <a:xfrm>
            <a:off x="685800" y="1185863"/>
            <a:ext cx="7597775" cy="31115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a:solidFill>
                  <a:schemeClr val="tx2"/>
                </a:solidFill>
              </a:rPr>
              <a:t> </a:t>
            </a:r>
            <a:r>
              <a:rPr lang="en-US" sz="1800" u="sng">
                <a:solidFill>
                  <a:schemeClr val="tx2"/>
                </a:solidFill>
              </a:rPr>
              <a:t>EDMA3</a:t>
            </a:r>
            <a:r>
              <a:rPr lang="en-US" sz="1800"/>
              <a:t> – “Enhanced” DMA handles 64 DMA CHs and 4 QDMA CHs</a:t>
            </a:r>
          </a:p>
        </p:txBody>
      </p:sp>
      <p:sp>
        <p:nvSpPr>
          <p:cNvPr id="5127" name="Text Box 14"/>
          <p:cNvSpPr txBox="1">
            <a:spLocks noChangeArrowheads="1"/>
          </p:cNvSpPr>
          <p:nvPr/>
        </p:nvSpPr>
        <p:spPr bwMode="auto">
          <a:xfrm>
            <a:off x="857250" y="1576388"/>
            <a:ext cx="6483350" cy="560387"/>
          </a:xfrm>
          <a:prstGeom prst="rect">
            <a:avLst/>
          </a:prstGeom>
          <a:noFill/>
          <a:ln w="12700">
            <a:noFill/>
            <a:miter lim="800000"/>
            <a:headEnd/>
            <a:tailEnd/>
          </a:ln>
        </p:spPr>
        <p:txBody>
          <a:bodyPr wrap="none">
            <a:spAutoFit/>
          </a:bodyPr>
          <a:lstStyle/>
          <a:p>
            <a:pPr eaLnBrk="0" hangingPunct="0">
              <a:lnSpc>
                <a:spcPct val="70000"/>
              </a:lnSpc>
              <a:spcBef>
                <a:spcPct val="50000"/>
              </a:spcBef>
              <a:buSzPct val="110000"/>
              <a:buFont typeface="Wingdings" pitchFamily="2" charset="2"/>
              <a:buChar char="ü"/>
            </a:pPr>
            <a:r>
              <a:rPr lang="en-US" sz="1600">
                <a:latin typeface="Arial Narrow" pitchFamily="34" charset="0"/>
              </a:rPr>
              <a:t>DMA – 64 channels that can be triggered manually or by events/chaining</a:t>
            </a:r>
          </a:p>
          <a:p>
            <a:pPr eaLnBrk="0" hangingPunct="0">
              <a:lnSpc>
                <a:spcPct val="70000"/>
              </a:lnSpc>
              <a:spcBef>
                <a:spcPct val="50000"/>
              </a:spcBef>
              <a:buSzPct val="110000"/>
              <a:buFont typeface="Wingdings" pitchFamily="2" charset="2"/>
              <a:buChar char="ü"/>
            </a:pPr>
            <a:r>
              <a:rPr lang="en-US" sz="1600">
                <a:latin typeface="Arial Narrow" pitchFamily="34" charset="0"/>
              </a:rPr>
              <a:t>QDMA – </a:t>
            </a:r>
            <a:r>
              <a:rPr lang="en-US" sz="1600" smtClean="0">
                <a:latin typeface="Arial Narrow" pitchFamily="34" charset="0"/>
              </a:rPr>
              <a:t>8 </a:t>
            </a:r>
            <a:r>
              <a:rPr lang="en-US" sz="1600">
                <a:latin typeface="Arial Narrow" pitchFamily="34" charset="0"/>
              </a:rPr>
              <a:t>channels of “Quick” DMA triggered by writing to a “trigger word”</a:t>
            </a:r>
          </a:p>
        </p:txBody>
      </p:sp>
      <p:sp>
        <p:nvSpPr>
          <p:cNvPr id="5128" name="Text Box 15"/>
          <p:cNvSpPr txBox="1">
            <a:spLocks noChangeArrowheads="1"/>
          </p:cNvSpPr>
          <p:nvPr/>
        </p:nvSpPr>
        <p:spPr bwMode="auto">
          <a:xfrm>
            <a:off x="685800" y="4184650"/>
            <a:ext cx="6581775" cy="31115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a:solidFill>
                  <a:schemeClr val="tx2"/>
                </a:solidFill>
              </a:rPr>
              <a:t> </a:t>
            </a:r>
            <a:r>
              <a:rPr lang="en-US" sz="1800" u="sng">
                <a:solidFill>
                  <a:schemeClr val="tx2"/>
                </a:solidFill>
              </a:rPr>
              <a:t>IDMA</a:t>
            </a:r>
            <a:r>
              <a:rPr lang="en-US" sz="1800"/>
              <a:t> – 2 CHs of “Internal” DMA (Periph Cfg, Xfr L1 </a:t>
            </a:r>
            <a:r>
              <a:rPr lang="en-US" sz="1800">
                <a:cs typeface="Arial" charset="0"/>
              </a:rPr>
              <a:t>↔ </a:t>
            </a:r>
            <a:r>
              <a:rPr lang="en-US" sz="1800"/>
              <a:t>L2)</a:t>
            </a:r>
            <a:endParaRPr lang="en-US" sz="1600">
              <a:latin typeface="Arial Narrow" pitchFamily="34" charset="0"/>
            </a:endParaRPr>
          </a:p>
        </p:txBody>
      </p:sp>
      <p:sp>
        <p:nvSpPr>
          <p:cNvPr id="5129" name="Text Box 16"/>
          <p:cNvSpPr txBox="1">
            <a:spLocks noChangeArrowheads="1"/>
          </p:cNvSpPr>
          <p:nvPr/>
        </p:nvSpPr>
        <p:spPr bwMode="auto">
          <a:xfrm>
            <a:off x="685800" y="5835650"/>
            <a:ext cx="7419975" cy="641350"/>
          </a:xfrm>
          <a:prstGeom prst="rect">
            <a:avLst/>
          </a:prstGeom>
          <a:noFill/>
          <a:ln w="12700">
            <a:noFill/>
            <a:miter lim="800000"/>
            <a:headEnd/>
            <a:tailEnd/>
          </a:ln>
        </p:spPr>
        <p:txBody>
          <a:bodyPr wrap="none">
            <a:spAutoFit/>
          </a:bodyPr>
          <a:lstStyle/>
          <a:p>
            <a:pPr eaLnBrk="0" hangingPunct="0">
              <a:spcBef>
                <a:spcPct val="50000"/>
              </a:spcBef>
              <a:buClr>
                <a:schemeClr val="tx1"/>
              </a:buClr>
              <a:buSzPct val="120000"/>
              <a:buFontTx/>
              <a:buChar char="•"/>
            </a:pPr>
            <a:r>
              <a:rPr lang="en-US" sz="1800">
                <a:solidFill>
                  <a:schemeClr val="tx2"/>
                </a:solidFill>
              </a:rPr>
              <a:t> </a:t>
            </a:r>
            <a:r>
              <a:rPr lang="en-US" sz="1800" u="sng">
                <a:solidFill>
                  <a:schemeClr val="tx2"/>
                </a:solidFill>
              </a:rPr>
              <a:t>Peripheral “DMA”s</a:t>
            </a:r>
            <a:r>
              <a:rPr lang="en-US" sz="1800"/>
              <a:t> – Each master device hooked to the Switched</a:t>
            </a:r>
            <a:br>
              <a:rPr lang="en-US" sz="1800"/>
            </a:br>
            <a:r>
              <a:rPr lang="en-US" sz="1800"/>
              <a:t>  Central Resource (SCR) has its own DMA (e.g. SRIO, EMAC, etc.)</a:t>
            </a:r>
          </a:p>
        </p:txBody>
      </p:sp>
      <p:sp>
        <p:nvSpPr>
          <p:cNvPr id="398353" name="AutoShape 17"/>
          <p:cNvSpPr>
            <a:spLocks noChangeArrowheads="1"/>
          </p:cNvSpPr>
          <p:nvPr/>
        </p:nvSpPr>
        <p:spPr bwMode="auto">
          <a:xfrm>
            <a:off x="2209800" y="49530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1" name="Text Box 18"/>
          <p:cNvSpPr txBox="1">
            <a:spLocks noChangeArrowheads="1"/>
          </p:cNvSpPr>
          <p:nvPr/>
        </p:nvSpPr>
        <p:spPr bwMode="auto">
          <a:xfrm>
            <a:off x="2159000" y="5040313"/>
            <a:ext cx="498475" cy="2873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Ch0</a:t>
            </a:r>
          </a:p>
        </p:txBody>
      </p:sp>
      <p:sp>
        <p:nvSpPr>
          <p:cNvPr id="398355" name="Rectangle 19"/>
          <p:cNvSpPr>
            <a:spLocks noChangeArrowheads="1"/>
          </p:cNvSpPr>
          <p:nvPr/>
        </p:nvSpPr>
        <p:spPr bwMode="auto">
          <a:xfrm>
            <a:off x="1447800" y="49530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56" name="Rectangle 20"/>
          <p:cNvSpPr>
            <a:spLocks noChangeArrowheads="1"/>
          </p:cNvSpPr>
          <p:nvPr/>
        </p:nvSpPr>
        <p:spPr bwMode="auto">
          <a:xfrm>
            <a:off x="2989263" y="5029200"/>
            <a:ext cx="609600" cy="3048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4" name="Text Box 21"/>
          <p:cNvSpPr txBox="1">
            <a:spLocks noChangeArrowheads="1"/>
          </p:cNvSpPr>
          <p:nvPr/>
        </p:nvSpPr>
        <p:spPr bwMode="auto">
          <a:xfrm>
            <a:off x="1446213" y="4981575"/>
            <a:ext cx="461962" cy="458788"/>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Arial Narrow" pitchFamily="34" charset="0"/>
              </a:rPr>
              <a:t>L1D</a:t>
            </a:r>
          </a:p>
          <a:p>
            <a:pPr algn="ctr" eaLnBrk="0" hangingPunct="0">
              <a:lnSpc>
                <a:spcPct val="60000"/>
              </a:lnSpc>
              <a:spcBef>
                <a:spcPct val="50000"/>
              </a:spcBef>
            </a:pPr>
            <a:r>
              <a:rPr lang="en-US" sz="1400">
                <a:latin typeface="Arial Narrow" pitchFamily="34" charset="0"/>
              </a:rPr>
              <a:t>L2</a:t>
            </a:r>
          </a:p>
        </p:txBody>
      </p:sp>
      <p:sp>
        <p:nvSpPr>
          <p:cNvPr id="5135" name="Text Box 22"/>
          <p:cNvSpPr txBox="1">
            <a:spLocks noChangeArrowheads="1"/>
          </p:cNvSpPr>
          <p:nvPr/>
        </p:nvSpPr>
        <p:spPr bwMode="auto">
          <a:xfrm>
            <a:off x="2928938" y="5105400"/>
            <a:ext cx="731837" cy="222250"/>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Arial Narrow" pitchFamily="34" charset="0"/>
              </a:rPr>
              <a:t>PERIPH</a:t>
            </a:r>
          </a:p>
        </p:txBody>
      </p:sp>
      <p:sp>
        <p:nvSpPr>
          <p:cNvPr id="398359" name="Line 23"/>
          <p:cNvSpPr>
            <a:spLocks noChangeShapeType="1"/>
          </p:cNvSpPr>
          <p:nvPr/>
        </p:nvSpPr>
        <p:spPr bwMode="auto">
          <a:xfrm>
            <a:off x="1905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0" name="Line 24"/>
          <p:cNvSpPr>
            <a:spLocks noChangeShapeType="1"/>
          </p:cNvSpPr>
          <p:nvPr/>
        </p:nvSpPr>
        <p:spPr bwMode="auto">
          <a:xfrm>
            <a:off x="2667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8" name="AutoShape 25"/>
          <p:cNvSpPr>
            <a:spLocks noChangeArrowheads="1"/>
          </p:cNvSpPr>
          <p:nvPr/>
        </p:nvSpPr>
        <p:spPr bwMode="auto">
          <a:xfrm>
            <a:off x="4991100" y="4953000"/>
            <a:ext cx="457200" cy="457200"/>
          </a:xfrm>
          <a:prstGeom prst="cube">
            <a:avLst>
              <a:gd name="adj" fmla="val 11111"/>
            </a:avLst>
          </a:prstGeom>
          <a:solidFill>
            <a:schemeClr val="accent2"/>
          </a:solidFill>
          <a:ln w="12700">
            <a:solidFill>
              <a:schemeClr val="tx1"/>
            </a:solidFill>
            <a:miter lim="800000"/>
            <a:headEnd/>
            <a:tailEnd/>
          </a:ln>
        </p:spPr>
        <p:txBody>
          <a:bodyPr anchor="ctr">
            <a:spAutoFit/>
          </a:bodyPr>
          <a:lstStyle/>
          <a:p>
            <a:pPr algn="ctr" eaLnBrk="0" hangingPunct="0">
              <a:lnSpc>
                <a:spcPct val="80000"/>
              </a:lnSpc>
              <a:spcBef>
                <a:spcPct val="50000"/>
              </a:spcBef>
            </a:pPr>
            <a:endParaRPr lang="en-US" sz="2000">
              <a:solidFill>
                <a:schemeClr val="tx2"/>
              </a:solidFill>
            </a:endParaRPr>
          </a:p>
        </p:txBody>
      </p:sp>
      <p:sp>
        <p:nvSpPr>
          <p:cNvPr id="5139" name="Text Box 26"/>
          <p:cNvSpPr txBox="1">
            <a:spLocks noChangeArrowheads="1"/>
          </p:cNvSpPr>
          <p:nvPr/>
        </p:nvSpPr>
        <p:spPr bwMode="auto">
          <a:xfrm>
            <a:off x="4940300" y="5051425"/>
            <a:ext cx="4984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Ch1</a:t>
            </a:r>
          </a:p>
        </p:txBody>
      </p:sp>
      <p:sp>
        <p:nvSpPr>
          <p:cNvPr id="398363" name="Rectangle 27"/>
          <p:cNvSpPr>
            <a:spLocks noChangeArrowheads="1"/>
          </p:cNvSpPr>
          <p:nvPr/>
        </p:nvSpPr>
        <p:spPr bwMode="auto">
          <a:xfrm>
            <a:off x="4229100"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1" name="Text Box 28"/>
          <p:cNvSpPr txBox="1">
            <a:spLocks noChangeArrowheads="1"/>
          </p:cNvSpPr>
          <p:nvPr/>
        </p:nvSpPr>
        <p:spPr bwMode="auto">
          <a:xfrm>
            <a:off x="4257675" y="5076825"/>
            <a:ext cx="403225" cy="257175"/>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Arial Narrow" pitchFamily="34" charset="0"/>
              </a:rPr>
              <a:t>L1</a:t>
            </a:r>
          </a:p>
        </p:txBody>
      </p:sp>
      <p:sp>
        <p:nvSpPr>
          <p:cNvPr id="398365" name="Line 29"/>
          <p:cNvSpPr>
            <a:spLocks noChangeShapeType="1"/>
          </p:cNvSpPr>
          <p:nvPr/>
        </p:nvSpPr>
        <p:spPr bwMode="auto">
          <a:xfrm>
            <a:off x="4686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6" name="Line 30"/>
          <p:cNvSpPr>
            <a:spLocks noChangeShapeType="1"/>
          </p:cNvSpPr>
          <p:nvPr/>
        </p:nvSpPr>
        <p:spPr bwMode="auto">
          <a:xfrm>
            <a:off x="5448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7" name="Rectangle 31"/>
          <p:cNvSpPr>
            <a:spLocks noChangeArrowheads="1"/>
          </p:cNvSpPr>
          <p:nvPr/>
        </p:nvSpPr>
        <p:spPr bwMode="auto">
          <a:xfrm>
            <a:off x="5743575"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5" name="Text Box 32"/>
          <p:cNvSpPr txBox="1">
            <a:spLocks noChangeArrowheads="1"/>
          </p:cNvSpPr>
          <p:nvPr/>
        </p:nvSpPr>
        <p:spPr bwMode="auto">
          <a:xfrm>
            <a:off x="5772150" y="5076825"/>
            <a:ext cx="403225" cy="257175"/>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Arial Narrow" pitchFamily="34" charset="0"/>
              </a:rPr>
              <a:t>L2</a:t>
            </a:r>
          </a:p>
        </p:txBody>
      </p:sp>
      <p:sp>
        <p:nvSpPr>
          <p:cNvPr id="5146" name="Text Box 33"/>
          <p:cNvSpPr txBox="1">
            <a:spLocks noChangeArrowheads="1"/>
          </p:cNvSpPr>
          <p:nvPr/>
        </p:nvSpPr>
        <p:spPr bwMode="auto">
          <a:xfrm>
            <a:off x="3270250" y="4572000"/>
            <a:ext cx="7683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rPr>
              <a:t>IDMA</a:t>
            </a:r>
          </a:p>
        </p:txBody>
      </p:sp>
      <p:grpSp>
        <p:nvGrpSpPr>
          <p:cNvPr id="5147" name="Group 34"/>
          <p:cNvGrpSpPr>
            <a:grpSpLocks/>
          </p:cNvGrpSpPr>
          <p:nvPr/>
        </p:nvGrpSpPr>
        <p:grpSpPr bwMode="auto">
          <a:xfrm>
            <a:off x="1298575" y="2209800"/>
            <a:ext cx="6673850" cy="1771650"/>
            <a:chOff x="614" y="1392"/>
            <a:chExt cx="4204" cy="1116"/>
          </a:xfrm>
        </p:grpSpPr>
        <p:sp>
          <p:nvSpPr>
            <p:cNvPr id="398371" name="Rectangle 35"/>
            <p:cNvSpPr>
              <a:spLocks noChangeArrowheads="1"/>
            </p:cNvSpPr>
            <p:nvPr/>
          </p:nvSpPr>
          <p:spPr bwMode="auto">
            <a:xfrm>
              <a:off x="624" y="1404"/>
              <a:ext cx="3504" cy="1104"/>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52" name="Group 36"/>
            <p:cNvGrpSpPr>
              <a:grpSpLocks/>
            </p:cNvGrpSpPr>
            <p:nvPr/>
          </p:nvGrpSpPr>
          <p:grpSpPr bwMode="auto">
            <a:xfrm>
              <a:off x="2976" y="1644"/>
              <a:ext cx="256" cy="193"/>
              <a:chOff x="2942" y="1968"/>
              <a:chExt cx="256" cy="193"/>
            </a:xfrm>
          </p:grpSpPr>
          <p:sp>
            <p:nvSpPr>
              <p:cNvPr id="398373" name="Rectangle 37"/>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2" name="Text Box 38"/>
              <p:cNvSpPr txBox="1">
                <a:spLocks noChangeArrowheads="1"/>
              </p:cNvSpPr>
              <p:nvPr/>
            </p:nvSpPr>
            <p:spPr bwMode="auto">
              <a:xfrm>
                <a:off x="2942" y="1980"/>
                <a:ext cx="256"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Q0</a:t>
                </a:r>
              </a:p>
            </p:txBody>
          </p:sp>
        </p:grpSp>
        <p:grpSp>
          <p:nvGrpSpPr>
            <p:cNvPr id="5153" name="Group 39"/>
            <p:cNvGrpSpPr>
              <a:grpSpLocks/>
            </p:cNvGrpSpPr>
            <p:nvPr/>
          </p:nvGrpSpPr>
          <p:grpSpPr bwMode="auto">
            <a:xfrm>
              <a:off x="2976" y="1836"/>
              <a:ext cx="256" cy="193"/>
              <a:chOff x="2942" y="1968"/>
              <a:chExt cx="256" cy="193"/>
            </a:xfrm>
          </p:grpSpPr>
          <p:sp>
            <p:nvSpPr>
              <p:cNvPr id="398376" name="Rectangle 40"/>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0" name="Text Box 41"/>
              <p:cNvSpPr txBox="1">
                <a:spLocks noChangeArrowheads="1"/>
              </p:cNvSpPr>
              <p:nvPr/>
            </p:nvSpPr>
            <p:spPr bwMode="auto">
              <a:xfrm>
                <a:off x="2942" y="1980"/>
                <a:ext cx="256"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Q1</a:t>
                </a:r>
              </a:p>
            </p:txBody>
          </p:sp>
        </p:grpSp>
        <p:grpSp>
          <p:nvGrpSpPr>
            <p:cNvPr id="5154" name="Group 42"/>
            <p:cNvGrpSpPr>
              <a:grpSpLocks/>
            </p:cNvGrpSpPr>
            <p:nvPr/>
          </p:nvGrpSpPr>
          <p:grpSpPr bwMode="auto">
            <a:xfrm>
              <a:off x="2976" y="2028"/>
              <a:ext cx="256" cy="193"/>
              <a:chOff x="2942" y="1968"/>
              <a:chExt cx="256" cy="193"/>
            </a:xfrm>
          </p:grpSpPr>
          <p:sp>
            <p:nvSpPr>
              <p:cNvPr id="398379" name="Rectangle 43"/>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8" name="Text Box 44"/>
              <p:cNvSpPr txBox="1">
                <a:spLocks noChangeArrowheads="1"/>
              </p:cNvSpPr>
              <p:nvPr/>
            </p:nvSpPr>
            <p:spPr bwMode="auto">
              <a:xfrm>
                <a:off x="2942" y="1980"/>
                <a:ext cx="256"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Q2</a:t>
                </a:r>
              </a:p>
            </p:txBody>
          </p:sp>
        </p:grpSp>
        <p:grpSp>
          <p:nvGrpSpPr>
            <p:cNvPr id="5155" name="Group 45"/>
            <p:cNvGrpSpPr>
              <a:grpSpLocks/>
            </p:cNvGrpSpPr>
            <p:nvPr/>
          </p:nvGrpSpPr>
          <p:grpSpPr bwMode="auto">
            <a:xfrm>
              <a:off x="2976" y="2220"/>
              <a:ext cx="256" cy="193"/>
              <a:chOff x="2942" y="1968"/>
              <a:chExt cx="256" cy="193"/>
            </a:xfrm>
          </p:grpSpPr>
          <p:sp>
            <p:nvSpPr>
              <p:cNvPr id="398382" name="Rectangle 46"/>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6" name="Text Box 47"/>
              <p:cNvSpPr txBox="1">
                <a:spLocks noChangeArrowheads="1"/>
              </p:cNvSpPr>
              <p:nvPr/>
            </p:nvSpPr>
            <p:spPr bwMode="auto">
              <a:xfrm>
                <a:off x="2942" y="1980"/>
                <a:ext cx="256"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Q3</a:t>
                </a:r>
              </a:p>
            </p:txBody>
          </p:sp>
        </p:grpSp>
        <p:sp>
          <p:nvSpPr>
            <p:cNvPr id="398384" name="Rectangle 48"/>
            <p:cNvSpPr>
              <a:spLocks noChangeArrowheads="1"/>
            </p:cNvSpPr>
            <p:nvPr/>
          </p:nvSpPr>
          <p:spPr bwMode="auto">
            <a:xfrm>
              <a:off x="3634" y="1644"/>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7" name="Text Box 49"/>
            <p:cNvSpPr txBox="1">
              <a:spLocks noChangeArrowheads="1"/>
            </p:cNvSpPr>
            <p:nvPr/>
          </p:nvSpPr>
          <p:spPr bwMode="auto">
            <a:xfrm>
              <a:off x="3644" y="1649"/>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TC0</a:t>
              </a:r>
            </a:p>
          </p:txBody>
        </p:sp>
        <p:sp>
          <p:nvSpPr>
            <p:cNvPr id="398386" name="Rectangle 50"/>
            <p:cNvSpPr>
              <a:spLocks noChangeArrowheads="1"/>
            </p:cNvSpPr>
            <p:nvPr/>
          </p:nvSpPr>
          <p:spPr bwMode="auto">
            <a:xfrm>
              <a:off x="3634" y="1831"/>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9" name="Text Box 51"/>
            <p:cNvSpPr txBox="1">
              <a:spLocks noChangeArrowheads="1"/>
            </p:cNvSpPr>
            <p:nvPr/>
          </p:nvSpPr>
          <p:spPr bwMode="auto">
            <a:xfrm>
              <a:off x="3644" y="1836"/>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TC1</a:t>
              </a:r>
            </a:p>
          </p:txBody>
        </p:sp>
        <p:sp>
          <p:nvSpPr>
            <p:cNvPr id="398388" name="Rectangle 52"/>
            <p:cNvSpPr>
              <a:spLocks noChangeArrowheads="1"/>
            </p:cNvSpPr>
            <p:nvPr/>
          </p:nvSpPr>
          <p:spPr bwMode="auto">
            <a:xfrm>
              <a:off x="3634" y="2023"/>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61" name="Text Box 53"/>
            <p:cNvSpPr txBox="1">
              <a:spLocks noChangeArrowheads="1"/>
            </p:cNvSpPr>
            <p:nvPr/>
          </p:nvSpPr>
          <p:spPr bwMode="auto">
            <a:xfrm>
              <a:off x="3644" y="2028"/>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TC2</a:t>
              </a:r>
            </a:p>
          </p:txBody>
        </p:sp>
        <p:sp>
          <p:nvSpPr>
            <p:cNvPr id="398390" name="Rectangle 54"/>
            <p:cNvSpPr>
              <a:spLocks noChangeArrowheads="1"/>
            </p:cNvSpPr>
            <p:nvPr/>
          </p:nvSpPr>
          <p:spPr bwMode="auto">
            <a:xfrm>
              <a:off x="3634" y="2215"/>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63" name="Text Box 55"/>
            <p:cNvSpPr txBox="1">
              <a:spLocks noChangeArrowheads="1"/>
            </p:cNvSpPr>
            <p:nvPr/>
          </p:nvSpPr>
          <p:spPr bwMode="auto">
            <a:xfrm>
              <a:off x="3644" y="2220"/>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TC3</a:t>
              </a:r>
            </a:p>
          </p:txBody>
        </p:sp>
        <p:sp>
          <p:nvSpPr>
            <p:cNvPr id="398392" name="AutoShape 56"/>
            <p:cNvSpPr>
              <a:spLocks noChangeArrowheads="1"/>
            </p:cNvSpPr>
            <p:nvPr/>
          </p:nvSpPr>
          <p:spPr bwMode="auto">
            <a:xfrm>
              <a:off x="1776" y="2172"/>
              <a:ext cx="432" cy="288"/>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3" name="AutoShape 57"/>
            <p:cNvSpPr>
              <a:spLocks noChangeArrowheads="1"/>
            </p:cNvSpPr>
            <p:nvPr/>
          </p:nvSpPr>
          <p:spPr bwMode="auto">
            <a:xfrm rot="16200000" flipH="1">
              <a:off x="2088" y="1956"/>
              <a:ext cx="864" cy="144"/>
            </a:xfrm>
            <a:prstGeom prst="flowChartManualOperation">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66" name="Group 58"/>
            <p:cNvGrpSpPr>
              <a:grpSpLocks/>
            </p:cNvGrpSpPr>
            <p:nvPr/>
          </p:nvGrpSpPr>
          <p:grpSpPr bwMode="auto">
            <a:xfrm>
              <a:off x="4242" y="1626"/>
              <a:ext cx="576" cy="768"/>
              <a:chOff x="4272" y="1776"/>
              <a:chExt cx="576" cy="768"/>
            </a:xfrm>
          </p:grpSpPr>
          <p:sp>
            <p:nvSpPr>
              <p:cNvPr id="398395"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4" name="Text Box 60"/>
              <p:cNvSpPr txBox="1">
                <a:spLocks noChangeArrowheads="1"/>
              </p:cNvSpPr>
              <p:nvPr/>
            </p:nvSpPr>
            <p:spPr bwMode="auto">
              <a:xfrm>
                <a:off x="4344" y="2064"/>
                <a:ext cx="420"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SCR</a:t>
                </a:r>
              </a:p>
            </p:txBody>
          </p:sp>
        </p:grpSp>
        <p:sp>
          <p:nvSpPr>
            <p:cNvPr id="5167" name="Text Box 61"/>
            <p:cNvSpPr txBox="1">
              <a:spLocks noChangeArrowheads="1"/>
            </p:cNvSpPr>
            <p:nvPr/>
          </p:nvSpPr>
          <p:spPr bwMode="auto">
            <a:xfrm>
              <a:off x="1740" y="2231"/>
              <a:ext cx="476"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QDMA</a:t>
              </a:r>
            </a:p>
          </p:txBody>
        </p:sp>
        <p:sp>
          <p:nvSpPr>
            <p:cNvPr id="398398" name="Line 62"/>
            <p:cNvSpPr>
              <a:spLocks noChangeShapeType="1"/>
            </p:cNvSpPr>
            <p:nvPr/>
          </p:nvSpPr>
          <p:spPr bwMode="auto">
            <a:xfrm>
              <a:off x="2208" y="231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9" name="AutoShape 63"/>
            <p:cNvSpPr>
              <a:spLocks noChangeArrowheads="1"/>
            </p:cNvSpPr>
            <p:nvPr/>
          </p:nvSpPr>
          <p:spPr bwMode="auto">
            <a:xfrm>
              <a:off x="2640"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0" name="AutoShape 64"/>
            <p:cNvSpPr>
              <a:spLocks noChangeArrowheads="1"/>
            </p:cNvSpPr>
            <p:nvPr/>
          </p:nvSpPr>
          <p:spPr bwMode="auto">
            <a:xfrm>
              <a:off x="3264"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1" name="Text Box 65"/>
            <p:cNvSpPr txBox="1">
              <a:spLocks noChangeArrowheads="1"/>
            </p:cNvSpPr>
            <p:nvPr/>
          </p:nvSpPr>
          <p:spPr bwMode="auto">
            <a:xfrm>
              <a:off x="1010" y="1604"/>
              <a:ext cx="378"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Arial Narrow" pitchFamily="34" charset="0"/>
                </a:rPr>
                <a:t>EVTx</a:t>
              </a:r>
            </a:p>
          </p:txBody>
        </p:sp>
        <p:sp>
          <p:nvSpPr>
            <p:cNvPr id="5172" name="Text Box 66"/>
            <p:cNvSpPr txBox="1">
              <a:spLocks noChangeArrowheads="1"/>
            </p:cNvSpPr>
            <p:nvPr/>
          </p:nvSpPr>
          <p:spPr bwMode="auto">
            <a:xfrm>
              <a:off x="981" y="1770"/>
              <a:ext cx="407"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Arial Narrow" pitchFamily="34" charset="0"/>
                </a:rPr>
                <a:t>Chain</a:t>
              </a:r>
            </a:p>
          </p:txBody>
        </p:sp>
        <p:sp>
          <p:nvSpPr>
            <p:cNvPr id="5173" name="Text Box 67"/>
            <p:cNvSpPr txBox="1">
              <a:spLocks noChangeArrowheads="1"/>
            </p:cNvSpPr>
            <p:nvPr/>
          </p:nvSpPr>
          <p:spPr bwMode="auto">
            <a:xfrm>
              <a:off x="912" y="1944"/>
              <a:ext cx="476"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Arial Narrow" pitchFamily="34" charset="0"/>
                </a:rPr>
                <a:t>Manual</a:t>
              </a:r>
            </a:p>
          </p:txBody>
        </p:sp>
        <p:sp>
          <p:nvSpPr>
            <p:cNvPr id="5174" name="Text Box 68"/>
            <p:cNvSpPr txBox="1">
              <a:spLocks noChangeArrowheads="1"/>
            </p:cNvSpPr>
            <p:nvPr/>
          </p:nvSpPr>
          <p:spPr bwMode="auto">
            <a:xfrm>
              <a:off x="2112" y="1392"/>
              <a:ext cx="620"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rPr>
                <a:t>EDMA3</a:t>
              </a:r>
            </a:p>
          </p:txBody>
        </p:sp>
        <p:sp>
          <p:nvSpPr>
            <p:cNvPr id="398405" name="AutoShape 69"/>
            <p:cNvSpPr>
              <a:spLocks noChangeArrowheads="1"/>
            </p:cNvSpPr>
            <p:nvPr/>
          </p:nvSpPr>
          <p:spPr bwMode="auto">
            <a:xfrm>
              <a:off x="1776" y="1596"/>
              <a:ext cx="432" cy="528"/>
            </a:xfrm>
            <a:prstGeom prst="cube">
              <a:avLst>
                <a:gd name="adj" fmla="val 11111"/>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6" name="Text Box 70"/>
            <p:cNvSpPr txBox="1">
              <a:spLocks noChangeArrowheads="1"/>
            </p:cNvSpPr>
            <p:nvPr/>
          </p:nvSpPr>
          <p:spPr bwMode="auto">
            <a:xfrm>
              <a:off x="1782" y="1770"/>
              <a:ext cx="38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DMA</a:t>
              </a:r>
            </a:p>
          </p:txBody>
        </p:sp>
        <p:sp>
          <p:nvSpPr>
            <p:cNvPr id="398407" name="Line 71"/>
            <p:cNvSpPr>
              <a:spLocks noChangeShapeType="1"/>
            </p:cNvSpPr>
            <p:nvPr/>
          </p:nvSpPr>
          <p:spPr bwMode="auto">
            <a:xfrm>
              <a:off x="1392" y="2028"/>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8" name="Line 72"/>
            <p:cNvSpPr>
              <a:spLocks noChangeShapeType="1"/>
            </p:cNvSpPr>
            <p:nvPr/>
          </p:nvSpPr>
          <p:spPr bwMode="auto">
            <a:xfrm>
              <a:off x="1392" y="1860"/>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9" name="Line 73"/>
            <p:cNvSpPr>
              <a:spLocks noChangeShapeType="1"/>
            </p:cNvSpPr>
            <p:nvPr/>
          </p:nvSpPr>
          <p:spPr bwMode="auto">
            <a:xfrm>
              <a:off x="1392" y="169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10" name="Line 74"/>
            <p:cNvSpPr>
              <a:spLocks noChangeShapeType="1"/>
            </p:cNvSpPr>
            <p:nvPr/>
          </p:nvSpPr>
          <p:spPr bwMode="auto">
            <a:xfrm>
              <a:off x="2208" y="186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1" name="Text Box 75"/>
            <p:cNvSpPr txBox="1">
              <a:spLocks noChangeArrowheads="1"/>
            </p:cNvSpPr>
            <p:nvPr/>
          </p:nvSpPr>
          <p:spPr bwMode="auto">
            <a:xfrm>
              <a:off x="614" y="2238"/>
              <a:ext cx="774"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Arial Narrow" pitchFamily="34" charset="0"/>
                </a:rPr>
                <a:t>Trigger Word</a:t>
              </a:r>
            </a:p>
          </p:txBody>
        </p:sp>
        <p:sp>
          <p:nvSpPr>
            <p:cNvPr id="398412" name="Line 76"/>
            <p:cNvSpPr>
              <a:spLocks noChangeShapeType="1"/>
            </p:cNvSpPr>
            <p:nvPr/>
          </p:nvSpPr>
          <p:spPr bwMode="auto">
            <a:xfrm>
              <a:off x="1392" y="232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5148" name="Text Box 77"/>
          <p:cNvSpPr txBox="1">
            <a:spLocks noChangeArrowheads="1"/>
          </p:cNvSpPr>
          <p:nvPr/>
        </p:nvSpPr>
        <p:spPr bwMode="auto">
          <a:xfrm>
            <a:off x="7921625" y="2819400"/>
            <a:ext cx="814388" cy="738188"/>
          </a:xfrm>
          <a:prstGeom prst="rect">
            <a:avLst/>
          </a:prstGeom>
          <a:noFill/>
          <a:ln w="12700">
            <a:noFill/>
            <a:miter lim="800000"/>
            <a:headEnd/>
            <a:tailEnd/>
          </a:ln>
        </p:spPr>
        <p:txBody>
          <a:bodyPr wrap="none">
            <a:spAutoFit/>
          </a:bodyPr>
          <a:lstStyle/>
          <a:p>
            <a:pPr algn="ctr" eaLnBrk="0" hangingPunct="0">
              <a:spcBef>
                <a:spcPct val="50000"/>
              </a:spcBef>
            </a:pPr>
            <a:r>
              <a:rPr lang="en-US" sz="1400" b="0">
                <a:latin typeface="Arial Narrow" pitchFamily="34" charset="0"/>
              </a:rPr>
              <a:t>Switched</a:t>
            </a:r>
            <a:br>
              <a:rPr lang="en-US" sz="1400" b="0">
                <a:latin typeface="Arial Narrow" pitchFamily="34" charset="0"/>
              </a:rPr>
            </a:br>
            <a:r>
              <a:rPr lang="en-US" sz="1400" b="0">
                <a:latin typeface="Arial Narrow" pitchFamily="34" charset="0"/>
              </a:rPr>
              <a:t>Central</a:t>
            </a:r>
            <a:br>
              <a:rPr lang="en-US" sz="1400" b="0">
                <a:latin typeface="Arial Narrow" pitchFamily="34" charset="0"/>
              </a:rPr>
            </a:br>
            <a:r>
              <a:rPr lang="en-US" sz="1400" b="0">
                <a:latin typeface="Arial Narrow" pitchFamily="34" charset="0"/>
              </a:rPr>
              <a:t>Resource</a:t>
            </a:r>
          </a:p>
        </p:txBody>
      </p:sp>
      <p:sp>
        <p:nvSpPr>
          <p:cNvPr id="5149" name="Text Box 78"/>
          <p:cNvSpPr txBox="1">
            <a:spLocks noChangeArrowheads="1"/>
          </p:cNvSpPr>
          <p:nvPr/>
        </p:nvSpPr>
        <p:spPr bwMode="auto">
          <a:xfrm>
            <a:off x="3832225" y="2755900"/>
            <a:ext cx="347663"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a:latin typeface="Arial Narrow" pitchFamily="34" charset="0"/>
              </a:rPr>
              <a:t>64</a:t>
            </a:r>
          </a:p>
        </p:txBody>
      </p:sp>
      <p:sp>
        <p:nvSpPr>
          <p:cNvPr id="5150" name="Text Box 79"/>
          <p:cNvSpPr txBox="1">
            <a:spLocks noChangeArrowheads="1"/>
          </p:cNvSpPr>
          <p:nvPr/>
        </p:nvSpPr>
        <p:spPr bwMode="auto">
          <a:xfrm>
            <a:off x="3865563" y="3473450"/>
            <a:ext cx="2667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a:latin typeface="Arial Narrow" pitchFamily="34" charset="0"/>
              </a:rPr>
              <a:t>4</a:t>
            </a:r>
          </a:p>
        </p:txBody>
      </p:sp>
      <p:pic>
        <p:nvPicPr>
          <p:cNvPr id="75"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Generate EDMA Interrupt </a:t>
            </a:r>
            <a:r>
              <a:rPr lang="en-US" sz="2800" smtClean="0"/>
              <a:t>(Setting IER</a:t>
            </a:r>
            <a:r>
              <a:rPr lang="en-US" sz="2800" baseline="-25000" smtClean="0"/>
              <a:t>bit</a:t>
            </a:r>
            <a:r>
              <a:rPr lang="en-US" sz="2800" smtClean="0"/>
              <a:t>)</a:t>
            </a:r>
          </a:p>
        </p:txBody>
      </p:sp>
      <p:sp>
        <p:nvSpPr>
          <p:cNvPr id="33795" name="Rectangle 3"/>
          <p:cNvSpPr>
            <a:spLocks noChangeArrowheads="1"/>
          </p:cNvSpPr>
          <p:nvPr/>
        </p:nvSpPr>
        <p:spPr bwMode="auto">
          <a:xfrm>
            <a:off x="152400" y="868363"/>
            <a:ext cx="4525963" cy="381635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a:solidFill>
                  <a:schemeClr val="tx2"/>
                </a:solidFill>
              </a:rPr>
              <a:t>EDMA Channels</a:t>
            </a:r>
          </a:p>
        </p:txBody>
      </p:sp>
      <p:sp>
        <p:nvSpPr>
          <p:cNvPr id="429060" name="Rectangle 4"/>
          <p:cNvSpPr>
            <a:spLocks noChangeArrowheads="1"/>
          </p:cNvSpPr>
          <p:nvPr/>
        </p:nvSpPr>
        <p:spPr bwMode="auto">
          <a:xfrm>
            <a:off x="1535113" y="1839913"/>
            <a:ext cx="1246187" cy="249237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61" name="Rectangle 5"/>
          <p:cNvSpPr>
            <a:spLocks noChangeArrowheads="1"/>
          </p:cNvSpPr>
          <p:nvPr/>
        </p:nvSpPr>
        <p:spPr bwMode="auto">
          <a:xfrm>
            <a:off x="2781300" y="1839913"/>
            <a:ext cx="1752600" cy="249237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798" name="Rectangle 6"/>
          <p:cNvSpPr>
            <a:spLocks noChangeArrowheads="1"/>
          </p:cNvSpPr>
          <p:nvPr/>
        </p:nvSpPr>
        <p:spPr bwMode="auto">
          <a:xfrm>
            <a:off x="407988" y="1490663"/>
            <a:ext cx="1092200" cy="312737"/>
          </a:xfrm>
          <a:prstGeom prst="rect">
            <a:avLst/>
          </a:prstGeom>
          <a:noFill/>
          <a:ln w="12700">
            <a:noFill/>
            <a:miter lim="800000"/>
            <a:headEnd type="none" w="sm" len="sm"/>
            <a:tailEnd type="none" w="sm" len="sm"/>
          </a:ln>
        </p:spPr>
        <p:txBody>
          <a:bodyPr wrap="none" lIns="0" rIns="0">
            <a:spAutoFit/>
          </a:bodyPr>
          <a:lstStyle/>
          <a:p>
            <a:pPr algn="ctr" eaLnBrk="0" hangingPunct="0">
              <a:lnSpc>
                <a:spcPct val="80000"/>
              </a:lnSpc>
            </a:pPr>
            <a:r>
              <a:rPr lang="en-US" sz="1800"/>
              <a:t>Channel #</a:t>
            </a:r>
          </a:p>
        </p:txBody>
      </p:sp>
      <p:cxnSp>
        <p:nvCxnSpPr>
          <p:cNvPr id="33799" name="AutoShape 7"/>
          <p:cNvCxnSpPr>
            <a:cxnSpLocks noChangeShapeType="1"/>
            <a:stCxn id="33834" idx="3"/>
            <a:endCxn id="429064" idx="2"/>
          </p:cNvCxnSpPr>
          <p:nvPr/>
        </p:nvCxnSpPr>
        <p:spPr bwMode="auto">
          <a:xfrm>
            <a:off x="1535113" y="2132013"/>
            <a:ext cx="441325" cy="0"/>
          </a:xfrm>
          <a:prstGeom prst="straightConnector1">
            <a:avLst/>
          </a:prstGeom>
          <a:noFill/>
          <a:ln w="19050">
            <a:solidFill>
              <a:schemeClr val="tx1"/>
            </a:solidFill>
            <a:round/>
            <a:headEnd type="none" w="sm" len="sm"/>
            <a:tailEnd type="none" w="sm" len="sm"/>
          </a:ln>
        </p:spPr>
      </p:cxnSp>
      <p:sp>
        <p:nvSpPr>
          <p:cNvPr id="429064" name="Oval 8"/>
          <p:cNvSpPr>
            <a:spLocks noChangeArrowheads="1"/>
          </p:cNvSpPr>
          <p:nvPr/>
        </p:nvSpPr>
        <p:spPr bwMode="auto">
          <a:xfrm>
            <a:off x="1976438" y="2093913"/>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65" name="Oval 9"/>
          <p:cNvSpPr>
            <a:spLocks noChangeArrowheads="1"/>
          </p:cNvSpPr>
          <p:nvPr/>
        </p:nvSpPr>
        <p:spPr bwMode="auto">
          <a:xfrm>
            <a:off x="249078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02" name="Rectangle 10"/>
          <p:cNvSpPr>
            <a:spLocks noChangeArrowheads="1"/>
          </p:cNvSpPr>
          <p:nvPr/>
        </p:nvSpPr>
        <p:spPr bwMode="auto">
          <a:xfrm>
            <a:off x="1712913" y="2130425"/>
            <a:ext cx="1095375" cy="28733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TCINTEN=0</a:t>
            </a:r>
          </a:p>
        </p:txBody>
      </p:sp>
      <p:cxnSp>
        <p:nvCxnSpPr>
          <p:cNvPr id="33803" name="AutoShape 11"/>
          <p:cNvCxnSpPr>
            <a:cxnSpLocks noChangeShapeType="1"/>
            <a:stCxn id="33833" idx="3"/>
            <a:endCxn id="429068" idx="2"/>
          </p:cNvCxnSpPr>
          <p:nvPr/>
        </p:nvCxnSpPr>
        <p:spPr bwMode="auto">
          <a:xfrm>
            <a:off x="1535113" y="2714625"/>
            <a:ext cx="441325" cy="1588"/>
          </a:xfrm>
          <a:prstGeom prst="straightConnector1">
            <a:avLst/>
          </a:prstGeom>
          <a:noFill/>
          <a:ln w="19050">
            <a:solidFill>
              <a:schemeClr val="tx1"/>
            </a:solidFill>
            <a:round/>
            <a:headEnd type="none" w="sm" len="sm"/>
            <a:tailEnd type="none" w="sm" len="sm"/>
          </a:ln>
        </p:spPr>
      </p:cxnSp>
      <p:sp>
        <p:nvSpPr>
          <p:cNvPr id="429068" name="Oval 12"/>
          <p:cNvSpPr>
            <a:spLocks noChangeArrowheads="1"/>
          </p:cNvSpPr>
          <p:nvPr/>
        </p:nvSpPr>
        <p:spPr bwMode="auto">
          <a:xfrm>
            <a:off x="1976438" y="267970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69" name="Oval 13"/>
          <p:cNvSpPr>
            <a:spLocks noChangeArrowheads="1"/>
          </p:cNvSpPr>
          <p:nvPr/>
        </p:nvSpPr>
        <p:spPr bwMode="auto">
          <a:xfrm>
            <a:off x="249078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06" name="Rectangle 14"/>
          <p:cNvSpPr>
            <a:spLocks noChangeArrowheads="1"/>
          </p:cNvSpPr>
          <p:nvPr/>
        </p:nvSpPr>
        <p:spPr bwMode="auto">
          <a:xfrm>
            <a:off x="1709738" y="2732088"/>
            <a:ext cx="1095375" cy="287337"/>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TCINTEN=0</a:t>
            </a:r>
          </a:p>
        </p:txBody>
      </p:sp>
      <p:sp>
        <p:nvSpPr>
          <p:cNvPr id="429071" name="Oval 15"/>
          <p:cNvSpPr>
            <a:spLocks noChangeArrowheads="1"/>
          </p:cNvSpPr>
          <p:nvPr/>
        </p:nvSpPr>
        <p:spPr bwMode="auto">
          <a:xfrm>
            <a:off x="351313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72" name="Oval 16"/>
          <p:cNvSpPr>
            <a:spLocks noChangeArrowheads="1"/>
          </p:cNvSpPr>
          <p:nvPr/>
        </p:nvSpPr>
        <p:spPr bwMode="auto">
          <a:xfrm>
            <a:off x="351313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09" name="AutoShape 17"/>
          <p:cNvCxnSpPr>
            <a:cxnSpLocks noChangeShapeType="1"/>
            <a:stCxn id="429065" idx="6"/>
            <a:endCxn id="429065" idx="6"/>
          </p:cNvCxnSpPr>
          <p:nvPr/>
        </p:nvCxnSpPr>
        <p:spPr bwMode="auto">
          <a:xfrm>
            <a:off x="2562225" y="2132013"/>
            <a:ext cx="0" cy="0"/>
          </a:xfrm>
          <a:prstGeom prst="straightConnector1">
            <a:avLst/>
          </a:prstGeom>
          <a:noFill/>
          <a:ln w="12700">
            <a:solidFill>
              <a:schemeClr val="tx1"/>
            </a:solidFill>
            <a:round/>
            <a:headEnd type="none" w="sm" len="sm"/>
            <a:tailEnd type="none" w="sm" len="sm"/>
          </a:ln>
        </p:spPr>
      </p:cxnSp>
      <p:cxnSp>
        <p:nvCxnSpPr>
          <p:cNvPr id="33810" name="AutoShape 18"/>
          <p:cNvCxnSpPr>
            <a:cxnSpLocks noChangeShapeType="1"/>
            <a:stCxn id="429065" idx="6"/>
            <a:endCxn id="429071" idx="2"/>
          </p:cNvCxnSpPr>
          <p:nvPr/>
        </p:nvCxnSpPr>
        <p:spPr bwMode="auto">
          <a:xfrm>
            <a:off x="2562225" y="2132013"/>
            <a:ext cx="950913" cy="0"/>
          </a:xfrm>
          <a:prstGeom prst="straightConnector1">
            <a:avLst/>
          </a:prstGeom>
          <a:noFill/>
          <a:ln w="19050">
            <a:solidFill>
              <a:schemeClr val="tx1"/>
            </a:solidFill>
            <a:round/>
            <a:headEnd type="none" w="sm" len="sm"/>
            <a:tailEnd type="none" w="sm" len="sm"/>
          </a:ln>
        </p:spPr>
      </p:cxnSp>
      <p:cxnSp>
        <p:nvCxnSpPr>
          <p:cNvPr id="33811" name="AutoShape 19"/>
          <p:cNvCxnSpPr>
            <a:cxnSpLocks noChangeShapeType="1"/>
            <a:stCxn id="429069" idx="6"/>
            <a:endCxn id="429072" idx="2"/>
          </p:cNvCxnSpPr>
          <p:nvPr/>
        </p:nvCxnSpPr>
        <p:spPr bwMode="auto">
          <a:xfrm>
            <a:off x="2562225" y="2714625"/>
            <a:ext cx="950913" cy="0"/>
          </a:xfrm>
          <a:prstGeom prst="straightConnector1">
            <a:avLst/>
          </a:prstGeom>
          <a:noFill/>
          <a:ln w="19050">
            <a:solidFill>
              <a:schemeClr val="tx1"/>
            </a:solidFill>
            <a:round/>
            <a:headEnd type="none" w="sm" len="sm"/>
            <a:tailEnd type="none" w="sm" len="sm"/>
          </a:ln>
        </p:spPr>
      </p:cxnSp>
      <p:cxnSp>
        <p:nvCxnSpPr>
          <p:cNvPr id="33812" name="AutoShape 20"/>
          <p:cNvCxnSpPr>
            <a:cxnSpLocks noChangeShapeType="1"/>
            <a:stCxn id="33832" idx="3"/>
            <a:endCxn id="429077" idx="2"/>
          </p:cNvCxnSpPr>
          <p:nvPr/>
        </p:nvCxnSpPr>
        <p:spPr bwMode="auto">
          <a:xfrm flipV="1">
            <a:off x="1535113" y="3335338"/>
            <a:ext cx="441325" cy="1587"/>
          </a:xfrm>
          <a:prstGeom prst="straightConnector1">
            <a:avLst/>
          </a:prstGeom>
          <a:noFill/>
          <a:ln w="38100">
            <a:solidFill>
              <a:schemeClr val="tx2"/>
            </a:solidFill>
            <a:round/>
            <a:headEnd type="none" w="sm" len="sm"/>
            <a:tailEnd type="none" w="sm" len="sm"/>
          </a:ln>
        </p:spPr>
      </p:cxnSp>
      <p:sp>
        <p:nvSpPr>
          <p:cNvPr id="429077" name="Oval 21"/>
          <p:cNvSpPr>
            <a:spLocks noChangeArrowheads="1"/>
          </p:cNvSpPr>
          <p:nvPr/>
        </p:nvSpPr>
        <p:spPr bwMode="auto">
          <a:xfrm>
            <a:off x="1976438" y="3297238"/>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78" name="Oval 22"/>
          <p:cNvSpPr>
            <a:spLocks noChangeArrowheads="1"/>
          </p:cNvSpPr>
          <p:nvPr/>
        </p:nvSpPr>
        <p:spPr bwMode="auto">
          <a:xfrm>
            <a:off x="249078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15" name="AutoShape 23"/>
          <p:cNvCxnSpPr>
            <a:cxnSpLocks noChangeShapeType="1"/>
            <a:stCxn id="429077" idx="6"/>
            <a:endCxn id="429078" idx="2"/>
          </p:cNvCxnSpPr>
          <p:nvPr/>
        </p:nvCxnSpPr>
        <p:spPr bwMode="auto">
          <a:xfrm>
            <a:off x="2051050" y="3333750"/>
            <a:ext cx="439738" cy="0"/>
          </a:xfrm>
          <a:prstGeom prst="straightConnector1">
            <a:avLst/>
          </a:prstGeom>
          <a:noFill/>
          <a:ln w="38100">
            <a:solidFill>
              <a:schemeClr val="tx2"/>
            </a:solidFill>
            <a:round/>
            <a:headEnd type="none" w="sm" len="sm"/>
            <a:tailEnd type="triangle" w="med" len="med"/>
          </a:ln>
        </p:spPr>
      </p:cxnSp>
      <p:sp>
        <p:nvSpPr>
          <p:cNvPr id="33816" name="Rectangle 24"/>
          <p:cNvSpPr>
            <a:spLocks noChangeArrowheads="1"/>
          </p:cNvSpPr>
          <p:nvPr/>
        </p:nvSpPr>
        <p:spPr bwMode="auto">
          <a:xfrm>
            <a:off x="1712913" y="3349625"/>
            <a:ext cx="1095375" cy="28733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TCINTEN=1</a:t>
            </a:r>
          </a:p>
        </p:txBody>
      </p:sp>
      <p:cxnSp>
        <p:nvCxnSpPr>
          <p:cNvPr id="33817" name="AutoShape 25"/>
          <p:cNvCxnSpPr>
            <a:cxnSpLocks noChangeShapeType="1"/>
            <a:stCxn id="33831" idx="3"/>
            <a:endCxn id="429082" idx="2"/>
          </p:cNvCxnSpPr>
          <p:nvPr/>
        </p:nvCxnSpPr>
        <p:spPr bwMode="auto">
          <a:xfrm>
            <a:off x="1535113" y="3990975"/>
            <a:ext cx="441325" cy="0"/>
          </a:xfrm>
          <a:prstGeom prst="straightConnector1">
            <a:avLst/>
          </a:prstGeom>
          <a:noFill/>
          <a:ln w="19050">
            <a:solidFill>
              <a:schemeClr val="tx1"/>
            </a:solidFill>
            <a:round/>
            <a:headEnd type="none" w="sm" len="sm"/>
            <a:tailEnd type="none" w="sm" len="sm"/>
          </a:ln>
        </p:spPr>
      </p:cxnSp>
      <p:sp>
        <p:nvSpPr>
          <p:cNvPr id="429082" name="Oval 26"/>
          <p:cNvSpPr>
            <a:spLocks noChangeArrowheads="1"/>
          </p:cNvSpPr>
          <p:nvPr/>
        </p:nvSpPr>
        <p:spPr bwMode="auto">
          <a:xfrm>
            <a:off x="1976438" y="3956050"/>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83" name="Oval 27"/>
          <p:cNvSpPr>
            <a:spLocks noChangeArrowheads="1"/>
          </p:cNvSpPr>
          <p:nvPr/>
        </p:nvSpPr>
        <p:spPr bwMode="auto">
          <a:xfrm>
            <a:off x="249078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20" name="Rectangle 28"/>
          <p:cNvSpPr>
            <a:spLocks noChangeArrowheads="1"/>
          </p:cNvSpPr>
          <p:nvPr/>
        </p:nvSpPr>
        <p:spPr bwMode="auto">
          <a:xfrm>
            <a:off x="1709738" y="3992563"/>
            <a:ext cx="1095375" cy="287337"/>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TCINTEN=0</a:t>
            </a:r>
          </a:p>
        </p:txBody>
      </p:sp>
      <p:sp>
        <p:nvSpPr>
          <p:cNvPr id="429085" name="Oval 29"/>
          <p:cNvSpPr>
            <a:spLocks noChangeArrowheads="1"/>
          </p:cNvSpPr>
          <p:nvPr/>
        </p:nvSpPr>
        <p:spPr bwMode="auto">
          <a:xfrm>
            <a:off x="351313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086" name="Oval 30"/>
          <p:cNvSpPr>
            <a:spLocks noChangeArrowheads="1"/>
          </p:cNvSpPr>
          <p:nvPr/>
        </p:nvSpPr>
        <p:spPr bwMode="auto">
          <a:xfrm>
            <a:off x="351313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23" name="AutoShape 31"/>
          <p:cNvCxnSpPr>
            <a:cxnSpLocks noChangeShapeType="1"/>
            <a:stCxn id="429078" idx="6"/>
            <a:endCxn id="429078" idx="6"/>
          </p:cNvCxnSpPr>
          <p:nvPr/>
        </p:nvCxnSpPr>
        <p:spPr bwMode="auto">
          <a:xfrm>
            <a:off x="2562225" y="3336925"/>
            <a:ext cx="0" cy="0"/>
          </a:xfrm>
          <a:prstGeom prst="straightConnector1">
            <a:avLst/>
          </a:prstGeom>
          <a:noFill/>
          <a:ln w="12700">
            <a:solidFill>
              <a:schemeClr val="tx1"/>
            </a:solidFill>
            <a:round/>
            <a:headEnd type="none" w="sm" len="sm"/>
            <a:tailEnd type="none" w="sm" len="sm"/>
          </a:ln>
        </p:spPr>
      </p:cxnSp>
      <p:cxnSp>
        <p:nvCxnSpPr>
          <p:cNvPr id="33824" name="AutoShape 32"/>
          <p:cNvCxnSpPr>
            <a:cxnSpLocks noChangeShapeType="1"/>
            <a:stCxn id="429078" idx="6"/>
            <a:endCxn id="429085" idx="2"/>
          </p:cNvCxnSpPr>
          <p:nvPr/>
        </p:nvCxnSpPr>
        <p:spPr bwMode="auto">
          <a:xfrm>
            <a:off x="2562225" y="3336925"/>
            <a:ext cx="950913" cy="0"/>
          </a:xfrm>
          <a:prstGeom prst="straightConnector1">
            <a:avLst/>
          </a:prstGeom>
          <a:noFill/>
          <a:ln w="38100">
            <a:solidFill>
              <a:schemeClr val="tx2"/>
            </a:solidFill>
            <a:round/>
            <a:headEnd type="none" w="sm" len="sm"/>
            <a:tailEnd type="none" w="sm" len="sm"/>
          </a:ln>
        </p:spPr>
      </p:cxnSp>
      <p:cxnSp>
        <p:nvCxnSpPr>
          <p:cNvPr id="33825" name="AutoShape 33"/>
          <p:cNvCxnSpPr>
            <a:cxnSpLocks noChangeShapeType="1"/>
            <a:stCxn id="429083" idx="6"/>
            <a:endCxn id="429086" idx="2"/>
          </p:cNvCxnSpPr>
          <p:nvPr/>
        </p:nvCxnSpPr>
        <p:spPr bwMode="auto">
          <a:xfrm>
            <a:off x="2562225" y="3990975"/>
            <a:ext cx="950913" cy="0"/>
          </a:xfrm>
          <a:prstGeom prst="straightConnector1">
            <a:avLst/>
          </a:prstGeom>
          <a:noFill/>
          <a:ln w="19050">
            <a:solidFill>
              <a:schemeClr val="tx1"/>
            </a:solidFill>
            <a:round/>
            <a:headEnd type="none" w="sm" len="sm"/>
            <a:tailEnd type="none" w="sm" len="sm"/>
          </a:ln>
        </p:spPr>
      </p:cxnSp>
      <p:sp>
        <p:nvSpPr>
          <p:cNvPr id="33826" name="Rectangle 34"/>
          <p:cNvSpPr>
            <a:spLocks noChangeArrowheads="1"/>
          </p:cNvSpPr>
          <p:nvPr/>
        </p:nvSpPr>
        <p:spPr bwMode="auto">
          <a:xfrm>
            <a:off x="2781300" y="2130425"/>
            <a:ext cx="7175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TCC=0</a:t>
            </a:r>
          </a:p>
        </p:txBody>
      </p:sp>
      <p:sp>
        <p:nvSpPr>
          <p:cNvPr id="33827" name="Rectangle 35"/>
          <p:cNvSpPr>
            <a:spLocks noChangeArrowheads="1"/>
          </p:cNvSpPr>
          <p:nvPr/>
        </p:nvSpPr>
        <p:spPr bwMode="auto">
          <a:xfrm>
            <a:off x="2781300" y="2713038"/>
            <a:ext cx="7175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TCC=1</a:t>
            </a:r>
          </a:p>
        </p:txBody>
      </p:sp>
      <p:sp>
        <p:nvSpPr>
          <p:cNvPr id="33828" name="Rectangle 36"/>
          <p:cNvSpPr>
            <a:spLocks noChangeArrowheads="1"/>
          </p:cNvSpPr>
          <p:nvPr/>
        </p:nvSpPr>
        <p:spPr bwMode="auto">
          <a:xfrm>
            <a:off x="2781300" y="3349625"/>
            <a:ext cx="8080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TCC=14</a:t>
            </a:r>
          </a:p>
        </p:txBody>
      </p:sp>
      <p:sp>
        <p:nvSpPr>
          <p:cNvPr id="33829" name="Rectangle 37"/>
          <p:cNvSpPr>
            <a:spLocks noChangeArrowheads="1"/>
          </p:cNvSpPr>
          <p:nvPr/>
        </p:nvSpPr>
        <p:spPr bwMode="auto">
          <a:xfrm>
            <a:off x="2781300" y="3992563"/>
            <a:ext cx="808038"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TCC=63</a:t>
            </a:r>
          </a:p>
        </p:txBody>
      </p:sp>
      <p:sp>
        <p:nvSpPr>
          <p:cNvPr id="429094" name="Rectangle 38"/>
          <p:cNvSpPr>
            <a:spLocks noChangeArrowheads="1"/>
          </p:cNvSpPr>
          <p:nvPr/>
        </p:nvSpPr>
        <p:spPr bwMode="auto">
          <a:xfrm>
            <a:off x="3951288" y="4259263"/>
            <a:ext cx="71437" cy="73025"/>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31" name="Rectangle 39"/>
          <p:cNvSpPr>
            <a:spLocks noChangeArrowheads="1"/>
          </p:cNvSpPr>
          <p:nvPr/>
        </p:nvSpPr>
        <p:spPr bwMode="auto">
          <a:xfrm>
            <a:off x="368300" y="3663950"/>
            <a:ext cx="1166813" cy="657225"/>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t>63</a:t>
            </a:r>
          </a:p>
        </p:txBody>
      </p:sp>
      <p:sp>
        <p:nvSpPr>
          <p:cNvPr id="33832" name="Rectangle 40"/>
          <p:cNvSpPr>
            <a:spLocks noChangeArrowheads="1"/>
          </p:cNvSpPr>
          <p:nvPr/>
        </p:nvSpPr>
        <p:spPr bwMode="auto">
          <a:xfrm>
            <a:off x="368300" y="3005138"/>
            <a:ext cx="1166813" cy="658812"/>
          </a:xfrm>
          <a:prstGeom prst="rect">
            <a:avLst/>
          </a:prstGeom>
          <a:noFill/>
          <a:ln w="12700">
            <a:noFill/>
            <a:miter lim="800000"/>
            <a:headEnd type="none" w="sm" len="sm"/>
            <a:tailEnd type="none" w="sm" len="sm"/>
          </a:ln>
        </p:spPr>
        <p:txBody>
          <a:bodyPr wrap="none" lIns="0" tIns="0" rIns="0" bIns="0" anchor="ctr" anchorCtr="1"/>
          <a:lstStyle/>
          <a:p>
            <a:pPr algn="ctr" eaLnBrk="0" hangingPunct="0">
              <a:lnSpc>
                <a:spcPct val="35000"/>
              </a:lnSpc>
              <a:buClr>
                <a:schemeClr val="tx2"/>
              </a:buClr>
              <a:buSzPct val="75000"/>
              <a:buFont typeface="Wingdings" pitchFamily="2" charset="2"/>
              <a:buNone/>
              <a:tabLst>
                <a:tab pos="747713" algn="l"/>
              </a:tabLst>
            </a:pPr>
            <a:r>
              <a:rPr lang="en-US" sz="2000"/>
              <a:t>.</a:t>
            </a:r>
          </a:p>
          <a:p>
            <a:pPr algn="ctr" eaLnBrk="0" hangingPunct="0">
              <a:lnSpc>
                <a:spcPct val="35000"/>
              </a:lnSpc>
              <a:buClr>
                <a:schemeClr val="tx2"/>
              </a:buClr>
              <a:buSzPct val="75000"/>
              <a:buFont typeface="Wingdings" pitchFamily="2" charset="2"/>
              <a:buNone/>
              <a:tabLst>
                <a:tab pos="747713" algn="l"/>
              </a:tabLst>
            </a:pPr>
            <a:r>
              <a:rPr lang="en-US" sz="2000"/>
              <a:t>.</a:t>
            </a:r>
          </a:p>
          <a:p>
            <a:pPr algn="ctr" eaLnBrk="0" hangingPunct="0">
              <a:lnSpc>
                <a:spcPct val="35000"/>
              </a:lnSpc>
              <a:buClr>
                <a:schemeClr val="tx2"/>
              </a:buClr>
              <a:buSzPct val="75000"/>
              <a:buFont typeface="Wingdings" pitchFamily="2" charset="2"/>
              <a:buNone/>
              <a:tabLst>
                <a:tab pos="747713" algn="l"/>
              </a:tabLst>
            </a:pPr>
            <a:r>
              <a:rPr lang="en-US" sz="2000"/>
              <a:t>.</a:t>
            </a:r>
          </a:p>
        </p:txBody>
      </p:sp>
      <p:sp>
        <p:nvSpPr>
          <p:cNvPr id="33833" name="Rectangle 41"/>
          <p:cNvSpPr>
            <a:spLocks noChangeArrowheads="1"/>
          </p:cNvSpPr>
          <p:nvPr/>
        </p:nvSpPr>
        <p:spPr bwMode="auto">
          <a:xfrm>
            <a:off x="368300" y="2422525"/>
            <a:ext cx="1166813" cy="582613"/>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t>1</a:t>
            </a:r>
          </a:p>
        </p:txBody>
      </p:sp>
      <p:sp>
        <p:nvSpPr>
          <p:cNvPr id="33834" name="Rectangle 42"/>
          <p:cNvSpPr>
            <a:spLocks noChangeArrowheads="1"/>
          </p:cNvSpPr>
          <p:nvPr/>
        </p:nvSpPr>
        <p:spPr bwMode="auto">
          <a:xfrm>
            <a:off x="368300" y="1839913"/>
            <a:ext cx="1166813" cy="582612"/>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t>0</a:t>
            </a:r>
          </a:p>
        </p:txBody>
      </p:sp>
      <p:sp>
        <p:nvSpPr>
          <p:cNvPr id="429099" name="Line 43"/>
          <p:cNvSpPr>
            <a:spLocks noChangeShapeType="1"/>
          </p:cNvSpPr>
          <p:nvPr/>
        </p:nvSpPr>
        <p:spPr bwMode="auto">
          <a:xfrm>
            <a:off x="368300" y="242252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00" name="Line 44"/>
          <p:cNvSpPr>
            <a:spLocks noChangeShapeType="1"/>
          </p:cNvSpPr>
          <p:nvPr/>
        </p:nvSpPr>
        <p:spPr bwMode="auto">
          <a:xfrm>
            <a:off x="368300" y="3005138"/>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01" name="Line 45"/>
          <p:cNvSpPr>
            <a:spLocks noChangeShapeType="1"/>
          </p:cNvSpPr>
          <p:nvPr/>
        </p:nvSpPr>
        <p:spPr bwMode="auto">
          <a:xfrm>
            <a:off x="368300" y="3663950"/>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38" name="Rectangle 46"/>
          <p:cNvSpPr>
            <a:spLocks noChangeArrowheads="1"/>
          </p:cNvSpPr>
          <p:nvPr/>
        </p:nvSpPr>
        <p:spPr bwMode="auto">
          <a:xfrm>
            <a:off x="2328863" y="1493838"/>
            <a:ext cx="863600" cy="274637"/>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t>Options</a:t>
            </a:r>
            <a:endParaRPr lang="en-US" sz="1800" baseline="-25000"/>
          </a:p>
        </p:txBody>
      </p:sp>
      <p:sp>
        <p:nvSpPr>
          <p:cNvPr id="429103" name="Rectangle 47"/>
          <p:cNvSpPr>
            <a:spLocks noChangeArrowheads="1"/>
          </p:cNvSpPr>
          <p:nvPr/>
        </p:nvSpPr>
        <p:spPr bwMode="auto">
          <a:xfrm>
            <a:off x="368300" y="1839913"/>
            <a:ext cx="1166813" cy="2492375"/>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04" name="Line 48"/>
          <p:cNvSpPr>
            <a:spLocks noChangeShapeType="1"/>
          </p:cNvSpPr>
          <p:nvPr/>
        </p:nvSpPr>
        <p:spPr bwMode="auto">
          <a:xfrm>
            <a:off x="368300" y="432117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41" name="AutoShape 49"/>
          <p:cNvCxnSpPr>
            <a:cxnSpLocks noChangeShapeType="1"/>
            <a:stCxn id="429068" idx="6"/>
          </p:cNvCxnSpPr>
          <p:nvPr/>
        </p:nvCxnSpPr>
        <p:spPr bwMode="auto">
          <a:xfrm flipV="1">
            <a:off x="2051050" y="2528888"/>
            <a:ext cx="439738" cy="188912"/>
          </a:xfrm>
          <a:prstGeom prst="straightConnector1">
            <a:avLst/>
          </a:prstGeom>
          <a:noFill/>
          <a:ln w="19050">
            <a:solidFill>
              <a:schemeClr val="tx1"/>
            </a:solidFill>
            <a:round/>
            <a:headEnd type="none" w="sm" len="sm"/>
            <a:tailEnd type="none" w="sm" len="sm"/>
          </a:ln>
        </p:spPr>
      </p:cxnSp>
      <p:cxnSp>
        <p:nvCxnSpPr>
          <p:cNvPr id="33842" name="AutoShape 50"/>
          <p:cNvCxnSpPr>
            <a:cxnSpLocks noChangeShapeType="1"/>
            <a:stCxn id="429082" idx="6"/>
          </p:cNvCxnSpPr>
          <p:nvPr/>
        </p:nvCxnSpPr>
        <p:spPr bwMode="auto">
          <a:xfrm flipV="1">
            <a:off x="2051050" y="3805238"/>
            <a:ext cx="439738" cy="187325"/>
          </a:xfrm>
          <a:prstGeom prst="straightConnector1">
            <a:avLst/>
          </a:prstGeom>
          <a:noFill/>
          <a:ln w="19050">
            <a:solidFill>
              <a:schemeClr val="tx1"/>
            </a:solidFill>
            <a:round/>
            <a:headEnd type="none" w="sm" len="sm"/>
            <a:tailEnd type="none" w="sm" len="sm"/>
          </a:ln>
        </p:spPr>
      </p:cxnSp>
      <p:sp>
        <p:nvSpPr>
          <p:cNvPr id="429107" name="Rectangle 51"/>
          <p:cNvSpPr>
            <a:spLocks noChangeArrowheads="1"/>
          </p:cNvSpPr>
          <p:nvPr/>
        </p:nvSpPr>
        <p:spPr bwMode="auto">
          <a:xfrm>
            <a:off x="76200" y="4492625"/>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eaLnBrk="0" hangingPunct="0">
              <a:defRPr/>
            </a:pPr>
            <a:r>
              <a:rPr lang="en-US" sz="2000">
                <a:solidFill>
                  <a:srgbClr val="FFFFFF"/>
                </a:solidFill>
                <a:latin typeface="Arial Narrow" pitchFamily="34" charset="0"/>
              </a:rPr>
              <a:t>Options</a:t>
            </a:r>
          </a:p>
        </p:txBody>
      </p:sp>
      <p:sp>
        <p:nvSpPr>
          <p:cNvPr id="33844" name="Rectangle 52"/>
          <p:cNvSpPr>
            <a:spLocks noChangeArrowheads="1"/>
          </p:cNvSpPr>
          <p:nvPr/>
        </p:nvSpPr>
        <p:spPr bwMode="auto">
          <a:xfrm>
            <a:off x="2208213" y="4492625"/>
            <a:ext cx="839787" cy="31908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latin typeface="Arial Narrow" pitchFamily="34" charset="0"/>
              </a:rPr>
              <a:t>TCC</a:t>
            </a:r>
          </a:p>
        </p:txBody>
      </p:sp>
      <p:sp>
        <p:nvSpPr>
          <p:cNvPr id="33845" name="Rectangle 53"/>
          <p:cNvSpPr>
            <a:spLocks noChangeArrowheads="1"/>
          </p:cNvSpPr>
          <p:nvPr/>
        </p:nvSpPr>
        <p:spPr bwMode="auto">
          <a:xfrm>
            <a:off x="1033463" y="4492625"/>
            <a:ext cx="773112" cy="319088"/>
          </a:xfrm>
          <a:prstGeom prst="rect">
            <a:avLst/>
          </a:prstGeom>
          <a:solidFill>
            <a:schemeClr val="accent3"/>
          </a:solidFill>
          <a:ln w="12700">
            <a:solidFill>
              <a:schemeClr val="tx1"/>
            </a:solidFill>
            <a:miter lim="800000"/>
            <a:headEnd type="none" w="sm" len="sm"/>
            <a:tailEnd type="none" w="sm" len="sm"/>
          </a:ln>
        </p:spPr>
        <p:txBody>
          <a:bodyPr wrap="none" lIns="45720" anchor="ctr"/>
          <a:lstStyle/>
          <a:p>
            <a:pPr algn="ctr" eaLnBrk="0" hangingPunct="0">
              <a:lnSpc>
                <a:spcPct val="80000"/>
              </a:lnSpc>
              <a:spcBef>
                <a:spcPct val="50000"/>
              </a:spcBef>
            </a:pPr>
            <a:r>
              <a:rPr lang="en-US" sz="1600">
                <a:latin typeface="Arial Narrow" pitchFamily="34" charset="0"/>
              </a:rPr>
              <a:t>TCINTEN</a:t>
            </a:r>
          </a:p>
        </p:txBody>
      </p:sp>
      <p:sp>
        <p:nvSpPr>
          <p:cNvPr id="33846" name="Rectangle 54"/>
          <p:cNvSpPr>
            <a:spLocks noChangeArrowheads="1"/>
          </p:cNvSpPr>
          <p:nvPr/>
        </p:nvSpPr>
        <p:spPr bwMode="auto">
          <a:xfrm>
            <a:off x="1309688" y="4849813"/>
            <a:ext cx="161925" cy="173037"/>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a:latin typeface="Arial Narrow" pitchFamily="34" charset="0"/>
              </a:rPr>
              <a:t>20</a:t>
            </a:r>
          </a:p>
        </p:txBody>
      </p:sp>
      <p:sp>
        <p:nvSpPr>
          <p:cNvPr id="33847" name="Rectangle 55"/>
          <p:cNvSpPr>
            <a:spLocks noChangeArrowheads="1"/>
          </p:cNvSpPr>
          <p:nvPr/>
        </p:nvSpPr>
        <p:spPr bwMode="auto">
          <a:xfrm>
            <a:off x="2254250" y="4849813"/>
            <a:ext cx="742950" cy="173037"/>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a:latin typeface="Arial Narrow" pitchFamily="34" charset="0"/>
              </a:rPr>
              <a:t>17          12</a:t>
            </a:r>
          </a:p>
        </p:txBody>
      </p:sp>
      <p:sp>
        <p:nvSpPr>
          <p:cNvPr id="33848" name="Rectangle 56"/>
          <p:cNvSpPr>
            <a:spLocks noChangeArrowheads="1"/>
          </p:cNvSpPr>
          <p:nvPr/>
        </p:nvSpPr>
        <p:spPr bwMode="auto">
          <a:xfrm>
            <a:off x="4678363" y="868363"/>
            <a:ext cx="3779837" cy="3816350"/>
          </a:xfrm>
          <a:prstGeom prst="rect">
            <a:avLst/>
          </a:prstGeom>
          <a:solidFill>
            <a:schemeClr val="accent1"/>
          </a:solidFill>
          <a:ln w="12700">
            <a:solidFill>
              <a:schemeClr val="tx1"/>
            </a:solidFill>
            <a:miter lim="800000"/>
            <a:headEnd type="none" w="sm" len="sm"/>
            <a:tailEnd type="none" w="sm" len="sm"/>
          </a:ln>
        </p:spPr>
        <p:txBody>
          <a:bodyPr wrap="none" lIns="0" tIns="91440" rIns="0"/>
          <a:lstStyle/>
          <a:p>
            <a:pPr algn="ctr" eaLnBrk="0" hangingPunct="0">
              <a:lnSpc>
                <a:spcPct val="80000"/>
              </a:lnSpc>
              <a:spcBef>
                <a:spcPct val="50000"/>
              </a:spcBef>
            </a:pPr>
            <a:r>
              <a:rPr lang="en-US">
                <a:solidFill>
                  <a:schemeClr val="tx2"/>
                </a:solidFill>
                <a:latin typeface="Arial Narrow" pitchFamily="34" charset="0"/>
              </a:rPr>
              <a:t>EDMA Interrupt Generation</a:t>
            </a:r>
          </a:p>
        </p:txBody>
      </p:sp>
      <p:sp>
        <p:nvSpPr>
          <p:cNvPr id="429113" name="Rectangle 57"/>
          <p:cNvSpPr>
            <a:spLocks noChangeArrowheads="1"/>
          </p:cNvSpPr>
          <p:nvPr/>
        </p:nvSpPr>
        <p:spPr bwMode="auto">
          <a:xfrm>
            <a:off x="5118100" y="1839913"/>
            <a:ext cx="788988" cy="2492375"/>
          </a:xfrm>
          <a:prstGeom prst="rect">
            <a:avLst/>
          </a:prstGeom>
          <a:solidFill>
            <a:schemeClr val="accent3"/>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33850" name="Group 58"/>
          <p:cNvGrpSpPr>
            <a:grpSpLocks/>
          </p:cNvGrpSpPr>
          <p:nvPr/>
        </p:nvGrpSpPr>
        <p:grpSpPr bwMode="auto">
          <a:xfrm>
            <a:off x="4314825" y="2097088"/>
            <a:ext cx="71438" cy="1930400"/>
            <a:chOff x="2718" y="1131"/>
            <a:chExt cx="45" cy="1216"/>
          </a:xfrm>
        </p:grpSpPr>
        <p:sp>
          <p:nvSpPr>
            <p:cNvPr id="429115"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16"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17"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18"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cxnSp>
        <p:nvCxnSpPr>
          <p:cNvPr id="33851" name="AutoShape 63"/>
          <p:cNvCxnSpPr>
            <a:cxnSpLocks noChangeShapeType="1"/>
            <a:stCxn id="429115" idx="6"/>
            <a:endCxn id="33855" idx="1"/>
          </p:cNvCxnSpPr>
          <p:nvPr/>
        </p:nvCxnSpPr>
        <p:spPr bwMode="auto">
          <a:xfrm>
            <a:off x="4386263" y="2133600"/>
            <a:ext cx="950912" cy="0"/>
          </a:xfrm>
          <a:prstGeom prst="straightConnector1">
            <a:avLst/>
          </a:prstGeom>
          <a:noFill/>
          <a:ln w="19050">
            <a:solidFill>
              <a:schemeClr val="tx1"/>
            </a:solidFill>
            <a:round/>
            <a:headEnd type="none" w="sm" len="sm"/>
            <a:tailEnd type="none" w="sm" len="sm"/>
          </a:ln>
        </p:spPr>
      </p:cxnSp>
      <p:cxnSp>
        <p:nvCxnSpPr>
          <p:cNvPr id="33852" name="AutoShape 64"/>
          <p:cNvCxnSpPr>
            <a:cxnSpLocks noChangeShapeType="1"/>
            <a:stCxn id="429116" idx="6"/>
            <a:endCxn id="33856" idx="1"/>
          </p:cNvCxnSpPr>
          <p:nvPr/>
        </p:nvCxnSpPr>
        <p:spPr bwMode="auto">
          <a:xfrm flipV="1">
            <a:off x="4386263" y="2714625"/>
            <a:ext cx="950912" cy="1588"/>
          </a:xfrm>
          <a:prstGeom prst="straightConnector1">
            <a:avLst/>
          </a:prstGeom>
          <a:noFill/>
          <a:ln w="19050">
            <a:solidFill>
              <a:schemeClr val="tx1"/>
            </a:solidFill>
            <a:round/>
            <a:headEnd type="none" w="sm" len="sm"/>
            <a:tailEnd type="none" w="sm" len="sm"/>
          </a:ln>
        </p:spPr>
      </p:cxnSp>
      <p:cxnSp>
        <p:nvCxnSpPr>
          <p:cNvPr id="33853" name="AutoShape 65"/>
          <p:cNvCxnSpPr>
            <a:cxnSpLocks noChangeShapeType="1"/>
            <a:stCxn id="429117" idx="6"/>
            <a:endCxn id="33857" idx="1"/>
          </p:cNvCxnSpPr>
          <p:nvPr/>
        </p:nvCxnSpPr>
        <p:spPr bwMode="auto">
          <a:xfrm>
            <a:off x="4386263" y="3338513"/>
            <a:ext cx="950912" cy="0"/>
          </a:xfrm>
          <a:prstGeom prst="straightConnector1">
            <a:avLst/>
          </a:prstGeom>
          <a:noFill/>
          <a:ln w="38100">
            <a:solidFill>
              <a:schemeClr val="tx2"/>
            </a:solidFill>
            <a:round/>
            <a:headEnd type="none" w="sm" len="sm"/>
            <a:tailEnd type="none" w="sm" len="sm"/>
          </a:ln>
        </p:spPr>
      </p:cxnSp>
      <p:cxnSp>
        <p:nvCxnSpPr>
          <p:cNvPr id="33854" name="AutoShape 66"/>
          <p:cNvCxnSpPr>
            <a:cxnSpLocks noChangeShapeType="1"/>
            <a:stCxn id="429118" idx="6"/>
            <a:endCxn id="33858" idx="1"/>
          </p:cNvCxnSpPr>
          <p:nvPr/>
        </p:nvCxnSpPr>
        <p:spPr bwMode="auto">
          <a:xfrm>
            <a:off x="4386263" y="3992563"/>
            <a:ext cx="950912" cy="0"/>
          </a:xfrm>
          <a:prstGeom prst="straightConnector1">
            <a:avLst/>
          </a:prstGeom>
          <a:noFill/>
          <a:ln w="19050">
            <a:solidFill>
              <a:schemeClr val="tx1"/>
            </a:solidFill>
            <a:round/>
            <a:headEnd type="none" w="sm" len="sm"/>
            <a:tailEnd type="none" w="sm" len="sm"/>
          </a:ln>
        </p:spPr>
      </p:cxnSp>
      <p:sp>
        <p:nvSpPr>
          <p:cNvPr id="33855" name="Rectangle 67"/>
          <p:cNvSpPr>
            <a:spLocks noChangeArrowheads="1"/>
          </p:cNvSpPr>
          <p:nvPr/>
        </p:nvSpPr>
        <p:spPr bwMode="auto">
          <a:xfrm>
            <a:off x="5337175" y="1951038"/>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t>0</a:t>
            </a:r>
          </a:p>
        </p:txBody>
      </p:sp>
      <p:sp>
        <p:nvSpPr>
          <p:cNvPr id="33856" name="Rectangle 68"/>
          <p:cNvSpPr>
            <a:spLocks noChangeArrowheads="1"/>
          </p:cNvSpPr>
          <p:nvPr/>
        </p:nvSpPr>
        <p:spPr bwMode="auto">
          <a:xfrm>
            <a:off x="5337175" y="2532063"/>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t>0</a:t>
            </a:r>
          </a:p>
        </p:txBody>
      </p:sp>
      <p:sp>
        <p:nvSpPr>
          <p:cNvPr id="33857" name="Rectangle 69"/>
          <p:cNvSpPr>
            <a:spLocks noChangeArrowheads="1"/>
          </p:cNvSpPr>
          <p:nvPr/>
        </p:nvSpPr>
        <p:spPr bwMode="auto">
          <a:xfrm>
            <a:off x="5337175" y="3155950"/>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t>1</a:t>
            </a:r>
          </a:p>
        </p:txBody>
      </p:sp>
      <p:sp>
        <p:nvSpPr>
          <p:cNvPr id="33858" name="Rectangle 70"/>
          <p:cNvSpPr>
            <a:spLocks noChangeArrowheads="1"/>
          </p:cNvSpPr>
          <p:nvPr/>
        </p:nvSpPr>
        <p:spPr bwMode="auto">
          <a:xfrm>
            <a:off x="5337175" y="3810000"/>
            <a:ext cx="366713" cy="3635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t>0</a:t>
            </a:r>
          </a:p>
        </p:txBody>
      </p:sp>
      <p:cxnSp>
        <p:nvCxnSpPr>
          <p:cNvPr id="33859" name="AutoShape 71"/>
          <p:cNvCxnSpPr>
            <a:cxnSpLocks noChangeShapeType="1"/>
            <a:stCxn id="429164" idx="1"/>
          </p:cNvCxnSpPr>
          <p:nvPr/>
        </p:nvCxnSpPr>
        <p:spPr bwMode="auto">
          <a:xfrm>
            <a:off x="8307388" y="3065463"/>
            <a:ext cx="627062" cy="0"/>
          </a:xfrm>
          <a:prstGeom prst="straightConnector1">
            <a:avLst/>
          </a:prstGeom>
          <a:noFill/>
          <a:ln w="38100">
            <a:solidFill>
              <a:schemeClr val="tx2"/>
            </a:solidFill>
            <a:round/>
            <a:headEnd type="none" w="sm" len="sm"/>
            <a:tailEnd type="triangle" w="med" len="med"/>
          </a:ln>
        </p:spPr>
      </p:cxnSp>
      <p:sp>
        <p:nvSpPr>
          <p:cNvPr id="33860" name="Rectangle 72"/>
          <p:cNvSpPr>
            <a:spLocks noChangeArrowheads="1"/>
          </p:cNvSpPr>
          <p:nvPr/>
        </p:nvSpPr>
        <p:spPr bwMode="auto">
          <a:xfrm>
            <a:off x="5321300" y="1493838"/>
            <a:ext cx="381000" cy="274637"/>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t>IPR</a:t>
            </a:r>
            <a:endParaRPr lang="en-US" sz="1800" baseline="-25000"/>
          </a:p>
        </p:txBody>
      </p:sp>
      <p:grpSp>
        <p:nvGrpSpPr>
          <p:cNvPr id="33861" name="Group 73"/>
          <p:cNvGrpSpPr>
            <a:grpSpLocks/>
          </p:cNvGrpSpPr>
          <p:nvPr/>
        </p:nvGrpSpPr>
        <p:grpSpPr bwMode="auto">
          <a:xfrm>
            <a:off x="7874000" y="2097088"/>
            <a:ext cx="71438" cy="1930400"/>
            <a:chOff x="4960" y="1131"/>
            <a:chExt cx="45" cy="1216"/>
          </a:xfrm>
        </p:grpSpPr>
        <p:sp>
          <p:nvSpPr>
            <p:cNvPr id="429130"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31"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32"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33"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29134" name="Rectangle 78"/>
          <p:cNvSpPr>
            <a:spLocks noChangeArrowheads="1"/>
          </p:cNvSpPr>
          <p:nvPr/>
        </p:nvSpPr>
        <p:spPr bwMode="auto">
          <a:xfrm>
            <a:off x="6407150" y="1839913"/>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63" name="AutoShape 79"/>
          <p:cNvCxnSpPr>
            <a:cxnSpLocks noChangeShapeType="1"/>
            <a:stCxn id="429152" idx="6"/>
          </p:cNvCxnSpPr>
          <p:nvPr/>
        </p:nvCxnSpPr>
        <p:spPr bwMode="auto">
          <a:xfrm flipV="1">
            <a:off x="6624638" y="1974850"/>
            <a:ext cx="455612" cy="158750"/>
          </a:xfrm>
          <a:prstGeom prst="straightConnector1">
            <a:avLst/>
          </a:prstGeom>
          <a:noFill/>
          <a:ln w="19050">
            <a:solidFill>
              <a:schemeClr val="tx1"/>
            </a:solidFill>
            <a:round/>
            <a:headEnd type="none" w="sm" len="sm"/>
            <a:tailEnd type="none" w="sm" len="sm"/>
          </a:ln>
        </p:spPr>
      </p:cxnSp>
      <p:sp>
        <p:nvSpPr>
          <p:cNvPr id="33864" name="Rectangle 80"/>
          <p:cNvSpPr>
            <a:spLocks noChangeArrowheads="1"/>
          </p:cNvSpPr>
          <p:nvPr/>
        </p:nvSpPr>
        <p:spPr bwMode="auto">
          <a:xfrm>
            <a:off x="6465888" y="2155825"/>
            <a:ext cx="806450" cy="28733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IER</a:t>
            </a:r>
            <a:r>
              <a:rPr lang="en-US" sz="1600" baseline="-25000">
                <a:latin typeface="Arial Narrow" pitchFamily="34" charset="0"/>
              </a:rPr>
              <a:t>0</a:t>
            </a:r>
            <a:r>
              <a:rPr lang="en-US" sz="1600">
                <a:latin typeface="Arial Narrow" pitchFamily="34" charset="0"/>
              </a:rPr>
              <a:t> = 0</a:t>
            </a:r>
          </a:p>
        </p:txBody>
      </p:sp>
      <p:sp>
        <p:nvSpPr>
          <p:cNvPr id="33865" name="Rectangle 81"/>
          <p:cNvSpPr>
            <a:spLocks noChangeArrowheads="1"/>
          </p:cNvSpPr>
          <p:nvPr/>
        </p:nvSpPr>
        <p:spPr bwMode="auto">
          <a:xfrm>
            <a:off x="6465888" y="2735263"/>
            <a:ext cx="806450" cy="287337"/>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IER</a:t>
            </a:r>
            <a:r>
              <a:rPr lang="en-US" sz="1600" baseline="-25000">
                <a:latin typeface="Arial Narrow" pitchFamily="34" charset="0"/>
              </a:rPr>
              <a:t>1</a:t>
            </a:r>
            <a:r>
              <a:rPr lang="en-US" sz="1600">
                <a:latin typeface="Arial Narrow" pitchFamily="34" charset="0"/>
              </a:rPr>
              <a:t> = 0</a:t>
            </a:r>
          </a:p>
        </p:txBody>
      </p:sp>
      <p:cxnSp>
        <p:nvCxnSpPr>
          <p:cNvPr id="33866" name="AutoShape 82"/>
          <p:cNvCxnSpPr>
            <a:cxnSpLocks noChangeShapeType="1"/>
          </p:cNvCxnSpPr>
          <p:nvPr/>
        </p:nvCxnSpPr>
        <p:spPr bwMode="auto">
          <a:xfrm>
            <a:off x="7124700" y="2192338"/>
            <a:ext cx="0" cy="0"/>
          </a:xfrm>
          <a:prstGeom prst="straightConnector1">
            <a:avLst/>
          </a:prstGeom>
          <a:noFill/>
          <a:ln w="12700">
            <a:solidFill>
              <a:schemeClr val="tx1"/>
            </a:solidFill>
            <a:round/>
            <a:headEnd type="none" w="sm" len="sm"/>
            <a:tailEnd type="none" w="sm" len="sm"/>
          </a:ln>
        </p:spPr>
      </p:cxnSp>
      <p:cxnSp>
        <p:nvCxnSpPr>
          <p:cNvPr id="33867" name="AutoShape 83"/>
          <p:cNvCxnSpPr>
            <a:cxnSpLocks noChangeShapeType="1"/>
            <a:stCxn id="429154" idx="6"/>
            <a:endCxn id="429149" idx="2"/>
          </p:cNvCxnSpPr>
          <p:nvPr/>
        </p:nvCxnSpPr>
        <p:spPr bwMode="auto">
          <a:xfrm>
            <a:off x="6624638" y="3338513"/>
            <a:ext cx="455612" cy="0"/>
          </a:xfrm>
          <a:prstGeom prst="straightConnector1">
            <a:avLst/>
          </a:prstGeom>
          <a:noFill/>
          <a:ln w="38100">
            <a:solidFill>
              <a:schemeClr val="tx2"/>
            </a:solidFill>
            <a:round/>
            <a:headEnd type="none" w="sm" len="sm"/>
            <a:tailEnd type="triangle" w="med" len="med"/>
          </a:ln>
        </p:spPr>
      </p:cxnSp>
      <p:sp>
        <p:nvSpPr>
          <p:cNvPr id="33868" name="Rectangle 84"/>
          <p:cNvSpPr>
            <a:spLocks noChangeArrowheads="1"/>
          </p:cNvSpPr>
          <p:nvPr/>
        </p:nvSpPr>
        <p:spPr bwMode="auto">
          <a:xfrm>
            <a:off x="6434138" y="3443288"/>
            <a:ext cx="869950" cy="287337"/>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IER</a:t>
            </a:r>
            <a:r>
              <a:rPr lang="en-US" sz="1600" baseline="-25000">
                <a:latin typeface="Arial Narrow" pitchFamily="34" charset="0"/>
              </a:rPr>
              <a:t>14</a:t>
            </a:r>
            <a:r>
              <a:rPr lang="en-US" sz="1600">
                <a:latin typeface="Arial Narrow" pitchFamily="34" charset="0"/>
              </a:rPr>
              <a:t> = 1</a:t>
            </a:r>
          </a:p>
        </p:txBody>
      </p:sp>
      <p:sp>
        <p:nvSpPr>
          <p:cNvPr id="33869" name="Rectangle 85"/>
          <p:cNvSpPr>
            <a:spLocks noChangeArrowheads="1"/>
          </p:cNvSpPr>
          <p:nvPr/>
        </p:nvSpPr>
        <p:spPr bwMode="auto">
          <a:xfrm>
            <a:off x="6434138" y="4016375"/>
            <a:ext cx="869950" cy="28733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Arial Narrow" pitchFamily="34" charset="0"/>
              </a:rPr>
              <a:t>IER</a:t>
            </a:r>
            <a:r>
              <a:rPr lang="en-US" sz="1600" baseline="-25000">
                <a:latin typeface="Arial Narrow" pitchFamily="34" charset="0"/>
              </a:rPr>
              <a:t>63</a:t>
            </a:r>
            <a:r>
              <a:rPr lang="en-US" sz="1600">
                <a:latin typeface="Arial Narrow" pitchFamily="34" charset="0"/>
              </a:rPr>
              <a:t> = 0</a:t>
            </a:r>
          </a:p>
        </p:txBody>
      </p:sp>
      <p:cxnSp>
        <p:nvCxnSpPr>
          <p:cNvPr id="33870" name="AutoShape 86"/>
          <p:cNvCxnSpPr>
            <a:cxnSpLocks noChangeShapeType="1"/>
          </p:cNvCxnSpPr>
          <p:nvPr/>
        </p:nvCxnSpPr>
        <p:spPr bwMode="auto">
          <a:xfrm>
            <a:off x="7124700" y="3409950"/>
            <a:ext cx="0" cy="0"/>
          </a:xfrm>
          <a:prstGeom prst="straightConnector1">
            <a:avLst/>
          </a:prstGeom>
          <a:noFill/>
          <a:ln w="12700">
            <a:solidFill>
              <a:schemeClr val="tx1"/>
            </a:solidFill>
            <a:round/>
            <a:headEnd type="none" w="sm" len="sm"/>
            <a:tailEnd type="none" w="sm" len="sm"/>
          </a:ln>
        </p:spPr>
      </p:cxnSp>
      <p:cxnSp>
        <p:nvCxnSpPr>
          <p:cNvPr id="33871" name="AutoShape 87"/>
          <p:cNvCxnSpPr>
            <a:cxnSpLocks noChangeShapeType="1"/>
            <a:stCxn id="429155" idx="6"/>
          </p:cNvCxnSpPr>
          <p:nvPr/>
        </p:nvCxnSpPr>
        <p:spPr bwMode="auto">
          <a:xfrm flipV="1">
            <a:off x="6624638" y="3806825"/>
            <a:ext cx="427037" cy="185738"/>
          </a:xfrm>
          <a:prstGeom prst="straightConnector1">
            <a:avLst/>
          </a:prstGeom>
          <a:noFill/>
          <a:ln w="19050">
            <a:solidFill>
              <a:schemeClr val="tx1"/>
            </a:solidFill>
            <a:round/>
            <a:headEnd type="none" w="sm" len="sm"/>
            <a:tailEnd type="none" w="sm" len="sm"/>
          </a:ln>
        </p:spPr>
      </p:cxnSp>
      <p:sp>
        <p:nvSpPr>
          <p:cNvPr id="33872" name="Rectangle 88"/>
          <p:cNvSpPr>
            <a:spLocks noChangeArrowheads="1"/>
          </p:cNvSpPr>
          <p:nvPr/>
        </p:nvSpPr>
        <p:spPr bwMode="auto">
          <a:xfrm>
            <a:off x="6680200" y="1520825"/>
            <a:ext cx="381000" cy="274638"/>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t>IER</a:t>
            </a:r>
            <a:endParaRPr lang="en-US" sz="1800" baseline="-25000"/>
          </a:p>
        </p:txBody>
      </p:sp>
      <p:cxnSp>
        <p:nvCxnSpPr>
          <p:cNvPr id="33873" name="AutoShape 89"/>
          <p:cNvCxnSpPr>
            <a:cxnSpLocks noChangeShapeType="1"/>
            <a:stCxn id="429153" idx="6"/>
          </p:cNvCxnSpPr>
          <p:nvPr/>
        </p:nvCxnSpPr>
        <p:spPr bwMode="auto">
          <a:xfrm flipV="1">
            <a:off x="6624638" y="2560638"/>
            <a:ext cx="455612" cy="155575"/>
          </a:xfrm>
          <a:prstGeom prst="straightConnector1">
            <a:avLst/>
          </a:prstGeom>
          <a:noFill/>
          <a:ln w="19050">
            <a:solidFill>
              <a:schemeClr val="tx1"/>
            </a:solidFill>
            <a:round/>
            <a:headEnd type="none" w="sm" len="sm"/>
            <a:tailEnd type="none" w="sm" len="sm"/>
          </a:ln>
        </p:spPr>
      </p:cxnSp>
      <p:grpSp>
        <p:nvGrpSpPr>
          <p:cNvPr id="33874" name="Group 90"/>
          <p:cNvGrpSpPr>
            <a:grpSpLocks/>
          </p:cNvGrpSpPr>
          <p:nvPr/>
        </p:nvGrpSpPr>
        <p:grpSpPr bwMode="auto">
          <a:xfrm>
            <a:off x="7080250" y="2097088"/>
            <a:ext cx="71438" cy="1930400"/>
            <a:chOff x="4960" y="1131"/>
            <a:chExt cx="45" cy="1216"/>
          </a:xfrm>
        </p:grpSpPr>
        <p:sp>
          <p:nvSpPr>
            <p:cNvPr id="429147"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48"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49"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50"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3875" name="Group 95"/>
          <p:cNvGrpSpPr>
            <a:grpSpLocks/>
          </p:cNvGrpSpPr>
          <p:nvPr/>
        </p:nvGrpSpPr>
        <p:grpSpPr bwMode="auto">
          <a:xfrm>
            <a:off x="6553200" y="2097088"/>
            <a:ext cx="71438" cy="1930400"/>
            <a:chOff x="4960" y="1131"/>
            <a:chExt cx="45" cy="1216"/>
          </a:xfrm>
        </p:grpSpPr>
        <p:sp>
          <p:nvSpPr>
            <p:cNvPr id="429152"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53"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54"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9155"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cxnSp>
        <p:nvCxnSpPr>
          <p:cNvPr id="33876" name="AutoShape 100"/>
          <p:cNvCxnSpPr>
            <a:cxnSpLocks noChangeShapeType="1"/>
            <a:stCxn id="33857" idx="3"/>
            <a:endCxn id="429154" idx="2"/>
          </p:cNvCxnSpPr>
          <p:nvPr/>
        </p:nvCxnSpPr>
        <p:spPr bwMode="auto">
          <a:xfrm>
            <a:off x="5703888" y="3338513"/>
            <a:ext cx="849312" cy="0"/>
          </a:xfrm>
          <a:prstGeom prst="straightConnector1">
            <a:avLst/>
          </a:prstGeom>
          <a:noFill/>
          <a:ln w="38100">
            <a:solidFill>
              <a:schemeClr val="tx2"/>
            </a:solidFill>
            <a:round/>
            <a:headEnd type="none" w="sm" len="sm"/>
            <a:tailEnd type="none" w="sm" len="sm"/>
          </a:ln>
        </p:spPr>
      </p:cxnSp>
      <p:cxnSp>
        <p:nvCxnSpPr>
          <p:cNvPr id="33877" name="AutoShape 101"/>
          <p:cNvCxnSpPr>
            <a:cxnSpLocks noChangeShapeType="1"/>
            <a:stCxn id="429149" idx="6"/>
            <a:endCxn id="429132" idx="2"/>
          </p:cNvCxnSpPr>
          <p:nvPr/>
        </p:nvCxnSpPr>
        <p:spPr bwMode="auto">
          <a:xfrm>
            <a:off x="7151688" y="3338513"/>
            <a:ext cx="722312" cy="0"/>
          </a:xfrm>
          <a:prstGeom prst="straightConnector1">
            <a:avLst/>
          </a:prstGeom>
          <a:noFill/>
          <a:ln w="38100">
            <a:solidFill>
              <a:schemeClr val="tx2"/>
            </a:solidFill>
            <a:round/>
            <a:headEnd type="none" w="sm" len="sm"/>
            <a:tailEnd/>
          </a:ln>
        </p:spPr>
      </p:cxnSp>
      <p:cxnSp>
        <p:nvCxnSpPr>
          <p:cNvPr id="33878" name="AutoShape 102"/>
          <p:cNvCxnSpPr>
            <a:cxnSpLocks noChangeShapeType="1"/>
            <a:stCxn id="429148" idx="6"/>
            <a:endCxn id="429131" idx="2"/>
          </p:cNvCxnSpPr>
          <p:nvPr/>
        </p:nvCxnSpPr>
        <p:spPr bwMode="auto">
          <a:xfrm>
            <a:off x="7151688" y="2716213"/>
            <a:ext cx="722312" cy="0"/>
          </a:xfrm>
          <a:prstGeom prst="straightConnector1">
            <a:avLst/>
          </a:prstGeom>
          <a:noFill/>
          <a:ln w="19050">
            <a:solidFill>
              <a:schemeClr val="tx1"/>
            </a:solidFill>
            <a:round/>
            <a:headEnd type="none" w="sm" len="sm"/>
            <a:tailEnd type="none" w="sm" len="sm"/>
          </a:ln>
        </p:spPr>
      </p:cxnSp>
      <p:cxnSp>
        <p:nvCxnSpPr>
          <p:cNvPr id="33879" name="AutoShape 103"/>
          <p:cNvCxnSpPr>
            <a:cxnSpLocks noChangeShapeType="1"/>
            <a:stCxn id="429147" idx="6"/>
            <a:endCxn id="429130" idx="2"/>
          </p:cNvCxnSpPr>
          <p:nvPr/>
        </p:nvCxnSpPr>
        <p:spPr bwMode="auto">
          <a:xfrm>
            <a:off x="7151688" y="2133600"/>
            <a:ext cx="722312" cy="0"/>
          </a:xfrm>
          <a:prstGeom prst="straightConnector1">
            <a:avLst/>
          </a:prstGeom>
          <a:noFill/>
          <a:ln w="19050">
            <a:solidFill>
              <a:schemeClr val="tx1"/>
            </a:solidFill>
            <a:round/>
            <a:headEnd type="none" w="sm" len="sm"/>
            <a:tailEnd type="none" w="sm" len="sm"/>
          </a:ln>
        </p:spPr>
      </p:cxnSp>
      <p:cxnSp>
        <p:nvCxnSpPr>
          <p:cNvPr id="33880" name="AutoShape 104"/>
          <p:cNvCxnSpPr>
            <a:cxnSpLocks noChangeShapeType="1"/>
            <a:stCxn id="33855" idx="3"/>
            <a:endCxn id="429152" idx="2"/>
          </p:cNvCxnSpPr>
          <p:nvPr/>
        </p:nvCxnSpPr>
        <p:spPr bwMode="auto">
          <a:xfrm>
            <a:off x="5703888" y="2133600"/>
            <a:ext cx="849312" cy="0"/>
          </a:xfrm>
          <a:prstGeom prst="straightConnector1">
            <a:avLst/>
          </a:prstGeom>
          <a:noFill/>
          <a:ln w="19050">
            <a:solidFill>
              <a:schemeClr val="tx1"/>
            </a:solidFill>
            <a:round/>
            <a:headEnd type="none" w="sm" len="sm"/>
            <a:tailEnd type="none" w="sm" len="sm"/>
          </a:ln>
        </p:spPr>
      </p:cxnSp>
      <p:cxnSp>
        <p:nvCxnSpPr>
          <p:cNvPr id="33881" name="AutoShape 105"/>
          <p:cNvCxnSpPr>
            <a:cxnSpLocks noChangeShapeType="1"/>
            <a:stCxn id="33856" idx="3"/>
            <a:endCxn id="429153" idx="2"/>
          </p:cNvCxnSpPr>
          <p:nvPr/>
        </p:nvCxnSpPr>
        <p:spPr bwMode="auto">
          <a:xfrm>
            <a:off x="5703888" y="2714625"/>
            <a:ext cx="849312" cy="1588"/>
          </a:xfrm>
          <a:prstGeom prst="straightConnector1">
            <a:avLst/>
          </a:prstGeom>
          <a:noFill/>
          <a:ln w="19050">
            <a:solidFill>
              <a:schemeClr val="tx1"/>
            </a:solidFill>
            <a:round/>
            <a:headEnd type="none" w="sm" len="sm"/>
            <a:tailEnd type="none" w="sm" len="sm"/>
          </a:ln>
        </p:spPr>
      </p:cxnSp>
      <p:cxnSp>
        <p:nvCxnSpPr>
          <p:cNvPr id="33882" name="AutoShape 106"/>
          <p:cNvCxnSpPr>
            <a:cxnSpLocks noChangeShapeType="1"/>
            <a:stCxn id="33858" idx="3"/>
            <a:endCxn id="429155" idx="2"/>
          </p:cNvCxnSpPr>
          <p:nvPr/>
        </p:nvCxnSpPr>
        <p:spPr bwMode="auto">
          <a:xfrm>
            <a:off x="5703888" y="3992563"/>
            <a:ext cx="849312" cy="0"/>
          </a:xfrm>
          <a:prstGeom prst="straightConnector1">
            <a:avLst/>
          </a:prstGeom>
          <a:noFill/>
          <a:ln w="19050">
            <a:solidFill>
              <a:schemeClr val="tx1"/>
            </a:solidFill>
            <a:round/>
            <a:headEnd type="none" w="sm" len="sm"/>
            <a:tailEnd type="none" w="sm" len="sm"/>
          </a:ln>
        </p:spPr>
      </p:cxnSp>
      <p:cxnSp>
        <p:nvCxnSpPr>
          <p:cNvPr id="33883" name="AutoShape 107"/>
          <p:cNvCxnSpPr>
            <a:cxnSpLocks noChangeShapeType="1"/>
            <a:stCxn id="429150" idx="6"/>
            <a:endCxn id="429133" idx="2"/>
          </p:cNvCxnSpPr>
          <p:nvPr/>
        </p:nvCxnSpPr>
        <p:spPr bwMode="auto">
          <a:xfrm>
            <a:off x="7151688" y="3992563"/>
            <a:ext cx="722312" cy="0"/>
          </a:xfrm>
          <a:prstGeom prst="straightConnector1">
            <a:avLst/>
          </a:prstGeom>
          <a:noFill/>
          <a:ln w="19050">
            <a:solidFill>
              <a:schemeClr val="tx1"/>
            </a:solidFill>
            <a:round/>
            <a:headEnd type="none" w="sm" len="sm"/>
            <a:tailEnd type="none" w="sm" len="sm"/>
          </a:ln>
        </p:spPr>
      </p:cxnSp>
      <p:sp>
        <p:nvSpPr>
          <p:cNvPr id="429164" name="AutoShape 108"/>
          <p:cNvSpPr>
            <a:spLocks noChangeArrowheads="1"/>
          </p:cNvSpPr>
          <p:nvPr/>
        </p:nvSpPr>
        <p:spPr bwMode="auto">
          <a:xfrm rot="-5400000">
            <a:off x="6833394" y="2848769"/>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3885" name="Text Box 109"/>
          <p:cNvSpPr txBox="1">
            <a:spLocks noChangeArrowheads="1"/>
          </p:cNvSpPr>
          <p:nvPr/>
        </p:nvSpPr>
        <p:spPr bwMode="auto">
          <a:xfrm>
            <a:off x="7631113" y="2752725"/>
            <a:ext cx="1455737" cy="246063"/>
          </a:xfrm>
          <a:prstGeom prst="rect">
            <a:avLst/>
          </a:prstGeom>
          <a:solidFill>
            <a:schemeClr val="accent1"/>
          </a:solidFill>
          <a:ln w="12700">
            <a:noFill/>
            <a:miter lim="800000"/>
            <a:headEnd type="none" w="sm" len="sm"/>
            <a:tailEnd type="none" w="sm" len="sm"/>
          </a:ln>
        </p:spPr>
        <p:txBody>
          <a:bodyPr wrap="none" lIns="0" tIns="0" rIns="0" bIns="0">
            <a:spAutoFit/>
          </a:bodyPr>
          <a:lstStyle/>
          <a:p>
            <a:pPr algn="r" eaLnBrk="0" hangingPunct="0"/>
            <a:r>
              <a:rPr lang="en-US" sz="1600">
                <a:solidFill>
                  <a:schemeClr val="tx2"/>
                </a:solidFill>
              </a:rPr>
              <a:t>EDMA3CC_INT</a:t>
            </a:r>
          </a:p>
        </p:txBody>
      </p:sp>
      <p:sp>
        <p:nvSpPr>
          <p:cNvPr id="33887" name="Rectangle 118"/>
          <p:cNvSpPr>
            <a:spLocks noChangeArrowheads="1"/>
          </p:cNvSpPr>
          <p:nvPr/>
        </p:nvSpPr>
        <p:spPr bwMode="auto">
          <a:xfrm>
            <a:off x="3702050" y="1493838"/>
            <a:ext cx="469900" cy="274637"/>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t>TCC</a:t>
            </a:r>
            <a:endParaRPr lang="en-US" sz="1800" baseline="-25000"/>
          </a:p>
        </p:txBody>
      </p:sp>
      <p:sp>
        <p:nvSpPr>
          <p:cNvPr id="429176" name="Line 120"/>
          <p:cNvSpPr>
            <a:spLocks noChangeShapeType="1"/>
          </p:cNvSpPr>
          <p:nvPr/>
        </p:nvSpPr>
        <p:spPr bwMode="auto">
          <a:xfrm>
            <a:off x="3581400" y="3340100"/>
            <a:ext cx="762000" cy="0"/>
          </a:xfrm>
          <a:prstGeom prst="line">
            <a:avLst/>
          </a:prstGeom>
          <a:noFill/>
          <a:ln w="38100">
            <a:solidFill>
              <a:schemeClr val="tx2"/>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33889" name="AutoShape 121"/>
          <p:cNvCxnSpPr>
            <a:cxnSpLocks noChangeShapeType="1"/>
          </p:cNvCxnSpPr>
          <p:nvPr/>
        </p:nvCxnSpPr>
        <p:spPr bwMode="auto">
          <a:xfrm flipV="1">
            <a:off x="2051050" y="1930400"/>
            <a:ext cx="439738" cy="188913"/>
          </a:xfrm>
          <a:prstGeom prst="straightConnector1">
            <a:avLst/>
          </a:prstGeom>
          <a:noFill/>
          <a:ln w="19050">
            <a:solidFill>
              <a:schemeClr val="tx1"/>
            </a:solidFill>
            <a:round/>
            <a:headEnd type="none" w="sm" len="sm"/>
            <a:tailEnd type="none" w="sm" len="sm"/>
          </a:ln>
        </p:spPr>
      </p:cxnSp>
      <p:sp>
        <p:nvSpPr>
          <p:cNvPr id="33890" name="Text Box 122"/>
          <p:cNvSpPr txBox="1">
            <a:spLocks noChangeArrowheads="1"/>
          </p:cNvSpPr>
          <p:nvPr/>
        </p:nvSpPr>
        <p:spPr bwMode="auto">
          <a:xfrm>
            <a:off x="900113" y="5410200"/>
            <a:ext cx="6910387" cy="338138"/>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sz="2000">
                <a:latin typeface="Arial Narrow" pitchFamily="34" charset="0"/>
              </a:rPr>
              <a:t>Use EDMA3 Low-Level Driver (LLD) to program EDMA’s IER bits</a:t>
            </a:r>
          </a:p>
        </p:txBody>
      </p:sp>
      <p:sp>
        <p:nvSpPr>
          <p:cNvPr id="33891" name="Text Box 123"/>
          <p:cNvSpPr txBox="1">
            <a:spLocks noChangeArrowheads="1"/>
          </p:cNvSpPr>
          <p:nvPr/>
        </p:nvSpPr>
        <p:spPr bwMode="auto">
          <a:xfrm>
            <a:off x="4686300" y="4683125"/>
            <a:ext cx="4160838" cy="422275"/>
          </a:xfrm>
          <a:prstGeom prst="rect">
            <a:avLst/>
          </a:prstGeom>
          <a:noFill/>
          <a:ln w="12700">
            <a:noFill/>
            <a:miter lim="800000"/>
            <a:headEnd/>
            <a:tailEnd/>
          </a:ln>
        </p:spPr>
        <p:txBody>
          <a:bodyPr wrap="none">
            <a:spAutoFit/>
          </a:bodyPr>
          <a:lstStyle/>
          <a:p>
            <a:pPr eaLnBrk="0" hangingPunct="0">
              <a:lnSpc>
                <a:spcPct val="90000"/>
              </a:lnSpc>
              <a:spcBef>
                <a:spcPct val="50000"/>
              </a:spcBef>
            </a:pPr>
            <a:r>
              <a:rPr lang="en-US" sz="1200" b="0" i="1"/>
              <a:t>IER – EDMA Interrupt Enable Register (NOT the CPU IER)</a:t>
            </a:r>
            <a:br>
              <a:rPr lang="en-US" sz="1200" b="0" i="1"/>
            </a:br>
            <a:r>
              <a:rPr lang="en-US" sz="1200" b="0" i="1"/>
              <a:t>IPR – EDMA Interrupt Pending Register (set by TCC)</a:t>
            </a:r>
          </a:p>
        </p:txBody>
      </p:sp>
      <p:sp>
        <p:nvSpPr>
          <p:cNvPr id="124" name="Leading Question"/>
          <p:cNvSpPr txBox="1">
            <a:spLocks noChangeArrowheads="1"/>
          </p:cNvSpPr>
          <p:nvPr/>
        </p:nvSpPr>
        <p:spPr bwMode="auto">
          <a:xfrm>
            <a:off x="762000" y="6019800"/>
            <a:ext cx="7921625" cy="246063"/>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a:solidFill>
                  <a:schemeClr val="tx2"/>
                </a:solidFill>
                <a:latin typeface="Arial Narrow" pitchFamily="34" charset="0"/>
              </a:rPr>
              <a:t>64 Channels and ONE interrupt? How do you determine WHICH channel completed?</a:t>
            </a:r>
          </a:p>
        </p:txBody>
      </p:sp>
      <p:pic>
        <p:nvPicPr>
          <p:cNvPr id="11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EDMA Interrupt Dispatcher</a:t>
            </a:r>
          </a:p>
        </p:txBody>
      </p:sp>
      <p:pic>
        <p:nvPicPr>
          <p:cNvPr id="34820" name="Picture 11" descr="Image6"/>
          <p:cNvPicPr>
            <a:picLocks noChangeAspect="1" noChangeArrowheads="1"/>
          </p:cNvPicPr>
          <p:nvPr/>
        </p:nvPicPr>
        <p:blipFill>
          <a:blip r:embed="rId3" cstate="print"/>
          <a:srcRect/>
          <a:stretch>
            <a:fillRect/>
          </a:stretch>
        </p:blipFill>
        <p:spPr bwMode="auto">
          <a:xfrm>
            <a:off x="5943600" y="1371600"/>
            <a:ext cx="3124200" cy="1589088"/>
          </a:xfrm>
          <a:prstGeom prst="rect">
            <a:avLst/>
          </a:prstGeom>
          <a:noFill/>
          <a:ln w="9525">
            <a:noFill/>
            <a:miter lim="800000"/>
            <a:headEnd/>
            <a:tailEnd/>
          </a:ln>
        </p:spPr>
      </p:pic>
      <p:sp>
        <p:nvSpPr>
          <p:cNvPr id="34821" name="Text Box 12"/>
          <p:cNvSpPr txBox="1">
            <a:spLocks noChangeArrowheads="1"/>
          </p:cNvSpPr>
          <p:nvPr/>
        </p:nvSpPr>
        <p:spPr bwMode="auto">
          <a:xfrm>
            <a:off x="76200" y="584200"/>
            <a:ext cx="5262563" cy="33655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buFont typeface="Wingdings" pitchFamily="2" charset="2"/>
              <a:buChar char="Ø"/>
            </a:pPr>
            <a:r>
              <a:rPr lang="en-US" sz="2000">
                <a:latin typeface="Arial Narrow" pitchFamily="34" charset="0"/>
              </a:rPr>
              <a:t> Here’s the interrupt chain from beginning to end:</a:t>
            </a:r>
          </a:p>
        </p:txBody>
      </p:sp>
      <p:sp>
        <p:nvSpPr>
          <p:cNvPr id="34822" name="Rectangle 13"/>
          <p:cNvSpPr>
            <a:spLocks noChangeArrowheads="1"/>
          </p:cNvSpPr>
          <p:nvPr/>
        </p:nvSpPr>
        <p:spPr bwMode="auto">
          <a:xfrm>
            <a:off x="1357313" y="5861050"/>
            <a:ext cx="5957887" cy="311150"/>
          </a:xfrm>
          <a:prstGeom prst="rect">
            <a:avLst/>
          </a:prstGeom>
          <a:solidFill>
            <a:schemeClr val="accent1"/>
          </a:solidFill>
          <a:ln w="12700">
            <a:noFill/>
            <a:miter lim="800000"/>
            <a:headEnd/>
            <a:tailEnd/>
          </a:ln>
        </p:spPr>
        <p:txBody>
          <a:bodyPr wrap="none">
            <a:spAutoFit/>
          </a:bodyPr>
          <a:lstStyle/>
          <a:p>
            <a:pPr eaLnBrk="0" hangingPunct="0">
              <a:lnSpc>
                <a:spcPct val="80000"/>
              </a:lnSpc>
              <a:spcBef>
                <a:spcPct val="50000"/>
              </a:spcBef>
            </a:pPr>
            <a:r>
              <a:rPr lang="en-US" sz="1800" i="1">
                <a:solidFill>
                  <a:schemeClr val="tx2"/>
                </a:solidFill>
                <a:latin typeface="Arial Narrow" pitchFamily="34" charset="0"/>
              </a:rPr>
              <a:t>Use EDMA3 LLD to program the proper callback fxn for this HWI.</a:t>
            </a:r>
            <a:endParaRPr lang="en-US" sz="1600">
              <a:latin typeface="Arial Narrow" pitchFamily="34" charset="0"/>
            </a:endParaRPr>
          </a:p>
        </p:txBody>
      </p:sp>
      <p:sp>
        <p:nvSpPr>
          <p:cNvPr id="34823" name="Text Box 14"/>
          <p:cNvSpPr txBox="1">
            <a:spLocks noChangeArrowheads="1"/>
          </p:cNvSpPr>
          <p:nvPr/>
        </p:nvSpPr>
        <p:spPr bwMode="auto">
          <a:xfrm>
            <a:off x="714375" y="1685925"/>
            <a:ext cx="2235200" cy="28892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EDMA3CC_INT (#24) </a:t>
            </a:r>
          </a:p>
        </p:txBody>
      </p:sp>
      <p:pic>
        <p:nvPicPr>
          <p:cNvPr id="34824" name="Picture 15" descr="DD00943_[1]"/>
          <p:cNvPicPr>
            <a:picLocks noChangeAspect="1" noChangeArrowheads="1"/>
          </p:cNvPicPr>
          <p:nvPr/>
        </p:nvPicPr>
        <p:blipFill>
          <a:blip r:embed="rId4" cstate="print"/>
          <a:srcRect/>
          <a:stretch>
            <a:fillRect/>
          </a:stretch>
        </p:blipFill>
        <p:spPr bwMode="auto">
          <a:xfrm flipH="1">
            <a:off x="152400" y="1590675"/>
            <a:ext cx="671513" cy="685800"/>
          </a:xfrm>
          <a:prstGeom prst="rect">
            <a:avLst/>
          </a:prstGeom>
          <a:noFill/>
          <a:ln w="9525">
            <a:noFill/>
            <a:miter lim="800000"/>
            <a:headEnd/>
            <a:tailEnd/>
          </a:ln>
        </p:spPr>
      </p:pic>
      <p:sp>
        <p:nvSpPr>
          <p:cNvPr id="34825" name="Text Box 16"/>
          <p:cNvSpPr txBox="1">
            <a:spLocks noChangeArrowheads="1"/>
          </p:cNvSpPr>
          <p:nvPr/>
        </p:nvSpPr>
        <p:spPr bwMode="auto">
          <a:xfrm>
            <a:off x="3203575" y="1011238"/>
            <a:ext cx="20097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2"/>
                </a:solidFill>
                <a:latin typeface="Arial Narrow" pitchFamily="34" charset="0"/>
              </a:rPr>
              <a:t>2.  Interrupt Selector</a:t>
            </a:r>
          </a:p>
        </p:txBody>
      </p:sp>
      <p:sp>
        <p:nvSpPr>
          <p:cNvPr id="430097" name="AutoShape 17"/>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098" name="Line 18"/>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28" name="Text Box 19"/>
          <p:cNvSpPr txBox="1">
            <a:spLocks noChangeArrowheads="1"/>
          </p:cNvSpPr>
          <p:nvPr/>
        </p:nvSpPr>
        <p:spPr bwMode="auto">
          <a:xfrm>
            <a:off x="4029075" y="1522413"/>
            <a:ext cx="960438" cy="2873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HWI_INT5</a:t>
            </a:r>
          </a:p>
        </p:txBody>
      </p:sp>
      <p:sp>
        <p:nvSpPr>
          <p:cNvPr id="34829" name="Text Box 20"/>
          <p:cNvSpPr txBox="1">
            <a:spLocks noChangeArrowheads="1"/>
          </p:cNvSpPr>
          <p:nvPr/>
        </p:nvSpPr>
        <p:spPr bwMode="auto">
          <a:xfrm>
            <a:off x="152400" y="1006475"/>
            <a:ext cx="2185988"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2"/>
                </a:solidFill>
                <a:latin typeface="Arial Narrow" pitchFamily="34" charset="0"/>
              </a:rPr>
              <a:t>1.  An interrupt occurs</a:t>
            </a:r>
          </a:p>
        </p:txBody>
      </p:sp>
      <p:sp>
        <p:nvSpPr>
          <p:cNvPr id="34830" name="Text Box 21"/>
          <p:cNvSpPr txBox="1">
            <a:spLocks noChangeArrowheads="1"/>
          </p:cNvSpPr>
          <p:nvPr/>
        </p:nvSpPr>
        <p:spPr bwMode="auto">
          <a:xfrm>
            <a:off x="5562600" y="1011238"/>
            <a:ext cx="23018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2"/>
                </a:solidFill>
                <a:latin typeface="Arial Narrow" pitchFamily="34" charset="0"/>
              </a:rPr>
              <a:t>3.  HWI_INT5 Properties</a:t>
            </a:r>
          </a:p>
        </p:txBody>
      </p:sp>
      <p:sp>
        <p:nvSpPr>
          <p:cNvPr id="430102" name="Line 22"/>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04" name="Rectangle 24"/>
          <p:cNvSpPr>
            <a:spLocks noChangeArrowheads="1"/>
          </p:cNvSpPr>
          <p:nvPr/>
        </p:nvSpPr>
        <p:spPr bwMode="auto">
          <a:xfrm>
            <a:off x="6029325" y="1724025"/>
            <a:ext cx="533400" cy="228600"/>
          </a:xfrm>
          <a:prstGeom prst="rect">
            <a:avLst/>
          </a:prstGeom>
          <a:noFill/>
          <a:ln w="28575">
            <a:solidFill>
              <a:srgbClr val="FF3300"/>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5" name="Text Box 26"/>
          <p:cNvSpPr txBox="1">
            <a:spLocks noChangeArrowheads="1"/>
          </p:cNvSpPr>
          <p:nvPr/>
        </p:nvSpPr>
        <p:spPr bwMode="auto">
          <a:xfrm>
            <a:off x="152400" y="3200400"/>
            <a:ext cx="284162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2"/>
                </a:solidFill>
                <a:latin typeface="Arial Narrow" pitchFamily="34" charset="0"/>
              </a:rPr>
              <a:t>4</a:t>
            </a:r>
            <a:r>
              <a:rPr lang="en-US" sz="1800" i="1" dirty="0" smtClean="0">
                <a:solidFill>
                  <a:schemeClr val="tx2"/>
                </a:solidFill>
                <a:latin typeface="Arial Narrow" pitchFamily="34" charset="0"/>
              </a:rPr>
              <a:t>.  </a:t>
            </a:r>
            <a:r>
              <a:rPr lang="en-US" sz="1800" i="1" dirty="0">
                <a:solidFill>
                  <a:schemeClr val="tx2"/>
                </a:solidFill>
                <a:latin typeface="Arial Narrow" pitchFamily="34" charset="0"/>
              </a:rPr>
              <a:t>EDMA Interrupt Dispatcher</a:t>
            </a:r>
          </a:p>
        </p:txBody>
      </p:sp>
      <p:grpSp>
        <p:nvGrpSpPr>
          <p:cNvPr id="34836" name="Group 27"/>
          <p:cNvGrpSpPr>
            <a:grpSpLocks/>
          </p:cNvGrpSpPr>
          <p:nvPr/>
        </p:nvGrpSpPr>
        <p:grpSpPr bwMode="auto">
          <a:xfrm>
            <a:off x="533400" y="3633788"/>
            <a:ext cx="2286000" cy="1371600"/>
            <a:chOff x="2400" y="2448"/>
            <a:chExt cx="1440" cy="864"/>
          </a:xfrm>
        </p:grpSpPr>
        <p:sp>
          <p:nvSpPr>
            <p:cNvPr id="430108" name="AutoShape 28"/>
            <p:cNvSpPr>
              <a:spLocks noChangeArrowheads="1"/>
            </p:cNvSpPr>
            <p:nvPr/>
          </p:nvSpPr>
          <p:spPr bwMode="auto">
            <a:xfrm>
              <a:off x="2400" y="2448"/>
              <a:ext cx="1440" cy="864"/>
            </a:xfrm>
            <a:prstGeom prst="foldedCorner">
              <a:avLst>
                <a:gd name="adj" fmla="val 12500"/>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50" name="Text Box 29"/>
            <p:cNvSpPr txBox="1">
              <a:spLocks noChangeArrowheads="1"/>
            </p:cNvSpPr>
            <p:nvPr/>
          </p:nvSpPr>
          <p:spPr bwMode="auto">
            <a:xfrm>
              <a:off x="2438" y="2511"/>
              <a:ext cx="1372" cy="70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Read IPR bits</a:t>
              </a:r>
            </a:p>
            <a:p>
              <a:pPr eaLnBrk="0" hangingPunct="0">
                <a:lnSpc>
                  <a:spcPct val="80000"/>
                </a:lnSpc>
                <a:spcBef>
                  <a:spcPct val="50000"/>
                </a:spcBef>
              </a:pPr>
              <a:r>
                <a:rPr lang="en-US" sz="1600" b="0">
                  <a:latin typeface="Arial Narrow" pitchFamily="34" charset="0"/>
                </a:rPr>
                <a:t>Determine which one is set</a:t>
              </a:r>
            </a:p>
            <a:p>
              <a:pPr eaLnBrk="0" hangingPunct="0">
                <a:lnSpc>
                  <a:spcPct val="80000"/>
                </a:lnSpc>
                <a:spcBef>
                  <a:spcPct val="50000"/>
                </a:spcBef>
              </a:pPr>
              <a:r>
                <a:rPr lang="en-US" sz="1600" b="0">
                  <a:latin typeface="Arial Narrow" pitchFamily="34" charset="0"/>
                </a:rPr>
                <a:t>Call corresponding handler</a:t>
              </a:r>
              <a:br>
                <a:rPr lang="en-US" sz="1600" b="0">
                  <a:latin typeface="Arial Narrow" pitchFamily="34" charset="0"/>
                </a:rPr>
              </a:br>
              <a:r>
                <a:rPr lang="en-US" sz="1600" b="0">
                  <a:latin typeface="Arial Narrow" pitchFamily="34" charset="0"/>
                </a:rPr>
                <a:t>(ISR) in Fxn Table</a:t>
              </a:r>
            </a:p>
          </p:txBody>
        </p:sp>
      </p:grpSp>
      <p:sp>
        <p:nvSpPr>
          <p:cNvPr id="34837" name="Text Box 30"/>
          <p:cNvSpPr txBox="1">
            <a:spLocks noChangeArrowheads="1"/>
          </p:cNvSpPr>
          <p:nvPr/>
        </p:nvSpPr>
        <p:spPr bwMode="auto">
          <a:xfrm>
            <a:off x="3276600" y="3200400"/>
            <a:ext cx="243522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smtClean="0">
                <a:solidFill>
                  <a:schemeClr val="tx2"/>
                </a:solidFill>
                <a:latin typeface="Arial Narrow" pitchFamily="34" charset="0"/>
              </a:rPr>
              <a:t>5.  </a:t>
            </a:r>
            <a:r>
              <a:rPr lang="en-US" sz="1800" i="1" dirty="0">
                <a:solidFill>
                  <a:schemeClr val="tx2"/>
                </a:solidFill>
                <a:latin typeface="Arial Narrow" pitchFamily="34" charset="0"/>
              </a:rPr>
              <a:t>ISR (interrupt handler)</a:t>
            </a:r>
          </a:p>
        </p:txBody>
      </p:sp>
      <p:sp>
        <p:nvSpPr>
          <p:cNvPr id="430111" name="AutoShape 31"/>
          <p:cNvSpPr>
            <a:spLocks noChangeArrowheads="1"/>
          </p:cNvSpPr>
          <p:nvPr/>
        </p:nvSpPr>
        <p:spPr bwMode="auto">
          <a:xfrm>
            <a:off x="3581400" y="3633788"/>
            <a:ext cx="2057400" cy="1243012"/>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9" name="Text Box 32"/>
          <p:cNvSpPr txBox="1">
            <a:spLocks noChangeArrowheads="1"/>
          </p:cNvSpPr>
          <p:nvPr/>
        </p:nvSpPr>
        <p:spPr bwMode="auto">
          <a:xfrm>
            <a:off x="3600450" y="3733800"/>
            <a:ext cx="2162175" cy="1092200"/>
          </a:xfrm>
          <a:prstGeom prst="rect">
            <a:avLst/>
          </a:prstGeom>
          <a:noFill/>
          <a:ln w="12700">
            <a:noFill/>
            <a:miter lim="800000"/>
            <a:headEnd/>
            <a:tailEnd/>
          </a:ln>
        </p:spPr>
        <p:txBody>
          <a:bodyPr>
            <a:spAutoFit/>
          </a:bodyPr>
          <a:lstStyle/>
          <a:p>
            <a:pPr eaLnBrk="0" hangingPunct="0">
              <a:lnSpc>
                <a:spcPct val="80000"/>
              </a:lnSpc>
              <a:spcAft>
                <a:spcPct val="30000"/>
              </a:spcAft>
            </a:pPr>
            <a:r>
              <a:rPr lang="en-US" sz="1600" b="0">
                <a:latin typeface="Arial Narrow" pitchFamily="34" charset="0"/>
              </a:rPr>
              <a:t>void edma_rcv_isr (void)</a:t>
            </a:r>
          </a:p>
          <a:p>
            <a:pPr eaLnBrk="0" hangingPunct="0">
              <a:lnSpc>
                <a:spcPct val="80000"/>
              </a:lnSpc>
              <a:spcAft>
                <a:spcPct val="30000"/>
              </a:spcAft>
            </a:pPr>
            <a:r>
              <a:rPr lang="en-US" sz="1600" b="0">
                <a:latin typeface="Arial Narrow" pitchFamily="34" charset="0"/>
              </a:rPr>
              <a:t>{</a:t>
            </a:r>
          </a:p>
          <a:p>
            <a:pPr eaLnBrk="0" hangingPunct="0">
              <a:lnSpc>
                <a:spcPct val="80000"/>
              </a:lnSpc>
              <a:spcAft>
                <a:spcPct val="30000"/>
              </a:spcAft>
            </a:pPr>
            <a:r>
              <a:rPr lang="en-US" sz="1600" b="0">
                <a:latin typeface="Arial Narrow" pitchFamily="34" charset="0"/>
              </a:rPr>
              <a:t>SEM_post (&amp;semaphore);</a:t>
            </a:r>
          </a:p>
          <a:p>
            <a:pPr eaLnBrk="0" hangingPunct="0">
              <a:lnSpc>
                <a:spcPct val="80000"/>
              </a:lnSpc>
              <a:spcAft>
                <a:spcPct val="30000"/>
              </a:spcAft>
            </a:pPr>
            <a:r>
              <a:rPr lang="en-US" sz="1600" b="0">
                <a:latin typeface="Arial Narrow" pitchFamily="34" charset="0"/>
              </a:rPr>
              <a:t>}</a:t>
            </a:r>
          </a:p>
        </p:txBody>
      </p:sp>
      <p:sp>
        <p:nvSpPr>
          <p:cNvPr id="34840" name="Text Box 33"/>
          <p:cNvSpPr txBox="1">
            <a:spLocks noChangeArrowheads="1"/>
          </p:cNvSpPr>
          <p:nvPr/>
        </p:nvSpPr>
        <p:spPr bwMode="auto">
          <a:xfrm>
            <a:off x="76200" y="5499100"/>
            <a:ext cx="8386763" cy="31115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buFont typeface="Wingdings" pitchFamily="2" charset="2"/>
              <a:buChar char="Ø"/>
            </a:pPr>
            <a:r>
              <a:rPr lang="en-US" sz="1800" dirty="0">
                <a:latin typeface="Arial Narrow" pitchFamily="34" charset="0"/>
              </a:rPr>
              <a:t> How does the ISR </a:t>
            </a:r>
            <a:r>
              <a:rPr lang="en-US" sz="1800" dirty="0" err="1">
                <a:latin typeface="Arial Narrow" pitchFamily="34" charset="0"/>
              </a:rPr>
              <a:t>Fxn</a:t>
            </a:r>
            <a:r>
              <a:rPr lang="en-US" sz="1800" dirty="0">
                <a:latin typeface="Arial Narrow" pitchFamily="34" charset="0"/>
              </a:rPr>
              <a:t> Table (in </a:t>
            </a:r>
            <a:r>
              <a:rPr lang="en-US" sz="1800" dirty="0" smtClean="0">
                <a:latin typeface="Arial Narrow" pitchFamily="34" charset="0"/>
              </a:rPr>
              <a:t>#4 </a:t>
            </a:r>
            <a:r>
              <a:rPr lang="en-US" sz="1800" dirty="0">
                <a:latin typeface="Arial Narrow" pitchFamily="34" charset="0"/>
              </a:rPr>
              <a:t>above) get loaded with the proper handler </a:t>
            </a:r>
            <a:r>
              <a:rPr lang="en-US" sz="1800" dirty="0" err="1">
                <a:latin typeface="Arial Narrow" pitchFamily="34" charset="0"/>
              </a:rPr>
              <a:t>Fxn</a:t>
            </a:r>
            <a:r>
              <a:rPr lang="en-US" sz="1800" dirty="0">
                <a:latin typeface="Arial Narrow" pitchFamily="34" charset="0"/>
              </a:rPr>
              <a:t> names?</a:t>
            </a:r>
          </a:p>
        </p:txBody>
      </p:sp>
      <p:grpSp>
        <p:nvGrpSpPr>
          <p:cNvPr id="34841" name="Group 34"/>
          <p:cNvGrpSpPr>
            <a:grpSpLocks/>
          </p:cNvGrpSpPr>
          <p:nvPr/>
        </p:nvGrpSpPr>
        <p:grpSpPr bwMode="auto">
          <a:xfrm>
            <a:off x="2743200" y="3886200"/>
            <a:ext cx="838200" cy="685800"/>
            <a:chOff x="3888" y="2592"/>
            <a:chExt cx="528" cy="432"/>
          </a:xfrm>
        </p:grpSpPr>
        <p:sp>
          <p:nvSpPr>
            <p:cNvPr id="430115" name="Line 35"/>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6" name="Line 36"/>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7" name="Line 37"/>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30118" name="Rectangle 38"/>
          <p:cNvSpPr>
            <a:spLocks noChangeArrowheads="1"/>
          </p:cNvSpPr>
          <p:nvPr/>
        </p:nvSpPr>
        <p:spPr bwMode="auto">
          <a:xfrm>
            <a:off x="6096000" y="2362200"/>
            <a:ext cx="2895600" cy="609600"/>
          </a:xfrm>
          <a:prstGeom prst="rect">
            <a:avLst/>
          </a:prstGeom>
          <a:noFill/>
          <a:ln w="28575">
            <a:solidFill>
              <a:srgbClr val="FF3300"/>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pic>
        <p:nvPicPr>
          <p:cNvPr id="37"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3">
            <a:hlinkClick r:id="rId23" action="ppaction://hlinksldjump"/>
          </p:cNvPr>
          <p:cNvSpPr txBox="1">
            <a:spLocks noChangeArrowheads="1"/>
          </p:cNvSpPr>
          <p:nvPr>
            <p:custDataLst>
              <p:tags r:id="rId9"/>
            </p:custDataLst>
          </p:nvPr>
        </p:nvSpPr>
        <p:spPr bwMode="auto">
          <a:xfrm>
            <a:off x="304800" y="4073601"/>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Linking – “Action” – Overview</a:t>
            </a:r>
          </a:p>
        </p:txBody>
      </p:sp>
      <p:grpSp>
        <p:nvGrpSpPr>
          <p:cNvPr id="36867" name="Group 3"/>
          <p:cNvGrpSpPr>
            <a:grpSpLocks/>
          </p:cNvGrpSpPr>
          <p:nvPr/>
        </p:nvGrpSpPr>
        <p:grpSpPr bwMode="auto">
          <a:xfrm>
            <a:off x="6934200" y="1524000"/>
            <a:ext cx="1371600" cy="1093788"/>
            <a:chOff x="528" y="471"/>
            <a:chExt cx="1037" cy="827"/>
          </a:xfrm>
        </p:grpSpPr>
        <p:grpSp>
          <p:nvGrpSpPr>
            <p:cNvPr id="36908" name="Group 4"/>
            <p:cNvGrpSpPr>
              <a:grpSpLocks/>
            </p:cNvGrpSpPr>
            <p:nvPr/>
          </p:nvGrpSpPr>
          <p:grpSpPr bwMode="auto">
            <a:xfrm>
              <a:off x="528" y="471"/>
              <a:ext cx="1037" cy="827"/>
              <a:chOff x="2496" y="644"/>
              <a:chExt cx="1152" cy="960"/>
            </a:xfrm>
          </p:grpSpPr>
          <p:sp>
            <p:nvSpPr>
              <p:cNvPr id="36915" name="Rectangle 5"/>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a:t>
                </a:r>
              </a:p>
            </p:txBody>
          </p:sp>
          <p:sp>
            <p:nvSpPr>
              <p:cNvPr id="36916" name="Rectangle 6"/>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a:t>
                </a:r>
              </a:p>
            </p:txBody>
          </p:sp>
          <p:sp>
            <p:nvSpPr>
              <p:cNvPr id="36917" name="Rectangle 7"/>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a:t>
                </a:r>
              </a:p>
            </p:txBody>
          </p:sp>
          <p:sp>
            <p:nvSpPr>
              <p:cNvPr id="36918" name="Rectangle 8"/>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4</a:t>
                </a:r>
              </a:p>
            </p:txBody>
          </p:sp>
          <p:sp>
            <p:nvSpPr>
              <p:cNvPr id="36919" name="Rectangle 9"/>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5</a:t>
                </a:r>
              </a:p>
            </p:txBody>
          </p:sp>
          <p:sp>
            <p:nvSpPr>
              <p:cNvPr id="36920" name="Rectangle 10"/>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6</a:t>
                </a:r>
              </a:p>
            </p:txBody>
          </p:sp>
          <p:sp>
            <p:nvSpPr>
              <p:cNvPr id="36921" name="Rectangle 11"/>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7</a:t>
                </a:r>
              </a:p>
            </p:txBody>
          </p:sp>
          <p:sp>
            <p:nvSpPr>
              <p:cNvPr id="36922" name="Rectangle 12"/>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12</a:t>
                </a:r>
              </a:p>
            </p:txBody>
          </p:sp>
          <p:sp>
            <p:nvSpPr>
              <p:cNvPr id="36923" name="Rectangle 13"/>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13</a:t>
                </a:r>
              </a:p>
            </p:txBody>
          </p:sp>
          <p:sp>
            <p:nvSpPr>
              <p:cNvPr id="36924" name="Rectangle 14"/>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14</a:t>
                </a:r>
              </a:p>
            </p:txBody>
          </p:sp>
          <p:sp>
            <p:nvSpPr>
              <p:cNvPr id="36925" name="Rectangle 15"/>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15</a:t>
                </a:r>
              </a:p>
            </p:txBody>
          </p:sp>
          <p:sp>
            <p:nvSpPr>
              <p:cNvPr id="36926" name="Rectangle 16"/>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16</a:t>
                </a:r>
              </a:p>
            </p:txBody>
          </p:sp>
          <p:sp>
            <p:nvSpPr>
              <p:cNvPr id="36927" name="Rectangle 17"/>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17</a:t>
                </a:r>
              </a:p>
            </p:txBody>
          </p:sp>
          <p:sp>
            <p:nvSpPr>
              <p:cNvPr id="36928" name="Rectangle 18"/>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18</a:t>
                </a:r>
              </a:p>
            </p:txBody>
          </p:sp>
          <p:sp>
            <p:nvSpPr>
              <p:cNvPr id="36929" name="Rectangle 19"/>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19</a:t>
                </a:r>
              </a:p>
            </p:txBody>
          </p:sp>
          <p:sp>
            <p:nvSpPr>
              <p:cNvPr id="36930" name="Rectangle 20"/>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20</a:t>
                </a:r>
              </a:p>
            </p:txBody>
          </p:sp>
          <p:sp>
            <p:nvSpPr>
              <p:cNvPr id="36931" name="Rectangle 21"/>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21</a:t>
                </a:r>
              </a:p>
            </p:txBody>
          </p:sp>
          <p:sp>
            <p:nvSpPr>
              <p:cNvPr id="36932" name="Rectangle 22"/>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22</a:t>
                </a:r>
              </a:p>
            </p:txBody>
          </p:sp>
          <p:sp>
            <p:nvSpPr>
              <p:cNvPr id="36933" name="Rectangle 23"/>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23</a:t>
                </a:r>
              </a:p>
            </p:txBody>
          </p:sp>
          <p:sp>
            <p:nvSpPr>
              <p:cNvPr id="36934" name="Rectangle 24"/>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24</a:t>
                </a:r>
              </a:p>
            </p:txBody>
          </p:sp>
          <p:sp>
            <p:nvSpPr>
              <p:cNvPr id="36935" name="Rectangle 25"/>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25</a:t>
                </a:r>
              </a:p>
            </p:txBody>
          </p:sp>
          <p:sp>
            <p:nvSpPr>
              <p:cNvPr id="36936" name="Rectangle 26"/>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26</a:t>
                </a:r>
              </a:p>
            </p:txBody>
          </p:sp>
          <p:sp>
            <p:nvSpPr>
              <p:cNvPr id="36937" name="Rectangle 27"/>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27</a:t>
                </a:r>
              </a:p>
            </p:txBody>
          </p:sp>
          <p:sp>
            <p:nvSpPr>
              <p:cNvPr id="36938" name="Rectangle 28"/>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28</a:t>
                </a:r>
              </a:p>
            </p:txBody>
          </p:sp>
          <p:sp>
            <p:nvSpPr>
              <p:cNvPr id="36939" name="Rectangle 29"/>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29</a:t>
                </a:r>
              </a:p>
            </p:txBody>
          </p:sp>
          <p:sp>
            <p:nvSpPr>
              <p:cNvPr id="36940" name="Rectangle 30"/>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30</a:t>
                </a:r>
              </a:p>
            </p:txBody>
          </p:sp>
          <p:sp>
            <p:nvSpPr>
              <p:cNvPr id="36941" name="Rectangle 31"/>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8</a:t>
                </a:r>
              </a:p>
            </p:txBody>
          </p:sp>
          <p:sp>
            <p:nvSpPr>
              <p:cNvPr id="36942" name="Rectangle 32"/>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9</a:t>
                </a:r>
              </a:p>
            </p:txBody>
          </p:sp>
          <p:sp>
            <p:nvSpPr>
              <p:cNvPr id="36943" name="Rectangle 33"/>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10</a:t>
                </a:r>
              </a:p>
            </p:txBody>
          </p:sp>
          <p:sp>
            <p:nvSpPr>
              <p:cNvPr id="36944" name="Rectangle 34"/>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11</a:t>
                </a:r>
              </a:p>
            </p:txBody>
          </p:sp>
        </p:grpSp>
        <p:grpSp>
          <p:nvGrpSpPr>
            <p:cNvPr id="36909" name="Group 35"/>
            <p:cNvGrpSpPr>
              <a:grpSpLocks/>
            </p:cNvGrpSpPr>
            <p:nvPr/>
          </p:nvGrpSpPr>
          <p:grpSpPr bwMode="auto">
            <a:xfrm>
              <a:off x="701" y="636"/>
              <a:ext cx="691" cy="166"/>
              <a:chOff x="2688" y="836"/>
              <a:chExt cx="768" cy="192"/>
            </a:xfrm>
          </p:grpSpPr>
          <p:sp>
            <p:nvSpPr>
              <p:cNvPr id="36910" name="Rectangle 36"/>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8</a:t>
                </a:r>
              </a:p>
            </p:txBody>
          </p:sp>
          <p:sp>
            <p:nvSpPr>
              <p:cNvPr id="36911" name="Rectangle 37"/>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9</a:t>
                </a:r>
              </a:p>
            </p:txBody>
          </p:sp>
          <p:sp>
            <p:nvSpPr>
              <p:cNvPr id="36912" name="Rectangle 38"/>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10</a:t>
                </a:r>
              </a:p>
            </p:txBody>
          </p:sp>
          <p:sp>
            <p:nvSpPr>
              <p:cNvPr id="36913" name="Rectangle 39"/>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11</a:t>
                </a:r>
              </a:p>
            </p:txBody>
          </p:sp>
          <p:sp>
            <p:nvSpPr>
              <p:cNvPr id="588840" name="Rectangle 40"/>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grpSp>
        <p:nvGrpSpPr>
          <p:cNvPr id="36868" name="Group 41"/>
          <p:cNvGrpSpPr>
            <a:grpSpLocks/>
          </p:cNvGrpSpPr>
          <p:nvPr/>
        </p:nvGrpSpPr>
        <p:grpSpPr bwMode="auto">
          <a:xfrm>
            <a:off x="530225" y="471488"/>
            <a:ext cx="6099175" cy="2357437"/>
            <a:chOff x="806" y="1901"/>
            <a:chExt cx="4036" cy="1559"/>
          </a:xfrm>
        </p:grpSpPr>
        <p:grpSp>
          <p:nvGrpSpPr>
            <p:cNvPr id="36882" name="Group 42"/>
            <p:cNvGrpSpPr>
              <a:grpSpLocks/>
            </p:cNvGrpSpPr>
            <p:nvPr/>
          </p:nvGrpSpPr>
          <p:grpSpPr bwMode="auto">
            <a:xfrm>
              <a:off x="806" y="2208"/>
              <a:ext cx="4036" cy="1248"/>
              <a:chOff x="758" y="480"/>
              <a:chExt cx="4036" cy="1248"/>
            </a:xfrm>
          </p:grpSpPr>
          <p:sp>
            <p:nvSpPr>
              <p:cNvPr id="36899"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6900" name="Text Box 44"/>
              <p:cNvSpPr txBox="1">
                <a:spLocks noChangeArrowheads="1"/>
              </p:cNvSpPr>
              <p:nvPr/>
            </p:nvSpPr>
            <p:spPr bwMode="auto">
              <a:xfrm>
                <a:off x="758" y="1134"/>
                <a:ext cx="424" cy="514"/>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t>E</a:t>
                </a:r>
                <a:endParaRPr lang="en-US">
                  <a:latin typeface="Arial Narrow" pitchFamily="34" charset="0"/>
                </a:endParaRPr>
              </a:p>
              <a:p>
                <a:pPr algn="ctr" eaLnBrk="0" hangingPunct="0">
                  <a:lnSpc>
                    <a:spcPct val="90000"/>
                  </a:lnSpc>
                </a:pPr>
                <a:r>
                  <a:rPr lang="en-US" sz="1400" b="0">
                    <a:latin typeface="Arial Narrow" pitchFamily="34" charset="0"/>
                  </a:rPr>
                  <a:t>(event)</a:t>
                </a:r>
              </a:p>
            </p:txBody>
          </p:sp>
          <p:cxnSp>
            <p:nvCxnSpPr>
              <p:cNvPr id="36901" name="AutoShape 45"/>
              <p:cNvCxnSpPr>
                <a:cxnSpLocks noChangeShapeType="1"/>
                <a:stCxn id="36900" idx="3"/>
                <a:endCxn id="36899" idx="1"/>
              </p:cNvCxnSpPr>
              <p:nvPr/>
            </p:nvCxnSpPr>
            <p:spPr bwMode="auto">
              <a:xfrm>
                <a:off x="1141" y="1228"/>
                <a:ext cx="498" cy="0"/>
              </a:xfrm>
              <a:prstGeom prst="straightConnector1">
                <a:avLst/>
              </a:prstGeom>
              <a:noFill/>
              <a:ln w="28575" cap="rnd">
                <a:solidFill>
                  <a:schemeClr val="tx1"/>
                </a:solidFill>
                <a:prstDash val="sysDot"/>
                <a:round/>
                <a:headEnd type="none" w="sm" len="sm"/>
                <a:tailEnd type="triangle" w="lg" len="med"/>
              </a:ln>
            </p:spPr>
          </p:cxnSp>
          <p:sp>
            <p:nvSpPr>
              <p:cNvPr id="36902"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Arial Narrow" pitchFamily="34" charset="0"/>
                  </a:rPr>
                  <a:t>Done</a:t>
                </a:r>
              </a:p>
            </p:txBody>
          </p:sp>
          <p:cxnSp>
            <p:nvCxnSpPr>
              <p:cNvPr id="36903" name="AutoShape 47"/>
              <p:cNvCxnSpPr>
                <a:cxnSpLocks noChangeShapeType="1"/>
                <a:stCxn id="36899" idx="3"/>
                <a:endCxn id="3690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6904"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6905" name="AutoShape 49"/>
              <p:cNvCxnSpPr>
                <a:cxnSpLocks noChangeShapeType="1"/>
                <a:stCxn id="36899" idx="3"/>
                <a:endCxn id="3690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6906" name="Text Box 50"/>
              <p:cNvSpPr txBox="1">
                <a:spLocks noChangeArrowheads="1"/>
              </p:cNvSpPr>
              <p:nvPr/>
            </p:nvSpPr>
            <p:spPr bwMode="auto">
              <a:xfrm>
                <a:off x="3086" y="1134"/>
                <a:ext cx="444" cy="514"/>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rPr>
                  <a:t>A</a:t>
                </a:r>
                <a:endParaRPr lang="en-US">
                  <a:solidFill>
                    <a:schemeClr val="tx2"/>
                  </a:solidFill>
                  <a:latin typeface="Arial Narrow" pitchFamily="34" charset="0"/>
                </a:endParaRPr>
              </a:p>
              <a:p>
                <a:pPr algn="ctr" eaLnBrk="0" hangingPunct="0">
                  <a:lnSpc>
                    <a:spcPct val="90000"/>
                  </a:lnSpc>
                </a:pPr>
                <a:r>
                  <a:rPr lang="en-US" sz="1400" b="0">
                    <a:latin typeface="Arial Narrow" pitchFamily="34" charset="0"/>
                  </a:rPr>
                  <a:t>(action)</a:t>
                </a:r>
              </a:p>
            </p:txBody>
          </p:sp>
          <p:sp>
            <p:nvSpPr>
              <p:cNvPr id="588851"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6883" name="Group 52"/>
            <p:cNvGrpSpPr>
              <a:grpSpLocks/>
            </p:cNvGrpSpPr>
            <p:nvPr/>
          </p:nvGrpSpPr>
          <p:grpSpPr bwMode="auto">
            <a:xfrm>
              <a:off x="1693" y="2471"/>
              <a:ext cx="1121" cy="989"/>
              <a:chOff x="561" y="1661"/>
              <a:chExt cx="977" cy="1072"/>
            </a:xfrm>
          </p:grpSpPr>
          <p:sp>
            <p:nvSpPr>
              <p:cNvPr id="36885"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36886"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Source</a:t>
                </a:r>
              </a:p>
            </p:txBody>
          </p:sp>
          <p:sp>
            <p:nvSpPr>
              <p:cNvPr id="36887"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36888"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36889"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36890"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36891"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6892"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36893"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36894"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36895"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36896"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36897"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588866"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6884" name="Rectangle 67"/>
            <p:cNvSpPr>
              <a:spLocks noChangeArrowheads="1"/>
            </p:cNvSpPr>
            <p:nvPr/>
          </p:nvSpPr>
          <p:spPr bwMode="auto">
            <a:xfrm>
              <a:off x="1688" y="1901"/>
              <a:ext cx="1132" cy="545"/>
            </a:xfrm>
            <a:prstGeom prst="rect">
              <a:avLst/>
            </a:prstGeom>
            <a:noFill/>
            <a:ln w="12700">
              <a:noFill/>
              <a:miter lim="800000"/>
              <a:headEnd type="none" w="sm" len="sm"/>
              <a:tailEnd type="none" w="sm" len="sm"/>
            </a:ln>
          </p:spPr>
          <p:txBody>
            <a:bodyPr>
              <a:spAutoFit/>
            </a:bodyPr>
            <a:lstStyle/>
            <a:p>
              <a:pPr algn="ctr" eaLnBrk="0" hangingPunct="0"/>
              <a:r>
                <a:rPr lang="en-US" sz="3600"/>
                <a:t>T</a:t>
              </a:r>
            </a:p>
            <a:p>
              <a:pPr algn="ctr" eaLnBrk="0" hangingPunct="0"/>
              <a:r>
                <a:rPr lang="en-US" sz="1200" b="0"/>
                <a:t>(xfer config)</a:t>
              </a:r>
            </a:p>
          </p:txBody>
        </p:sp>
      </p:grpSp>
      <p:sp>
        <p:nvSpPr>
          <p:cNvPr id="36869" name="Text Box 68"/>
          <p:cNvSpPr txBox="1">
            <a:spLocks noChangeArrowheads="1"/>
          </p:cNvSpPr>
          <p:nvPr/>
        </p:nvSpPr>
        <p:spPr bwMode="auto">
          <a:xfrm>
            <a:off x="76200" y="3124200"/>
            <a:ext cx="4832350" cy="3463925"/>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Need: auto-reload channel with new config</a:t>
            </a:r>
            <a:endParaRPr lang="en-US" sz="2000" u="sng">
              <a:solidFill>
                <a:schemeClr val="tx2"/>
              </a:solidFill>
              <a:latin typeface="Arial Narrow" pitchFamily="34" charset="0"/>
            </a:endParaRP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Ex1: do the same transfer again</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Ex2: ping/pong system (covered later)</a:t>
            </a:r>
          </a:p>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Solution: use linking to reload Ch config</a:t>
            </a:r>
          </a:p>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Concept: </a:t>
            </a:r>
            <a:endParaRPr lang="en-US" sz="2000" u="sng">
              <a:solidFill>
                <a:schemeClr val="tx2"/>
              </a:solidFill>
              <a:latin typeface="Arial Narrow" pitchFamily="34" charset="0"/>
            </a:endParaRPr>
          </a:p>
          <a:p>
            <a:pPr marL="800100" lvl="1" indent="-342900" eaLnBrk="0" hangingPunct="0">
              <a:lnSpc>
                <a:spcPct val="80000"/>
              </a:lnSpc>
              <a:spcBef>
                <a:spcPct val="20000"/>
              </a:spcBef>
              <a:buClr>
                <a:schemeClr val="tx2"/>
              </a:buClr>
              <a:buSzPct val="75000"/>
              <a:buFont typeface="Wingdings" pitchFamily="2" charset="2"/>
              <a:buChar char=""/>
            </a:pPr>
            <a:r>
              <a:rPr lang="en-US" sz="1800" b="0">
                <a:latin typeface="Arial Narrow" pitchFamily="34" charset="0"/>
              </a:rPr>
              <a:t>Linking two or more channels together allows</a:t>
            </a:r>
            <a:br>
              <a:rPr lang="en-US" sz="1800" b="0">
                <a:latin typeface="Arial Narrow" pitchFamily="34" charset="0"/>
              </a:rPr>
            </a:br>
            <a:r>
              <a:rPr lang="en-US" sz="1800" b="0">
                <a:latin typeface="Arial Narrow" pitchFamily="34" charset="0"/>
              </a:rPr>
              <a:t>the EDMA to auto-reload a new configuration</a:t>
            </a:r>
            <a:br>
              <a:rPr lang="en-US" sz="1800" b="0">
                <a:latin typeface="Arial Narrow" pitchFamily="34" charset="0"/>
              </a:rPr>
            </a:br>
            <a:r>
              <a:rPr lang="en-US" sz="1800" b="0">
                <a:latin typeface="Arial Narrow" pitchFamily="34" charset="0"/>
              </a:rPr>
              <a:t>when the current transfer is complete.</a:t>
            </a:r>
          </a:p>
          <a:p>
            <a:pPr marL="800100" lvl="1" indent="-342900" eaLnBrk="0" hangingPunct="0">
              <a:lnSpc>
                <a:spcPct val="80000"/>
              </a:lnSpc>
              <a:spcBef>
                <a:spcPct val="20000"/>
              </a:spcBef>
              <a:buClr>
                <a:schemeClr val="tx2"/>
              </a:buClr>
              <a:buSzPct val="75000"/>
              <a:buFont typeface="Wingdings" pitchFamily="2" charset="2"/>
              <a:buChar char=""/>
            </a:pPr>
            <a:r>
              <a:rPr lang="en-US" sz="1800" i="1">
                <a:latin typeface="Arial Narrow" pitchFamily="34" charset="0"/>
              </a:rPr>
              <a:t>Linking still requires a “trigger” to start the</a:t>
            </a:r>
            <a:br>
              <a:rPr lang="en-US" sz="1800" i="1">
                <a:latin typeface="Arial Narrow" pitchFamily="34" charset="0"/>
              </a:rPr>
            </a:br>
            <a:r>
              <a:rPr lang="en-US" sz="1800" i="1">
                <a:latin typeface="Arial Narrow" pitchFamily="34" charset="0"/>
              </a:rPr>
              <a:t>transfer (manual, chain, event).</a:t>
            </a:r>
          </a:p>
          <a:p>
            <a:pPr marL="800100" lvl="1" indent="-342900" eaLnBrk="0" hangingPunct="0">
              <a:lnSpc>
                <a:spcPct val="80000"/>
              </a:lnSpc>
              <a:spcBef>
                <a:spcPct val="20000"/>
              </a:spcBef>
              <a:buClr>
                <a:schemeClr val="tx2"/>
              </a:buClr>
              <a:buSzPct val="75000"/>
              <a:buFont typeface="Wingdings" pitchFamily="2" charset="2"/>
              <a:buChar char=""/>
            </a:pPr>
            <a:r>
              <a:rPr lang="en-US" sz="1800" b="0">
                <a:latin typeface="Arial Narrow" pitchFamily="34" charset="0"/>
              </a:rPr>
              <a:t>You can link as many PSETs as you like – </a:t>
            </a:r>
            <a:br>
              <a:rPr lang="en-US" sz="1800" b="0">
                <a:latin typeface="Arial Narrow" pitchFamily="34" charset="0"/>
              </a:rPr>
            </a:br>
            <a:r>
              <a:rPr lang="en-US" sz="1800" b="0">
                <a:latin typeface="Arial Narrow" pitchFamily="34" charset="0"/>
              </a:rPr>
              <a:t>it is only limited by the #PSETs on a device.</a:t>
            </a:r>
          </a:p>
        </p:txBody>
      </p:sp>
      <p:sp>
        <p:nvSpPr>
          <p:cNvPr id="36870" name="Text Box 69"/>
          <p:cNvSpPr txBox="1">
            <a:spLocks noChangeArrowheads="1"/>
          </p:cNvSpPr>
          <p:nvPr/>
        </p:nvSpPr>
        <p:spPr bwMode="auto">
          <a:xfrm>
            <a:off x="5035550" y="3124200"/>
            <a:ext cx="4059238" cy="1643063"/>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 How does </a:t>
            </a:r>
            <a:r>
              <a:rPr lang="en-US" sz="2000" u="sng">
                <a:latin typeface="Arial Narrow" pitchFamily="34" charset="0"/>
              </a:rPr>
              <a:t>linking</a:t>
            </a:r>
            <a:r>
              <a:rPr lang="en-US" sz="2000">
                <a:latin typeface="Arial Narrow"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User must specify the LINK field</a:t>
            </a:r>
            <a:br>
              <a:rPr lang="en-US" sz="1800" b="0">
                <a:latin typeface="Arial Narrow" pitchFamily="34" charset="0"/>
              </a:rPr>
            </a:br>
            <a:r>
              <a:rPr lang="en-US" sz="1800" b="0">
                <a:latin typeface="Arial Narrow" pitchFamily="34" charset="0"/>
              </a:rPr>
              <a:t>in the config to link to another PSET.</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When the current xfr (0) is complete,</a:t>
            </a:r>
            <a:br>
              <a:rPr lang="en-US" sz="1800" b="0">
                <a:latin typeface="Arial Narrow" pitchFamily="34" charset="0"/>
              </a:rPr>
            </a:br>
            <a:r>
              <a:rPr lang="en-US" sz="1800" b="0">
                <a:latin typeface="Arial Narrow" pitchFamily="34" charset="0"/>
              </a:rPr>
              <a:t>the EDMA auto reloads the new</a:t>
            </a:r>
            <a:br>
              <a:rPr lang="en-US" sz="1800" b="0">
                <a:latin typeface="Arial Narrow" pitchFamily="34" charset="0"/>
              </a:rPr>
            </a:br>
            <a:r>
              <a:rPr lang="en-US" sz="1800" b="0">
                <a:latin typeface="Arial Narrow" pitchFamily="34" charset="0"/>
              </a:rPr>
              <a:t>config (1) from the linked PSET.</a:t>
            </a:r>
          </a:p>
        </p:txBody>
      </p:sp>
      <p:sp>
        <p:nvSpPr>
          <p:cNvPr id="588870" name="Rectangle 70"/>
          <p:cNvSpPr>
            <a:spLocks noChangeArrowheads="1"/>
          </p:cNvSpPr>
          <p:nvPr/>
        </p:nvSpPr>
        <p:spPr bwMode="auto">
          <a:xfrm>
            <a:off x="6019800" y="5138738"/>
            <a:ext cx="8382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2" name="Rectangle 71"/>
          <p:cNvSpPr>
            <a:spLocks noChangeArrowheads="1"/>
          </p:cNvSpPr>
          <p:nvPr/>
        </p:nvSpPr>
        <p:spPr bwMode="auto">
          <a:xfrm>
            <a:off x="6181725" y="5672138"/>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1</a:t>
            </a:r>
          </a:p>
        </p:txBody>
      </p:sp>
      <p:sp>
        <p:nvSpPr>
          <p:cNvPr id="36873" name="Text Box 72"/>
          <p:cNvSpPr txBox="1">
            <a:spLocks noChangeArrowheads="1"/>
          </p:cNvSpPr>
          <p:nvPr/>
        </p:nvSpPr>
        <p:spPr bwMode="auto">
          <a:xfrm>
            <a:off x="6181725" y="5443538"/>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LINK</a:t>
            </a:r>
          </a:p>
        </p:txBody>
      </p:sp>
      <p:sp>
        <p:nvSpPr>
          <p:cNvPr id="36874" name="Text Box 73"/>
          <p:cNvSpPr txBox="1">
            <a:spLocks noChangeArrowheads="1"/>
          </p:cNvSpPr>
          <p:nvPr/>
        </p:nvSpPr>
        <p:spPr bwMode="auto">
          <a:xfrm>
            <a:off x="6022975" y="4883150"/>
            <a:ext cx="84931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Config 0</a:t>
            </a:r>
          </a:p>
        </p:txBody>
      </p:sp>
      <p:sp>
        <p:nvSpPr>
          <p:cNvPr id="588874" name="Rectangle 74"/>
          <p:cNvSpPr>
            <a:spLocks noChangeArrowheads="1"/>
          </p:cNvSpPr>
          <p:nvPr/>
        </p:nvSpPr>
        <p:spPr bwMode="auto">
          <a:xfrm>
            <a:off x="7924800" y="5138738"/>
            <a:ext cx="838200" cy="106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6" name="Rectangle 75"/>
          <p:cNvSpPr>
            <a:spLocks noChangeArrowheads="1"/>
          </p:cNvSpPr>
          <p:nvPr/>
        </p:nvSpPr>
        <p:spPr bwMode="auto">
          <a:xfrm>
            <a:off x="8086725" y="5672138"/>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NULL</a:t>
            </a:r>
          </a:p>
        </p:txBody>
      </p:sp>
      <p:sp>
        <p:nvSpPr>
          <p:cNvPr id="36877" name="Text Box 76"/>
          <p:cNvSpPr txBox="1">
            <a:spLocks noChangeArrowheads="1"/>
          </p:cNvSpPr>
          <p:nvPr/>
        </p:nvSpPr>
        <p:spPr bwMode="auto">
          <a:xfrm>
            <a:off x="8086725" y="5443538"/>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LINK</a:t>
            </a:r>
          </a:p>
        </p:txBody>
      </p:sp>
      <p:sp>
        <p:nvSpPr>
          <p:cNvPr id="36878" name="Text Box 77"/>
          <p:cNvSpPr txBox="1">
            <a:spLocks noChangeArrowheads="1"/>
          </p:cNvSpPr>
          <p:nvPr/>
        </p:nvSpPr>
        <p:spPr bwMode="auto">
          <a:xfrm>
            <a:off x="7927975" y="4883150"/>
            <a:ext cx="84931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Config 1</a:t>
            </a:r>
          </a:p>
        </p:txBody>
      </p:sp>
      <p:sp>
        <p:nvSpPr>
          <p:cNvPr id="36879" name="AutoShape 78"/>
          <p:cNvSpPr>
            <a:spLocks noChangeArrowheads="1"/>
          </p:cNvSpPr>
          <p:nvPr/>
        </p:nvSpPr>
        <p:spPr bwMode="auto">
          <a:xfrm>
            <a:off x="7010400" y="5181600"/>
            <a:ext cx="762000" cy="457200"/>
          </a:xfrm>
          <a:prstGeom prst="leftArrow">
            <a:avLst>
              <a:gd name="adj1" fmla="val 50000"/>
              <a:gd name="adj2" fmla="val 41667"/>
            </a:avLst>
          </a:prstGeom>
          <a:solidFill>
            <a:srgbClr val="DDDDDD"/>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400">
                <a:latin typeface="Arial Narrow" pitchFamily="34" charset="0"/>
              </a:rPr>
              <a:t>reload</a:t>
            </a:r>
          </a:p>
        </p:txBody>
      </p:sp>
      <p:sp>
        <p:nvSpPr>
          <p:cNvPr id="36880" name="TextBox 79"/>
          <p:cNvSpPr txBox="1">
            <a:spLocks noChangeArrowheads="1"/>
          </p:cNvSpPr>
          <p:nvPr/>
        </p:nvSpPr>
        <p:spPr bwMode="auto">
          <a:xfrm>
            <a:off x="6553200" y="609600"/>
            <a:ext cx="2000250" cy="584200"/>
          </a:xfrm>
          <a:prstGeom prst="rect">
            <a:avLst/>
          </a:prstGeom>
          <a:solidFill>
            <a:srgbClr val="CCFF66"/>
          </a:solidFill>
          <a:ln w="9525">
            <a:noFill/>
            <a:miter lim="800000"/>
            <a:headEnd/>
            <a:tailEnd/>
          </a:ln>
        </p:spPr>
        <p:txBody>
          <a:bodyPr wrap="none">
            <a:spAutoFit/>
          </a:bodyPr>
          <a:lstStyle/>
          <a:p>
            <a:pPr eaLnBrk="0" hangingPunct="0">
              <a:lnSpc>
                <a:spcPct val="80000"/>
              </a:lnSpc>
              <a:spcBef>
                <a:spcPct val="50000"/>
              </a:spcBef>
            </a:pPr>
            <a:r>
              <a:rPr lang="en-US" sz="2000" b="0"/>
              <a:t>Alias: “Re-load”</a:t>
            </a:r>
            <a:br>
              <a:rPr lang="en-US" sz="2000" b="0"/>
            </a:br>
            <a:r>
              <a:rPr lang="en-US" sz="2000" b="0"/>
              <a:t>          “Auto-init”</a:t>
            </a:r>
          </a:p>
        </p:txBody>
      </p:sp>
      <p:sp>
        <p:nvSpPr>
          <p:cNvPr id="36881" name="TextBox 80"/>
          <p:cNvSpPr txBox="1">
            <a:spLocks noChangeArrowheads="1"/>
          </p:cNvSpPr>
          <p:nvPr/>
        </p:nvSpPr>
        <p:spPr bwMode="auto">
          <a:xfrm>
            <a:off x="6021388" y="6365875"/>
            <a:ext cx="2665412" cy="338138"/>
          </a:xfrm>
          <a:prstGeom prst="rect">
            <a:avLst/>
          </a:prstGeom>
          <a:solidFill>
            <a:srgbClr val="FFCC00"/>
          </a:solidFill>
          <a:ln w="9525">
            <a:noFill/>
            <a:miter lim="800000"/>
            <a:headEnd/>
            <a:tailEnd/>
          </a:ln>
        </p:spPr>
        <p:txBody>
          <a:bodyPr wrap="none">
            <a:spAutoFit/>
          </a:bodyPr>
          <a:lstStyle/>
          <a:p>
            <a:pPr eaLnBrk="0" hangingPunct="0">
              <a:lnSpc>
                <a:spcPct val="80000"/>
              </a:lnSpc>
              <a:spcBef>
                <a:spcPct val="50000"/>
              </a:spcBef>
            </a:pPr>
            <a:r>
              <a:rPr lang="en-US" sz="2000" b="0">
                <a:latin typeface="Arial Narrow" pitchFamily="34" charset="0"/>
              </a:rPr>
              <a:t>Note: Does </a:t>
            </a:r>
            <a:r>
              <a:rPr lang="en-US" sz="2000" b="0" u="sng">
                <a:latin typeface="Arial Narrow" pitchFamily="34" charset="0"/>
              </a:rPr>
              <a:t>NOT</a:t>
            </a:r>
            <a:r>
              <a:rPr lang="en-US" sz="2000" b="0">
                <a:latin typeface="Arial Narrow" pitchFamily="34" charset="0"/>
              </a:rPr>
              <a:t> start xfr !!</a:t>
            </a:r>
          </a:p>
        </p:txBody>
      </p:sp>
      <p:pic>
        <p:nvPicPr>
          <p:cNvPr id="8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3">
            <a:hlinkClick r:id="rId24" action="ppaction://hlinksldjump"/>
          </p:cNvPr>
          <p:cNvSpPr txBox="1">
            <a:spLocks noChangeArrowheads="1"/>
          </p:cNvSpPr>
          <p:nvPr>
            <p:custDataLst>
              <p:tags r:id="rId10"/>
            </p:custDataLst>
          </p:nvPr>
        </p:nvSpPr>
        <p:spPr bwMode="auto">
          <a:xfrm>
            <a:off x="304800" y="4557082"/>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Reminder – Triggering Transfers</a:t>
            </a:r>
            <a:endParaRPr lang="en-US" u="sng" smtClean="0"/>
          </a:p>
        </p:txBody>
      </p:sp>
      <p:sp>
        <p:nvSpPr>
          <p:cNvPr id="38916" name="Text Box 11"/>
          <p:cNvSpPr txBox="1">
            <a:spLocks noChangeArrowheads="1"/>
          </p:cNvSpPr>
          <p:nvPr/>
        </p:nvSpPr>
        <p:spPr bwMode="auto">
          <a:xfrm>
            <a:off x="441325" y="685800"/>
            <a:ext cx="7113588" cy="384175"/>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buFont typeface="Wingdings" pitchFamily="2" charset="2"/>
              <a:buChar char="Ø"/>
            </a:pPr>
            <a:r>
              <a:rPr lang="en-US"/>
              <a:t> There are 3 ways to trigger an EDMA transfer:</a:t>
            </a:r>
          </a:p>
        </p:txBody>
      </p:sp>
      <p:grpSp>
        <p:nvGrpSpPr>
          <p:cNvPr id="38917" name="Group 12"/>
          <p:cNvGrpSpPr>
            <a:grpSpLocks/>
          </p:cNvGrpSpPr>
          <p:nvPr/>
        </p:nvGrpSpPr>
        <p:grpSpPr bwMode="auto">
          <a:xfrm>
            <a:off x="990600" y="1295400"/>
            <a:ext cx="6864350" cy="1466850"/>
            <a:chOff x="624" y="912"/>
            <a:chExt cx="4324" cy="924"/>
          </a:xfrm>
        </p:grpSpPr>
        <p:grpSp>
          <p:nvGrpSpPr>
            <p:cNvPr id="38951"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7"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8952" name="Text Box 16"/>
            <p:cNvSpPr txBox="1">
              <a:spLocks noChangeArrowheads="1"/>
            </p:cNvSpPr>
            <p:nvPr/>
          </p:nvSpPr>
          <p:spPr bwMode="auto">
            <a:xfrm>
              <a:off x="960" y="930"/>
              <a:ext cx="219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4" name="Text Box 18"/>
            <p:cNvSpPr txBox="1">
              <a:spLocks noChangeArrowheads="1"/>
            </p:cNvSpPr>
            <p:nvPr/>
          </p:nvSpPr>
          <p:spPr bwMode="auto">
            <a:xfrm>
              <a:off x="1441" y="1452"/>
              <a:ext cx="481" cy="38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RRDY</a:t>
              </a:r>
            </a:p>
            <a:p>
              <a:pPr eaLnBrk="0" hangingPunct="0">
                <a:lnSpc>
                  <a:spcPct val="80000"/>
                </a:lnSpc>
                <a:spcBef>
                  <a:spcPct val="50000"/>
                </a:spcBef>
              </a:pPr>
              <a:r>
                <a:rPr lang="en-US" sz="1600"/>
                <a:t>XRDY</a:t>
              </a:r>
            </a:p>
          </p:txBody>
        </p:sp>
        <p:sp>
          <p:nvSpPr>
            <p:cNvPr id="38955"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7"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0"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8961"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5"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8918"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0"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8919" name="Text Box 33"/>
          <p:cNvSpPr txBox="1">
            <a:spLocks noChangeArrowheads="1"/>
          </p:cNvSpPr>
          <p:nvPr/>
        </p:nvSpPr>
        <p:spPr bwMode="auto">
          <a:xfrm>
            <a:off x="1524000" y="3152775"/>
            <a:ext cx="46132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Manually Trigger the Channel to Run</a:t>
            </a: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1"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3"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5"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8"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29"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8930" name="Text Box 44"/>
          <p:cNvSpPr txBox="1">
            <a:spLocks noChangeArrowheads="1"/>
          </p:cNvSpPr>
          <p:nvPr/>
        </p:nvSpPr>
        <p:spPr bwMode="auto">
          <a:xfrm>
            <a:off x="6046788" y="1671638"/>
            <a:ext cx="2663825" cy="5445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ER = Event Register (flag)</a:t>
            </a:r>
          </a:p>
          <a:p>
            <a:pPr eaLnBrk="0" hangingPunct="0">
              <a:lnSpc>
                <a:spcPct val="80000"/>
              </a:lnSpc>
              <a:spcBef>
                <a:spcPct val="50000"/>
              </a:spcBef>
            </a:pPr>
            <a:r>
              <a:rPr lang="en-US" sz="1400">
                <a:latin typeface="Arial Narrow" pitchFamily="34" charset="0"/>
              </a:rPr>
              <a:t>EER = Event Enable Register (user)</a:t>
            </a:r>
          </a:p>
        </p:txBody>
      </p:sp>
      <p:sp>
        <p:nvSpPr>
          <p:cNvPr id="38931"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ESR = Event Set Register (user)</a:t>
            </a:r>
          </a:p>
        </p:txBody>
      </p:sp>
      <p:grpSp>
        <p:nvGrpSpPr>
          <p:cNvPr id="38932"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8"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8933" name="Text Box 49"/>
          <p:cNvSpPr txBox="1">
            <a:spLocks noChangeArrowheads="1"/>
          </p:cNvSpPr>
          <p:nvPr/>
        </p:nvSpPr>
        <p:spPr bwMode="auto">
          <a:xfrm>
            <a:off x="1524000" y="4876800"/>
            <a:ext cx="6418263"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Chain Event from another channel (next example…)</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5"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7"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9"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2"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43"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8944"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TCCHEN = TC Chain Enable (OPT)</a:t>
            </a:r>
          </a:p>
        </p:txBody>
      </p:sp>
      <p:sp>
        <p:nvSpPr>
          <p:cNvPr id="38945" name="Text Box 61"/>
          <p:cNvSpPr txBox="1">
            <a:spLocks noChangeArrowheads="1"/>
          </p:cNvSpPr>
          <p:nvPr/>
        </p:nvSpPr>
        <p:spPr bwMode="auto">
          <a:xfrm>
            <a:off x="450850" y="4754563"/>
            <a:ext cx="584200" cy="5794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4000">
                <a:solidFill>
                  <a:schemeClr val="tx2"/>
                </a:solidFill>
                <a:sym typeface="Wingdings" pitchFamily="2" charset="2"/>
              </a:rPr>
              <a:t></a:t>
            </a:r>
          </a:p>
        </p:txBody>
      </p:sp>
      <p:sp>
        <p:nvSpPr>
          <p:cNvPr id="38946" name="Text Box 62"/>
          <p:cNvSpPr txBox="1">
            <a:spLocks noChangeArrowheads="1"/>
          </p:cNvSpPr>
          <p:nvPr/>
        </p:nvSpPr>
        <p:spPr bwMode="auto">
          <a:xfrm>
            <a:off x="4648200" y="6400800"/>
            <a:ext cx="4419600" cy="457200"/>
          </a:xfrm>
          <a:prstGeom prst="rect">
            <a:avLst/>
          </a:prstGeom>
          <a:noFill/>
          <a:ln w="12700">
            <a:noFill/>
            <a:miter lim="800000"/>
            <a:headEnd type="none" w="sm" len="sm"/>
            <a:tailEnd type="none" w="sm" len="sm"/>
          </a:ln>
        </p:spPr>
        <p:txBody>
          <a:bodyPr wrap="none" anchor="ctr"/>
          <a:lstStyle/>
          <a:p>
            <a:pPr marL="342900" indent="-342900" eaLnBrk="0" hangingPunct="0">
              <a:lnSpc>
                <a:spcPct val="140000"/>
              </a:lnSpc>
              <a:spcAft>
                <a:spcPct val="30000"/>
              </a:spcAft>
              <a:buClr>
                <a:schemeClr val="tx2"/>
              </a:buClr>
              <a:buSzPct val="75000"/>
              <a:buFont typeface="Wingdings" pitchFamily="2" charset="2"/>
              <a:buNone/>
            </a:pPr>
            <a:r>
              <a:rPr lang="en-US" sz="1800" b="0">
                <a:solidFill>
                  <a:schemeClr val="tx2"/>
                </a:solidFill>
              </a:rPr>
              <a:t>Let’s do a simple example on chaining…</a:t>
            </a:r>
          </a:p>
        </p:txBody>
      </p:sp>
      <p:pic>
        <p:nvPicPr>
          <p:cNvPr id="5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smtClean="0"/>
              <a:t>Chaining – “Action” &amp; “Event” – Overview</a:t>
            </a:r>
          </a:p>
        </p:txBody>
      </p:sp>
      <p:grpSp>
        <p:nvGrpSpPr>
          <p:cNvPr id="39939" name="Group 3"/>
          <p:cNvGrpSpPr>
            <a:grpSpLocks/>
          </p:cNvGrpSpPr>
          <p:nvPr/>
        </p:nvGrpSpPr>
        <p:grpSpPr bwMode="auto">
          <a:xfrm>
            <a:off x="6934200" y="1524000"/>
            <a:ext cx="1371600" cy="1093788"/>
            <a:chOff x="528" y="471"/>
            <a:chExt cx="1037" cy="827"/>
          </a:xfrm>
        </p:grpSpPr>
        <p:grpSp>
          <p:nvGrpSpPr>
            <p:cNvPr id="39985" name="Group 4"/>
            <p:cNvGrpSpPr>
              <a:grpSpLocks/>
            </p:cNvGrpSpPr>
            <p:nvPr/>
          </p:nvGrpSpPr>
          <p:grpSpPr bwMode="auto">
            <a:xfrm>
              <a:off x="528" y="471"/>
              <a:ext cx="1037" cy="827"/>
              <a:chOff x="2496" y="644"/>
              <a:chExt cx="1152" cy="960"/>
            </a:xfrm>
          </p:grpSpPr>
          <p:sp>
            <p:nvSpPr>
              <p:cNvPr id="39992" name="Rectangle 5"/>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a:t>
                </a:r>
              </a:p>
            </p:txBody>
          </p:sp>
          <p:sp>
            <p:nvSpPr>
              <p:cNvPr id="39993" name="Rectangle 6"/>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a:t>
                </a:r>
              </a:p>
            </p:txBody>
          </p:sp>
          <p:sp>
            <p:nvSpPr>
              <p:cNvPr id="39994" name="Rectangle 7"/>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a:t>
                </a:r>
              </a:p>
            </p:txBody>
          </p:sp>
          <p:sp>
            <p:nvSpPr>
              <p:cNvPr id="39995" name="Rectangle 8"/>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4</a:t>
                </a:r>
              </a:p>
            </p:txBody>
          </p:sp>
          <p:sp>
            <p:nvSpPr>
              <p:cNvPr id="39996" name="Rectangle 9"/>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5</a:t>
                </a:r>
              </a:p>
            </p:txBody>
          </p:sp>
          <p:sp>
            <p:nvSpPr>
              <p:cNvPr id="39997" name="Rectangle 10"/>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6</a:t>
                </a:r>
              </a:p>
            </p:txBody>
          </p:sp>
          <p:sp>
            <p:nvSpPr>
              <p:cNvPr id="39998" name="Rectangle 11"/>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7</a:t>
                </a:r>
              </a:p>
            </p:txBody>
          </p:sp>
          <p:sp>
            <p:nvSpPr>
              <p:cNvPr id="39999" name="Rectangle 12"/>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12</a:t>
                </a:r>
              </a:p>
            </p:txBody>
          </p:sp>
          <p:sp>
            <p:nvSpPr>
              <p:cNvPr id="40000" name="Rectangle 13"/>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13</a:t>
                </a:r>
              </a:p>
            </p:txBody>
          </p:sp>
          <p:sp>
            <p:nvSpPr>
              <p:cNvPr id="40001" name="Rectangle 14"/>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14</a:t>
                </a:r>
              </a:p>
            </p:txBody>
          </p:sp>
          <p:sp>
            <p:nvSpPr>
              <p:cNvPr id="40002" name="Rectangle 15"/>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15</a:t>
                </a:r>
              </a:p>
            </p:txBody>
          </p:sp>
          <p:sp>
            <p:nvSpPr>
              <p:cNvPr id="40003" name="Rectangle 16"/>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16</a:t>
                </a:r>
              </a:p>
            </p:txBody>
          </p:sp>
          <p:sp>
            <p:nvSpPr>
              <p:cNvPr id="40004" name="Rectangle 17"/>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17</a:t>
                </a:r>
              </a:p>
            </p:txBody>
          </p:sp>
          <p:sp>
            <p:nvSpPr>
              <p:cNvPr id="40005" name="Rectangle 18"/>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18</a:t>
                </a:r>
              </a:p>
            </p:txBody>
          </p:sp>
          <p:sp>
            <p:nvSpPr>
              <p:cNvPr id="40006" name="Rectangle 19"/>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19</a:t>
                </a:r>
              </a:p>
            </p:txBody>
          </p:sp>
          <p:sp>
            <p:nvSpPr>
              <p:cNvPr id="40007" name="Rectangle 20"/>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20</a:t>
                </a:r>
              </a:p>
            </p:txBody>
          </p:sp>
          <p:sp>
            <p:nvSpPr>
              <p:cNvPr id="40008" name="Rectangle 21"/>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21</a:t>
                </a:r>
              </a:p>
            </p:txBody>
          </p:sp>
          <p:sp>
            <p:nvSpPr>
              <p:cNvPr id="40009" name="Rectangle 22"/>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22</a:t>
                </a:r>
              </a:p>
            </p:txBody>
          </p:sp>
          <p:sp>
            <p:nvSpPr>
              <p:cNvPr id="40010" name="Rectangle 23"/>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23</a:t>
                </a:r>
              </a:p>
            </p:txBody>
          </p:sp>
          <p:sp>
            <p:nvSpPr>
              <p:cNvPr id="40011" name="Rectangle 24"/>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24</a:t>
                </a:r>
              </a:p>
            </p:txBody>
          </p:sp>
          <p:sp>
            <p:nvSpPr>
              <p:cNvPr id="40012" name="Rectangle 25"/>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25</a:t>
                </a:r>
              </a:p>
            </p:txBody>
          </p:sp>
          <p:sp>
            <p:nvSpPr>
              <p:cNvPr id="40013" name="Rectangle 26"/>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26</a:t>
                </a:r>
              </a:p>
            </p:txBody>
          </p:sp>
          <p:sp>
            <p:nvSpPr>
              <p:cNvPr id="40014" name="Rectangle 27"/>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27</a:t>
                </a:r>
              </a:p>
            </p:txBody>
          </p:sp>
          <p:sp>
            <p:nvSpPr>
              <p:cNvPr id="40015" name="Rectangle 28"/>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28</a:t>
                </a:r>
              </a:p>
            </p:txBody>
          </p:sp>
          <p:sp>
            <p:nvSpPr>
              <p:cNvPr id="40016" name="Rectangle 29"/>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29</a:t>
                </a:r>
              </a:p>
            </p:txBody>
          </p:sp>
          <p:sp>
            <p:nvSpPr>
              <p:cNvPr id="40017" name="Rectangle 30"/>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30</a:t>
                </a:r>
              </a:p>
            </p:txBody>
          </p:sp>
          <p:sp>
            <p:nvSpPr>
              <p:cNvPr id="40018" name="Rectangle 31"/>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8</a:t>
                </a:r>
              </a:p>
            </p:txBody>
          </p:sp>
          <p:sp>
            <p:nvSpPr>
              <p:cNvPr id="40019" name="Rectangle 32"/>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9</a:t>
                </a:r>
              </a:p>
            </p:txBody>
          </p:sp>
          <p:sp>
            <p:nvSpPr>
              <p:cNvPr id="40020" name="Rectangle 33"/>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10</a:t>
                </a:r>
              </a:p>
            </p:txBody>
          </p:sp>
          <p:sp>
            <p:nvSpPr>
              <p:cNvPr id="40021" name="Rectangle 34"/>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11</a:t>
                </a:r>
              </a:p>
            </p:txBody>
          </p:sp>
        </p:grpSp>
        <p:grpSp>
          <p:nvGrpSpPr>
            <p:cNvPr id="39986" name="Group 35"/>
            <p:cNvGrpSpPr>
              <a:grpSpLocks/>
            </p:cNvGrpSpPr>
            <p:nvPr/>
          </p:nvGrpSpPr>
          <p:grpSpPr bwMode="auto">
            <a:xfrm>
              <a:off x="701" y="636"/>
              <a:ext cx="691" cy="166"/>
              <a:chOff x="2688" y="836"/>
              <a:chExt cx="768" cy="192"/>
            </a:xfrm>
          </p:grpSpPr>
          <p:sp>
            <p:nvSpPr>
              <p:cNvPr id="39987" name="Rectangle 36"/>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8</a:t>
                </a:r>
              </a:p>
            </p:txBody>
          </p:sp>
          <p:sp>
            <p:nvSpPr>
              <p:cNvPr id="39988" name="Rectangle 37"/>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9</a:t>
                </a:r>
              </a:p>
            </p:txBody>
          </p:sp>
          <p:sp>
            <p:nvSpPr>
              <p:cNvPr id="39989" name="Rectangle 38"/>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10</a:t>
                </a:r>
              </a:p>
            </p:txBody>
          </p:sp>
          <p:sp>
            <p:nvSpPr>
              <p:cNvPr id="39990" name="Rectangle 39"/>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11</a:t>
                </a:r>
              </a:p>
            </p:txBody>
          </p:sp>
          <p:sp>
            <p:nvSpPr>
              <p:cNvPr id="590888" name="Rectangle 40"/>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grpSp>
        <p:nvGrpSpPr>
          <p:cNvPr id="39940" name="Group 41"/>
          <p:cNvGrpSpPr>
            <a:grpSpLocks/>
          </p:cNvGrpSpPr>
          <p:nvPr/>
        </p:nvGrpSpPr>
        <p:grpSpPr bwMode="auto">
          <a:xfrm>
            <a:off x="530225" y="471488"/>
            <a:ext cx="6099175" cy="2357437"/>
            <a:chOff x="806" y="1901"/>
            <a:chExt cx="4036" cy="1559"/>
          </a:xfrm>
        </p:grpSpPr>
        <p:grpSp>
          <p:nvGrpSpPr>
            <p:cNvPr id="39959" name="Group 42"/>
            <p:cNvGrpSpPr>
              <a:grpSpLocks/>
            </p:cNvGrpSpPr>
            <p:nvPr/>
          </p:nvGrpSpPr>
          <p:grpSpPr bwMode="auto">
            <a:xfrm>
              <a:off x="806" y="2208"/>
              <a:ext cx="4036" cy="1248"/>
              <a:chOff x="758" y="480"/>
              <a:chExt cx="4036" cy="1248"/>
            </a:xfrm>
          </p:grpSpPr>
          <p:sp>
            <p:nvSpPr>
              <p:cNvPr id="39976"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9977" name="Text Box 44"/>
              <p:cNvSpPr txBox="1">
                <a:spLocks noChangeArrowheads="1"/>
              </p:cNvSpPr>
              <p:nvPr/>
            </p:nvSpPr>
            <p:spPr bwMode="auto">
              <a:xfrm>
                <a:off x="758" y="1134"/>
                <a:ext cx="424" cy="514"/>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rPr>
                  <a:t>E</a:t>
                </a:r>
                <a:endParaRPr lang="en-US">
                  <a:solidFill>
                    <a:schemeClr val="tx2"/>
                  </a:solidFill>
                  <a:latin typeface="Arial Narrow" pitchFamily="34" charset="0"/>
                </a:endParaRPr>
              </a:p>
              <a:p>
                <a:pPr algn="ctr" eaLnBrk="0" hangingPunct="0">
                  <a:lnSpc>
                    <a:spcPct val="90000"/>
                  </a:lnSpc>
                </a:pPr>
                <a:r>
                  <a:rPr lang="en-US" sz="1400" b="0">
                    <a:latin typeface="Arial Narrow" pitchFamily="34" charset="0"/>
                  </a:rPr>
                  <a:t>(event)</a:t>
                </a:r>
              </a:p>
            </p:txBody>
          </p:sp>
          <p:cxnSp>
            <p:nvCxnSpPr>
              <p:cNvPr id="39978" name="AutoShape 45"/>
              <p:cNvCxnSpPr>
                <a:cxnSpLocks noChangeShapeType="1"/>
                <a:stCxn id="39977" idx="3"/>
                <a:endCxn id="39976" idx="1"/>
              </p:cNvCxnSpPr>
              <p:nvPr/>
            </p:nvCxnSpPr>
            <p:spPr bwMode="auto">
              <a:xfrm>
                <a:off x="1141" y="1228"/>
                <a:ext cx="498" cy="0"/>
              </a:xfrm>
              <a:prstGeom prst="straightConnector1">
                <a:avLst/>
              </a:prstGeom>
              <a:noFill/>
              <a:ln w="28575" cap="rnd">
                <a:solidFill>
                  <a:schemeClr val="tx1"/>
                </a:solidFill>
                <a:prstDash val="sysDot"/>
                <a:round/>
                <a:headEnd type="none" w="sm" len="sm"/>
                <a:tailEnd type="triangle" w="lg" len="med"/>
              </a:ln>
            </p:spPr>
          </p:cxnSp>
          <p:sp>
            <p:nvSpPr>
              <p:cNvPr id="39979"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Arial Narrow" pitchFamily="34" charset="0"/>
                  </a:rPr>
                  <a:t>Done</a:t>
                </a:r>
              </a:p>
            </p:txBody>
          </p:sp>
          <p:cxnSp>
            <p:nvCxnSpPr>
              <p:cNvPr id="39980" name="AutoShape 47"/>
              <p:cNvCxnSpPr>
                <a:cxnSpLocks noChangeShapeType="1"/>
                <a:stCxn id="39976" idx="3"/>
                <a:endCxn id="39979"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9981"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9982" name="AutoShape 49"/>
              <p:cNvCxnSpPr>
                <a:cxnSpLocks noChangeShapeType="1"/>
                <a:stCxn id="39976" idx="3"/>
                <a:endCxn id="39981"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9983" name="Text Box 50"/>
              <p:cNvSpPr txBox="1">
                <a:spLocks noChangeArrowheads="1"/>
              </p:cNvSpPr>
              <p:nvPr/>
            </p:nvSpPr>
            <p:spPr bwMode="auto">
              <a:xfrm>
                <a:off x="3086" y="1134"/>
                <a:ext cx="444" cy="514"/>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rPr>
                  <a:t>A</a:t>
                </a:r>
                <a:endParaRPr lang="en-US">
                  <a:solidFill>
                    <a:schemeClr val="tx2"/>
                  </a:solidFill>
                  <a:latin typeface="Arial Narrow" pitchFamily="34" charset="0"/>
                </a:endParaRPr>
              </a:p>
              <a:p>
                <a:pPr algn="ctr" eaLnBrk="0" hangingPunct="0">
                  <a:lnSpc>
                    <a:spcPct val="90000"/>
                  </a:lnSpc>
                </a:pPr>
                <a:r>
                  <a:rPr lang="en-US" sz="1400" b="0">
                    <a:latin typeface="Arial Narrow" pitchFamily="34" charset="0"/>
                  </a:rPr>
                  <a:t>(action)</a:t>
                </a:r>
              </a:p>
            </p:txBody>
          </p:sp>
          <p:sp>
            <p:nvSpPr>
              <p:cNvPr id="590899"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9960" name="Group 52"/>
            <p:cNvGrpSpPr>
              <a:grpSpLocks/>
            </p:cNvGrpSpPr>
            <p:nvPr/>
          </p:nvGrpSpPr>
          <p:grpSpPr bwMode="auto">
            <a:xfrm>
              <a:off x="1693" y="2471"/>
              <a:ext cx="1121" cy="989"/>
              <a:chOff x="561" y="1661"/>
              <a:chExt cx="977" cy="1072"/>
            </a:xfrm>
          </p:grpSpPr>
          <p:sp>
            <p:nvSpPr>
              <p:cNvPr id="39962"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39963"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Source</a:t>
                </a:r>
              </a:p>
            </p:txBody>
          </p:sp>
          <p:sp>
            <p:nvSpPr>
              <p:cNvPr id="39964"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39965"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39966"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39967"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39968"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9969"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39970"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39971"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39972"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39973"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39974"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590914"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9961" name="Rectangle 67"/>
            <p:cNvSpPr>
              <a:spLocks noChangeArrowheads="1"/>
            </p:cNvSpPr>
            <p:nvPr/>
          </p:nvSpPr>
          <p:spPr bwMode="auto">
            <a:xfrm>
              <a:off x="1688" y="1901"/>
              <a:ext cx="1132" cy="545"/>
            </a:xfrm>
            <a:prstGeom prst="rect">
              <a:avLst/>
            </a:prstGeom>
            <a:noFill/>
            <a:ln w="12700">
              <a:noFill/>
              <a:miter lim="800000"/>
              <a:headEnd type="none" w="sm" len="sm"/>
              <a:tailEnd type="none" w="sm" len="sm"/>
            </a:ln>
          </p:spPr>
          <p:txBody>
            <a:bodyPr>
              <a:spAutoFit/>
            </a:bodyPr>
            <a:lstStyle/>
            <a:p>
              <a:pPr algn="ctr" eaLnBrk="0" hangingPunct="0"/>
              <a:r>
                <a:rPr lang="en-US" sz="3600"/>
                <a:t>T</a:t>
              </a:r>
            </a:p>
            <a:p>
              <a:pPr algn="ctr" eaLnBrk="0" hangingPunct="0"/>
              <a:r>
                <a:rPr lang="en-US" sz="1200" b="0"/>
                <a:t>(xfer config)</a:t>
              </a:r>
            </a:p>
          </p:txBody>
        </p:sp>
      </p:grpSp>
      <p:sp>
        <p:nvSpPr>
          <p:cNvPr id="39941" name="Text Box 68"/>
          <p:cNvSpPr txBox="1">
            <a:spLocks noChangeArrowheads="1"/>
          </p:cNvSpPr>
          <p:nvPr/>
        </p:nvSpPr>
        <p:spPr bwMode="auto">
          <a:xfrm>
            <a:off x="76200" y="2971800"/>
            <a:ext cx="4876800" cy="3656013"/>
          </a:xfrm>
          <a:prstGeom prst="rect">
            <a:avLst/>
          </a:prstGeom>
          <a:noFill/>
          <a:ln w="12700">
            <a:noFill/>
            <a:miter lim="800000"/>
            <a:headEnd type="none" w="sm" len="sm"/>
            <a:tailEnd type="none" w="sm" len="sm"/>
          </a:ln>
        </p:spPr>
        <p:txBody>
          <a:bodyPr>
            <a:spAutoFit/>
          </a:bodyPr>
          <a:lstStyle/>
          <a:p>
            <a:pPr marL="284163" indent="-284163" eaLnBrk="0" hangingPunct="0">
              <a:lnSpc>
                <a:spcPct val="90000"/>
              </a:lnSpc>
              <a:spcBef>
                <a:spcPct val="40000"/>
              </a:spcBef>
              <a:buClr>
                <a:schemeClr val="tx2"/>
              </a:buClr>
              <a:buSzPct val="75000"/>
              <a:buFont typeface="Wingdings" pitchFamily="2" charset="2"/>
              <a:buChar char=""/>
              <a:tabLst>
                <a:tab pos="914400" algn="l"/>
              </a:tabLst>
            </a:pPr>
            <a:r>
              <a:rPr lang="en-US" sz="2000">
                <a:solidFill>
                  <a:schemeClr val="tx2"/>
                </a:solidFill>
                <a:latin typeface="Arial Narrow" pitchFamily="34" charset="0"/>
              </a:rPr>
              <a:t>Need:</a:t>
            </a:r>
            <a:r>
              <a:rPr lang="en-US" sz="2000">
                <a:latin typeface="Arial Narrow" pitchFamily="34" charset="0"/>
              </a:rPr>
              <a:t>  When one transfer completes, trigger another transfer to run</a:t>
            </a:r>
            <a:endParaRPr lang="en-US" sz="2000" u="sng">
              <a:solidFill>
                <a:schemeClr val="tx2"/>
              </a:solidFill>
              <a:latin typeface="Arial Narrow" pitchFamily="34" charset="0"/>
            </a:endParaRPr>
          </a:p>
          <a:p>
            <a:pPr marL="682625" lvl="1" indent="-284163" eaLnBrk="0" hangingPunct="0">
              <a:lnSpc>
                <a:spcPct val="80000"/>
              </a:lnSpc>
              <a:spcBef>
                <a:spcPct val="30000"/>
              </a:spcBef>
              <a:buClr>
                <a:schemeClr val="tx2"/>
              </a:buClr>
              <a:buSzPct val="75000"/>
              <a:buFont typeface="Wingdings" pitchFamily="2" charset="2"/>
              <a:buChar char=""/>
              <a:tabLst>
                <a:tab pos="914400" algn="l"/>
              </a:tabLst>
            </a:pPr>
            <a:r>
              <a:rPr lang="en-US" sz="1800" b="0">
                <a:latin typeface="Arial Narrow" pitchFamily="34" charset="0"/>
              </a:rPr>
              <a:t>Ex:  ChX completes, kicks off ChY</a:t>
            </a:r>
          </a:p>
          <a:p>
            <a:pPr marL="284163" indent="-284163" eaLnBrk="0" hangingPunct="0">
              <a:lnSpc>
                <a:spcPct val="90000"/>
              </a:lnSpc>
              <a:spcBef>
                <a:spcPct val="40000"/>
              </a:spcBef>
              <a:buClr>
                <a:schemeClr val="tx2"/>
              </a:buClr>
              <a:buSzPct val="75000"/>
              <a:buFont typeface="Wingdings" pitchFamily="2" charset="2"/>
              <a:buChar char=""/>
              <a:tabLst>
                <a:tab pos="914400" algn="l"/>
              </a:tabLst>
            </a:pPr>
            <a:r>
              <a:rPr lang="en-US" sz="2000">
                <a:solidFill>
                  <a:schemeClr val="tx2"/>
                </a:solidFill>
                <a:latin typeface="Arial Narrow" pitchFamily="34" charset="0"/>
              </a:rPr>
              <a:t>Solution: </a:t>
            </a:r>
            <a:r>
              <a:rPr lang="en-US" sz="2000">
                <a:latin typeface="Arial Narrow" pitchFamily="34" charset="0"/>
              </a:rPr>
              <a:t> Use chaining to kick off next xfr</a:t>
            </a:r>
          </a:p>
          <a:p>
            <a:pPr marL="284163" indent="-284163" eaLnBrk="0" hangingPunct="0">
              <a:lnSpc>
                <a:spcPct val="90000"/>
              </a:lnSpc>
              <a:spcBef>
                <a:spcPct val="40000"/>
              </a:spcBef>
              <a:buClr>
                <a:schemeClr val="tx2"/>
              </a:buClr>
              <a:buSzPct val="75000"/>
              <a:buFont typeface="Wingdings" pitchFamily="2" charset="2"/>
              <a:buChar char=""/>
              <a:tabLst>
                <a:tab pos="914400" algn="l"/>
              </a:tabLst>
            </a:pPr>
            <a:r>
              <a:rPr lang="en-US" sz="2000">
                <a:solidFill>
                  <a:schemeClr val="tx2"/>
                </a:solidFill>
                <a:latin typeface="Arial Narrow" pitchFamily="34" charset="0"/>
              </a:rPr>
              <a:t>Concept: </a:t>
            </a:r>
            <a:endParaRPr lang="en-US" sz="2000" u="sng">
              <a:solidFill>
                <a:schemeClr val="tx2"/>
              </a:solidFill>
              <a:latin typeface="Arial Narrow" pitchFamily="34" charset="0"/>
            </a:endParaRPr>
          </a:p>
          <a:p>
            <a:pPr marL="682625" lvl="1" indent="-284163" eaLnBrk="0" hangingPunct="0">
              <a:lnSpc>
                <a:spcPct val="80000"/>
              </a:lnSpc>
              <a:spcBef>
                <a:spcPct val="20000"/>
              </a:spcBef>
              <a:buClr>
                <a:schemeClr val="tx2"/>
              </a:buClr>
              <a:buSzPct val="75000"/>
              <a:buFont typeface="Wingdings" pitchFamily="2" charset="2"/>
              <a:buChar char=""/>
              <a:tabLst>
                <a:tab pos="914400" algn="l"/>
              </a:tabLst>
            </a:pPr>
            <a:r>
              <a:rPr lang="en-US" sz="1800" b="0">
                <a:latin typeface="Arial Narrow" pitchFamily="34" charset="0"/>
              </a:rPr>
              <a:t>Chaining actually refers to both both an action and an event – the completed ‘action’ from the 1</a:t>
            </a:r>
            <a:r>
              <a:rPr lang="en-US" sz="1800" b="0" baseline="30000">
                <a:latin typeface="Arial Narrow" pitchFamily="34" charset="0"/>
              </a:rPr>
              <a:t>st</a:t>
            </a:r>
            <a:r>
              <a:rPr lang="en-US" sz="1800" b="0">
                <a:latin typeface="Arial Narrow" pitchFamily="34" charset="0"/>
              </a:rPr>
              <a:t> channel is the ‘event’ for the next channel</a:t>
            </a:r>
          </a:p>
          <a:p>
            <a:pPr marL="682625" lvl="1" indent="-284163" eaLnBrk="0" hangingPunct="0">
              <a:lnSpc>
                <a:spcPct val="80000"/>
              </a:lnSpc>
              <a:spcBef>
                <a:spcPct val="20000"/>
              </a:spcBef>
              <a:buClr>
                <a:schemeClr val="tx2"/>
              </a:buClr>
              <a:buSzPct val="75000"/>
              <a:buFont typeface="Wingdings" pitchFamily="2" charset="2"/>
              <a:buChar char=""/>
              <a:tabLst>
                <a:tab pos="914400" algn="l"/>
              </a:tabLst>
            </a:pPr>
            <a:r>
              <a:rPr lang="en-US" sz="1800" b="0">
                <a:latin typeface="Arial Narrow" pitchFamily="34" charset="0"/>
              </a:rPr>
              <a:t>You can chain as many Chan’s as you like – </a:t>
            </a:r>
            <a:br>
              <a:rPr lang="en-US" sz="1800" b="0">
                <a:latin typeface="Arial Narrow" pitchFamily="34" charset="0"/>
              </a:rPr>
            </a:br>
            <a:r>
              <a:rPr lang="en-US" sz="1800" b="0">
                <a:latin typeface="Arial Narrow" pitchFamily="34" charset="0"/>
              </a:rPr>
              <a:t>it is only limited by the #Ch’s on a device</a:t>
            </a:r>
          </a:p>
          <a:p>
            <a:pPr marL="682625" lvl="1" indent="-284163" eaLnBrk="0" hangingPunct="0">
              <a:lnSpc>
                <a:spcPct val="80000"/>
              </a:lnSpc>
              <a:spcBef>
                <a:spcPct val="20000"/>
              </a:spcBef>
              <a:buClr>
                <a:schemeClr val="tx2"/>
              </a:buClr>
              <a:buSzPct val="75000"/>
              <a:buFont typeface="Wingdings" pitchFamily="2" charset="2"/>
              <a:buChar char=""/>
              <a:tabLst>
                <a:tab pos="914400" algn="l"/>
              </a:tabLst>
            </a:pPr>
            <a:r>
              <a:rPr lang="en-US" sz="1800" b="0">
                <a:latin typeface="Arial Narrow" pitchFamily="34" charset="0"/>
              </a:rPr>
              <a:t>Chaining does NOT reload current Chan config – that can only be accomplished by linking. It</a:t>
            </a:r>
            <a:br>
              <a:rPr lang="en-US" sz="1800" b="0">
                <a:latin typeface="Arial Narrow" pitchFamily="34" charset="0"/>
              </a:rPr>
            </a:br>
            <a:r>
              <a:rPr lang="en-US" sz="1800" b="0">
                <a:latin typeface="Arial Narrow" pitchFamily="34" charset="0"/>
              </a:rPr>
              <a:t>simply triggers another channel to run.</a:t>
            </a:r>
          </a:p>
        </p:txBody>
      </p:sp>
      <p:sp>
        <p:nvSpPr>
          <p:cNvPr id="39942" name="Text Box 69"/>
          <p:cNvSpPr txBox="1">
            <a:spLocks noChangeArrowheads="1"/>
          </p:cNvSpPr>
          <p:nvPr/>
        </p:nvSpPr>
        <p:spPr bwMode="auto">
          <a:xfrm>
            <a:off x="5035550" y="2971800"/>
            <a:ext cx="4108450" cy="172720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 How does </a:t>
            </a:r>
            <a:r>
              <a:rPr lang="en-US" sz="2000" u="sng">
                <a:latin typeface="Arial Narrow" pitchFamily="34" charset="0"/>
              </a:rPr>
              <a:t>chaining</a:t>
            </a:r>
            <a:r>
              <a:rPr lang="en-US" sz="2000">
                <a:latin typeface="Arial Narrow"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Set the TCC field to match the next (i.e. chained) channel #</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Turn ON chaining</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When the current xfr (X) is complete,</a:t>
            </a:r>
            <a:br>
              <a:rPr lang="en-US" sz="1800" b="0">
                <a:latin typeface="Arial Narrow" pitchFamily="34" charset="0"/>
              </a:rPr>
            </a:br>
            <a:r>
              <a:rPr lang="en-US" sz="1800" b="0">
                <a:latin typeface="Arial Narrow" pitchFamily="34" charset="0"/>
              </a:rPr>
              <a:t>it triggers the next Ch (Y) to run</a:t>
            </a:r>
          </a:p>
        </p:txBody>
      </p:sp>
      <p:sp>
        <p:nvSpPr>
          <p:cNvPr id="590918" name="Rectangle 70"/>
          <p:cNvSpPr>
            <a:spLocks noChangeArrowheads="1"/>
          </p:cNvSpPr>
          <p:nvPr/>
        </p:nvSpPr>
        <p:spPr bwMode="auto">
          <a:xfrm>
            <a:off x="5943600" y="5029200"/>
            <a:ext cx="990600" cy="1176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944" name="Rectangle 71"/>
          <p:cNvSpPr>
            <a:spLocks noChangeArrowheads="1"/>
          </p:cNvSpPr>
          <p:nvPr/>
        </p:nvSpPr>
        <p:spPr bwMode="auto">
          <a:xfrm>
            <a:off x="6181725" y="5105400"/>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Y</a:t>
            </a:r>
          </a:p>
        </p:txBody>
      </p:sp>
      <p:sp>
        <p:nvSpPr>
          <p:cNvPr id="39945" name="Text Box 72"/>
          <p:cNvSpPr txBox="1">
            <a:spLocks noChangeArrowheads="1"/>
          </p:cNvSpPr>
          <p:nvPr/>
        </p:nvSpPr>
        <p:spPr bwMode="auto">
          <a:xfrm>
            <a:off x="6219825" y="5300663"/>
            <a:ext cx="485775"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TCC</a:t>
            </a:r>
          </a:p>
        </p:txBody>
      </p:sp>
      <p:sp>
        <p:nvSpPr>
          <p:cNvPr id="39946" name="Text Box 73"/>
          <p:cNvSpPr txBox="1">
            <a:spLocks noChangeArrowheads="1"/>
          </p:cNvSpPr>
          <p:nvPr/>
        </p:nvSpPr>
        <p:spPr bwMode="auto">
          <a:xfrm>
            <a:off x="6162675" y="4792663"/>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Ch X</a:t>
            </a:r>
          </a:p>
        </p:txBody>
      </p:sp>
      <p:sp>
        <p:nvSpPr>
          <p:cNvPr id="39948" name="Rectangle 75"/>
          <p:cNvSpPr>
            <a:spLocks noChangeArrowheads="1"/>
          </p:cNvSpPr>
          <p:nvPr/>
        </p:nvSpPr>
        <p:spPr bwMode="auto">
          <a:xfrm>
            <a:off x="6181725" y="5715000"/>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EN</a:t>
            </a:r>
          </a:p>
        </p:txBody>
      </p:sp>
      <p:sp>
        <p:nvSpPr>
          <p:cNvPr id="39949" name="Text Box 76"/>
          <p:cNvSpPr txBox="1">
            <a:spLocks noChangeArrowheads="1"/>
          </p:cNvSpPr>
          <p:nvPr/>
        </p:nvSpPr>
        <p:spPr bwMode="auto">
          <a:xfrm>
            <a:off x="6038850" y="5943600"/>
            <a:ext cx="838200"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Chain EN</a:t>
            </a:r>
          </a:p>
        </p:txBody>
      </p:sp>
      <p:sp>
        <p:nvSpPr>
          <p:cNvPr id="590925" name="Rectangle 77"/>
          <p:cNvSpPr>
            <a:spLocks noChangeArrowheads="1"/>
          </p:cNvSpPr>
          <p:nvPr/>
        </p:nvSpPr>
        <p:spPr bwMode="auto">
          <a:xfrm>
            <a:off x="7848600" y="5029200"/>
            <a:ext cx="990600" cy="11763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951" name="Rectangle 78"/>
          <p:cNvSpPr>
            <a:spLocks noChangeArrowheads="1"/>
          </p:cNvSpPr>
          <p:nvPr/>
        </p:nvSpPr>
        <p:spPr bwMode="auto">
          <a:xfrm>
            <a:off x="8086725" y="5105400"/>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a:t>
            </a:r>
          </a:p>
        </p:txBody>
      </p:sp>
      <p:sp>
        <p:nvSpPr>
          <p:cNvPr id="39952" name="Text Box 79"/>
          <p:cNvSpPr txBox="1">
            <a:spLocks noChangeArrowheads="1"/>
          </p:cNvSpPr>
          <p:nvPr/>
        </p:nvSpPr>
        <p:spPr bwMode="auto">
          <a:xfrm>
            <a:off x="8124825" y="5300663"/>
            <a:ext cx="485775"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TCC</a:t>
            </a:r>
          </a:p>
        </p:txBody>
      </p:sp>
      <p:sp>
        <p:nvSpPr>
          <p:cNvPr id="39953" name="Text Box 80"/>
          <p:cNvSpPr txBox="1">
            <a:spLocks noChangeArrowheads="1"/>
          </p:cNvSpPr>
          <p:nvPr/>
        </p:nvSpPr>
        <p:spPr bwMode="auto">
          <a:xfrm>
            <a:off x="8067675" y="4792663"/>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Ch Y</a:t>
            </a:r>
          </a:p>
        </p:txBody>
      </p:sp>
      <p:sp>
        <p:nvSpPr>
          <p:cNvPr id="39954" name="Rectangle 81"/>
          <p:cNvSpPr>
            <a:spLocks noChangeArrowheads="1"/>
          </p:cNvSpPr>
          <p:nvPr/>
        </p:nvSpPr>
        <p:spPr bwMode="auto">
          <a:xfrm>
            <a:off x="8086725" y="5715000"/>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DIS</a:t>
            </a:r>
          </a:p>
        </p:txBody>
      </p:sp>
      <p:sp>
        <p:nvSpPr>
          <p:cNvPr id="39955" name="Text Box 82"/>
          <p:cNvSpPr txBox="1">
            <a:spLocks noChangeArrowheads="1"/>
          </p:cNvSpPr>
          <p:nvPr/>
        </p:nvSpPr>
        <p:spPr bwMode="auto">
          <a:xfrm>
            <a:off x="7943850" y="5943600"/>
            <a:ext cx="838200"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Chain EN</a:t>
            </a:r>
          </a:p>
        </p:txBody>
      </p:sp>
      <p:sp>
        <p:nvSpPr>
          <p:cNvPr id="590931" name="Line 83"/>
          <p:cNvSpPr>
            <a:spLocks noChangeShapeType="1"/>
          </p:cNvSpPr>
          <p:nvPr/>
        </p:nvSpPr>
        <p:spPr bwMode="auto">
          <a:xfrm>
            <a:off x="7010400" y="5562600"/>
            <a:ext cx="7620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957" name="Text Box 84"/>
          <p:cNvSpPr txBox="1">
            <a:spLocks noChangeArrowheads="1"/>
          </p:cNvSpPr>
          <p:nvPr/>
        </p:nvSpPr>
        <p:spPr bwMode="auto">
          <a:xfrm>
            <a:off x="6991350" y="5295900"/>
            <a:ext cx="7191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i="1">
                <a:latin typeface="Arial Narrow" pitchFamily="34" charset="0"/>
              </a:rPr>
              <a:t>Done ?</a:t>
            </a:r>
          </a:p>
        </p:txBody>
      </p:sp>
      <p:sp>
        <p:nvSpPr>
          <p:cNvPr id="39958" name="Text Box 85"/>
          <p:cNvSpPr txBox="1">
            <a:spLocks noChangeArrowheads="1"/>
          </p:cNvSpPr>
          <p:nvPr/>
        </p:nvSpPr>
        <p:spPr bwMode="auto">
          <a:xfrm>
            <a:off x="7000875" y="5572125"/>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Arial Narrow" pitchFamily="34" charset="0"/>
              </a:rPr>
              <a:t>RUN Y</a:t>
            </a:r>
          </a:p>
        </p:txBody>
      </p:sp>
      <p:pic>
        <p:nvPicPr>
          <p:cNvPr id="9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smtClean="0"/>
              <a:t>Example #1 – Simple Chaining</a:t>
            </a:r>
            <a:endParaRPr lang="en-US" sz="3200" u="sng" smtClean="0"/>
          </a:p>
        </p:txBody>
      </p:sp>
      <p:cxnSp>
        <p:nvCxnSpPr>
          <p:cNvPr id="40963" name="AutoShape 3"/>
          <p:cNvCxnSpPr>
            <a:cxnSpLocks noChangeShapeType="1"/>
            <a:stCxn id="466976"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p:spPr>
      </p:cxnSp>
      <p:sp>
        <p:nvSpPr>
          <p:cNvPr id="4096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p:spPr>
        <p:txBody>
          <a:bodyPr wrap="none" tIns="91440"/>
          <a:lstStyle/>
          <a:p>
            <a:pPr algn="ctr" eaLnBrk="0" hangingPunct="0">
              <a:lnSpc>
                <a:spcPct val="80000"/>
              </a:lnSpc>
              <a:spcBef>
                <a:spcPct val="50000"/>
              </a:spcBef>
            </a:pPr>
            <a:r>
              <a:rPr lang="en-US" sz="2000">
                <a:solidFill>
                  <a:schemeClr val="tx2"/>
                </a:solidFill>
              </a:rPr>
              <a:t>EDMA Chain/Evt</a:t>
            </a:r>
          </a:p>
        </p:txBody>
      </p:sp>
      <p:sp>
        <p:nvSpPr>
          <p:cNvPr id="4096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p:spPr>
        <p:txBody>
          <a:bodyPr tIns="91440"/>
          <a:lstStyle/>
          <a:p>
            <a:pPr algn="ctr" eaLnBrk="0" hangingPunct="0">
              <a:lnSpc>
                <a:spcPct val="80000"/>
              </a:lnSpc>
              <a:spcBef>
                <a:spcPct val="50000"/>
              </a:spcBef>
            </a:pPr>
            <a:r>
              <a:rPr lang="en-US" sz="1800"/>
              <a:t>EDMA Interrupt Gen</a:t>
            </a:r>
          </a:p>
        </p:txBody>
      </p:sp>
      <p:sp>
        <p:nvSpPr>
          <p:cNvPr id="4096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sz="1800"/>
              <a:t>EDMA Channels</a:t>
            </a:r>
          </a:p>
        </p:txBody>
      </p:sp>
      <p:sp>
        <p:nvSpPr>
          <p:cNvPr id="466951" name="Rectangle 7"/>
          <p:cNvSpPr>
            <a:spLocks noChangeArrowheads="1"/>
          </p:cNvSpPr>
          <p:nvPr/>
        </p:nvSpPr>
        <p:spPr bwMode="auto">
          <a:xfrm>
            <a:off x="7367588" y="1195388"/>
            <a:ext cx="636587" cy="1698625"/>
          </a:xfrm>
          <a:prstGeom prst="rect">
            <a:avLst/>
          </a:prstGeom>
          <a:solidFill>
            <a:schemeClr val="accent4"/>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52" name="Rectangle 8"/>
          <p:cNvSpPr>
            <a:spLocks noChangeArrowheads="1"/>
          </p:cNvSpPr>
          <p:nvPr/>
        </p:nvSpPr>
        <p:spPr bwMode="auto">
          <a:xfrm>
            <a:off x="6567488" y="1195388"/>
            <a:ext cx="538162" cy="169862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40969" name="AutoShape 9"/>
          <p:cNvCxnSpPr>
            <a:cxnSpLocks noChangeShapeType="1"/>
            <a:stCxn id="40988" idx="3"/>
            <a:endCxn id="466954"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p:spPr>
      </p:cxnSp>
      <p:sp>
        <p:nvSpPr>
          <p:cNvPr id="466954"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55"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7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 = 0</a:t>
            </a:r>
          </a:p>
        </p:txBody>
      </p:sp>
      <p:cxnSp>
        <p:nvCxnSpPr>
          <p:cNvPr id="40973" name="AutoShape 13"/>
          <p:cNvCxnSpPr>
            <a:cxnSpLocks noChangeShapeType="1"/>
            <a:stCxn id="40989" idx="3"/>
            <a:endCxn id="466958"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p:spPr>
      </p:cxnSp>
      <p:sp>
        <p:nvSpPr>
          <p:cNvPr id="466958"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59"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7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6 = 1</a:t>
            </a:r>
          </a:p>
        </p:txBody>
      </p:sp>
      <p:cxnSp>
        <p:nvCxnSpPr>
          <p:cNvPr id="40977" name="AutoShape 17"/>
          <p:cNvCxnSpPr>
            <a:cxnSpLocks noChangeShapeType="1"/>
            <a:stCxn id="466955" idx="6"/>
            <a:endCxn id="466955" idx="6"/>
          </p:cNvCxnSpPr>
          <p:nvPr/>
        </p:nvCxnSpPr>
        <p:spPr bwMode="auto">
          <a:xfrm>
            <a:off x="7856538" y="1387475"/>
            <a:ext cx="0" cy="0"/>
          </a:xfrm>
          <a:prstGeom prst="straightConnector1">
            <a:avLst/>
          </a:prstGeom>
          <a:noFill/>
          <a:ln w="12700">
            <a:solidFill>
              <a:schemeClr val="tx1"/>
            </a:solidFill>
            <a:round/>
            <a:headEnd type="none" w="sm" len="sm"/>
            <a:tailEnd type="none" w="sm" len="sm"/>
          </a:ln>
        </p:spPr>
      </p:cxnSp>
      <p:cxnSp>
        <p:nvCxnSpPr>
          <p:cNvPr id="40978" name="AutoShape 18"/>
          <p:cNvCxnSpPr>
            <a:cxnSpLocks noChangeShapeType="1"/>
            <a:stCxn id="40990" idx="3"/>
            <a:endCxn id="466963"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p:spPr>
      </p:cxnSp>
      <p:sp>
        <p:nvSpPr>
          <p:cNvPr id="466963"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64"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8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7 = 0</a:t>
            </a:r>
          </a:p>
        </p:txBody>
      </p:sp>
      <p:cxnSp>
        <p:nvCxnSpPr>
          <p:cNvPr id="40982" name="AutoShape 22"/>
          <p:cNvCxnSpPr>
            <a:cxnSpLocks noChangeShapeType="1"/>
            <a:stCxn id="40991" idx="3"/>
            <a:endCxn id="466967"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p:spPr>
      </p:cxnSp>
      <p:sp>
        <p:nvSpPr>
          <p:cNvPr id="466967"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68"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8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55 = 0</a:t>
            </a:r>
          </a:p>
        </p:txBody>
      </p:sp>
      <p:cxnSp>
        <p:nvCxnSpPr>
          <p:cNvPr id="40986" name="AutoShape 26"/>
          <p:cNvCxnSpPr>
            <a:cxnSpLocks noChangeShapeType="1"/>
            <a:stCxn id="466964" idx="6"/>
            <a:endCxn id="466964" idx="6"/>
          </p:cNvCxnSpPr>
          <p:nvPr/>
        </p:nvCxnSpPr>
        <p:spPr bwMode="auto">
          <a:xfrm>
            <a:off x="7856538" y="2216150"/>
            <a:ext cx="0" cy="0"/>
          </a:xfrm>
          <a:prstGeom prst="straightConnector1">
            <a:avLst/>
          </a:prstGeom>
          <a:noFill/>
          <a:ln w="12700">
            <a:solidFill>
              <a:schemeClr val="tx1"/>
            </a:solidFill>
            <a:round/>
            <a:headEnd type="none" w="sm" len="sm"/>
            <a:tailEnd type="none" w="sm" len="sm"/>
          </a:ln>
        </p:spPr>
      </p:cxnSp>
      <p:cxnSp>
        <p:nvCxnSpPr>
          <p:cNvPr id="40987" name="AutoShape 27"/>
          <p:cNvCxnSpPr>
            <a:cxnSpLocks noChangeShapeType="1"/>
            <a:stCxn id="466967"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p:spPr>
      </p:cxnSp>
      <p:sp>
        <p:nvSpPr>
          <p:cNvPr id="4098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098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1</a:t>
            </a:r>
          </a:p>
        </p:txBody>
      </p:sp>
      <p:sp>
        <p:nvSpPr>
          <p:cNvPr id="4099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099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66976"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77"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78"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79"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80"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97" name="Rectangle 37"/>
          <p:cNvSpPr>
            <a:spLocks noChangeArrowheads="1"/>
          </p:cNvSpPr>
          <p:nvPr/>
        </p:nvSpPr>
        <p:spPr bwMode="auto">
          <a:xfrm>
            <a:off x="7534275" y="1016000"/>
            <a:ext cx="300038"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 IER</a:t>
            </a:r>
            <a:endParaRPr lang="en-US" sz="1200" baseline="-25000"/>
          </a:p>
        </p:txBody>
      </p:sp>
      <p:sp>
        <p:nvSpPr>
          <p:cNvPr id="40998" name="Rectangle 38"/>
          <p:cNvSpPr>
            <a:spLocks noChangeArrowheads="1"/>
          </p:cNvSpPr>
          <p:nvPr/>
        </p:nvSpPr>
        <p:spPr bwMode="auto">
          <a:xfrm>
            <a:off x="6686550" y="1016000"/>
            <a:ext cx="300038"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 IPR</a:t>
            </a:r>
            <a:endParaRPr lang="en-US" sz="1200" baseline="-25000"/>
          </a:p>
        </p:txBody>
      </p:sp>
      <p:sp>
        <p:nvSpPr>
          <p:cNvPr id="4099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p:spPr>
        <p:txBody>
          <a:bodyPr wrap="none" lIns="0" tIns="0" rIns="0" bIns="0">
            <a:spAutoFit/>
          </a:bodyPr>
          <a:lstStyle/>
          <a:p>
            <a:pPr algn="ctr" eaLnBrk="0" hangingPunct="0"/>
            <a:r>
              <a:rPr lang="en-US" sz="1000"/>
              <a:t>EDMA3CC_GINT</a:t>
            </a:r>
          </a:p>
        </p:txBody>
      </p:sp>
      <p:cxnSp>
        <p:nvCxnSpPr>
          <p:cNvPr id="4100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p:spPr>
      </p:cxnSp>
      <p:sp>
        <p:nvSpPr>
          <p:cNvPr id="466985"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4100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p:spPr>
      </p:cxnSp>
      <p:sp>
        <p:nvSpPr>
          <p:cNvPr id="41003" name="Rectangle 43"/>
          <p:cNvSpPr>
            <a:spLocks noChangeArrowheads="1"/>
          </p:cNvSpPr>
          <p:nvPr/>
        </p:nvSpPr>
        <p:spPr bwMode="auto">
          <a:xfrm>
            <a:off x="1476375" y="957263"/>
            <a:ext cx="800100" cy="265112"/>
          </a:xfrm>
          <a:prstGeom prst="rect">
            <a:avLst/>
          </a:prstGeom>
          <a:noFill/>
          <a:ln w="12700">
            <a:noFill/>
            <a:miter lim="800000"/>
            <a:headEnd type="none" w="sm" len="sm"/>
            <a:tailEnd type="none" w="sm" len="sm"/>
          </a:ln>
        </p:spPr>
        <p:txBody>
          <a:bodyPr lIns="0" rIns="0">
            <a:spAutoFit/>
          </a:bodyPr>
          <a:lstStyle/>
          <a:p>
            <a:pPr algn="ctr" eaLnBrk="0" hangingPunct="0">
              <a:lnSpc>
                <a:spcPct val="80000"/>
              </a:lnSpc>
            </a:pPr>
            <a:r>
              <a:rPr lang="en-US" sz="1400">
                <a:solidFill>
                  <a:schemeClr val="tx2"/>
                </a:solidFill>
              </a:rPr>
              <a:t>Ch #</a:t>
            </a:r>
          </a:p>
        </p:txBody>
      </p:sp>
      <p:sp>
        <p:nvSpPr>
          <p:cNvPr id="4100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p:spPr>
        <p:txBody>
          <a:bodyPr wrap="none" anchor="ctr"/>
          <a:lstStyle/>
          <a:p>
            <a:pPr algn="ctr" eaLnBrk="0" hangingPunct="0">
              <a:buClr>
                <a:schemeClr val="tx2"/>
              </a:buClr>
              <a:buSzPct val="75000"/>
              <a:buFont typeface="Wingdings" pitchFamily="2" charset="2"/>
              <a:buNone/>
              <a:tabLst>
                <a:tab pos="747713" algn="l"/>
              </a:tabLst>
            </a:pPr>
            <a:r>
              <a:rPr lang="en-US" sz="1600"/>
              <a:t>55</a:t>
            </a:r>
            <a:endParaRPr lang="en-US" sz="1600">
              <a:latin typeface="Arial Narrow" pitchFamily="34" charset="0"/>
            </a:endParaRPr>
          </a:p>
        </p:txBody>
      </p:sp>
      <p:sp>
        <p:nvSpPr>
          <p:cNvPr id="4100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p:spPr>
        <p:txBody>
          <a:bodyPr wrap="none" anchor="ctr"/>
          <a:lstStyle/>
          <a:p>
            <a:pPr algn="ctr" eaLnBrk="0" hangingPunct="0">
              <a:buClr>
                <a:schemeClr val="tx2"/>
              </a:buClr>
              <a:buSzPct val="75000"/>
              <a:buFont typeface="Wingdings" pitchFamily="2" charset="2"/>
              <a:buNone/>
              <a:tabLst>
                <a:tab pos="747713" algn="l"/>
              </a:tabLst>
            </a:pPr>
            <a:r>
              <a:rPr lang="en-US" sz="1600"/>
              <a:t>7</a:t>
            </a:r>
          </a:p>
        </p:txBody>
      </p:sp>
      <p:sp>
        <p:nvSpPr>
          <p:cNvPr id="4100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p:spPr>
        <p:txBody>
          <a:bodyPr wrap="none" anchor="ctr"/>
          <a:lstStyle/>
          <a:p>
            <a:pPr algn="ctr" eaLnBrk="0" hangingPunct="0">
              <a:buClr>
                <a:schemeClr val="tx2"/>
              </a:buClr>
              <a:buSzPct val="75000"/>
              <a:buFont typeface="Wingdings" pitchFamily="2" charset="2"/>
              <a:buNone/>
              <a:tabLst>
                <a:tab pos="747713" algn="l"/>
              </a:tabLst>
            </a:pPr>
            <a:r>
              <a:rPr lang="en-US" sz="1600"/>
              <a:t>6</a:t>
            </a:r>
          </a:p>
        </p:txBody>
      </p:sp>
      <p:sp>
        <p:nvSpPr>
          <p:cNvPr id="4100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p:spPr>
        <p:txBody>
          <a:bodyPr wrap="none" anchor="ctr"/>
          <a:lstStyle/>
          <a:p>
            <a:pPr algn="ctr" eaLnBrk="0" hangingPunct="0">
              <a:buClr>
                <a:schemeClr val="tx2"/>
              </a:buClr>
              <a:buSzPct val="75000"/>
              <a:buFont typeface="Wingdings" pitchFamily="2" charset="2"/>
              <a:buNone/>
              <a:tabLst>
                <a:tab pos="747713" algn="l"/>
              </a:tabLst>
            </a:pPr>
            <a:r>
              <a:rPr lang="en-US" sz="1600"/>
              <a:t>5</a:t>
            </a:r>
            <a:endParaRPr lang="en-US" sz="800"/>
          </a:p>
        </p:txBody>
      </p:sp>
      <p:sp>
        <p:nvSpPr>
          <p:cNvPr id="466992"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93"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94"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95"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6996" name="Rectangle 52"/>
          <p:cNvSpPr>
            <a:spLocks noChangeArrowheads="1"/>
          </p:cNvSpPr>
          <p:nvPr/>
        </p:nvSpPr>
        <p:spPr bwMode="auto">
          <a:xfrm>
            <a:off x="381000" y="1203325"/>
            <a:ext cx="538163" cy="169862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1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101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101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1</a:t>
            </a:r>
          </a:p>
        </p:txBody>
      </p:sp>
      <p:sp>
        <p:nvSpPr>
          <p:cNvPr id="4101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67001"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02"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03"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04"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21" name="Rectangle 61"/>
          <p:cNvSpPr>
            <a:spLocks noChangeArrowheads="1"/>
          </p:cNvSpPr>
          <p:nvPr/>
        </p:nvSpPr>
        <p:spPr bwMode="auto">
          <a:xfrm>
            <a:off x="488950" y="1023938"/>
            <a:ext cx="323850"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CER</a:t>
            </a:r>
            <a:endParaRPr lang="en-US" sz="1200" baseline="-25000"/>
          </a:p>
        </p:txBody>
      </p:sp>
      <p:sp>
        <p:nvSpPr>
          <p:cNvPr id="467006" name="Rectangle 62"/>
          <p:cNvSpPr>
            <a:spLocks noChangeArrowheads="1"/>
          </p:cNvSpPr>
          <p:nvPr/>
        </p:nvSpPr>
        <p:spPr bwMode="auto">
          <a:xfrm>
            <a:off x="3429000" y="1196975"/>
            <a:ext cx="990600" cy="1698625"/>
          </a:xfrm>
          <a:prstGeom prst="rect">
            <a:avLst/>
          </a:prstGeom>
          <a:solidFill>
            <a:schemeClr val="accent4"/>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07"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08"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2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 = 0</a:t>
            </a:r>
          </a:p>
        </p:txBody>
      </p:sp>
      <p:sp>
        <p:nvSpPr>
          <p:cNvPr id="467010"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11"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2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6 = 0</a:t>
            </a:r>
          </a:p>
        </p:txBody>
      </p:sp>
      <p:cxnSp>
        <p:nvCxnSpPr>
          <p:cNvPr id="41029" name="AutoShape 69"/>
          <p:cNvCxnSpPr>
            <a:cxnSpLocks noChangeShapeType="1"/>
            <a:stCxn id="467008" idx="6"/>
            <a:endCxn id="467008" idx="6"/>
          </p:cNvCxnSpPr>
          <p:nvPr/>
        </p:nvCxnSpPr>
        <p:spPr bwMode="auto">
          <a:xfrm>
            <a:off x="4068763" y="1395413"/>
            <a:ext cx="0" cy="0"/>
          </a:xfrm>
          <a:prstGeom prst="straightConnector1">
            <a:avLst/>
          </a:prstGeom>
          <a:noFill/>
          <a:ln w="12700">
            <a:solidFill>
              <a:schemeClr val="tx1"/>
            </a:solidFill>
            <a:round/>
            <a:headEnd type="none" w="sm" len="sm"/>
            <a:tailEnd type="none" w="sm" len="sm"/>
          </a:ln>
        </p:spPr>
      </p:cxnSp>
      <p:sp>
        <p:nvSpPr>
          <p:cNvPr id="467014"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15"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3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7 = 1</a:t>
            </a:r>
          </a:p>
        </p:txBody>
      </p:sp>
      <p:sp>
        <p:nvSpPr>
          <p:cNvPr id="467017"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18"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3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55 = 0</a:t>
            </a:r>
          </a:p>
        </p:txBody>
      </p:sp>
      <p:cxnSp>
        <p:nvCxnSpPr>
          <p:cNvPr id="41036" name="AutoShape 76"/>
          <p:cNvCxnSpPr>
            <a:cxnSpLocks noChangeShapeType="1"/>
            <a:stCxn id="467015" idx="6"/>
            <a:endCxn id="467015" idx="6"/>
          </p:cNvCxnSpPr>
          <p:nvPr/>
        </p:nvCxnSpPr>
        <p:spPr bwMode="auto">
          <a:xfrm>
            <a:off x="4068763" y="2216150"/>
            <a:ext cx="0" cy="0"/>
          </a:xfrm>
          <a:prstGeom prst="straightConnector1">
            <a:avLst/>
          </a:prstGeom>
          <a:noFill/>
          <a:ln w="12700">
            <a:solidFill>
              <a:schemeClr val="tx1"/>
            </a:solidFill>
            <a:round/>
            <a:headEnd type="none" w="sm" len="sm"/>
            <a:tailEnd type="none" w="sm" len="sm"/>
          </a:ln>
        </p:spPr>
      </p:cxnSp>
      <p:cxnSp>
        <p:nvCxnSpPr>
          <p:cNvPr id="4103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p:spPr>
      </p:cxnSp>
      <p:cxnSp>
        <p:nvCxnSpPr>
          <p:cNvPr id="4103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p:spPr>
      </p:cxnSp>
      <p:cxnSp>
        <p:nvCxnSpPr>
          <p:cNvPr id="41039" name="AutoShape 79"/>
          <p:cNvCxnSpPr>
            <a:cxnSpLocks noChangeShapeType="1"/>
            <a:endCxn id="467015"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p:spPr>
      </p:cxnSp>
      <p:sp>
        <p:nvSpPr>
          <p:cNvPr id="467024" name="Rectangle 80"/>
          <p:cNvSpPr>
            <a:spLocks noChangeArrowheads="1"/>
          </p:cNvSpPr>
          <p:nvPr/>
        </p:nvSpPr>
        <p:spPr bwMode="auto">
          <a:xfrm>
            <a:off x="3659188" y="3228975"/>
            <a:ext cx="701675" cy="1698625"/>
          </a:xfrm>
          <a:prstGeom prst="rect">
            <a:avLst/>
          </a:prstGeom>
          <a:solidFill>
            <a:schemeClr val="accent4"/>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25"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26"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4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 = 1</a:t>
            </a:r>
          </a:p>
        </p:txBody>
      </p:sp>
      <p:sp>
        <p:nvSpPr>
          <p:cNvPr id="467028"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29"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4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6 = 0</a:t>
            </a:r>
          </a:p>
        </p:txBody>
      </p:sp>
      <p:cxnSp>
        <p:nvCxnSpPr>
          <p:cNvPr id="41047" name="AutoShape 87"/>
          <p:cNvCxnSpPr>
            <a:cxnSpLocks noChangeShapeType="1"/>
            <a:stCxn id="467026" idx="6"/>
            <a:endCxn id="467026" idx="6"/>
          </p:cNvCxnSpPr>
          <p:nvPr/>
        </p:nvCxnSpPr>
        <p:spPr bwMode="auto">
          <a:xfrm>
            <a:off x="4146550" y="3421063"/>
            <a:ext cx="0" cy="0"/>
          </a:xfrm>
          <a:prstGeom prst="straightConnector1">
            <a:avLst/>
          </a:prstGeom>
          <a:noFill/>
          <a:ln w="12700">
            <a:solidFill>
              <a:schemeClr val="tx1"/>
            </a:solidFill>
            <a:round/>
            <a:headEnd type="none" w="sm" len="sm"/>
            <a:tailEnd type="none" w="sm" len="sm"/>
          </a:ln>
        </p:spPr>
      </p:cxnSp>
      <p:sp>
        <p:nvSpPr>
          <p:cNvPr id="467032"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33"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5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7 = 0</a:t>
            </a:r>
          </a:p>
        </p:txBody>
      </p:sp>
      <p:sp>
        <p:nvSpPr>
          <p:cNvPr id="467035"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36"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5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t>55 = 0</a:t>
            </a:r>
          </a:p>
        </p:txBody>
      </p:sp>
      <p:cxnSp>
        <p:nvCxnSpPr>
          <p:cNvPr id="41054" name="AutoShape 94"/>
          <p:cNvCxnSpPr>
            <a:cxnSpLocks noChangeShapeType="1"/>
            <a:stCxn id="467033" idx="6"/>
            <a:endCxn id="467033" idx="6"/>
          </p:cNvCxnSpPr>
          <p:nvPr/>
        </p:nvCxnSpPr>
        <p:spPr bwMode="auto">
          <a:xfrm>
            <a:off x="4146550" y="4251325"/>
            <a:ext cx="0" cy="0"/>
          </a:xfrm>
          <a:prstGeom prst="straightConnector1">
            <a:avLst/>
          </a:prstGeom>
          <a:noFill/>
          <a:ln w="12700">
            <a:solidFill>
              <a:schemeClr val="tx1"/>
            </a:solidFill>
            <a:round/>
            <a:headEnd type="none" w="sm" len="sm"/>
            <a:tailEnd type="none" w="sm" len="sm"/>
          </a:ln>
        </p:spPr>
      </p:cxnSp>
      <p:cxnSp>
        <p:nvCxnSpPr>
          <p:cNvPr id="41055" name="AutoShape 95"/>
          <p:cNvCxnSpPr>
            <a:cxnSpLocks noChangeShapeType="1"/>
            <a:stCxn id="467035"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p:spPr>
      </p:cxnSp>
      <p:sp>
        <p:nvSpPr>
          <p:cNvPr id="41056" name="Rectangle 96"/>
          <p:cNvSpPr>
            <a:spLocks noChangeArrowheads="1"/>
          </p:cNvSpPr>
          <p:nvPr/>
        </p:nvSpPr>
        <p:spPr bwMode="auto">
          <a:xfrm>
            <a:off x="3530600" y="3068638"/>
            <a:ext cx="984250"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OPT.TCCHEN</a:t>
            </a:r>
            <a:endParaRPr lang="en-US" sz="1200" baseline="-25000"/>
          </a:p>
        </p:txBody>
      </p:sp>
      <p:sp>
        <p:nvSpPr>
          <p:cNvPr id="467041"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58" name="Rectangle 98"/>
          <p:cNvSpPr>
            <a:spLocks noChangeArrowheads="1"/>
          </p:cNvSpPr>
          <p:nvPr/>
        </p:nvSpPr>
        <p:spPr bwMode="auto">
          <a:xfrm>
            <a:off x="976313" y="890588"/>
            <a:ext cx="315912"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ESR</a:t>
            </a:r>
            <a:endParaRPr lang="en-US" sz="1200" baseline="-25000"/>
          </a:p>
        </p:txBody>
      </p:sp>
      <p:sp>
        <p:nvSpPr>
          <p:cNvPr id="467043"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44"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45"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41062" name="Group 102"/>
          <p:cNvGrpSpPr>
            <a:grpSpLocks/>
          </p:cNvGrpSpPr>
          <p:nvPr/>
        </p:nvGrpSpPr>
        <p:grpSpPr bwMode="auto">
          <a:xfrm>
            <a:off x="4114800" y="1368425"/>
            <a:ext cx="1230313" cy="1319213"/>
            <a:chOff x="2928" y="870"/>
            <a:chExt cx="439" cy="831"/>
          </a:xfrm>
        </p:grpSpPr>
        <p:cxnSp>
          <p:nvCxnSpPr>
            <p:cNvPr id="41126" name="AutoShape 103"/>
            <p:cNvCxnSpPr>
              <a:cxnSpLocks noChangeShapeType="1"/>
              <a:endCxn id="467051" idx="2"/>
            </p:cNvCxnSpPr>
            <p:nvPr/>
          </p:nvCxnSpPr>
          <p:spPr bwMode="auto">
            <a:xfrm>
              <a:off x="2928" y="886"/>
              <a:ext cx="408" cy="0"/>
            </a:xfrm>
            <a:prstGeom prst="straightConnector1">
              <a:avLst/>
            </a:prstGeom>
            <a:noFill/>
            <a:ln w="12700">
              <a:solidFill>
                <a:schemeClr val="tx1"/>
              </a:solidFill>
              <a:round/>
              <a:headEnd type="none" w="sm" len="sm"/>
              <a:tailEnd type="none" w="sm" len="sm"/>
            </a:ln>
          </p:spPr>
        </p:cxnSp>
        <p:cxnSp>
          <p:nvCxnSpPr>
            <p:cNvPr id="41127" name="AutoShape 104"/>
            <p:cNvCxnSpPr>
              <a:cxnSpLocks noChangeShapeType="1"/>
              <a:endCxn id="467052" idx="2"/>
            </p:cNvCxnSpPr>
            <p:nvPr/>
          </p:nvCxnSpPr>
          <p:spPr bwMode="auto">
            <a:xfrm>
              <a:off x="2928" y="1138"/>
              <a:ext cx="408" cy="0"/>
            </a:xfrm>
            <a:prstGeom prst="straightConnector1">
              <a:avLst/>
            </a:prstGeom>
            <a:noFill/>
            <a:ln w="12700">
              <a:solidFill>
                <a:schemeClr val="tx1"/>
              </a:solidFill>
              <a:round/>
              <a:headEnd type="none" w="sm" len="sm"/>
              <a:tailEnd type="none" w="sm" len="sm"/>
            </a:ln>
          </p:spPr>
        </p:cxnSp>
        <p:cxnSp>
          <p:nvCxnSpPr>
            <p:cNvPr id="41128" name="AutoShape 105"/>
            <p:cNvCxnSpPr>
              <a:cxnSpLocks noChangeShapeType="1"/>
              <a:endCxn id="467053" idx="2"/>
            </p:cNvCxnSpPr>
            <p:nvPr/>
          </p:nvCxnSpPr>
          <p:spPr bwMode="auto">
            <a:xfrm>
              <a:off x="2928" y="1403"/>
              <a:ext cx="408" cy="0"/>
            </a:xfrm>
            <a:prstGeom prst="straightConnector1">
              <a:avLst/>
            </a:prstGeom>
            <a:noFill/>
            <a:ln w="12700">
              <a:solidFill>
                <a:schemeClr val="tx1"/>
              </a:solidFill>
              <a:round/>
              <a:headEnd type="none" w="sm" len="sm"/>
              <a:tailEnd type="none" w="sm" len="sm"/>
            </a:ln>
          </p:spPr>
        </p:cxnSp>
        <p:cxnSp>
          <p:nvCxnSpPr>
            <p:cNvPr id="41129" name="AutoShape 106"/>
            <p:cNvCxnSpPr>
              <a:cxnSpLocks noChangeShapeType="1"/>
              <a:endCxn id="467054" idx="2"/>
            </p:cNvCxnSpPr>
            <p:nvPr/>
          </p:nvCxnSpPr>
          <p:spPr bwMode="auto">
            <a:xfrm>
              <a:off x="2928" y="1685"/>
              <a:ext cx="408" cy="0"/>
            </a:xfrm>
            <a:prstGeom prst="straightConnector1">
              <a:avLst/>
            </a:prstGeom>
            <a:noFill/>
            <a:ln w="12700">
              <a:solidFill>
                <a:schemeClr val="tx1"/>
              </a:solidFill>
              <a:round/>
              <a:headEnd type="none" w="sm" len="sm"/>
              <a:tailEnd type="none" w="sm" len="sm"/>
            </a:ln>
          </p:spPr>
        </p:cxnSp>
        <p:sp>
          <p:nvSpPr>
            <p:cNvPr id="467051"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52"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53"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54"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67055"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56"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65" name="Rectangle 113"/>
          <p:cNvSpPr>
            <a:spLocks noChangeArrowheads="1"/>
          </p:cNvSpPr>
          <p:nvPr/>
        </p:nvSpPr>
        <p:spPr bwMode="auto">
          <a:xfrm>
            <a:off x="5162550" y="1398588"/>
            <a:ext cx="284163"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7</a:t>
            </a:r>
          </a:p>
        </p:txBody>
      </p:sp>
      <p:sp>
        <p:nvSpPr>
          <p:cNvPr id="41066" name="Rectangle 114"/>
          <p:cNvSpPr>
            <a:spLocks noChangeArrowheads="1"/>
          </p:cNvSpPr>
          <p:nvPr/>
        </p:nvSpPr>
        <p:spPr bwMode="auto">
          <a:xfrm>
            <a:off x="5153025" y="1806575"/>
            <a:ext cx="2841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0</a:t>
            </a:r>
          </a:p>
        </p:txBody>
      </p:sp>
      <p:sp>
        <p:nvSpPr>
          <p:cNvPr id="41067" name="Rectangle 115"/>
          <p:cNvSpPr>
            <a:spLocks noChangeArrowheads="1"/>
          </p:cNvSpPr>
          <p:nvPr/>
        </p:nvSpPr>
        <p:spPr bwMode="auto">
          <a:xfrm>
            <a:off x="5143500" y="2228850"/>
            <a:ext cx="2841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6</a:t>
            </a:r>
          </a:p>
        </p:txBody>
      </p:sp>
      <p:sp>
        <p:nvSpPr>
          <p:cNvPr id="41068" name="Rectangle 116"/>
          <p:cNvSpPr>
            <a:spLocks noChangeArrowheads="1"/>
          </p:cNvSpPr>
          <p:nvPr/>
        </p:nvSpPr>
        <p:spPr bwMode="auto">
          <a:xfrm>
            <a:off x="5099050" y="2651125"/>
            <a:ext cx="384175"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55</a:t>
            </a:r>
          </a:p>
        </p:txBody>
      </p:sp>
      <p:sp>
        <p:nvSpPr>
          <p:cNvPr id="467061"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2"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3"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4"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5"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6"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7"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8"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69"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0"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1"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2"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3"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4"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5"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76"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4108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p:spPr>
      </p:cxnSp>
      <p:cxnSp>
        <p:nvCxnSpPr>
          <p:cNvPr id="41086" name="AutoShape 134"/>
          <p:cNvCxnSpPr>
            <a:cxnSpLocks noChangeShapeType="1"/>
            <a:endCxn id="467082"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p:spPr>
      </p:cxnSp>
      <p:cxnSp>
        <p:nvCxnSpPr>
          <p:cNvPr id="41087" name="AutoShape 135"/>
          <p:cNvCxnSpPr>
            <a:cxnSpLocks noChangeShapeType="1"/>
            <a:endCxn id="467083"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p:spPr>
      </p:cxnSp>
      <p:cxnSp>
        <p:nvCxnSpPr>
          <p:cNvPr id="41088" name="AutoShape 136"/>
          <p:cNvCxnSpPr>
            <a:cxnSpLocks noChangeShapeType="1"/>
            <a:endCxn id="467084"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p:spPr>
      </p:cxnSp>
      <p:sp>
        <p:nvSpPr>
          <p:cNvPr id="467081"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82"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83"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84"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4109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p:spPr>
      </p:cxnSp>
      <p:cxnSp>
        <p:nvCxnSpPr>
          <p:cNvPr id="41094" name="AutoShape 142"/>
          <p:cNvCxnSpPr>
            <a:cxnSpLocks noChangeShapeType="1"/>
            <a:endCxn id="467089"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p:spPr>
      </p:cxnSp>
      <p:sp>
        <p:nvSpPr>
          <p:cNvPr id="467087"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88"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89"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090"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099" name="Text Box 147"/>
          <p:cNvSpPr txBox="1">
            <a:spLocks noChangeArrowheads="1"/>
          </p:cNvSpPr>
          <p:nvPr/>
        </p:nvSpPr>
        <p:spPr bwMode="auto">
          <a:xfrm>
            <a:off x="76200" y="3743325"/>
            <a:ext cx="4114800" cy="655638"/>
          </a:xfrm>
          <a:prstGeom prst="rect">
            <a:avLst/>
          </a:prstGeom>
          <a:noFill/>
          <a:ln w="12700">
            <a:noFill/>
            <a:miter lim="800000"/>
            <a:headEnd/>
            <a:tailEnd/>
          </a:ln>
        </p:spPr>
        <p:txBody>
          <a:bodyPr>
            <a:spAutoFit/>
          </a:bodyPr>
          <a:lstStyle/>
          <a:p>
            <a:pPr eaLnBrk="0" hangingPunct="0">
              <a:lnSpc>
                <a:spcPct val="90000"/>
              </a:lnSpc>
              <a:spcBef>
                <a:spcPct val="50000"/>
              </a:spcBef>
              <a:buFontTx/>
              <a:buChar char="•"/>
            </a:pPr>
            <a:r>
              <a:rPr lang="en-US" sz="1600">
                <a:latin typeface="Arial Narrow" pitchFamily="34" charset="0"/>
              </a:rPr>
              <a:t> Triggered manually by ESR</a:t>
            </a:r>
          </a:p>
          <a:p>
            <a:pPr eaLnBrk="0" hangingPunct="0">
              <a:lnSpc>
                <a:spcPct val="90000"/>
              </a:lnSpc>
              <a:spcBef>
                <a:spcPct val="50000"/>
              </a:spcBef>
              <a:buFontTx/>
              <a:buChar char="•"/>
            </a:pPr>
            <a:r>
              <a:rPr lang="en-US" sz="1600">
                <a:latin typeface="Arial Narrow" pitchFamily="34" charset="0"/>
              </a:rPr>
              <a:t> Chains to Ch #7 (Ch #5’s TCC = 7)</a:t>
            </a:r>
            <a:endParaRPr lang="en-US" sz="1600" u="sng">
              <a:solidFill>
                <a:schemeClr val="tx2"/>
              </a:solidFill>
              <a:latin typeface="Arial Narrow" pitchFamily="34" charset="0"/>
            </a:endParaRPr>
          </a:p>
        </p:txBody>
      </p:sp>
      <p:sp>
        <p:nvSpPr>
          <p:cNvPr id="467092" name="Rectangle 148"/>
          <p:cNvSpPr>
            <a:spLocks noChangeArrowheads="1"/>
          </p:cNvSpPr>
          <p:nvPr/>
        </p:nvSpPr>
        <p:spPr bwMode="auto">
          <a:xfrm>
            <a:off x="6327775" y="3241675"/>
            <a:ext cx="538163" cy="169862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0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110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110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1</a:t>
            </a:r>
          </a:p>
        </p:txBody>
      </p:sp>
      <p:sp>
        <p:nvSpPr>
          <p:cNvPr id="4110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sz="1600"/>
              <a:t>0</a:t>
            </a:r>
          </a:p>
        </p:txBody>
      </p:sp>
      <p:sp>
        <p:nvSpPr>
          <p:cNvPr id="41105" name="Rectangle 153"/>
          <p:cNvSpPr>
            <a:spLocks noChangeArrowheads="1"/>
          </p:cNvSpPr>
          <p:nvPr/>
        </p:nvSpPr>
        <p:spPr bwMode="auto">
          <a:xfrm>
            <a:off x="6435725" y="3062288"/>
            <a:ext cx="323850"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CER</a:t>
            </a:r>
            <a:endParaRPr lang="en-US" sz="1200" baseline="-25000"/>
          </a:p>
        </p:txBody>
      </p:sp>
      <p:sp>
        <p:nvSpPr>
          <p:cNvPr id="467098"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07" name="Rectangle 155"/>
          <p:cNvSpPr>
            <a:spLocks noChangeArrowheads="1"/>
          </p:cNvSpPr>
          <p:nvPr/>
        </p:nvSpPr>
        <p:spPr bwMode="auto">
          <a:xfrm>
            <a:off x="5046663" y="1016000"/>
            <a:ext cx="660400"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OPT.TCC</a:t>
            </a:r>
            <a:endParaRPr lang="en-US" sz="1200" baseline="-25000"/>
          </a:p>
        </p:txBody>
      </p:sp>
      <p:sp>
        <p:nvSpPr>
          <p:cNvPr id="41108" name="Rectangle 156"/>
          <p:cNvSpPr>
            <a:spLocks noChangeArrowheads="1"/>
          </p:cNvSpPr>
          <p:nvPr/>
        </p:nvSpPr>
        <p:spPr bwMode="auto">
          <a:xfrm>
            <a:off x="3416300" y="1023938"/>
            <a:ext cx="1011238" cy="184150"/>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200"/>
              <a:t>OPT.TCINTEN</a:t>
            </a:r>
            <a:endParaRPr lang="en-US" sz="1200" baseline="-25000"/>
          </a:p>
        </p:txBody>
      </p:sp>
      <p:cxnSp>
        <p:nvCxnSpPr>
          <p:cNvPr id="4110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p:spPr>
      </p:cxnSp>
      <p:sp>
        <p:nvSpPr>
          <p:cNvPr id="41110" name="Rectangle 158"/>
          <p:cNvSpPr>
            <a:spLocks noChangeArrowheads="1"/>
          </p:cNvSpPr>
          <p:nvPr/>
        </p:nvSpPr>
        <p:spPr bwMode="auto">
          <a:xfrm>
            <a:off x="5143500" y="3435350"/>
            <a:ext cx="2841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7</a:t>
            </a:r>
          </a:p>
        </p:txBody>
      </p:sp>
      <p:sp>
        <p:nvSpPr>
          <p:cNvPr id="41111" name="Rectangle 159"/>
          <p:cNvSpPr>
            <a:spLocks noChangeArrowheads="1"/>
          </p:cNvSpPr>
          <p:nvPr/>
        </p:nvSpPr>
        <p:spPr bwMode="auto">
          <a:xfrm>
            <a:off x="5143500" y="3844925"/>
            <a:ext cx="2841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0</a:t>
            </a:r>
          </a:p>
        </p:txBody>
      </p:sp>
      <p:sp>
        <p:nvSpPr>
          <p:cNvPr id="41112" name="Rectangle 160"/>
          <p:cNvSpPr>
            <a:spLocks noChangeArrowheads="1"/>
          </p:cNvSpPr>
          <p:nvPr/>
        </p:nvSpPr>
        <p:spPr bwMode="auto">
          <a:xfrm>
            <a:off x="5143500" y="4254500"/>
            <a:ext cx="2841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6</a:t>
            </a:r>
          </a:p>
        </p:txBody>
      </p:sp>
      <p:sp>
        <p:nvSpPr>
          <p:cNvPr id="41113" name="Rectangle 161"/>
          <p:cNvSpPr>
            <a:spLocks noChangeArrowheads="1"/>
          </p:cNvSpPr>
          <p:nvPr/>
        </p:nvSpPr>
        <p:spPr bwMode="auto">
          <a:xfrm>
            <a:off x="5099050" y="4702175"/>
            <a:ext cx="384175"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55</a:t>
            </a:r>
          </a:p>
        </p:txBody>
      </p:sp>
      <p:sp>
        <p:nvSpPr>
          <p:cNvPr id="467106"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4111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p:spPr>
      </p:cxnSp>
      <p:sp>
        <p:nvSpPr>
          <p:cNvPr id="41116" name="Text Box 164"/>
          <p:cNvSpPr txBox="1">
            <a:spLocks noChangeArrowheads="1"/>
          </p:cNvSpPr>
          <p:nvPr/>
        </p:nvSpPr>
        <p:spPr bwMode="auto">
          <a:xfrm>
            <a:off x="79375" y="3406775"/>
            <a:ext cx="15398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u="sng"/>
              <a:t>Channel #5</a:t>
            </a:r>
          </a:p>
        </p:txBody>
      </p:sp>
      <p:sp>
        <p:nvSpPr>
          <p:cNvPr id="467109"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18" name="Text Box 166"/>
          <p:cNvSpPr txBox="1">
            <a:spLocks noChangeArrowheads="1"/>
          </p:cNvSpPr>
          <p:nvPr/>
        </p:nvSpPr>
        <p:spPr bwMode="auto">
          <a:xfrm>
            <a:off x="76200" y="4884738"/>
            <a:ext cx="4114800" cy="1439862"/>
          </a:xfrm>
          <a:prstGeom prst="rect">
            <a:avLst/>
          </a:prstGeom>
          <a:noFill/>
          <a:ln w="12700">
            <a:noFill/>
            <a:miter lim="800000"/>
            <a:headEnd/>
            <a:tailEnd/>
          </a:ln>
        </p:spPr>
        <p:txBody>
          <a:bodyPr>
            <a:spAutoFit/>
          </a:bodyPr>
          <a:lstStyle/>
          <a:p>
            <a:pPr eaLnBrk="0" hangingPunct="0">
              <a:lnSpc>
                <a:spcPct val="90000"/>
              </a:lnSpc>
              <a:spcBef>
                <a:spcPct val="50000"/>
              </a:spcBef>
              <a:buFontTx/>
              <a:buChar char="•"/>
            </a:pPr>
            <a:r>
              <a:rPr lang="en-US" sz="1600">
                <a:latin typeface="Arial Narrow" pitchFamily="34" charset="0"/>
              </a:rPr>
              <a:t> Triggered by chaining from Ch #5</a:t>
            </a:r>
          </a:p>
          <a:p>
            <a:pPr eaLnBrk="0" hangingPunct="0">
              <a:lnSpc>
                <a:spcPct val="90000"/>
              </a:lnSpc>
              <a:spcBef>
                <a:spcPct val="50000"/>
              </a:spcBef>
              <a:buFontTx/>
              <a:buChar char="•"/>
            </a:pPr>
            <a:r>
              <a:rPr lang="en-US" sz="1600">
                <a:latin typeface="Arial Narrow" pitchFamily="34" charset="0"/>
              </a:rPr>
              <a:t> Interrupts the CPU when finished</a:t>
            </a:r>
            <a:br>
              <a:rPr lang="en-US" sz="1600">
                <a:latin typeface="Arial Narrow" pitchFamily="34" charset="0"/>
              </a:rPr>
            </a:br>
            <a:r>
              <a:rPr lang="en-US" sz="1600">
                <a:latin typeface="Arial Narrow" pitchFamily="34" charset="0"/>
              </a:rPr>
              <a:t>  (sets TCC = 6)</a:t>
            </a:r>
          </a:p>
          <a:p>
            <a:pPr eaLnBrk="0" hangingPunct="0">
              <a:lnSpc>
                <a:spcPct val="90000"/>
              </a:lnSpc>
              <a:spcBef>
                <a:spcPct val="50000"/>
              </a:spcBef>
              <a:buFontTx/>
              <a:buChar char="•"/>
            </a:pPr>
            <a:r>
              <a:rPr lang="en-US" sz="1600">
                <a:latin typeface="Arial Narrow" pitchFamily="34" charset="0"/>
              </a:rPr>
              <a:t> ISR checks IPR (TCC=6) to determine which</a:t>
            </a:r>
            <a:br>
              <a:rPr lang="en-US" sz="1600">
                <a:latin typeface="Arial Narrow" pitchFamily="34" charset="0"/>
              </a:rPr>
            </a:br>
            <a:r>
              <a:rPr lang="en-US" sz="1600">
                <a:latin typeface="Arial Narrow" pitchFamily="34" charset="0"/>
              </a:rPr>
              <a:t>  channel generated the interrupt</a:t>
            </a:r>
            <a:endParaRPr lang="en-US" sz="1600" u="sng">
              <a:solidFill>
                <a:schemeClr val="tx2"/>
              </a:solidFill>
              <a:latin typeface="Arial Narrow" pitchFamily="34" charset="0"/>
            </a:endParaRPr>
          </a:p>
        </p:txBody>
      </p:sp>
      <p:sp>
        <p:nvSpPr>
          <p:cNvPr id="41119" name="Text Box 167"/>
          <p:cNvSpPr txBox="1">
            <a:spLocks noChangeArrowheads="1"/>
          </p:cNvSpPr>
          <p:nvPr/>
        </p:nvSpPr>
        <p:spPr bwMode="auto">
          <a:xfrm>
            <a:off x="79375" y="4548188"/>
            <a:ext cx="15398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u="sng"/>
              <a:t>Channel #7</a:t>
            </a:r>
          </a:p>
        </p:txBody>
      </p:sp>
      <p:sp>
        <p:nvSpPr>
          <p:cNvPr id="467112"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113"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7114"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23" name="Text Box 171"/>
          <p:cNvSpPr txBox="1">
            <a:spLocks noChangeArrowheads="1"/>
          </p:cNvSpPr>
          <p:nvPr/>
        </p:nvSpPr>
        <p:spPr bwMode="auto">
          <a:xfrm>
            <a:off x="6994525" y="3168650"/>
            <a:ext cx="2106613" cy="1449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CER = Chain Evt Reg</a:t>
            </a:r>
          </a:p>
          <a:p>
            <a:pPr eaLnBrk="0" hangingPunct="0">
              <a:lnSpc>
                <a:spcPct val="80000"/>
              </a:lnSpc>
              <a:spcBef>
                <a:spcPct val="50000"/>
              </a:spcBef>
            </a:pPr>
            <a:r>
              <a:rPr lang="en-US" sz="1400">
                <a:latin typeface="Arial Narrow" pitchFamily="34" charset="0"/>
              </a:rPr>
              <a:t>ESR – Evt Set Reg</a:t>
            </a:r>
          </a:p>
          <a:p>
            <a:pPr eaLnBrk="0" hangingPunct="0">
              <a:lnSpc>
                <a:spcPct val="80000"/>
              </a:lnSpc>
              <a:spcBef>
                <a:spcPct val="50000"/>
              </a:spcBef>
            </a:pPr>
            <a:r>
              <a:rPr lang="en-US" sz="1400">
                <a:latin typeface="Arial Narrow" pitchFamily="34" charset="0"/>
              </a:rPr>
              <a:t>TCINTEN = “Final” TCC will</a:t>
            </a:r>
            <a:br>
              <a:rPr lang="en-US" sz="1400">
                <a:latin typeface="Arial Narrow" pitchFamily="34" charset="0"/>
              </a:rPr>
            </a:br>
            <a:r>
              <a:rPr lang="en-US" sz="1400">
                <a:latin typeface="Arial Narrow" pitchFamily="34" charset="0"/>
              </a:rPr>
              <a:t> interrupt the CPU</a:t>
            </a:r>
          </a:p>
          <a:p>
            <a:pPr eaLnBrk="0" hangingPunct="0">
              <a:lnSpc>
                <a:spcPct val="80000"/>
              </a:lnSpc>
              <a:spcBef>
                <a:spcPct val="50000"/>
              </a:spcBef>
            </a:pPr>
            <a:r>
              <a:rPr lang="en-US" sz="1400">
                <a:latin typeface="Arial Narrow" pitchFamily="34" charset="0"/>
              </a:rPr>
              <a:t>TCCHEN = “Final” TCC will</a:t>
            </a:r>
            <a:br>
              <a:rPr lang="en-US" sz="1400">
                <a:latin typeface="Arial Narrow" pitchFamily="34" charset="0"/>
              </a:rPr>
            </a:br>
            <a:r>
              <a:rPr lang="en-US" sz="1400">
                <a:latin typeface="Arial Narrow" pitchFamily="34" charset="0"/>
              </a:rPr>
              <a:t>chain to next channel </a:t>
            </a:r>
          </a:p>
        </p:txBody>
      </p:sp>
      <p:sp>
        <p:nvSpPr>
          <p:cNvPr id="41124" name="Text Box 172"/>
          <p:cNvSpPr txBox="1">
            <a:spLocks noChangeArrowheads="1"/>
          </p:cNvSpPr>
          <p:nvPr/>
        </p:nvSpPr>
        <p:spPr bwMode="auto">
          <a:xfrm>
            <a:off x="4779963" y="5397500"/>
            <a:ext cx="4210050" cy="1439863"/>
          </a:xfrm>
          <a:prstGeom prst="rect">
            <a:avLst/>
          </a:prstGeom>
          <a:noFill/>
          <a:ln w="12700">
            <a:noFill/>
            <a:miter lim="800000"/>
            <a:headEnd/>
            <a:tailEnd/>
          </a:ln>
        </p:spPr>
        <p:txBody>
          <a:bodyPr wrap="none">
            <a:spAutoFit/>
          </a:bodyPr>
          <a:lstStyle/>
          <a:p>
            <a:pPr eaLnBrk="0" hangingPunct="0">
              <a:lnSpc>
                <a:spcPct val="90000"/>
              </a:lnSpc>
              <a:spcBef>
                <a:spcPct val="50000"/>
              </a:spcBef>
              <a:buSzPct val="110000"/>
              <a:buFontTx/>
              <a:buChar char="•"/>
            </a:pPr>
            <a:r>
              <a:rPr lang="en-US" sz="1600">
                <a:latin typeface="Arial Narrow" pitchFamily="34" charset="0"/>
              </a:rPr>
              <a:t> Any Ch can chain to any other Ch by enabling</a:t>
            </a:r>
            <a:br>
              <a:rPr lang="en-US" sz="1600">
                <a:latin typeface="Arial Narrow" pitchFamily="34" charset="0"/>
              </a:rPr>
            </a:br>
            <a:r>
              <a:rPr lang="en-US" sz="1600">
                <a:latin typeface="Arial Narrow" pitchFamily="34" charset="0"/>
              </a:rPr>
              <a:t>  OPT.TCCHEN and specifying the next TCC</a:t>
            </a:r>
          </a:p>
          <a:p>
            <a:pPr eaLnBrk="0" hangingPunct="0">
              <a:lnSpc>
                <a:spcPct val="90000"/>
              </a:lnSpc>
              <a:spcBef>
                <a:spcPct val="50000"/>
              </a:spcBef>
              <a:buSzPct val="110000"/>
              <a:buFontTx/>
              <a:buChar char="•"/>
            </a:pPr>
            <a:r>
              <a:rPr lang="en-US" sz="1600">
                <a:latin typeface="Arial Narrow" pitchFamily="34" charset="0"/>
              </a:rPr>
              <a:t> Any Ch can interrupt the CPU by enabling its</a:t>
            </a:r>
            <a:br>
              <a:rPr lang="en-US" sz="1600">
                <a:latin typeface="Arial Narrow" pitchFamily="34" charset="0"/>
              </a:rPr>
            </a:br>
            <a:r>
              <a:rPr lang="en-US" sz="1600">
                <a:latin typeface="Arial Narrow" pitchFamily="34" charset="0"/>
              </a:rPr>
              <a:t>  OPT.TCINTEN option (and specifying the TCC)</a:t>
            </a:r>
          </a:p>
          <a:p>
            <a:pPr eaLnBrk="0" hangingPunct="0">
              <a:lnSpc>
                <a:spcPct val="90000"/>
              </a:lnSpc>
              <a:spcBef>
                <a:spcPct val="50000"/>
              </a:spcBef>
              <a:buSzPct val="110000"/>
              <a:buFontTx/>
              <a:buChar char="•"/>
            </a:pPr>
            <a:r>
              <a:rPr lang="en-US" sz="1600">
                <a:latin typeface="Arial Narrow" pitchFamily="34" charset="0"/>
              </a:rPr>
              <a:t> IPR bit set depends on previous Ch’s TCC setting</a:t>
            </a:r>
          </a:p>
        </p:txBody>
      </p:sp>
      <p:sp>
        <p:nvSpPr>
          <p:cNvPr id="41125" name="Text Box 173"/>
          <p:cNvSpPr txBox="1">
            <a:spLocks noChangeArrowheads="1"/>
          </p:cNvSpPr>
          <p:nvPr/>
        </p:nvSpPr>
        <p:spPr bwMode="auto">
          <a:xfrm>
            <a:off x="4743450" y="5105400"/>
            <a:ext cx="8953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rPr>
              <a:t>Notes:</a:t>
            </a:r>
          </a:p>
        </p:txBody>
      </p:sp>
      <p:pic>
        <p:nvPicPr>
          <p:cNvPr id="17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3">
            <a:hlinkClick r:id="rId25" action="ppaction://hlinksldjump"/>
          </p:cNvPr>
          <p:cNvSpPr txBox="1">
            <a:spLocks noChangeArrowheads="1"/>
          </p:cNvSpPr>
          <p:nvPr>
            <p:custDataLst>
              <p:tags r:id="rId11"/>
            </p:custDataLst>
          </p:nvPr>
        </p:nvSpPr>
        <p:spPr bwMode="auto">
          <a:xfrm>
            <a:off x="304800" y="5040563"/>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smtClean="0"/>
              <a:t>Channel Sort – “Transfer Config” – Overview</a:t>
            </a:r>
          </a:p>
        </p:txBody>
      </p:sp>
      <p:grpSp>
        <p:nvGrpSpPr>
          <p:cNvPr id="43011" name="Group 3"/>
          <p:cNvGrpSpPr>
            <a:grpSpLocks/>
          </p:cNvGrpSpPr>
          <p:nvPr/>
        </p:nvGrpSpPr>
        <p:grpSpPr bwMode="auto">
          <a:xfrm>
            <a:off x="6934200" y="1524000"/>
            <a:ext cx="1371600" cy="1093788"/>
            <a:chOff x="528" y="471"/>
            <a:chExt cx="1037" cy="827"/>
          </a:xfrm>
        </p:grpSpPr>
        <p:grpSp>
          <p:nvGrpSpPr>
            <p:cNvPr id="43062" name="Group 4"/>
            <p:cNvGrpSpPr>
              <a:grpSpLocks/>
            </p:cNvGrpSpPr>
            <p:nvPr/>
          </p:nvGrpSpPr>
          <p:grpSpPr bwMode="auto">
            <a:xfrm>
              <a:off x="528" y="471"/>
              <a:ext cx="1037" cy="827"/>
              <a:chOff x="2496" y="644"/>
              <a:chExt cx="1152" cy="960"/>
            </a:xfrm>
          </p:grpSpPr>
          <p:sp>
            <p:nvSpPr>
              <p:cNvPr id="43069" name="Rectangle 5"/>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a:t>
                </a:r>
              </a:p>
            </p:txBody>
          </p:sp>
          <p:sp>
            <p:nvSpPr>
              <p:cNvPr id="43070" name="Rectangle 6"/>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a:t>
                </a:r>
              </a:p>
            </p:txBody>
          </p:sp>
          <p:sp>
            <p:nvSpPr>
              <p:cNvPr id="43071" name="Rectangle 7"/>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a:t>
                </a:r>
              </a:p>
            </p:txBody>
          </p:sp>
          <p:sp>
            <p:nvSpPr>
              <p:cNvPr id="43072" name="Rectangle 8"/>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4</a:t>
                </a:r>
              </a:p>
            </p:txBody>
          </p:sp>
          <p:sp>
            <p:nvSpPr>
              <p:cNvPr id="43073" name="Rectangle 9"/>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5</a:t>
                </a:r>
              </a:p>
            </p:txBody>
          </p:sp>
          <p:sp>
            <p:nvSpPr>
              <p:cNvPr id="43074" name="Rectangle 10"/>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6</a:t>
                </a:r>
              </a:p>
            </p:txBody>
          </p:sp>
          <p:sp>
            <p:nvSpPr>
              <p:cNvPr id="43075" name="Rectangle 11"/>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7</a:t>
                </a:r>
              </a:p>
            </p:txBody>
          </p:sp>
          <p:sp>
            <p:nvSpPr>
              <p:cNvPr id="43076" name="Rectangle 12"/>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12</a:t>
                </a:r>
              </a:p>
            </p:txBody>
          </p:sp>
          <p:sp>
            <p:nvSpPr>
              <p:cNvPr id="43077" name="Rectangle 13"/>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13</a:t>
                </a:r>
              </a:p>
            </p:txBody>
          </p:sp>
          <p:sp>
            <p:nvSpPr>
              <p:cNvPr id="43078" name="Rectangle 14"/>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14</a:t>
                </a:r>
              </a:p>
            </p:txBody>
          </p:sp>
          <p:sp>
            <p:nvSpPr>
              <p:cNvPr id="43079" name="Rectangle 15"/>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15</a:t>
                </a:r>
              </a:p>
            </p:txBody>
          </p:sp>
          <p:sp>
            <p:nvSpPr>
              <p:cNvPr id="43080" name="Rectangle 16"/>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16</a:t>
                </a:r>
              </a:p>
            </p:txBody>
          </p:sp>
          <p:sp>
            <p:nvSpPr>
              <p:cNvPr id="43081" name="Rectangle 17"/>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17</a:t>
                </a:r>
              </a:p>
            </p:txBody>
          </p:sp>
          <p:sp>
            <p:nvSpPr>
              <p:cNvPr id="43082" name="Rectangle 18"/>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18</a:t>
                </a:r>
              </a:p>
            </p:txBody>
          </p:sp>
          <p:sp>
            <p:nvSpPr>
              <p:cNvPr id="43083" name="Rectangle 19"/>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19</a:t>
                </a:r>
              </a:p>
            </p:txBody>
          </p:sp>
          <p:sp>
            <p:nvSpPr>
              <p:cNvPr id="43084" name="Rectangle 20"/>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20</a:t>
                </a:r>
              </a:p>
            </p:txBody>
          </p:sp>
          <p:sp>
            <p:nvSpPr>
              <p:cNvPr id="43085" name="Rectangle 21"/>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21</a:t>
                </a:r>
              </a:p>
            </p:txBody>
          </p:sp>
          <p:sp>
            <p:nvSpPr>
              <p:cNvPr id="43086" name="Rectangle 22"/>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22</a:t>
                </a:r>
              </a:p>
            </p:txBody>
          </p:sp>
          <p:sp>
            <p:nvSpPr>
              <p:cNvPr id="43087" name="Rectangle 23"/>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23</a:t>
                </a:r>
              </a:p>
            </p:txBody>
          </p:sp>
          <p:sp>
            <p:nvSpPr>
              <p:cNvPr id="43088" name="Rectangle 24"/>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24</a:t>
                </a:r>
              </a:p>
            </p:txBody>
          </p:sp>
          <p:sp>
            <p:nvSpPr>
              <p:cNvPr id="43089" name="Rectangle 25"/>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25</a:t>
                </a:r>
              </a:p>
            </p:txBody>
          </p:sp>
          <p:sp>
            <p:nvSpPr>
              <p:cNvPr id="43090" name="Rectangle 26"/>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26</a:t>
                </a:r>
              </a:p>
            </p:txBody>
          </p:sp>
          <p:sp>
            <p:nvSpPr>
              <p:cNvPr id="43091" name="Rectangle 27"/>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27</a:t>
                </a:r>
              </a:p>
            </p:txBody>
          </p:sp>
          <p:sp>
            <p:nvSpPr>
              <p:cNvPr id="43092" name="Rectangle 28"/>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28</a:t>
                </a:r>
              </a:p>
            </p:txBody>
          </p:sp>
          <p:sp>
            <p:nvSpPr>
              <p:cNvPr id="43093" name="Rectangle 29"/>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29</a:t>
                </a:r>
              </a:p>
            </p:txBody>
          </p:sp>
          <p:sp>
            <p:nvSpPr>
              <p:cNvPr id="43094" name="Rectangle 30"/>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30</a:t>
                </a:r>
              </a:p>
            </p:txBody>
          </p:sp>
          <p:sp>
            <p:nvSpPr>
              <p:cNvPr id="43095" name="Rectangle 31"/>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8</a:t>
                </a:r>
              </a:p>
            </p:txBody>
          </p:sp>
          <p:sp>
            <p:nvSpPr>
              <p:cNvPr id="43096" name="Rectangle 32"/>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9</a:t>
                </a:r>
              </a:p>
            </p:txBody>
          </p:sp>
          <p:sp>
            <p:nvSpPr>
              <p:cNvPr id="43097" name="Rectangle 33"/>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10</a:t>
                </a:r>
              </a:p>
            </p:txBody>
          </p:sp>
          <p:sp>
            <p:nvSpPr>
              <p:cNvPr id="43098" name="Rectangle 34"/>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t>11</a:t>
                </a:r>
              </a:p>
            </p:txBody>
          </p:sp>
        </p:grpSp>
        <p:grpSp>
          <p:nvGrpSpPr>
            <p:cNvPr id="43063" name="Group 35"/>
            <p:cNvGrpSpPr>
              <a:grpSpLocks/>
            </p:cNvGrpSpPr>
            <p:nvPr/>
          </p:nvGrpSpPr>
          <p:grpSpPr bwMode="auto">
            <a:xfrm>
              <a:off x="701" y="636"/>
              <a:ext cx="691" cy="166"/>
              <a:chOff x="2688" y="836"/>
              <a:chExt cx="768" cy="192"/>
            </a:xfrm>
          </p:grpSpPr>
          <p:sp>
            <p:nvSpPr>
              <p:cNvPr id="43064" name="Rectangle 36"/>
              <p:cNvSpPr>
                <a:spLocks noChangeArrowheads="1"/>
              </p:cNvSpPr>
              <p:nvPr/>
            </p:nvSpPr>
            <p:spPr bwMode="auto">
              <a:xfrm>
                <a:off x="2688"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8</a:t>
                </a:r>
              </a:p>
            </p:txBody>
          </p:sp>
          <p:sp>
            <p:nvSpPr>
              <p:cNvPr id="43065" name="Rectangle 37"/>
              <p:cNvSpPr>
                <a:spLocks noChangeArrowheads="1"/>
              </p:cNvSpPr>
              <p:nvPr/>
            </p:nvSpPr>
            <p:spPr bwMode="auto">
              <a:xfrm>
                <a:off x="2880"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9</a:t>
                </a:r>
              </a:p>
            </p:txBody>
          </p:sp>
          <p:sp>
            <p:nvSpPr>
              <p:cNvPr id="43066" name="Rectangle 38"/>
              <p:cNvSpPr>
                <a:spLocks noChangeArrowheads="1"/>
              </p:cNvSpPr>
              <p:nvPr/>
            </p:nvSpPr>
            <p:spPr bwMode="auto">
              <a:xfrm>
                <a:off x="3072"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10</a:t>
                </a:r>
              </a:p>
            </p:txBody>
          </p:sp>
          <p:sp>
            <p:nvSpPr>
              <p:cNvPr id="43067" name="Rectangle 39"/>
              <p:cNvSpPr>
                <a:spLocks noChangeArrowheads="1"/>
              </p:cNvSpPr>
              <p:nvPr/>
            </p:nvSpPr>
            <p:spPr bwMode="auto">
              <a:xfrm>
                <a:off x="3264" y="836"/>
                <a:ext cx="192" cy="192"/>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t>11</a:t>
                </a:r>
              </a:p>
            </p:txBody>
          </p:sp>
          <p:sp>
            <p:nvSpPr>
              <p:cNvPr id="592936" name="Rectangle 40"/>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grpSp>
        <p:nvGrpSpPr>
          <p:cNvPr id="43012" name="Group 41"/>
          <p:cNvGrpSpPr>
            <a:grpSpLocks/>
          </p:cNvGrpSpPr>
          <p:nvPr/>
        </p:nvGrpSpPr>
        <p:grpSpPr bwMode="auto">
          <a:xfrm>
            <a:off x="530225" y="471488"/>
            <a:ext cx="6099175" cy="2357437"/>
            <a:chOff x="806" y="1901"/>
            <a:chExt cx="4036" cy="1559"/>
          </a:xfrm>
        </p:grpSpPr>
        <p:grpSp>
          <p:nvGrpSpPr>
            <p:cNvPr id="43036" name="Group 42"/>
            <p:cNvGrpSpPr>
              <a:grpSpLocks/>
            </p:cNvGrpSpPr>
            <p:nvPr/>
          </p:nvGrpSpPr>
          <p:grpSpPr bwMode="auto">
            <a:xfrm>
              <a:off x="806" y="2208"/>
              <a:ext cx="4036" cy="1248"/>
              <a:chOff x="758" y="480"/>
              <a:chExt cx="4036" cy="1248"/>
            </a:xfrm>
          </p:grpSpPr>
          <p:sp>
            <p:nvSpPr>
              <p:cNvPr id="43053"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43054" name="Text Box 44"/>
              <p:cNvSpPr txBox="1">
                <a:spLocks noChangeArrowheads="1"/>
              </p:cNvSpPr>
              <p:nvPr/>
            </p:nvSpPr>
            <p:spPr bwMode="auto">
              <a:xfrm>
                <a:off x="758" y="1134"/>
                <a:ext cx="424" cy="514"/>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t>E</a:t>
                </a:r>
                <a:endParaRPr lang="en-US">
                  <a:latin typeface="Arial Narrow" pitchFamily="34" charset="0"/>
                </a:endParaRPr>
              </a:p>
              <a:p>
                <a:pPr algn="ctr" eaLnBrk="0" hangingPunct="0">
                  <a:lnSpc>
                    <a:spcPct val="90000"/>
                  </a:lnSpc>
                </a:pPr>
                <a:r>
                  <a:rPr lang="en-US" sz="1400" b="0">
                    <a:latin typeface="Arial Narrow" pitchFamily="34" charset="0"/>
                  </a:rPr>
                  <a:t>(event)</a:t>
                </a:r>
              </a:p>
            </p:txBody>
          </p:sp>
          <p:cxnSp>
            <p:nvCxnSpPr>
              <p:cNvPr id="43055" name="AutoShape 45"/>
              <p:cNvCxnSpPr>
                <a:cxnSpLocks noChangeShapeType="1"/>
                <a:stCxn id="43054" idx="3"/>
                <a:endCxn id="43053" idx="1"/>
              </p:cNvCxnSpPr>
              <p:nvPr/>
            </p:nvCxnSpPr>
            <p:spPr bwMode="auto">
              <a:xfrm>
                <a:off x="1141" y="1228"/>
                <a:ext cx="498" cy="0"/>
              </a:xfrm>
              <a:prstGeom prst="straightConnector1">
                <a:avLst/>
              </a:prstGeom>
              <a:noFill/>
              <a:ln w="28575" cap="rnd">
                <a:solidFill>
                  <a:schemeClr val="tx1"/>
                </a:solidFill>
                <a:prstDash val="sysDot"/>
                <a:round/>
                <a:headEnd type="none" w="sm" len="sm"/>
                <a:tailEnd type="triangle" w="lg" len="med"/>
              </a:ln>
            </p:spPr>
          </p:cxnSp>
          <p:sp>
            <p:nvSpPr>
              <p:cNvPr id="43056"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Arial Narrow" pitchFamily="34" charset="0"/>
                  </a:rPr>
                  <a:t>Done</a:t>
                </a:r>
              </a:p>
            </p:txBody>
          </p:sp>
          <p:cxnSp>
            <p:nvCxnSpPr>
              <p:cNvPr id="43057" name="AutoShape 47"/>
              <p:cNvCxnSpPr>
                <a:cxnSpLocks noChangeShapeType="1"/>
                <a:stCxn id="43053" idx="3"/>
                <a:endCxn id="43056"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43058"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43059" name="AutoShape 49"/>
              <p:cNvCxnSpPr>
                <a:cxnSpLocks noChangeShapeType="1"/>
                <a:stCxn id="43053" idx="3"/>
                <a:endCxn id="43058"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43060" name="Text Box 50"/>
              <p:cNvSpPr txBox="1">
                <a:spLocks noChangeArrowheads="1"/>
              </p:cNvSpPr>
              <p:nvPr/>
            </p:nvSpPr>
            <p:spPr bwMode="auto">
              <a:xfrm>
                <a:off x="3086" y="1134"/>
                <a:ext cx="444" cy="514"/>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t>A</a:t>
                </a:r>
                <a:endParaRPr lang="en-US">
                  <a:latin typeface="Arial Narrow" pitchFamily="34" charset="0"/>
                </a:endParaRPr>
              </a:p>
              <a:p>
                <a:pPr algn="ctr" eaLnBrk="0" hangingPunct="0">
                  <a:lnSpc>
                    <a:spcPct val="90000"/>
                  </a:lnSpc>
                </a:pPr>
                <a:r>
                  <a:rPr lang="en-US" sz="1400" b="0">
                    <a:latin typeface="Arial Narrow" pitchFamily="34" charset="0"/>
                  </a:rPr>
                  <a:t>(action)</a:t>
                </a:r>
              </a:p>
            </p:txBody>
          </p:sp>
          <p:sp>
            <p:nvSpPr>
              <p:cNvPr id="592947"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43037" name="Group 52"/>
            <p:cNvGrpSpPr>
              <a:grpSpLocks/>
            </p:cNvGrpSpPr>
            <p:nvPr/>
          </p:nvGrpSpPr>
          <p:grpSpPr bwMode="auto">
            <a:xfrm>
              <a:off x="1693" y="2471"/>
              <a:ext cx="1121" cy="989"/>
              <a:chOff x="561" y="1661"/>
              <a:chExt cx="977" cy="1072"/>
            </a:xfrm>
          </p:grpSpPr>
          <p:sp>
            <p:nvSpPr>
              <p:cNvPr id="43039"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43040"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Source</a:t>
                </a:r>
              </a:p>
            </p:txBody>
          </p:sp>
          <p:sp>
            <p:nvSpPr>
              <p:cNvPr id="43041"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43042"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43043"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43044"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43045"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43046"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43047"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43048"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43049"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43050"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43051"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592962"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43038" name="Rectangle 67"/>
            <p:cNvSpPr>
              <a:spLocks noChangeArrowheads="1"/>
            </p:cNvSpPr>
            <p:nvPr/>
          </p:nvSpPr>
          <p:spPr bwMode="auto">
            <a:xfrm>
              <a:off x="1688" y="1901"/>
              <a:ext cx="1132" cy="545"/>
            </a:xfrm>
            <a:prstGeom prst="rect">
              <a:avLst/>
            </a:prstGeom>
            <a:noFill/>
            <a:ln w="12700">
              <a:noFill/>
              <a:miter lim="800000"/>
              <a:headEnd type="none" w="sm" len="sm"/>
              <a:tailEnd type="none" w="sm" len="sm"/>
            </a:ln>
          </p:spPr>
          <p:txBody>
            <a:bodyPr>
              <a:spAutoFit/>
            </a:bodyPr>
            <a:lstStyle/>
            <a:p>
              <a:pPr algn="ctr" eaLnBrk="0" hangingPunct="0"/>
              <a:r>
                <a:rPr lang="en-US" sz="3600">
                  <a:solidFill>
                    <a:schemeClr val="tx2"/>
                  </a:solidFill>
                </a:rPr>
                <a:t>T</a:t>
              </a:r>
            </a:p>
            <a:p>
              <a:pPr algn="ctr" eaLnBrk="0" hangingPunct="0"/>
              <a:r>
                <a:rPr lang="en-US" sz="1200" b="0"/>
                <a:t>(xfer config)</a:t>
              </a:r>
            </a:p>
          </p:txBody>
        </p:sp>
      </p:grpSp>
      <p:sp>
        <p:nvSpPr>
          <p:cNvPr id="43013" name="Text Box 68"/>
          <p:cNvSpPr txBox="1">
            <a:spLocks noChangeArrowheads="1"/>
          </p:cNvSpPr>
          <p:nvPr/>
        </p:nvSpPr>
        <p:spPr bwMode="auto">
          <a:xfrm>
            <a:off x="238125" y="3124200"/>
            <a:ext cx="4714875" cy="349250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tabLst>
                <a:tab pos="1030288" algn="l"/>
                <a:tab pos="1314450" algn="l"/>
              </a:tabLst>
            </a:pPr>
            <a:r>
              <a:rPr lang="en-US" sz="2000">
                <a:solidFill>
                  <a:schemeClr val="tx2"/>
                </a:solidFill>
                <a:latin typeface="Arial Narrow" pitchFamily="34" charset="0"/>
              </a:rPr>
              <a:t>Need:	</a:t>
            </a:r>
            <a:r>
              <a:rPr lang="en-US" sz="2000">
                <a:latin typeface="Arial Narrow" pitchFamily="34" charset="0"/>
              </a:rPr>
              <a:t>De-interleave (sort) two (or more)</a:t>
            </a:r>
            <a:br>
              <a:rPr lang="en-US" sz="2000">
                <a:latin typeface="Arial Narrow" pitchFamily="34" charset="0"/>
              </a:rPr>
            </a:br>
            <a:r>
              <a:rPr lang="en-US" sz="2000">
                <a:latin typeface="Arial Narrow" pitchFamily="34" charset="0"/>
              </a:rPr>
              <a:t> 	channels</a:t>
            </a:r>
            <a:endParaRPr lang="en-US" sz="2000" u="sng">
              <a:solidFill>
                <a:schemeClr val="tx2"/>
              </a:solidFill>
              <a:latin typeface="Arial Narrow" pitchFamily="34" charset="0"/>
            </a:endParaRPr>
          </a:p>
          <a:p>
            <a:pPr marL="682625" lvl="1" indent="-225425" eaLnBrk="0" hangingPunct="0">
              <a:lnSpc>
                <a:spcPct val="80000"/>
              </a:lnSpc>
              <a:spcBef>
                <a:spcPct val="30000"/>
              </a:spcBef>
              <a:buClr>
                <a:schemeClr val="tx2"/>
              </a:buClr>
              <a:buSzPct val="75000"/>
              <a:buFont typeface="Wingdings" pitchFamily="2" charset="2"/>
              <a:buChar char=""/>
              <a:tabLst>
                <a:tab pos="1030288" algn="l"/>
                <a:tab pos="1314450" algn="l"/>
              </a:tabLst>
            </a:pPr>
            <a:r>
              <a:rPr lang="en-US" sz="1800" b="0">
                <a:latin typeface="Arial Narrow" pitchFamily="34" charset="0"/>
              </a:rPr>
              <a:t>Ex:  stereo audio (LRLR) into L &amp; R buffers</a:t>
            </a:r>
          </a:p>
          <a:p>
            <a:pPr marL="342900" indent="-342900" eaLnBrk="0" hangingPunct="0">
              <a:lnSpc>
                <a:spcPct val="90000"/>
              </a:lnSpc>
              <a:spcBef>
                <a:spcPct val="40000"/>
              </a:spcBef>
              <a:buClr>
                <a:schemeClr val="tx2"/>
              </a:buClr>
              <a:buSzPct val="75000"/>
              <a:buFont typeface="Wingdings" pitchFamily="2" charset="2"/>
              <a:buChar char=""/>
              <a:tabLst>
                <a:tab pos="1030288" algn="l"/>
                <a:tab pos="1314450" algn="l"/>
              </a:tabLst>
            </a:pPr>
            <a:r>
              <a:rPr lang="en-US" sz="2000">
                <a:solidFill>
                  <a:schemeClr val="tx2"/>
                </a:solidFill>
                <a:latin typeface="Arial Narrow" pitchFamily="34" charset="0"/>
              </a:rPr>
              <a:t>Solution:</a:t>
            </a:r>
            <a:r>
              <a:rPr lang="en-US" sz="2000">
                <a:latin typeface="Arial Narrow" pitchFamily="34" charset="0"/>
              </a:rPr>
              <a:t>	Use DMA indexing to perform</a:t>
            </a:r>
            <a:br>
              <a:rPr lang="en-US" sz="2000">
                <a:latin typeface="Arial Narrow" pitchFamily="34" charset="0"/>
              </a:rPr>
            </a:br>
            <a:r>
              <a:rPr lang="en-US" sz="2000">
                <a:latin typeface="Arial Narrow" pitchFamily="34" charset="0"/>
              </a:rPr>
              <a:t> 		sorting automatically</a:t>
            </a:r>
          </a:p>
          <a:p>
            <a:pPr marL="342900" indent="-342900" eaLnBrk="0" hangingPunct="0">
              <a:lnSpc>
                <a:spcPct val="90000"/>
              </a:lnSpc>
              <a:spcBef>
                <a:spcPct val="40000"/>
              </a:spcBef>
              <a:buClr>
                <a:schemeClr val="tx2"/>
              </a:buClr>
              <a:buSzPct val="75000"/>
              <a:buFont typeface="Wingdings" pitchFamily="2" charset="2"/>
              <a:buChar char=""/>
              <a:tabLst>
                <a:tab pos="1030288" algn="l"/>
                <a:tab pos="1314450" algn="l"/>
              </a:tabLst>
            </a:pPr>
            <a:r>
              <a:rPr lang="en-US" sz="2000">
                <a:solidFill>
                  <a:schemeClr val="tx2"/>
                </a:solidFill>
                <a:latin typeface="Arial Narrow" pitchFamily="34" charset="0"/>
              </a:rPr>
              <a:t>Concept:</a:t>
            </a:r>
            <a:r>
              <a:rPr lang="en-US" sz="2000">
                <a:latin typeface="Arial Narrow" pitchFamily="34" charset="0"/>
              </a:rPr>
              <a:t> </a:t>
            </a:r>
            <a:endParaRPr lang="en-US" sz="2000" u="sng">
              <a:solidFill>
                <a:schemeClr val="tx2"/>
              </a:solidFill>
              <a:latin typeface="Arial Narrow" pitchFamily="34" charset="0"/>
            </a:endParaRPr>
          </a:p>
          <a:p>
            <a:pPr marL="682625" lvl="1" indent="-225425" eaLnBrk="0" hangingPunct="0">
              <a:lnSpc>
                <a:spcPct val="80000"/>
              </a:lnSpc>
              <a:spcBef>
                <a:spcPct val="20000"/>
              </a:spcBef>
              <a:buClr>
                <a:schemeClr val="tx2"/>
              </a:buClr>
              <a:buSzPct val="75000"/>
              <a:buFont typeface="Wingdings" pitchFamily="2" charset="2"/>
              <a:buChar char=""/>
              <a:tabLst>
                <a:tab pos="1030288" algn="l"/>
                <a:tab pos="1314450" algn="l"/>
              </a:tabLst>
            </a:pPr>
            <a:r>
              <a:rPr lang="en-US" sz="1800" b="0">
                <a:latin typeface="Arial Narrow" pitchFamily="34" charset="0"/>
              </a:rPr>
              <a:t>In many applications, data comes from the</a:t>
            </a:r>
            <a:br>
              <a:rPr lang="en-US" sz="1800" b="0">
                <a:latin typeface="Arial Narrow" pitchFamily="34" charset="0"/>
              </a:rPr>
            </a:br>
            <a:r>
              <a:rPr lang="en-US" sz="1800" b="0">
                <a:latin typeface="Arial Narrow" pitchFamily="34" charset="0"/>
              </a:rPr>
              <a:t>peripheral as interleaved data (LRLR, etc.)</a:t>
            </a:r>
          </a:p>
          <a:p>
            <a:pPr marL="682625" lvl="1" indent="-225425" eaLnBrk="0" hangingPunct="0">
              <a:lnSpc>
                <a:spcPct val="80000"/>
              </a:lnSpc>
              <a:spcBef>
                <a:spcPct val="20000"/>
              </a:spcBef>
              <a:buClr>
                <a:schemeClr val="tx2"/>
              </a:buClr>
              <a:buSzPct val="75000"/>
              <a:buFont typeface="Wingdings" pitchFamily="2" charset="2"/>
              <a:buChar char=""/>
              <a:tabLst>
                <a:tab pos="1030288" algn="l"/>
                <a:tab pos="1314450" algn="l"/>
              </a:tabLst>
            </a:pPr>
            <a:r>
              <a:rPr lang="en-US" sz="1800" b="0">
                <a:latin typeface="Arial Narrow" pitchFamily="34" charset="0"/>
              </a:rPr>
              <a:t>Most algos that run on data require these</a:t>
            </a:r>
            <a:br>
              <a:rPr lang="en-US" sz="1800" b="0">
                <a:latin typeface="Arial Narrow" pitchFamily="34" charset="0"/>
              </a:rPr>
            </a:br>
            <a:r>
              <a:rPr lang="en-US" sz="1800" b="0">
                <a:latin typeface="Arial Narrow" pitchFamily="34" charset="0"/>
              </a:rPr>
              <a:t>channels to be de-interleaved</a:t>
            </a:r>
          </a:p>
          <a:p>
            <a:pPr marL="682625" lvl="1" indent="-225425" eaLnBrk="0" hangingPunct="0">
              <a:lnSpc>
                <a:spcPct val="80000"/>
              </a:lnSpc>
              <a:spcBef>
                <a:spcPct val="20000"/>
              </a:spcBef>
              <a:buClr>
                <a:schemeClr val="tx2"/>
              </a:buClr>
              <a:buSzPct val="75000"/>
              <a:buFont typeface="Wingdings" pitchFamily="2" charset="2"/>
              <a:buChar char=""/>
              <a:tabLst>
                <a:tab pos="1030288" algn="l"/>
                <a:tab pos="1314450" algn="l"/>
              </a:tabLst>
            </a:pPr>
            <a:r>
              <a:rPr lang="en-US" sz="1800" b="0">
                <a:latin typeface="Arial Narrow" pitchFamily="34" charset="0"/>
              </a:rPr>
              <a:t>Indexing, built into the EDMA3, can auto-sort</a:t>
            </a:r>
            <a:br>
              <a:rPr lang="en-US" sz="1800" b="0">
                <a:latin typeface="Arial Narrow" pitchFamily="34" charset="0"/>
              </a:rPr>
            </a:br>
            <a:r>
              <a:rPr lang="en-US" sz="1800" b="0">
                <a:latin typeface="Arial Narrow" pitchFamily="34" charset="0"/>
              </a:rPr>
              <a:t>these channels with no time penalty</a:t>
            </a:r>
          </a:p>
        </p:txBody>
      </p:sp>
      <p:sp>
        <p:nvSpPr>
          <p:cNvPr id="43014" name="Text Box 69"/>
          <p:cNvSpPr txBox="1">
            <a:spLocks noChangeArrowheads="1"/>
          </p:cNvSpPr>
          <p:nvPr/>
        </p:nvSpPr>
        <p:spPr bwMode="auto">
          <a:xfrm>
            <a:off x="5035550" y="3124200"/>
            <a:ext cx="4125913" cy="887413"/>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a:latin typeface="Arial Narrow" pitchFamily="34" charset="0"/>
              </a:rPr>
              <a:t> How does </a:t>
            </a:r>
            <a:r>
              <a:rPr lang="en-US" sz="2000" u="sng">
                <a:latin typeface="Arial Narrow" pitchFamily="34" charset="0"/>
              </a:rPr>
              <a:t>channel sorting</a:t>
            </a:r>
            <a:r>
              <a:rPr lang="en-US" sz="2000">
                <a:latin typeface="Arial Narrow"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a:latin typeface="Arial Narrow" pitchFamily="34" charset="0"/>
              </a:rPr>
              <a:t>User can specify the ‘BIDX and ‘CIDX</a:t>
            </a:r>
            <a:br>
              <a:rPr lang="en-US" sz="1800" b="0">
                <a:latin typeface="Arial Narrow" pitchFamily="34" charset="0"/>
              </a:rPr>
            </a:br>
            <a:r>
              <a:rPr lang="en-US" sz="1800" b="0">
                <a:latin typeface="Arial Narrow" pitchFamily="34" charset="0"/>
              </a:rPr>
              <a:t>values to accomplish auto sorting</a:t>
            </a:r>
          </a:p>
        </p:txBody>
      </p:sp>
      <p:sp>
        <p:nvSpPr>
          <p:cNvPr id="43015" name="Rectangle 71"/>
          <p:cNvSpPr>
            <a:spLocks noChangeArrowheads="1"/>
          </p:cNvSpPr>
          <p:nvPr/>
        </p:nvSpPr>
        <p:spPr bwMode="auto">
          <a:xfrm>
            <a:off x="5791200" y="44958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L0</a:t>
            </a:r>
          </a:p>
        </p:txBody>
      </p:sp>
      <p:sp>
        <p:nvSpPr>
          <p:cNvPr id="43016" name="Rectangle 72"/>
          <p:cNvSpPr>
            <a:spLocks noChangeArrowheads="1"/>
          </p:cNvSpPr>
          <p:nvPr/>
        </p:nvSpPr>
        <p:spPr bwMode="auto">
          <a:xfrm>
            <a:off x="5791200" y="47244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R0</a:t>
            </a:r>
          </a:p>
        </p:txBody>
      </p:sp>
      <p:sp>
        <p:nvSpPr>
          <p:cNvPr id="43017" name="Rectangle 73"/>
          <p:cNvSpPr>
            <a:spLocks noChangeArrowheads="1"/>
          </p:cNvSpPr>
          <p:nvPr/>
        </p:nvSpPr>
        <p:spPr bwMode="auto">
          <a:xfrm>
            <a:off x="5791200" y="49530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L1</a:t>
            </a:r>
          </a:p>
        </p:txBody>
      </p:sp>
      <p:sp>
        <p:nvSpPr>
          <p:cNvPr id="43018" name="Rectangle 74"/>
          <p:cNvSpPr>
            <a:spLocks noChangeArrowheads="1"/>
          </p:cNvSpPr>
          <p:nvPr/>
        </p:nvSpPr>
        <p:spPr bwMode="auto">
          <a:xfrm>
            <a:off x="5791200" y="51816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R1</a:t>
            </a:r>
          </a:p>
        </p:txBody>
      </p:sp>
      <p:sp>
        <p:nvSpPr>
          <p:cNvPr id="43019" name="Rectangle 75"/>
          <p:cNvSpPr>
            <a:spLocks noChangeArrowheads="1"/>
          </p:cNvSpPr>
          <p:nvPr/>
        </p:nvSpPr>
        <p:spPr bwMode="auto">
          <a:xfrm>
            <a:off x="5791200" y="54102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L2</a:t>
            </a:r>
          </a:p>
        </p:txBody>
      </p:sp>
      <p:sp>
        <p:nvSpPr>
          <p:cNvPr id="43020" name="Rectangle 76"/>
          <p:cNvSpPr>
            <a:spLocks noChangeArrowheads="1"/>
          </p:cNvSpPr>
          <p:nvPr/>
        </p:nvSpPr>
        <p:spPr bwMode="auto">
          <a:xfrm>
            <a:off x="5791200" y="56388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R2</a:t>
            </a:r>
          </a:p>
        </p:txBody>
      </p:sp>
      <p:sp>
        <p:nvSpPr>
          <p:cNvPr id="43021" name="Text Box 77"/>
          <p:cNvSpPr txBox="1">
            <a:spLocks noChangeArrowheads="1"/>
          </p:cNvSpPr>
          <p:nvPr/>
        </p:nvSpPr>
        <p:spPr bwMode="auto">
          <a:xfrm>
            <a:off x="5700713" y="4265613"/>
            <a:ext cx="804862"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PERIPH</a:t>
            </a:r>
          </a:p>
        </p:txBody>
      </p:sp>
      <p:sp>
        <p:nvSpPr>
          <p:cNvPr id="43022" name="Rectangle 78"/>
          <p:cNvSpPr>
            <a:spLocks noChangeArrowheads="1"/>
          </p:cNvSpPr>
          <p:nvPr/>
        </p:nvSpPr>
        <p:spPr bwMode="auto">
          <a:xfrm>
            <a:off x="6829425" y="4648200"/>
            <a:ext cx="990600" cy="9906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2000">
              <a:latin typeface="Arial Narrow" pitchFamily="34" charset="0"/>
            </a:endParaRPr>
          </a:p>
        </p:txBody>
      </p:sp>
      <p:sp>
        <p:nvSpPr>
          <p:cNvPr id="43023" name="Text Box 79"/>
          <p:cNvSpPr txBox="1">
            <a:spLocks noChangeArrowheads="1"/>
          </p:cNvSpPr>
          <p:nvPr/>
        </p:nvSpPr>
        <p:spPr bwMode="auto">
          <a:xfrm>
            <a:off x="6981825" y="4419600"/>
            <a:ext cx="67468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EDMA</a:t>
            </a:r>
          </a:p>
        </p:txBody>
      </p:sp>
      <p:sp>
        <p:nvSpPr>
          <p:cNvPr id="43024" name="Rectangle 80"/>
          <p:cNvSpPr>
            <a:spLocks noChangeArrowheads="1"/>
          </p:cNvSpPr>
          <p:nvPr/>
        </p:nvSpPr>
        <p:spPr bwMode="auto">
          <a:xfrm>
            <a:off x="6981825" y="4800600"/>
            <a:ext cx="685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BIDX</a:t>
            </a:r>
          </a:p>
        </p:txBody>
      </p:sp>
      <p:sp>
        <p:nvSpPr>
          <p:cNvPr id="43025" name="Rectangle 81"/>
          <p:cNvSpPr>
            <a:spLocks noChangeArrowheads="1"/>
          </p:cNvSpPr>
          <p:nvPr/>
        </p:nvSpPr>
        <p:spPr bwMode="auto">
          <a:xfrm>
            <a:off x="6981825" y="5181600"/>
            <a:ext cx="685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CIDX</a:t>
            </a:r>
          </a:p>
        </p:txBody>
      </p:sp>
      <p:sp>
        <p:nvSpPr>
          <p:cNvPr id="43026" name="Rectangle 82"/>
          <p:cNvSpPr>
            <a:spLocks noChangeArrowheads="1"/>
          </p:cNvSpPr>
          <p:nvPr/>
        </p:nvSpPr>
        <p:spPr bwMode="auto">
          <a:xfrm>
            <a:off x="8229600" y="44196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L0</a:t>
            </a:r>
          </a:p>
        </p:txBody>
      </p:sp>
      <p:sp>
        <p:nvSpPr>
          <p:cNvPr id="43027" name="Rectangle 83"/>
          <p:cNvSpPr>
            <a:spLocks noChangeArrowheads="1"/>
          </p:cNvSpPr>
          <p:nvPr/>
        </p:nvSpPr>
        <p:spPr bwMode="auto">
          <a:xfrm>
            <a:off x="8229600" y="46482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L1</a:t>
            </a:r>
          </a:p>
        </p:txBody>
      </p:sp>
      <p:sp>
        <p:nvSpPr>
          <p:cNvPr id="43028" name="Rectangle 84"/>
          <p:cNvSpPr>
            <a:spLocks noChangeArrowheads="1"/>
          </p:cNvSpPr>
          <p:nvPr/>
        </p:nvSpPr>
        <p:spPr bwMode="auto">
          <a:xfrm>
            <a:off x="8229600" y="48768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L2</a:t>
            </a:r>
          </a:p>
        </p:txBody>
      </p:sp>
      <p:sp>
        <p:nvSpPr>
          <p:cNvPr id="43029" name="Rectangle 85"/>
          <p:cNvSpPr>
            <a:spLocks noChangeArrowheads="1"/>
          </p:cNvSpPr>
          <p:nvPr/>
        </p:nvSpPr>
        <p:spPr bwMode="auto">
          <a:xfrm>
            <a:off x="8229600" y="52578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R0</a:t>
            </a:r>
          </a:p>
        </p:txBody>
      </p:sp>
      <p:sp>
        <p:nvSpPr>
          <p:cNvPr id="43030" name="Rectangle 86"/>
          <p:cNvSpPr>
            <a:spLocks noChangeArrowheads="1"/>
          </p:cNvSpPr>
          <p:nvPr/>
        </p:nvSpPr>
        <p:spPr bwMode="auto">
          <a:xfrm>
            <a:off x="8229600" y="54864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R1</a:t>
            </a:r>
          </a:p>
        </p:txBody>
      </p:sp>
      <p:sp>
        <p:nvSpPr>
          <p:cNvPr id="43031" name="Rectangle 87"/>
          <p:cNvSpPr>
            <a:spLocks noChangeArrowheads="1"/>
          </p:cNvSpPr>
          <p:nvPr/>
        </p:nvSpPr>
        <p:spPr bwMode="auto">
          <a:xfrm>
            <a:off x="8229600" y="5715000"/>
            <a:ext cx="609600" cy="228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Courier New" pitchFamily="49" charset="0"/>
              </a:rPr>
              <a:t>R2</a:t>
            </a:r>
          </a:p>
        </p:txBody>
      </p:sp>
      <p:sp>
        <p:nvSpPr>
          <p:cNvPr id="43032" name="Text Box 88"/>
          <p:cNvSpPr txBox="1">
            <a:spLocks noChangeArrowheads="1"/>
          </p:cNvSpPr>
          <p:nvPr/>
        </p:nvSpPr>
        <p:spPr bwMode="auto">
          <a:xfrm>
            <a:off x="8248650" y="4191000"/>
            <a:ext cx="57150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MEM</a:t>
            </a:r>
          </a:p>
        </p:txBody>
      </p:sp>
      <p:sp>
        <p:nvSpPr>
          <p:cNvPr id="592985" name="Line 89"/>
          <p:cNvSpPr>
            <a:spLocks noChangeShapeType="1"/>
          </p:cNvSpPr>
          <p:nvPr/>
        </p:nvSpPr>
        <p:spPr bwMode="auto">
          <a:xfrm>
            <a:off x="6477000" y="5172075"/>
            <a:ext cx="3048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92986" name="Line 90"/>
          <p:cNvSpPr>
            <a:spLocks noChangeShapeType="1"/>
          </p:cNvSpPr>
          <p:nvPr/>
        </p:nvSpPr>
        <p:spPr bwMode="auto">
          <a:xfrm flipV="1">
            <a:off x="7848600" y="4724400"/>
            <a:ext cx="304800" cy="38100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92987" name="Line 91"/>
          <p:cNvSpPr>
            <a:spLocks noChangeShapeType="1"/>
          </p:cNvSpPr>
          <p:nvPr/>
        </p:nvSpPr>
        <p:spPr bwMode="auto">
          <a:xfrm>
            <a:off x="7848600" y="5181600"/>
            <a:ext cx="304800" cy="38100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pic>
        <p:nvPicPr>
          <p:cNvPr id="9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457200" y="3581400"/>
            <a:ext cx="8229600" cy="3048000"/>
          </a:xfrm>
          <a:prstGeom prst="rect">
            <a:avLst/>
          </a:prstGeom>
          <a:solidFill>
            <a:schemeClr val="accent1"/>
          </a:solidFill>
          <a:ln w="12700" algn="ctr">
            <a:solidFill>
              <a:schemeClr val="tx1"/>
            </a:solidFill>
            <a:miter lim="800000"/>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47" name="Rectangle 3"/>
          <p:cNvSpPr>
            <a:spLocks noGrp="1" noChangeArrowheads="1"/>
          </p:cNvSpPr>
          <p:nvPr>
            <p:ph type="title"/>
          </p:nvPr>
        </p:nvSpPr>
        <p:spPr/>
        <p:txBody>
          <a:bodyPr/>
          <a:lstStyle/>
          <a:p>
            <a:r>
              <a:rPr lang="en-US" smtClean="0"/>
              <a:t>Multiple DMA’s : EDMA3 and QDMA</a:t>
            </a:r>
          </a:p>
        </p:txBody>
      </p:sp>
      <p:sp>
        <p:nvSpPr>
          <p:cNvPr id="444420" name="Rectangle 4"/>
          <p:cNvSpPr>
            <a:spLocks noChangeArrowheads="1"/>
          </p:cNvSpPr>
          <p:nvPr/>
        </p:nvSpPr>
        <p:spPr bwMode="auto">
          <a:xfrm>
            <a:off x="457200" y="685800"/>
            <a:ext cx="8229600" cy="2667000"/>
          </a:xfrm>
          <a:prstGeom prst="rect">
            <a:avLst/>
          </a:prstGeom>
          <a:solidFill>
            <a:srgbClr val="EAEAEA"/>
          </a:solidFill>
          <a:ln w="12700" algn="ctr">
            <a:solidFill>
              <a:schemeClr val="tx1"/>
            </a:solidFill>
            <a:miter lim="800000"/>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49" name="Rectangle 5"/>
          <p:cNvSpPr>
            <a:spLocks noChangeArrowheads="1"/>
          </p:cNvSpPr>
          <p:nvPr/>
        </p:nvSpPr>
        <p:spPr bwMode="auto">
          <a:xfrm>
            <a:off x="800100" y="952500"/>
            <a:ext cx="1905000" cy="952500"/>
          </a:xfrm>
          <a:prstGeom prst="rect">
            <a:avLst/>
          </a:prstGeom>
          <a:solidFill>
            <a:srgbClr val="B2B2B2"/>
          </a:solidFill>
          <a:ln w="12700" algn="ctr">
            <a:solidFill>
              <a:schemeClr val="tx1"/>
            </a:solidFill>
            <a:miter lim="800000"/>
            <a:headEnd/>
            <a:tailEnd/>
          </a:ln>
        </p:spPr>
        <p:txBody>
          <a:bodyPr wrap="none" tIns="91440"/>
          <a:lstStyle/>
          <a:p>
            <a:pPr algn="ctr" eaLnBrk="0" hangingPunct="0">
              <a:lnSpc>
                <a:spcPct val="80000"/>
              </a:lnSpc>
              <a:spcBef>
                <a:spcPct val="50000"/>
              </a:spcBef>
            </a:pPr>
            <a:r>
              <a:rPr lang="en-US" sz="2000"/>
              <a:t>VPSS</a:t>
            </a:r>
          </a:p>
        </p:txBody>
      </p:sp>
      <p:sp>
        <p:nvSpPr>
          <p:cNvPr id="6150" name="Rectangle 6"/>
          <p:cNvSpPr>
            <a:spLocks noChangeArrowheads="1"/>
          </p:cNvSpPr>
          <p:nvPr/>
        </p:nvSpPr>
        <p:spPr bwMode="auto">
          <a:xfrm>
            <a:off x="5981700" y="952500"/>
            <a:ext cx="2362200" cy="2133600"/>
          </a:xfrm>
          <a:prstGeom prst="rect">
            <a:avLst/>
          </a:prstGeom>
          <a:solidFill>
            <a:srgbClr val="B2B2B2"/>
          </a:solidFill>
          <a:ln w="12700" algn="ctr">
            <a:solidFill>
              <a:schemeClr val="tx1"/>
            </a:solidFill>
            <a:miter lim="800000"/>
            <a:headEnd/>
            <a:tailEnd/>
          </a:ln>
        </p:spPr>
        <p:txBody>
          <a:bodyPr wrap="none" tIns="91440"/>
          <a:lstStyle/>
          <a:p>
            <a:pPr algn="ctr" eaLnBrk="0" hangingPunct="0">
              <a:lnSpc>
                <a:spcPct val="80000"/>
              </a:lnSpc>
              <a:spcBef>
                <a:spcPct val="50000"/>
              </a:spcBef>
            </a:pPr>
            <a:r>
              <a:rPr lang="en-US" sz="2000"/>
              <a:t>C64x+ DSP</a:t>
            </a:r>
          </a:p>
        </p:txBody>
      </p:sp>
      <p:grpSp>
        <p:nvGrpSpPr>
          <p:cNvPr id="6151" name="Group 7"/>
          <p:cNvGrpSpPr>
            <a:grpSpLocks/>
          </p:cNvGrpSpPr>
          <p:nvPr/>
        </p:nvGrpSpPr>
        <p:grpSpPr bwMode="auto">
          <a:xfrm>
            <a:off x="6210300" y="1485900"/>
            <a:ext cx="1905000" cy="457200"/>
            <a:chOff x="3840" y="1056"/>
            <a:chExt cx="1200" cy="288"/>
          </a:xfrm>
        </p:grpSpPr>
        <p:sp>
          <p:nvSpPr>
            <p:cNvPr id="6163" name="Rectangle 8"/>
            <p:cNvSpPr>
              <a:spLocks noChangeArrowheads="1"/>
            </p:cNvSpPr>
            <p:nvPr/>
          </p:nvSpPr>
          <p:spPr bwMode="auto">
            <a:xfrm>
              <a:off x="3840" y="1056"/>
              <a:ext cx="384" cy="288"/>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L1P</a:t>
              </a:r>
            </a:p>
          </p:txBody>
        </p:sp>
        <p:sp>
          <p:nvSpPr>
            <p:cNvPr id="6164" name="Rectangle 9"/>
            <p:cNvSpPr>
              <a:spLocks noChangeArrowheads="1"/>
            </p:cNvSpPr>
            <p:nvPr/>
          </p:nvSpPr>
          <p:spPr bwMode="auto">
            <a:xfrm>
              <a:off x="4656" y="1056"/>
              <a:ext cx="384" cy="288"/>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L1D</a:t>
              </a:r>
            </a:p>
          </p:txBody>
        </p:sp>
      </p:grpSp>
      <p:sp>
        <p:nvSpPr>
          <p:cNvPr id="6152" name="Rectangle 10"/>
          <p:cNvSpPr>
            <a:spLocks noChangeArrowheads="1"/>
          </p:cNvSpPr>
          <p:nvPr/>
        </p:nvSpPr>
        <p:spPr bwMode="auto">
          <a:xfrm>
            <a:off x="7505700" y="2476500"/>
            <a:ext cx="609600" cy="457200"/>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L2</a:t>
            </a:r>
          </a:p>
        </p:txBody>
      </p:sp>
      <p:sp>
        <p:nvSpPr>
          <p:cNvPr id="6153" name="Rectangle 11"/>
          <p:cNvSpPr>
            <a:spLocks noChangeArrowheads="1"/>
          </p:cNvSpPr>
          <p:nvPr/>
        </p:nvSpPr>
        <p:spPr bwMode="auto">
          <a:xfrm flipV="1">
            <a:off x="2971800" y="952500"/>
            <a:ext cx="2743200" cy="2133600"/>
          </a:xfrm>
          <a:prstGeom prst="rect">
            <a:avLst/>
          </a:prstGeom>
          <a:solidFill>
            <a:schemeClr val="accent1"/>
          </a:solidFill>
          <a:ln w="12700" algn="ctr">
            <a:solidFill>
              <a:schemeClr val="tx1"/>
            </a:solidFill>
            <a:miter lim="800000"/>
            <a:headEnd/>
            <a:tailEnd/>
          </a:ln>
        </p:spPr>
        <p:txBody>
          <a:bodyPr rot="10800000" wrap="none" tIns="91440"/>
          <a:lstStyle/>
          <a:p>
            <a:pPr algn="ctr" eaLnBrk="0" hangingPunct="0">
              <a:lnSpc>
                <a:spcPct val="90000"/>
              </a:lnSpc>
            </a:pPr>
            <a:r>
              <a:rPr lang="en-US" sz="2000"/>
              <a:t>EDMA3</a:t>
            </a:r>
          </a:p>
          <a:p>
            <a:pPr algn="ctr" eaLnBrk="0" hangingPunct="0">
              <a:lnSpc>
                <a:spcPct val="90000"/>
              </a:lnSpc>
            </a:pPr>
            <a:r>
              <a:rPr lang="en-US" sz="2000" b="0"/>
              <a:t>(System DMA)</a:t>
            </a:r>
          </a:p>
        </p:txBody>
      </p:sp>
      <p:sp>
        <p:nvSpPr>
          <p:cNvPr id="6154" name="Rectangle 12"/>
          <p:cNvSpPr>
            <a:spLocks noChangeArrowheads="1"/>
          </p:cNvSpPr>
          <p:nvPr/>
        </p:nvSpPr>
        <p:spPr bwMode="auto">
          <a:xfrm>
            <a:off x="3124200" y="1638300"/>
            <a:ext cx="1219200" cy="1371600"/>
          </a:xfrm>
          <a:prstGeom prst="rect">
            <a:avLst/>
          </a:prstGeom>
          <a:solidFill>
            <a:schemeClr val="accent2"/>
          </a:solidFill>
          <a:ln w="12700" algn="ctr">
            <a:solidFill>
              <a:schemeClr val="tx1"/>
            </a:solidFill>
            <a:miter lim="800000"/>
            <a:headEnd/>
            <a:tailEnd/>
          </a:ln>
        </p:spPr>
        <p:txBody>
          <a:bodyPr wrap="none" anchor="ctr"/>
          <a:lstStyle/>
          <a:p>
            <a:pPr algn="ctr" eaLnBrk="0" hangingPunct="0">
              <a:lnSpc>
                <a:spcPct val="80000"/>
              </a:lnSpc>
              <a:spcBef>
                <a:spcPct val="50000"/>
              </a:spcBef>
            </a:pPr>
            <a:r>
              <a:rPr lang="en-US" sz="2000"/>
              <a:t>DMA</a:t>
            </a:r>
          </a:p>
          <a:p>
            <a:pPr algn="ctr" eaLnBrk="0" hangingPunct="0">
              <a:lnSpc>
                <a:spcPct val="80000"/>
              </a:lnSpc>
              <a:spcBef>
                <a:spcPct val="50000"/>
              </a:spcBef>
            </a:pPr>
            <a:r>
              <a:rPr lang="en-US" sz="2000" b="0"/>
              <a:t>(sync)</a:t>
            </a:r>
          </a:p>
        </p:txBody>
      </p:sp>
      <p:sp>
        <p:nvSpPr>
          <p:cNvPr id="6155" name="Rectangle 13"/>
          <p:cNvSpPr>
            <a:spLocks noChangeArrowheads="1"/>
          </p:cNvSpPr>
          <p:nvPr/>
        </p:nvSpPr>
        <p:spPr bwMode="auto">
          <a:xfrm>
            <a:off x="4343400" y="1638300"/>
            <a:ext cx="1219200" cy="1371600"/>
          </a:xfrm>
          <a:prstGeom prst="rect">
            <a:avLst/>
          </a:prstGeom>
          <a:solidFill>
            <a:schemeClr val="accent3"/>
          </a:solidFill>
          <a:ln w="12700" algn="ctr">
            <a:solidFill>
              <a:schemeClr val="tx1"/>
            </a:solidFill>
            <a:miter lim="800000"/>
            <a:headEnd/>
            <a:tailEnd/>
          </a:ln>
        </p:spPr>
        <p:txBody>
          <a:bodyPr wrap="none" anchor="ctr"/>
          <a:lstStyle/>
          <a:p>
            <a:pPr algn="ctr" eaLnBrk="0" hangingPunct="0">
              <a:lnSpc>
                <a:spcPct val="80000"/>
              </a:lnSpc>
              <a:spcBef>
                <a:spcPct val="50000"/>
              </a:spcBef>
            </a:pPr>
            <a:r>
              <a:rPr lang="en-US" sz="2000"/>
              <a:t>QDMA</a:t>
            </a:r>
          </a:p>
          <a:p>
            <a:pPr algn="ctr" eaLnBrk="0" hangingPunct="0">
              <a:lnSpc>
                <a:spcPct val="80000"/>
              </a:lnSpc>
              <a:spcBef>
                <a:spcPct val="50000"/>
              </a:spcBef>
            </a:pPr>
            <a:r>
              <a:rPr lang="en-US" sz="2000" b="0"/>
              <a:t>(async)</a:t>
            </a:r>
          </a:p>
        </p:txBody>
      </p:sp>
      <p:sp>
        <p:nvSpPr>
          <p:cNvPr id="6156" name="Text Box 14"/>
          <p:cNvSpPr txBox="1">
            <a:spLocks noChangeArrowheads="1"/>
          </p:cNvSpPr>
          <p:nvPr/>
        </p:nvSpPr>
        <p:spPr bwMode="auto">
          <a:xfrm>
            <a:off x="571500" y="3733800"/>
            <a:ext cx="3970338" cy="1465263"/>
          </a:xfrm>
          <a:prstGeom prst="rect">
            <a:avLst/>
          </a:prstGeom>
          <a:solidFill>
            <a:schemeClr val="accent2"/>
          </a:solidFill>
          <a:ln w="12700" algn="ctr">
            <a:noFill/>
            <a:miter lim="800000"/>
            <a:headEnd/>
            <a:tailEnd/>
          </a:ln>
        </p:spPr>
        <p:txBody>
          <a:bodyPr wrap="none">
            <a:spAutoFit/>
          </a:bodyPr>
          <a:lstStyle/>
          <a:p>
            <a:pPr marL="342900" indent="-342900" eaLnBrk="0" hangingPunct="0">
              <a:lnSpc>
                <a:spcPct val="90000"/>
              </a:lnSpc>
              <a:buClr>
                <a:schemeClr val="tx2"/>
              </a:buClr>
              <a:buSzPct val="75000"/>
              <a:buFont typeface="Wingdings" pitchFamily="2" charset="2"/>
              <a:buNone/>
            </a:pPr>
            <a:r>
              <a:rPr lang="en-US" sz="2000"/>
              <a:t>DMA</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Enhanced DMA (version 3)</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DMA to/from peripherals</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Can be sync’d to peripheral events</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Handles up to 64 events</a:t>
            </a:r>
          </a:p>
        </p:txBody>
      </p:sp>
      <p:sp>
        <p:nvSpPr>
          <p:cNvPr id="6157" name="Text Box 15"/>
          <p:cNvSpPr txBox="1">
            <a:spLocks noChangeArrowheads="1"/>
          </p:cNvSpPr>
          <p:nvPr/>
        </p:nvSpPr>
        <p:spPr bwMode="auto">
          <a:xfrm>
            <a:off x="4838700" y="3733800"/>
            <a:ext cx="3732213" cy="1465263"/>
          </a:xfrm>
          <a:prstGeom prst="rect">
            <a:avLst/>
          </a:prstGeom>
          <a:solidFill>
            <a:schemeClr val="accent3"/>
          </a:solidFill>
          <a:ln w="12700" algn="ctr">
            <a:noFill/>
            <a:miter lim="800000"/>
            <a:headEnd/>
            <a:tailEnd/>
          </a:ln>
        </p:spPr>
        <p:txBody>
          <a:bodyPr wrap="none">
            <a:spAutoFit/>
          </a:bodyPr>
          <a:lstStyle/>
          <a:p>
            <a:pPr marL="342900" indent="-342900" eaLnBrk="0" hangingPunct="0">
              <a:lnSpc>
                <a:spcPct val="90000"/>
              </a:lnSpc>
              <a:buClr>
                <a:schemeClr val="tx2"/>
              </a:buClr>
              <a:buSzPct val="75000"/>
              <a:buFont typeface="Wingdings" pitchFamily="2" charset="2"/>
              <a:buNone/>
            </a:pPr>
            <a:r>
              <a:rPr lang="en-US" sz="2000"/>
              <a:t>QDMA</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Quick DMA</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DMA between memory</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Async – must be started by CPU</a:t>
            </a:r>
          </a:p>
          <a:p>
            <a:pPr marL="342900" indent="-342900" eaLnBrk="0" hangingPunct="0">
              <a:lnSpc>
                <a:spcPct val="90000"/>
              </a:lnSpc>
              <a:buClr>
                <a:schemeClr val="tx2"/>
              </a:buClr>
              <a:buSzPct val="75000"/>
              <a:buFont typeface="Wingdings" pitchFamily="2" charset="2"/>
              <a:buChar char=""/>
            </a:pPr>
            <a:r>
              <a:rPr lang="en-US" sz="2000" smtClean="0">
                <a:latin typeface="Arial Narrow" pitchFamily="34" charset="0"/>
              </a:rPr>
              <a:t>4-16 </a:t>
            </a:r>
            <a:r>
              <a:rPr lang="en-US" sz="2000">
                <a:latin typeface="Arial Narrow" pitchFamily="34" charset="0"/>
              </a:rPr>
              <a:t>channels available</a:t>
            </a:r>
          </a:p>
        </p:txBody>
      </p:sp>
      <p:sp>
        <p:nvSpPr>
          <p:cNvPr id="6158" name="Text Box 16"/>
          <p:cNvSpPr txBox="1">
            <a:spLocks noChangeArrowheads="1"/>
          </p:cNvSpPr>
          <p:nvPr/>
        </p:nvSpPr>
        <p:spPr bwMode="auto">
          <a:xfrm>
            <a:off x="2344738" y="5638800"/>
            <a:ext cx="4467225" cy="928688"/>
          </a:xfrm>
          <a:prstGeom prst="rect">
            <a:avLst/>
          </a:prstGeom>
          <a:noFill/>
          <a:ln w="12700" algn="ctr">
            <a:solidFill>
              <a:srgbClr val="969696"/>
            </a:solidFill>
            <a:miter lim="800000"/>
            <a:headEnd/>
            <a:tailEnd/>
          </a:ln>
        </p:spPr>
        <p:txBody>
          <a:bodyPr wrap="none" anchorCtr="1">
            <a:spAutoFit/>
          </a:bodyPr>
          <a:lstStyle/>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128-256 Parameter RAM sets (PARAMs)</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64 transfer complete flags</a:t>
            </a:r>
          </a:p>
          <a:p>
            <a:pPr marL="342900" indent="-342900" eaLnBrk="0" hangingPunct="0">
              <a:lnSpc>
                <a:spcPct val="90000"/>
              </a:lnSpc>
              <a:buClr>
                <a:schemeClr val="tx2"/>
              </a:buClr>
              <a:buSzPct val="75000"/>
              <a:buFont typeface="Wingdings" pitchFamily="2" charset="2"/>
              <a:buChar char=""/>
            </a:pPr>
            <a:r>
              <a:rPr lang="en-US" sz="2000">
                <a:latin typeface="Arial Narrow" pitchFamily="34" charset="0"/>
              </a:rPr>
              <a:t>2-4 Pending transfer queues</a:t>
            </a:r>
          </a:p>
        </p:txBody>
      </p:sp>
      <p:sp>
        <p:nvSpPr>
          <p:cNvPr id="6159" name="Text Box 17"/>
          <p:cNvSpPr txBox="1">
            <a:spLocks noChangeArrowheads="1"/>
          </p:cNvSpPr>
          <p:nvPr/>
        </p:nvSpPr>
        <p:spPr bwMode="auto">
          <a:xfrm>
            <a:off x="2100263" y="5308600"/>
            <a:ext cx="4889500" cy="366713"/>
          </a:xfrm>
          <a:prstGeom prst="rect">
            <a:avLst/>
          </a:prstGeom>
          <a:noFill/>
          <a:ln w="12700" algn="ctr">
            <a:noFill/>
            <a:miter lim="800000"/>
            <a:headEnd/>
            <a:tailEnd/>
          </a:ln>
        </p:spPr>
        <p:txBody>
          <a:bodyPr wrap="none">
            <a:spAutoFit/>
          </a:bodyPr>
          <a:lstStyle/>
          <a:p>
            <a:pPr marL="342900" indent="-342900" algn="ctr" eaLnBrk="0" hangingPunct="0">
              <a:lnSpc>
                <a:spcPct val="90000"/>
              </a:lnSpc>
              <a:buClr>
                <a:schemeClr val="tx2"/>
              </a:buClr>
              <a:buSzPct val="75000"/>
              <a:buFont typeface="Wingdings" pitchFamily="2" charset="2"/>
              <a:buNone/>
            </a:pPr>
            <a:r>
              <a:rPr lang="en-US" sz="2000"/>
              <a:t>Both Share </a:t>
            </a:r>
            <a:r>
              <a:rPr lang="en-US" sz="1800" b="0">
                <a:latin typeface="Arial Narrow" pitchFamily="34" charset="0"/>
              </a:rPr>
              <a:t>(number depends upon specific device)</a:t>
            </a:r>
          </a:p>
        </p:txBody>
      </p:sp>
      <p:sp>
        <p:nvSpPr>
          <p:cNvPr id="444434" name="Line 18"/>
          <p:cNvSpPr>
            <a:spLocks noChangeShapeType="1"/>
          </p:cNvSpPr>
          <p:nvPr/>
        </p:nvSpPr>
        <p:spPr bwMode="auto">
          <a:xfrm>
            <a:off x="5334000" y="2895600"/>
            <a:ext cx="838200" cy="990600"/>
          </a:xfrm>
          <a:prstGeom prst="line">
            <a:avLst/>
          </a:prstGeom>
          <a:noFill/>
          <a:ln w="12700">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4435" name="Line 19"/>
          <p:cNvSpPr>
            <a:spLocks noChangeShapeType="1"/>
          </p:cNvSpPr>
          <p:nvPr/>
        </p:nvSpPr>
        <p:spPr bwMode="auto">
          <a:xfrm flipH="1">
            <a:off x="2743200" y="2895600"/>
            <a:ext cx="838200" cy="990600"/>
          </a:xfrm>
          <a:prstGeom prst="line">
            <a:avLst/>
          </a:prstGeom>
          <a:noFill/>
          <a:ln w="12700">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62" name="Rectangle 20"/>
          <p:cNvSpPr>
            <a:spLocks noChangeArrowheads="1"/>
          </p:cNvSpPr>
          <p:nvPr/>
        </p:nvSpPr>
        <p:spPr bwMode="auto">
          <a:xfrm>
            <a:off x="800100" y="1981200"/>
            <a:ext cx="1905000" cy="1104900"/>
          </a:xfrm>
          <a:prstGeom prst="rect">
            <a:avLst/>
          </a:prstGeom>
          <a:solidFill>
            <a:srgbClr val="B2B2B2"/>
          </a:solidFill>
          <a:ln w="12700" algn="ctr">
            <a:solidFill>
              <a:schemeClr val="tx1"/>
            </a:solidFill>
            <a:miter lim="800000"/>
            <a:headEnd/>
            <a:tailEnd/>
          </a:ln>
        </p:spPr>
        <p:txBody>
          <a:bodyPr wrap="none" tIns="91440"/>
          <a:lstStyle/>
          <a:p>
            <a:pPr algn="ctr" eaLnBrk="0" hangingPunct="0">
              <a:lnSpc>
                <a:spcPct val="80000"/>
              </a:lnSpc>
              <a:spcBef>
                <a:spcPct val="50000"/>
              </a:spcBef>
            </a:pPr>
            <a:r>
              <a:rPr lang="en-US" sz="2000"/>
              <a:t>Master Periph</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3">
            <a:hlinkClick r:id="rId26" action="ppaction://hlinksldjump"/>
          </p:cNvPr>
          <p:cNvSpPr txBox="1">
            <a:spLocks noChangeArrowheads="1"/>
          </p:cNvSpPr>
          <p:nvPr>
            <p:custDataLst>
              <p:tags r:id="rId12"/>
            </p:custDataLst>
          </p:nvPr>
        </p:nvSpPr>
        <p:spPr bwMode="auto">
          <a:xfrm>
            <a:off x="304800" y="5524044"/>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smtClean="0"/>
              <a:t>EDMA Architecture</a:t>
            </a:r>
          </a:p>
        </p:txBody>
      </p:sp>
      <p:sp>
        <p:nvSpPr>
          <p:cNvPr id="420867" name="Rectangle 3"/>
          <p:cNvSpPr>
            <a:spLocks noChangeArrowheads="1"/>
          </p:cNvSpPr>
          <p:nvPr/>
        </p:nvSpPr>
        <p:spPr bwMode="auto">
          <a:xfrm>
            <a:off x="533400" y="730250"/>
            <a:ext cx="5715000" cy="3810000"/>
          </a:xfrm>
          <a:prstGeom prst="rect">
            <a:avLst/>
          </a:prstGeom>
          <a:solidFill>
            <a:schemeClr val="accent4"/>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68" name="Rectangle 4"/>
          <p:cNvSpPr>
            <a:spLocks noChangeArrowheads="1"/>
          </p:cNvSpPr>
          <p:nvPr/>
        </p:nvSpPr>
        <p:spPr bwMode="auto">
          <a:xfrm>
            <a:off x="914400" y="8826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61" name="Text Box 5"/>
          <p:cNvSpPr txBox="1">
            <a:spLocks noChangeArrowheads="1"/>
          </p:cNvSpPr>
          <p:nvPr/>
        </p:nvSpPr>
        <p:spPr bwMode="auto">
          <a:xfrm>
            <a:off x="927100" y="930275"/>
            <a:ext cx="1192213" cy="287338"/>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Arial Narrow" pitchFamily="34" charset="0"/>
              </a:rPr>
              <a:t>Evt Reg (ER)</a:t>
            </a:r>
          </a:p>
        </p:txBody>
      </p:sp>
      <p:sp>
        <p:nvSpPr>
          <p:cNvPr id="420870" name="Rectangle 6"/>
          <p:cNvSpPr>
            <a:spLocks noChangeArrowheads="1"/>
          </p:cNvSpPr>
          <p:nvPr/>
        </p:nvSpPr>
        <p:spPr bwMode="auto">
          <a:xfrm>
            <a:off x="914400" y="270192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63" name="Text Box 7"/>
          <p:cNvSpPr txBox="1">
            <a:spLocks noChangeArrowheads="1"/>
          </p:cNvSpPr>
          <p:nvPr/>
        </p:nvSpPr>
        <p:spPr bwMode="auto">
          <a:xfrm>
            <a:off x="866775" y="2663825"/>
            <a:ext cx="131127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Chain Evt Reg</a:t>
            </a:r>
            <a:br>
              <a:rPr lang="en-US" sz="1600">
                <a:latin typeface="Arial Narrow" pitchFamily="34" charset="0"/>
              </a:rPr>
            </a:br>
            <a:r>
              <a:rPr lang="en-US" sz="1600">
                <a:latin typeface="Arial Narrow" pitchFamily="34" charset="0"/>
              </a:rPr>
              <a:t>(CER)</a:t>
            </a:r>
          </a:p>
        </p:txBody>
      </p:sp>
      <p:sp>
        <p:nvSpPr>
          <p:cNvPr id="420872" name="Rectangle 8"/>
          <p:cNvSpPr>
            <a:spLocks noChangeArrowheads="1"/>
          </p:cNvSpPr>
          <p:nvPr/>
        </p:nvSpPr>
        <p:spPr bwMode="auto">
          <a:xfrm>
            <a:off x="914400" y="12636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65" name="Text Box 9"/>
          <p:cNvSpPr txBox="1">
            <a:spLocks noChangeArrowheads="1"/>
          </p:cNvSpPr>
          <p:nvPr/>
        </p:nvSpPr>
        <p:spPr bwMode="auto">
          <a:xfrm>
            <a:off x="827088" y="1225550"/>
            <a:ext cx="139382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Evt Enable Reg</a:t>
            </a:r>
            <a:br>
              <a:rPr lang="en-US" sz="1600">
                <a:latin typeface="Arial Narrow" pitchFamily="34" charset="0"/>
              </a:rPr>
            </a:br>
            <a:r>
              <a:rPr lang="en-US" sz="1600">
                <a:latin typeface="Arial Narrow" pitchFamily="34" charset="0"/>
              </a:rPr>
              <a:t>(EER)</a:t>
            </a:r>
          </a:p>
        </p:txBody>
      </p:sp>
      <p:sp>
        <p:nvSpPr>
          <p:cNvPr id="420874" name="Rectangle 10"/>
          <p:cNvSpPr>
            <a:spLocks noChangeArrowheads="1"/>
          </p:cNvSpPr>
          <p:nvPr/>
        </p:nvSpPr>
        <p:spPr bwMode="auto">
          <a:xfrm>
            <a:off x="914400" y="19875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67" name="Text Box 11"/>
          <p:cNvSpPr txBox="1">
            <a:spLocks noChangeArrowheads="1"/>
          </p:cNvSpPr>
          <p:nvPr/>
        </p:nvSpPr>
        <p:spPr bwMode="auto">
          <a:xfrm>
            <a:off x="968375" y="1949450"/>
            <a:ext cx="110807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Evt Set Reg</a:t>
            </a:r>
            <a:br>
              <a:rPr lang="en-US" sz="1600">
                <a:latin typeface="Arial Narrow" pitchFamily="34" charset="0"/>
              </a:rPr>
            </a:br>
            <a:r>
              <a:rPr lang="en-US" sz="1600">
                <a:latin typeface="Arial Narrow" pitchFamily="34" charset="0"/>
              </a:rPr>
              <a:t>(ESR)</a:t>
            </a:r>
          </a:p>
        </p:txBody>
      </p:sp>
      <p:grpSp>
        <p:nvGrpSpPr>
          <p:cNvPr id="45068" name="Group 12"/>
          <p:cNvGrpSpPr>
            <a:grpSpLocks/>
          </p:cNvGrpSpPr>
          <p:nvPr/>
        </p:nvGrpSpPr>
        <p:grpSpPr bwMode="auto">
          <a:xfrm>
            <a:off x="2514600" y="863600"/>
            <a:ext cx="847725" cy="2381250"/>
            <a:chOff x="1674" y="804"/>
            <a:chExt cx="534" cy="1500"/>
          </a:xfrm>
        </p:grpSpPr>
        <p:sp>
          <p:nvSpPr>
            <p:cNvPr id="420877" name="Rectangle 13"/>
            <p:cNvSpPr>
              <a:spLocks noChangeArrowheads="1"/>
            </p:cNvSpPr>
            <p:nvPr/>
          </p:nvSpPr>
          <p:spPr bwMode="auto">
            <a:xfrm>
              <a:off x="1680" y="816"/>
              <a:ext cx="528" cy="14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78" name="Rectangle 14"/>
            <p:cNvSpPr>
              <a:spLocks noChangeArrowheads="1"/>
            </p:cNvSpPr>
            <p:nvPr/>
          </p:nvSpPr>
          <p:spPr bwMode="auto">
            <a:xfrm>
              <a:off x="1795" y="1008"/>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79" name="Rectangle 15"/>
            <p:cNvSpPr>
              <a:spLocks noChangeArrowheads="1"/>
            </p:cNvSpPr>
            <p:nvPr/>
          </p:nvSpPr>
          <p:spPr bwMode="auto">
            <a:xfrm>
              <a:off x="1795" y="1296"/>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80" name="Rectangle 16"/>
            <p:cNvSpPr>
              <a:spLocks noChangeArrowheads="1"/>
            </p:cNvSpPr>
            <p:nvPr/>
          </p:nvSpPr>
          <p:spPr bwMode="auto">
            <a:xfrm>
              <a:off x="1795" y="1584"/>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81" name="Rectangle 17"/>
            <p:cNvSpPr>
              <a:spLocks noChangeArrowheads="1"/>
            </p:cNvSpPr>
            <p:nvPr/>
          </p:nvSpPr>
          <p:spPr bwMode="auto">
            <a:xfrm>
              <a:off x="1795" y="1872"/>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43" name="Text Box 18"/>
            <p:cNvSpPr txBox="1">
              <a:spLocks noChangeArrowheads="1"/>
            </p:cNvSpPr>
            <p:nvPr/>
          </p:nvSpPr>
          <p:spPr bwMode="auto">
            <a:xfrm>
              <a:off x="1783" y="1063"/>
              <a:ext cx="30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Q0</a:t>
              </a:r>
            </a:p>
          </p:txBody>
        </p:sp>
        <p:sp>
          <p:nvSpPr>
            <p:cNvPr id="45144" name="Text Box 19"/>
            <p:cNvSpPr txBox="1">
              <a:spLocks noChangeArrowheads="1"/>
            </p:cNvSpPr>
            <p:nvPr/>
          </p:nvSpPr>
          <p:spPr bwMode="auto">
            <a:xfrm>
              <a:off x="1783" y="1357"/>
              <a:ext cx="30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Q1</a:t>
              </a:r>
            </a:p>
          </p:txBody>
        </p:sp>
        <p:sp>
          <p:nvSpPr>
            <p:cNvPr id="45145" name="Text Box 20"/>
            <p:cNvSpPr txBox="1">
              <a:spLocks noChangeArrowheads="1"/>
            </p:cNvSpPr>
            <p:nvPr/>
          </p:nvSpPr>
          <p:spPr bwMode="auto">
            <a:xfrm>
              <a:off x="1783" y="1645"/>
              <a:ext cx="30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Q2</a:t>
              </a:r>
            </a:p>
          </p:txBody>
        </p:sp>
        <p:sp>
          <p:nvSpPr>
            <p:cNvPr id="45146" name="Text Box 21"/>
            <p:cNvSpPr txBox="1">
              <a:spLocks noChangeArrowheads="1"/>
            </p:cNvSpPr>
            <p:nvPr/>
          </p:nvSpPr>
          <p:spPr bwMode="auto">
            <a:xfrm>
              <a:off x="1783" y="1933"/>
              <a:ext cx="30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Q3</a:t>
              </a:r>
            </a:p>
          </p:txBody>
        </p:sp>
        <p:sp>
          <p:nvSpPr>
            <p:cNvPr id="45147" name="Text Box 22"/>
            <p:cNvSpPr txBox="1">
              <a:spLocks noChangeArrowheads="1"/>
            </p:cNvSpPr>
            <p:nvPr/>
          </p:nvSpPr>
          <p:spPr bwMode="auto">
            <a:xfrm>
              <a:off x="1674" y="804"/>
              <a:ext cx="524"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Queue</a:t>
              </a:r>
            </a:p>
          </p:txBody>
        </p:sp>
      </p:grpSp>
      <p:grpSp>
        <p:nvGrpSpPr>
          <p:cNvPr id="45069" name="Group 23"/>
          <p:cNvGrpSpPr>
            <a:grpSpLocks/>
          </p:cNvGrpSpPr>
          <p:nvPr/>
        </p:nvGrpSpPr>
        <p:grpSpPr bwMode="auto">
          <a:xfrm>
            <a:off x="3733800" y="1035050"/>
            <a:ext cx="1041400" cy="2070100"/>
            <a:chOff x="3156" y="812"/>
            <a:chExt cx="656" cy="1304"/>
          </a:xfrm>
        </p:grpSpPr>
        <p:sp>
          <p:nvSpPr>
            <p:cNvPr id="420888" name="Rectangle 24"/>
            <p:cNvSpPr>
              <a:spLocks noChangeArrowheads="1"/>
            </p:cNvSpPr>
            <p:nvPr/>
          </p:nvSpPr>
          <p:spPr bwMode="auto">
            <a:xfrm>
              <a:off x="3168" y="816"/>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89" name="Rectangle 25"/>
            <p:cNvSpPr>
              <a:spLocks noChangeArrowheads="1"/>
            </p:cNvSpPr>
            <p:nvPr/>
          </p:nvSpPr>
          <p:spPr bwMode="auto">
            <a:xfrm>
              <a:off x="3168" y="100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90" name="Rectangle 26"/>
            <p:cNvSpPr>
              <a:spLocks noChangeArrowheads="1"/>
            </p:cNvSpPr>
            <p:nvPr/>
          </p:nvSpPr>
          <p:spPr bwMode="auto">
            <a:xfrm>
              <a:off x="3168" y="1200"/>
              <a:ext cx="624" cy="528"/>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91" name="Rectangle 27"/>
            <p:cNvSpPr>
              <a:spLocks noChangeArrowheads="1"/>
            </p:cNvSpPr>
            <p:nvPr/>
          </p:nvSpPr>
          <p:spPr bwMode="auto">
            <a:xfrm>
              <a:off x="3168" y="172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892" name="Rectangle 28"/>
            <p:cNvSpPr>
              <a:spLocks noChangeArrowheads="1"/>
            </p:cNvSpPr>
            <p:nvPr/>
          </p:nvSpPr>
          <p:spPr bwMode="auto">
            <a:xfrm>
              <a:off x="3168" y="1920"/>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34" name="Text Box 29"/>
            <p:cNvSpPr txBox="1">
              <a:spLocks noChangeArrowheads="1"/>
            </p:cNvSpPr>
            <p:nvPr/>
          </p:nvSpPr>
          <p:spPr bwMode="auto">
            <a:xfrm>
              <a:off x="3220" y="812"/>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0</a:t>
              </a:r>
            </a:p>
          </p:txBody>
        </p:sp>
        <p:sp>
          <p:nvSpPr>
            <p:cNvPr id="45135" name="Text Box 30"/>
            <p:cNvSpPr txBox="1">
              <a:spLocks noChangeArrowheads="1"/>
            </p:cNvSpPr>
            <p:nvPr/>
          </p:nvSpPr>
          <p:spPr bwMode="auto">
            <a:xfrm>
              <a:off x="3220" y="1008"/>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1</a:t>
              </a:r>
            </a:p>
          </p:txBody>
        </p:sp>
        <p:sp>
          <p:nvSpPr>
            <p:cNvPr id="45136" name="Text Box 31"/>
            <p:cNvSpPr txBox="1">
              <a:spLocks noChangeArrowheads="1"/>
            </p:cNvSpPr>
            <p:nvPr/>
          </p:nvSpPr>
          <p:spPr bwMode="auto">
            <a:xfrm>
              <a:off x="3156" y="1728"/>
              <a:ext cx="656"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254</a:t>
              </a:r>
            </a:p>
          </p:txBody>
        </p:sp>
        <p:sp>
          <p:nvSpPr>
            <p:cNvPr id="45137" name="Text Box 32"/>
            <p:cNvSpPr txBox="1">
              <a:spLocks noChangeArrowheads="1"/>
            </p:cNvSpPr>
            <p:nvPr/>
          </p:nvSpPr>
          <p:spPr bwMode="auto">
            <a:xfrm>
              <a:off x="3156" y="1920"/>
              <a:ext cx="656"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PSET 255</a:t>
              </a:r>
            </a:p>
          </p:txBody>
        </p:sp>
      </p:grpSp>
      <p:sp>
        <p:nvSpPr>
          <p:cNvPr id="420897" name="Rectangle 33"/>
          <p:cNvSpPr>
            <a:spLocks noChangeArrowheads="1"/>
          </p:cNvSpPr>
          <p:nvPr/>
        </p:nvSpPr>
        <p:spPr bwMode="auto">
          <a:xfrm>
            <a:off x="5133975" y="1797050"/>
            <a:ext cx="838200" cy="6096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71" name="Text Box 34"/>
          <p:cNvSpPr txBox="1">
            <a:spLocks noChangeArrowheads="1"/>
          </p:cNvSpPr>
          <p:nvPr/>
        </p:nvSpPr>
        <p:spPr bwMode="auto">
          <a:xfrm>
            <a:off x="5095875" y="1825625"/>
            <a:ext cx="890588" cy="581025"/>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a:latin typeface="Arial Narrow" pitchFamily="34" charset="0"/>
              </a:rPr>
              <a:t>TR</a:t>
            </a:r>
            <a:br>
              <a:rPr lang="en-US" sz="2000">
                <a:latin typeface="Arial Narrow" pitchFamily="34" charset="0"/>
              </a:rPr>
            </a:br>
            <a:r>
              <a:rPr lang="en-US" sz="2000">
                <a:latin typeface="Arial Narrow" pitchFamily="34" charset="0"/>
              </a:rPr>
              <a:t>Submit</a:t>
            </a:r>
          </a:p>
        </p:txBody>
      </p:sp>
      <p:sp>
        <p:nvSpPr>
          <p:cNvPr id="420899" name="Line 35"/>
          <p:cNvSpPr>
            <a:spLocks noChangeShapeType="1"/>
          </p:cNvSpPr>
          <p:nvPr/>
        </p:nvSpPr>
        <p:spPr bwMode="auto">
          <a:xfrm>
            <a:off x="2133600" y="12636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0" name="Line 36"/>
          <p:cNvSpPr>
            <a:spLocks noChangeShapeType="1"/>
          </p:cNvSpPr>
          <p:nvPr/>
        </p:nvSpPr>
        <p:spPr bwMode="auto">
          <a:xfrm>
            <a:off x="2133600" y="22542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1" name="Line 37"/>
          <p:cNvSpPr>
            <a:spLocks noChangeShapeType="1"/>
          </p:cNvSpPr>
          <p:nvPr/>
        </p:nvSpPr>
        <p:spPr bwMode="auto">
          <a:xfrm>
            <a:off x="2133600" y="296862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2" name="Line 38"/>
          <p:cNvSpPr>
            <a:spLocks noChangeShapeType="1"/>
          </p:cNvSpPr>
          <p:nvPr/>
        </p:nvSpPr>
        <p:spPr bwMode="auto">
          <a:xfrm>
            <a:off x="3352800"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3" name="Line 39"/>
          <p:cNvSpPr>
            <a:spLocks noChangeShapeType="1"/>
          </p:cNvSpPr>
          <p:nvPr/>
        </p:nvSpPr>
        <p:spPr bwMode="auto">
          <a:xfrm>
            <a:off x="4752975"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4" name="Line 40"/>
          <p:cNvSpPr>
            <a:spLocks noChangeShapeType="1"/>
          </p:cNvSpPr>
          <p:nvPr/>
        </p:nvSpPr>
        <p:spPr bwMode="auto">
          <a:xfrm>
            <a:off x="10668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5" name="Line 41"/>
          <p:cNvSpPr>
            <a:spLocks noChangeShapeType="1"/>
          </p:cNvSpPr>
          <p:nvPr/>
        </p:nvSpPr>
        <p:spPr bwMode="auto">
          <a:xfrm>
            <a:off x="17526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06" name="Line 42"/>
          <p:cNvSpPr>
            <a:spLocks noChangeShapeType="1"/>
          </p:cNvSpPr>
          <p:nvPr/>
        </p:nvSpPr>
        <p:spPr bwMode="auto">
          <a:xfrm>
            <a:off x="19812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80" name="Text Box 43"/>
          <p:cNvSpPr txBox="1">
            <a:spLocks noChangeArrowheads="1"/>
          </p:cNvSpPr>
          <p:nvPr/>
        </p:nvSpPr>
        <p:spPr bwMode="auto">
          <a:xfrm>
            <a:off x="1022350" y="133350"/>
            <a:ext cx="10223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Periphs</a:t>
            </a:r>
          </a:p>
        </p:txBody>
      </p:sp>
      <p:sp>
        <p:nvSpPr>
          <p:cNvPr id="420908" name="Rectangle 44"/>
          <p:cNvSpPr>
            <a:spLocks noChangeArrowheads="1"/>
          </p:cNvSpPr>
          <p:nvPr/>
        </p:nvSpPr>
        <p:spPr bwMode="auto">
          <a:xfrm>
            <a:off x="4876800" y="3521075"/>
            <a:ext cx="1066800" cy="5334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82" name="Text Box 45"/>
          <p:cNvSpPr txBox="1">
            <a:spLocks noChangeArrowheads="1"/>
          </p:cNvSpPr>
          <p:nvPr/>
        </p:nvSpPr>
        <p:spPr bwMode="auto">
          <a:xfrm>
            <a:off x="4794250" y="3524250"/>
            <a:ext cx="1223963" cy="534988"/>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800">
                <a:latin typeface="Arial Narrow" pitchFamily="34" charset="0"/>
              </a:rPr>
              <a:t>Completion</a:t>
            </a:r>
            <a:br>
              <a:rPr lang="en-US" sz="1800">
                <a:latin typeface="Arial Narrow" pitchFamily="34" charset="0"/>
              </a:rPr>
            </a:br>
            <a:r>
              <a:rPr lang="en-US" sz="1800">
                <a:latin typeface="Arial Narrow" pitchFamily="34" charset="0"/>
              </a:rPr>
              <a:t>Detection</a:t>
            </a:r>
          </a:p>
        </p:txBody>
      </p:sp>
      <p:sp>
        <p:nvSpPr>
          <p:cNvPr id="420910" name="Rectangle 46"/>
          <p:cNvSpPr>
            <a:spLocks noChangeArrowheads="1"/>
          </p:cNvSpPr>
          <p:nvPr/>
        </p:nvSpPr>
        <p:spPr bwMode="auto">
          <a:xfrm>
            <a:off x="1954213" y="3444875"/>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84" name="Text Box 47"/>
          <p:cNvSpPr txBox="1">
            <a:spLocks noChangeArrowheads="1"/>
          </p:cNvSpPr>
          <p:nvPr/>
        </p:nvSpPr>
        <p:spPr bwMode="auto">
          <a:xfrm>
            <a:off x="1905000" y="3457575"/>
            <a:ext cx="2133600" cy="31115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800">
                <a:latin typeface="Arial Narrow" pitchFamily="34" charset="0"/>
              </a:rPr>
              <a:t>Int Pending Reg – IPR</a:t>
            </a:r>
          </a:p>
        </p:txBody>
      </p:sp>
      <p:sp>
        <p:nvSpPr>
          <p:cNvPr id="420912" name="Rectangle 48"/>
          <p:cNvSpPr>
            <a:spLocks noChangeArrowheads="1"/>
          </p:cNvSpPr>
          <p:nvPr/>
        </p:nvSpPr>
        <p:spPr bwMode="auto">
          <a:xfrm>
            <a:off x="1954213" y="3778250"/>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86" name="Text Box 49"/>
          <p:cNvSpPr txBox="1">
            <a:spLocks noChangeArrowheads="1"/>
          </p:cNvSpPr>
          <p:nvPr/>
        </p:nvSpPr>
        <p:spPr bwMode="auto">
          <a:xfrm>
            <a:off x="1990725" y="3781425"/>
            <a:ext cx="2009775" cy="31115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800">
                <a:latin typeface="Arial Narrow" pitchFamily="34" charset="0"/>
              </a:rPr>
              <a:t>Int Enable Reg – IER</a:t>
            </a:r>
          </a:p>
        </p:txBody>
      </p:sp>
      <p:sp>
        <p:nvSpPr>
          <p:cNvPr id="420914" name="Rectangle 50"/>
          <p:cNvSpPr>
            <a:spLocks noChangeArrowheads="1"/>
          </p:cNvSpPr>
          <p:nvPr/>
        </p:nvSpPr>
        <p:spPr bwMode="auto">
          <a:xfrm>
            <a:off x="6562725" y="762000"/>
            <a:ext cx="1133475" cy="2482850"/>
          </a:xfrm>
          <a:prstGeom prst="rect">
            <a:avLst/>
          </a:prstGeom>
          <a:solidFill>
            <a:schemeClr val="accent4"/>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15" name="Rectangle 51"/>
          <p:cNvSpPr>
            <a:spLocks noChangeArrowheads="1"/>
          </p:cNvSpPr>
          <p:nvPr/>
        </p:nvSpPr>
        <p:spPr bwMode="auto">
          <a:xfrm>
            <a:off x="6835775" y="12350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16" name="Rectangle 52"/>
          <p:cNvSpPr>
            <a:spLocks noChangeArrowheads="1"/>
          </p:cNvSpPr>
          <p:nvPr/>
        </p:nvSpPr>
        <p:spPr bwMode="auto">
          <a:xfrm>
            <a:off x="6835775" y="16922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17" name="Rectangle 53"/>
          <p:cNvSpPr>
            <a:spLocks noChangeArrowheads="1"/>
          </p:cNvSpPr>
          <p:nvPr/>
        </p:nvSpPr>
        <p:spPr bwMode="auto">
          <a:xfrm>
            <a:off x="6835775" y="21494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18" name="Rectangle 54"/>
          <p:cNvSpPr>
            <a:spLocks noChangeArrowheads="1"/>
          </p:cNvSpPr>
          <p:nvPr/>
        </p:nvSpPr>
        <p:spPr bwMode="auto">
          <a:xfrm>
            <a:off x="6835775" y="26066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092" name="Text Box 55"/>
          <p:cNvSpPr txBox="1">
            <a:spLocks noChangeArrowheads="1"/>
          </p:cNvSpPr>
          <p:nvPr/>
        </p:nvSpPr>
        <p:spPr bwMode="auto">
          <a:xfrm>
            <a:off x="6835775" y="1312863"/>
            <a:ext cx="6159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TC0</a:t>
            </a:r>
          </a:p>
        </p:txBody>
      </p:sp>
      <p:sp>
        <p:nvSpPr>
          <p:cNvPr id="45093" name="Text Box 56"/>
          <p:cNvSpPr txBox="1">
            <a:spLocks noChangeArrowheads="1"/>
          </p:cNvSpPr>
          <p:nvPr/>
        </p:nvSpPr>
        <p:spPr bwMode="auto">
          <a:xfrm>
            <a:off x="6835775" y="1779588"/>
            <a:ext cx="6159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TC1</a:t>
            </a:r>
          </a:p>
        </p:txBody>
      </p:sp>
      <p:sp>
        <p:nvSpPr>
          <p:cNvPr id="45094" name="Text Box 57"/>
          <p:cNvSpPr txBox="1">
            <a:spLocks noChangeArrowheads="1"/>
          </p:cNvSpPr>
          <p:nvPr/>
        </p:nvSpPr>
        <p:spPr bwMode="auto">
          <a:xfrm>
            <a:off x="6835775" y="2236788"/>
            <a:ext cx="6159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TC2</a:t>
            </a:r>
          </a:p>
        </p:txBody>
      </p:sp>
      <p:sp>
        <p:nvSpPr>
          <p:cNvPr id="45095" name="Text Box 58"/>
          <p:cNvSpPr txBox="1">
            <a:spLocks noChangeArrowheads="1"/>
          </p:cNvSpPr>
          <p:nvPr/>
        </p:nvSpPr>
        <p:spPr bwMode="auto">
          <a:xfrm>
            <a:off x="6835775" y="2693988"/>
            <a:ext cx="6159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TC3</a:t>
            </a:r>
          </a:p>
        </p:txBody>
      </p:sp>
      <p:sp>
        <p:nvSpPr>
          <p:cNvPr id="45096" name="Text Box 59"/>
          <p:cNvSpPr txBox="1">
            <a:spLocks noChangeArrowheads="1"/>
          </p:cNvSpPr>
          <p:nvPr/>
        </p:nvSpPr>
        <p:spPr bwMode="auto">
          <a:xfrm>
            <a:off x="6781800" y="823913"/>
            <a:ext cx="658813"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TC</a:t>
            </a:r>
          </a:p>
        </p:txBody>
      </p:sp>
      <p:sp>
        <p:nvSpPr>
          <p:cNvPr id="420924" name="Line 60"/>
          <p:cNvSpPr>
            <a:spLocks noChangeShapeType="1"/>
          </p:cNvSpPr>
          <p:nvPr/>
        </p:nvSpPr>
        <p:spPr bwMode="auto">
          <a:xfrm>
            <a:off x="5943600" y="2101850"/>
            <a:ext cx="6096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25" name="Line 61"/>
          <p:cNvSpPr>
            <a:spLocks noChangeShapeType="1"/>
          </p:cNvSpPr>
          <p:nvPr/>
        </p:nvSpPr>
        <p:spPr bwMode="auto">
          <a:xfrm>
            <a:off x="7467600" y="14065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26" name="Line 62"/>
          <p:cNvSpPr>
            <a:spLocks noChangeShapeType="1"/>
          </p:cNvSpPr>
          <p:nvPr/>
        </p:nvSpPr>
        <p:spPr bwMode="auto">
          <a:xfrm>
            <a:off x="7467600" y="18542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27" name="Line 63"/>
          <p:cNvSpPr>
            <a:spLocks noChangeShapeType="1"/>
          </p:cNvSpPr>
          <p:nvPr/>
        </p:nvSpPr>
        <p:spPr bwMode="auto">
          <a:xfrm>
            <a:off x="7467600" y="23114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28" name="Line 64"/>
          <p:cNvSpPr>
            <a:spLocks noChangeShapeType="1"/>
          </p:cNvSpPr>
          <p:nvPr/>
        </p:nvSpPr>
        <p:spPr bwMode="auto">
          <a:xfrm>
            <a:off x="7467600" y="27400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29" name="Line 65"/>
          <p:cNvSpPr>
            <a:spLocks noChangeShapeType="1"/>
          </p:cNvSpPr>
          <p:nvPr/>
        </p:nvSpPr>
        <p:spPr bwMode="auto">
          <a:xfrm>
            <a:off x="7467600" y="15208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0" name="Line 66"/>
          <p:cNvSpPr>
            <a:spLocks noChangeShapeType="1"/>
          </p:cNvSpPr>
          <p:nvPr/>
        </p:nvSpPr>
        <p:spPr bwMode="auto">
          <a:xfrm>
            <a:off x="7467600" y="287337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1" name="Line 67"/>
          <p:cNvSpPr>
            <a:spLocks noChangeShapeType="1"/>
          </p:cNvSpPr>
          <p:nvPr/>
        </p:nvSpPr>
        <p:spPr bwMode="auto">
          <a:xfrm>
            <a:off x="7467600" y="19780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2" name="Line 68"/>
          <p:cNvSpPr>
            <a:spLocks noChangeShapeType="1"/>
          </p:cNvSpPr>
          <p:nvPr/>
        </p:nvSpPr>
        <p:spPr bwMode="auto">
          <a:xfrm>
            <a:off x="7467600" y="24352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3" name="Line 69"/>
          <p:cNvSpPr>
            <a:spLocks noChangeShapeType="1"/>
          </p:cNvSpPr>
          <p:nvPr/>
        </p:nvSpPr>
        <p:spPr bwMode="auto">
          <a:xfrm>
            <a:off x="7162800" y="3244850"/>
            <a:ext cx="0" cy="533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4" name="Line 70"/>
          <p:cNvSpPr>
            <a:spLocks noChangeShapeType="1"/>
          </p:cNvSpPr>
          <p:nvPr/>
        </p:nvSpPr>
        <p:spPr bwMode="auto">
          <a:xfrm flipH="1">
            <a:off x="5943600" y="3778250"/>
            <a:ext cx="121920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5" name="Line 71"/>
          <p:cNvSpPr>
            <a:spLocks noChangeShapeType="1"/>
          </p:cNvSpPr>
          <p:nvPr/>
        </p:nvSpPr>
        <p:spPr bwMode="auto">
          <a:xfrm flipH="1">
            <a:off x="3962400" y="3778250"/>
            <a:ext cx="9144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6" name="Line 72"/>
          <p:cNvSpPr>
            <a:spLocks noChangeShapeType="1"/>
          </p:cNvSpPr>
          <p:nvPr/>
        </p:nvSpPr>
        <p:spPr bwMode="auto">
          <a:xfrm>
            <a:off x="5410200" y="4073525"/>
            <a:ext cx="0" cy="152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7" name="Line 73"/>
          <p:cNvSpPr>
            <a:spLocks noChangeShapeType="1"/>
          </p:cNvSpPr>
          <p:nvPr/>
        </p:nvSpPr>
        <p:spPr bwMode="auto">
          <a:xfrm flipH="1">
            <a:off x="685800" y="4235450"/>
            <a:ext cx="47244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8" name="Line 74"/>
          <p:cNvSpPr>
            <a:spLocks noChangeShapeType="1"/>
          </p:cNvSpPr>
          <p:nvPr/>
        </p:nvSpPr>
        <p:spPr bwMode="auto">
          <a:xfrm flipH="1">
            <a:off x="685800" y="294005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39" name="Line 75"/>
          <p:cNvSpPr>
            <a:spLocks noChangeShapeType="1"/>
          </p:cNvSpPr>
          <p:nvPr/>
        </p:nvSpPr>
        <p:spPr bwMode="auto">
          <a:xfrm>
            <a:off x="685800" y="2940050"/>
            <a:ext cx="0" cy="1295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40" name="Line 76"/>
          <p:cNvSpPr>
            <a:spLocks noChangeShapeType="1"/>
          </p:cNvSpPr>
          <p:nvPr/>
        </p:nvSpPr>
        <p:spPr bwMode="auto">
          <a:xfrm flipH="1">
            <a:off x="990600" y="377825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14" name="Text Box 77"/>
          <p:cNvSpPr txBox="1">
            <a:spLocks noChangeArrowheads="1"/>
          </p:cNvSpPr>
          <p:nvPr/>
        </p:nvSpPr>
        <p:spPr bwMode="auto">
          <a:xfrm>
            <a:off x="1028700" y="3540125"/>
            <a:ext cx="9429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EDMAINT</a:t>
            </a:r>
          </a:p>
        </p:txBody>
      </p:sp>
      <p:sp>
        <p:nvSpPr>
          <p:cNvPr id="420942" name="Rectangle 78"/>
          <p:cNvSpPr>
            <a:spLocks noChangeArrowheads="1"/>
          </p:cNvSpPr>
          <p:nvPr/>
        </p:nvSpPr>
        <p:spPr bwMode="auto">
          <a:xfrm>
            <a:off x="8305800" y="730250"/>
            <a:ext cx="457200" cy="27432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16" name="Text Box 79"/>
          <p:cNvSpPr txBox="1">
            <a:spLocks noChangeArrowheads="1"/>
          </p:cNvSpPr>
          <p:nvPr/>
        </p:nvSpPr>
        <p:spPr bwMode="auto">
          <a:xfrm>
            <a:off x="5133975" y="823913"/>
            <a:ext cx="698500"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CC</a:t>
            </a:r>
          </a:p>
        </p:txBody>
      </p:sp>
      <p:sp>
        <p:nvSpPr>
          <p:cNvPr id="45117" name="Text Box 80"/>
          <p:cNvSpPr txBox="1">
            <a:spLocks noChangeArrowheads="1"/>
          </p:cNvSpPr>
          <p:nvPr/>
        </p:nvSpPr>
        <p:spPr bwMode="auto">
          <a:xfrm>
            <a:off x="560388" y="4572000"/>
            <a:ext cx="8202612" cy="2209800"/>
          </a:xfrm>
          <a:prstGeom prst="rect">
            <a:avLst/>
          </a:prstGeom>
          <a:noFill/>
          <a:ln w="12700">
            <a:noFill/>
            <a:miter lim="800000"/>
            <a:headEnd type="none" w="sm" len="sm"/>
            <a:tailEnd type="none" w="sm" len="sm"/>
          </a:ln>
        </p:spPr>
        <p:txBody>
          <a:bodyPr wrap="none" anchor="ctr" anchorCtr="1"/>
          <a:lstStyle/>
          <a:p>
            <a:pPr marL="342900" indent="-342900" eaLnBrk="0" hangingPunct="0">
              <a:lnSpc>
                <a:spcPct val="80000"/>
              </a:lnSpc>
              <a:spcAft>
                <a:spcPct val="50000"/>
              </a:spcAft>
              <a:buClr>
                <a:schemeClr val="tx2"/>
              </a:buClr>
              <a:buSzPct val="75000"/>
              <a:buFont typeface="Wingdings" pitchFamily="2" charset="2"/>
              <a:buChar char="u"/>
            </a:pPr>
            <a:r>
              <a:rPr lang="en-US" sz="1800" b="0">
                <a:latin typeface="Arial Narrow" pitchFamily="34" charset="0"/>
              </a:rPr>
              <a:t>EDMA consists of two parts:  </a:t>
            </a:r>
            <a:r>
              <a:rPr lang="en-US" sz="1800" b="0">
                <a:solidFill>
                  <a:schemeClr val="tx2"/>
                </a:solidFill>
                <a:latin typeface="Arial Narrow" pitchFamily="34" charset="0"/>
              </a:rPr>
              <a:t>Channel Controller</a:t>
            </a:r>
            <a:r>
              <a:rPr lang="en-US" sz="1800" b="0">
                <a:latin typeface="Arial Narrow" pitchFamily="34" charset="0"/>
              </a:rPr>
              <a:t> (CC) and </a:t>
            </a:r>
            <a:r>
              <a:rPr lang="en-US" sz="1800" b="0">
                <a:solidFill>
                  <a:schemeClr val="tx2"/>
                </a:solidFill>
                <a:latin typeface="Arial Narrow" pitchFamily="34" charset="0"/>
              </a:rPr>
              <a:t>Transfer Controller</a:t>
            </a:r>
            <a:r>
              <a:rPr lang="en-US" sz="1800" b="0">
                <a:latin typeface="Arial Narrow" pitchFamily="34" charset="0"/>
              </a:rPr>
              <a:t> (TC)</a:t>
            </a:r>
          </a:p>
          <a:p>
            <a:pPr marL="342900" indent="-342900" eaLnBrk="0" hangingPunct="0">
              <a:lnSpc>
                <a:spcPct val="80000"/>
              </a:lnSpc>
              <a:spcAft>
                <a:spcPct val="50000"/>
              </a:spcAft>
              <a:buClr>
                <a:schemeClr val="tx2"/>
              </a:buClr>
              <a:buSzPct val="75000"/>
              <a:buFont typeface="Wingdings" pitchFamily="2" charset="2"/>
              <a:buChar char="u"/>
            </a:pPr>
            <a:r>
              <a:rPr lang="en-US" sz="1800" b="0">
                <a:latin typeface="Arial Narrow" pitchFamily="34" charset="0"/>
              </a:rPr>
              <a:t>An event (from periph-ER/EER, manual-ESR or via chaining-CER) sends the transfer</a:t>
            </a:r>
            <a:br>
              <a:rPr lang="en-US" sz="1800" b="0">
                <a:latin typeface="Arial Narrow" pitchFamily="34" charset="0"/>
              </a:rPr>
            </a:br>
            <a:r>
              <a:rPr lang="en-US" sz="1800" b="0">
                <a:latin typeface="Arial Narrow" pitchFamily="34" charset="0"/>
              </a:rPr>
              <a:t>to 1 of 4 queues (Q0 is mapped to TC0, Q1-TC1, etc. </a:t>
            </a:r>
            <a:r>
              <a:rPr lang="en-US" sz="1800" b="0" i="1">
                <a:latin typeface="Arial Narrow" pitchFamily="34" charset="0"/>
              </a:rPr>
              <a:t>Note: McBSP can use TC1 only</a:t>
            </a:r>
            <a:r>
              <a:rPr lang="en-US" sz="1800" b="0">
                <a:latin typeface="Arial Narrow" pitchFamily="34" charset="0"/>
              </a:rPr>
              <a:t>)</a:t>
            </a:r>
          </a:p>
          <a:p>
            <a:pPr marL="342900" indent="-342900" eaLnBrk="0" hangingPunct="0">
              <a:lnSpc>
                <a:spcPct val="80000"/>
              </a:lnSpc>
              <a:spcAft>
                <a:spcPct val="50000"/>
              </a:spcAft>
              <a:buClr>
                <a:schemeClr val="tx2"/>
              </a:buClr>
              <a:buSzPct val="75000"/>
              <a:buFont typeface="Wingdings" pitchFamily="2" charset="2"/>
              <a:buChar char="u"/>
            </a:pPr>
            <a:r>
              <a:rPr lang="en-US" sz="1800" b="0">
                <a:latin typeface="Arial Narrow" pitchFamily="34" charset="0"/>
              </a:rPr>
              <a:t>Xfr mapped to 1 of 256 PSETs and submitted to the TC (1 TR – transmit request – per ACNT</a:t>
            </a:r>
            <a:br>
              <a:rPr lang="en-US" sz="1800" b="0">
                <a:latin typeface="Arial Narrow" pitchFamily="34" charset="0"/>
              </a:rPr>
            </a:br>
            <a:r>
              <a:rPr lang="en-US" sz="1800" b="0">
                <a:latin typeface="Arial Narrow" pitchFamily="34" charset="0"/>
              </a:rPr>
              <a:t>bytes or “A*B” CNT bytes – based on sync). </a:t>
            </a:r>
            <a:r>
              <a:rPr lang="en-US" sz="1600" b="0" i="1">
                <a:latin typeface="Arial Narrow" pitchFamily="34" charset="0"/>
              </a:rPr>
              <a:t>Note: Dst FIFO allows buffering of writes while more reads occur.</a:t>
            </a:r>
          </a:p>
          <a:p>
            <a:pPr marL="342900" indent="-342900" eaLnBrk="0" hangingPunct="0">
              <a:lnSpc>
                <a:spcPct val="80000"/>
              </a:lnSpc>
              <a:spcAft>
                <a:spcPct val="50000"/>
              </a:spcAft>
              <a:buClr>
                <a:schemeClr val="tx2"/>
              </a:buClr>
              <a:buSzPct val="75000"/>
              <a:buFont typeface="Wingdings" pitchFamily="2" charset="2"/>
              <a:buChar char="u"/>
            </a:pPr>
            <a:r>
              <a:rPr lang="en-US" sz="1800" b="0">
                <a:latin typeface="Arial Narrow" pitchFamily="34" charset="0"/>
              </a:rPr>
              <a:t>The TC performs the transfer (read/write) and then sends back a transfer completion code (TCC)</a:t>
            </a:r>
          </a:p>
          <a:p>
            <a:pPr marL="342900" indent="-342900" eaLnBrk="0" hangingPunct="0">
              <a:lnSpc>
                <a:spcPct val="80000"/>
              </a:lnSpc>
              <a:spcAft>
                <a:spcPct val="50000"/>
              </a:spcAft>
              <a:buClr>
                <a:schemeClr val="tx2"/>
              </a:buClr>
              <a:buSzPct val="75000"/>
              <a:buFont typeface="Wingdings" pitchFamily="2" charset="2"/>
              <a:buChar char="u"/>
            </a:pPr>
            <a:r>
              <a:rPr lang="en-US" sz="1800" b="0">
                <a:latin typeface="Arial Narrow" pitchFamily="34" charset="0"/>
              </a:rPr>
              <a:t>The EDMA can then interrupt the CPU and/or trigger another transfer (chaining – Chap 6)</a:t>
            </a:r>
          </a:p>
        </p:txBody>
      </p:sp>
      <p:sp>
        <p:nvSpPr>
          <p:cNvPr id="45118" name="Text Box 81"/>
          <p:cNvSpPr txBox="1">
            <a:spLocks noChangeArrowheads="1"/>
          </p:cNvSpPr>
          <p:nvPr/>
        </p:nvSpPr>
        <p:spPr bwMode="auto">
          <a:xfrm>
            <a:off x="6400800" y="4130675"/>
            <a:ext cx="257175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SCR = Switched Central Resource</a:t>
            </a:r>
          </a:p>
        </p:txBody>
      </p:sp>
      <p:sp>
        <p:nvSpPr>
          <p:cNvPr id="420946" name="Line 82"/>
          <p:cNvSpPr>
            <a:spLocks noChangeShapeType="1"/>
          </p:cNvSpPr>
          <p:nvPr/>
        </p:nvSpPr>
        <p:spPr bwMode="auto">
          <a:xfrm>
            <a:off x="5410200" y="2390775"/>
            <a:ext cx="0" cy="11430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20" name="Text Box 83"/>
          <p:cNvSpPr txBox="1">
            <a:spLocks noChangeArrowheads="1"/>
          </p:cNvSpPr>
          <p:nvPr/>
        </p:nvSpPr>
        <p:spPr bwMode="auto">
          <a:xfrm>
            <a:off x="4089400" y="1774825"/>
            <a:ext cx="282575" cy="606425"/>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a:t>.</a:t>
            </a:r>
            <a:br>
              <a:rPr lang="en-US" sz="2800"/>
            </a:br>
            <a:r>
              <a:rPr lang="en-US" sz="2800"/>
              <a:t>.</a:t>
            </a:r>
            <a:br>
              <a:rPr lang="en-US" sz="2800"/>
            </a:br>
            <a:r>
              <a:rPr lang="en-US" sz="2800"/>
              <a:t>.</a:t>
            </a:r>
          </a:p>
        </p:txBody>
      </p:sp>
      <p:sp>
        <p:nvSpPr>
          <p:cNvPr id="45121" name="Text Box 84"/>
          <p:cNvSpPr txBox="1">
            <a:spLocks noChangeArrowheads="1"/>
          </p:cNvSpPr>
          <p:nvPr/>
        </p:nvSpPr>
        <p:spPr bwMode="auto">
          <a:xfrm>
            <a:off x="5043488" y="2733675"/>
            <a:ext cx="722312" cy="436563"/>
          </a:xfrm>
          <a:prstGeom prst="rect">
            <a:avLst/>
          </a:prstGeom>
          <a:solidFill>
            <a:schemeClr val="accent4"/>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ourier New" pitchFamily="49" charset="0"/>
              </a:rPr>
              <a:t>Early</a:t>
            </a:r>
            <a:br>
              <a:rPr lang="en-US" sz="1400">
                <a:solidFill>
                  <a:schemeClr val="tx2"/>
                </a:solidFill>
                <a:latin typeface="Courier New" pitchFamily="49" charset="0"/>
              </a:rPr>
            </a:br>
            <a:r>
              <a:rPr lang="en-US" sz="1400">
                <a:solidFill>
                  <a:schemeClr val="tx2"/>
                </a:solidFill>
                <a:latin typeface="Courier New" pitchFamily="49" charset="0"/>
              </a:rPr>
              <a:t>TCC</a:t>
            </a:r>
          </a:p>
        </p:txBody>
      </p:sp>
      <p:sp>
        <p:nvSpPr>
          <p:cNvPr id="45122" name="Text Box 85"/>
          <p:cNvSpPr txBox="1">
            <a:spLocks noChangeArrowheads="1"/>
          </p:cNvSpPr>
          <p:nvPr/>
        </p:nvSpPr>
        <p:spPr bwMode="auto">
          <a:xfrm>
            <a:off x="6283325" y="3581400"/>
            <a:ext cx="828675" cy="436563"/>
          </a:xfrm>
          <a:prstGeom prst="rect">
            <a:avLst/>
          </a:prstGeom>
          <a:solidFill>
            <a:schemeClr val="bg1"/>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ourier New" pitchFamily="49" charset="0"/>
              </a:rPr>
              <a:t>Normal</a:t>
            </a:r>
            <a:br>
              <a:rPr lang="en-US" sz="1400">
                <a:solidFill>
                  <a:schemeClr val="tx2"/>
                </a:solidFill>
                <a:latin typeface="Courier New" pitchFamily="49" charset="0"/>
              </a:rPr>
            </a:br>
            <a:r>
              <a:rPr lang="en-US" sz="1400">
                <a:solidFill>
                  <a:schemeClr val="tx2"/>
                </a:solidFill>
                <a:latin typeface="Courier New" pitchFamily="49" charset="0"/>
              </a:rPr>
              <a:t>TCC</a:t>
            </a:r>
          </a:p>
        </p:txBody>
      </p:sp>
      <p:sp>
        <p:nvSpPr>
          <p:cNvPr id="420950" name="Oval 86"/>
          <p:cNvSpPr>
            <a:spLocks noChangeArrowheads="1"/>
          </p:cNvSpPr>
          <p:nvPr/>
        </p:nvSpPr>
        <p:spPr bwMode="auto">
          <a:xfrm>
            <a:off x="12668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0951" name="Oval 87"/>
          <p:cNvSpPr>
            <a:spLocks noChangeArrowheads="1"/>
          </p:cNvSpPr>
          <p:nvPr/>
        </p:nvSpPr>
        <p:spPr bwMode="auto">
          <a:xfrm>
            <a:off x="14954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125" name="Text Box 88"/>
          <p:cNvSpPr txBox="1">
            <a:spLocks noChangeArrowheads="1"/>
          </p:cNvSpPr>
          <p:nvPr/>
        </p:nvSpPr>
        <p:spPr bwMode="auto">
          <a:xfrm>
            <a:off x="1792288" y="381000"/>
            <a:ext cx="369887" cy="23812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E0</a:t>
            </a:r>
          </a:p>
        </p:txBody>
      </p:sp>
      <p:sp>
        <p:nvSpPr>
          <p:cNvPr id="45126" name="Text Box 89"/>
          <p:cNvSpPr txBox="1">
            <a:spLocks noChangeArrowheads="1"/>
          </p:cNvSpPr>
          <p:nvPr/>
        </p:nvSpPr>
        <p:spPr bwMode="auto">
          <a:xfrm>
            <a:off x="1562100" y="381000"/>
            <a:ext cx="369888" cy="23812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E1</a:t>
            </a:r>
          </a:p>
        </p:txBody>
      </p:sp>
      <p:sp>
        <p:nvSpPr>
          <p:cNvPr id="45127" name="Text Box 90"/>
          <p:cNvSpPr txBox="1">
            <a:spLocks noChangeArrowheads="1"/>
          </p:cNvSpPr>
          <p:nvPr/>
        </p:nvSpPr>
        <p:spPr bwMode="auto">
          <a:xfrm>
            <a:off x="838200" y="381000"/>
            <a:ext cx="454025" cy="23812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E63</a:t>
            </a:r>
          </a:p>
        </p:txBody>
      </p:sp>
      <p:sp>
        <p:nvSpPr>
          <p:cNvPr id="45128" name="Text Box 91"/>
          <p:cNvSpPr txBox="1">
            <a:spLocks noChangeArrowheads="1"/>
          </p:cNvSpPr>
          <p:nvPr/>
        </p:nvSpPr>
        <p:spPr bwMode="auto">
          <a:xfrm>
            <a:off x="8250238" y="1909763"/>
            <a:ext cx="571500" cy="45878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Arial Narrow" pitchFamily="34" charset="0"/>
              </a:rPr>
              <a:t>DATA</a:t>
            </a:r>
          </a:p>
          <a:p>
            <a:pPr algn="ctr" eaLnBrk="0" hangingPunct="0">
              <a:lnSpc>
                <a:spcPct val="60000"/>
              </a:lnSpc>
              <a:spcBef>
                <a:spcPct val="50000"/>
              </a:spcBef>
            </a:pPr>
            <a:r>
              <a:rPr lang="en-US" sz="1400">
                <a:latin typeface="Arial Narrow" pitchFamily="34" charset="0"/>
              </a:rPr>
              <a:t>SCR</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2057400" y="4876800"/>
            <a:ext cx="6629400" cy="18288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6083" name="Rectangle 2"/>
          <p:cNvSpPr>
            <a:spLocks noGrp="1" noChangeArrowheads="1"/>
          </p:cNvSpPr>
          <p:nvPr>
            <p:ph type="title"/>
          </p:nvPr>
        </p:nvSpPr>
        <p:spPr/>
        <p:txBody>
          <a:bodyPr/>
          <a:lstStyle/>
          <a:p>
            <a:r>
              <a:rPr lang="en-US" sz="3200" smtClean="0"/>
              <a:t>EDMA Performance – Tips, References</a:t>
            </a:r>
          </a:p>
        </p:txBody>
      </p:sp>
      <p:sp>
        <p:nvSpPr>
          <p:cNvPr id="46084" name="Text Box 4"/>
          <p:cNvSpPr txBox="1">
            <a:spLocks noChangeArrowheads="1"/>
          </p:cNvSpPr>
          <p:nvPr/>
        </p:nvSpPr>
        <p:spPr bwMode="auto">
          <a:xfrm>
            <a:off x="152400" y="639763"/>
            <a:ext cx="5410200" cy="38100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a:latin typeface="Arial Narrow" pitchFamily="34" charset="0"/>
              </a:rPr>
              <a:t>Spread Out the Transfers Among all Q’s</a:t>
            </a:r>
          </a:p>
        </p:txBody>
      </p:sp>
      <p:sp>
        <p:nvSpPr>
          <p:cNvPr id="46085" name="Text Box 5"/>
          <p:cNvSpPr txBox="1">
            <a:spLocks noChangeArrowheads="1"/>
          </p:cNvSpPr>
          <p:nvPr/>
        </p:nvSpPr>
        <p:spPr bwMode="auto">
          <a:xfrm>
            <a:off x="2174875" y="5011738"/>
            <a:ext cx="6445250" cy="1612900"/>
          </a:xfrm>
          <a:prstGeom prst="rect">
            <a:avLst/>
          </a:prstGeom>
          <a:noFill/>
          <a:ln w="12700">
            <a:noFill/>
            <a:miter lim="800000"/>
            <a:headEnd/>
            <a:tailEnd/>
          </a:ln>
        </p:spPr>
        <p:txBody>
          <a:bodyPr wrap="none">
            <a:spAutoFit/>
          </a:bodyPr>
          <a:lstStyle/>
          <a:p>
            <a:pPr eaLnBrk="0" hangingPunct="0">
              <a:lnSpc>
                <a:spcPct val="60000"/>
              </a:lnSpc>
              <a:spcBef>
                <a:spcPct val="50000"/>
              </a:spcBef>
              <a:buFontTx/>
              <a:buChar char="•"/>
            </a:pPr>
            <a:r>
              <a:rPr lang="en-US" sz="1600" b="0">
                <a:latin typeface="Arial Narrow" pitchFamily="34" charset="0"/>
              </a:rPr>
              <a:t> </a:t>
            </a:r>
            <a:r>
              <a:rPr lang="en-US" sz="1800">
                <a:latin typeface="Arial Narrow" pitchFamily="34" charset="0"/>
              </a:rPr>
              <a:t>Programming EDMA3 using LLD (wiki) + examples (see next slide…)</a:t>
            </a:r>
            <a:endParaRPr lang="en-US" sz="1600">
              <a:latin typeface="Arial Narrow" pitchFamily="34" charset="0"/>
            </a:endParaRPr>
          </a:p>
          <a:p>
            <a:pPr eaLnBrk="0" hangingPunct="0">
              <a:lnSpc>
                <a:spcPct val="60000"/>
              </a:lnSpc>
              <a:spcBef>
                <a:spcPct val="50000"/>
              </a:spcBef>
              <a:buFontTx/>
              <a:buChar char="•"/>
            </a:pPr>
            <a:r>
              <a:rPr lang="en-US" sz="1600" b="0">
                <a:latin typeface="Arial Narrow" pitchFamily="34" charset="0"/>
              </a:rPr>
              <a:t> TC Optimization Rules (SPRUE23)</a:t>
            </a:r>
          </a:p>
          <a:p>
            <a:pPr eaLnBrk="0" hangingPunct="0">
              <a:lnSpc>
                <a:spcPct val="60000"/>
              </a:lnSpc>
              <a:spcBef>
                <a:spcPct val="50000"/>
              </a:spcBef>
              <a:buFontTx/>
              <a:buChar char="•"/>
            </a:pPr>
            <a:r>
              <a:rPr lang="en-US" sz="1600" b="0">
                <a:latin typeface="Arial Narrow" pitchFamily="34" charset="0"/>
              </a:rPr>
              <a:t> EDMA3 User Guide (SPRU966)</a:t>
            </a:r>
          </a:p>
          <a:p>
            <a:pPr eaLnBrk="0" hangingPunct="0">
              <a:lnSpc>
                <a:spcPct val="60000"/>
              </a:lnSpc>
              <a:spcBef>
                <a:spcPct val="50000"/>
              </a:spcBef>
              <a:buFontTx/>
              <a:buChar char="•"/>
            </a:pPr>
            <a:r>
              <a:rPr lang="en-US" sz="1600" b="0">
                <a:latin typeface="Arial Narrow" pitchFamily="34" charset="0"/>
              </a:rPr>
              <a:t> EDMA3 Controller (SPRU234)</a:t>
            </a:r>
          </a:p>
          <a:p>
            <a:pPr eaLnBrk="0" hangingPunct="0">
              <a:lnSpc>
                <a:spcPct val="60000"/>
              </a:lnSpc>
              <a:spcBef>
                <a:spcPct val="50000"/>
              </a:spcBef>
              <a:buFontTx/>
              <a:buChar char="•"/>
            </a:pPr>
            <a:r>
              <a:rPr lang="en-US" sz="1600" b="0">
                <a:latin typeface="Arial Narrow" pitchFamily="34" charset="0"/>
              </a:rPr>
              <a:t> EDMA3 Migration Guide (SPRAAB9)</a:t>
            </a:r>
          </a:p>
          <a:p>
            <a:pPr eaLnBrk="0" hangingPunct="0">
              <a:lnSpc>
                <a:spcPct val="60000"/>
              </a:lnSpc>
              <a:spcBef>
                <a:spcPct val="50000"/>
              </a:spcBef>
              <a:buFontTx/>
              <a:buChar char="•"/>
            </a:pPr>
            <a:r>
              <a:rPr lang="en-US" sz="1600" b="0">
                <a:latin typeface="Arial Narrow" pitchFamily="34" charset="0"/>
              </a:rPr>
              <a:t> EDMA Performance (SPRAAG8)</a:t>
            </a:r>
          </a:p>
        </p:txBody>
      </p:sp>
      <p:sp>
        <p:nvSpPr>
          <p:cNvPr id="46086" name="TextBox 6"/>
          <p:cNvSpPr txBox="1">
            <a:spLocks noChangeArrowheads="1"/>
          </p:cNvSpPr>
          <p:nvPr/>
        </p:nvSpPr>
        <p:spPr bwMode="auto">
          <a:xfrm>
            <a:off x="557213" y="1014413"/>
            <a:ext cx="8201025" cy="708025"/>
          </a:xfrm>
          <a:prstGeom prst="rect">
            <a:avLst/>
          </a:prstGeom>
          <a:noFill/>
          <a:ln w="9525">
            <a:noFill/>
            <a:miter lim="800000"/>
            <a:headEnd/>
            <a:tailEnd/>
          </a:ln>
        </p:spPr>
        <p:txBody>
          <a:bodyPr wrap="none">
            <a:spAutoFit/>
          </a:bodyPr>
          <a:lstStyle/>
          <a:p>
            <a:pPr marL="166688" indent="-166688">
              <a:buFont typeface="Arial" charset="0"/>
              <a:buChar char="•"/>
            </a:pPr>
            <a:r>
              <a:rPr lang="en-US" sz="2000" b="0"/>
              <a:t>Don’t use the same Q for too many transfers (causes congestion)</a:t>
            </a:r>
          </a:p>
          <a:p>
            <a:pPr marL="166688" indent="-166688">
              <a:buFont typeface="Arial" charset="0"/>
              <a:buChar char="•"/>
            </a:pPr>
            <a:r>
              <a:rPr lang="en-US" sz="2000" b="0"/>
              <a:t>Break long non-realtime transfers into smaller xfrs using self-chaining</a:t>
            </a:r>
          </a:p>
        </p:txBody>
      </p:sp>
      <p:sp>
        <p:nvSpPr>
          <p:cNvPr id="46087" name="Text Box 4"/>
          <p:cNvSpPr txBox="1">
            <a:spLocks noChangeArrowheads="1"/>
          </p:cNvSpPr>
          <p:nvPr/>
        </p:nvSpPr>
        <p:spPr bwMode="auto">
          <a:xfrm>
            <a:off x="152400" y="1860550"/>
            <a:ext cx="5410200" cy="38100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a:latin typeface="Arial Narrow" pitchFamily="34" charset="0"/>
              </a:rPr>
              <a:t>Manage Priorities</a:t>
            </a:r>
          </a:p>
        </p:txBody>
      </p:sp>
      <p:sp>
        <p:nvSpPr>
          <p:cNvPr id="46088" name="TextBox 8"/>
          <p:cNvSpPr txBox="1">
            <a:spLocks noChangeArrowheads="1"/>
          </p:cNvSpPr>
          <p:nvPr/>
        </p:nvSpPr>
        <p:spPr bwMode="auto">
          <a:xfrm>
            <a:off x="557213" y="2187575"/>
            <a:ext cx="6658105" cy="707886"/>
          </a:xfrm>
          <a:prstGeom prst="rect">
            <a:avLst/>
          </a:prstGeom>
          <a:noFill/>
          <a:ln w="9525">
            <a:noFill/>
            <a:miter lim="800000"/>
            <a:headEnd/>
            <a:tailEnd/>
          </a:ln>
        </p:spPr>
        <p:txBody>
          <a:bodyPr wrap="none">
            <a:spAutoFit/>
          </a:bodyPr>
          <a:lstStyle/>
          <a:p>
            <a:pPr marL="166688" indent="-166688">
              <a:buFont typeface="Arial" charset="0"/>
              <a:buChar char="•"/>
            </a:pPr>
            <a:r>
              <a:rPr lang="en-US" sz="2000" b="0" dirty="0"/>
              <a:t>Can adjust TC0-3 priority to the </a:t>
            </a:r>
            <a:r>
              <a:rPr lang="en-US" sz="2000" b="0" dirty="0" smtClean="0"/>
              <a:t>SCR (MSTPRI register)</a:t>
            </a:r>
            <a:endParaRPr lang="en-US" sz="2000" b="0" dirty="0"/>
          </a:p>
          <a:p>
            <a:pPr marL="166688" indent="-166688">
              <a:buFont typeface="Arial" charset="0"/>
              <a:buChar char="•"/>
            </a:pPr>
            <a:r>
              <a:rPr lang="en-US" sz="2000" b="0" dirty="0"/>
              <a:t>In general, place small transfers at higher priorities</a:t>
            </a:r>
          </a:p>
        </p:txBody>
      </p:sp>
      <p:sp>
        <p:nvSpPr>
          <p:cNvPr id="46089" name="Text Box 4"/>
          <p:cNvSpPr txBox="1">
            <a:spLocks noChangeArrowheads="1"/>
          </p:cNvSpPr>
          <p:nvPr/>
        </p:nvSpPr>
        <p:spPr bwMode="auto">
          <a:xfrm>
            <a:off x="152400" y="3062288"/>
            <a:ext cx="5410200" cy="38100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a:latin typeface="Arial Narrow" pitchFamily="34" charset="0"/>
              </a:rPr>
              <a:t>Tune transfer size to FIFO length and bus width</a:t>
            </a:r>
          </a:p>
        </p:txBody>
      </p:sp>
      <p:sp>
        <p:nvSpPr>
          <p:cNvPr id="46090" name="TextBox 10"/>
          <p:cNvSpPr txBox="1">
            <a:spLocks noChangeArrowheads="1"/>
          </p:cNvSpPr>
          <p:nvPr/>
        </p:nvSpPr>
        <p:spPr bwMode="auto">
          <a:xfrm>
            <a:off x="557213" y="3400425"/>
            <a:ext cx="7280275" cy="1323975"/>
          </a:xfrm>
          <a:prstGeom prst="rect">
            <a:avLst/>
          </a:prstGeom>
          <a:noFill/>
          <a:ln w="9525">
            <a:noFill/>
            <a:miter lim="800000"/>
            <a:headEnd/>
            <a:tailEnd/>
          </a:ln>
        </p:spPr>
        <p:txBody>
          <a:bodyPr wrap="none">
            <a:spAutoFit/>
          </a:bodyPr>
          <a:lstStyle/>
          <a:p>
            <a:pPr marL="166688" indent="-166688">
              <a:buFont typeface="Arial" charset="0"/>
              <a:buChar char="•"/>
            </a:pPr>
            <a:r>
              <a:rPr lang="en-US" sz="2000" b="0" dirty="0"/>
              <a:t>Place large transfers on TCs w/larger FIFOs (typically TC2/3)</a:t>
            </a:r>
          </a:p>
          <a:p>
            <a:pPr marL="166688" indent="-166688">
              <a:buFont typeface="Arial" charset="0"/>
              <a:buChar char="•"/>
            </a:pPr>
            <a:r>
              <a:rPr lang="en-US" sz="2000" b="0" dirty="0"/>
              <a:t>Place smaller, real-time transfers on TC0/1</a:t>
            </a:r>
          </a:p>
          <a:p>
            <a:pPr marL="166688" indent="-166688">
              <a:buFont typeface="Arial" charset="0"/>
              <a:buChar char="•"/>
            </a:pPr>
            <a:r>
              <a:rPr lang="en-US" sz="2000" b="0" dirty="0"/>
              <a:t>Match transfers sizes (A, A*B) to bus width (16 bytes)</a:t>
            </a:r>
          </a:p>
          <a:p>
            <a:pPr marL="166688" indent="-166688">
              <a:buFont typeface="Arial" charset="0"/>
              <a:buChar char="•"/>
            </a:pPr>
            <a:r>
              <a:rPr lang="en-US" sz="2000" b="0" dirty="0"/>
              <a:t>Align </a:t>
            </a:r>
            <a:r>
              <a:rPr lang="en-US" sz="2000" b="0" dirty="0" err="1"/>
              <a:t>src</a:t>
            </a:r>
            <a:r>
              <a:rPr lang="en-US" sz="2000" b="0" dirty="0"/>
              <a:t>/</a:t>
            </a:r>
            <a:r>
              <a:rPr lang="en-US" sz="2000" b="0" dirty="0" err="1"/>
              <a:t>dst</a:t>
            </a:r>
            <a:r>
              <a:rPr lang="en-US" sz="2000" b="0" dirty="0"/>
              <a:t> on 16-byte boundaries</a:t>
            </a:r>
          </a:p>
        </p:txBody>
      </p:sp>
      <p:sp>
        <p:nvSpPr>
          <p:cNvPr id="46091" name="Text Box 4"/>
          <p:cNvSpPr txBox="1">
            <a:spLocks noChangeArrowheads="1"/>
          </p:cNvSpPr>
          <p:nvPr/>
        </p:nvSpPr>
        <p:spPr bwMode="auto">
          <a:xfrm>
            <a:off x="152400" y="4876800"/>
            <a:ext cx="5410200" cy="38100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a:latin typeface="Arial Narrow" pitchFamily="34" charset="0"/>
              </a:rPr>
              <a:t>References</a:t>
            </a:r>
          </a:p>
        </p:txBody>
      </p:sp>
      <p:pic>
        <p:nvPicPr>
          <p:cNvPr id="1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smtClean="0"/>
              <a:t>EDMA3 LLD Wiki…</a:t>
            </a:r>
          </a:p>
        </p:txBody>
      </p:sp>
      <p:pic>
        <p:nvPicPr>
          <p:cNvPr id="47107" name="Picture 8" descr="edmaLLD_WIKI"/>
          <p:cNvPicPr>
            <a:picLocks noChangeAspect="1" noChangeArrowheads="1"/>
          </p:cNvPicPr>
          <p:nvPr/>
        </p:nvPicPr>
        <p:blipFill>
          <a:blip r:embed="rId4" cstate="print"/>
          <a:srcRect/>
          <a:stretch>
            <a:fillRect/>
          </a:stretch>
        </p:blipFill>
        <p:spPr bwMode="auto">
          <a:xfrm>
            <a:off x="152400" y="1865313"/>
            <a:ext cx="8610600" cy="4306887"/>
          </a:xfrm>
          <a:prstGeom prst="rect">
            <a:avLst/>
          </a:prstGeom>
          <a:noFill/>
          <a:ln w="9525">
            <a:noFill/>
            <a:miter lim="800000"/>
            <a:headEnd/>
            <a:tailEnd/>
          </a:ln>
        </p:spPr>
      </p:pic>
      <p:sp>
        <p:nvSpPr>
          <p:cNvPr id="47108" name="Text Box 9"/>
          <p:cNvSpPr txBox="1">
            <a:spLocks noChangeArrowheads="1"/>
          </p:cNvSpPr>
          <p:nvPr/>
        </p:nvSpPr>
        <p:spPr bwMode="auto">
          <a:xfrm>
            <a:off x="152400" y="685800"/>
            <a:ext cx="7974013" cy="91440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a:t>Download the detailed app note…</a:t>
            </a:r>
          </a:p>
          <a:p>
            <a:pPr marL="342900" indent="-342900" eaLnBrk="0" hangingPunct="0">
              <a:spcAft>
                <a:spcPct val="30000"/>
              </a:spcAft>
              <a:buClr>
                <a:schemeClr val="tx2"/>
              </a:buClr>
              <a:buSzPct val="75000"/>
              <a:buFont typeface="Wingdings" pitchFamily="2" charset="2"/>
              <a:buChar char="u"/>
            </a:pPr>
            <a:r>
              <a:rPr lang="en-US"/>
              <a:t>Use the examples to learn the APIs…</a:t>
            </a:r>
          </a:p>
        </p:txBody>
      </p:sp>
      <p:pic>
        <p:nvPicPr>
          <p:cNvPr id="9"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7271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3">
            <a:hlinkClick r:id="rId27" action="ppaction://hlinksldjump"/>
          </p:cNvPr>
          <p:cNvSpPr txBox="1">
            <a:spLocks noChangeArrowheads="1"/>
          </p:cNvSpPr>
          <p:nvPr>
            <p:custDataLst>
              <p:tags r:id="rId13"/>
            </p:custDataLst>
          </p:nvPr>
        </p:nvSpPr>
        <p:spPr bwMode="auto">
          <a:xfrm>
            <a:off x="304800" y="6007525"/>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7" name="Straight Arrow Connector 46"/>
          <p:cNvCxnSpPr/>
          <p:nvPr/>
        </p:nvCxnSpPr>
        <p:spPr bwMode="auto">
          <a:xfrm>
            <a:off x="3810000" y="3657600"/>
            <a:ext cx="0" cy="304800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 name="Rectangle 11"/>
          <p:cNvSpPr/>
          <p:nvPr/>
        </p:nvSpPr>
        <p:spPr bwMode="auto">
          <a:xfrm>
            <a:off x="514600" y="3657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L0</a:t>
            </a:r>
          </a:p>
        </p:txBody>
      </p:sp>
      <p:sp>
        <p:nvSpPr>
          <p:cNvPr id="17" name="Rectangle 16"/>
          <p:cNvSpPr/>
          <p:nvPr/>
        </p:nvSpPr>
        <p:spPr bwMode="auto">
          <a:xfrm>
            <a:off x="514600" y="4038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R</a:t>
            </a:r>
            <a:r>
              <a:rPr kumimoji="0" lang="en-US" b="0" i="0" u="none" strike="noStrike" cap="none" normalizeH="0" baseline="0" dirty="0" smtClean="0">
                <a:ln>
                  <a:noFill/>
                </a:ln>
                <a:solidFill>
                  <a:schemeClr val="dk1"/>
                </a:solidFill>
                <a:effectLst/>
                <a:latin typeface="Calibri" pitchFamily="34" charset="0"/>
              </a:rPr>
              <a:t>0</a:t>
            </a:r>
          </a:p>
        </p:txBody>
      </p:sp>
      <p:sp>
        <p:nvSpPr>
          <p:cNvPr id="18" name="Rectangle 17"/>
          <p:cNvSpPr/>
          <p:nvPr/>
        </p:nvSpPr>
        <p:spPr bwMode="auto">
          <a:xfrm>
            <a:off x="514600" y="4419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L1</a:t>
            </a:r>
          </a:p>
        </p:txBody>
      </p:sp>
      <p:sp>
        <p:nvSpPr>
          <p:cNvPr id="19" name="Rectangle 18"/>
          <p:cNvSpPr/>
          <p:nvPr/>
        </p:nvSpPr>
        <p:spPr bwMode="auto">
          <a:xfrm>
            <a:off x="514600" y="4800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R1</a:t>
            </a:r>
          </a:p>
        </p:txBody>
      </p:sp>
      <p:sp>
        <p:nvSpPr>
          <p:cNvPr id="20" name="Rectangle 19"/>
          <p:cNvSpPr/>
          <p:nvPr/>
        </p:nvSpPr>
        <p:spPr bwMode="auto">
          <a:xfrm>
            <a:off x="514600" y="5181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L2</a:t>
            </a:r>
          </a:p>
        </p:txBody>
      </p:sp>
      <p:sp>
        <p:nvSpPr>
          <p:cNvPr id="21" name="Rectangle 20"/>
          <p:cNvSpPr/>
          <p:nvPr/>
        </p:nvSpPr>
        <p:spPr bwMode="auto">
          <a:xfrm>
            <a:off x="514600" y="5562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R2</a:t>
            </a:r>
          </a:p>
        </p:txBody>
      </p:sp>
      <p:sp>
        <p:nvSpPr>
          <p:cNvPr id="22" name="Rectangle 21"/>
          <p:cNvSpPr/>
          <p:nvPr/>
        </p:nvSpPr>
        <p:spPr bwMode="auto">
          <a:xfrm>
            <a:off x="514600" y="5943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L3</a:t>
            </a:r>
          </a:p>
        </p:txBody>
      </p:sp>
      <p:sp>
        <p:nvSpPr>
          <p:cNvPr id="23" name="Rectangle 22"/>
          <p:cNvSpPr/>
          <p:nvPr/>
        </p:nvSpPr>
        <p:spPr bwMode="auto">
          <a:xfrm>
            <a:off x="514600" y="6324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R3</a:t>
            </a:r>
          </a:p>
        </p:txBody>
      </p:sp>
      <p:sp>
        <p:nvSpPr>
          <p:cNvPr id="24" name="TextBox 23"/>
          <p:cNvSpPr txBox="1"/>
          <p:nvPr/>
        </p:nvSpPr>
        <p:spPr>
          <a:xfrm>
            <a:off x="4099927" y="3393375"/>
            <a:ext cx="5044073" cy="707886"/>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latin typeface="Calibri" pitchFamily="34" charset="0"/>
              </a:rPr>
              <a:t>16-bit stereo audio (interleaved)</a:t>
            </a:r>
          </a:p>
          <a:p>
            <a:pPr marL="166688" indent="-166688">
              <a:buFont typeface="Arial" pitchFamily="34" charset="0"/>
              <a:buChar char="•"/>
            </a:pPr>
            <a:r>
              <a:rPr lang="en-US" sz="2000" b="0" dirty="0" smtClean="0">
                <a:solidFill>
                  <a:schemeClr val="dk1"/>
                </a:solidFill>
                <a:latin typeface="Calibri" pitchFamily="34" charset="0"/>
              </a:rPr>
              <a:t>Use EDMA to auto “channel sort” to memory</a:t>
            </a:r>
            <a:endParaRPr lang="en-US" sz="2000" b="0" dirty="0" smtClean="0">
              <a:solidFill>
                <a:schemeClr val="dk1"/>
              </a:solidFill>
              <a:effectLst/>
              <a:latin typeface="Calibri" pitchFamily="34" charset="0"/>
            </a:endParaRPr>
          </a:p>
        </p:txBody>
      </p:sp>
      <p:sp>
        <p:nvSpPr>
          <p:cNvPr id="25" name="Rectangle 24"/>
          <p:cNvSpPr/>
          <p:nvPr/>
        </p:nvSpPr>
        <p:spPr bwMode="auto">
          <a:xfrm>
            <a:off x="2419600" y="3657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L0</a:t>
            </a:r>
          </a:p>
        </p:txBody>
      </p:sp>
      <p:sp>
        <p:nvSpPr>
          <p:cNvPr id="26" name="Rectangle 25"/>
          <p:cNvSpPr/>
          <p:nvPr/>
        </p:nvSpPr>
        <p:spPr bwMode="auto">
          <a:xfrm>
            <a:off x="2419600" y="4038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L1</a:t>
            </a:r>
            <a:endParaRPr kumimoji="0" lang="en-US" b="0" i="0" u="none" strike="noStrike" cap="none" normalizeH="0" baseline="0" dirty="0" smtClean="0">
              <a:ln>
                <a:noFill/>
              </a:ln>
              <a:solidFill>
                <a:schemeClr val="dk1"/>
              </a:solidFill>
              <a:effectLst/>
              <a:latin typeface="Calibri" pitchFamily="34" charset="0"/>
            </a:endParaRPr>
          </a:p>
        </p:txBody>
      </p:sp>
      <p:sp>
        <p:nvSpPr>
          <p:cNvPr id="27" name="Rectangle 26"/>
          <p:cNvSpPr/>
          <p:nvPr/>
        </p:nvSpPr>
        <p:spPr bwMode="auto">
          <a:xfrm>
            <a:off x="2419600" y="4419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L2</a:t>
            </a:r>
          </a:p>
        </p:txBody>
      </p:sp>
      <p:sp>
        <p:nvSpPr>
          <p:cNvPr id="28" name="Rectangle 27"/>
          <p:cNvSpPr/>
          <p:nvPr/>
        </p:nvSpPr>
        <p:spPr bwMode="auto">
          <a:xfrm>
            <a:off x="2419600" y="4800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L3</a:t>
            </a:r>
            <a:endParaRPr kumimoji="0" lang="en-US" b="0" i="0" u="none" strike="noStrike" cap="none" normalizeH="0" baseline="0" dirty="0" smtClean="0">
              <a:ln>
                <a:noFill/>
              </a:ln>
              <a:solidFill>
                <a:schemeClr val="dk1"/>
              </a:solidFill>
              <a:effectLst/>
              <a:latin typeface="Calibri" pitchFamily="34" charset="0"/>
            </a:endParaRPr>
          </a:p>
        </p:txBody>
      </p:sp>
      <p:sp>
        <p:nvSpPr>
          <p:cNvPr id="29" name="Rectangle 28"/>
          <p:cNvSpPr/>
          <p:nvPr/>
        </p:nvSpPr>
        <p:spPr bwMode="auto">
          <a:xfrm>
            <a:off x="2419600" y="5181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R0</a:t>
            </a:r>
          </a:p>
        </p:txBody>
      </p:sp>
      <p:sp>
        <p:nvSpPr>
          <p:cNvPr id="30" name="Rectangle 29"/>
          <p:cNvSpPr/>
          <p:nvPr/>
        </p:nvSpPr>
        <p:spPr bwMode="auto">
          <a:xfrm>
            <a:off x="2419600" y="5562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R1</a:t>
            </a:r>
          </a:p>
        </p:txBody>
      </p:sp>
      <p:sp>
        <p:nvSpPr>
          <p:cNvPr id="31" name="Rectangle 30"/>
          <p:cNvSpPr/>
          <p:nvPr/>
        </p:nvSpPr>
        <p:spPr bwMode="auto">
          <a:xfrm>
            <a:off x="2419600" y="5943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R2</a:t>
            </a:r>
          </a:p>
        </p:txBody>
      </p:sp>
      <p:sp>
        <p:nvSpPr>
          <p:cNvPr id="32" name="Rectangle 31"/>
          <p:cNvSpPr/>
          <p:nvPr/>
        </p:nvSpPr>
        <p:spPr bwMode="auto">
          <a:xfrm>
            <a:off x="2419600" y="6324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R3</a:t>
            </a:r>
          </a:p>
        </p:txBody>
      </p:sp>
      <p:cxnSp>
        <p:nvCxnSpPr>
          <p:cNvPr id="34" name="Straight Connector 33"/>
          <p:cNvCxnSpPr/>
          <p:nvPr/>
        </p:nvCxnSpPr>
        <p:spPr bwMode="auto">
          <a:xfrm>
            <a:off x="2114800" y="5181600"/>
            <a:ext cx="12954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5" name="Right Arrow 34"/>
          <p:cNvSpPr/>
          <p:nvPr/>
        </p:nvSpPr>
        <p:spPr bwMode="auto">
          <a:xfrm>
            <a:off x="1352800" y="4953000"/>
            <a:ext cx="533400" cy="457200"/>
          </a:xfrm>
          <a:prstGeom prst="rightArrow">
            <a:avLst/>
          </a:prstGeom>
          <a:solidFill>
            <a:schemeClr val="bg2">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6" name="TextBox 35"/>
          <p:cNvSpPr txBox="1"/>
          <p:nvPr/>
        </p:nvSpPr>
        <p:spPr>
          <a:xfrm>
            <a:off x="5181600" y="4191000"/>
            <a:ext cx="2040495" cy="2246769"/>
          </a:xfrm>
          <a:prstGeom prst="rect">
            <a:avLst/>
          </a:prstGeom>
          <a:solidFill>
            <a:schemeClr val="bg1">
              <a:lumMod val="95000"/>
            </a:schemeClr>
          </a:solidFill>
          <a:ln>
            <a:solidFill>
              <a:schemeClr val="tx1"/>
            </a:solidFill>
          </a:ln>
        </p:spPr>
        <p:txBody>
          <a:bodyPr wrap="none" rtlCol="0" anchor="ctr" anchorCtr="0">
            <a:spAutoFit/>
          </a:bodyPr>
          <a:lstStyle/>
          <a:p>
            <a:r>
              <a:rPr lang="en-US" sz="2800" b="0" dirty="0" smtClean="0">
                <a:solidFill>
                  <a:schemeClr val="dk1"/>
                </a:solidFill>
                <a:effectLst/>
                <a:latin typeface="Calibri" pitchFamily="34" charset="0"/>
              </a:rPr>
              <a:t>ACNT: _____</a:t>
            </a:r>
          </a:p>
          <a:p>
            <a:r>
              <a:rPr lang="en-US" sz="2800" b="0" dirty="0" smtClean="0">
                <a:solidFill>
                  <a:schemeClr val="dk1"/>
                </a:solidFill>
                <a:latin typeface="Calibri" pitchFamily="34" charset="0"/>
              </a:rPr>
              <a:t>BCNT: _____</a:t>
            </a:r>
          </a:p>
          <a:p>
            <a:r>
              <a:rPr lang="en-US" sz="2800" b="0" dirty="0" smtClean="0">
                <a:solidFill>
                  <a:schemeClr val="dk1"/>
                </a:solidFill>
                <a:effectLst/>
                <a:latin typeface="Calibri" pitchFamily="34" charset="0"/>
              </a:rPr>
              <a:t>CCNT: _____</a:t>
            </a:r>
          </a:p>
          <a:p>
            <a:r>
              <a:rPr lang="en-US" sz="2800" b="0" dirty="0" smtClean="0">
                <a:solidFill>
                  <a:schemeClr val="dk1"/>
                </a:solidFill>
                <a:latin typeface="Calibri" pitchFamily="34" charset="0"/>
              </a:rPr>
              <a:t>‘BIDX: _____</a:t>
            </a:r>
          </a:p>
          <a:p>
            <a:r>
              <a:rPr lang="en-US" sz="2800" b="0" dirty="0" smtClean="0">
                <a:solidFill>
                  <a:schemeClr val="dk1"/>
                </a:solidFill>
                <a:effectLst/>
                <a:latin typeface="Calibri" pitchFamily="34" charset="0"/>
              </a:rPr>
              <a:t>‘CIDX: _____</a:t>
            </a:r>
          </a:p>
        </p:txBody>
      </p:sp>
      <p:sp>
        <p:nvSpPr>
          <p:cNvPr id="37" name="TextBox 36"/>
          <p:cNvSpPr txBox="1"/>
          <p:nvPr/>
        </p:nvSpPr>
        <p:spPr>
          <a:xfrm>
            <a:off x="304800" y="3352800"/>
            <a:ext cx="1043876" cy="369332"/>
          </a:xfrm>
          <a:prstGeom prst="rect">
            <a:avLst/>
          </a:prstGeom>
          <a:noFill/>
        </p:spPr>
        <p:txBody>
          <a:bodyPr wrap="none" rtlCol="0" anchor="ctr" anchorCtr="0">
            <a:spAutoFit/>
          </a:bodyPr>
          <a:lstStyle/>
          <a:p>
            <a:r>
              <a:rPr lang="en-US" sz="1800" b="0" dirty="0" smtClean="0">
                <a:solidFill>
                  <a:schemeClr val="dk1"/>
                </a:solidFill>
                <a:effectLst/>
              </a:rPr>
              <a:t>PERIPH</a:t>
            </a:r>
          </a:p>
        </p:txBody>
      </p:sp>
      <p:sp>
        <p:nvSpPr>
          <p:cNvPr id="38" name="TextBox 37"/>
          <p:cNvSpPr txBox="1"/>
          <p:nvPr/>
        </p:nvSpPr>
        <p:spPr>
          <a:xfrm>
            <a:off x="2382125" y="3352800"/>
            <a:ext cx="723275" cy="369332"/>
          </a:xfrm>
          <a:prstGeom prst="rect">
            <a:avLst/>
          </a:prstGeom>
          <a:noFill/>
        </p:spPr>
        <p:txBody>
          <a:bodyPr wrap="none" rtlCol="0" anchor="ctr" anchorCtr="0">
            <a:spAutoFit/>
          </a:bodyPr>
          <a:lstStyle/>
          <a:p>
            <a:r>
              <a:rPr lang="en-US" sz="1800" b="0" dirty="0" smtClean="0">
                <a:solidFill>
                  <a:schemeClr val="dk1"/>
                </a:solidFill>
                <a:effectLst/>
              </a:rPr>
              <a:t>MEM</a:t>
            </a:r>
          </a:p>
        </p:txBody>
      </p:sp>
      <p:sp>
        <p:nvSpPr>
          <p:cNvPr id="44" name="TextBox 43"/>
          <p:cNvSpPr txBox="1"/>
          <p:nvPr/>
        </p:nvSpPr>
        <p:spPr>
          <a:xfrm>
            <a:off x="4736479" y="6429500"/>
            <a:ext cx="3071546" cy="400110"/>
          </a:xfrm>
          <a:prstGeom prst="rect">
            <a:avLst/>
          </a:prstGeom>
          <a:noFill/>
        </p:spPr>
        <p:txBody>
          <a:bodyPr wrap="none" rtlCol="0" anchor="ctr" anchorCtr="0">
            <a:spAutoFit/>
          </a:bodyPr>
          <a:lstStyle/>
          <a:p>
            <a:r>
              <a:rPr lang="en-US" sz="2000" b="0" dirty="0" smtClean="0">
                <a:solidFill>
                  <a:schemeClr val="dk1"/>
                </a:solidFill>
                <a:effectLst/>
                <a:latin typeface="Calibri" pitchFamily="34" charset="0"/>
              </a:rPr>
              <a:t>Could you calculate these ?</a:t>
            </a:r>
          </a:p>
        </p:txBody>
      </p:sp>
      <p:sp>
        <p:nvSpPr>
          <p:cNvPr id="45" name="TextBox 44"/>
          <p:cNvSpPr txBox="1"/>
          <p:nvPr/>
        </p:nvSpPr>
        <p:spPr>
          <a:xfrm>
            <a:off x="3352800" y="4976750"/>
            <a:ext cx="1032206" cy="400110"/>
          </a:xfrm>
          <a:prstGeom prst="rect">
            <a:avLst/>
          </a:prstGeom>
          <a:solidFill>
            <a:schemeClr val="bg1"/>
          </a:solidFill>
        </p:spPr>
        <p:txBody>
          <a:bodyPr wrap="none" rtlCol="0" anchor="ctr" anchorCtr="0">
            <a:spAutoFit/>
          </a:bodyPr>
          <a:lstStyle/>
          <a:p>
            <a:r>
              <a:rPr lang="en-US" sz="2000" b="0" dirty="0" smtClean="0">
                <a:solidFill>
                  <a:schemeClr val="dk1"/>
                </a:solidFill>
                <a:effectLst/>
                <a:latin typeface="Calibri" pitchFamily="34" charset="0"/>
              </a:rPr>
              <a:t>BUFSIZE</a:t>
            </a:r>
          </a:p>
        </p:txBody>
      </p:sp>
      <p:sp>
        <p:nvSpPr>
          <p:cNvPr id="39" name="TextBox 38"/>
          <p:cNvSpPr txBox="1"/>
          <p:nvPr/>
        </p:nvSpPr>
        <p:spPr>
          <a:xfrm>
            <a:off x="0" y="709550"/>
            <a:ext cx="9164625" cy="2653034"/>
          </a:xfrm>
          <a:prstGeom prst="rect">
            <a:avLst/>
          </a:prstGeom>
          <a:noFill/>
        </p:spPr>
        <p:txBody>
          <a:bodyPr wrap="none" rtlCol="0" anchor="ctr" anchorCtr="0">
            <a:spAutoFit/>
          </a:bodyPr>
          <a:lstStyle/>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Name the 4 ways to trigger a transfer?</a:t>
            </a:r>
          </a:p>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Compare/contrast linking and chaining</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Fill out the following values for this channel sorting example (5 min):</a:t>
            </a:r>
          </a:p>
        </p:txBody>
      </p:sp>
    </p:spTree>
    <p:custDataLst>
      <p:tags r:id="rId1"/>
    </p:custData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Arrow Connector 46"/>
          <p:cNvCxnSpPr/>
          <p:nvPr/>
        </p:nvCxnSpPr>
        <p:spPr bwMode="auto">
          <a:xfrm>
            <a:off x="3810000" y="3657600"/>
            <a:ext cx="0" cy="304800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2" name="TextBox 121"/>
          <p:cNvSpPr txBox="1"/>
          <p:nvPr/>
        </p:nvSpPr>
        <p:spPr>
          <a:xfrm>
            <a:off x="0" y="709550"/>
            <a:ext cx="9164625" cy="2653034"/>
          </a:xfrm>
          <a:prstGeom prst="rect">
            <a:avLst/>
          </a:prstGeom>
          <a:noFill/>
        </p:spPr>
        <p:txBody>
          <a:bodyPr wrap="none" rtlCol="0" anchor="ctr" anchorCtr="0">
            <a:spAutoFit/>
          </a:bodyPr>
          <a:lstStyle/>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Name the 4 ways to trigger a transfer?</a:t>
            </a:r>
          </a:p>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Compare/contrast linking and chaining</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457200" indent="-457200">
              <a:lnSpc>
                <a:spcPct val="90000"/>
              </a:lnSpc>
              <a:spcBef>
                <a:spcPts val="4800"/>
              </a:spcBef>
              <a:buFont typeface="+mj-lt"/>
              <a:buAutoNum type="arabicPeriod"/>
            </a:pPr>
            <a:r>
              <a:rPr lang="en-US" b="0" dirty="0" smtClean="0">
                <a:solidFill>
                  <a:srgbClr val="000000"/>
                </a:solidFill>
                <a:latin typeface="Calibri" pitchFamily="34" charset="0"/>
              </a:rPr>
              <a:t>Fill out the following values for this channel sorting example (5 min):</a:t>
            </a:r>
          </a:p>
        </p:txBody>
      </p:sp>
      <p:sp>
        <p:nvSpPr>
          <p:cNvPr id="125" name="TextBox 124"/>
          <p:cNvSpPr txBox="1"/>
          <p:nvPr/>
        </p:nvSpPr>
        <p:spPr>
          <a:xfrm>
            <a:off x="563996" y="1111174"/>
            <a:ext cx="6835910" cy="400110"/>
          </a:xfrm>
          <a:prstGeom prst="rect">
            <a:avLst/>
          </a:prstGeom>
          <a:noFill/>
        </p:spPr>
        <p:txBody>
          <a:bodyPr wrap="none" rtlCol="0" anchor="ctr" anchorCtr="0">
            <a:spAutoFit/>
          </a:bodyPr>
          <a:lstStyle/>
          <a:p>
            <a:pPr marL="231775" indent="-231775">
              <a:buFont typeface="Arial" pitchFamily="34" charset="0"/>
              <a:buChar char="•"/>
            </a:pPr>
            <a:r>
              <a:rPr lang="en-US" sz="2000" i="1" dirty="0" smtClean="0">
                <a:solidFill>
                  <a:srgbClr val="0066FF"/>
                </a:solidFill>
                <a:latin typeface="Calibri" pitchFamily="34" charset="0"/>
              </a:rPr>
              <a:t>Manual start, Event sync, chaining and (QDMA trigger word)</a:t>
            </a:r>
            <a:endParaRPr lang="en-US" sz="2000" b="0" i="1" dirty="0" smtClean="0">
              <a:solidFill>
                <a:srgbClr val="0066FF"/>
              </a:solidFill>
              <a:latin typeface="Calibri" pitchFamily="34" charset="0"/>
            </a:endParaRPr>
          </a:p>
        </p:txBody>
      </p:sp>
      <p:sp>
        <p:nvSpPr>
          <p:cNvPr id="126" name="TextBox 125"/>
          <p:cNvSpPr txBox="1"/>
          <p:nvPr/>
        </p:nvSpPr>
        <p:spPr>
          <a:xfrm>
            <a:off x="557090" y="2073708"/>
            <a:ext cx="7596310" cy="707886"/>
          </a:xfrm>
          <a:prstGeom prst="rect">
            <a:avLst/>
          </a:prstGeom>
          <a:noFill/>
        </p:spPr>
        <p:txBody>
          <a:bodyPr wrap="none" rtlCol="0" anchor="ctr" anchorCtr="0">
            <a:spAutoFit/>
          </a:bodyPr>
          <a:lstStyle/>
          <a:p>
            <a:pPr marL="231775" indent="-231775">
              <a:buFont typeface="Arial" pitchFamily="34" charset="0"/>
              <a:buChar char="•"/>
            </a:pPr>
            <a:r>
              <a:rPr lang="en-US" sz="2000" i="1" dirty="0" smtClean="0">
                <a:solidFill>
                  <a:srgbClr val="0066FF"/>
                </a:solidFill>
                <a:latin typeface="Calibri" pitchFamily="34" charset="0"/>
              </a:rPr>
              <a:t>linking – copy new configuration from existing PARAM (link field)</a:t>
            </a:r>
          </a:p>
          <a:p>
            <a:pPr marL="231775" indent="-231775">
              <a:buFont typeface="Arial" pitchFamily="34" charset="0"/>
              <a:buChar char="•"/>
            </a:pPr>
            <a:r>
              <a:rPr lang="en-US" sz="2000" i="1" dirty="0" smtClean="0">
                <a:solidFill>
                  <a:srgbClr val="0066FF"/>
                </a:solidFill>
                <a:latin typeface="Calibri" pitchFamily="34" charset="0"/>
              </a:rPr>
              <a:t>chaining – completion of one channel triggers another (TCC) to start</a:t>
            </a:r>
          </a:p>
        </p:txBody>
      </p:sp>
      <p:sp>
        <p:nvSpPr>
          <p:cNvPr id="12" name="Rectangle 11"/>
          <p:cNvSpPr/>
          <p:nvPr/>
        </p:nvSpPr>
        <p:spPr bwMode="auto">
          <a:xfrm>
            <a:off x="514600" y="3657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L0</a:t>
            </a:r>
          </a:p>
        </p:txBody>
      </p:sp>
      <p:sp>
        <p:nvSpPr>
          <p:cNvPr id="17" name="Rectangle 16"/>
          <p:cNvSpPr/>
          <p:nvPr/>
        </p:nvSpPr>
        <p:spPr bwMode="auto">
          <a:xfrm>
            <a:off x="514600" y="4038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R</a:t>
            </a:r>
            <a:r>
              <a:rPr kumimoji="0" lang="en-US" b="0" i="0" u="none" strike="noStrike" cap="none" normalizeH="0" baseline="0" dirty="0" smtClean="0">
                <a:ln>
                  <a:noFill/>
                </a:ln>
                <a:solidFill>
                  <a:schemeClr val="dk1"/>
                </a:solidFill>
                <a:effectLst/>
                <a:latin typeface="Calibri" pitchFamily="34" charset="0"/>
              </a:rPr>
              <a:t>0</a:t>
            </a:r>
          </a:p>
        </p:txBody>
      </p:sp>
      <p:sp>
        <p:nvSpPr>
          <p:cNvPr id="18" name="Rectangle 17"/>
          <p:cNvSpPr/>
          <p:nvPr/>
        </p:nvSpPr>
        <p:spPr bwMode="auto">
          <a:xfrm>
            <a:off x="514600" y="4419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L1</a:t>
            </a:r>
          </a:p>
        </p:txBody>
      </p:sp>
      <p:sp>
        <p:nvSpPr>
          <p:cNvPr id="19" name="Rectangle 18"/>
          <p:cNvSpPr/>
          <p:nvPr/>
        </p:nvSpPr>
        <p:spPr bwMode="auto">
          <a:xfrm>
            <a:off x="514600" y="4800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R1</a:t>
            </a:r>
          </a:p>
        </p:txBody>
      </p:sp>
      <p:sp>
        <p:nvSpPr>
          <p:cNvPr id="20" name="Rectangle 19"/>
          <p:cNvSpPr/>
          <p:nvPr/>
        </p:nvSpPr>
        <p:spPr bwMode="auto">
          <a:xfrm>
            <a:off x="514600" y="5181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L2</a:t>
            </a:r>
          </a:p>
        </p:txBody>
      </p:sp>
      <p:sp>
        <p:nvSpPr>
          <p:cNvPr id="21" name="Rectangle 20"/>
          <p:cNvSpPr/>
          <p:nvPr/>
        </p:nvSpPr>
        <p:spPr bwMode="auto">
          <a:xfrm>
            <a:off x="514600" y="5562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R2</a:t>
            </a:r>
          </a:p>
        </p:txBody>
      </p:sp>
      <p:sp>
        <p:nvSpPr>
          <p:cNvPr id="22" name="Rectangle 21"/>
          <p:cNvSpPr/>
          <p:nvPr/>
        </p:nvSpPr>
        <p:spPr bwMode="auto">
          <a:xfrm>
            <a:off x="514600" y="5943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L3</a:t>
            </a:r>
          </a:p>
        </p:txBody>
      </p:sp>
      <p:sp>
        <p:nvSpPr>
          <p:cNvPr id="23" name="Rectangle 22"/>
          <p:cNvSpPr/>
          <p:nvPr/>
        </p:nvSpPr>
        <p:spPr bwMode="auto">
          <a:xfrm>
            <a:off x="514600" y="6324600"/>
            <a:ext cx="609600" cy="381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R3</a:t>
            </a:r>
          </a:p>
        </p:txBody>
      </p:sp>
      <p:sp>
        <p:nvSpPr>
          <p:cNvPr id="24" name="TextBox 23"/>
          <p:cNvSpPr txBox="1"/>
          <p:nvPr/>
        </p:nvSpPr>
        <p:spPr>
          <a:xfrm>
            <a:off x="4099927" y="3393375"/>
            <a:ext cx="5044073" cy="707886"/>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latin typeface="Calibri" pitchFamily="34" charset="0"/>
              </a:rPr>
              <a:t>16-bit stereo audio (interleaved)</a:t>
            </a:r>
          </a:p>
          <a:p>
            <a:pPr marL="166688" indent="-166688">
              <a:buFont typeface="Arial" pitchFamily="34" charset="0"/>
              <a:buChar char="•"/>
            </a:pPr>
            <a:r>
              <a:rPr lang="en-US" sz="2000" b="0" dirty="0" smtClean="0">
                <a:solidFill>
                  <a:schemeClr val="dk1"/>
                </a:solidFill>
                <a:latin typeface="Calibri" pitchFamily="34" charset="0"/>
              </a:rPr>
              <a:t>Use EDMA to auto “channel sort” to memory</a:t>
            </a:r>
            <a:endParaRPr lang="en-US" sz="2000" b="0" dirty="0" smtClean="0">
              <a:solidFill>
                <a:schemeClr val="dk1"/>
              </a:solidFill>
              <a:effectLst/>
              <a:latin typeface="Calibri" pitchFamily="34" charset="0"/>
            </a:endParaRPr>
          </a:p>
        </p:txBody>
      </p:sp>
      <p:sp>
        <p:nvSpPr>
          <p:cNvPr id="25" name="Rectangle 24"/>
          <p:cNvSpPr/>
          <p:nvPr/>
        </p:nvSpPr>
        <p:spPr bwMode="auto">
          <a:xfrm>
            <a:off x="2419600" y="3657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L0</a:t>
            </a:r>
          </a:p>
        </p:txBody>
      </p:sp>
      <p:sp>
        <p:nvSpPr>
          <p:cNvPr id="26" name="Rectangle 25"/>
          <p:cNvSpPr/>
          <p:nvPr/>
        </p:nvSpPr>
        <p:spPr bwMode="auto">
          <a:xfrm>
            <a:off x="2419600" y="4038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L1</a:t>
            </a:r>
            <a:endParaRPr kumimoji="0" lang="en-US" b="0" i="0" u="none" strike="noStrike" cap="none" normalizeH="0" baseline="0" dirty="0" smtClean="0">
              <a:ln>
                <a:noFill/>
              </a:ln>
              <a:solidFill>
                <a:schemeClr val="dk1"/>
              </a:solidFill>
              <a:effectLst/>
              <a:latin typeface="Calibri" pitchFamily="34" charset="0"/>
            </a:endParaRPr>
          </a:p>
        </p:txBody>
      </p:sp>
      <p:sp>
        <p:nvSpPr>
          <p:cNvPr id="27" name="Rectangle 26"/>
          <p:cNvSpPr/>
          <p:nvPr/>
        </p:nvSpPr>
        <p:spPr bwMode="auto">
          <a:xfrm>
            <a:off x="2419600" y="4419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L2</a:t>
            </a:r>
          </a:p>
        </p:txBody>
      </p:sp>
      <p:sp>
        <p:nvSpPr>
          <p:cNvPr id="28" name="Rectangle 27"/>
          <p:cNvSpPr/>
          <p:nvPr/>
        </p:nvSpPr>
        <p:spPr bwMode="auto">
          <a:xfrm>
            <a:off x="2419600" y="4800600"/>
            <a:ext cx="609600" cy="381000"/>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b="0" dirty="0" smtClean="0">
                <a:solidFill>
                  <a:schemeClr val="dk1"/>
                </a:solidFill>
                <a:latin typeface="Calibri" pitchFamily="34" charset="0"/>
              </a:rPr>
              <a:t>L3</a:t>
            </a:r>
            <a:endParaRPr kumimoji="0" lang="en-US" b="0" i="0" u="none" strike="noStrike" cap="none" normalizeH="0" baseline="0" dirty="0" smtClean="0">
              <a:ln>
                <a:noFill/>
              </a:ln>
              <a:solidFill>
                <a:schemeClr val="dk1"/>
              </a:solidFill>
              <a:effectLst/>
              <a:latin typeface="Calibri" pitchFamily="34" charset="0"/>
            </a:endParaRPr>
          </a:p>
        </p:txBody>
      </p:sp>
      <p:sp>
        <p:nvSpPr>
          <p:cNvPr id="29" name="Rectangle 28"/>
          <p:cNvSpPr/>
          <p:nvPr/>
        </p:nvSpPr>
        <p:spPr bwMode="auto">
          <a:xfrm>
            <a:off x="2419600" y="5181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R0</a:t>
            </a:r>
          </a:p>
        </p:txBody>
      </p:sp>
      <p:sp>
        <p:nvSpPr>
          <p:cNvPr id="30" name="Rectangle 29"/>
          <p:cNvSpPr/>
          <p:nvPr/>
        </p:nvSpPr>
        <p:spPr bwMode="auto">
          <a:xfrm>
            <a:off x="2419600" y="5562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R1</a:t>
            </a:r>
          </a:p>
        </p:txBody>
      </p:sp>
      <p:sp>
        <p:nvSpPr>
          <p:cNvPr id="31" name="Rectangle 30"/>
          <p:cNvSpPr/>
          <p:nvPr/>
        </p:nvSpPr>
        <p:spPr bwMode="auto">
          <a:xfrm>
            <a:off x="2419600" y="5943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R2</a:t>
            </a:r>
          </a:p>
        </p:txBody>
      </p:sp>
      <p:sp>
        <p:nvSpPr>
          <p:cNvPr id="32" name="Rectangle 31"/>
          <p:cNvSpPr/>
          <p:nvPr/>
        </p:nvSpPr>
        <p:spPr bwMode="auto">
          <a:xfrm>
            <a:off x="2419600" y="6324600"/>
            <a:ext cx="609600" cy="381000"/>
          </a:xfrm>
          <a:prstGeom prst="rect">
            <a:avLst/>
          </a:prstGeom>
          <a:solidFill>
            <a:schemeClr val="accent4">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R3</a:t>
            </a:r>
          </a:p>
        </p:txBody>
      </p:sp>
      <p:cxnSp>
        <p:nvCxnSpPr>
          <p:cNvPr id="34" name="Straight Connector 33"/>
          <p:cNvCxnSpPr/>
          <p:nvPr/>
        </p:nvCxnSpPr>
        <p:spPr bwMode="auto">
          <a:xfrm>
            <a:off x="2114800" y="5181600"/>
            <a:ext cx="12954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5" name="Right Arrow 34"/>
          <p:cNvSpPr/>
          <p:nvPr/>
        </p:nvSpPr>
        <p:spPr bwMode="auto">
          <a:xfrm>
            <a:off x="1352800" y="4953000"/>
            <a:ext cx="533400" cy="457200"/>
          </a:xfrm>
          <a:prstGeom prst="rightArrow">
            <a:avLst/>
          </a:prstGeom>
          <a:solidFill>
            <a:schemeClr val="bg2">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6" name="TextBox 35"/>
          <p:cNvSpPr txBox="1"/>
          <p:nvPr/>
        </p:nvSpPr>
        <p:spPr>
          <a:xfrm>
            <a:off x="5181600" y="4191000"/>
            <a:ext cx="2040495" cy="2246769"/>
          </a:xfrm>
          <a:prstGeom prst="rect">
            <a:avLst/>
          </a:prstGeom>
          <a:solidFill>
            <a:schemeClr val="bg1">
              <a:lumMod val="95000"/>
            </a:schemeClr>
          </a:solidFill>
          <a:ln>
            <a:solidFill>
              <a:schemeClr val="tx1"/>
            </a:solidFill>
          </a:ln>
        </p:spPr>
        <p:txBody>
          <a:bodyPr wrap="none" rtlCol="0" anchor="ctr" anchorCtr="0">
            <a:spAutoFit/>
          </a:bodyPr>
          <a:lstStyle/>
          <a:p>
            <a:r>
              <a:rPr lang="en-US" sz="2800" b="0" dirty="0" smtClean="0">
                <a:solidFill>
                  <a:schemeClr val="dk1"/>
                </a:solidFill>
                <a:effectLst/>
                <a:latin typeface="Calibri" pitchFamily="34" charset="0"/>
              </a:rPr>
              <a:t>ACNT: _____</a:t>
            </a:r>
          </a:p>
          <a:p>
            <a:r>
              <a:rPr lang="en-US" sz="2800" b="0" dirty="0" smtClean="0">
                <a:solidFill>
                  <a:schemeClr val="dk1"/>
                </a:solidFill>
                <a:latin typeface="Calibri" pitchFamily="34" charset="0"/>
              </a:rPr>
              <a:t>BCNT: _____</a:t>
            </a:r>
          </a:p>
          <a:p>
            <a:r>
              <a:rPr lang="en-US" sz="2800" b="0" dirty="0" smtClean="0">
                <a:solidFill>
                  <a:schemeClr val="dk1"/>
                </a:solidFill>
                <a:effectLst/>
                <a:latin typeface="Calibri" pitchFamily="34" charset="0"/>
              </a:rPr>
              <a:t>CCNT: _____</a:t>
            </a:r>
          </a:p>
          <a:p>
            <a:r>
              <a:rPr lang="en-US" sz="2800" b="0" dirty="0" smtClean="0">
                <a:solidFill>
                  <a:schemeClr val="dk1"/>
                </a:solidFill>
                <a:latin typeface="Calibri" pitchFamily="34" charset="0"/>
              </a:rPr>
              <a:t>‘BIDX: _____</a:t>
            </a:r>
          </a:p>
          <a:p>
            <a:r>
              <a:rPr lang="en-US" sz="2800" b="0" dirty="0" smtClean="0">
                <a:solidFill>
                  <a:schemeClr val="dk1"/>
                </a:solidFill>
                <a:effectLst/>
                <a:latin typeface="Calibri" pitchFamily="34" charset="0"/>
              </a:rPr>
              <a:t>‘CIDX: _____</a:t>
            </a:r>
          </a:p>
        </p:txBody>
      </p:sp>
      <p:sp>
        <p:nvSpPr>
          <p:cNvPr id="37" name="TextBox 36"/>
          <p:cNvSpPr txBox="1"/>
          <p:nvPr/>
        </p:nvSpPr>
        <p:spPr>
          <a:xfrm>
            <a:off x="304800" y="3352800"/>
            <a:ext cx="1043876" cy="369332"/>
          </a:xfrm>
          <a:prstGeom prst="rect">
            <a:avLst/>
          </a:prstGeom>
          <a:noFill/>
        </p:spPr>
        <p:txBody>
          <a:bodyPr wrap="none" rtlCol="0" anchor="ctr" anchorCtr="0">
            <a:spAutoFit/>
          </a:bodyPr>
          <a:lstStyle/>
          <a:p>
            <a:r>
              <a:rPr lang="en-US" sz="1800" b="0" dirty="0" smtClean="0">
                <a:solidFill>
                  <a:schemeClr val="dk1"/>
                </a:solidFill>
                <a:effectLst/>
              </a:rPr>
              <a:t>PERIPH</a:t>
            </a:r>
          </a:p>
        </p:txBody>
      </p:sp>
      <p:sp>
        <p:nvSpPr>
          <p:cNvPr id="38" name="TextBox 37"/>
          <p:cNvSpPr txBox="1"/>
          <p:nvPr/>
        </p:nvSpPr>
        <p:spPr>
          <a:xfrm>
            <a:off x="2382125" y="3352800"/>
            <a:ext cx="723275" cy="369332"/>
          </a:xfrm>
          <a:prstGeom prst="rect">
            <a:avLst/>
          </a:prstGeom>
          <a:noFill/>
        </p:spPr>
        <p:txBody>
          <a:bodyPr wrap="none" rtlCol="0" anchor="ctr" anchorCtr="0">
            <a:spAutoFit/>
          </a:bodyPr>
          <a:lstStyle/>
          <a:p>
            <a:r>
              <a:rPr lang="en-US" sz="1800" b="0" dirty="0" smtClean="0">
                <a:solidFill>
                  <a:schemeClr val="dk1"/>
                </a:solidFill>
                <a:effectLst/>
              </a:rPr>
              <a:t>MEM</a:t>
            </a:r>
          </a:p>
        </p:txBody>
      </p:sp>
      <p:grpSp>
        <p:nvGrpSpPr>
          <p:cNvPr id="2" name="Group 47"/>
          <p:cNvGrpSpPr/>
          <p:nvPr/>
        </p:nvGrpSpPr>
        <p:grpSpPr>
          <a:xfrm>
            <a:off x="6442021" y="4197779"/>
            <a:ext cx="478016" cy="2228320"/>
            <a:chOff x="6442021" y="4197779"/>
            <a:chExt cx="478016" cy="2228320"/>
          </a:xfrm>
        </p:grpSpPr>
        <p:sp>
          <p:nvSpPr>
            <p:cNvPr id="39" name="TextBox 38"/>
            <p:cNvSpPr txBox="1"/>
            <p:nvPr/>
          </p:nvSpPr>
          <p:spPr>
            <a:xfrm>
              <a:off x="6530354" y="4197779"/>
              <a:ext cx="367408" cy="523220"/>
            </a:xfrm>
            <a:prstGeom prst="rect">
              <a:avLst/>
            </a:prstGeom>
            <a:noFill/>
          </p:spPr>
          <p:txBody>
            <a:bodyPr wrap="none" rtlCol="0" anchor="ctr" anchorCtr="0">
              <a:spAutoFit/>
            </a:bodyPr>
            <a:lstStyle/>
            <a:p>
              <a:r>
                <a:rPr lang="en-US" sz="2800" dirty="0" smtClean="0">
                  <a:solidFill>
                    <a:schemeClr val="tx2"/>
                  </a:solidFill>
                  <a:effectLst/>
                  <a:latin typeface="Calibri" pitchFamily="34" charset="0"/>
                </a:rPr>
                <a:t>2</a:t>
              </a:r>
            </a:p>
          </p:txBody>
        </p:sp>
        <p:sp>
          <p:nvSpPr>
            <p:cNvPr id="40" name="TextBox 39"/>
            <p:cNvSpPr txBox="1"/>
            <p:nvPr/>
          </p:nvSpPr>
          <p:spPr>
            <a:xfrm>
              <a:off x="6530354" y="4607479"/>
              <a:ext cx="367408" cy="523220"/>
            </a:xfrm>
            <a:prstGeom prst="rect">
              <a:avLst/>
            </a:prstGeom>
            <a:noFill/>
          </p:spPr>
          <p:txBody>
            <a:bodyPr wrap="none" rtlCol="0" anchor="ctr" anchorCtr="0">
              <a:spAutoFit/>
            </a:bodyPr>
            <a:lstStyle/>
            <a:p>
              <a:r>
                <a:rPr lang="en-US" sz="2800" dirty="0" smtClean="0">
                  <a:solidFill>
                    <a:schemeClr val="tx2"/>
                  </a:solidFill>
                  <a:effectLst/>
                  <a:latin typeface="Calibri" pitchFamily="34" charset="0"/>
                </a:rPr>
                <a:t>2</a:t>
              </a:r>
            </a:p>
          </p:txBody>
        </p:sp>
        <p:sp>
          <p:nvSpPr>
            <p:cNvPr id="41" name="TextBox 40"/>
            <p:cNvSpPr txBox="1"/>
            <p:nvPr/>
          </p:nvSpPr>
          <p:spPr>
            <a:xfrm>
              <a:off x="6530354" y="5064679"/>
              <a:ext cx="367408" cy="523220"/>
            </a:xfrm>
            <a:prstGeom prst="rect">
              <a:avLst/>
            </a:prstGeom>
            <a:noFill/>
          </p:spPr>
          <p:txBody>
            <a:bodyPr wrap="none" rtlCol="0" anchor="ctr" anchorCtr="0">
              <a:spAutoFit/>
            </a:bodyPr>
            <a:lstStyle/>
            <a:p>
              <a:r>
                <a:rPr lang="en-US" sz="2800" dirty="0" smtClean="0">
                  <a:solidFill>
                    <a:schemeClr val="tx2"/>
                  </a:solidFill>
                  <a:effectLst/>
                  <a:latin typeface="Calibri" pitchFamily="34" charset="0"/>
                </a:rPr>
                <a:t>4</a:t>
              </a:r>
            </a:p>
          </p:txBody>
        </p:sp>
        <p:sp>
          <p:nvSpPr>
            <p:cNvPr id="42" name="TextBox 41"/>
            <p:cNvSpPr txBox="1"/>
            <p:nvPr/>
          </p:nvSpPr>
          <p:spPr>
            <a:xfrm>
              <a:off x="6537021" y="5486254"/>
              <a:ext cx="367408" cy="523220"/>
            </a:xfrm>
            <a:prstGeom prst="rect">
              <a:avLst/>
            </a:prstGeom>
            <a:noFill/>
          </p:spPr>
          <p:txBody>
            <a:bodyPr wrap="none" rtlCol="0" anchor="ctr" anchorCtr="0">
              <a:spAutoFit/>
            </a:bodyPr>
            <a:lstStyle/>
            <a:p>
              <a:r>
                <a:rPr lang="en-US" sz="2800" dirty="0" smtClean="0">
                  <a:solidFill>
                    <a:schemeClr val="tx2"/>
                  </a:solidFill>
                  <a:effectLst/>
                  <a:latin typeface="Calibri" pitchFamily="34" charset="0"/>
                </a:rPr>
                <a:t>8</a:t>
              </a:r>
            </a:p>
          </p:txBody>
        </p:sp>
        <p:sp>
          <p:nvSpPr>
            <p:cNvPr id="43" name="TextBox 42"/>
            <p:cNvSpPr txBox="1"/>
            <p:nvPr/>
          </p:nvSpPr>
          <p:spPr>
            <a:xfrm>
              <a:off x="6442021" y="5902879"/>
              <a:ext cx="478016" cy="523220"/>
            </a:xfrm>
            <a:prstGeom prst="rect">
              <a:avLst/>
            </a:prstGeom>
            <a:noFill/>
          </p:spPr>
          <p:txBody>
            <a:bodyPr wrap="none" rtlCol="0" anchor="ctr" anchorCtr="0">
              <a:spAutoFit/>
            </a:bodyPr>
            <a:lstStyle/>
            <a:p>
              <a:r>
                <a:rPr lang="en-US" sz="2800" dirty="0" smtClean="0">
                  <a:solidFill>
                    <a:schemeClr val="tx2"/>
                  </a:solidFill>
                  <a:effectLst/>
                  <a:latin typeface="Calibri" pitchFamily="34" charset="0"/>
                </a:rPr>
                <a:t>-6</a:t>
              </a:r>
            </a:p>
          </p:txBody>
        </p:sp>
      </p:grpSp>
      <p:sp>
        <p:nvSpPr>
          <p:cNvPr id="44" name="TextBox 43"/>
          <p:cNvSpPr txBox="1"/>
          <p:nvPr/>
        </p:nvSpPr>
        <p:spPr>
          <a:xfrm>
            <a:off x="4736479" y="6429500"/>
            <a:ext cx="3071546" cy="400110"/>
          </a:xfrm>
          <a:prstGeom prst="rect">
            <a:avLst/>
          </a:prstGeom>
          <a:noFill/>
        </p:spPr>
        <p:txBody>
          <a:bodyPr wrap="none" rtlCol="0" anchor="ctr" anchorCtr="0">
            <a:spAutoFit/>
          </a:bodyPr>
          <a:lstStyle/>
          <a:p>
            <a:r>
              <a:rPr lang="en-US" sz="2000" b="0" dirty="0" smtClean="0">
                <a:solidFill>
                  <a:schemeClr val="dk1"/>
                </a:solidFill>
                <a:effectLst/>
                <a:latin typeface="Calibri" pitchFamily="34" charset="0"/>
              </a:rPr>
              <a:t>Could you calculate these ?</a:t>
            </a:r>
          </a:p>
        </p:txBody>
      </p:sp>
      <p:sp>
        <p:nvSpPr>
          <p:cNvPr id="45" name="TextBox 44"/>
          <p:cNvSpPr txBox="1"/>
          <p:nvPr/>
        </p:nvSpPr>
        <p:spPr>
          <a:xfrm>
            <a:off x="3352800" y="4976750"/>
            <a:ext cx="1032206" cy="400110"/>
          </a:xfrm>
          <a:prstGeom prst="rect">
            <a:avLst/>
          </a:prstGeom>
          <a:solidFill>
            <a:schemeClr val="bg1"/>
          </a:solidFill>
        </p:spPr>
        <p:txBody>
          <a:bodyPr wrap="none" rtlCol="0" anchor="ctr" anchorCtr="0">
            <a:spAutoFit/>
          </a:bodyPr>
          <a:lstStyle/>
          <a:p>
            <a:r>
              <a:rPr lang="en-US" sz="2000" b="0" dirty="0" smtClean="0">
                <a:solidFill>
                  <a:schemeClr val="dk1"/>
                </a:solidFill>
                <a:effectLst/>
                <a:latin typeface="Calibri" pitchFamily="34" charset="0"/>
              </a:rPr>
              <a:t>BUFSIZE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17132006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EDMA3 Terminology</a:t>
            </a:r>
          </a:p>
        </p:txBody>
      </p:sp>
      <p:grpSp>
        <p:nvGrpSpPr>
          <p:cNvPr id="49155" name="Group 3"/>
          <p:cNvGrpSpPr>
            <a:grpSpLocks/>
          </p:cNvGrpSpPr>
          <p:nvPr/>
        </p:nvGrpSpPr>
        <p:grpSpPr bwMode="auto">
          <a:xfrm>
            <a:off x="533400" y="2970213"/>
            <a:ext cx="8121650" cy="3811587"/>
            <a:chOff x="42" y="480"/>
            <a:chExt cx="5116" cy="2401"/>
          </a:xfrm>
        </p:grpSpPr>
        <p:sp>
          <p:nvSpPr>
            <p:cNvPr id="49167" name="Text Box 4"/>
            <p:cNvSpPr txBox="1">
              <a:spLocks noChangeArrowheads="1"/>
            </p:cNvSpPr>
            <p:nvPr/>
          </p:nvSpPr>
          <p:spPr bwMode="auto">
            <a:xfrm>
              <a:off x="372" y="803"/>
              <a:ext cx="729" cy="250"/>
            </a:xfrm>
            <a:prstGeom prst="rect">
              <a:avLst/>
            </a:prstGeom>
            <a:noFill/>
            <a:ln w="9525">
              <a:noFill/>
              <a:miter lim="800000"/>
              <a:headEnd/>
              <a:tailEnd/>
            </a:ln>
          </p:spPr>
          <p:txBody>
            <a:bodyPr wrap="none">
              <a:spAutoFit/>
            </a:bodyPr>
            <a:lstStyle/>
            <a:p>
              <a:r>
                <a:rPr lang="en-US" sz="2000">
                  <a:solidFill>
                    <a:schemeClr val="tx2"/>
                  </a:solidFill>
                </a:rPr>
                <a:t>Frame 1</a:t>
              </a:r>
            </a:p>
          </p:txBody>
        </p:sp>
        <p:sp>
          <p:nvSpPr>
            <p:cNvPr id="403461"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169" name="Text Box 6"/>
            <p:cNvSpPr txBox="1">
              <a:spLocks noChangeArrowheads="1"/>
            </p:cNvSpPr>
            <p:nvPr/>
          </p:nvSpPr>
          <p:spPr bwMode="auto">
            <a:xfrm>
              <a:off x="1154" y="480"/>
              <a:ext cx="1000" cy="231"/>
            </a:xfrm>
            <a:prstGeom prst="rect">
              <a:avLst/>
            </a:prstGeom>
            <a:noFill/>
            <a:ln w="9525">
              <a:noFill/>
              <a:miter lim="800000"/>
              <a:headEnd/>
              <a:tailEnd/>
            </a:ln>
          </p:spPr>
          <p:txBody>
            <a:bodyPr>
              <a:spAutoFit/>
            </a:bodyPr>
            <a:lstStyle/>
            <a:p>
              <a:r>
                <a:rPr lang="en-US" sz="1800">
                  <a:latin typeface="Arial Narrow" pitchFamily="34" charset="0"/>
                </a:rPr>
                <a:t>ACNT Bytes</a:t>
              </a:r>
            </a:p>
          </p:txBody>
        </p:sp>
        <p:sp>
          <p:nvSpPr>
            <p:cNvPr id="403463"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4"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5"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6"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7"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8"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69"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70"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71"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72"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73"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74"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182" name="Text Box 19"/>
            <p:cNvSpPr txBox="1">
              <a:spLocks noChangeArrowheads="1"/>
            </p:cNvSpPr>
            <p:nvPr/>
          </p:nvSpPr>
          <p:spPr bwMode="auto">
            <a:xfrm>
              <a:off x="1268" y="981"/>
              <a:ext cx="568" cy="231"/>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49183" name="Text Box 20"/>
            <p:cNvSpPr txBox="1">
              <a:spLocks noChangeArrowheads="1"/>
            </p:cNvSpPr>
            <p:nvPr/>
          </p:nvSpPr>
          <p:spPr bwMode="auto">
            <a:xfrm>
              <a:off x="2298" y="981"/>
              <a:ext cx="568" cy="231"/>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49184" name="Text Box 21"/>
            <p:cNvSpPr txBox="1">
              <a:spLocks noChangeArrowheads="1"/>
            </p:cNvSpPr>
            <p:nvPr/>
          </p:nvSpPr>
          <p:spPr bwMode="auto">
            <a:xfrm>
              <a:off x="3510" y="981"/>
              <a:ext cx="864" cy="231"/>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9185" name="Text Box 22"/>
            <p:cNvSpPr txBox="1">
              <a:spLocks noChangeArrowheads="1"/>
            </p:cNvSpPr>
            <p:nvPr/>
          </p:nvSpPr>
          <p:spPr bwMode="auto">
            <a:xfrm>
              <a:off x="372" y="1349"/>
              <a:ext cx="729" cy="250"/>
            </a:xfrm>
            <a:prstGeom prst="rect">
              <a:avLst/>
            </a:prstGeom>
            <a:noFill/>
            <a:ln w="9525">
              <a:noFill/>
              <a:miter lim="800000"/>
              <a:headEnd/>
              <a:tailEnd/>
            </a:ln>
          </p:spPr>
          <p:txBody>
            <a:bodyPr wrap="none">
              <a:spAutoFit/>
            </a:bodyPr>
            <a:lstStyle/>
            <a:p>
              <a:r>
                <a:rPr lang="en-US" sz="2000">
                  <a:solidFill>
                    <a:schemeClr val="tx2"/>
                  </a:solidFill>
                </a:rPr>
                <a:t>Frame 2</a:t>
              </a:r>
            </a:p>
          </p:txBody>
        </p:sp>
        <p:sp>
          <p:nvSpPr>
            <p:cNvPr id="403479"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0"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1"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2"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3"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4"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5"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6"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7"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8"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89"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0"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198" name="Text Box 35"/>
            <p:cNvSpPr txBox="1">
              <a:spLocks noChangeArrowheads="1"/>
            </p:cNvSpPr>
            <p:nvPr/>
          </p:nvSpPr>
          <p:spPr bwMode="auto">
            <a:xfrm>
              <a:off x="1268" y="1527"/>
              <a:ext cx="568" cy="231"/>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49199" name="Text Box 36"/>
            <p:cNvSpPr txBox="1">
              <a:spLocks noChangeArrowheads="1"/>
            </p:cNvSpPr>
            <p:nvPr/>
          </p:nvSpPr>
          <p:spPr bwMode="auto">
            <a:xfrm>
              <a:off x="2298" y="1527"/>
              <a:ext cx="568" cy="231"/>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49200" name="Text Box 37"/>
            <p:cNvSpPr txBox="1">
              <a:spLocks noChangeArrowheads="1"/>
            </p:cNvSpPr>
            <p:nvPr/>
          </p:nvSpPr>
          <p:spPr bwMode="auto">
            <a:xfrm>
              <a:off x="3510" y="1527"/>
              <a:ext cx="864" cy="231"/>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3494"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5"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6"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7"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8"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499"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0"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1"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2"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3"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211" name="Text Box 48"/>
            <p:cNvSpPr txBox="1">
              <a:spLocks noChangeArrowheads="1"/>
            </p:cNvSpPr>
            <p:nvPr/>
          </p:nvSpPr>
          <p:spPr bwMode="auto">
            <a:xfrm>
              <a:off x="42" y="2112"/>
              <a:ext cx="1086" cy="250"/>
            </a:xfrm>
            <a:prstGeom prst="rect">
              <a:avLst/>
            </a:prstGeom>
            <a:noFill/>
            <a:ln w="9525">
              <a:noFill/>
              <a:miter lim="800000"/>
              <a:headEnd/>
              <a:tailEnd/>
            </a:ln>
          </p:spPr>
          <p:txBody>
            <a:bodyPr wrap="none">
              <a:spAutoFit/>
            </a:bodyPr>
            <a:lstStyle/>
            <a:p>
              <a:r>
                <a:rPr lang="en-US" sz="2000">
                  <a:solidFill>
                    <a:schemeClr val="tx2"/>
                  </a:solidFill>
                </a:rPr>
                <a:t>Frame CCNT</a:t>
              </a:r>
            </a:p>
          </p:txBody>
        </p:sp>
        <p:sp>
          <p:nvSpPr>
            <p:cNvPr id="403505"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6"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7"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8"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09"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0"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1"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2"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3"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4"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5"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16"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224" name="Text Box 61"/>
            <p:cNvSpPr txBox="1">
              <a:spLocks noChangeArrowheads="1"/>
            </p:cNvSpPr>
            <p:nvPr/>
          </p:nvSpPr>
          <p:spPr bwMode="auto">
            <a:xfrm>
              <a:off x="1268" y="2290"/>
              <a:ext cx="568" cy="231"/>
            </a:xfrm>
            <a:prstGeom prst="rect">
              <a:avLst/>
            </a:prstGeom>
            <a:noFill/>
            <a:ln w="9525">
              <a:noFill/>
              <a:miter lim="800000"/>
              <a:headEnd/>
              <a:tailEnd/>
            </a:ln>
          </p:spPr>
          <p:txBody>
            <a:bodyPr>
              <a:spAutoFit/>
            </a:bodyPr>
            <a:lstStyle/>
            <a:p>
              <a:r>
                <a:rPr lang="en-US" sz="1800">
                  <a:latin typeface="Arial Narrow" pitchFamily="34" charset="0"/>
                </a:rPr>
                <a:t>Array1</a:t>
              </a:r>
            </a:p>
          </p:txBody>
        </p:sp>
        <p:sp>
          <p:nvSpPr>
            <p:cNvPr id="49225" name="Text Box 62"/>
            <p:cNvSpPr txBox="1">
              <a:spLocks noChangeArrowheads="1"/>
            </p:cNvSpPr>
            <p:nvPr/>
          </p:nvSpPr>
          <p:spPr bwMode="auto">
            <a:xfrm>
              <a:off x="2298" y="2290"/>
              <a:ext cx="568" cy="231"/>
            </a:xfrm>
            <a:prstGeom prst="rect">
              <a:avLst/>
            </a:prstGeom>
            <a:noFill/>
            <a:ln w="9525">
              <a:noFill/>
              <a:miter lim="800000"/>
              <a:headEnd/>
              <a:tailEnd/>
            </a:ln>
          </p:spPr>
          <p:txBody>
            <a:bodyPr>
              <a:spAutoFit/>
            </a:bodyPr>
            <a:lstStyle/>
            <a:p>
              <a:r>
                <a:rPr lang="en-US" sz="1800">
                  <a:latin typeface="Arial Narrow" pitchFamily="34" charset="0"/>
                </a:rPr>
                <a:t>Array2</a:t>
              </a:r>
            </a:p>
          </p:txBody>
        </p:sp>
        <p:sp>
          <p:nvSpPr>
            <p:cNvPr id="49226" name="Text Box 63"/>
            <p:cNvSpPr txBox="1">
              <a:spLocks noChangeArrowheads="1"/>
            </p:cNvSpPr>
            <p:nvPr/>
          </p:nvSpPr>
          <p:spPr bwMode="auto">
            <a:xfrm>
              <a:off x="3510" y="2290"/>
              <a:ext cx="864" cy="231"/>
            </a:xfrm>
            <a:prstGeom prst="rect">
              <a:avLst/>
            </a:prstGeom>
            <a:noFill/>
            <a:ln w="9525">
              <a:noFill/>
              <a:miter lim="800000"/>
              <a:headEnd/>
              <a:tailEnd/>
            </a:ln>
          </p:spPr>
          <p:txBody>
            <a:bodyPr>
              <a:spAutoFit/>
            </a:bodyPr>
            <a:lstStyle/>
            <a:p>
              <a:r>
                <a:rPr lang="en-US" sz="1800">
                  <a:latin typeface="Arial Narrow" pitchFamily="34" charset="0"/>
                </a:rPr>
                <a:t>Array BCNT</a:t>
              </a:r>
            </a:p>
          </p:txBody>
        </p:sp>
        <p:sp>
          <p:nvSpPr>
            <p:cNvPr id="403520"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3521"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229"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p:spPr>
          <p:txBody>
            <a:bodyPr wrap="none" anchor="ctr"/>
            <a:lstStyle/>
            <a:p>
              <a:pPr algn="ctr"/>
              <a:endParaRPr lang="en-US" sz="1800" b="0"/>
            </a:p>
          </p:txBody>
        </p:sp>
        <p:sp>
          <p:nvSpPr>
            <p:cNvPr id="49230" name="Text Box 67"/>
            <p:cNvSpPr txBox="1">
              <a:spLocks noChangeArrowheads="1"/>
            </p:cNvSpPr>
            <p:nvPr/>
          </p:nvSpPr>
          <p:spPr bwMode="auto">
            <a:xfrm>
              <a:off x="4530" y="1374"/>
              <a:ext cx="628" cy="404"/>
            </a:xfrm>
            <a:prstGeom prst="rect">
              <a:avLst/>
            </a:prstGeom>
            <a:noFill/>
            <a:ln w="9525">
              <a:noFill/>
              <a:miter lim="800000"/>
              <a:headEnd/>
              <a:tailEnd/>
            </a:ln>
          </p:spPr>
          <p:txBody>
            <a:bodyPr wrap="none">
              <a:spAutoFit/>
            </a:bodyPr>
            <a:lstStyle/>
            <a:p>
              <a:r>
                <a:rPr lang="en-US" sz="1800"/>
                <a:t>CCNT</a:t>
              </a:r>
            </a:p>
            <a:p>
              <a:r>
                <a:rPr lang="en-US" sz="1800"/>
                <a:t>Frames</a:t>
              </a:r>
            </a:p>
          </p:txBody>
        </p:sp>
        <p:sp>
          <p:nvSpPr>
            <p:cNvPr id="403524"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232" name="Text Box 69"/>
            <p:cNvSpPr txBox="1">
              <a:spLocks noChangeArrowheads="1"/>
            </p:cNvSpPr>
            <p:nvPr/>
          </p:nvSpPr>
          <p:spPr bwMode="auto">
            <a:xfrm>
              <a:off x="2220" y="2650"/>
              <a:ext cx="1012" cy="231"/>
            </a:xfrm>
            <a:prstGeom prst="rect">
              <a:avLst/>
            </a:prstGeom>
            <a:noFill/>
            <a:ln w="9525">
              <a:noFill/>
              <a:miter lim="800000"/>
              <a:headEnd/>
              <a:tailEnd/>
            </a:ln>
          </p:spPr>
          <p:txBody>
            <a:bodyPr wrap="none">
              <a:spAutoFit/>
            </a:bodyPr>
            <a:lstStyle/>
            <a:p>
              <a:r>
                <a:rPr lang="en-US" sz="1800"/>
                <a:t>BCNT Arrays</a:t>
              </a:r>
            </a:p>
          </p:txBody>
        </p:sp>
      </p:grpSp>
      <p:sp>
        <p:nvSpPr>
          <p:cNvPr id="49157" name="Text Box 78"/>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50000"/>
              </a:lnSpc>
              <a:buClr>
                <a:schemeClr val="tx2"/>
              </a:buClr>
              <a:buSzPct val="75000"/>
              <a:buFont typeface="Wingdings" pitchFamily="2" charset="2"/>
              <a:buChar char="u"/>
            </a:pPr>
            <a:r>
              <a:rPr lang="en-US" sz="2000"/>
              <a:t>3-dimensional transfer consisting of ACNT, BCNT and CCNT:</a:t>
            </a:r>
          </a:p>
        </p:txBody>
      </p:sp>
      <p:sp>
        <p:nvSpPr>
          <p:cNvPr id="49158" name="Text Box 79"/>
          <p:cNvSpPr txBox="1">
            <a:spLocks noChangeArrowheads="1"/>
          </p:cNvSpPr>
          <p:nvPr/>
        </p:nvSpPr>
        <p:spPr bwMode="auto">
          <a:xfrm>
            <a:off x="1127125" y="990600"/>
            <a:ext cx="7310438" cy="1130300"/>
          </a:xfrm>
          <a:prstGeom prst="rect">
            <a:avLst/>
          </a:prstGeom>
          <a:noFill/>
          <a:ln w="12700">
            <a:noFill/>
            <a:miter lim="800000"/>
            <a:headEnd/>
            <a:tailEnd/>
          </a:ln>
        </p:spPr>
        <p:txBody>
          <a:bodyPr wrap="none">
            <a:spAutoFit/>
          </a:bodyPr>
          <a:lstStyle/>
          <a:p>
            <a:pPr eaLnBrk="0" hangingPunct="0">
              <a:lnSpc>
                <a:spcPct val="80000"/>
              </a:lnSpc>
              <a:spcBef>
                <a:spcPct val="50000"/>
              </a:spcBef>
              <a:buFontTx/>
              <a:buChar char="•"/>
            </a:pPr>
            <a:r>
              <a:rPr lang="en-US" sz="2000">
                <a:latin typeface="Arial Narrow" pitchFamily="34" charset="0"/>
              </a:rPr>
              <a:t> ACNT = Array = # of contiguous ACNT bytes (16-bit unsigned, 0-65535)</a:t>
            </a:r>
          </a:p>
          <a:p>
            <a:pPr eaLnBrk="0" hangingPunct="0">
              <a:lnSpc>
                <a:spcPct val="80000"/>
              </a:lnSpc>
              <a:spcBef>
                <a:spcPct val="50000"/>
              </a:spcBef>
              <a:buFontTx/>
              <a:buChar char="•"/>
            </a:pPr>
            <a:r>
              <a:rPr lang="en-US" sz="2000">
                <a:latin typeface="Arial Narrow" pitchFamily="34" charset="0"/>
              </a:rPr>
              <a:t> BCNT = Frame = # of ACNT arrays (16-bit unsigned, 0-65535)</a:t>
            </a:r>
          </a:p>
          <a:p>
            <a:pPr eaLnBrk="0" hangingPunct="0">
              <a:lnSpc>
                <a:spcPct val="80000"/>
              </a:lnSpc>
              <a:spcBef>
                <a:spcPct val="50000"/>
              </a:spcBef>
              <a:buFontTx/>
              <a:buChar char="•"/>
            </a:pPr>
            <a:r>
              <a:rPr lang="en-US" sz="2000">
                <a:latin typeface="Arial Narrow" pitchFamily="34" charset="0"/>
              </a:rPr>
              <a:t> CCNT = Block = # of BCNT frames (16-bit unsigned, 0-65535)</a:t>
            </a:r>
          </a:p>
        </p:txBody>
      </p:sp>
      <p:sp>
        <p:nvSpPr>
          <p:cNvPr id="49159" name="Text Box 80"/>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50000"/>
              </a:lnSpc>
              <a:buClr>
                <a:schemeClr val="tx2"/>
              </a:buClr>
              <a:buSzPct val="75000"/>
              <a:buFont typeface="Wingdings" pitchFamily="2" charset="2"/>
              <a:buChar char="u"/>
            </a:pPr>
            <a:r>
              <a:rPr lang="en-US" sz="2000"/>
              <a:t>Minimum transfer is an array of ACNT bytes</a:t>
            </a:r>
          </a:p>
          <a:p>
            <a:pPr marL="342900" indent="-342900" eaLnBrk="0" hangingPunct="0">
              <a:lnSpc>
                <a:spcPct val="150000"/>
              </a:lnSpc>
              <a:buClr>
                <a:schemeClr val="tx2"/>
              </a:buClr>
              <a:buSzPct val="75000"/>
              <a:buFont typeface="Wingdings" pitchFamily="2" charset="2"/>
              <a:buChar char="u"/>
            </a:pPr>
            <a:r>
              <a:rPr lang="en-US" sz="2000"/>
              <a:t>Total transfer count = ACNT * BCNT * CCNT</a:t>
            </a:r>
          </a:p>
        </p:txBody>
      </p:sp>
      <p:pic>
        <p:nvPicPr>
          <p:cNvPr id="7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smtClean="0"/>
              <a:t>Triggering an EDMA Transfer to Start</a:t>
            </a:r>
          </a:p>
        </p:txBody>
      </p:sp>
      <p:sp>
        <p:nvSpPr>
          <p:cNvPr id="50179"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p:spPr>
        <p:txBody>
          <a:bodyPr wrap="none" anchor="ctr" anchorCtr="1"/>
          <a:lstStyle/>
          <a:p>
            <a:pPr marL="342900" indent="-342900" eaLnBrk="0" hangingPunct="0">
              <a:lnSpc>
                <a:spcPct val="120000"/>
              </a:lnSpc>
              <a:buClr>
                <a:schemeClr val="tx2"/>
              </a:buClr>
              <a:buSzPct val="75000"/>
              <a:buFont typeface="Wingdings" pitchFamily="2" charset="2"/>
              <a:buChar char="u"/>
            </a:pPr>
            <a:r>
              <a:rPr lang="en-US" sz="2000">
                <a:latin typeface="Arial Narrow" pitchFamily="34" charset="0"/>
              </a:rPr>
              <a:t>Each of the 64 DMA channels can be triggered by any of the following:</a:t>
            </a:r>
          </a:p>
        </p:txBody>
      </p:sp>
      <p:sp>
        <p:nvSpPr>
          <p:cNvPr id="50180" name="Text Box 4"/>
          <p:cNvSpPr txBox="1">
            <a:spLocks noChangeArrowheads="1"/>
          </p:cNvSpPr>
          <p:nvPr/>
        </p:nvSpPr>
        <p:spPr bwMode="auto">
          <a:xfrm>
            <a:off x="479425" y="866775"/>
            <a:ext cx="47402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u="sng">
                <a:solidFill>
                  <a:schemeClr val="tx2"/>
                </a:solidFill>
                <a:latin typeface="Arial Narrow" pitchFamily="34" charset="0"/>
              </a:rPr>
              <a:t>Event Triggering (from a peripheral) – EER/ER</a:t>
            </a:r>
          </a:p>
        </p:txBody>
      </p:sp>
      <p:sp>
        <p:nvSpPr>
          <p:cNvPr id="50181" name="Text Box 5"/>
          <p:cNvSpPr txBox="1">
            <a:spLocks noChangeArrowheads="1"/>
          </p:cNvSpPr>
          <p:nvPr/>
        </p:nvSpPr>
        <p:spPr bwMode="auto">
          <a:xfrm>
            <a:off x="517525" y="4419600"/>
            <a:ext cx="25987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u="sng">
                <a:solidFill>
                  <a:schemeClr val="tx2"/>
                </a:solidFill>
                <a:latin typeface="Arial Narrow" pitchFamily="34" charset="0"/>
              </a:rPr>
              <a:t>Manual Triggering - ESR</a:t>
            </a:r>
          </a:p>
        </p:txBody>
      </p:sp>
      <p:sp>
        <p:nvSpPr>
          <p:cNvPr id="50182" name="Text Box 6"/>
          <p:cNvSpPr txBox="1">
            <a:spLocks noChangeArrowheads="1"/>
          </p:cNvSpPr>
          <p:nvPr/>
        </p:nvSpPr>
        <p:spPr bwMode="auto">
          <a:xfrm>
            <a:off x="517525" y="5607050"/>
            <a:ext cx="24717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u="sng">
                <a:solidFill>
                  <a:schemeClr val="tx2"/>
                </a:solidFill>
                <a:latin typeface="Arial Narrow" pitchFamily="34" charset="0"/>
              </a:rPr>
              <a:t>Chain Triggering - CER</a:t>
            </a:r>
          </a:p>
        </p:txBody>
      </p:sp>
      <p:sp>
        <p:nvSpPr>
          <p:cNvPr id="50183" name="Text Box 7"/>
          <p:cNvSpPr txBox="1">
            <a:spLocks noChangeArrowheads="1"/>
          </p:cNvSpPr>
          <p:nvPr/>
        </p:nvSpPr>
        <p:spPr bwMode="auto">
          <a:xfrm>
            <a:off x="2733675" y="1474788"/>
            <a:ext cx="2727325" cy="1311275"/>
          </a:xfrm>
          <a:prstGeom prst="rect">
            <a:avLst/>
          </a:prstGeom>
          <a:noFill/>
          <a:ln w="12700">
            <a:noFill/>
            <a:miter lim="800000"/>
            <a:headEnd/>
            <a:tailEnd/>
          </a:ln>
        </p:spPr>
        <p:txBody>
          <a:bodyPr wrap="none">
            <a:spAutoFit/>
          </a:bodyPr>
          <a:lstStyle/>
          <a:p>
            <a:pPr eaLnBrk="0" hangingPunct="0">
              <a:lnSpc>
                <a:spcPct val="60000"/>
              </a:lnSpc>
              <a:spcBef>
                <a:spcPct val="50000"/>
              </a:spcBef>
              <a:buFontTx/>
              <a:buChar char="•"/>
            </a:pPr>
            <a:r>
              <a:rPr lang="en-US" sz="1600">
                <a:latin typeface="Arial Narrow" pitchFamily="34" charset="0"/>
              </a:rPr>
              <a:t> McBSP 0/1 (REVT0/1, XEVT0/1)</a:t>
            </a:r>
          </a:p>
          <a:p>
            <a:pPr eaLnBrk="0" hangingPunct="0">
              <a:lnSpc>
                <a:spcPct val="60000"/>
              </a:lnSpc>
              <a:spcBef>
                <a:spcPct val="50000"/>
              </a:spcBef>
              <a:buFontTx/>
              <a:buChar char="•"/>
            </a:pPr>
            <a:r>
              <a:rPr lang="en-US" sz="1600">
                <a:latin typeface="Arial Narrow" pitchFamily="34" charset="0"/>
              </a:rPr>
              <a:t> Utopia (UREVT/XEVT)</a:t>
            </a:r>
          </a:p>
          <a:p>
            <a:pPr eaLnBrk="0" hangingPunct="0">
              <a:lnSpc>
                <a:spcPct val="60000"/>
              </a:lnSpc>
              <a:spcBef>
                <a:spcPct val="50000"/>
              </a:spcBef>
              <a:buFontTx/>
              <a:buChar char="•"/>
            </a:pPr>
            <a:r>
              <a:rPr lang="en-US" sz="1600">
                <a:latin typeface="Arial Narrow" pitchFamily="34" charset="0"/>
              </a:rPr>
              <a:t> Timer 0/1 (TEVTLO/HI 0/1)</a:t>
            </a:r>
          </a:p>
          <a:p>
            <a:pPr eaLnBrk="0" hangingPunct="0">
              <a:lnSpc>
                <a:spcPct val="60000"/>
              </a:lnSpc>
              <a:spcBef>
                <a:spcPct val="50000"/>
              </a:spcBef>
              <a:buFontTx/>
              <a:buChar char="•"/>
            </a:pPr>
            <a:r>
              <a:rPr lang="en-US" sz="1600">
                <a:latin typeface="Arial Narrow" pitchFamily="34" charset="0"/>
              </a:rPr>
              <a:t> GPIO (GPINT[15:0])</a:t>
            </a:r>
          </a:p>
          <a:p>
            <a:pPr eaLnBrk="0" hangingPunct="0">
              <a:lnSpc>
                <a:spcPct val="60000"/>
              </a:lnSpc>
              <a:spcBef>
                <a:spcPct val="50000"/>
              </a:spcBef>
              <a:buFontTx/>
              <a:buChar char="•"/>
            </a:pPr>
            <a:r>
              <a:rPr lang="en-US" sz="1600">
                <a:latin typeface="Arial Narrow" pitchFamily="34" charset="0"/>
              </a:rPr>
              <a:t> SRIO (RIOINT1)</a:t>
            </a:r>
          </a:p>
        </p:txBody>
      </p:sp>
      <p:sp>
        <p:nvSpPr>
          <p:cNvPr id="50184" name="Text Box 8"/>
          <p:cNvSpPr txBox="1">
            <a:spLocks noChangeArrowheads="1"/>
          </p:cNvSpPr>
          <p:nvPr/>
        </p:nvSpPr>
        <p:spPr bwMode="auto">
          <a:xfrm>
            <a:off x="5956300" y="1474788"/>
            <a:ext cx="2241550" cy="1042987"/>
          </a:xfrm>
          <a:prstGeom prst="rect">
            <a:avLst/>
          </a:prstGeom>
          <a:noFill/>
          <a:ln w="12700">
            <a:noFill/>
            <a:miter lim="800000"/>
            <a:headEnd/>
            <a:tailEnd/>
          </a:ln>
        </p:spPr>
        <p:txBody>
          <a:bodyPr wrap="none">
            <a:spAutoFit/>
          </a:bodyPr>
          <a:lstStyle/>
          <a:p>
            <a:pPr eaLnBrk="0" hangingPunct="0">
              <a:lnSpc>
                <a:spcPct val="60000"/>
              </a:lnSpc>
              <a:spcBef>
                <a:spcPct val="50000"/>
              </a:spcBef>
              <a:buFontTx/>
              <a:buChar char="•"/>
            </a:pPr>
            <a:r>
              <a:rPr lang="en-US" sz="1600">
                <a:latin typeface="Arial Narrow" pitchFamily="34" charset="0"/>
              </a:rPr>
              <a:t> VCP2 (VCP2REVT/XEVT)</a:t>
            </a:r>
          </a:p>
          <a:p>
            <a:pPr eaLnBrk="0" hangingPunct="0">
              <a:lnSpc>
                <a:spcPct val="60000"/>
              </a:lnSpc>
              <a:spcBef>
                <a:spcPct val="50000"/>
              </a:spcBef>
              <a:buFontTx/>
              <a:buChar char="•"/>
            </a:pPr>
            <a:r>
              <a:rPr lang="en-US" sz="1600">
                <a:latin typeface="Arial Narrow" pitchFamily="34" charset="0"/>
              </a:rPr>
              <a:t> TCP2 (TCP2REVT/XEVT)</a:t>
            </a:r>
          </a:p>
          <a:p>
            <a:pPr eaLnBrk="0" hangingPunct="0">
              <a:lnSpc>
                <a:spcPct val="60000"/>
              </a:lnSpc>
              <a:spcBef>
                <a:spcPct val="50000"/>
              </a:spcBef>
              <a:buFontTx/>
              <a:buChar char="•"/>
            </a:pPr>
            <a:r>
              <a:rPr lang="en-US" sz="1600">
                <a:latin typeface="Arial Narrow" pitchFamily="34" charset="0"/>
              </a:rPr>
              <a:t> HPI/PCI (DSPINT)</a:t>
            </a:r>
          </a:p>
          <a:p>
            <a:pPr eaLnBrk="0" hangingPunct="0">
              <a:lnSpc>
                <a:spcPct val="60000"/>
              </a:lnSpc>
              <a:spcBef>
                <a:spcPct val="50000"/>
              </a:spcBef>
              <a:buFontTx/>
              <a:buChar char="•"/>
            </a:pPr>
            <a:r>
              <a:rPr lang="en-US" sz="1600">
                <a:latin typeface="Arial Narrow" pitchFamily="34" charset="0"/>
              </a:rPr>
              <a:t> I2C (ICREVT/XEVT)</a:t>
            </a:r>
          </a:p>
        </p:txBody>
      </p:sp>
      <p:sp>
        <p:nvSpPr>
          <p:cNvPr id="50185" name="Text Box 9"/>
          <p:cNvSpPr txBox="1">
            <a:spLocks noChangeArrowheads="1"/>
          </p:cNvSpPr>
          <p:nvPr/>
        </p:nvSpPr>
        <p:spPr bwMode="auto">
          <a:xfrm>
            <a:off x="625475" y="2971800"/>
            <a:ext cx="7508875" cy="482600"/>
          </a:xfrm>
          <a:prstGeom prst="rect">
            <a:avLst/>
          </a:prstGeom>
          <a:noFill/>
          <a:ln w="12700">
            <a:noFill/>
            <a:miter lim="800000"/>
            <a:headEnd/>
            <a:tailEnd/>
          </a:ln>
        </p:spPr>
        <p:txBody>
          <a:bodyPr wrap="none">
            <a:spAutoFit/>
          </a:bodyPr>
          <a:lstStyle/>
          <a:p>
            <a:pPr eaLnBrk="0" hangingPunct="0">
              <a:lnSpc>
                <a:spcPct val="70000"/>
              </a:lnSpc>
              <a:spcBef>
                <a:spcPct val="50000"/>
              </a:spcBef>
              <a:buClr>
                <a:schemeClr val="tx2"/>
              </a:buClr>
              <a:buSzPct val="90000"/>
              <a:buFont typeface="Wingdings" pitchFamily="2" charset="2"/>
              <a:buChar char="Ø"/>
            </a:pPr>
            <a:r>
              <a:rPr lang="en-US" sz="1800">
                <a:latin typeface="Arial Narrow" pitchFamily="34" charset="0"/>
              </a:rPr>
              <a:t>  Each event is tied to a specific DMA channel (e.g. XEVT1 → Ch 14) and can be</a:t>
            </a:r>
            <a:br>
              <a:rPr lang="en-US" sz="1800">
                <a:latin typeface="Arial Narrow" pitchFamily="34" charset="0"/>
              </a:rPr>
            </a:br>
            <a:r>
              <a:rPr lang="en-US" sz="1800">
                <a:latin typeface="Arial Narrow" pitchFamily="34" charset="0"/>
              </a:rPr>
              <a:t>     enabled/disabled via EER register</a:t>
            </a:r>
          </a:p>
        </p:txBody>
      </p:sp>
      <p:sp>
        <p:nvSpPr>
          <p:cNvPr id="422922"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187" name="Text Box 11"/>
          <p:cNvSpPr txBox="1">
            <a:spLocks noChangeArrowheads="1"/>
          </p:cNvSpPr>
          <p:nvPr/>
        </p:nvSpPr>
        <p:spPr bwMode="auto">
          <a:xfrm>
            <a:off x="927100" y="1997075"/>
            <a:ext cx="1192213" cy="287338"/>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Arial Narrow" pitchFamily="34" charset="0"/>
              </a:rPr>
              <a:t>Evt Reg (ER)</a:t>
            </a:r>
          </a:p>
        </p:txBody>
      </p:sp>
      <p:sp>
        <p:nvSpPr>
          <p:cNvPr id="422924"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189" name="Text Box 13"/>
          <p:cNvSpPr txBox="1">
            <a:spLocks noChangeArrowheads="1"/>
          </p:cNvSpPr>
          <p:nvPr/>
        </p:nvSpPr>
        <p:spPr bwMode="auto">
          <a:xfrm>
            <a:off x="827088" y="2292350"/>
            <a:ext cx="139382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Evt Enable Reg</a:t>
            </a:r>
            <a:br>
              <a:rPr lang="en-US" sz="1600">
                <a:latin typeface="Arial Narrow" pitchFamily="34" charset="0"/>
              </a:rPr>
            </a:br>
            <a:r>
              <a:rPr lang="en-US" sz="1600">
                <a:latin typeface="Arial Narrow" pitchFamily="34" charset="0"/>
              </a:rPr>
              <a:t>(EER)</a:t>
            </a:r>
          </a:p>
        </p:txBody>
      </p:sp>
      <p:sp>
        <p:nvSpPr>
          <p:cNvPr id="422926"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191" name="Text Box 15"/>
          <p:cNvSpPr txBox="1">
            <a:spLocks noChangeArrowheads="1"/>
          </p:cNvSpPr>
          <p:nvPr/>
        </p:nvSpPr>
        <p:spPr bwMode="auto">
          <a:xfrm>
            <a:off x="1031875" y="1219200"/>
            <a:ext cx="10223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Periphs</a:t>
            </a:r>
          </a:p>
        </p:txBody>
      </p:sp>
      <p:sp>
        <p:nvSpPr>
          <p:cNvPr id="50192" name="Text Box 16"/>
          <p:cNvSpPr txBox="1">
            <a:spLocks noChangeArrowheads="1"/>
          </p:cNvSpPr>
          <p:nvPr/>
        </p:nvSpPr>
        <p:spPr bwMode="auto">
          <a:xfrm>
            <a:off x="3211513" y="4438650"/>
            <a:ext cx="4759325" cy="534988"/>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buFont typeface="Wingdings" pitchFamily="2" charset="2"/>
              <a:buChar char="Ø"/>
            </a:pPr>
            <a:r>
              <a:rPr lang="en-US" sz="1800">
                <a:latin typeface="Arial Narrow" pitchFamily="34" charset="0"/>
              </a:rPr>
              <a:t>  CPU writes a “1” to the corresponding bit of the</a:t>
            </a:r>
            <a:br>
              <a:rPr lang="en-US" sz="1800">
                <a:latin typeface="Arial Narrow" pitchFamily="34" charset="0"/>
              </a:rPr>
            </a:br>
            <a:r>
              <a:rPr lang="en-US" sz="1800">
                <a:latin typeface="Arial Narrow" pitchFamily="34" charset="0"/>
              </a:rPr>
              <a:t>     Event Set Register (ESR)</a:t>
            </a:r>
          </a:p>
        </p:txBody>
      </p:sp>
      <p:sp>
        <p:nvSpPr>
          <p:cNvPr id="422929"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194" name="Text Box 18"/>
          <p:cNvSpPr txBox="1">
            <a:spLocks noChangeArrowheads="1"/>
          </p:cNvSpPr>
          <p:nvPr/>
        </p:nvSpPr>
        <p:spPr bwMode="auto">
          <a:xfrm>
            <a:off x="739775" y="4829175"/>
            <a:ext cx="110807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Evt Set Reg</a:t>
            </a:r>
            <a:br>
              <a:rPr lang="en-US" sz="1600">
                <a:latin typeface="Arial Narrow" pitchFamily="34" charset="0"/>
              </a:rPr>
            </a:br>
            <a:r>
              <a:rPr lang="en-US" sz="1600">
                <a:latin typeface="Arial Narrow" pitchFamily="34" charset="0"/>
              </a:rPr>
              <a:t>(ESR)</a:t>
            </a:r>
          </a:p>
        </p:txBody>
      </p:sp>
      <p:sp>
        <p:nvSpPr>
          <p:cNvPr id="422931"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32"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197" name="Text Box 21"/>
          <p:cNvSpPr txBox="1">
            <a:spLocks noChangeArrowheads="1"/>
          </p:cNvSpPr>
          <p:nvPr/>
        </p:nvSpPr>
        <p:spPr bwMode="auto">
          <a:xfrm>
            <a:off x="638175" y="6048375"/>
            <a:ext cx="1311275" cy="581025"/>
          </a:xfrm>
          <a:prstGeom prst="rect">
            <a:avLst/>
          </a:prstGeom>
          <a:noFill/>
          <a:ln w="12700">
            <a:noFill/>
            <a:miter lim="800000"/>
            <a:headEnd/>
            <a:tailEnd/>
          </a:ln>
        </p:spPr>
        <p:txBody>
          <a:bodyPr wrap="none">
            <a:spAutoFit/>
          </a:bodyPr>
          <a:lstStyle/>
          <a:p>
            <a:pPr algn="ctr" eaLnBrk="0" hangingPunct="0">
              <a:spcBef>
                <a:spcPct val="50000"/>
              </a:spcBef>
            </a:pPr>
            <a:r>
              <a:rPr lang="en-US" sz="1600">
                <a:latin typeface="Arial Narrow" pitchFamily="34" charset="0"/>
              </a:rPr>
              <a:t>Chain Evt Reg</a:t>
            </a:r>
            <a:br>
              <a:rPr lang="en-US" sz="1600">
                <a:latin typeface="Arial Narrow" pitchFamily="34" charset="0"/>
              </a:rPr>
            </a:br>
            <a:r>
              <a:rPr lang="en-US" sz="1600">
                <a:latin typeface="Arial Narrow" pitchFamily="34" charset="0"/>
              </a:rPr>
              <a:t>(CER)</a:t>
            </a:r>
          </a:p>
        </p:txBody>
      </p:sp>
      <p:sp>
        <p:nvSpPr>
          <p:cNvPr id="422934"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35"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200" name="Text Box 24"/>
          <p:cNvSpPr txBox="1">
            <a:spLocks noChangeArrowheads="1"/>
          </p:cNvSpPr>
          <p:nvPr/>
        </p:nvSpPr>
        <p:spPr bwMode="auto">
          <a:xfrm>
            <a:off x="3095625" y="5637213"/>
            <a:ext cx="5565775" cy="855662"/>
          </a:xfrm>
          <a:prstGeom prst="rect">
            <a:avLst/>
          </a:prstGeom>
          <a:noFill/>
          <a:ln w="12700">
            <a:noFill/>
            <a:miter lim="800000"/>
            <a:headEnd/>
            <a:tailEnd/>
          </a:ln>
        </p:spPr>
        <p:txBody>
          <a:bodyPr wrap="none">
            <a:spAutoFit/>
          </a:bodyPr>
          <a:lstStyle/>
          <a:p>
            <a:pPr eaLnBrk="0" hangingPunct="0">
              <a:lnSpc>
                <a:spcPct val="70000"/>
              </a:lnSpc>
              <a:spcBef>
                <a:spcPct val="50000"/>
              </a:spcBef>
              <a:buClr>
                <a:schemeClr val="tx2"/>
              </a:buClr>
              <a:buSzPct val="90000"/>
              <a:buFont typeface="Wingdings" pitchFamily="2" charset="2"/>
              <a:buChar char="Ø"/>
            </a:pPr>
            <a:r>
              <a:rPr lang="en-US" sz="1600">
                <a:latin typeface="Arial Narrow" pitchFamily="34" charset="0"/>
              </a:rPr>
              <a:t>  Used to execute multiple TRs upon receipt of a single event</a:t>
            </a:r>
          </a:p>
          <a:p>
            <a:pPr eaLnBrk="0" hangingPunct="0">
              <a:lnSpc>
                <a:spcPct val="70000"/>
              </a:lnSpc>
              <a:spcBef>
                <a:spcPct val="50000"/>
              </a:spcBef>
              <a:buClr>
                <a:schemeClr val="tx2"/>
              </a:buClr>
              <a:buSzPct val="90000"/>
              <a:buFont typeface="Wingdings" pitchFamily="2" charset="2"/>
              <a:buChar char="Ø"/>
            </a:pPr>
            <a:r>
              <a:rPr lang="en-US" sz="1600">
                <a:latin typeface="Arial Narrow" pitchFamily="34" charset="0"/>
              </a:rPr>
              <a:t>  Ex:  EVT</a:t>
            </a:r>
            <a:r>
              <a:rPr lang="en-US" sz="1600" baseline="-25000">
                <a:latin typeface="Arial Narrow" pitchFamily="34" charset="0"/>
              </a:rPr>
              <a:t>x</a:t>
            </a:r>
            <a:r>
              <a:rPr lang="en-US" sz="1600">
                <a:latin typeface="Arial Narrow" pitchFamily="34" charset="0"/>
              </a:rPr>
              <a:t> triggers Ch0, Ch0 completes and triggers Ch1 (TCC=1)</a:t>
            </a:r>
          </a:p>
          <a:p>
            <a:pPr eaLnBrk="0" hangingPunct="0">
              <a:lnSpc>
                <a:spcPct val="70000"/>
              </a:lnSpc>
              <a:spcBef>
                <a:spcPct val="50000"/>
              </a:spcBef>
              <a:buClr>
                <a:schemeClr val="tx2"/>
              </a:buClr>
              <a:buSzPct val="90000"/>
              <a:buFont typeface="Wingdings" pitchFamily="2" charset="2"/>
              <a:buChar char="Ø"/>
            </a:pPr>
            <a:r>
              <a:rPr lang="en-US" sz="1600">
                <a:latin typeface="Arial Narrow" pitchFamily="34" charset="0"/>
              </a:rPr>
              <a:t>  Chained events are captured in the Chain Event Register (CER)</a:t>
            </a:r>
          </a:p>
        </p:txBody>
      </p:sp>
      <p:pic>
        <p:nvPicPr>
          <p:cNvPr id="50201" name="Picture 25"/>
          <p:cNvPicPr>
            <a:picLocks noChangeAspect="1" noChangeArrowheads="1"/>
          </p:cNvPicPr>
          <p:nvPr/>
        </p:nvPicPr>
        <p:blipFill>
          <a:blip r:embed="rId4" cstate="print"/>
          <a:srcRect/>
          <a:stretch>
            <a:fillRect/>
          </a:stretch>
        </p:blipFill>
        <p:spPr bwMode="auto">
          <a:xfrm>
            <a:off x="1123950" y="3495675"/>
            <a:ext cx="4286250" cy="758825"/>
          </a:xfrm>
          <a:prstGeom prst="rect">
            <a:avLst/>
          </a:prstGeom>
          <a:noFill/>
          <a:ln w="12700">
            <a:noFill/>
            <a:miter lim="800000"/>
            <a:headEnd/>
            <a:tailEnd/>
          </a:ln>
        </p:spPr>
      </p:pic>
      <p:sp>
        <p:nvSpPr>
          <p:cNvPr id="50202" name="Text Box 26"/>
          <p:cNvSpPr txBox="1">
            <a:spLocks noChangeArrowheads="1"/>
          </p:cNvSpPr>
          <p:nvPr/>
        </p:nvSpPr>
        <p:spPr bwMode="auto">
          <a:xfrm>
            <a:off x="5719763" y="3616325"/>
            <a:ext cx="2281237"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i="1"/>
              <a:t>Note: excerpt from SPRU966 –</a:t>
            </a:r>
            <a:br>
              <a:rPr lang="en-US" sz="1200" b="0" i="1"/>
            </a:br>
            <a:r>
              <a:rPr lang="en-US" sz="1200" b="0" i="1"/>
              <a:t>          Channel Sync Events</a:t>
            </a:r>
          </a:p>
        </p:txBody>
      </p:sp>
      <p:grpSp>
        <p:nvGrpSpPr>
          <p:cNvPr id="50203" name="Group 27"/>
          <p:cNvGrpSpPr>
            <a:grpSpLocks/>
          </p:cNvGrpSpPr>
          <p:nvPr/>
        </p:nvGrpSpPr>
        <p:grpSpPr bwMode="auto">
          <a:xfrm>
            <a:off x="838200" y="1479550"/>
            <a:ext cx="1323975" cy="501650"/>
            <a:chOff x="528" y="240"/>
            <a:chExt cx="834" cy="316"/>
          </a:xfrm>
        </p:grpSpPr>
        <p:sp>
          <p:nvSpPr>
            <p:cNvPr id="422940" name="Line 28"/>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41" name="Line 29"/>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42" name="Line 30"/>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43" name="Oval 31"/>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2944" name="Oval 32"/>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0210" name="Text Box 33"/>
            <p:cNvSpPr txBox="1">
              <a:spLocks noChangeArrowheads="1"/>
            </p:cNvSpPr>
            <p:nvPr/>
          </p:nvSpPr>
          <p:spPr bwMode="auto">
            <a:xfrm>
              <a:off x="1129" y="240"/>
              <a:ext cx="233" cy="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E0</a:t>
              </a:r>
            </a:p>
          </p:txBody>
        </p:sp>
        <p:sp>
          <p:nvSpPr>
            <p:cNvPr id="50211" name="Text Box 34"/>
            <p:cNvSpPr txBox="1">
              <a:spLocks noChangeArrowheads="1"/>
            </p:cNvSpPr>
            <p:nvPr/>
          </p:nvSpPr>
          <p:spPr bwMode="auto">
            <a:xfrm>
              <a:off x="984" y="240"/>
              <a:ext cx="233" cy="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E1</a:t>
              </a:r>
            </a:p>
          </p:txBody>
        </p:sp>
        <p:sp>
          <p:nvSpPr>
            <p:cNvPr id="50212" name="Text Box 35"/>
            <p:cNvSpPr txBox="1">
              <a:spLocks noChangeArrowheads="1"/>
            </p:cNvSpPr>
            <p:nvPr/>
          </p:nvSpPr>
          <p:spPr bwMode="auto">
            <a:xfrm>
              <a:off x="528" y="240"/>
              <a:ext cx="286" cy="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t>E63</a:t>
              </a:r>
            </a:p>
          </p:txBody>
        </p:sp>
      </p:grpSp>
      <p:sp>
        <p:nvSpPr>
          <p:cNvPr id="50204" name="Text Box 40"/>
          <p:cNvSpPr txBox="1">
            <a:spLocks noChangeArrowheads="1"/>
          </p:cNvSpPr>
          <p:nvPr/>
        </p:nvSpPr>
        <p:spPr bwMode="auto">
          <a:xfrm>
            <a:off x="5241925" y="893763"/>
            <a:ext cx="3586163"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i="1">
                <a:solidFill>
                  <a:schemeClr val="tx2"/>
                </a:solidFill>
              </a:rPr>
              <a:t>{6455 values given. Check your datasheet}</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latin typeface="Arial Narrow" pitchFamily="34" charset="0"/>
              </a:rPr>
              <a:t>Multiple DMA’s : Master Periphs &amp; C64x+ IDMA</a:t>
            </a:r>
          </a:p>
        </p:txBody>
      </p:sp>
      <p:sp>
        <p:nvSpPr>
          <p:cNvPr id="446467" name="Rectangle 3"/>
          <p:cNvSpPr>
            <a:spLocks noChangeArrowheads="1"/>
          </p:cNvSpPr>
          <p:nvPr/>
        </p:nvSpPr>
        <p:spPr bwMode="auto">
          <a:xfrm>
            <a:off x="457200" y="685800"/>
            <a:ext cx="8229600" cy="2667000"/>
          </a:xfrm>
          <a:prstGeom prst="rect">
            <a:avLst/>
          </a:prstGeom>
          <a:solidFill>
            <a:srgbClr val="EAEAEA"/>
          </a:solidFill>
          <a:ln w="12700" algn="ctr">
            <a:solidFill>
              <a:schemeClr val="tx1"/>
            </a:solidFill>
            <a:miter lim="800000"/>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48" name="Rectangle 4"/>
          <p:cNvSpPr>
            <a:spLocks noChangeArrowheads="1"/>
          </p:cNvSpPr>
          <p:nvPr/>
        </p:nvSpPr>
        <p:spPr bwMode="auto">
          <a:xfrm>
            <a:off x="5981700" y="952500"/>
            <a:ext cx="2362200" cy="2133600"/>
          </a:xfrm>
          <a:prstGeom prst="rect">
            <a:avLst/>
          </a:prstGeom>
          <a:solidFill>
            <a:schemeClr val="accent1">
              <a:lumMod val="90000"/>
            </a:schemeClr>
          </a:solidFill>
          <a:ln w="12700" algn="ctr">
            <a:solidFill>
              <a:schemeClr val="tx1"/>
            </a:solidFill>
            <a:miter lim="800000"/>
            <a:headEnd/>
            <a:tailEnd/>
          </a:ln>
        </p:spPr>
        <p:txBody>
          <a:bodyPr wrap="none" tIns="91440"/>
          <a:lstStyle/>
          <a:p>
            <a:pPr algn="ctr" eaLnBrk="0" hangingPunct="0">
              <a:lnSpc>
                <a:spcPct val="80000"/>
              </a:lnSpc>
              <a:spcBef>
                <a:spcPct val="50000"/>
              </a:spcBef>
              <a:defRPr/>
            </a:pPr>
            <a:r>
              <a:rPr lang="en-US" sz="2000"/>
              <a:t>C64x+ DSP</a:t>
            </a:r>
          </a:p>
        </p:txBody>
      </p:sp>
      <p:grpSp>
        <p:nvGrpSpPr>
          <p:cNvPr id="7173" name="Group 5"/>
          <p:cNvGrpSpPr>
            <a:grpSpLocks/>
          </p:cNvGrpSpPr>
          <p:nvPr/>
        </p:nvGrpSpPr>
        <p:grpSpPr bwMode="auto">
          <a:xfrm>
            <a:off x="6210300" y="1485900"/>
            <a:ext cx="1905000" cy="457200"/>
            <a:chOff x="3840" y="1056"/>
            <a:chExt cx="1200" cy="288"/>
          </a:xfrm>
        </p:grpSpPr>
        <p:sp>
          <p:nvSpPr>
            <p:cNvPr id="7191" name="Rectangle 6"/>
            <p:cNvSpPr>
              <a:spLocks noChangeArrowheads="1"/>
            </p:cNvSpPr>
            <p:nvPr/>
          </p:nvSpPr>
          <p:spPr bwMode="auto">
            <a:xfrm>
              <a:off x="3840" y="1056"/>
              <a:ext cx="384" cy="288"/>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L1P</a:t>
              </a:r>
            </a:p>
          </p:txBody>
        </p:sp>
        <p:sp>
          <p:nvSpPr>
            <p:cNvPr id="7192" name="Rectangle 7"/>
            <p:cNvSpPr>
              <a:spLocks noChangeArrowheads="1"/>
            </p:cNvSpPr>
            <p:nvPr/>
          </p:nvSpPr>
          <p:spPr bwMode="auto">
            <a:xfrm>
              <a:off x="4656" y="1056"/>
              <a:ext cx="384" cy="288"/>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L1D</a:t>
              </a:r>
            </a:p>
          </p:txBody>
        </p:sp>
      </p:grpSp>
      <p:sp>
        <p:nvSpPr>
          <p:cNvPr id="7174" name="Rectangle 8"/>
          <p:cNvSpPr>
            <a:spLocks noChangeArrowheads="1"/>
          </p:cNvSpPr>
          <p:nvPr/>
        </p:nvSpPr>
        <p:spPr bwMode="auto">
          <a:xfrm>
            <a:off x="7505700" y="2476500"/>
            <a:ext cx="609600" cy="457200"/>
          </a:xfrm>
          <a:prstGeom prst="rect">
            <a:avLst/>
          </a:prstGeom>
          <a:solidFill>
            <a:schemeClr val="accent4"/>
          </a:solidFill>
          <a:ln w="12700" algn="ctr">
            <a:solidFill>
              <a:schemeClr val="tx1"/>
            </a:solidFill>
            <a:miter lim="800000"/>
            <a:headEnd/>
            <a:tailEnd/>
          </a:ln>
        </p:spPr>
        <p:txBody>
          <a:bodyPr wrap="none" lIns="0" rIns="0" anchor="ctr"/>
          <a:lstStyle/>
          <a:p>
            <a:pPr algn="ctr" eaLnBrk="0" hangingPunct="0"/>
            <a:r>
              <a:rPr lang="en-US" sz="2000" b="0">
                <a:latin typeface="Arial Narrow" pitchFamily="34" charset="0"/>
              </a:rPr>
              <a:t>L2</a:t>
            </a:r>
          </a:p>
        </p:txBody>
      </p:sp>
      <p:sp>
        <p:nvSpPr>
          <p:cNvPr id="7175" name="Rectangle 9"/>
          <p:cNvSpPr>
            <a:spLocks noChangeArrowheads="1"/>
          </p:cNvSpPr>
          <p:nvPr/>
        </p:nvSpPr>
        <p:spPr bwMode="auto">
          <a:xfrm>
            <a:off x="6210300" y="2476500"/>
            <a:ext cx="609600" cy="457200"/>
          </a:xfrm>
          <a:prstGeom prst="rect">
            <a:avLst/>
          </a:prstGeom>
          <a:solidFill>
            <a:schemeClr val="accent2"/>
          </a:solidFill>
          <a:ln w="12700" algn="ctr">
            <a:solidFill>
              <a:schemeClr val="tx1"/>
            </a:solidFill>
            <a:miter lim="800000"/>
            <a:headEnd/>
            <a:tailEnd/>
          </a:ln>
        </p:spPr>
        <p:txBody>
          <a:bodyPr wrap="none" lIns="0" rIns="0" anchor="ctr"/>
          <a:lstStyle/>
          <a:p>
            <a:pPr algn="ctr" eaLnBrk="0" hangingPunct="0"/>
            <a:r>
              <a:rPr lang="en-US" sz="2000">
                <a:latin typeface="Arial Narrow" pitchFamily="34" charset="0"/>
              </a:rPr>
              <a:t>IDMA</a:t>
            </a:r>
          </a:p>
        </p:txBody>
      </p:sp>
      <p:sp>
        <p:nvSpPr>
          <p:cNvPr id="446474" name="Line 10"/>
          <p:cNvSpPr>
            <a:spLocks noChangeShapeType="1"/>
          </p:cNvSpPr>
          <p:nvPr/>
        </p:nvSpPr>
        <p:spPr bwMode="auto">
          <a:xfrm flipV="1">
            <a:off x="6515100" y="2019300"/>
            <a:ext cx="0" cy="381000"/>
          </a:xfrm>
          <a:prstGeom prst="line">
            <a:avLst/>
          </a:prstGeom>
          <a:noFill/>
          <a:ln w="19050">
            <a:solidFill>
              <a:schemeClr val="tx1"/>
            </a:solidFill>
            <a:round/>
            <a:headEnd type="triangle" w="med" len="med"/>
            <a:tailEnd type="triangle" w="med" len="med"/>
          </a:ln>
          <a:effectLst/>
        </p:spPr>
        <p:txBody>
          <a:bodyPr lIns="0" rIns="0"/>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6475" name="Line 11"/>
          <p:cNvSpPr>
            <a:spLocks noChangeShapeType="1"/>
          </p:cNvSpPr>
          <p:nvPr/>
        </p:nvSpPr>
        <p:spPr bwMode="auto">
          <a:xfrm flipV="1">
            <a:off x="6896100" y="2019300"/>
            <a:ext cx="533400" cy="381000"/>
          </a:xfrm>
          <a:prstGeom prst="line">
            <a:avLst/>
          </a:prstGeom>
          <a:noFill/>
          <a:ln w="19050">
            <a:solidFill>
              <a:schemeClr val="tx1"/>
            </a:solidFill>
            <a:round/>
            <a:headEnd type="triangle" w="med" len="med"/>
            <a:tailEnd type="triangle" w="med" len="med"/>
          </a:ln>
          <a:effectLst/>
        </p:spPr>
        <p:txBody>
          <a:bodyPr lIns="0" rIns="0"/>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6476" name="Line 12"/>
          <p:cNvSpPr>
            <a:spLocks noChangeShapeType="1"/>
          </p:cNvSpPr>
          <p:nvPr/>
        </p:nvSpPr>
        <p:spPr bwMode="auto">
          <a:xfrm>
            <a:off x="6972300" y="2705100"/>
            <a:ext cx="381000" cy="0"/>
          </a:xfrm>
          <a:prstGeom prst="line">
            <a:avLst/>
          </a:prstGeom>
          <a:noFill/>
          <a:ln w="19050">
            <a:solidFill>
              <a:schemeClr val="tx1"/>
            </a:solidFill>
            <a:round/>
            <a:headEnd type="triangle" w="med" len="med"/>
            <a:tailEnd type="triangle" w="med" len="med"/>
          </a:ln>
          <a:effectLst/>
        </p:spPr>
        <p:txBody>
          <a:bodyPr lIns="0" rIns="0"/>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79" name="Rectangle 13"/>
          <p:cNvSpPr>
            <a:spLocks noChangeArrowheads="1"/>
          </p:cNvSpPr>
          <p:nvPr/>
        </p:nvSpPr>
        <p:spPr bwMode="auto">
          <a:xfrm flipV="1">
            <a:off x="2971800" y="952500"/>
            <a:ext cx="2743200" cy="2133600"/>
          </a:xfrm>
          <a:prstGeom prst="rect">
            <a:avLst/>
          </a:prstGeom>
          <a:solidFill>
            <a:schemeClr val="bg2"/>
          </a:solidFill>
          <a:ln w="12700" algn="ctr">
            <a:solidFill>
              <a:schemeClr val="tx1"/>
            </a:solidFill>
            <a:miter lim="800000"/>
            <a:headEnd/>
            <a:tailEnd/>
          </a:ln>
        </p:spPr>
        <p:txBody>
          <a:bodyPr rot="10800000" wrap="none" tIns="91440"/>
          <a:lstStyle/>
          <a:p>
            <a:pPr algn="ctr" eaLnBrk="0" hangingPunct="0">
              <a:lnSpc>
                <a:spcPct val="90000"/>
              </a:lnSpc>
            </a:pPr>
            <a:r>
              <a:rPr lang="en-US" sz="2000"/>
              <a:t>EDMA3</a:t>
            </a:r>
          </a:p>
          <a:p>
            <a:pPr algn="ctr" eaLnBrk="0" hangingPunct="0">
              <a:lnSpc>
                <a:spcPct val="90000"/>
              </a:lnSpc>
            </a:pPr>
            <a:r>
              <a:rPr lang="en-US" sz="2000" b="0"/>
              <a:t>(System DMA)</a:t>
            </a:r>
          </a:p>
        </p:txBody>
      </p:sp>
      <p:sp>
        <p:nvSpPr>
          <p:cNvPr id="7180" name="Rectangle 14"/>
          <p:cNvSpPr>
            <a:spLocks noChangeArrowheads="1"/>
          </p:cNvSpPr>
          <p:nvPr/>
        </p:nvSpPr>
        <p:spPr bwMode="auto">
          <a:xfrm>
            <a:off x="3124200" y="1638300"/>
            <a:ext cx="1219200" cy="1371600"/>
          </a:xfrm>
          <a:prstGeom prst="rect">
            <a:avLst/>
          </a:prstGeom>
          <a:solidFill>
            <a:schemeClr val="accent2">
              <a:alpha val="50195"/>
            </a:schemeClr>
          </a:solidFill>
          <a:ln w="12700" algn="ctr">
            <a:solidFill>
              <a:schemeClr val="tx1"/>
            </a:solidFill>
            <a:miter lim="800000"/>
            <a:headEnd/>
            <a:tailEnd/>
          </a:ln>
        </p:spPr>
        <p:txBody>
          <a:bodyPr wrap="none" anchor="ctr"/>
          <a:lstStyle/>
          <a:p>
            <a:pPr algn="ctr" eaLnBrk="0" hangingPunct="0">
              <a:lnSpc>
                <a:spcPct val="80000"/>
              </a:lnSpc>
              <a:spcBef>
                <a:spcPct val="50000"/>
              </a:spcBef>
            </a:pPr>
            <a:r>
              <a:rPr lang="en-US" sz="2000"/>
              <a:t>DMA</a:t>
            </a:r>
          </a:p>
          <a:p>
            <a:pPr algn="ctr" eaLnBrk="0" hangingPunct="0">
              <a:lnSpc>
                <a:spcPct val="80000"/>
              </a:lnSpc>
              <a:spcBef>
                <a:spcPct val="50000"/>
              </a:spcBef>
            </a:pPr>
            <a:r>
              <a:rPr lang="en-US" sz="2000" b="0"/>
              <a:t>(sync)</a:t>
            </a:r>
          </a:p>
        </p:txBody>
      </p:sp>
      <p:sp>
        <p:nvSpPr>
          <p:cNvPr id="7181" name="Rectangle 15"/>
          <p:cNvSpPr>
            <a:spLocks noChangeArrowheads="1"/>
          </p:cNvSpPr>
          <p:nvPr/>
        </p:nvSpPr>
        <p:spPr bwMode="auto">
          <a:xfrm>
            <a:off x="4343400" y="1638300"/>
            <a:ext cx="1219200" cy="1371600"/>
          </a:xfrm>
          <a:prstGeom prst="rect">
            <a:avLst/>
          </a:prstGeom>
          <a:solidFill>
            <a:schemeClr val="accent3">
              <a:alpha val="50195"/>
            </a:schemeClr>
          </a:solidFill>
          <a:ln w="12700" algn="ctr">
            <a:solidFill>
              <a:schemeClr val="tx1"/>
            </a:solidFill>
            <a:miter lim="800000"/>
            <a:headEnd/>
            <a:tailEnd/>
          </a:ln>
        </p:spPr>
        <p:txBody>
          <a:bodyPr wrap="none" anchor="ctr"/>
          <a:lstStyle/>
          <a:p>
            <a:pPr algn="ctr" eaLnBrk="0" hangingPunct="0">
              <a:lnSpc>
                <a:spcPct val="80000"/>
              </a:lnSpc>
              <a:spcBef>
                <a:spcPct val="50000"/>
              </a:spcBef>
            </a:pPr>
            <a:r>
              <a:rPr lang="en-US" sz="2000"/>
              <a:t>QDMA</a:t>
            </a:r>
          </a:p>
          <a:p>
            <a:pPr algn="ctr" eaLnBrk="0" hangingPunct="0">
              <a:lnSpc>
                <a:spcPct val="80000"/>
              </a:lnSpc>
              <a:spcBef>
                <a:spcPct val="50000"/>
              </a:spcBef>
            </a:pPr>
            <a:r>
              <a:rPr lang="en-US" sz="2000" b="0"/>
              <a:t>(async)</a:t>
            </a:r>
          </a:p>
        </p:txBody>
      </p:sp>
      <p:sp>
        <p:nvSpPr>
          <p:cNvPr id="7182" name="Text Box 16"/>
          <p:cNvSpPr txBox="1">
            <a:spLocks noChangeArrowheads="1"/>
          </p:cNvSpPr>
          <p:nvPr/>
        </p:nvSpPr>
        <p:spPr bwMode="auto">
          <a:xfrm>
            <a:off x="4419600" y="3657600"/>
            <a:ext cx="4305300" cy="2133600"/>
          </a:xfrm>
          <a:prstGeom prst="rect">
            <a:avLst/>
          </a:prstGeom>
          <a:solidFill>
            <a:schemeClr val="accent2"/>
          </a:solidFill>
          <a:ln w="12700" algn="ctr">
            <a:noFill/>
            <a:miter lim="800000"/>
            <a:headEnd/>
            <a:tailEnd/>
          </a:ln>
        </p:spPr>
        <p:txBody>
          <a:bodyPr tIns="137160"/>
          <a:lstStyle/>
          <a:p>
            <a:pPr marL="342900" indent="-342900" eaLnBrk="0" hangingPunct="0">
              <a:lnSpc>
                <a:spcPct val="90000"/>
              </a:lnSpc>
              <a:spcBef>
                <a:spcPct val="20000"/>
              </a:spcBef>
              <a:buClr>
                <a:schemeClr val="tx2"/>
              </a:buClr>
              <a:buSzPct val="75000"/>
              <a:buFont typeface="Wingdings" pitchFamily="2" charset="2"/>
              <a:buNone/>
            </a:pPr>
            <a:r>
              <a:rPr lang="en-US" sz="2000"/>
              <a:t>IDMA</a:t>
            </a:r>
          </a:p>
          <a:p>
            <a:pPr marL="342900" indent="-342900" eaLnBrk="0" hangingPunct="0">
              <a:lnSpc>
                <a:spcPct val="90000"/>
              </a:lnSpc>
              <a:spcBef>
                <a:spcPct val="20000"/>
              </a:spcBef>
              <a:buClr>
                <a:schemeClr val="tx2"/>
              </a:buClr>
              <a:buSzPct val="75000"/>
              <a:buFont typeface="Wingdings" pitchFamily="2" charset="2"/>
              <a:buChar char=""/>
            </a:pPr>
            <a:r>
              <a:rPr lang="en-US" sz="2000">
                <a:latin typeface="Arial Narrow" pitchFamily="34" charset="0"/>
              </a:rPr>
              <a:t>Built into all C64x+ DSPs</a:t>
            </a:r>
          </a:p>
          <a:p>
            <a:pPr marL="342900" indent="-342900" eaLnBrk="0" hangingPunct="0">
              <a:lnSpc>
                <a:spcPct val="90000"/>
              </a:lnSpc>
              <a:spcBef>
                <a:spcPct val="20000"/>
              </a:spcBef>
              <a:buClr>
                <a:schemeClr val="tx2"/>
              </a:buClr>
              <a:buSzPct val="75000"/>
              <a:buFont typeface="Wingdings" pitchFamily="2" charset="2"/>
              <a:buChar char=""/>
            </a:pPr>
            <a:r>
              <a:rPr lang="en-US" sz="2000">
                <a:latin typeface="Arial Narrow" pitchFamily="34" charset="0"/>
              </a:rPr>
              <a:t>Performs moves between internal memory blocks and/or config bus</a:t>
            </a:r>
          </a:p>
          <a:p>
            <a:pPr marL="342900" indent="-342900" eaLnBrk="0" hangingPunct="0">
              <a:lnSpc>
                <a:spcPct val="90000"/>
              </a:lnSpc>
              <a:spcBef>
                <a:spcPct val="20000"/>
              </a:spcBef>
              <a:buClr>
                <a:schemeClr val="tx2"/>
              </a:buClr>
              <a:buSzPct val="75000"/>
              <a:buFont typeface="Wingdings" pitchFamily="2" charset="2"/>
              <a:buChar char=""/>
            </a:pPr>
            <a:r>
              <a:rPr lang="en-US" sz="2000">
                <a:latin typeface="Arial Narrow" pitchFamily="34" charset="0"/>
              </a:rPr>
              <a:t>Don’t confuse with iDMA API</a:t>
            </a:r>
            <a:r>
              <a:rPr lang="en-US" sz="2000" b="0">
                <a:latin typeface="Arial Narrow" pitchFamily="34" charset="0"/>
              </a:rPr>
              <a:t> </a:t>
            </a:r>
          </a:p>
        </p:txBody>
      </p:sp>
      <p:sp>
        <p:nvSpPr>
          <p:cNvPr id="7183" name="Rectangle 17"/>
          <p:cNvSpPr>
            <a:spLocks noChangeArrowheads="1"/>
          </p:cNvSpPr>
          <p:nvPr/>
        </p:nvSpPr>
        <p:spPr bwMode="auto">
          <a:xfrm>
            <a:off x="800100" y="952500"/>
            <a:ext cx="1905000" cy="952500"/>
          </a:xfrm>
          <a:prstGeom prst="rect">
            <a:avLst/>
          </a:prstGeom>
          <a:solidFill>
            <a:schemeClr val="accent3"/>
          </a:solidFill>
          <a:ln w="12700" algn="ctr">
            <a:solidFill>
              <a:schemeClr val="tx1"/>
            </a:solidFill>
            <a:miter lim="800000"/>
            <a:headEnd/>
            <a:tailEnd/>
          </a:ln>
        </p:spPr>
        <p:txBody>
          <a:bodyPr wrap="none" tIns="91440"/>
          <a:lstStyle/>
          <a:p>
            <a:pPr algn="ctr" eaLnBrk="0" hangingPunct="0">
              <a:lnSpc>
                <a:spcPct val="80000"/>
              </a:lnSpc>
              <a:spcBef>
                <a:spcPct val="50000"/>
              </a:spcBef>
            </a:pPr>
            <a:r>
              <a:rPr lang="en-US" sz="2000"/>
              <a:t>VPSS</a:t>
            </a:r>
          </a:p>
        </p:txBody>
      </p:sp>
      <p:sp>
        <p:nvSpPr>
          <p:cNvPr id="7184" name="Rectangle 18"/>
          <p:cNvSpPr>
            <a:spLocks noChangeArrowheads="1"/>
          </p:cNvSpPr>
          <p:nvPr/>
        </p:nvSpPr>
        <p:spPr bwMode="auto">
          <a:xfrm>
            <a:off x="800100" y="1981200"/>
            <a:ext cx="1905000" cy="1104900"/>
          </a:xfrm>
          <a:prstGeom prst="rect">
            <a:avLst/>
          </a:prstGeom>
          <a:solidFill>
            <a:schemeClr val="accent3"/>
          </a:solidFill>
          <a:ln w="12700" algn="ctr">
            <a:solidFill>
              <a:schemeClr val="tx1"/>
            </a:solidFill>
            <a:miter lim="800000"/>
            <a:headEnd/>
            <a:tailEnd/>
          </a:ln>
        </p:spPr>
        <p:txBody>
          <a:bodyPr wrap="none" tIns="91440"/>
          <a:lstStyle/>
          <a:p>
            <a:pPr algn="ctr" eaLnBrk="0" hangingPunct="0">
              <a:lnSpc>
                <a:spcPct val="80000"/>
              </a:lnSpc>
              <a:spcBef>
                <a:spcPct val="50000"/>
              </a:spcBef>
            </a:pPr>
            <a:r>
              <a:rPr lang="en-US" sz="2000">
                <a:latin typeface="Arial Narrow" pitchFamily="34" charset="0"/>
              </a:rPr>
              <a:t>Master Periph’s</a:t>
            </a:r>
          </a:p>
        </p:txBody>
      </p:sp>
      <p:sp>
        <p:nvSpPr>
          <p:cNvPr id="7185" name="Text Box 19"/>
          <p:cNvSpPr txBox="1">
            <a:spLocks noChangeArrowheads="1"/>
          </p:cNvSpPr>
          <p:nvPr/>
        </p:nvSpPr>
        <p:spPr bwMode="auto">
          <a:xfrm>
            <a:off x="849313" y="1346200"/>
            <a:ext cx="1824037" cy="442913"/>
          </a:xfrm>
          <a:prstGeom prst="rect">
            <a:avLst/>
          </a:prstGeom>
          <a:noFill/>
          <a:ln w="12700" algn="ctr">
            <a:noFill/>
            <a:miter lim="800000"/>
            <a:headEnd/>
            <a:tailEnd/>
          </a:ln>
        </p:spPr>
        <p:txBody>
          <a:bodyPr wrap="none" lIns="0" tIns="0" rIns="0" bIns="0" anchorCtr="1">
            <a:spAutoFit/>
          </a:bodyPr>
          <a:lstStyle/>
          <a:p>
            <a:pPr marL="177800" indent="-177800" eaLnBrk="0" hangingPunct="0">
              <a:lnSpc>
                <a:spcPct val="80000"/>
              </a:lnSpc>
              <a:buClr>
                <a:schemeClr val="tx2"/>
              </a:buClr>
              <a:buSzPct val="75000"/>
              <a:buFont typeface="Wingdings" pitchFamily="2" charset="2"/>
              <a:buChar char=""/>
            </a:pPr>
            <a:r>
              <a:rPr lang="en-US" sz="1800" b="0">
                <a:latin typeface="Arial Narrow" pitchFamily="34" charset="0"/>
              </a:rPr>
              <a:t>Front End (capture)</a:t>
            </a:r>
          </a:p>
          <a:p>
            <a:pPr marL="177800" indent="-177800" eaLnBrk="0" hangingPunct="0">
              <a:lnSpc>
                <a:spcPct val="80000"/>
              </a:lnSpc>
              <a:buClr>
                <a:schemeClr val="tx2"/>
              </a:buClr>
              <a:buSzPct val="75000"/>
              <a:buFont typeface="Wingdings" pitchFamily="2" charset="2"/>
              <a:buChar char=""/>
            </a:pPr>
            <a:r>
              <a:rPr lang="en-US" sz="1800" b="0">
                <a:latin typeface="Arial Narrow" pitchFamily="34" charset="0"/>
              </a:rPr>
              <a:t>Back End (display)</a:t>
            </a:r>
          </a:p>
        </p:txBody>
      </p:sp>
      <p:sp>
        <p:nvSpPr>
          <p:cNvPr id="7186" name="Text Box 20"/>
          <p:cNvSpPr txBox="1">
            <a:spLocks noChangeArrowheads="1"/>
          </p:cNvSpPr>
          <p:nvPr/>
        </p:nvSpPr>
        <p:spPr bwMode="auto">
          <a:xfrm>
            <a:off x="862013" y="2362200"/>
            <a:ext cx="1804987" cy="665163"/>
          </a:xfrm>
          <a:prstGeom prst="rect">
            <a:avLst/>
          </a:prstGeom>
          <a:noFill/>
          <a:ln w="12700" algn="ctr">
            <a:noFill/>
            <a:miter lim="800000"/>
            <a:headEnd/>
            <a:tailEnd/>
          </a:ln>
        </p:spPr>
        <p:txBody>
          <a:bodyPr lIns="0" tIns="0" rIns="0" bIns="0">
            <a:spAutoFit/>
          </a:bodyPr>
          <a:lstStyle/>
          <a:p>
            <a:pPr marL="177800" indent="-177800" eaLnBrk="0" hangingPunct="0">
              <a:lnSpc>
                <a:spcPct val="80000"/>
              </a:lnSpc>
              <a:buClr>
                <a:schemeClr val="tx2"/>
              </a:buClr>
              <a:buSzPct val="75000"/>
              <a:buFont typeface="Wingdings" pitchFamily="2" charset="2"/>
              <a:buChar char=""/>
            </a:pPr>
            <a:r>
              <a:rPr lang="en-US" sz="1800" b="0">
                <a:latin typeface="Arial Narrow" pitchFamily="34" charset="0"/>
              </a:rPr>
              <a:t>USB        </a:t>
            </a:r>
            <a:r>
              <a:rPr lang="en-US" sz="1800" b="0">
                <a:solidFill>
                  <a:schemeClr val="tx2"/>
                </a:solidFill>
                <a:latin typeface="Arial Narrow" pitchFamily="34" charset="0"/>
                <a:sym typeface="Wingdings" pitchFamily="2" charset="2"/>
              </a:rPr>
              <a:t></a:t>
            </a:r>
            <a:r>
              <a:rPr lang="en-US" sz="1800" b="0">
                <a:latin typeface="Arial Narrow" pitchFamily="34" charset="0"/>
                <a:sym typeface="Wingdings" pitchFamily="2" charset="2"/>
              </a:rPr>
              <a:t>  ATA</a:t>
            </a:r>
          </a:p>
          <a:p>
            <a:pPr marL="177800" indent="-177800" eaLnBrk="0" hangingPunct="0">
              <a:lnSpc>
                <a:spcPct val="80000"/>
              </a:lnSpc>
              <a:buClr>
                <a:schemeClr val="tx2"/>
              </a:buClr>
              <a:buSzPct val="75000"/>
              <a:buFont typeface="Wingdings" pitchFamily="2" charset="2"/>
              <a:buChar char=""/>
            </a:pPr>
            <a:r>
              <a:rPr lang="en-US" sz="1800" b="0">
                <a:latin typeface="Arial Narrow" pitchFamily="34" charset="0"/>
              </a:rPr>
              <a:t>Ethernet</a:t>
            </a:r>
          </a:p>
          <a:p>
            <a:pPr marL="177800" indent="-177800" eaLnBrk="0" hangingPunct="0">
              <a:lnSpc>
                <a:spcPct val="80000"/>
              </a:lnSpc>
              <a:buClr>
                <a:schemeClr val="tx2"/>
              </a:buClr>
              <a:buSzPct val="75000"/>
              <a:buFont typeface="Wingdings" pitchFamily="2" charset="2"/>
              <a:buChar char=""/>
            </a:pPr>
            <a:r>
              <a:rPr lang="en-US" sz="1800" b="0">
                <a:latin typeface="Arial Narrow" pitchFamily="34" charset="0"/>
              </a:rPr>
              <a:t>VLYNQ</a:t>
            </a:r>
          </a:p>
        </p:txBody>
      </p:sp>
      <p:sp>
        <p:nvSpPr>
          <p:cNvPr id="7187" name="Text Box 21"/>
          <p:cNvSpPr txBox="1">
            <a:spLocks noChangeArrowheads="1"/>
          </p:cNvSpPr>
          <p:nvPr/>
        </p:nvSpPr>
        <p:spPr bwMode="auto">
          <a:xfrm>
            <a:off x="228600" y="3657600"/>
            <a:ext cx="4038600" cy="2133600"/>
          </a:xfrm>
          <a:prstGeom prst="rect">
            <a:avLst/>
          </a:prstGeom>
          <a:solidFill>
            <a:schemeClr val="accent3"/>
          </a:solidFill>
          <a:ln w="12700" algn="ctr">
            <a:noFill/>
            <a:miter lim="800000"/>
            <a:headEnd/>
            <a:tailEnd/>
          </a:ln>
        </p:spPr>
        <p:txBody>
          <a:bodyPr tIns="137160" rIns="45720"/>
          <a:lstStyle/>
          <a:p>
            <a:pPr marL="342900" indent="-342900" eaLnBrk="0" hangingPunct="0">
              <a:lnSpc>
                <a:spcPct val="90000"/>
              </a:lnSpc>
              <a:spcBef>
                <a:spcPct val="20000"/>
              </a:spcBef>
              <a:buClr>
                <a:schemeClr val="tx2"/>
              </a:buClr>
              <a:buSzPct val="75000"/>
              <a:buFont typeface="Wingdings" pitchFamily="2" charset="2"/>
              <a:buNone/>
            </a:pPr>
            <a:r>
              <a:rPr lang="en-US" sz="2000"/>
              <a:t>Master Peripherals</a:t>
            </a:r>
          </a:p>
          <a:p>
            <a:pPr marL="342900" indent="-342900" eaLnBrk="0" hangingPunct="0">
              <a:lnSpc>
                <a:spcPct val="90000"/>
              </a:lnSpc>
              <a:spcBef>
                <a:spcPct val="20000"/>
              </a:spcBef>
              <a:buClr>
                <a:schemeClr val="tx2"/>
              </a:buClr>
              <a:buSzPct val="75000"/>
              <a:buFont typeface="Wingdings" pitchFamily="2" charset="2"/>
              <a:buChar char=""/>
            </a:pPr>
            <a:r>
              <a:rPr lang="en-US" sz="2000">
                <a:latin typeface="Arial Narrow" pitchFamily="34" charset="0"/>
              </a:rPr>
              <a:t>VPSS (and other master periph’s) include their own DMA functionality</a:t>
            </a:r>
          </a:p>
          <a:p>
            <a:pPr marL="342900" indent="-342900" eaLnBrk="0" hangingPunct="0">
              <a:lnSpc>
                <a:spcPct val="90000"/>
              </a:lnSpc>
              <a:spcBef>
                <a:spcPct val="20000"/>
              </a:spcBef>
              <a:buClr>
                <a:schemeClr val="tx2"/>
              </a:buClr>
              <a:buSzPct val="75000"/>
              <a:buFont typeface="Wingdings" pitchFamily="2" charset="2"/>
              <a:buChar char=""/>
            </a:pPr>
            <a:r>
              <a:rPr lang="en-US" sz="2000">
                <a:latin typeface="Arial Narrow" pitchFamily="34" charset="0"/>
              </a:rPr>
              <a:t>USB, ATA, Ethernet, VLYNQ share bus access to SCR</a:t>
            </a:r>
            <a:endParaRPr lang="en-US" sz="2000" b="0">
              <a:latin typeface="Arial Narrow" pitchFamily="34" charset="0"/>
            </a:endParaRPr>
          </a:p>
        </p:txBody>
      </p:sp>
      <p:sp>
        <p:nvSpPr>
          <p:cNvPr id="446486" name="Line 22"/>
          <p:cNvSpPr>
            <a:spLocks noChangeShapeType="1"/>
          </p:cNvSpPr>
          <p:nvPr/>
        </p:nvSpPr>
        <p:spPr bwMode="auto">
          <a:xfrm flipH="1">
            <a:off x="6096000" y="2895600"/>
            <a:ext cx="381000" cy="838200"/>
          </a:xfrm>
          <a:prstGeom prst="line">
            <a:avLst/>
          </a:prstGeom>
          <a:noFill/>
          <a:ln w="12700">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6487" name="Line 23"/>
          <p:cNvSpPr>
            <a:spLocks noChangeShapeType="1"/>
          </p:cNvSpPr>
          <p:nvPr/>
        </p:nvSpPr>
        <p:spPr bwMode="auto">
          <a:xfrm>
            <a:off x="2286000" y="2895600"/>
            <a:ext cx="304800" cy="838200"/>
          </a:xfrm>
          <a:prstGeom prst="line">
            <a:avLst/>
          </a:prstGeom>
          <a:noFill/>
          <a:ln w="12700">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90" name="Text Box 24"/>
          <p:cNvSpPr txBox="1">
            <a:spLocks noChangeArrowheads="1"/>
          </p:cNvSpPr>
          <p:nvPr/>
        </p:nvSpPr>
        <p:spPr bwMode="auto">
          <a:xfrm>
            <a:off x="1619250" y="6019800"/>
            <a:ext cx="5810250" cy="523875"/>
          </a:xfrm>
          <a:prstGeom prst="rect">
            <a:avLst/>
          </a:prstGeom>
          <a:noFill/>
          <a:ln w="12700" algn="ctr">
            <a:noFill/>
            <a:miter lim="800000"/>
            <a:headEnd/>
            <a:tailEnd/>
          </a:ln>
        </p:spPr>
        <p:txBody>
          <a:bodyPr wrap="none">
            <a:spAutoFit/>
          </a:bodyPr>
          <a:lstStyle/>
          <a:p>
            <a:pPr eaLnBrk="0" hangingPunct="0">
              <a:lnSpc>
                <a:spcPct val="70000"/>
              </a:lnSpc>
            </a:pPr>
            <a:r>
              <a:rPr lang="en-US" sz="2000"/>
              <a:t>Notes:	</a:t>
            </a:r>
            <a:r>
              <a:rPr lang="en-US" sz="2000" b="0">
                <a:solidFill>
                  <a:schemeClr val="tx2"/>
                </a:solidFill>
                <a:sym typeface="Wingdings" pitchFamily="2" charset="2"/>
              </a:rPr>
              <a:t></a:t>
            </a:r>
            <a:r>
              <a:rPr lang="en-US" sz="2000">
                <a:sym typeface="Wingdings" pitchFamily="2" charset="2"/>
              </a:rPr>
              <a:t> </a:t>
            </a:r>
            <a:r>
              <a:rPr lang="en-US" sz="1800" b="0"/>
              <a:t>Both ARM and DSP can access the EDMA3</a:t>
            </a:r>
            <a:br>
              <a:rPr lang="en-US" sz="1800" b="0"/>
            </a:br>
            <a:r>
              <a:rPr lang="en-US" sz="2000"/>
              <a:t>	</a:t>
            </a:r>
            <a:r>
              <a:rPr lang="en-US" sz="2000" b="0">
                <a:solidFill>
                  <a:schemeClr val="tx2"/>
                </a:solidFill>
                <a:sym typeface="Wingdings" pitchFamily="2" charset="2"/>
              </a:rPr>
              <a:t></a:t>
            </a:r>
            <a:r>
              <a:rPr lang="en-US" sz="2000">
                <a:sym typeface="Wingdings" pitchFamily="2" charset="2"/>
              </a:rPr>
              <a:t> </a:t>
            </a:r>
            <a:r>
              <a:rPr lang="en-US" sz="1800" b="0">
                <a:sym typeface="Wingdings" pitchFamily="2" charset="2"/>
              </a:rPr>
              <a:t>Only DSP can access hardware IDMA</a:t>
            </a:r>
          </a:p>
        </p:txBody>
      </p:sp>
      <p:pic>
        <p:nvPicPr>
          <p:cNvPr id="2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smtClean="0"/>
              <a:t>Transfer Complete Code (TCC)</a:t>
            </a:r>
          </a:p>
        </p:txBody>
      </p:sp>
      <p:sp>
        <p:nvSpPr>
          <p:cNvPr id="51203" name="Text Box 3"/>
          <p:cNvSpPr txBox="1">
            <a:spLocks noChangeArrowheads="1"/>
          </p:cNvSpPr>
          <p:nvPr/>
        </p:nvSpPr>
        <p:spPr bwMode="auto">
          <a:xfrm>
            <a:off x="228600" y="1733550"/>
            <a:ext cx="7924800" cy="1466850"/>
          </a:xfrm>
          <a:prstGeom prst="rect">
            <a:avLst/>
          </a:prstGeom>
          <a:noFill/>
          <a:ln w="12700">
            <a:noFill/>
            <a:miter lim="800000"/>
            <a:headEnd type="none" w="sm" len="sm"/>
            <a:tailEnd type="none" w="sm" len="sm"/>
          </a:ln>
        </p:spPr>
        <p:txBody>
          <a:bodyPr wrap="none" anchor="ctr"/>
          <a:lstStyle/>
          <a:p>
            <a:pPr marL="342900" indent="-342900" eaLnBrk="0" hangingPunct="0">
              <a:spcAft>
                <a:spcPct val="30000"/>
              </a:spcAft>
              <a:buClr>
                <a:schemeClr val="tx2"/>
              </a:buClr>
              <a:buSzPct val="75000"/>
              <a:buFont typeface="Wingdings" pitchFamily="2" charset="2"/>
              <a:buChar char="u"/>
            </a:pPr>
            <a:r>
              <a:rPr lang="en-US" sz="1800">
                <a:latin typeface="Arial Narrow" pitchFamily="34" charset="0"/>
              </a:rPr>
              <a:t>TCC is generated when a transfer completes. This is referred to as the “Final TCC”.</a:t>
            </a:r>
          </a:p>
          <a:p>
            <a:pPr marL="342900" indent="-342900" eaLnBrk="0" hangingPunct="0">
              <a:spcAft>
                <a:spcPct val="30000"/>
              </a:spcAft>
              <a:buClr>
                <a:schemeClr val="tx2"/>
              </a:buClr>
              <a:buSzPct val="75000"/>
              <a:buFont typeface="Wingdings" pitchFamily="2" charset="2"/>
              <a:buChar char="u"/>
            </a:pPr>
            <a:r>
              <a:rPr lang="en-US" sz="1800">
                <a:latin typeface="Arial Narrow" pitchFamily="34" charset="0"/>
              </a:rPr>
              <a:t>TCC can be used to trigger an EDMA interrupt and/or another transfer (chaining)</a:t>
            </a:r>
          </a:p>
          <a:p>
            <a:pPr marL="342900" indent="-342900" eaLnBrk="0" hangingPunct="0">
              <a:spcAft>
                <a:spcPct val="30000"/>
              </a:spcAft>
              <a:buClr>
                <a:schemeClr val="tx2"/>
              </a:buClr>
              <a:buSzPct val="75000"/>
              <a:buFont typeface="Wingdings" pitchFamily="2" charset="2"/>
              <a:buChar char="u"/>
            </a:pPr>
            <a:r>
              <a:rPr lang="en-US" sz="1800">
                <a:latin typeface="Arial Narrow" pitchFamily="34" charset="0"/>
              </a:rPr>
              <a:t>Each TR below is a “transfer request” which can be either ACNT bytes (A-sync) or</a:t>
            </a:r>
            <a:br>
              <a:rPr lang="en-US" sz="1800">
                <a:latin typeface="Arial Narrow" pitchFamily="34" charset="0"/>
              </a:rPr>
            </a:br>
            <a:r>
              <a:rPr lang="en-US" sz="1800">
                <a:latin typeface="Arial Narrow" pitchFamily="34" charset="0"/>
              </a:rPr>
              <a:t>ACNT * BCNT bytes (AB-sync). Final TCC only occurs after the LAST TR. </a:t>
            </a:r>
          </a:p>
          <a:p>
            <a:pPr marL="342900" indent="-342900" eaLnBrk="0" hangingPunct="0">
              <a:spcAft>
                <a:spcPct val="30000"/>
              </a:spcAft>
              <a:buClr>
                <a:schemeClr val="tx2"/>
              </a:buClr>
              <a:buSzPct val="75000"/>
              <a:buFont typeface="Wingdings" pitchFamily="2" charset="2"/>
              <a:buChar char="u"/>
            </a:pPr>
            <a:r>
              <a:rPr lang="en-US" sz="1800">
                <a:latin typeface="Arial Narrow" pitchFamily="34" charset="0"/>
              </a:rPr>
              <a:t>Final TCC can be generated at either of two different times:</a:t>
            </a:r>
          </a:p>
        </p:txBody>
      </p:sp>
      <p:grpSp>
        <p:nvGrpSpPr>
          <p:cNvPr id="51204" name="Group 4"/>
          <p:cNvGrpSpPr>
            <a:grpSpLocks/>
          </p:cNvGrpSpPr>
          <p:nvPr/>
        </p:nvGrpSpPr>
        <p:grpSpPr bwMode="auto">
          <a:xfrm>
            <a:off x="2054225" y="3803650"/>
            <a:ext cx="5924550" cy="1187450"/>
            <a:chOff x="602" y="1844"/>
            <a:chExt cx="3732" cy="748"/>
          </a:xfrm>
        </p:grpSpPr>
        <p:sp>
          <p:nvSpPr>
            <p:cNvPr id="424965" name="Rectangle 5"/>
            <p:cNvSpPr>
              <a:spLocks noChangeArrowheads="1"/>
            </p:cNvSpPr>
            <p:nvPr/>
          </p:nvSpPr>
          <p:spPr bwMode="auto">
            <a:xfrm>
              <a:off x="1008"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54" name="Text Box 6"/>
            <p:cNvSpPr txBox="1">
              <a:spLocks noChangeArrowheads="1"/>
            </p:cNvSpPr>
            <p:nvPr/>
          </p:nvSpPr>
          <p:spPr bwMode="auto">
            <a:xfrm>
              <a:off x="1032"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67" name="Line 7"/>
            <p:cNvSpPr>
              <a:spLocks noChangeShapeType="1"/>
            </p:cNvSpPr>
            <p:nvPr/>
          </p:nvSpPr>
          <p:spPr bwMode="auto">
            <a:xfrm>
              <a:off x="1392"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68" name="Rectangle 8"/>
            <p:cNvSpPr>
              <a:spLocks noChangeArrowheads="1"/>
            </p:cNvSpPr>
            <p:nvPr/>
          </p:nvSpPr>
          <p:spPr bwMode="auto">
            <a:xfrm>
              <a:off x="1632"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57" name="Text Box 9"/>
            <p:cNvSpPr txBox="1">
              <a:spLocks noChangeArrowheads="1"/>
            </p:cNvSpPr>
            <p:nvPr/>
          </p:nvSpPr>
          <p:spPr bwMode="auto">
            <a:xfrm>
              <a:off x="1656"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0" name="Line 10"/>
            <p:cNvSpPr>
              <a:spLocks noChangeShapeType="1"/>
            </p:cNvSpPr>
            <p:nvPr/>
          </p:nvSpPr>
          <p:spPr bwMode="auto">
            <a:xfrm>
              <a:off x="2016"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1" name="Rectangle 11"/>
            <p:cNvSpPr>
              <a:spLocks noChangeArrowheads="1"/>
            </p:cNvSpPr>
            <p:nvPr/>
          </p:nvSpPr>
          <p:spPr bwMode="auto">
            <a:xfrm>
              <a:off x="2256"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60" name="Text Box 12"/>
            <p:cNvSpPr txBox="1">
              <a:spLocks noChangeArrowheads="1"/>
            </p:cNvSpPr>
            <p:nvPr/>
          </p:nvSpPr>
          <p:spPr bwMode="auto">
            <a:xfrm>
              <a:off x="2280"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3" name="Line 13"/>
            <p:cNvSpPr>
              <a:spLocks noChangeShapeType="1"/>
            </p:cNvSpPr>
            <p:nvPr/>
          </p:nvSpPr>
          <p:spPr bwMode="auto">
            <a:xfrm>
              <a:off x="2640"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4" name="Rectangle 14"/>
            <p:cNvSpPr>
              <a:spLocks noChangeArrowheads="1"/>
            </p:cNvSpPr>
            <p:nvPr/>
          </p:nvSpPr>
          <p:spPr bwMode="auto">
            <a:xfrm>
              <a:off x="2880" y="2208"/>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63" name="Text Box 15"/>
            <p:cNvSpPr txBox="1">
              <a:spLocks noChangeArrowheads="1"/>
            </p:cNvSpPr>
            <p:nvPr/>
          </p:nvSpPr>
          <p:spPr bwMode="auto">
            <a:xfrm>
              <a:off x="2904" y="2304"/>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76" name="Line 16"/>
            <p:cNvSpPr>
              <a:spLocks noChangeShapeType="1"/>
            </p:cNvSpPr>
            <p:nvPr/>
          </p:nvSpPr>
          <p:spPr bwMode="auto">
            <a:xfrm>
              <a:off x="3264" y="2400"/>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77" name="Rectangle 17"/>
            <p:cNvSpPr>
              <a:spLocks noChangeArrowheads="1"/>
            </p:cNvSpPr>
            <p:nvPr/>
          </p:nvSpPr>
          <p:spPr bwMode="auto">
            <a:xfrm>
              <a:off x="3504" y="2208"/>
              <a:ext cx="384" cy="38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66" name="Text Box 18"/>
            <p:cNvSpPr txBox="1">
              <a:spLocks noChangeArrowheads="1"/>
            </p:cNvSpPr>
            <p:nvPr/>
          </p:nvSpPr>
          <p:spPr bwMode="auto">
            <a:xfrm>
              <a:off x="3492" y="2220"/>
              <a:ext cx="410" cy="36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a:t>TC</a:t>
              </a:r>
              <a:br>
                <a:rPr lang="en-US" sz="2000"/>
              </a:br>
              <a:r>
                <a:rPr lang="en-US" sz="2000"/>
                <a:t>Ack</a:t>
              </a:r>
            </a:p>
          </p:txBody>
        </p:sp>
        <p:sp>
          <p:nvSpPr>
            <p:cNvPr id="51267" name="Text Box 19"/>
            <p:cNvSpPr txBox="1">
              <a:spLocks noChangeArrowheads="1"/>
            </p:cNvSpPr>
            <p:nvPr/>
          </p:nvSpPr>
          <p:spPr bwMode="auto">
            <a:xfrm>
              <a:off x="602"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0" name="Line 20"/>
            <p:cNvSpPr>
              <a:spLocks noChangeShapeType="1"/>
            </p:cNvSpPr>
            <p:nvPr/>
          </p:nvSpPr>
          <p:spPr bwMode="auto">
            <a:xfrm>
              <a:off x="816"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69" name="Text Box 21"/>
            <p:cNvSpPr txBox="1">
              <a:spLocks noChangeArrowheads="1"/>
            </p:cNvSpPr>
            <p:nvPr/>
          </p:nvSpPr>
          <p:spPr bwMode="auto">
            <a:xfrm>
              <a:off x="1224"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2" name="Line 22"/>
            <p:cNvSpPr>
              <a:spLocks noChangeShapeType="1"/>
            </p:cNvSpPr>
            <p:nvPr/>
          </p:nvSpPr>
          <p:spPr bwMode="auto">
            <a:xfrm>
              <a:off x="1438"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71" name="Text Box 23"/>
            <p:cNvSpPr txBox="1">
              <a:spLocks noChangeArrowheads="1"/>
            </p:cNvSpPr>
            <p:nvPr/>
          </p:nvSpPr>
          <p:spPr bwMode="auto">
            <a:xfrm>
              <a:off x="1842"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4" name="Line 24"/>
            <p:cNvSpPr>
              <a:spLocks noChangeShapeType="1"/>
            </p:cNvSpPr>
            <p:nvPr/>
          </p:nvSpPr>
          <p:spPr bwMode="auto">
            <a:xfrm>
              <a:off x="2056"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73" name="Text Box 25"/>
            <p:cNvSpPr txBox="1">
              <a:spLocks noChangeArrowheads="1"/>
            </p:cNvSpPr>
            <p:nvPr/>
          </p:nvSpPr>
          <p:spPr bwMode="auto">
            <a:xfrm>
              <a:off x="2478" y="1844"/>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4986" name="Line 26"/>
            <p:cNvSpPr>
              <a:spLocks noChangeShapeType="1"/>
            </p:cNvSpPr>
            <p:nvPr/>
          </p:nvSpPr>
          <p:spPr bwMode="auto">
            <a:xfrm>
              <a:off x="2692" y="2016"/>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87" name="Line 27"/>
            <p:cNvSpPr>
              <a:spLocks noChangeShapeType="1"/>
            </p:cNvSpPr>
            <p:nvPr/>
          </p:nvSpPr>
          <p:spPr bwMode="auto">
            <a:xfrm flipH="1">
              <a:off x="3888" y="2016"/>
              <a:ext cx="192" cy="192"/>
            </a:xfrm>
            <a:prstGeom prst="line">
              <a:avLst/>
            </a:prstGeom>
            <a:noFill/>
            <a:ln w="38100">
              <a:solidFill>
                <a:schemeClr val="tx2"/>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76" name="Text Box 28"/>
            <p:cNvSpPr txBox="1">
              <a:spLocks noChangeArrowheads="1"/>
            </p:cNvSpPr>
            <p:nvPr/>
          </p:nvSpPr>
          <p:spPr bwMode="auto">
            <a:xfrm>
              <a:off x="3888" y="1844"/>
              <a:ext cx="446"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TCC</a:t>
              </a:r>
            </a:p>
          </p:txBody>
        </p:sp>
      </p:grpSp>
      <p:sp>
        <p:nvSpPr>
          <p:cNvPr id="51205" name="Text Box 29"/>
          <p:cNvSpPr txBox="1">
            <a:spLocks noChangeArrowheads="1"/>
          </p:cNvSpPr>
          <p:nvPr/>
        </p:nvSpPr>
        <p:spPr bwMode="auto">
          <a:xfrm>
            <a:off x="1597025" y="3422650"/>
            <a:ext cx="6073775" cy="311150"/>
          </a:xfrm>
          <a:prstGeom prst="rect">
            <a:avLst/>
          </a:prstGeom>
          <a:noFill/>
          <a:ln w="12700">
            <a:noFill/>
            <a:miter lim="800000"/>
            <a:headEnd/>
            <a:tailEnd/>
          </a:ln>
        </p:spPr>
        <p:txBody>
          <a:bodyPr wrap="none">
            <a:spAutoFit/>
          </a:bodyPr>
          <a:lstStyle/>
          <a:p>
            <a:pPr eaLnBrk="0" hangingPunct="0">
              <a:lnSpc>
                <a:spcPct val="80000"/>
              </a:lnSpc>
              <a:spcBef>
                <a:spcPct val="50000"/>
              </a:spcBef>
              <a:buSzPct val="90000"/>
              <a:buFont typeface="Wingdings" pitchFamily="2" charset="2"/>
              <a:buChar char="Ø"/>
            </a:pPr>
            <a:r>
              <a:rPr lang="en-US" sz="1800">
                <a:solidFill>
                  <a:schemeClr val="tx2"/>
                </a:solidFill>
              </a:rPr>
              <a:t>  </a:t>
            </a:r>
            <a:r>
              <a:rPr lang="en-US" sz="1800" u="sng">
                <a:solidFill>
                  <a:schemeClr val="tx2"/>
                </a:solidFill>
              </a:rPr>
              <a:t>NORMAL mode (after peripheral acknowledgement)</a:t>
            </a:r>
          </a:p>
        </p:txBody>
      </p:sp>
      <p:grpSp>
        <p:nvGrpSpPr>
          <p:cNvPr id="51206" name="Group 30"/>
          <p:cNvGrpSpPr>
            <a:grpSpLocks/>
          </p:cNvGrpSpPr>
          <p:nvPr/>
        </p:nvGrpSpPr>
        <p:grpSpPr bwMode="auto">
          <a:xfrm>
            <a:off x="2054225" y="5594350"/>
            <a:ext cx="4937125" cy="1187450"/>
            <a:chOff x="1294" y="3107"/>
            <a:chExt cx="3110" cy="748"/>
          </a:xfrm>
        </p:grpSpPr>
        <p:sp>
          <p:nvSpPr>
            <p:cNvPr id="424991" name="Rectangle 31"/>
            <p:cNvSpPr>
              <a:spLocks noChangeArrowheads="1"/>
            </p:cNvSpPr>
            <p:nvPr/>
          </p:nvSpPr>
          <p:spPr bwMode="auto">
            <a:xfrm>
              <a:off x="1700" y="3471"/>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3" name="Text Box 32"/>
            <p:cNvSpPr txBox="1">
              <a:spLocks noChangeArrowheads="1"/>
            </p:cNvSpPr>
            <p:nvPr/>
          </p:nvSpPr>
          <p:spPr bwMode="auto">
            <a:xfrm>
              <a:off x="1724" y="3567"/>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93" name="Line 33"/>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94" name="Rectangle 34"/>
            <p:cNvSpPr>
              <a:spLocks noChangeArrowheads="1"/>
            </p:cNvSpPr>
            <p:nvPr/>
          </p:nvSpPr>
          <p:spPr bwMode="auto">
            <a:xfrm>
              <a:off x="2324" y="3471"/>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6" name="Text Box 35"/>
            <p:cNvSpPr txBox="1">
              <a:spLocks noChangeArrowheads="1"/>
            </p:cNvSpPr>
            <p:nvPr/>
          </p:nvSpPr>
          <p:spPr bwMode="auto">
            <a:xfrm>
              <a:off x="2348" y="3567"/>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96" name="Line 36"/>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4997" name="Rectangle 37"/>
            <p:cNvSpPr>
              <a:spLocks noChangeArrowheads="1"/>
            </p:cNvSpPr>
            <p:nvPr/>
          </p:nvSpPr>
          <p:spPr bwMode="auto">
            <a:xfrm>
              <a:off x="2948" y="3471"/>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9" name="Text Box 38"/>
            <p:cNvSpPr txBox="1">
              <a:spLocks noChangeArrowheads="1"/>
            </p:cNvSpPr>
            <p:nvPr/>
          </p:nvSpPr>
          <p:spPr bwMode="auto">
            <a:xfrm>
              <a:off x="2972" y="3567"/>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424999" name="Line 39"/>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00" name="Rectangle 40"/>
            <p:cNvSpPr>
              <a:spLocks noChangeArrowheads="1"/>
            </p:cNvSpPr>
            <p:nvPr/>
          </p:nvSpPr>
          <p:spPr bwMode="auto">
            <a:xfrm>
              <a:off x="3572" y="3471"/>
              <a:ext cx="384" cy="384"/>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42" name="Text Box 41"/>
            <p:cNvSpPr txBox="1">
              <a:spLocks noChangeArrowheads="1"/>
            </p:cNvSpPr>
            <p:nvPr/>
          </p:nvSpPr>
          <p:spPr bwMode="auto">
            <a:xfrm>
              <a:off x="3596" y="3567"/>
              <a:ext cx="330"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TR</a:t>
              </a:r>
            </a:p>
          </p:txBody>
        </p:sp>
        <p:sp>
          <p:nvSpPr>
            <p:cNvPr id="51243" name="Text Box 42"/>
            <p:cNvSpPr txBox="1">
              <a:spLocks noChangeArrowheads="1"/>
            </p:cNvSpPr>
            <p:nvPr/>
          </p:nvSpPr>
          <p:spPr bwMode="auto">
            <a:xfrm>
              <a:off x="1294" y="3107"/>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5003" name="Line 43"/>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45" name="Text Box 44"/>
            <p:cNvSpPr txBox="1">
              <a:spLocks noChangeArrowheads="1"/>
            </p:cNvSpPr>
            <p:nvPr/>
          </p:nvSpPr>
          <p:spPr bwMode="auto">
            <a:xfrm>
              <a:off x="1916" y="3107"/>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5005" name="Line 45"/>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47" name="Text Box 46"/>
            <p:cNvSpPr txBox="1">
              <a:spLocks noChangeArrowheads="1"/>
            </p:cNvSpPr>
            <p:nvPr/>
          </p:nvSpPr>
          <p:spPr bwMode="auto">
            <a:xfrm>
              <a:off x="2534" y="3107"/>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5007" name="Line 47"/>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49" name="Text Box 48"/>
            <p:cNvSpPr txBox="1">
              <a:spLocks noChangeArrowheads="1"/>
            </p:cNvSpPr>
            <p:nvPr/>
          </p:nvSpPr>
          <p:spPr bwMode="auto">
            <a:xfrm>
              <a:off x="3170" y="3107"/>
              <a:ext cx="412"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EVTx</a:t>
              </a:r>
            </a:p>
          </p:txBody>
        </p:sp>
        <p:sp>
          <p:nvSpPr>
            <p:cNvPr id="425009" name="Line 49"/>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0" name="Line 50"/>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52" name="Text Box 51"/>
            <p:cNvSpPr txBox="1">
              <a:spLocks noChangeArrowheads="1"/>
            </p:cNvSpPr>
            <p:nvPr/>
          </p:nvSpPr>
          <p:spPr bwMode="auto">
            <a:xfrm>
              <a:off x="3958" y="3107"/>
              <a:ext cx="446"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rPr>
                <a:t>TCC</a:t>
              </a:r>
            </a:p>
          </p:txBody>
        </p:sp>
      </p:grpSp>
      <p:sp>
        <p:nvSpPr>
          <p:cNvPr id="51207" name="Text Box 52"/>
          <p:cNvSpPr txBox="1">
            <a:spLocks noChangeArrowheads="1"/>
          </p:cNvSpPr>
          <p:nvPr/>
        </p:nvSpPr>
        <p:spPr bwMode="auto">
          <a:xfrm>
            <a:off x="1597025" y="5251450"/>
            <a:ext cx="5743575" cy="311150"/>
          </a:xfrm>
          <a:prstGeom prst="rect">
            <a:avLst/>
          </a:prstGeom>
          <a:noFill/>
          <a:ln w="12700">
            <a:noFill/>
            <a:miter lim="800000"/>
            <a:headEnd/>
            <a:tailEnd/>
          </a:ln>
        </p:spPr>
        <p:txBody>
          <a:bodyPr wrap="none">
            <a:spAutoFit/>
          </a:bodyPr>
          <a:lstStyle/>
          <a:p>
            <a:pPr eaLnBrk="0" hangingPunct="0">
              <a:lnSpc>
                <a:spcPct val="80000"/>
              </a:lnSpc>
              <a:spcBef>
                <a:spcPct val="50000"/>
              </a:spcBef>
              <a:buSzPct val="90000"/>
              <a:buFont typeface="Wingdings" pitchFamily="2" charset="2"/>
              <a:buChar char="Ø"/>
            </a:pPr>
            <a:r>
              <a:rPr lang="en-US" sz="1800">
                <a:solidFill>
                  <a:schemeClr val="tx2"/>
                </a:solidFill>
              </a:rPr>
              <a:t>  </a:t>
            </a:r>
            <a:r>
              <a:rPr lang="en-US" sz="1800" u="sng">
                <a:solidFill>
                  <a:schemeClr val="tx2"/>
                </a:solidFill>
              </a:rPr>
              <a:t>EARLY mode (after submitting the last TR to TC)</a:t>
            </a:r>
          </a:p>
        </p:txBody>
      </p:sp>
      <p:sp>
        <p:nvSpPr>
          <p:cNvPr id="425013" name="Rectangle 53"/>
          <p:cNvSpPr>
            <a:spLocks noChangeArrowheads="1"/>
          </p:cNvSpPr>
          <p:nvPr/>
        </p:nvSpPr>
        <p:spPr bwMode="auto">
          <a:xfrm>
            <a:off x="3916363" y="752475"/>
            <a:ext cx="990600" cy="3048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4" name="Rectangle 54"/>
          <p:cNvSpPr>
            <a:spLocks noChangeArrowheads="1"/>
          </p:cNvSpPr>
          <p:nvPr/>
        </p:nvSpPr>
        <p:spPr bwMode="auto">
          <a:xfrm>
            <a:off x="4906963" y="752475"/>
            <a:ext cx="1371600" cy="3048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5" name="Rectangle 55"/>
          <p:cNvSpPr>
            <a:spLocks noChangeArrowheads="1"/>
          </p:cNvSpPr>
          <p:nvPr/>
        </p:nvSpPr>
        <p:spPr bwMode="auto">
          <a:xfrm>
            <a:off x="6278563" y="752475"/>
            <a:ext cx="990600" cy="30480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5016" name="Rectangle 56"/>
          <p:cNvSpPr>
            <a:spLocks noChangeArrowheads="1"/>
          </p:cNvSpPr>
          <p:nvPr/>
        </p:nvSpPr>
        <p:spPr bwMode="auto">
          <a:xfrm>
            <a:off x="2925763" y="752475"/>
            <a:ext cx="990600" cy="30480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12" name="Text Box 57"/>
          <p:cNvSpPr txBox="1">
            <a:spLocks noChangeArrowheads="1"/>
          </p:cNvSpPr>
          <p:nvPr/>
        </p:nvSpPr>
        <p:spPr bwMode="auto">
          <a:xfrm>
            <a:off x="2862263"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31</a:t>
            </a:r>
          </a:p>
        </p:txBody>
      </p:sp>
      <p:sp>
        <p:nvSpPr>
          <p:cNvPr id="51213" name="Text Box 58"/>
          <p:cNvSpPr txBox="1">
            <a:spLocks noChangeArrowheads="1"/>
          </p:cNvSpPr>
          <p:nvPr/>
        </p:nvSpPr>
        <p:spPr bwMode="auto">
          <a:xfrm>
            <a:off x="3602038"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18</a:t>
            </a:r>
          </a:p>
        </p:txBody>
      </p:sp>
      <p:sp>
        <p:nvSpPr>
          <p:cNvPr id="51214" name="Text Box 59"/>
          <p:cNvSpPr txBox="1">
            <a:spLocks noChangeArrowheads="1"/>
          </p:cNvSpPr>
          <p:nvPr/>
        </p:nvSpPr>
        <p:spPr bwMode="auto">
          <a:xfrm>
            <a:off x="3840163"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17</a:t>
            </a:r>
          </a:p>
        </p:txBody>
      </p:sp>
      <p:sp>
        <p:nvSpPr>
          <p:cNvPr id="51215" name="Text Box 60"/>
          <p:cNvSpPr txBox="1">
            <a:spLocks noChangeArrowheads="1"/>
          </p:cNvSpPr>
          <p:nvPr/>
        </p:nvSpPr>
        <p:spPr bwMode="auto">
          <a:xfrm>
            <a:off x="4602163"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12</a:t>
            </a:r>
          </a:p>
        </p:txBody>
      </p:sp>
      <p:sp>
        <p:nvSpPr>
          <p:cNvPr id="51216" name="Text Box 61"/>
          <p:cNvSpPr txBox="1">
            <a:spLocks noChangeArrowheads="1"/>
          </p:cNvSpPr>
          <p:nvPr/>
        </p:nvSpPr>
        <p:spPr bwMode="auto">
          <a:xfrm>
            <a:off x="1597025" y="746125"/>
            <a:ext cx="12985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Arial Narrow" pitchFamily="34" charset="0"/>
              </a:rPr>
              <a:t>Options Reg</a:t>
            </a:r>
          </a:p>
        </p:txBody>
      </p:sp>
      <p:sp>
        <p:nvSpPr>
          <p:cNvPr id="51217" name="Text Box 62"/>
          <p:cNvSpPr txBox="1">
            <a:spLocks noChangeArrowheads="1"/>
          </p:cNvSpPr>
          <p:nvPr/>
        </p:nvSpPr>
        <p:spPr bwMode="auto">
          <a:xfrm>
            <a:off x="4081463" y="762000"/>
            <a:ext cx="6540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TCC</a:t>
            </a:r>
          </a:p>
        </p:txBody>
      </p:sp>
      <p:sp>
        <p:nvSpPr>
          <p:cNvPr id="51218" name="Text Box 63"/>
          <p:cNvSpPr txBox="1">
            <a:spLocks noChangeArrowheads="1"/>
          </p:cNvSpPr>
          <p:nvPr/>
        </p:nvSpPr>
        <p:spPr bwMode="auto">
          <a:xfrm>
            <a:off x="4906963" y="765175"/>
            <a:ext cx="13398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t>TCCMODE</a:t>
            </a:r>
          </a:p>
        </p:txBody>
      </p:sp>
      <p:sp>
        <p:nvSpPr>
          <p:cNvPr id="51219" name="Text Box 64"/>
          <p:cNvSpPr txBox="1">
            <a:spLocks noChangeArrowheads="1"/>
          </p:cNvSpPr>
          <p:nvPr/>
        </p:nvSpPr>
        <p:spPr bwMode="auto">
          <a:xfrm>
            <a:off x="5411788" y="533400"/>
            <a:ext cx="339725"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11</a:t>
            </a:r>
          </a:p>
        </p:txBody>
      </p:sp>
      <p:sp>
        <p:nvSpPr>
          <p:cNvPr id="51220" name="Text Box 65"/>
          <p:cNvSpPr txBox="1">
            <a:spLocks noChangeArrowheads="1"/>
          </p:cNvSpPr>
          <p:nvPr/>
        </p:nvSpPr>
        <p:spPr bwMode="auto">
          <a:xfrm>
            <a:off x="6202363" y="533400"/>
            <a:ext cx="34766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10</a:t>
            </a:r>
          </a:p>
        </p:txBody>
      </p:sp>
      <p:sp>
        <p:nvSpPr>
          <p:cNvPr id="51221" name="Text Box 66"/>
          <p:cNvSpPr txBox="1">
            <a:spLocks noChangeArrowheads="1"/>
          </p:cNvSpPr>
          <p:nvPr/>
        </p:nvSpPr>
        <p:spPr bwMode="auto">
          <a:xfrm>
            <a:off x="7050088" y="533400"/>
            <a:ext cx="2667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Arial Narrow" pitchFamily="34" charset="0"/>
              </a:rPr>
              <a:t>0</a:t>
            </a:r>
          </a:p>
        </p:txBody>
      </p:sp>
      <p:sp>
        <p:nvSpPr>
          <p:cNvPr id="51222" name="Text Box 67"/>
          <p:cNvSpPr txBox="1">
            <a:spLocks noChangeArrowheads="1"/>
          </p:cNvSpPr>
          <p:nvPr/>
        </p:nvSpPr>
        <p:spPr bwMode="auto">
          <a:xfrm>
            <a:off x="4014788" y="1095375"/>
            <a:ext cx="8620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Arial Narrow" pitchFamily="34" charset="0"/>
              </a:rPr>
              <a:t>Ch 0-63</a:t>
            </a:r>
          </a:p>
        </p:txBody>
      </p:sp>
      <p:sp>
        <p:nvSpPr>
          <p:cNvPr id="51223" name="Text Box 68"/>
          <p:cNvSpPr txBox="1">
            <a:spLocks noChangeArrowheads="1"/>
          </p:cNvSpPr>
          <p:nvPr/>
        </p:nvSpPr>
        <p:spPr bwMode="auto">
          <a:xfrm>
            <a:off x="5105400" y="1120775"/>
            <a:ext cx="922338" cy="415925"/>
          </a:xfrm>
          <a:prstGeom prst="rect">
            <a:avLst/>
          </a:prstGeom>
          <a:noFill/>
          <a:ln w="12700">
            <a:noFill/>
            <a:miter lim="800000"/>
            <a:headEnd/>
            <a:tailEnd/>
          </a:ln>
        </p:spPr>
        <p:txBody>
          <a:bodyPr wrap="none">
            <a:spAutoFit/>
          </a:bodyPr>
          <a:lstStyle/>
          <a:p>
            <a:pPr eaLnBrk="0" hangingPunct="0">
              <a:lnSpc>
                <a:spcPct val="50000"/>
              </a:lnSpc>
              <a:spcBef>
                <a:spcPct val="50000"/>
              </a:spcBef>
              <a:buFontTx/>
              <a:buChar char="•"/>
            </a:pPr>
            <a:r>
              <a:rPr lang="en-US" sz="1400">
                <a:latin typeface="Arial Narrow" pitchFamily="34" charset="0"/>
              </a:rPr>
              <a:t> NORMAL</a:t>
            </a:r>
          </a:p>
          <a:p>
            <a:pPr eaLnBrk="0" hangingPunct="0">
              <a:lnSpc>
                <a:spcPct val="50000"/>
              </a:lnSpc>
              <a:spcBef>
                <a:spcPct val="50000"/>
              </a:spcBef>
              <a:buFontTx/>
              <a:buChar char="•"/>
            </a:pPr>
            <a:r>
              <a:rPr lang="en-US" sz="1400">
                <a:latin typeface="Arial Narrow" pitchFamily="34" charset="0"/>
              </a:rPr>
              <a:t> EARLY</a:t>
            </a:r>
          </a:p>
        </p:txBody>
      </p:sp>
      <p:pic>
        <p:nvPicPr>
          <p:cNvPr id="71"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lstStyle/>
          <a:p>
            <a:r>
              <a:rPr lang="en-US" smtClean="0"/>
              <a:t>OPTions Register Details</a:t>
            </a:r>
          </a:p>
        </p:txBody>
      </p:sp>
      <p:pic>
        <p:nvPicPr>
          <p:cNvPr id="52228" name="Picture 124" descr="opt_register2"/>
          <p:cNvPicPr>
            <a:picLocks noChangeAspect="1" noChangeArrowheads="1"/>
          </p:cNvPicPr>
          <p:nvPr/>
        </p:nvPicPr>
        <p:blipFill>
          <a:blip r:embed="rId3" cstate="print"/>
          <a:srcRect/>
          <a:stretch>
            <a:fillRect/>
          </a:stretch>
        </p:blipFill>
        <p:spPr bwMode="auto">
          <a:xfrm>
            <a:off x="2305050" y="5407025"/>
            <a:ext cx="4857750" cy="1136650"/>
          </a:xfrm>
          <a:prstGeom prst="rect">
            <a:avLst/>
          </a:prstGeom>
          <a:noFill/>
          <a:ln w="9525">
            <a:noFill/>
            <a:miter lim="800000"/>
            <a:headEnd/>
            <a:tailEnd/>
          </a:ln>
        </p:spPr>
      </p:pic>
      <p:pic>
        <p:nvPicPr>
          <p:cNvPr id="52229" name="Picture 125" descr="OPT_register1"/>
          <p:cNvPicPr>
            <a:picLocks noChangeAspect="1" noChangeArrowheads="1"/>
          </p:cNvPicPr>
          <p:nvPr/>
        </p:nvPicPr>
        <p:blipFill>
          <a:blip r:embed="rId4" cstate="print"/>
          <a:srcRect/>
          <a:stretch>
            <a:fillRect/>
          </a:stretch>
        </p:blipFill>
        <p:spPr bwMode="auto">
          <a:xfrm>
            <a:off x="2209800" y="685800"/>
            <a:ext cx="5105400" cy="4870450"/>
          </a:xfrm>
          <a:prstGeom prst="rect">
            <a:avLst/>
          </a:prstGeom>
          <a:noFill/>
          <a:ln w="9525">
            <a:noFill/>
            <a:miter lim="800000"/>
            <a:headEnd/>
            <a:tailEnd/>
          </a:ln>
        </p:spPr>
      </p:pic>
      <p:pic>
        <p:nvPicPr>
          <p:cNvPr id="6"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bg2">
            <a:lumMod val="85000"/>
          </a:schemeClr>
        </a:solidFill>
        <a:effectLst/>
      </p:bgPr>
    </p:bg>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152400" y="3733800"/>
            <a:ext cx="3429000" cy="1752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251" name="Rectangle 3"/>
          <p:cNvSpPr>
            <a:spLocks noGrp="1" noChangeArrowheads="1"/>
          </p:cNvSpPr>
          <p:nvPr>
            <p:ph type="title"/>
          </p:nvPr>
        </p:nvSpPr>
        <p:spPr/>
        <p:txBody>
          <a:bodyPr/>
          <a:lstStyle/>
          <a:p>
            <a:r>
              <a:rPr lang="en-US" smtClean="0"/>
              <a:t>Counter Reload</a:t>
            </a:r>
          </a:p>
        </p:txBody>
      </p:sp>
      <p:graphicFrame>
        <p:nvGraphicFramePr>
          <p:cNvPr id="662532" name="Group 4"/>
          <p:cNvGraphicFramePr>
            <a:graphicFrameLocks noGrp="1"/>
          </p:cNvGraphicFramePr>
          <p:nvPr/>
        </p:nvGraphicFramePr>
        <p:xfrm>
          <a:off x="2905125" y="609600"/>
          <a:ext cx="5172075" cy="2524125"/>
        </p:xfrm>
        <a:graphic>
          <a:graphicData uri="http://schemas.openxmlformats.org/drawingml/2006/table">
            <a:tbl>
              <a:tblPr/>
              <a:tblGrid>
                <a:gridCol w="517525"/>
                <a:gridCol w="517525"/>
                <a:gridCol w="517525"/>
                <a:gridCol w="514350"/>
                <a:gridCol w="517525"/>
                <a:gridCol w="517525"/>
                <a:gridCol w="517525"/>
                <a:gridCol w="517525"/>
                <a:gridCol w="517525"/>
                <a:gridCol w="517525"/>
              </a:tblGrid>
              <a:tr h="504825">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anchor="ctr" horzOverflow="overflow">
                    <a:lnL cap="flat">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6</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7</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8</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9</a:t>
                      </a:r>
                    </a:p>
                  </a:txBody>
                  <a:tcPr anchor="ctr"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10</a:t>
                      </a:r>
                    </a:p>
                  </a:txBody>
                  <a:tcPr anchor="ctr" horzOverflow="overflow">
                    <a:lnL>
                      <a:noFill/>
                    </a:lnL>
                    <a:lnR cap="flat">
                      <a:noFill/>
                    </a:lnR>
                    <a:lnT cap="flat">
                      <a:noFill/>
                    </a:lnT>
                    <a:lnB w="28575" cap="flat" cmpd="sng" algn="ctr">
                      <a:solidFill>
                        <a:schemeClr val="tx1"/>
                      </a:solidFill>
                      <a:prstDash val="solid"/>
                      <a:round/>
                      <a:headEnd type="none" w="sm" len="sm"/>
                      <a:tailEnd type="none" w="sm" len="sm"/>
                    </a:lnB>
                    <a:lnTlToBr>
                      <a:noFill/>
                    </a:lnTlToBr>
                    <a:lnBlToTr>
                      <a:noFill/>
                    </a:lnBlToTr>
                    <a:noFill/>
                  </a:tcPr>
                </a:tc>
              </a:tr>
              <a:tr h="504825">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solidFill>
                  </a:tcPr>
                </a:tc>
              </a:tr>
              <a:tr h="504825">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000000"/>
                          </a:solidFill>
                          <a:effectLst/>
                          <a:latin typeface="Arial" charset="0"/>
                        </a:rPr>
                        <a:t>2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04825">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504825">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solidFill>
                  </a:tcPr>
                </a:tc>
              </a:tr>
            </a:tbl>
          </a:graphicData>
        </a:graphic>
      </p:graphicFrame>
      <p:sp>
        <p:nvSpPr>
          <p:cNvPr id="53319" name="Rectangle 83"/>
          <p:cNvSpPr>
            <a:spLocks noChangeArrowheads="1"/>
          </p:cNvSpPr>
          <p:nvPr/>
        </p:nvSpPr>
        <p:spPr bwMode="auto">
          <a:xfrm>
            <a:off x="685800" y="838200"/>
            <a:ext cx="533400" cy="1447800"/>
          </a:xfrm>
          <a:prstGeom prst="rect">
            <a:avLst/>
          </a:prstGeom>
          <a:solidFill>
            <a:schemeClr val="accent3"/>
          </a:solidFill>
          <a:ln w="12700">
            <a:solidFill>
              <a:schemeClr val="tx1"/>
            </a:solidFill>
            <a:miter lim="800000"/>
            <a:headEnd type="none" w="sm" len="sm"/>
            <a:tailEnd type="none" w="sm" len="sm"/>
          </a:ln>
        </p:spPr>
        <p:txBody>
          <a:bodyPr anchor="ctr"/>
          <a:lstStyle/>
          <a:p>
            <a:pPr algn="ctr" eaLnBrk="0" hangingPunct="0">
              <a:lnSpc>
                <a:spcPct val="80000"/>
              </a:lnSpc>
              <a:spcBef>
                <a:spcPct val="50000"/>
              </a:spcBef>
            </a:pPr>
            <a:r>
              <a:rPr lang="en-US">
                <a:latin typeface="Arial Narrow" pitchFamily="34" charset="0"/>
              </a:rPr>
              <a:t>EDMA</a:t>
            </a:r>
          </a:p>
        </p:txBody>
      </p:sp>
      <p:sp>
        <p:nvSpPr>
          <p:cNvPr id="53320" name="Rectangle 84"/>
          <p:cNvSpPr>
            <a:spLocks noChangeArrowheads="1"/>
          </p:cNvSpPr>
          <p:nvPr/>
        </p:nvSpPr>
        <p:spPr bwMode="auto">
          <a:xfrm>
            <a:off x="2192338" y="1665288"/>
            <a:ext cx="676275" cy="396875"/>
          </a:xfrm>
          <a:prstGeom prst="rect">
            <a:avLst/>
          </a:prstGeom>
          <a:noFill/>
          <a:ln w="12700">
            <a:noFill/>
            <a:miter lim="800000"/>
            <a:headEnd type="none" w="sm" len="sm"/>
            <a:tailEnd type="none" w="sm" len="sm"/>
          </a:ln>
        </p:spPr>
        <p:txBody>
          <a:bodyPr wrap="none">
            <a:spAutoFit/>
          </a:bodyPr>
          <a:lstStyle/>
          <a:p>
            <a:pPr algn="r" eaLnBrk="0" hangingPunct="0"/>
            <a:r>
              <a:rPr lang="en-US" sz="2000" b="0"/>
              <a:t>Left:</a:t>
            </a:r>
          </a:p>
        </p:txBody>
      </p:sp>
      <p:sp>
        <p:nvSpPr>
          <p:cNvPr id="53321" name="Rectangle 85"/>
          <p:cNvSpPr>
            <a:spLocks noChangeArrowheads="1"/>
          </p:cNvSpPr>
          <p:nvPr/>
        </p:nvSpPr>
        <p:spPr bwMode="auto">
          <a:xfrm>
            <a:off x="2020888" y="2171700"/>
            <a:ext cx="847725" cy="396875"/>
          </a:xfrm>
          <a:prstGeom prst="rect">
            <a:avLst/>
          </a:prstGeom>
          <a:noFill/>
          <a:ln w="12700">
            <a:noFill/>
            <a:miter lim="800000"/>
            <a:headEnd type="none" w="sm" len="sm"/>
            <a:tailEnd type="none" w="sm" len="sm"/>
          </a:ln>
        </p:spPr>
        <p:txBody>
          <a:bodyPr wrap="none">
            <a:spAutoFit/>
          </a:bodyPr>
          <a:lstStyle/>
          <a:p>
            <a:pPr algn="r" eaLnBrk="0" hangingPunct="0"/>
            <a:r>
              <a:rPr lang="en-US" sz="2000" b="0"/>
              <a:t>Right:</a:t>
            </a:r>
          </a:p>
        </p:txBody>
      </p:sp>
      <p:sp>
        <p:nvSpPr>
          <p:cNvPr id="53322" name="Rectangle 86"/>
          <p:cNvSpPr>
            <a:spLocks noChangeArrowheads="1"/>
          </p:cNvSpPr>
          <p:nvPr/>
        </p:nvSpPr>
        <p:spPr bwMode="auto">
          <a:xfrm>
            <a:off x="152400" y="838200"/>
            <a:ext cx="381000" cy="1447800"/>
          </a:xfrm>
          <a:prstGeom prst="rect">
            <a:avLst/>
          </a:prstGeom>
          <a:solidFill>
            <a:schemeClr val="accent3"/>
          </a:solidFill>
          <a:ln w="12700">
            <a:solidFill>
              <a:schemeClr val="tx1"/>
            </a:solidFill>
            <a:miter lim="800000"/>
            <a:headEnd type="none" w="sm" len="sm"/>
            <a:tailEnd type="none" w="sm" len="sm"/>
          </a:ln>
        </p:spPr>
        <p:txBody>
          <a:bodyPr anchor="ctr"/>
          <a:lstStyle/>
          <a:p>
            <a:pPr algn="ctr" eaLnBrk="0" hangingPunct="0">
              <a:lnSpc>
                <a:spcPct val="80000"/>
              </a:lnSpc>
            </a:pPr>
            <a:r>
              <a:rPr lang="en-US" sz="2000"/>
              <a:t>M</a:t>
            </a:r>
          </a:p>
          <a:p>
            <a:pPr algn="ctr" eaLnBrk="0" hangingPunct="0">
              <a:lnSpc>
                <a:spcPct val="80000"/>
              </a:lnSpc>
            </a:pPr>
            <a:r>
              <a:rPr lang="en-US" sz="2000"/>
              <a:t>cBSP</a:t>
            </a:r>
          </a:p>
        </p:txBody>
      </p:sp>
      <p:sp>
        <p:nvSpPr>
          <p:cNvPr id="53323" name="Text Box 87"/>
          <p:cNvSpPr txBox="1">
            <a:spLocks noChangeArrowheads="1"/>
          </p:cNvSpPr>
          <p:nvPr/>
        </p:nvSpPr>
        <p:spPr bwMode="auto">
          <a:xfrm>
            <a:off x="228600" y="3870325"/>
            <a:ext cx="3200400" cy="1463675"/>
          </a:xfrm>
          <a:prstGeom prst="rect">
            <a:avLst/>
          </a:prstGeom>
          <a:noFill/>
          <a:ln w="12700">
            <a:noFill/>
            <a:miter lim="800000"/>
            <a:headEnd type="none" w="sm" len="sm"/>
            <a:tailEnd type="none" w="sm" len="sm"/>
          </a:ln>
        </p:spPr>
        <p:txBody>
          <a:bodyPr/>
          <a:lstStyle/>
          <a:p>
            <a:pPr marL="342900" indent="-342900" eaLnBrk="0" hangingPunct="0">
              <a:buClr>
                <a:schemeClr val="tx2"/>
              </a:buClr>
              <a:buSzPct val="75000"/>
              <a:buFont typeface="Wingdings" pitchFamily="2" charset="2"/>
              <a:buNone/>
            </a:pPr>
            <a:r>
              <a:rPr lang="en-US" sz="1800">
                <a:latin typeface="Arial Narrow" pitchFamily="34" charset="0"/>
              </a:rPr>
              <a:t>What happens when BCNT goes to zero?</a:t>
            </a:r>
          </a:p>
          <a:p>
            <a:pPr marL="342900" indent="-342900" eaLnBrk="0" hangingPunct="0">
              <a:buClr>
                <a:schemeClr val="tx2"/>
              </a:buClr>
              <a:buSzPct val="75000"/>
              <a:buFont typeface="Wingdings" pitchFamily="2" charset="2"/>
              <a:buNone/>
            </a:pPr>
            <a:endParaRPr lang="en-US" sz="1800">
              <a:latin typeface="Arial Narrow" pitchFamily="34" charset="0"/>
            </a:endParaRPr>
          </a:p>
          <a:p>
            <a:pPr marL="342900" indent="-342900" eaLnBrk="0" hangingPunct="0">
              <a:buClr>
                <a:schemeClr val="tx2"/>
              </a:buClr>
              <a:buSzPct val="75000"/>
              <a:buFont typeface="Wingdings" pitchFamily="2" charset="2"/>
              <a:buNone/>
            </a:pPr>
            <a:r>
              <a:rPr lang="en-US" sz="1800">
                <a:latin typeface="Arial Narrow" pitchFamily="34" charset="0"/>
              </a:rPr>
              <a:t>There’s a register for this</a:t>
            </a:r>
          </a:p>
        </p:txBody>
      </p:sp>
      <p:sp>
        <p:nvSpPr>
          <p:cNvPr id="662616" name="Freeform 88"/>
          <p:cNvSpPr>
            <a:spLocks/>
          </p:cNvSpPr>
          <p:nvPr/>
        </p:nvSpPr>
        <p:spPr bwMode="auto">
          <a:xfrm>
            <a:off x="2667000" y="4713288"/>
            <a:ext cx="609600" cy="354012"/>
          </a:xfrm>
          <a:custGeom>
            <a:avLst/>
            <a:gdLst/>
            <a:ahLst/>
            <a:cxnLst>
              <a:cxn ang="0">
                <a:pos x="0" y="151"/>
              </a:cxn>
              <a:cxn ang="0">
                <a:pos x="288" y="7"/>
              </a:cxn>
              <a:cxn ang="0">
                <a:pos x="192" y="191"/>
              </a:cxn>
              <a:cxn ang="0">
                <a:pos x="384" y="199"/>
              </a:cxn>
            </a:cxnLst>
            <a:rect l="0" t="0" r="r" b="b"/>
            <a:pathLst>
              <a:path w="384" h="223">
                <a:moveTo>
                  <a:pt x="0" y="151"/>
                </a:moveTo>
                <a:cubicBezTo>
                  <a:pt x="132" y="79"/>
                  <a:pt x="256" y="0"/>
                  <a:pt x="288" y="7"/>
                </a:cubicBezTo>
                <a:cubicBezTo>
                  <a:pt x="320" y="14"/>
                  <a:pt x="176" y="159"/>
                  <a:pt x="192" y="191"/>
                </a:cubicBezTo>
                <a:cubicBezTo>
                  <a:pt x="208" y="223"/>
                  <a:pt x="344" y="197"/>
                  <a:pt x="384" y="199"/>
                </a:cubicBezTo>
              </a:path>
            </a:pathLst>
          </a:custGeom>
          <a:noFill/>
          <a:ln w="12700" cap="flat" cmpd="sng">
            <a:solidFill>
              <a:schemeClr val="tx1"/>
            </a:solidFill>
            <a:prstDash val="sysDot"/>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17" name="Rectangle 89"/>
          <p:cNvSpPr>
            <a:spLocks noChangeArrowheads="1"/>
          </p:cNvSpPr>
          <p:nvPr/>
        </p:nvSpPr>
        <p:spPr bwMode="auto">
          <a:xfrm>
            <a:off x="5486400" y="4114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18" name="Rectangle 90"/>
          <p:cNvSpPr>
            <a:spLocks noChangeArrowheads="1"/>
          </p:cNvSpPr>
          <p:nvPr/>
        </p:nvSpPr>
        <p:spPr bwMode="auto">
          <a:xfrm>
            <a:off x="6858000" y="4114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19" name="Rectangle 91"/>
          <p:cNvSpPr>
            <a:spLocks noChangeArrowheads="1"/>
          </p:cNvSpPr>
          <p:nvPr/>
        </p:nvSpPr>
        <p:spPr bwMode="auto">
          <a:xfrm>
            <a:off x="5486400" y="4495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20" name="Rectangle 92"/>
          <p:cNvSpPr>
            <a:spLocks noChangeArrowheads="1"/>
          </p:cNvSpPr>
          <p:nvPr/>
        </p:nvSpPr>
        <p:spPr bwMode="auto">
          <a:xfrm>
            <a:off x="6858000" y="4495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21" name="Rectangle 93"/>
          <p:cNvSpPr>
            <a:spLocks noChangeArrowheads="1"/>
          </p:cNvSpPr>
          <p:nvPr/>
        </p:nvSpPr>
        <p:spPr bwMode="auto">
          <a:xfrm>
            <a:off x="5486400" y="5638800"/>
            <a:ext cx="2743200" cy="381000"/>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22" name="Rectangle 94"/>
          <p:cNvSpPr>
            <a:spLocks noChangeArrowheads="1"/>
          </p:cNvSpPr>
          <p:nvPr/>
        </p:nvSpPr>
        <p:spPr bwMode="auto">
          <a:xfrm>
            <a:off x="5486400" y="6019800"/>
            <a:ext cx="2743200" cy="381000"/>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331" name="Text Box 95"/>
          <p:cNvSpPr txBox="1">
            <a:spLocks noChangeArrowheads="1"/>
          </p:cNvSpPr>
          <p:nvPr/>
        </p:nvSpPr>
        <p:spPr bwMode="auto">
          <a:xfrm>
            <a:off x="4437063" y="5683250"/>
            <a:ext cx="106362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Src Addr</a:t>
            </a:r>
          </a:p>
        </p:txBody>
      </p:sp>
      <p:sp>
        <p:nvSpPr>
          <p:cNvPr id="53332" name="Text Box 96"/>
          <p:cNvSpPr txBox="1">
            <a:spLocks noChangeArrowheads="1"/>
          </p:cNvSpPr>
          <p:nvPr/>
        </p:nvSpPr>
        <p:spPr bwMode="auto">
          <a:xfrm>
            <a:off x="4437063" y="6051550"/>
            <a:ext cx="106362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Dst Addr</a:t>
            </a:r>
          </a:p>
        </p:txBody>
      </p:sp>
      <p:sp>
        <p:nvSpPr>
          <p:cNvPr id="53333" name="Text Box 97"/>
          <p:cNvSpPr txBox="1">
            <a:spLocks noChangeArrowheads="1"/>
          </p:cNvSpPr>
          <p:nvPr/>
        </p:nvSpPr>
        <p:spPr bwMode="auto">
          <a:xfrm>
            <a:off x="6346825" y="5692775"/>
            <a:ext cx="10318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McBSP</a:t>
            </a:r>
          </a:p>
        </p:txBody>
      </p:sp>
      <p:sp>
        <p:nvSpPr>
          <p:cNvPr id="53334" name="Text Box 98"/>
          <p:cNvSpPr txBox="1">
            <a:spLocks noChangeArrowheads="1"/>
          </p:cNvSpPr>
          <p:nvPr/>
        </p:nvSpPr>
        <p:spPr bwMode="auto">
          <a:xfrm>
            <a:off x="6556375" y="6075363"/>
            <a:ext cx="60642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Left</a:t>
            </a:r>
          </a:p>
        </p:txBody>
      </p:sp>
      <p:sp>
        <p:nvSpPr>
          <p:cNvPr id="53335" name="Text Box 99"/>
          <p:cNvSpPr txBox="1">
            <a:spLocks noChangeArrowheads="1"/>
          </p:cNvSpPr>
          <p:nvPr/>
        </p:nvSpPr>
        <p:spPr bwMode="auto">
          <a:xfrm>
            <a:off x="5999163" y="4159250"/>
            <a:ext cx="325437"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2</a:t>
            </a:r>
          </a:p>
        </p:txBody>
      </p:sp>
      <p:sp>
        <p:nvSpPr>
          <p:cNvPr id="53336" name="Text Box 100"/>
          <p:cNvSpPr txBox="1">
            <a:spLocks noChangeArrowheads="1"/>
          </p:cNvSpPr>
          <p:nvPr/>
        </p:nvSpPr>
        <p:spPr bwMode="auto">
          <a:xfrm>
            <a:off x="7391400" y="4159250"/>
            <a:ext cx="3254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2</a:t>
            </a:r>
          </a:p>
        </p:txBody>
      </p:sp>
      <p:sp>
        <p:nvSpPr>
          <p:cNvPr id="53337" name="Text Box 101"/>
          <p:cNvSpPr txBox="1">
            <a:spLocks noChangeArrowheads="1"/>
          </p:cNvSpPr>
          <p:nvPr/>
        </p:nvSpPr>
        <p:spPr bwMode="auto">
          <a:xfrm>
            <a:off x="5932488" y="4529138"/>
            <a:ext cx="46672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20</a:t>
            </a:r>
          </a:p>
        </p:txBody>
      </p:sp>
      <p:sp>
        <p:nvSpPr>
          <p:cNvPr id="53338" name="Text Box 102"/>
          <p:cNvSpPr txBox="1">
            <a:spLocks noChangeArrowheads="1"/>
          </p:cNvSpPr>
          <p:nvPr/>
        </p:nvSpPr>
        <p:spPr bwMode="auto">
          <a:xfrm>
            <a:off x="7281863" y="4529138"/>
            <a:ext cx="550862"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-18</a:t>
            </a:r>
          </a:p>
        </p:txBody>
      </p:sp>
      <p:sp>
        <p:nvSpPr>
          <p:cNvPr id="662631" name="Rectangle 103"/>
          <p:cNvSpPr>
            <a:spLocks noChangeArrowheads="1"/>
          </p:cNvSpPr>
          <p:nvPr/>
        </p:nvSpPr>
        <p:spPr bwMode="auto">
          <a:xfrm>
            <a:off x="5486400" y="5257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340" name="Text Box 104"/>
          <p:cNvSpPr txBox="1">
            <a:spLocks noChangeArrowheads="1"/>
          </p:cNvSpPr>
          <p:nvPr/>
        </p:nvSpPr>
        <p:spPr bwMode="auto">
          <a:xfrm>
            <a:off x="5932488" y="5291138"/>
            <a:ext cx="46672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b="0"/>
              <a:t>10</a:t>
            </a:r>
          </a:p>
        </p:txBody>
      </p:sp>
      <p:sp>
        <p:nvSpPr>
          <p:cNvPr id="53341" name="Text Box 105"/>
          <p:cNvSpPr txBox="1">
            <a:spLocks noChangeArrowheads="1"/>
          </p:cNvSpPr>
          <p:nvPr/>
        </p:nvSpPr>
        <p:spPr bwMode="auto">
          <a:xfrm>
            <a:off x="4770438" y="5286375"/>
            <a:ext cx="763587"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CCNT</a:t>
            </a:r>
          </a:p>
        </p:txBody>
      </p:sp>
      <p:sp>
        <p:nvSpPr>
          <p:cNvPr id="662634" name="Rectangle 106"/>
          <p:cNvSpPr>
            <a:spLocks noChangeArrowheads="1"/>
          </p:cNvSpPr>
          <p:nvPr/>
        </p:nvSpPr>
        <p:spPr bwMode="auto">
          <a:xfrm>
            <a:off x="5486400" y="4876800"/>
            <a:ext cx="13716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2635" name="Rectangle 107"/>
          <p:cNvSpPr>
            <a:spLocks noChangeArrowheads="1"/>
          </p:cNvSpPr>
          <p:nvPr/>
        </p:nvSpPr>
        <p:spPr bwMode="auto">
          <a:xfrm>
            <a:off x="6858000" y="4876800"/>
            <a:ext cx="1371600" cy="3810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344" name="Text Box 108"/>
          <p:cNvSpPr txBox="1">
            <a:spLocks noChangeArrowheads="1"/>
          </p:cNvSpPr>
          <p:nvPr/>
        </p:nvSpPr>
        <p:spPr bwMode="auto">
          <a:xfrm>
            <a:off x="3800475" y="4899025"/>
            <a:ext cx="1735138"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BCNTRLD.LINK</a:t>
            </a:r>
          </a:p>
        </p:txBody>
      </p:sp>
      <p:sp>
        <p:nvSpPr>
          <p:cNvPr id="53345" name="Text Box 109"/>
          <p:cNvSpPr txBox="1">
            <a:spLocks noChangeArrowheads="1"/>
          </p:cNvSpPr>
          <p:nvPr/>
        </p:nvSpPr>
        <p:spPr bwMode="auto">
          <a:xfrm>
            <a:off x="5999163" y="4910138"/>
            <a:ext cx="325437"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rgbClr val="FF3300"/>
                </a:solidFill>
              </a:rPr>
              <a:t>2</a:t>
            </a:r>
          </a:p>
        </p:txBody>
      </p:sp>
      <p:sp>
        <p:nvSpPr>
          <p:cNvPr id="53347" name="Text Box 118"/>
          <p:cNvSpPr txBox="1">
            <a:spLocks noChangeArrowheads="1"/>
          </p:cNvSpPr>
          <p:nvPr/>
        </p:nvSpPr>
        <p:spPr bwMode="auto">
          <a:xfrm>
            <a:off x="3810000" y="4518025"/>
            <a:ext cx="1712913"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DST.BIDX.CIDX</a:t>
            </a:r>
          </a:p>
        </p:txBody>
      </p:sp>
      <p:sp>
        <p:nvSpPr>
          <p:cNvPr id="53348" name="Text Box 119"/>
          <p:cNvSpPr txBox="1">
            <a:spLocks noChangeArrowheads="1"/>
          </p:cNvSpPr>
          <p:nvPr/>
        </p:nvSpPr>
        <p:spPr bwMode="auto">
          <a:xfrm>
            <a:off x="4132263" y="4165600"/>
            <a:ext cx="1400175" cy="3365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Arial Narrow" pitchFamily="34" charset="0"/>
              </a:rPr>
              <a:t>BCNT.ACNT</a:t>
            </a:r>
          </a:p>
        </p:txBody>
      </p:sp>
      <p:cxnSp>
        <p:nvCxnSpPr>
          <p:cNvPr id="53349" name="AutoShape 120"/>
          <p:cNvCxnSpPr>
            <a:cxnSpLocks noChangeShapeType="1"/>
            <a:stCxn id="53345" idx="3"/>
            <a:endCxn id="53335" idx="3"/>
          </p:cNvCxnSpPr>
          <p:nvPr/>
        </p:nvCxnSpPr>
        <p:spPr bwMode="auto">
          <a:xfrm flipV="1">
            <a:off x="6324600" y="4327525"/>
            <a:ext cx="1588" cy="750888"/>
          </a:xfrm>
          <a:prstGeom prst="curvedConnector3">
            <a:avLst>
              <a:gd name="adj1" fmla="val 14300005"/>
            </a:avLst>
          </a:prstGeom>
          <a:noFill/>
          <a:ln w="28575">
            <a:solidFill>
              <a:srgbClr val="1AEA0A"/>
            </a:solidFill>
            <a:round/>
            <a:headEnd/>
            <a:tailEnd type="triangle" w="med" len="med"/>
          </a:ln>
        </p:spPr>
      </p:cxnSp>
      <p:pic>
        <p:nvPicPr>
          <p:cNvPr id="3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686596"/>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dirty="0" err="1">
                <a:solidFill>
                  <a:srgbClr val="000000"/>
                </a:solidFill>
              </a:rPr>
              <a:t>MainHighlight</a:t>
            </a:r>
            <a:endParaRPr lang="en-US" dirty="0">
              <a:solidFill>
                <a:srgbClr val="000000"/>
              </a:solidFill>
            </a:endParaRPr>
          </a:p>
        </p:txBody>
      </p:sp>
      <p:sp>
        <p:nvSpPr>
          <p:cNvPr id="41989" name="Text Box 4"/>
          <p:cNvSpPr txBox="1">
            <a:spLocks noChangeArrowheads="1"/>
          </p:cNvSpPr>
          <p:nvPr>
            <p:custDataLst>
              <p:tags r:id="rId3"/>
            </p:custDataLst>
          </p:nvPr>
        </p:nvSpPr>
        <p:spPr bwMode="auto">
          <a:xfrm>
            <a:off x="301576" y="109550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dirty="0" err="1">
                <a:solidFill>
                  <a:srgbClr val="000000"/>
                </a:solidFill>
              </a:rPr>
              <a:t>MainNormal</a:t>
            </a:r>
            <a:endParaRPr lang="en-US" dirty="0">
              <a:solidFill>
                <a:srgbClr val="000000"/>
              </a:solidFill>
            </a:endParaRPr>
          </a:p>
        </p:txBody>
      </p:sp>
      <p:sp>
        <p:nvSpPr>
          <p:cNvPr id="41990" name="Text Box 5"/>
          <p:cNvSpPr txBox="1">
            <a:spLocks noChangeArrowheads="1"/>
          </p:cNvSpPr>
          <p:nvPr>
            <p:custDataLst>
              <p:tags r:id="rId4"/>
            </p:custDataLst>
          </p:nvPr>
        </p:nvSpPr>
        <p:spPr bwMode="auto">
          <a:xfrm>
            <a:off x="774000" y="1517075"/>
            <a:ext cx="4864800" cy="3693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000" dirty="0" err="1">
                <a:solidFill>
                  <a:srgbClr val="000000"/>
                </a:solidFill>
              </a:rPr>
              <a:t>SubHighlight</a:t>
            </a:r>
            <a:endParaRPr lang="en-US" sz="2000" dirty="0">
              <a:solidFill>
                <a:srgbClr val="000000"/>
              </a:solidFill>
            </a:endParaRPr>
          </a:p>
        </p:txBody>
      </p:sp>
      <p:sp>
        <p:nvSpPr>
          <p:cNvPr id="41991" name="Text Box 6"/>
          <p:cNvSpPr txBox="1">
            <a:spLocks noChangeArrowheads="1"/>
          </p:cNvSpPr>
          <p:nvPr>
            <p:custDataLst>
              <p:tags r:id="rId5"/>
            </p:custDataLst>
          </p:nvPr>
        </p:nvSpPr>
        <p:spPr bwMode="auto">
          <a:xfrm>
            <a:off x="769877" y="1893125"/>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dirty="0" err="1">
                <a:solidFill>
                  <a:srgbClr val="000000"/>
                </a:solidFill>
              </a:rPr>
              <a:t>SubNormal</a:t>
            </a:r>
            <a:endParaRPr lang="en-US" sz="2000"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200400" y="2209800"/>
            <a:ext cx="3733800" cy="2971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195" name="Rectangle 3"/>
          <p:cNvSpPr>
            <a:spLocks noGrp="1" noChangeArrowheads="1"/>
          </p:cNvSpPr>
          <p:nvPr>
            <p:ph type="title"/>
          </p:nvPr>
        </p:nvSpPr>
        <p:spPr/>
        <p:txBody>
          <a:bodyPr/>
          <a:lstStyle/>
          <a:p>
            <a:r>
              <a:rPr lang="en-US" sz="3200" smtClean="0"/>
              <a:t>SCR &amp; EDMA3</a:t>
            </a:r>
          </a:p>
        </p:txBody>
      </p:sp>
      <p:sp>
        <p:nvSpPr>
          <p:cNvPr id="400389" name="Rectangle 5"/>
          <p:cNvSpPr>
            <a:spLocks noChangeArrowheads="1"/>
          </p:cNvSpPr>
          <p:nvPr/>
        </p:nvSpPr>
        <p:spPr bwMode="auto">
          <a:xfrm>
            <a:off x="2133600" y="969963"/>
            <a:ext cx="8382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0" name="Rectangle 6"/>
          <p:cNvSpPr>
            <a:spLocks noChangeArrowheads="1"/>
          </p:cNvSpPr>
          <p:nvPr/>
        </p:nvSpPr>
        <p:spPr bwMode="auto">
          <a:xfrm>
            <a:off x="3352800" y="3390900"/>
            <a:ext cx="685800" cy="609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1" name="Rectangle 7"/>
          <p:cNvSpPr>
            <a:spLocks noChangeArrowheads="1"/>
          </p:cNvSpPr>
          <p:nvPr/>
        </p:nvSpPr>
        <p:spPr bwMode="auto">
          <a:xfrm>
            <a:off x="4267200" y="3390900"/>
            <a:ext cx="685800" cy="609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2" name="Rectangle 8"/>
          <p:cNvSpPr>
            <a:spLocks noChangeArrowheads="1"/>
          </p:cNvSpPr>
          <p:nvPr/>
        </p:nvSpPr>
        <p:spPr bwMode="auto">
          <a:xfrm>
            <a:off x="5181600" y="2362200"/>
            <a:ext cx="685800" cy="609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3" name="Rectangle 9"/>
          <p:cNvSpPr>
            <a:spLocks noChangeArrowheads="1"/>
          </p:cNvSpPr>
          <p:nvPr/>
        </p:nvSpPr>
        <p:spPr bwMode="auto">
          <a:xfrm>
            <a:off x="6096000" y="2362200"/>
            <a:ext cx="685800" cy="609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4" name="Rectangle 10"/>
          <p:cNvSpPr>
            <a:spLocks noChangeArrowheads="1"/>
          </p:cNvSpPr>
          <p:nvPr/>
        </p:nvSpPr>
        <p:spPr bwMode="auto">
          <a:xfrm>
            <a:off x="8229600" y="2590800"/>
            <a:ext cx="838200" cy="1371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5" name="Rectangle 11"/>
          <p:cNvSpPr>
            <a:spLocks noChangeArrowheads="1"/>
          </p:cNvSpPr>
          <p:nvPr/>
        </p:nvSpPr>
        <p:spPr bwMode="auto">
          <a:xfrm>
            <a:off x="2133600" y="2112963"/>
            <a:ext cx="8382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6" name="Rectangle 12"/>
          <p:cNvSpPr>
            <a:spLocks noChangeArrowheads="1"/>
          </p:cNvSpPr>
          <p:nvPr/>
        </p:nvSpPr>
        <p:spPr bwMode="auto">
          <a:xfrm>
            <a:off x="2133600" y="2493963"/>
            <a:ext cx="8382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7" name="Rectangle 13"/>
          <p:cNvSpPr>
            <a:spLocks noChangeArrowheads="1"/>
          </p:cNvSpPr>
          <p:nvPr/>
        </p:nvSpPr>
        <p:spPr bwMode="auto">
          <a:xfrm>
            <a:off x="76200" y="3810000"/>
            <a:ext cx="8382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8" name="Rectangle 14"/>
          <p:cNvSpPr>
            <a:spLocks noChangeArrowheads="1"/>
          </p:cNvSpPr>
          <p:nvPr/>
        </p:nvSpPr>
        <p:spPr bwMode="auto">
          <a:xfrm>
            <a:off x="5181600" y="4419600"/>
            <a:ext cx="685800" cy="609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399" name="AutoShape 15"/>
          <p:cNvSpPr>
            <a:spLocks noChangeArrowheads="1"/>
          </p:cNvSpPr>
          <p:nvPr/>
        </p:nvSpPr>
        <p:spPr bwMode="auto">
          <a:xfrm>
            <a:off x="1143000" y="152400"/>
            <a:ext cx="762000" cy="5943600"/>
          </a:xfrm>
          <a:prstGeom prst="cube">
            <a:avLst>
              <a:gd name="adj" fmla="val 12241"/>
            </a:avLst>
          </a:pr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00" name="AutoShape 16"/>
          <p:cNvSpPr>
            <a:spLocks noChangeArrowheads="1"/>
          </p:cNvSpPr>
          <p:nvPr/>
        </p:nvSpPr>
        <p:spPr bwMode="auto">
          <a:xfrm>
            <a:off x="7239000" y="152400"/>
            <a:ext cx="762000" cy="6400800"/>
          </a:xfrm>
          <a:prstGeom prst="cube">
            <a:avLst>
              <a:gd name="adj" fmla="val 12241"/>
            </a:avLst>
          </a:pr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01" name="Rectangle 17"/>
          <p:cNvSpPr>
            <a:spLocks noChangeArrowheads="1"/>
          </p:cNvSpPr>
          <p:nvPr/>
        </p:nvSpPr>
        <p:spPr bwMode="auto">
          <a:xfrm>
            <a:off x="76200" y="838200"/>
            <a:ext cx="838200" cy="1219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09" name="Text Box 18"/>
          <p:cNvSpPr txBox="1">
            <a:spLocks noChangeArrowheads="1"/>
          </p:cNvSpPr>
          <p:nvPr/>
        </p:nvSpPr>
        <p:spPr bwMode="auto">
          <a:xfrm>
            <a:off x="50800" y="841375"/>
            <a:ext cx="8937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t>EDMA3</a:t>
            </a:r>
          </a:p>
        </p:txBody>
      </p:sp>
      <p:grpSp>
        <p:nvGrpSpPr>
          <p:cNvPr id="8210" name="Group 19"/>
          <p:cNvGrpSpPr>
            <a:grpSpLocks/>
          </p:cNvGrpSpPr>
          <p:nvPr/>
        </p:nvGrpSpPr>
        <p:grpSpPr bwMode="auto">
          <a:xfrm>
            <a:off x="381000" y="1143000"/>
            <a:ext cx="533400" cy="269875"/>
            <a:chOff x="240" y="1104"/>
            <a:chExt cx="336" cy="170"/>
          </a:xfrm>
        </p:grpSpPr>
        <p:sp>
          <p:nvSpPr>
            <p:cNvPr id="400404" name="Rectangle 20"/>
            <p:cNvSpPr>
              <a:spLocks noChangeArrowheads="1"/>
            </p:cNvSpPr>
            <p:nvPr/>
          </p:nvSpPr>
          <p:spPr bwMode="auto">
            <a:xfrm>
              <a:off x="240" y="1104"/>
              <a:ext cx="336"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401" name="Text Box 21"/>
            <p:cNvSpPr txBox="1">
              <a:spLocks noChangeArrowheads="1"/>
            </p:cNvSpPr>
            <p:nvPr/>
          </p:nvSpPr>
          <p:spPr bwMode="auto">
            <a:xfrm>
              <a:off x="240" y="1107"/>
              <a:ext cx="329"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TC0</a:t>
              </a:r>
            </a:p>
          </p:txBody>
        </p:sp>
      </p:grpSp>
      <p:sp>
        <p:nvSpPr>
          <p:cNvPr id="400406" name="Rectangle 22"/>
          <p:cNvSpPr>
            <a:spLocks noChangeArrowheads="1"/>
          </p:cNvSpPr>
          <p:nvPr/>
        </p:nvSpPr>
        <p:spPr bwMode="auto">
          <a:xfrm>
            <a:off x="381000" y="1371600"/>
            <a:ext cx="533400" cy="228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12" name="Text Box 23"/>
          <p:cNvSpPr txBox="1">
            <a:spLocks noChangeArrowheads="1"/>
          </p:cNvSpPr>
          <p:nvPr/>
        </p:nvSpPr>
        <p:spPr bwMode="auto">
          <a:xfrm>
            <a:off x="381000" y="1376363"/>
            <a:ext cx="522288"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TC1</a:t>
            </a:r>
          </a:p>
        </p:txBody>
      </p:sp>
      <p:grpSp>
        <p:nvGrpSpPr>
          <p:cNvPr id="8213" name="Group 24"/>
          <p:cNvGrpSpPr>
            <a:grpSpLocks/>
          </p:cNvGrpSpPr>
          <p:nvPr/>
        </p:nvGrpSpPr>
        <p:grpSpPr bwMode="auto">
          <a:xfrm>
            <a:off x="381000" y="1600200"/>
            <a:ext cx="533400" cy="269875"/>
            <a:chOff x="240" y="1104"/>
            <a:chExt cx="336" cy="170"/>
          </a:xfrm>
        </p:grpSpPr>
        <p:sp>
          <p:nvSpPr>
            <p:cNvPr id="400409" name="Rectangle 25"/>
            <p:cNvSpPr>
              <a:spLocks noChangeArrowheads="1"/>
            </p:cNvSpPr>
            <p:nvPr/>
          </p:nvSpPr>
          <p:spPr bwMode="auto">
            <a:xfrm>
              <a:off x="240" y="1104"/>
              <a:ext cx="336" cy="14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99" name="Text Box 26"/>
            <p:cNvSpPr txBox="1">
              <a:spLocks noChangeArrowheads="1"/>
            </p:cNvSpPr>
            <p:nvPr/>
          </p:nvSpPr>
          <p:spPr bwMode="auto">
            <a:xfrm>
              <a:off x="240" y="1107"/>
              <a:ext cx="329"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t>TC2</a:t>
              </a:r>
            </a:p>
          </p:txBody>
        </p:sp>
      </p:grpSp>
      <p:grpSp>
        <p:nvGrpSpPr>
          <p:cNvPr id="8214" name="Group 30"/>
          <p:cNvGrpSpPr>
            <a:grpSpLocks/>
          </p:cNvGrpSpPr>
          <p:nvPr/>
        </p:nvGrpSpPr>
        <p:grpSpPr bwMode="auto">
          <a:xfrm>
            <a:off x="76200" y="2438400"/>
            <a:ext cx="838200" cy="928688"/>
            <a:chOff x="48" y="1575"/>
            <a:chExt cx="528" cy="585"/>
          </a:xfrm>
        </p:grpSpPr>
        <p:sp>
          <p:nvSpPr>
            <p:cNvPr id="400415" name="Rectangle 31"/>
            <p:cNvSpPr>
              <a:spLocks noChangeArrowheads="1"/>
            </p:cNvSpPr>
            <p:nvPr/>
          </p:nvSpPr>
          <p:spPr bwMode="auto">
            <a:xfrm>
              <a:off x="48" y="1584"/>
              <a:ext cx="528"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97" name="Text Box 32"/>
            <p:cNvSpPr txBox="1">
              <a:spLocks noChangeArrowheads="1"/>
            </p:cNvSpPr>
            <p:nvPr/>
          </p:nvSpPr>
          <p:spPr bwMode="auto">
            <a:xfrm>
              <a:off x="74" y="1575"/>
              <a:ext cx="492" cy="565"/>
            </a:xfrm>
            <a:prstGeom prst="rect">
              <a:avLst/>
            </a:prstGeom>
            <a:noFill/>
            <a:ln w="12700">
              <a:noFill/>
              <a:miter lim="800000"/>
              <a:headEnd type="none" w="sm" len="sm"/>
              <a:tailEnd type="none" w="sm" len="sm"/>
            </a:ln>
          </p:spPr>
          <p:txBody>
            <a:bodyPr wrap="none">
              <a:spAutoFit/>
            </a:bodyPr>
            <a:lstStyle/>
            <a:p>
              <a:pPr algn="ctr" eaLnBrk="0" hangingPunct="0">
                <a:lnSpc>
                  <a:spcPct val="110000"/>
                </a:lnSpc>
                <a:spcBef>
                  <a:spcPct val="50000"/>
                </a:spcBef>
              </a:pPr>
              <a:r>
                <a:rPr lang="en-US" sz="1600"/>
                <a:t>EMAC</a:t>
              </a:r>
              <a:br>
                <a:rPr lang="en-US" sz="1600"/>
              </a:br>
              <a:r>
                <a:rPr lang="en-US" sz="1600"/>
                <a:t>HPI</a:t>
              </a:r>
              <a:br>
                <a:rPr lang="en-US" sz="1600"/>
              </a:br>
              <a:r>
                <a:rPr lang="en-US" sz="1600"/>
                <a:t>PCI</a:t>
              </a:r>
            </a:p>
          </p:txBody>
        </p:sp>
      </p:grpSp>
      <p:sp>
        <p:nvSpPr>
          <p:cNvPr id="8215" name="Text Box 33"/>
          <p:cNvSpPr txBox="1">
            <a:spLocks noChangeArrowheads="1"/>
          </p:cNvSpPr>
          <p:nvPr/>
        </p:nvSpPr>
        <p:spPr bwMode="auto">
          <a:xfrm>
            <a:off x="187200" y="3822700"/>
            <a:ext cx="651140"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t>ARM</a:t>
            </a:r>
            <a:endParaRPr lang="en-US" sz="1600" dirty="0"/>
          </a:p>
        </p:txBody>
      </p:sp>
      <p:sp>
        <p:nvSpPr>
          <p:cNvPr id="8216" name="Text Box 35"/>
          <p:cNvSpPr txBox="1">
            <a:spLocks noChangeArrowheads="1"/>
          </p:cNvSpPr>
          <p:nvPr/>
        </p:nvSpPr>
        <p:spPr bwMode="auto">
          <a:xfrm>
            <a:off x="2149475" y="982663"/>
            <a:ext cx="890588" cy="28892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t>McASP</a:t>
            </a:r>
          </a:p>
        </p:txBody>
      </p:sp>
      <p:grpSp>
        <p:nvGrpSpPr>
          <p:cNvPr id="8217" name="Group 36"/>
          <p:cNvGrpSpPr>
            <a:grpSpLocks/>
          </p:cNvGrpSpPr>
          <p:nvPr/>
        </p:nvGrpSpPr>
        <p:grpSpPr bwMode="auto">
          <a:xfrm>
            <a:off x="2133600" y="1355725"/>
            <a:ext cx="838200" cy="671513"/>
            <a:chOff x="1296" y="1113"/>
            <a:chExt cx="528" cy="423"/>
          </a:xfrm>
        </p:grpSpPr>
        <p:sp>
          <p:nvSpPr>
            <p:cNvPr id="400421" name="Rectangle 37"/>
            <p:cNvSpPr>
              <a:spLocks noChangeArrowheads="1"/>
            </p:cNvSpPr>
            <p:nvPr/>
          </p:nvSpPr>
          <p:spPr bwMode="auto">
            <a:xfrm>
              <a:off x="1296" y="1113"/>
              <a:ext cx="528" cy="42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95" name="Text Box 38"/>
            <p:cNvSpPr txBox="1">
              <a:spLocks noChangeArrowheads="1"/>
            </p:cNvSpPr>
            <p:nvPr/>
          </p:nvSpPr>
          <p:spPr bwMode="auto">
            <a:xfrm>
              <a:off x="1316" y="1168"/>
              <a:ext cx="506" cy="330"/>
            </a:xfrm>
            <a:prstGeom prst="rect">
              <a:avLst/>
            </a:prstGeom>
            <a:noFill/>
            <a:ln w="12700">
              <a:noFill/>
              <a:miter lim="800000"/>
              <a:headEnd type="none" w="sm" len="sm"/>
              <a:tailEnd type="none" w="sm" len="sm"/>
            </a:ln>
          </p:spPr>
          <p:txBody>
            <a:bodyPr wrap="none">
              <a:spAutoFit/>
            </a:bodyPr>
            <a:lstStyle/>
            <a:p>
              <a:pPr algn="ctr" eaLnBrk="0" hangingPunct="0">
                <a:spcBef>
                  <a:spcPct val="50000"/>
                </a:spcBef>
              </a:pPr>
              <a:r>
                <a:rPr lang="en-US" sz="1400"/>
                <a:t>McBSP</a:t>
              </a:r>
              <a:br>
                <a:rPr lang="en-US" sz="1400"/>
              </a:br>
              <a:r>
                <a:rPr lang="en-US" sz="1400"/>
                <a:t>PCI</a:t>
              </a:r>
            </a:p>
          </p:txBody>
        </p:sp>
      </p:grpSp>
      <p:sp>
        <p:nvSpPr>
          <p:cNvPr id="8218" name="Text Box 39"/>
          <p:cNvSpPr txBox="1">
            <a:spLocks noChangeArrowheads="1"/>
          </p:cNvSpPr>
          <p:nvPr/>
        </p:nvSpPr>
        <p:spPr bwMode="auto">
          <a:xfrm>
            <a:off x="2125850" y="2150238"/>
            <a:ext cx="912429"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t>DDR2/3</a:t>
            </a:r>
            <a:endParaRPr lang="en-US" sz="1600" dirty="0"/>
          </a:p>
        </p:txBody>
      </p:sp>
      <p:sp>
        <p:nvSpPr>
          <p:cNvPr id="8219" name="Text Box 40"/>
          <p:cNvSpPr txBox="1">
            <a:spLocks noChangeArrowheads="1"/>
          </p:cNvSpPr>
          <p:nvPr/>
        </p:nvSpPr>
        <p:spPr bwMode="auto">
          <a:xfrm>
            <a:off x="3378200" y="3378200"/>
            <a:ext cx="588963" cy="668338"/>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50000"/>
              </a:spcBef>
            </a:pPr>
            <a:r>
              <a:rPr lang="en-US" sz="1400"/>
              <a:t>L2</a:t>
            </a:r>
            <a:br>
              <a:rPr lang="en-US" sz="1400"/>
            </a:br>
            <a:r>
              <a:rPr lang="en-US" sz="1400"/>
              <a:t>Mem</a:t>
            </a:r>
            <a:br>
              <a:rPr lang="en-US" sz="1400"/>
            </a:br>
            <a:r>
              <a:rPr lang="en-US" sz="1400"/>
              <a:t>Ctrl</a:t>
            </a:r>
          </a:p>
        </p:txBody>
      </p:sp>
      <p:sp>
        <p:nvSpPr>
          <p:cNvPr id="400425" name="Rectangle 41"/>
          <p:cNvSpPr>
            <a:spLocks noChangeArrowheads="1"/>
          </p:cNvSpPr>
          <p:nvPr/>
        </p:nvSpPr>
        <p:spPr bwMode="auto">
          <a:xfrm>
            <a:off x="5181600" y="3200400"/>
            <a:ext cx="1600200" cy="990600"/>
          </a:xfrm>
          <a:prstGeom prst="rect">
            <a:avLst/>
          </a:prstGeom>
          <a:solidFill>
            <a:schemeClr val="accent4"/>
          </a:solid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8221" name="Group 42"/>
          <p:cNvGrpSpPr>
            <a:grpSpLocks/>
          </p:cNvGrpSpPr>
          <p:nvPr/>
        </p:nvGrpSpPr>
        <p:grpSpPr bwMode="auto">
          <a:xfrm>
            <a:off x="2209800" y="3251200"/>
            <a:ext cx="685800" cy="914400"/>
            <a:chOff x="1392" y="2112"/>
            <a:chExt cx="432" cy="576"/>
          </a:xfrm>
        </p:grpSpPr>
        <p:sp>
          <p:nvSpPr>
            <p:cNvPr id="400427" name="AutoShape 43"/>
            <p:cNvSpPr>
              <a:spLocks noChangeArrowheads="1"/>
            </p:cNvSpPr>
            <p:nvPr/>
          </p:nvSpPr>
          <p:spPr bwMode="auto">
            <a:xfrm>
              <a:off x="1392" y="2112"/>
              <a:ext cx="432" cy="576"/>
            </a:xfrm>
            <a:prstGeom prst="bevel">
              <a:avLst>
                <a:gd name="adj" fmla="val 12500"/>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93" name="Text Box 44"/>
            <p:cNvSpPr txBox="1">
              <a:spLocks noChangeArrowheads="1"/>
            </p:cNvSpPr>
            <p:nvPr/>
          </p:nvSpPr>
          <p:spPr bwMode="auto">
            <a:xfrm>
              <a:off x="1456" y="2304"/>
              <a:ext cx="303" cy="2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t>L2</a:t>
              </a:r>
            </a:p>
          </p:txBody>
        </p:sp>
      </p:grpSp>
      <p:grpSp>
        <p:nvGrpSpPr>
          <p:cNvPr id="8222" name="Group 45"/>
          <p:cNvGrpSpPr>
            <a:grpSpLocks/>
          </p:cNvGrpSpPr>
          <p:nvPr/>
        </p:nvGrpSpPr>
        <p:grpSpPr bwMode="auto">
          <a:xfrm>
            <a:off x="5229225" y="1516063"/>
            <a:ext cx="609600" cy="541337"/>
            <a:chOff x="3312" y="907"/>
            <a:chExt cx="384" cy="341"/>
          </a:xfrm>
        </p:grpSpPr>
        <p:sp>
          <p:nvSpPr>
            <p:cNvPr id="400430" name="AutoShape 46"/>
            <p:cNvSpPr>
              <a:spLocks noChangeArrowheads="1"/>
            </p:cNvSpPr>
            <p:nvPr/>
          </p:nvSpPr>
          <p:spPr bwMode="auto">
            <a:xfrm>
              <a:off x="3312" y="907"/>
              <a:ext cx="384" cy="341"/>
            </a:xfrm>
            <a:prstGeom prst="bevel">
              <a:avLst>
                <a:gd name="adj" fmla="val 12500"/>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91" name="Text Box 47"/>
            <p:cNvSpPr txBox="1">
              <a:spLocks noChangeArrowheads="1"/>
            </p:cNvSpPr>
            <p:nvPr/>
          </p:nvSpPr>
          <p:spPr bwMode="auto">
            <a:xfrm>
              <a:off x="3316" y="983"/>
              <a:ext cx="380"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L1P</a:t>
              </a:r>
            </a:p>
          </p:txBody>
        </p:sp>
      </p:grpSp>
      <p:grpSp>
        <p:nvGrpSpPr>
          <p:cNvPr id="8223" name="Group 48"/>
          <p:cNvGrpSpPr>
            <a:grpSpLocks/>
          </p:cNvGrpSpPr>
          <p:nvPr/>
        </p:nvGrpSpPr>
        <p:grpSpPr bwMode="auto">
          <a:xfrm>
            <a:off x="5222875" y="5343525"/>
            <a:ext cx="615950" cy="541338"/>
            <a:chOff x="3308" y="3451"/>
            <a:chExt cx="388" cy="341"/>
          </a:xfrm>
        </p:grpSpPr>
        <p:sp>
          <p:nvSpPr>
            <p:cNvPr id="400433" name="AutoShape 49"/>
            <p:cNvSpPr>
              <a:spLocks noChangeArrowheads="1"/>
            </p:cNvSpPr>
            <p:nvPr/>
          </p:nvSpPr>
          <p:spPr bwMode="auto">
            <a:xfrm>
              <a:off x="3312" y="3451"/>
              <a:ext cx="384" cy="341"/>
            </a:xfrm>
            <a:prstGeom prst="bevel">
              <a:avLst>
                <a:gd name="adj" fmla="val 12500"/>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89" name="Text Box 50"/>
            <p:cNvSpPr txBox="1">
              <a:spLocks noChangeArrowheads="1"/>
            </p:cNvSpPr>
            <p:nvPr/>
          </p:nvSpPr>
          <p:spPr bwMode="auto">
            <a:xfrm>
              <a:off x="3308" y="3529"/>
              <a:ext cx="388"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L1D</a:t>
              </a:r>
            </a:p>
          </p:txBody>
        </p:sp>
      </p:grpSp>
      <p:grpSp>
        <p:nvGrpSpPr>
          <p:cNvPr id="8224" name="Group 51"/>
          <p:cNvGrpSpPr>
            <a:grpSpLocks/>
          </p:cNvGrpSpPr>
          <p:nvPr/>
        </p:nvGrpSpPr>
        <p:grpSpPr bwMode="auto">
          <a:xfrm>
            <a:off x="5943600" y="3238500"/>
            <a:ext cx="342900" cy="955675"/>
            <a:chOff x="1274" y="3600"/>
            <a:chExt cx="216" cy="602"/>
          </a:xfrm>
        </p:grpSpPr>
        <p:grpSp>
          <p:nvGrpSpPr>
            <p:cNvPr id="8376" name="Group 52"/>
            <p:cNvGrpSpPr>
              <a:grpSpLocks/>
            </p:cNvGrpSpPr>
            <p:nvPr/>
          </p:nvGrpSpPr>
          <p:grpSpPr bwMode="auto">
            <a:xfrm>
              <a:off x="1274" y="3600"/>
              <a:ext cx="214" cy="170"/>
              <a:chOff x="1274" y="3600"/>
              <a:chExt cx="214" cy="170"/>
            </a:xfrm>
          </p:grpSpPr>
          <p:sp>
            <p:nvSpPr>
              <p:cNvPr id="8386" name="Rectangle 53"/>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87" name="Text Box 54"/>
              <p:cNvSpPr txBox="1">
                <a:spLocks noChangeArrowheads="1"/>
              </p:cNvSpPr>
              <p:nvPr/>
            </p:nvSpPr>
            <p:spPr bwMode="auto">
              <a:xfrm>
                <a:off x="1280" y="3603"/>
                <a:ext cx="198"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D</a:t>
                </a:r>
              </a:p>
            </p:txBody>
          </p:sp>
        </p:grpSp>
        <p:grpSp>
          <p:nvGrpSpPr>
            <p:cNvPr id="8377" name="Group 55"/>
            <p:cNvGrpSpPr>
              <a:grpSpLocks/>
            </p:cNvGrpSpPr>
            <p:nvPr/>
          </p:nvGrpSpPr>
          <p:grpSpPr bwMode="auto">
            <a:xfrm>
              <a:off x="1274" y="3744"/>
              <a:ext cx="214" cy="170"/>
              <a:chOff x="1274" y="3600"/>
              <a:chExt cx="214" cy="170"/>
            </a:xfrm>
          </p:grpSpPr>
          <p:sp>
            <p:nvSpPr>
              <p:cNvPr id="8384" name="Rectangle 56"/>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85" name="Text Box 57"/>
              <p:cNvSpPr txBox="1">
                <a:spLocks noChangeArrowheads="1"/>
              </p:cNvSpPr>
              <p:nvPr/>
            </p:nvSpPr>
            <p:spPr bwMode="auto">
              <a:xfrm>
                <a:off x="1280" y="3603"/>
                <a:ext cx="192"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S</a:t>
                </a:r>
              </a:p>
            </p:txBody>
          </p:sp>
        </p:grpSp>
        <p:grpSp>
          <p:nvGrpSpPr>
            <p:cNvPr id="8378" name="Group 58"/>
            <p:cNvGrpSpPr>
              <a:grpSpLocks/>
            </p:cNvGrpSpPr>
            <p:nvPr/>
          </p:nvGrpSpPr>
          <p:grpSpPr bwMode="auto">
            <a:xfrm>
              <a:off x="1274" y="3888"/>
              <a:ext cx="216" cy="170"/>
              <a:chOff x="1274" y="3600"/>
              <a:chExt cx="216" cy="170"/>
            </a:xfrm>
          </p:grpSpPr>
          <p:sp>
            <p:nvSpPr>
              <p:cNvPr id="8382" name="Rectangle 59"/>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83" name="Text Box 60"/>
              <p:cNvSpPr txBox="1">
                <a:spLocks noChangeArrowheads="1"/>
              </p:cNvSpPr>
              <p:nvPr/>
            </p:nvSpPr>
            <p:spPr bwMode="auto">
              <a:xfrm>
                <a:off x="1280" y="3603"/>
                <a:ext cx="210"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M</a:t>
                </a:r>
              </a:p>
            </p:txBody>
          </p:sp>
        </p:grpSp>
        <p:grpSp>
          <p:nvGrpSpPr>
            <p:cNvPr id="8379" name="Group 61"/>
            <p:cNvGrpSpPr>
              <a:grpSpLocks/>
            </p:cNvGrpSpPr>
            <p:nvPr/>
          </p:nvGrpSpPr>
          <p:grpSpPr bwMode="auto">
            <a:xfrm>
              <a:off x="1274" y="4032"/>
              <a:ext cx="214" cy="170"/>
              <a:chOff x="1274" y="3600"/>
              <a:chExt cx="214" cy="170"/>
            </a:xfrm>
          </p:grpSpPr>
          <p:sp>
            <p:nvSpPr>
              <p:cNvPr id="8380" name="Rectangle 62"/>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81" name="Text Box 63"/>
              <p:cNvSpPr txBox="1">
                <a:spLocks noChangeArrowheads="1"/>
              </p:cNvSpPr>
              <p:nvPr/>
            </p:nvSpPr>
            <p:spPr bwMode="auto">
              <a:xfrm>
                <a:off x="1280" y="3603"/>
                <a:ext cx="179"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L</a:t>
                </a:r>
              </a:p>
            </p:txBody>
          </p:sp>
        </p:grpSp>
      </p:grpSp>
      <p:grpSp>
        <p:nvGrpSpPr>
          <p:cNvPr id="8225" name="Group 64"/>
          <p:cNvGrpSpPr>
            <a:grpSpLocks/>
          </p:cNvGrpSpPr>
          <p:nvPr/>
        </p:nvGrpSpPr>
        <p:grpSpPr bwMode="auto">
          <a:xfrm>
            <a:off x="6324600" y="3238500"/>
            <a:ext cx="342900" cy="955675"/>
            <a:chOff x="1274" y="3600"/>
            <a:chExt cx="216" cy="602"/>
          </a:xfrm>
        </p:grpSpPr>
        <p:grpSp>
          <p:nvGrpSpPr>
            <p:cNvPr id="8364" name="Group 65"/>
            <p:cNvGrpSpPr>
              <a:grpSpLocks/>
            </p:cNvGrpSpPr>
            <p:nvPr/>
          </p:nvGrpSpPr>
          <p:grpSpPr bwMode="auto">
            <a:xfrm>
              <a:off x="1274" y="3600"/>
              <a:ext cx="214" cy="170"/>
              <a:chOff x="1274" y="3600"/>
              <a:chExt cx="214" cy="170"/>
            </a:xfrm>
          </p:grpSpPr>
          <p:sp>
            <p:nvSpPr>
              <p:cNvPr id="8374" name="Rectangle 66"/>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75" name="Text Box 67"/>
              <p:cNvSpPr txBox="1">
                <a:spLocks noChangeArrowheads="1"/>
              </p:cNvSpPr>
              <p:nvPr/>
            </p:nvSpPr>
            <p:spPr bwMode="auto">
              <a:xfrm>
                <a:off x="1280" y="3603"/>
                <a:ext cx="198"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D</a:t>
                </a:r>
              </a:p>
            </p:txBody>
          </p:sp>
        </p:grpSp>
        <p:grpSp>
          <p:nvGrpSpPr>
            <p:cNvPr id="8365" name="Group 68"/>
            <p:cNvGrpSpPr>
              <a:grpSpLocks/>
            </p:cNvGrpSpPr>
            <p:nvPr/>
          </p:nvGrpSpPr>
          <p:grpSpPr bwMode="auto">
            <a:xfrm>
              <a:off x="1274" y="3744"/>
              <a:ext cx="214" cy="170"/>
              <a:chOff x="1274" y="3600"/>
              <a:chExt cx="214" cy="170"/>
            </a:xfrm>
          </p:grpSpPr>
          <p:sp>
            <p:nvSpPr>
              <p:cNvPr id="8372" name="Rectangle 69"/>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73" name="Text Box 70"/>
              <p:cNvSpPr txBox="1">
                <a:spLocks noChangeArrowheads="1"/>
              </p:cNvSpPr>
              <p:nvPr/>
            </p:nvSpPr>
            <p:spPr bwMode="auto">
              <a:xfrm>
                <a:off x="1280" y="3603"/>
                <a:ext cx="192"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S</a:t>
                </a:r>
              </a:p>
            </p:txBody>
          </p:sp>
        </p:grpSp>
        <p:grpSp>
          <p:nvGrpSpPr>
            <p:cNvPr id="8366" name="Group 71"/>
            <p:cNvGrpSpPr>
              <a:grpSpLocks/>
            </p:cNvGrpSpPr>
            <p:nvPr/>
          </p:nvGrpSpPr>
          <p:grpSpPr bwMode="auto">
            <a:xfrm>
              <a:off x="1274" y="3888"/>
              <a:ext cx="216" cy="170"/>
              <a:chOff x="1274" y="3600"/>
              <a:chExt cx="216" cy="170"/>
            </a:xfrm>
          </p:grpSpPr>
          <p:sp>
            <p:nvSpPr>
              <p:cNvPr id="8370" name="Rectangle 72"/>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71" name="Text Box 73"/>
              <p:cNvSpPr txBox="1">
                <a:spLocks noChangeArrowheads="1"/>
              </p:cNvSpPr>
              <p:nvPr/>
            </p:nvSpPr>
            <p:spPr bwMode="auto">
              <a:xfrm>
                <a:off x="1280" y="3603"/>
                <a:ext cx="210"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M</a:t>
                </a:r>
              </a:p>
            </p:txBody>
          </p:sp>
        </p:grpSp>
        <p:grpSp>
          <p:nvGrpSpPr>
            <p:cNvPr id="8367" name="Group 74"/>
            <p:cNvGrpSpPr>
              <a:grpSpLocks/>
            </p:cNvGrpSpPr>
            <p:nvPr/>
          </p:nvGrpSpPr>
          <p:grpSpPr bwMode="auto">
            <a:xfrm>
              <a:off x="1274" y="4032"/>
              <a:ext cx="214" cy="170"/>
              <a:chOff x="1274" y="3600"/>
              <a:chExt cx="214" cy="170"/>
            </a:xfrm>
          </p:grpSpPr>
          <p:sp>
            <p:nvSpPr>
              <p:cNvPr id="8368" name="Rectangle 75"/>
              <p:cNvSpPr>
                <a:spLocks noChangeArrowheads="1"/>
              </p:cNvSpPr>
              <p:nvPr/>
            </p:nvSpPr>
            <p:spPr bwMode="auto">
              <a:xfrm>
                <a:off x="1274" y="3600"/>
                <a:ext cx="214" cy="14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endParaRPr lang="en-US" sz="1600"/>
              </a:p>
            </p:txBody>
          </p:sp>
          <p:sp>
            <p:nvSpPr>
              <p:cNvPr id="8369" name="Text Box 76"/>
              <p:cNvSpPr txBox="1">
                <a:spLocks noChangeArrowheads="1"/>
              </p:cNvSpPr>
              <p:nvPr/>
            </p:nvSpPr>
            <p:spPr bwMode="auto">
              <a:xfrm>
                <a:off x="1280" y="3603"/>
                <a:ext cx="179"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b="0"/>
                  <a:t>L</a:t>
                </a:r>
              </a:p>
            </p:txBody>
          </p:sp>
        </p:grpSp>
      </p:grpSp>
      <p:sp>
        <p:nvSpPr>
          <p:cNvPr id="8226" name="Text Box 77"/>
          <p:cNvSpPr txBox="1">
            <a:spLocks noChangeArrowheads="1"/>
          </p:cNvSpPr>
          <p:nvPr/>
        </p:nvSpPr>
        <p:spPr bwMode="auto">
          <a:xfrm>
            <a:off x="5156200" y="3492500"/>
            <a:ext cx="828675" cy="38417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a:t>CPU</a:t>
            </a:r>
          </a:p>
        </p:txBody>
      </p:sp>
      <p:sp>
        <p:nvSpPr>
          <p:cNvPr id="8227" name="Text Box 78"/>
          <p:cNvSpPr txBox="1">
            <a:spLocks noChangeArrowheads="1"/>
          </p:cNvSpPr>
          <p:nvPr/>
        </p:nvSpPr>
        <p:spPr bwMode="auto">
          <a:xfrm>
            <a:off x="3171825" y="2247900"/>
            <a:ext cx="193040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latin typeface="Arial Narrow" pitchFamily="34" charset="0"/>
              </a:rPr>
              <a:t>C64x+ MegaModule</a:t>
            </a:r>
          </a:p>
        </p:txBody>
      </p:sp>
      <p:grpSp>
        <p:nvGrpSpPr>
          <p:cNvPr id="8228" name="Group 79"/>
          <p:cNvGrpSpPr>
            <a:grpSpLocks/>
          </p:cNvGrpSpPr>
          <p:nvPr/>
        </p:nvGrpSpPr>
        <p:grpSpPr bwMode="auto">
          <a:xfrm>
            <a:off x="3175000" y="4448175"/>
            <a:ext cx="374650" cy="311150"/>
            <a:chOff x="2000" y="3360"/>
            <a:chExt cx="236" cy="196"/>
          </a:xfrm>
        </p:grpSpPr>
        <p:sp>
          <p:nvSpPr>
            <p:cNvPr id="400464" name="Rectangle 80"/>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63" name="Text Box 81"/>
            <p:cNvSpPr txBox="1">
              <a:spLocks noChangeArrowheads="1"/>
            </p:cNvSpPr>
            <p:nvPr/>
          </p:nvSpPr>
          <p:spPr bwMode="auto">
            <a:xfrm>
              <a:off x="2000" y="3360"/>
              <a:ext cx="236"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M</a:t>
              </a:r>
            </a:p>
          </p:txBody>
        </p:sp>
      </p:grpSp>
      <p:grpSp>
        <p:nvGrpSpPr>
          <p:cNvPr id="8229" name="Group 82"/>
          <p:cNvGrpSpPr>
            <a:grpSpLocks/>
          </p:cNvGrpSpPr>
          <p:nvPr/>
        </p:nvGrpSpPr>
        <p:grpSpPr bwMode="auto">
          <a:xfrm>
            <a:off x="3175000" y="4879975"/>
            <a:ext cx="336550" cy="311150"/>
            <a:chOff x="2000" y="3360"/>
            <a:chExt cx="212" cy="196"/>
          </a:xfrm>
        </p:grpSpPr>
        <p:sp>
          <p:nvSpPr>
            <p:cNvPr id="400467" name="Rectangle 83"/>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61" name="Text Box 84"/>
            <p:cNvSpPr txBox="1">
              <a:spLocks noChangeArrowheads="1"/>
            </p:cNvSpPr>
            <p:nvPr/>
          </p:nvSpPr>
          <p:spPr bwMode="auto">
            <a:xfrm>
              <a:off x="2000" y="3360"/>
              <a:ext cx="212"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a:t>
              </a:r>
            </a:p>
          </p:txBody>
        </p:sp>
      </p:grpSp>
      <p:grpSp>
        <p:nvGrpSpPr>
          <p:cNvPr id="8230" name="Group 85"/>
          <p:cNvGrpSpPr>
            <a:grpSpLocks/>
          </p:cNvGrpSpPr>
          <p:nvPr/>
        </p:nvGrpSpPr>
        <p:grpSpPr bwMode="auto">
          <a:xfrm>
            <a:off x="1482725" y="4448175"/>
            <a:ext cx="336550" cy="311150"/>
            <a:chOff x="2000" y="3360"/>
            <a:chExt cx="212" cy="196"/>
          </a:xfrm>
        </p:grpSpPr>
        <p:sp>
          <p:nvSpPr>
            <p:cNvPr id="400470" name="Rectangle 86"/>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59" name="Text Box 87"/>
            <p:cNvSpPr txBox="1">
              <a:spLocks noChangeArrowheads="1"/>
            </p:cNvSpPr>
            <p:nvPr/>
          </p:nvSpPr>
          <p:spPr bwMode="auto">
            <a:xfrm>
              <a:off x="2000" y="3360"/>
              <a:ext cx="212"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a:t>
              </a:r>
            </a:p>
          </p:txBody>
        </p:sp>
      </p:grpSp>
      <p:grpSp>
        <p:nvGrpSpPr>
          <p:cNvPr id="8231" name="Group 88"/>
          <p:cNvGrpSpPr>
            <a:grpSpLocks/>
          </p:cNvGrpSpPr>
          <p:nvPr/>
        </p:nvGrpSpPr>
        <p:grpSpPr bwMode="auto">
          <a:xfrm>
            <a:off x="1482725" y="4870450"/>
            <a:ext cx="374650" cy="311150"/>
            <a:chOff x="2000" y="3360"/>
            <a:chExt cx="236" cy="196"/>
          </a:xfrm>
        </p:grpSpPr>
        <p:sp>
          <p:nvSpPr>
            <p:cNvPr id="400473" name="Rectangle 89"/>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57" name="Text Box 90"/>
            <p:cNvSpPr txBox="1">
              <a:spLocks noChangeArrowheads="1"/>
            </p:cNvSpPr>
            <p:nvPr/>
          </p:nvSpPr>
          <p:spPr bwMode="auto">
            <a:xfrm>
              <a:off x="2000" y="3360"/>
              <a:ext cx="236"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M</a:t>
              </a:r>
            </a:p>
          </p:txBody>
        </p:sp>
      </p:grpSp>
      <p:grpSp>
        <p:nvGrpSpPr>
          <p:cNvPr id="8232" name="Group 91"/>
          <p:cNvGrpSpPr>
            <a:grpSpLocks/>
          </p:cNvGrpSpPr>
          <p:nvPr/>
        </p:nvGrpSpPr>
        <p:grpSpPr bwMode="auto">
          <a:xfrm>
            <a:off x="3619500" y="4876800"/>
            <a:ext cx="374650" cy="311150"/>
            <a:chOff x="2000" y="3360"/>
            <a:chExt cx="236" cy="196"/>
          </a:xfrm>
        </p:grpSpPr>
        <p:sp>
          <p:nvSpPr>
            <p:cNvPr id="400476" name="Rectangle 92"/>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55" name="Text Box 93"/>
            <p:cNvSpPr txBox="1">
              <a:spLocks noChangeArrowheads="1"/>
            </p:cNvSpPr>
            <p:nvPr/>
          </p:nvSpPr>
          <p:spPr bwMode="auto">
            <a:xfrm>
              <a:off x="2000" y="3360"/>
              <a:ext cx="236"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M</a:t>
              </a:r>
            </a:p>
          </p:txBody>
        </p:sp>
      </p:grpSp>
      <p:grpSp>
        <p:nvGrpSpPr>
          <p:cNvPr id="8233" name="Group 94"/>
          <p:cNvGrpSpPr>
            <a:grpSpLocks/>
          </p:cNvGrpSpPr>
          <p:nvPr/>
        </p:nvGrpSpPr>
        <p:grpSpPr bwMode="auto">
          <a:xfrm>
            <a:off x="7213600" y="5410200"/>
            <a:ext cx="336550" cy="311150"/>
            <a:chOff x="2000" y="3360"/>
            <a:chExt cx="212" cy="196"/>
          </a:xfrm>
        </p:grpSpPr>
        <p:sp>
          <p:nvSpPr>
            <p:cNvPr id="400479" name="Rectangle 95"/>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53" name="Text Box 96"/>
            <p:cNvSpPr txBox="1">
              <a:spLocks noChangeArrowheads="1"/>
            </p:cNvSpPr>
            <p:nvPr/>
          </p:nvSpPr>
          <p:spPr bwMode="auto">
            <a:xfrm>
              <a:off x="2000" y="3360"/>
              <a:ext cx="212"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a:t>
              </a:r>
            </a:p>
          </p:txBody>
        </p:sp>
      </p:grpSp>
      <p:sp>
        <p:nvSpPr>
          <p:cNvPr id="8234" name="Text Box 97"/>
          <p:cNvSpPr txBox="1">
            <a:spLocks noChangeArrowheads="1"/>
          </p:cNvSpPr>
          <p:nvPr/>
        </p:nvSpPr>
        <p:spPr bwMode="auto">
          <a:xfrm>
            <a:off x="4270375" y="3565525"/>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t>IDMA</a:t>
            </a:r>
          </a:p>
        </p:txBody>
      </p:sp>
      <p:sp>
        <p:nvSpPr>
          <p:cNvPr id="8235" name="Text Box 98"/>
          <p:cNvSpPr txBox="1">
            <a:spLocks noChangeArrowheads="1"/>
          </p:cNvSpPr>
          <p:nvPr/>
        </p:nvSpPr>
        <p:spPr bwMode="auto">
          <a:xfrm>
            <a:off x="5219700" y="2349500"/>
            <a:ext cx="588963" cy="668338"/>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50000"/>
              </a:spcBef>
            </a:pPr>
            <a:r>
              <a:rPr lang="en-US" sz="1400"/>
              <a:t>L1P</a:t>
            </a:r>
            <a:br>
              <a:rPr lang="en-US" sz="1400"/>
            </a:br>
            <a:r>
              <a:rPr lang="en-US" sz="1400"/>
              <a:t>Mem</a:t>
            </a:r>
            <a:br>
              <a:rPr lang="en-US" sz="1400"/>
            </a:br>
            <a:r>
              <a:rPr lang="en-US" sz="1400"/>
              <a:t>Ctrl</a:t>
            </a:r>
          </a:p>
        </p:txBody>
      </p:sp>
      <p:sp>
        <p:nvSpPr>
          <p:cNvPr id="8236" name="Text Box 99"/>
          <p:cNvSpPr txBox="1">
            <a:spLocks noChangeArrowheads="1"/>
          </p:cNvSpPr>
          <p:nvPr/>
        </p:nvSpPr>
        <p:spPr bwMode="auto">
          <a:xfrm>
            <a:off x="5219700" y="4406900"/>
            <a:ext cx="588963" cy="668338"/>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50000"/>
              </a:spcBef>
            </a:pPr>
            <a:r>
              <a:rPr lang="en-US" sz="1400"/>
              <a:t>L1D</a:t>
            </a:r>
            <a:br>
              <a:rPr lang="en-US" sz="1400"/>
            </a:br>
            <a:r>
              <a:rPr lang="en-US" sz="1400"/>
              <a:t>Mem</a:t>
            </a:r>
            <a:br>
              <a:rPr lang="en-US" sz="1400"/>
            </a:br>
            <a:r>
              <a:rPr lang="en-US" sz="1400"/>
              <a:t>Ctrl</a:t>
            </a:r>
          </a:p>
        </p:txBody>
      </p:sp>
      <p:sp>
        <p:nvSpPr>
          <p:cNvPr id="8237" name="Text Box 100"/>
          <p:cNvSpPr txBox="1">
            <a:spLocks noChangeArrowheads="1"/>
          </p:cNvSpPr>
          <p:nvPr/>
        </p:nvSpPr>
        <p:spPr bwMode="auto">
          <a:xfrm>
            <a:off x="6159500" y="2516188"/>
            <a:ext cx="5778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t>AET</a:t>
            </a:r>
          </a:p>
        </p:txBody>
      </p:sp>
      <p:sp>
        <p:nvSpPr>
          <p:cNvPr id="400485" name="Line 101"/>
          <p:cNvSpPr>
            <a:spLocks noChangeShapeType="1"/>
          </p:cNvSpPr>
          <p:nvPr/>
        </p:nvSpPr>
        <p:spPr bwMode="auto">
          <a:xfrm>
            <a:off x="914400" y="12573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86" name="Line 102"/>
          <p:cNvSpPr>
            <a:spLocks noChangeShapeType="1"/>
          </p:cNvSpPr>
          <p:nvPr/>
        </p:nvSpPr>
        <p:spPr bwMode="auto">
          <a:xfrm>
            <a:off x="914400" y="14859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87" name="Line 103"/>
          <p:cNvSpPr>
            <a:spLocks noChangeShapeType="1"/>
          </p:cNvSpPr>
          <p:nvPr/>
        </p:nvSpPr>
        <p:spPr bwMode="auto">
          <a:xfrm>
            <a:off x="914400" y="17145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42" name="Text Box 105"/>
          <p:cNvSpPr txBox="1">
            <a:spLocks noChangeArrowheads="1"/>
          </p:cNvSpPr>
          <p:nvPr/>
        </p:nvSpPr>
        <p:spPr bwMode="auto">
          <a:xfrm>
            <a:off x="1106488" y="5607050"/>
            <a:ext cx="763587" cy="488950"/>
          </a:xfrm>
          <a:prstGeom prst="rect">
            <a:avLst/>
          </a:prstGeom>
          <a:noFill/>
          <a:ln w="12700">
            <a:noFill/>
            <a:miter lim="800000"/>
            <a:headEnd type="none" w="sm" len="sm"/>
            <a:tailEnd type="none" w="sm" len="sm"/>
          </a:ln>
        </p:spPr>
        <p:txBody>
          <a:bodyPr wrap="none">
            <a:spAutoFit/>
          </a:bodyPr>
          <a:lstStyle/>
          <a:p>
            <a:pPr algn="ctr" eaLnBrk="0" hangingPunct="0">
              <a:lnSpc>
                <a:spcPct val="40000"/>
              </a:lnSpc>
              <a:spcBef>
                <a:spcPct val="50000"/>
              </a:spcBef>
            </a:pPr>
            <a:r>
              <a:rPr lang="en-US" sz="2000">
                <a:latin typeface="Arial Narrow" pitchFamily="34" charset="0"/>
              </a:rPr>
              <a:t>DATA</a:t>
            </a:r>
          </a:p>
          <a:p>
            <a:pPr algn="ctr" eaLnBrk="0" hangingPunct="0">
              <a:lnSpc>
                <a:spcPct val="40000"/>
              </a:lnSpc>
              <a:spcBef>
                <a:spcPct val="50000"/>
              </a:spcBef>
            </a:pPr>
            <a:r>
              <a:rPr lang="en-US" sz="2000">
                <a:latin typeface="Arial Narrow" pitchFamily="34" charset="0"/>
              </a:rPr>
              <a:t>SCR</a:t>
            </a:r>
          </a:p>
        </p:txBody>
      </p:sp>
      <p:sp>
        <p:nvSpPr>
          <p:cNvPr id="8243" name="Text Box 106"/>
          <p:cNvSpPr txBox="1">
            <a:spLocks noChangeArrowheads="1"/>
          </p:cNvSpPr>
          <p:nvPr/>
        </p:nvSpPr>
        <p:spPr bwMode="auto">
          <a:xfrm>
            <a:off x="7259638" y="6054725"/>
            <a:ext cx="625475" cy="488950"/>
          </a:xfrm>
          <a:prstGeom prst="rect">
            <a:avLst/>
          </a:prstGeom>
          <a:noFill/>
          <a:ln w="12700">
            <a:noFill/>
            <a:miter lim="800000"/>
            <a:headEnd type="none" w="sm" len="sm"/>
            <a:tailEnd type="none" w="sm" len="sm"/>
          </a:ln>
        </p:spPr>
        <p:txBody>
          <a:bodyPr wrap="none">
            <a:spAutoFit/>
          </a:bodyPr>
          <a:lstStyle/>
          <a:p>
            <a:pPr algn="ctr" eaLnBrk="0" hangingPunct="0">
              <a:lnSpc>
                <a:spcPct val="40000"/>
              </a:lnSpc>
              <a:spcBef>
                <a:spcPct val="50000"/>
              </a:spcBef>
            </a:pPr>
            <a:r>
              <a:rPr lang="en-US" sz="2000">
                <a:latin typeface="Arial Narrow" pitchFamily="34" charset="0"/>
              </a:rPr>
              <a:t>CFG</a:t>
            </a:r>
          </a:p>
          <a:p>
            <a:pPr algn="ctr" eaLnBrk="0" hangingPunct="0">
              <a:lnSpc>
                <a:spcPct val="40000"/>
              </a:lnSpc>
              <a:spcBef>
                <a:spcPct val="50000"/>
              </a:spcBef>
            </a:pPr>
            <a:r>
              <a:rPr lang="en-US" sz="2000">
                <a:latin typeface="Arial Narrow" pitchFamily="34" charset="0"/>
              </a:rPr>
              <a:t>SCR</a:t>
            </a:r>
          </a:p>
        </p:txBody>
      </p:sp>
      <p:sp>
        <p:nvSpPr>
          <p:cNvPr id="8244" name="Text Box 107"/>
          <p:cNvSpPr txBox="1">
            <a:spLocks noChangeArrowheads="1"/>
          </p:cNvSpPr>
          <p:nvPr/>
        </p:nvSpPr>
        <p:spPr bwMode="auto">
          <a:xfrm>
            <a:off x="2235200" y="2519363"/>
            <a:ext cx="669925"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t>EMIF</a:t>
            </a:r>
          </a:p>
        </p:txBody>
      </p:sp>
      <p:sp>
        <p:nvSpPr>
          <p:cNvPr id="400493" name="Line 109"/>
          <p:cNvSpPr>
            <a:spLocks noChangeShapeType="1"/>
          </p:cNvSpPr>
          <p:nvPr/>
        </p:nvSpPr>
        <p:spPr bwMode="auto">
          <a:xfrm>
            <a:off x="1905000" y="1109663"/>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4" name="Line 110"/>
          <p:cNvSpPr>
            <a:spLocks noChangeShapeType="1"/>
          </p:cNvSpPr>
          <p:nvPr/>
        </p:nvSpPr>
        <p:spPr bwMode="auto">
          <a:xfrm>
            <a:off x="1905000" y="1693863"/>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5" name="Line 111"/>
          <p:cNvSpPr>
            <a:spLocks noChangeShapeType="1"/>
          </p:cNvSpPr>
          <p:nvPr/>
        </p:nvSpPr>
        <p:spPr bwMode="auto">
          <a:xfrm>
            <a:off x="1905000" y="2265363"/>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6" name="Line 112"/>
          <p:cNvSpPr>
            <a:spLocks noChangeShapeType="1"/>
          </p:cNvSpPr>
          <p:nvPr/>
        </p:nvSpPr>
        <p:spPr bwMode="auto">
          <a:xfrm>
            <a:off x="1905000" y="2646363"/>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7" name="Line 113"/>
          <p:cNvSpPr>
            <a:spLocks noChangeShapeType="1"/>
          </p:cNvSpPr>
          <p:nvPr/>
        </p:nvSpPr>
        <p:spPr bwMode="auto">
          <a:xfrm>
            <a:off x="1828800" y="4600575"/>
            <a:ext cx="1371600" cy="0"/>
          </a:xfrm>
          <a:prstGeom prst="line">
            <a:avLst/>
          </a:prstGeom>
          <a:noFill/>
          <a:ln w="28575">
            <a:solidFill>
              <a:schemeClr val="tx1"/>
            </a:solidFill>
            <a:round/>
            <a:headEnd type="triangle" w="med" len="med"/>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8" name="Line 114"/>
          <p:cNvSpPr>
            <a:spLocks noChangeShapeType="1"/>
          </p:cNvSpPr>
          <p:nvPr/>
        </p:nvSpPr>
        <p:spPr bwMode="auto">
          <a:xfrm>
            <a:off x="1828800" y="5029200"/>
            <a:ext cx="1371600"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499" name="Line 115"/>
          <p:cNvSpPr>
            <a:spLocks noChangeShapeType="1"/>
          </p:cNvSpPr>
          <p:nvPr/>
        </p:nvSpPr>
        <p:spPr bwMode="auto">
          <a:xfrm>
            <a:off x="2895600" y="3695700"/>
            <a:ext cx="4572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0" name="Line 116"/>
          <p:cNvSpPr>
            <a:spLocks noChangeShapeType="1"/>
          </p:cNvSpPr>
          <p:nvPr/>
        </p:nvSpPr>
        <p:spPr bwMode="auto">
          <a:xfrm>
            <a:off x="2438400" y="4524375"/>
            <a:ext cx="152400" cy="1524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1" name="Line 117"/>
          <p:cNvSpPr>
            <a:spLocks noChangeShapeType="1"/>
          </p:cNvSpPr>
          <p:nvPr/>
        </p:nvSpPr>
        <p:spPr bwMode="auto">
          <a:xfrm>
            <a:off x="2438400" y="4953000"/>
            <a:ext cx="152400" cy="1524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54" name="Text Box 118"/>
          <p:cNvSpPr txBox="1">
            <a:spLocks noChangeArrowheads="1"/>
          </p:cNvSpPr>
          <p:nvPr/>
        </p:nvSpPr>
        <p:spPr bwMode="auto">
          <a:xfrm>
            <a:off x="2311400" y="4638675"/>
            <a:ext cx="43021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128</a:t>
            </a:r>
          </a:p>
        </p:txBody>
      </p:sp>
      <p:sp>
        <p:nvSpPr>
          <p:cNvPr id="8255" name="Text Box 119"/>
          <p:cNvSpPr txBox="1">
            <a:spLocks noChangeArrowheads="1"/>
          </p:cNvSpPr>
          <p:nvPr/>
        </p:nvSpPr>
        <p:spPr bwMode="auto">
          <a:xfrm>
            <a:off x="2311400" y="5080000"/>
            <a:ext cx="43021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128</a:t>
            </a:r>
          </a:p>
        </p:txBody>
      </p:sp>
      <p:sp>
        <p:nvSpPr>
          <p:cNvPr id="400504" name="Line 120"/>
          <p:cNvSpPr>
            <a:spLocks noChangeShapeType="1"/>
          </p:cNvSpPr>
          <p:nvPr/>
        </p:nvSpPr>
        <p:spPr bwMode="auto">
          <a:xfrm>
            <a:off x="4038600" y="36957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5" name="Line 121"/>
          <p:cNvSpPr>
            <a:spLocks noChangeShapeType="1"/>
          </p:cNvSpPr>
          <p:nvPr/>
        </p:nvSpPr>
        <p:spPr bwMode="auto">
          <a:xfrm>
            <a:off x="5537200" y="2971800"/>
            <a:ext cx="0" cy="22860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6" name="Line 122"/>
          <p:cNvSpPr>
            <a:spLocks noChangeShapeType="1"/>
          </p:cNvSpPr>
          <p:nvPr/>
        </p:nvSpPr>
        <p:spPr bwMode="auto">
          <a:xfrm>
            <a:off x="5537200" y="4191000"/>
            <a:ext cx="0" cy="22860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7" name="Line 123"/>
          <p:cNvSpPr>
            <a:spLocks noChangeShapeType="1"/>
          </p:cNvSpPr>
          <p:nvPr/>
        </p:nvSpPr>
        <p:spPr bwMode="auto">
          <a:xfrm>
            <a:off x="5537200" y="2057400"/>
            <a:ext cx="0" cy="30480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8" name="Line 124"/>
          <p:cNvSpPr>
            <a:spLocks noChangeShapeType="1"/>
          </p:cNvSpPr>
          <p:nvPr/>
        </p:nvSpPr>
        <p:spPr bwMode="auto">
          <a:xfrm>
            <a:off x="5537200" y="5029200"/>
            <a:ext cx="0" cy="30480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09" name="Line 125"/>
          <p:cNvSpPr>
            <a:spLocks noChangeShapeType="1"/>
          </p:cNvSpPr>
          <p:nvPr/>
        </p:nvSpPr>
        <p:spPr bwMode="auto">
          <a:xfrm>
            <a:off x="914400" y="28956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0" name="Line 126"/>
          <p:cNvSpPr>
            <a:spLocks noChangeShapeType="1"/>
          </p:cNvSpPr>
          <p:nvPr/>
        </p:nvSpPr>
        <p:spPr bwMode="auto">
          <a:xfrm>
            <a:off x="914400" y="39624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8263" name="Group 127"/>
          <p:cNvGrpSpPr>
            <a:grpSpLocks/>
          </p:cNvGrpSpPr>
          <p:nvPr/>
        </p:nvGrpSpPr>
        <p:grpSpPr bwMode="auto">
          <a:xfrm>
            <a:off x="8432800" y="3352800"/>
            <a:ext cx="457200" cy="457200"/>
            <a:chOff x="2112" y="3648"/>
            <a:chExt cx="288" cy="288"/>
          </a:xfrm>
        </p:grpSpPr>
        <p:sp>
          <p:nvSpPr>
            <p:cNvPr id="400512" name="Rectangle 128"/>
            <p:cNvSpPr>
              <a:spLocks noChangeArrowheads="1"/>
            </p:cNvSpPr>
            <p:nvPr/>
          </p:nvSpPr>
          <p:spPr bwMode="auto">
            <a:xfrm>
              <a:off x="2112" y="3648"/>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3" name="Rectangle 129"/>
            <p:cNvSpPr>
              <a:spLocks noChangeArrowheads="1"/>
            </p:cNvSpPr>
            <p:nvPr/>
          </p:nvSpPr>
          <p:spPr bwMode="auto">
            <a:xfrm>
              <a:off x="2112" y="3696"/>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4" name="Rectangle 130"/>
            <p:cNvSpPr>
              <a:spLocks noChangeArrowheads="1"/>
            </p:cNvSpPr>
            <p:nvPr/>
          </p:nvSpPr>
          <p:spPr bwMode="auto">
            <a:xfrm>
              <a:off x="2112" y="3744"/>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5" name="Rectangle 131"/>
            <p:cNvSpPr>
              <a:spLocks noChangeArrowheads="1"/>
            </p:cNvSpPr>
            <p:nvPr/>
          </p:nvSpPr>
          <p:spPr bwMode="auto">
            <a:xfrm>
              <a:off x="2112" y="3792"/>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6" name="Rectangle 132"/>
            <p:cNvSpPr>
              <a:spLocks noChangeArrowheads="1"/>
            </p:cNvSpPr>
            <p:nvPr/>
          </p:nvSpPr>
          <p:spPr bwMode="auto">
            <a:xfrm>
              <a:off x="2112" y="3840"/>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17" name="Rectangle 133"/>
            <p:cNvSpPr>
              <a:spLocks noChangeArrowheads="1"/>
            </p:cNvSpPr>
            <p:nvPr/>
          </p:nvSpPr>
          <p:spPr bwMode="auto">
            <a:xfrm>
              <a:off x="2112" y="3888"/>
              <a:ext cx="288" cy="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8264" name="Text Box 134"/>
          <p:cNvSpPr txBox="1">
            <a:spLocks noChangeArrowheads="1"/>
          </p:cNvSpPr>
          <p:nvPr/>
        </p:nvSpPr>
        <p:spPr bwMode="auto">
          <a:xfrm>
            <a:off x="8362950" y="3048000"/>
            <a:ext cx="5397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b="0" i="1"/>
              <a:t>Cfg</a:t>
            </a:r>
          </a:p>
        </p:txBody>
      </p:sp>
      <p:sp>
        <p:nvSpPr>
          <p:cNvPr id="8265" name="Text Box 135"/>
          <p:cNvSpPr txBox="1">
            <a:spLocks noChangeArrowheads="1"/>
          </p:cNvSpPr>
          <p:nvPr/>
        </p:nvSpPr>
        <p:spPr bwMode="auto">
          <a:xfrm>
            <a:off x="8166100" y="2349500"/>
            <a:ext cx="93821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t>PERIPH</a:t>
            </a:r>
          </a:p>
        </p:txBody>
      </p:sp>
      <p:grpSp>
        <p:nvGrpSpPr>
          <p:cNvPr id="8266" name="Group 136"/>
          <p:cNvGrpSpPr>
            <a:grpSpLocks/>
          </p:cNvGrpSpPr>
          <p:nvPr/>
        </p:nvGrpSpPr>
        <p:grpSpPr bwMode="auto">
          <a:xfrm>
            <a:off x="7581900" y="2667000"/>
            <a:ext cx="374650" cy="311150"/>
            <a:chOff x="2000" y="3360"/>
            <a:chExt cx="236" cy="196"/>
          </a:xfrm>
        </p:grpSpPr>
        <p:sp>
          <p:nvSpPr>
            <p:cNvPr id="400521" name="Rectangle 137"/>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45" name="Text Box 138"/>
            <p:cNvSpPr txBox="1">
              <a:spLocks noChangeArrowheads="1"/>
            </p:cNvSpPr>
            <p:nvPr/>
          </p:nvSpPr>
          <p:spPr bwMode="auto">
            <a:xfrm>
              <a:off x="2000" y="3360"/>
              <a:ext cx="236"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M</a:t>
              </a:r>
            </a:p>
          </p:txBody>
        </p:sp>
      </p:grpSp>
      <p:grpSp>
        <p:nvGrpSpPr>
          <p:cNvPr id="8267" name="Group 139"/>
          <p:cNvGrpSpPr>
            <a:grpSpLocks/>
          </p:cNvGrpSpPr>
          <p:nvPr/>
        </p:nvGrpSpPr>
        <p:grpSpPr bwMode="auto">
          <a:xfrm>
            <a:off x="8207375" y="2667000"/>
            <a:ext cx="336550" cy="311150"/>
            <a:chOff x="2000" y="3360"/>
            <a:chExt cx="212" cy="196"/>
          </a:xfrm>
        </p:grpSpPr>
        <p:sp>
          <p:nvSpPr>
            <p:cNvPr id="400524" name="Rectangle 140"/>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43" name="Text Box 141"/>
            <p:cNvSpPr txBox="1">
              <a:spLocks noChangeArrowheads="1"/>
            </p:cNvSpPr>
            <p:nvPr/>
          </p:nvSpPr>
          <p:spPr bwMode="auto">
            <a:xfrm>
              <a:off x="2000" y="3360"/>
              <a:ext cx="212"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a:t>
              </a:r>
            </a:p>
          </p:txBody>
        </p:sp>
      </p:grpSp>
      <p:sp>
        <p:nvSpPr>
          <p:cNvPr id="400526" name="Oval 142"/>
          <p:cNvSpPr>
            <a:spLocks noChangeArrowheads="1"/>
          </p:cNvSpPr>
          <p:nvPr/>
        </p:nvSpPr>
        <p:spPr bwMode="auto">
          <a:xfrm>
            <a:off x="8572500" y="4533900"/>
            <a:ext cx="114300" cy="1143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27" name="Oval 143"/>
          <p:cNvSpPr>
            <a:spLocks noChangeArrowheads="1"/>
          </p:cNvSpPr>
          <p:nvPr/>
        </p:nvSpPr>
        <p:spPr bwMode="auto">
          <a:xfrm>
            <a:off x="8572500" y="4343400"/>
            <a:ext cx="114300" cy="1143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28" name="Oval 144"/>
          <p:cNvSpPr>
            <a:spLocks noChangeArrowheads="1"/>
          </p:cNvSpPr>
          <p:nvPr/>
        </p:nvSpPr>
        <p:spPr bwMode="auto">
          <a:xfrm>
            <a:off x="8572500" y="4140200"/>
            <a:ext cx="114300" cy="1143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8271" name="Group 145"/>
          <p:cNvGrpSpPr>
            <a:grpSpLocks/>
          </p:cNvGrpSpPr>
          <p:nvPr/>
        </p:nvGrpSpPr>
        <p:grpSpPr bwMode="auto">
          <a:xfrm>
            <a:off x="1482725" y="381000"/>
            <a:ext cx="374650" cy="311150"/>
            <a:chOff x="2000" y="3360"/>
            <a:chExt cx="236" cy="196"/>
          </a:xfrm>
        </p:grpSpPr>
        <p:sp>
          <p:nvSpPr>
            <p:cNvPr id="400530" name="Rectangle 146"/>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41" name="Text Box 147"/>
            <p:cNvSpPr txBox="1">
              <a:spLocks noChangeArrowheads="1"/>
            </p:cNvSpPr>
            <p:nvPr/>
          </p:nvSpPr>
          <p:spPr bwMode="auto">
            <a:xfrm>
              <a:off x="2000" y="3360"/>
              <a:ext cx="236"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M</a:t>
              </a:r>
            </a:p>
          </p:txBody>
        </p:sp>
      </p:grpSp>
      <p:grpSp>
        <p:nvGrpSpPr>
          <p:cNvPr id="8272" name="Group 148"/>
          <p:cNvGrpSpPr>
            <a:grpSpLocks/>
          </p:cNvGrpSpPr>
          <p:nvPr/>
        </p:nvGrpSpPr>
        <p:grpSpPr bwMode="auto">
          <a:xfrm>
            <a:off x="7213600" y="381000"/>
            <a:ext cx="336550" cy="311150"/>
            <a:chOff x="2000" y="3360"/>
            <a:chExt cx="212" cy="196"/>
          </a:xfrm>
        </p:grpSpPr>
        <p:sp>
          <p:nvSpPr>
            <p:cNvPr id="400533" name="Rectangle 149"/>
            <p:cNvSpPr>
              <a:spLocks noChangeArrowheads="1"/>
            </p:cNvSpPr>
            <p:nvPr/>
          </p:nvSpPr>
          <p:spPr bwMode="auto">
            <a:xfrm>
              <a:off x="2016" y="3360"/>
              <a:ext cx="192" cy="192"/>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39" name="Text Box 150"/>
            <p:cNvSpPr txBox="1">
              <a:spLocks noChangeArrowheads="1"/>
            </p:cNvSpPr>
            <p:nvPr/>
          </p:nvSpPr>
          <p:spPr bwMode="auto">
            <a:xfrm>
              <a:off x="2000" y="3360"/>
              <a:ext cx="212" cy="196"/>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a:t>
              </a:r>
            </a:p>
          </p:txBody>
        </p:sp>
      </p:grpSp>
      <p:sp>
        <p:nvSpPr>
          <p:cNvPr id="400535" name="Line 151"/>
          <p:cNvSpPr>
            <a:spLocks noChangeShapeType="1"/>
          </p:cNvSpPr>
          <p:nvPr/>
        </p:nvSpPr>
        <p:spPr bwMode="auto">
          <a:xfrm>
            <a:off x="1816100" y="533400"/>
            <a:ext cx="54102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36" name="Line 152"/>
          <p:cNvSpPr>
            <a:spLocks noChangeShapeType="1"/>
          </p:cNvSpPr>
          <p:nvPr/>
        </p:nvSpPr>
        <p:spPr bwMode="auto">
          <a:xfrm>
            <a:off x="7924800" y="2819400"/>
            <a:ext cx="3048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75" name="Text Box 153"/>
          <p:cNvSpPr txBox="1">
            <a:spLocks noChangeArrowheads="1"/>
          </p:cNvSpPr>
          <p:nvPr/>
        </p:nvSpPr>
        <p:spPr bwMode="auto">
          <a:xfrm>
            <a:off x="63500" y="554038"/>
            <a:ext cx="8826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b="0" i="1">
                <a:solidFill>
                  <a:schemeClr val="tx2"/>
                </a:solidFill>
              </a:rPr>
              <a:t>Master</a:t>
            </a:r>
          </a:p>
        </p:txBody>
      </p:sp>
      <p:sp>
        <p:nvSpPr>
          <p:cNvPr id="8276" name="Text Box 154"/>
          <p:cNvSpPr txBox="1">
            <a:spLocks noChangeArrowheads="1"/>
          </p:cNvSpPr>
          <p:nvPr/>
        </p:nvSpPr>
        <p:spPr bwMode="auto">
          <a:xfrm>
            <a:off x="2160588" y="598488"/>
            <a:ext cx="7556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b="0" i="1">
                <a:solidFill>
                  <a:schemeClr val="tx2"/>
                </a:solidFill>
              </a:rPr>
              <a:t>Slave</a:t>
            </a:r>
          </a:p>
        </p:txBody>
      </p:sp>
      <p:sp>
        <p:nvSpPr>
          <p:cNvPr id="8277" name="Text Box 155"/>
          <p:cNvSpPr txBox="1">
            <a:spLocks noChangeArrowheads="1"/>
          </p:cNvSpPr>
          <p:nvPr/>
        </p:nvSpPr>
        <p:spPr bwMode="auto">
          <a:xfrm>
            <a:off x="0" y="6188075"/>
            <a:ext cx="9218613" cy="695325"/>
          </a:xfrm>
          <a:prstGeom prst="rect">
            <a:avLst/>
          </a:prstGeom>
          <a:noFill/>
          <a:ln w="12700">
            <a:noFill/>
            <a:miter lim="800000"/>
            <a:headEnd type="none" w="sm" len="sm"/>
            <a:tailEnd type="none" w="sm" len="sm"/>
          </a:ln>
        </p:spPr>
        <p:txBody>
          <a:bodyPr wrap="none">
            <a:spAutoFit/>
          </a:bodyPr>
          <a:lstStyle/>
          <a:p>
            <a:pPr eaLnBrk="0" hangingPunct="0">
              <a:lnSpc>
                <a:spcPct val="60000"/>
              </a:lnSpc>
              <a:spcBef>
                <a:spcPct val="50000"/>
              </a:spcBef>
              <a:buClr>
                <a:schemeClr val="tx2"/>
              </a:buClr>
              <a:buSzPct val="90000"/>
              <a:buFont typeface="Wingdings" pitchFamily="2" charset="2"/>
              <a:buChar char="Ø"/>
            </a:pPr>
            <a:r>
              <a:rPr lang="en-US" sz="1400">
                <a:latin typeface="Arial Narrow" pitchFamily="34" charset="0"/>
              </a:rPr>
              <a:t> EDMA3 is a master on the DATA SCR – it can initiate data transfers</a:t>
            </a:r>
          </a:p>
          <a:p>
            <a:pPr eaLnBrk="0" hangingPunct="0">
              <a:lnSpc>
                <a:spcPct val="60000"/>
              </a:lnSpc>
              <a:spcBef>
                <a:spcPct val="50000"/>
              </a:spcBef>
              <a:buClr>
                <a:schemeClr val="tx2"/>
              </a:buClr>
              <a:buSzPct val="90000"/>
              <a:buFont typeface="Wingdings" pitchFamily="2" charset="2"/>
              <a:buChar char="Ø"/>
            </a:pPr>
            <a:r>
              <a:rPr lang="en-US" sz="1400">
                <a:latin typeface="Arial Narrow" pitchFamily="34" charset="0"/>
              </a:rPr>
              <a:t> EDMA3’s configuration registers are accessed via the CFG SCR (by the CPU)</a:t>
            </a:r>
          </a:p>
          <a:p>
            <a:pPr eaLnBrk="0" hangingPunct="0">
              <a:lnSpc>
                <a:spcPct val="60000"/>
              </a:lnSpc>
              <a:spcBef>
                <a:spcPct val="50000"/>
              </a:spcBef>
              <a:buClr>
                <a:schemeClr val="tx2"/>
              </a:buClr>
              <a:buSzPct val="90000"/>
              <a:buFont typeface="Wingdings" pitchFamily="2" charset="2"/>
              <a:buChar char="Ø"/>
            </a:pPr>
            <a:r>
              <a:rPr lang="en-US" sz="1400">
                <a:latin typeface="Arial Narrow" pitchFamily="34" charset="0"/>
              </a:rPr>
              <a:t> Each TC has its own connection (and priority) to the DATA SCR. Refer to the connection matrix to determine valid connections</a:t>
            </a:r>
          </a:p>
        </p:txBody>
      </p:sp>
      <p:sp>
        <p:nvSpPr>
          <p:cNvPr id="400540" name="Oval 156"/>
          <p:cNvSpPr>
            <a:spLocks noChangeArrowheads="1"/>
          </p:cNvSpPr>
          <p:nvPr/>
        </p:nvSpPr>
        <p:spPr bwMode="auto">
          <a:xfrm>
            <a:off x="1295400" y="24003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1" name="Oval 157"/>
          <p:cNvSpPr>
            <a:spLocks noChangeArrowheads="1"/>
          </p:cNvSpPr>
          <p:nvPr/>
        </p:nvSpPr>
        <p:spPr bwMode="auto">
          <a:xfrm>
            <a:off x="1295400" y="27051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2" name="Oval 158"/>
          <p:cNvSpPr>
            <a:spLocks noChangeArrowheads="1"/>
          </p:cNvSpPr>
          <p:nvPr/>
        </p:nvSpPr>
        <p:spPr bwMode="auto">
          <a:xfrm>
            <a:off x="1295400" y="30099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3" name="Oval 159"/>
          <p:cNvSpPr>
            <a:spLocks noChangeArrowheads="1"/>
          </p:cNvSpPr>
          <p:nvPr/>
        </p:nvSpPr>
        <p:spPr bwMode="auto">
          <a:xfrm>
            <a:off x="1295400" y="33147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4" name="Oval 160"/>
          <p:cNvSpPr>
            <a:spLocks noChangeArrowheads="1"/>
          </p:cNvSpPr>
          <p:nvPr/>
        </p:nvSpPr>
        <p:spPr bwMode="auto">
          <a:xfrm>
            <a:off x="1600200" y="24003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5" name="Oval 161"/>
          <p:cNvSpPr>
            <a:spLocks noChangeArrowheads="1"/>
          </p:cNvSpPr>
          <p:nvPr/>
        </p:nvSpPr>
        <p:spPr bwMode="auto">
          <a:xfrm>
            <a:off x="1600200" y="27051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6" name="Oval 162"/>
          <p:cNvSpPr>
            <a:spLocks noChangeArrowheads="1"/>
          </p:cNvSpPr>
          <p:nvPr/>
        </p:nvSpPr>
        <p:spPr bwMode="auto">
          <a:xfrm>
            <a:off x="1600200" y="30099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7" name="Oval 163"/>
          <p:cNvSpPr>
            <a:spLocks noChangeArrowheads="1"/>
          </p:cNvSpPr>
          <p:nvPr/>
        </p:nvSpPr>
        <p:spPr bwMode="auto">
          <a:xfrm>
            <a:off x="1600200" y="33147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8" name="Line 164"/>
          <p:cNvSpPr>
            <a:spLocks noChangeShapeType="1"/>
          </p:cNvSpPr>
          <p:nvPr/>
        </p:nvSpPr>
        <p:spPr bwMode="auto">
          <a:xfrm>
            <a:off x="1371600" y="2438400"/>
            <a:ext cx="2286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49" name="Line 165"/>
          <p:cNvSpPr>
            <a:spLocks noChangeShapeType="1"/>
          </p:cNvSpPr>
          <p:nvPr/>
        </p:nvSpPr>
        <p:spPr bwMode="auto">
          <a:xfrm>
            <a:off x="1333500" y="2438400"/>
            <a:ext cx="304800" cy="3048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0" name="Line 166"/>
          <p:cNvSpPr>
            <a:spLocks noChangeShapeType="1"/>
          </p:cNvSpPr>
          <p:nvPr/>
        </p:nvSpPr>
        <p:spPr bwMode="auto">
          <a:xfrm>
            <a:off x="1371600" y="2743200"/>
            <a:ext cx="2286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1" name="Line 167"/>
          <p:cNvSpPr>
            <a:spLocks noChangeShapeType="1"/>
          </p:cNvSpPr>
          <p:nvPr/>
        </p:nvSpPr>
        <p:spPr bwMode="auto">
          <a:xfrm>
            <a:off x="1371600" y="3048000"/>
            <a:ext cx="2286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2" name="Line 168"/>
          <p:cNvSpPr>
            <a:spLocks noChangeShapeType="1"/>
          </p:cNvSpPr>
          <p:nvPr/>
        </p:nvSpPr>
        <p:spPr bwMode="auto">
          <a:xfrm>
            <a:off x="1333500" y="3048000"/>
            <a:ext cx="304800" cy="3048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3" name="Line 169"/>
          <p:cNvSpPr>
            <a:spLocks noChangeShapeType="1"/>
          </p:cNvSpPr>
          <p:nvPr/>
        </p:nvSpPr>
        <p:spPr bwMode="auto">
          <a:xfrm flipV="1">
            <a:off x="1333500" y="3041650"/>
            <a:ext cx="304800" cy="3048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8292" name="Group 170"/>
          <p:cNvGrpSpPr>
            <a:grpSpLocks/>
          </p:cNvGrpSpPr>
          <p:nvPr/>
        </p:nvGrpSpPr>
        <p:grpSpPr bwMode="auto">
          <a:xfrm>
            <a:off x="7391400" y="1219200"/>
            <a:ext cx="381000" cy="990600"/>
            <a:chOff x="2496" y="576"/>
            <a:chExt cx="240" cy="624"/>
          </a:xfrm>
        </p:grpSpPr>
        <p:sp>
          <p:nvSpPr>
            <p:cNvPr id="400555" name="Oval 171"/>
            <p:cNvSpPr>
              <a:spLocks noChangeArrowheads="1"/>
            </p:cNvSpPr>
            <p:nvPr/>
          </p:nvSpPr>
          <p:spPr bwMode="auto">
            <a:xfrm>
              <a:off x="2496" y="768"/>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6" name="Oval 172"/>
            <p:cNvSpPr>
              <a:spLocks noChangeArrowheads="1"/>
            </p:cNvSpPr>
            <p:nvPr/>
          </p:nvSpPr>
          <p:spPr bwMode="auto">
            <a:xfrm>
              <a:off x="2496" y="960"/>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7" name="Oval 173"/>
            <p:cNvSpPr>
              <a:spLocks noChangeArrowheads="1"/>
            </p:cNvSpPr>
            <p:nvPr/>
          </p:nvSpPr>
          <p:spPr bwMode="auto">
            <a:xfrm>
              <a:off x="2688" y="576"/>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8" name="Oval 174"/>
            <p:cNvSpPr>
              <a:spLocks noChangeArrowheads="1"/>
            </p:cNvSpPr>
            <p:nvPr/>
          </p:nvSpPr>
          <p:spPr bwMode="auto">
            <a:xfrm>
              <a:off x="2688" y="768"/>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59" name="Oval 175"/>
            <p:cNvSpPr>
              <a:spLocks noChangeArrowheads="1"/>
            </p:cNvSpPr>
            <p:nvPr/>
          </p:nvSpPr>
          <p:spPr bwMode="auto">
            <a:xfrm>
              <a:off x="2688" y="960"/>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0" name="Oval 176"/>
            <p:cNvSpPr>
              <a:spLocks noChangeArrowheads="1"/>
            </p:cNvSpPr>
            <p:nvPr/>
          </p:nvSpPr>
          <p:spPr bwMode="auto">
            <a:xfrm>
              <a:off x="2688" y="1152"/>
              <a:ext cx="48" cy="48"/>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1" name="Line 177"/>
            <p:cNvSpPr>
              <a:spLocks noChangeShapeType="1"/>
            </p:cNvSpPr>
            <p:nvPr/>
          </p:nvSpPr>
          <p:spPr bwMode="auto">
            <a:xfrm>
              <a:off x="2544" y="792"/>
              <a:ext cx="144"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2" name="Line 178"/>
            <p:cNvSpPr>
              <a:spLocks noChangeShapeType="1"/>
            </p:cNvSpPr>
            <p:nvPr/>
          </p:nvSpPr>
          <p:spPr bwMode="auto">
            <a:xfrm>
              <a:off x="2544" y="984"/>
              <a:ext cx="144"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3" name="Line 179"/>
            <p:cNvSpPr>
              <a:spLocks noChangeShapeType="1"/>
            </p:cNvSpPr>
            <p:nvPr/>
          </p:nvSpPr>
          <p:spPr bwMode="auto">
            <a:xfrm>
              <a:off x="2520" y="984"/>
              <a:ext cx="192" cy="192"/>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4" name="Line 180"/>
            <p:cNvSpPr>
              <a:spLocks noChangeShapeType="1"/>
            </p:cNvSpPr>
            <p:nvPr/>
          </p:nvSpPr>
          <p:spPr bwMode="auto">
            <a:xfrm flipV="1">
              <a:off x="2520" y="596"/>
              <a:ext cx="192" cy="192"/>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5" name="Line 181"/>
            <p:cNvSpPr>
              <a:spLocks noChangeShapeType="1"/>
            </p:cNvSpPr>
            <p:nvPr/>
          </p:nvSpPr>
          <p:spPr bwMode="auto">
            <a:xfrm>
              <a:off x="2516" y="788"/>
              <a:ext cx="192" cy="192"/>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6" name="Line 182"/>
            <p:cNvSpPr>
              <a:spLocks noChangeShapeType="1"/>
            </p:cNvSpPr>
            <p:nvPr/>
          </p:nvSpPr>
          <p:spPr bwMode="auto">
            <a:xfrm flipV="1">
              <a:off x="2520" y="792"/>
              <a:ext cx="192" cy="192"/>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7" name="Line 183"/>
            <p:cNvSpPr>
              <a:spLocks noChangeShapeType="1"/>
            </p:cNvSpPr>
            <p:nvPr/>
          </p:nvSpPr>
          <p:spPr bwMode="auto">
            <a:xfrm flipV="1">
              <a:off x="2512" y="620"/>
              <a:ext cx="192" cy="36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68" name="Line 184"/>
            <p:cNvSpPr>
              <a:spLocks noChangeShapeType="1"/>
            </p:cNvSpPr>
            <p:nvPr/>
          </p:nvSpPr>
          <p:spPr bwMode="auto">
            <a:xfrm>
              <a:off x="2516" y="800"/>
              <a:ext cx="192" cy="36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0569" name="Line 185"/>
          <p:cNvSpPr>
            <a:spLocks noChangeShapeType="1"/>
          </p:cNvSpPr>
          <p:nvPr/>
        </p:nvSpPr>
        <p:spPr bwMode="auto">
          <a:xfrm>
            <a:off x="6753225" y="5486400"/>
            <a:ext cx="152400" cy="15240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94" name="Text Box 186"/>
          <p:cNvSpPr txBox="1">
            <a:spLocks noChangeArrowheads="1"/>
          </p:cNvSpPr>
          <p:nvPr/>
        </p:nvSpPr>
        <p:spPr bwMode="auto">
          <a:xfrm>
            <a:off x="6677025" y="5626100"/>
            <a:ext cx="34766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32</a:t>
            </a:r>
          </a:p>
        </p:txBody>
      </p:sp>
      <p:sp>
        <p:nvSpPr>
          <p:cNvPr id="8295" name="Text Box 187"/>
          <p:cNvSpPr txBox="1">
            <a:spLocks noChangeArrowheads="1"/>
          </p:cNvSpPr>
          <p:nvPr/>
        </p:nvSpPr>
        <p:spPr bwMode="auto">
          <a:xfrm>
            <a:off x="8062913" y="4838700"/>
            <a:ext cx="1146175" cy="630238"/>
          </a:xfrm>
          <a:prstGeom prst="rect">
            <a:avLst/>
          </a:prstGeom>
          <a:noFill/>
          <a:ln w="12700">
            <a:noFill/>
            <a:miter lim="800000"/>
            <a:headEnd type="none" w="sm" len="sm"/>
            <a:tailEnd type="none" w="sm" len="sm"/>
          </a:ln>
        </p:spPr>
        <p:txBody>
          <a:bodyPr wrap="none">
            <a:spAutoFit/>
          </a:bodyPr>
          <a:lstStyle/>
          <a:p>
            <a:pPr eaLnBrk="0" hangingPunct="0">
              <a:lnSpc>
                <a:spcPct val="50000"/>
              </a:lnSpc>
              <a:spcBef>
                <a:spcPct val="50000"/>
              </a:spcBef>
            </a:pPr>
            <a:r>
              <a:rPr lang="en-US" sz="1400" b="0">
                <a:latin typeface="Arial Narrow" pitchFamily="34" charset="0"/>
              </a:rPr>
              <a:t>PERIPH =</a:t>
            </a:r>
          </a:p>
          <a:p>
            <a:pPr eaLnBrk="0" hangingPunct="0">
              <a:lnSpc>
                <a:spcPct val="50000"/>
              </a:lnSpc>
              <a:spcBef>
                <a:spcPct val="50000"/>
              </a:spcBef>
            </a:pPr>
            <a:r>
              <a:rPr lang="en-US" sz="1400" b="0">
                <a:latin typeface="Arial Narrow" pitchFamily="34" charset="0"/>
              </a:rPr>
              <a:t>All peripheral’s</a:t>
            </a:r>
          </a:p>
          <a:p>
            <a:pPr eaLnBrk="0" hangingPunct="0">
              <a:lnSpc>
                <a:spcPct val="50000"/>
              </a:lnSpc>
              <a:spcBef>
                <a:spcPct val="50000"/>
              </a:spcBef>
            </a:pPr>
            <a:r>
              <a:rPr lang="en-US" sz="1400" b="0">
                <a:latin typeface="Arial Narrow" pitchFamily="34" charset="0"/>
              </a:rPr>
              <a:t>Cfg registers</a:t>
            </a:r>
          </a:p>
        </p:txBody>
      </p:sp>
      <p:sp>
        <p:nvSpPr>
          <p:cNvPr id="8296" name="Text Box 188"/>
          <p:cNvSpPr txBox="1">
            <a:spLocks noChangeArrowheads="1"/>
          </p:cNvSpPr>
          <p:nvPr/>
        </p:nvSpPr>
        <p:spPr bwMode="auto">
          <a:xfrm>
            <a:off x="3505200" y="762000"/>
            <a:ext cx="3224213"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latin typeface="Arial Narrow" pitchFamily="34" charset="0"/>
              </a:rPr>
              <a:t>SCR = Switched Central Resource</a:t>
            </a:r>
          </a:p>
        </p:txBody>
      </p:sp>
      <p:grpSp>
        <p:nvGrpSpPr>
          <p:cNvPr id="8297" name="Group 189"/>
          <p:cNvGrpSpPr>
            <a:grpSpLocks/>
          </p:cNvGrpSpPr>
          <p:nvPr/>
        </p:nvGrpSpPr>
        <p:grpSpPr bwMode="auto">
          <a:xfrm>
            <a:off x="6692900" y="446088"/>
            <a:ext cx="347663" cy="404812"/>
            <a:chOff x="4080" y="3416"/>
            <a:chExt cx="219" cy="255"/>
          </a:xfrm>
        </p:grpSpPr>
        <p:sp>
          <p:nvSpPr>
            <p:cNvPr id="400574" name="Line 190"/>
            <p:cNvSpPr>
              <a:spLocks noChangeShapeType="1"/>
            </p:cNvSpPr>
            <p:nvPr/>
          </p:nvSpPr>
          <p:spPr bwMode="auto">
            <a:xfrm>
              <a:off x="4128" y="3416"/>
              <a:ext cx="96" cy="96"/>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23" name="Text Box 191"/>
            <p:cNvSpPr txBox="1">
              <a:spLocks noChangeArrowheads="1"/>
            </p:cNvSpPr>
            <p:nvPr/>
          </p:nvSpPr>
          <p:spPr bwMode="auto">
            <a:xfrm>
              <a:off x="4080" y="3504"/>
              <a:ext cx="219" cy="16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Arial Narrow" pitchFamily="34" charset="0"/>
                </a:rPr>
                <a:t>32</a:t>
              </a:r>
            </a:p>
          </p:txBody>
        </p:sp>
      </p:grpSp>
      <p:sp>
        <p:nvSpPr>
          <p:cNvPr id="400576" name="Line 192"/>
          <p:cNvSpPr>
            <a:spLocks noChangeShapeType="1"/>
          </p:cNvSpPr>
          <p:nvPr/>
        </p:nvSpPr>
        <p:spPr bwMode="auto">
          <a:xfrm>
            <a:off x="3810000" y="5181600"/>
            <a:ext cx="0" cy="83820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77" name="Line 193"/>
          <p:cNvSpPr>
            <a:spLocks noChangeShapeType="1"/>
          </p:cNvSpPr>
          <p:nvPr/>
        </p:nvSpPr>
        <p:spPr bwMode="auto">
          <a:xfrm>
            <a:off x="3790950" y="6019800"/>
            <a:ext cx="2743200" cy="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78" name="Line 194"/>
          <p:cNvSpPr>
            <a:spLocks noChangeShapeType="1"/>
          </p:cNvSpPr>
          <p:nvPr/>
        </p:nvSpPr>
        <p:spPr bwMode="auto">
          <a:xfrm flipV="1">
            <a:off x="6524625" y="5562600"/>
            <a:ext cx="0" cy="466725"/>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79" name="Line 195"/>
          <p:cNvSpPr>
            <a:spLocks noChangeShapeType="1"/>
          </p:cNvSpPr>
          <p:nvPr/>
        </p:nvSpPr>
        <p:spPr bwMode="auto">
          <a:xfrm>
            <a:off x="6505575" y="5572125"/>
            <a:ext cx="733425"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0" name="Rectangle 196"/>
          <p:cNvSpPr>
            <a:spLocks noChangeArrowheads="1"/>
          </p:cNvSpPr>
          <p:nvPr/>
        </p:nvSpPr>
        <p:spPr bwMode="auto">
          <a:xfrm>
            <a:off x="3200400" y="4343400"/>
            <a:ext cx="914400" cy="8382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03" name="Text Box 197"/>
          <p:cNvSpPr txBox="1">
            <a:spLocks noChangeArrowheads="1"/>
          </p:cNvSpPr>
          <p:nvPr/>
        </p:nvSpPr>
        <p:spPr bwMode="auto">
          <a:xfrm>
            <a:off x="3470275" y="4384675"/>
            <a:ext cx="685800" cy="53498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200">
                <a:latin typeface="Arial Narrow" pitchFamily="34" charset="0"/>
              </a:rPr>
              <a:t>External</a:t>
            </a:r>
            <a:br>
              <a:rPr lang="en-US" sz="1200">
                <a:latin typeface="Arial Narrow" pitchFamily="34" charset="0"/>
              </a:rPr>
            </a:br>
            <a:r>
              <a:rPr lang="en-US" sz="1200">
                <a:latin typeface="Arial Narrow" pitchFamily="34" charset="0"/>
              </a:rPr>
              <a:t>Mem</a:t>
            </a:r>
            <a:br>
              <a:rPr lang="en-US" sz="1200">
                <a:latin typeface="Arial Narrow" pitchFamily="34" charset="0"/>
              </a:rPr>
            </a:br>
            <a:r>
              <a:rPr lang="en-US" sz="1200">
                <a:latin typeface="Arial Narrow" pitchFamily="34" charset="0"/>
              </a:rPr>
              <a:t>Cntl</a:t>
            </a:r>
          </a:p>
        </p:txBody>
      </p:sp>
      <p:sp>
        <p:nvSpPr>
          <p:cNvPr id="400582" name="Line 198"/>
          <p:cNvSpPr>
            <a:spLocks noChangeShapeType="1"/>
          </p:cNvSpPr>
          <p:nvPr/>
        </p:nvSpPr>
        <p:spPr bwMode="auto">
          <a:xfrm flipV="1">
            <a:off x="4622800" y="2857500"/>
            <a:ext cx="0" cy="533400"/>
          </a:xfrm>
          <a:prstGeom prst="line">
            <a:avLst/>
          </a:prstGeom>
          <a:noFill/>
          <a:ln w="12700">
            <a:solidFill>
              <a:schemeClr val="tx1"/>
            </a:solidFill>
            <a:round/>
            <a:headEnd type="triangle" w="med" len="med"/>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3" name="Line 199"/>
          <p:cNvSpPr>
            <a:spLocks noChangeShapeType="1"/>
          </p:cNvSpPr>
          <p:nvPr/>
        </p:nvSpPr>
        <p:spPr bwMode="auto">
          <a:xfrm>
            <a:off x="4619625" y="2857500"/>
            <a:ext cx="5619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4" name="Line 200"/>
          <p:cNvSpPr>
            <a:spLocks noChangeShapeType="1"/>
          </p:cNvSpPr>
          <p:nvPr/>
        </p:nvSpPr>
        <p:spPr bwMode="auto">
          <a:xfrm flipV="1">
            <a:off x="4619625" y="4000500"/>
            <a:ext cx="0" cy="533400"/>
          </a:xfrm>
          <a:prstGeom prst="line">
            <a:avLst/>
          </a:prstGeom>
          <a:noFill/>
          <a:ln w="12700">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5" name="Line 201"/>
          <p:cNvSpPr>
            <a:spLocks noChangeShapeType="1"/>
          </p:cNvSpPr>
          <p:nvPr/>
        </p:nvSpPr>
        <p:spPr bwMode="auto">
          <a:xfrm>
            <a:off x="4619625" y="4527550"/>
            <a:ext cx="56197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6" name="Line 202"/>
          <p:cNvSpPr>
            <a:spLocks noChangeShapeType="1"/>
          </p:cNvSpPr>
          <p:nvPr/>
        </p:nvSpPr>
        <p:spPr bwMode="auto">
          <a:xfrm>
            <a:off x="3690938" y="2667000"/>
            <a:ext cx="1490662"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7" name="Line 203"/>
          <p:cNvSpPr>
            <a:spLocks noChangeShapeType="1"/>
          </p:cNvSpPr>
          <p:nvPr/>
        </p:nvSpPr>
        <p:spPr bwMode="auto">
          <a:xfrm flipV="1">
            <a:off x="3695700" y="2667000"/>
            <a:ext cx="0" cy="723900"/>
          </a:xfrm>
          <a:prstGeom prst="line">
            <a:avLst/>
          </a:prstGeom>
          <a:noFill/>
          <a:ln w="12700">
            <a:solidFill>
              <a:schemeClr val="tx1"/>
            </a:solidFill>
            <a:round/>
            <a:headEnd type="triangle" w="med" len="med"/>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8" name="Line 204"/>
          <p:cNvSpPr>
            <a:spLocks noChangeShapeType="1"/>
          </p:cNvSpPr>
          <p:nvPr/>
        </p:nvSpPr>
        <p:spPr bwMode="auto">
          <a:xfrm>
            <a:off x="4371975" y="4738688"/>
            <a:ext cx="809625"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89" name="Line 205"/>
          <p:cNvSpPr>
            <a:spLocks noChangeShapeType="1"/>
          </p:cNvSpPr>
          <p:nvPr/>
        </p:nvSpPr>
        <p:spPr bwMode="auto">
          <a:xfrm flipV="1">
            <a:off x="4376738" y="4210050"/>
            <a:ext cx="0" cy="533400"/>
          </a:xfrm>
          <a:prstGeom prst="line">
            <a:avLst/>
          </a:prstGeom>
          <a:noFill/>
          <a:ln w="12700">
            <a:solidFill>
              <a:schemeClr val="tx1"/>
            </a:solidFill>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90" name="Line 206"/>
          <p:cNvSpPr>
            <a:spLocks noChangeShapeType="1"/>
          </p:cNvSpPr>
          <p:nvPr/>
        </p:nvSpPr>
        <p:spPr bwMode="auto">
          <a:xfrm flipH="1">
            <a:off x="3700463" y="4213225"/>
            <a:ext cx="681037"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91" name="Line 207"/>
          <p:cNvSpPr>
            <a:spLocks noChangeShapeType="1"/>
          </p:cNvSpPr>
          <p:nvPr/>
        </p:nvSpPr>
        <p:spPr bwMode="auto">
          <a:xfrm>
            <a:off x="3700463" y="4005263"/>
            <a:ext cx="0" cy="214312"/>
          </a:xfrm>
          <a:prstGeom prst="line">
            <a:avLst/>
          </a:prstGeom>
          <a:noFill/>
          <a:ln w="1270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14" name="Text Box 208"/>
          <p:cNvSpPr txBox="1">
            <a:spLocks noChangeArrowheads="1"/>
          </p:cNvSpPr>
          <p:nvPr/>
        </p:nvSpPr>
        <p:spPr bwMode="auto">
          <a:xfrm>
            <a:off x="22225" y="1495425"/>
            <a:ext cx="406400" cy="3873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200"/>
              <a:t>CC</a:t>
            </a:r>
            <a:br>
              <a:rPr lang="en-US" sz="1200"/>
            </a:br>
            <a:r>
              <a:rPr lang="en-US" sz="1200"/>
              <a:t>x2</a:t>
            </a:r>
          </a:p>
        </p:txBody>
      </p:sp>
      <p:sp>
        <p:nvSpPr>
          <p:cNvPr id="400593" name="Line 209"/>
          <p:cNvSpPr>
            <a:spLocks noChangeShapeType="1"/>
          </p:cNvSpPr>
          <p:nvPr/>
        </p:nvSpPr>
        <p:spPr bwMode="auto">
          <a:xfrm>
            <a:off x="76200" y="1143000"/>
            <a:ext cx="304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94" name="Rectangle 210"/>
          <p:cNvSpPr>
            <a:spLocks noChangeArrowheads="1"/>
          </p:cNvSpPr>
          <p:nvPr/>
        </p:nvSpPr>
        <p:spPr bwMode="auto">
          <a:xfrm>
            <a:off x="28575" y="800100"/>
            <a:ext cx="914400" cy="1295400"/>
          </a:xfrm>
          <a:prstGeom prst="rect">
            <a:avLst/>
          </a:prstGeom>
          <a:noFill/>
          <a:ln w="38100">
            <a:solidFill>
              <a:srgbClr val="FF3300"/>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0595" name="Rectangle 211"/>
          <p:cNvSpPr>
            <a:spLocks noChangeArrowheads="1"/>
          </p:cNvSpPr>
          <p:nvPr/>
        </p:nvSpPr>
        <p:spPr bwMode="auto">
          <a:xfrm>
            <a:off x="8191500" y="2362200"/>
            <a:ext cx="914400" cy="1600200"/>
          </a:xfrm>
          <a:prstGeom prst="rect">
            <a:avLst/>
          </a:prstGeom>
          <a:noFill/>
          <a:ln w="38100">
            <a:solidFill>
              <a:srgbClr val="FF3300"/>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8318" name="Group 42"/>
          <p:cNvGrpSpPr>
            <a:grpSpLocks/>
          </p:cNvGrpSpPr>
          <p:nvPr/>
        </p:nvGrpSpPr>
        <p:grpSpPr bwMode="auto">
          <a:xfrm>
            <a:off x="8231188" y="560388"/>
            <a:ext cx="685800" cy="711200"/>
            <a:chOff x="1392" y="2112"/>
            <a:chExt cx="432" cy="576"/>
          </a:xfrm>
        </p:grpSpPr>
        <p:sp>
          <p:nvSpPr>
            <p:cNvPr id="216" name="AutoShape 43"/>
            <p:cNvSpPr>
              <a:spLocks noChangeArrowheads="1"/>
            </p:cNvSpPr>
            <p:nvPr/>
          </p:nvSpPr>
          <p:spPr bwMode="auto">
            <a:xfrm>
              <a:off x="1392" y="2112"/>
              <a:ext cx="432" cy="576"/>
            </a:xfrm>
            <a:prstGeom prst="bevel">
              <a:avLst>
                <a:gd name="adj" fmla="val 12500"/>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321" name="Text Box 44"/>
            <p:cNvSpPr txBox="1">
              <a:spLocks noChangeArrowheads="1"/>
            </p:cNvSpPr>
            <p:nvPr/>
          </p:nvSpPr>
          <p:spPr bwMode="auto">
            <a:xfrm>
              <a:off x="1456" y="2304"/>
              <a:ext cx="305" cy="274"/>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t>L3</a:t>
              </a:r>
            </a:p>
          </p:txBody>
        </p:sp>
      </p:grpSp>
      <p:sp>
        <p:nvSpPr>
          <p:cNvPr id="218" name="Line 110"/>
          <p:cNvSpPr>
            <a:spLocks noChangeShapeType="1"/>
          </p:cNvSpPr>
          <p:nvPr/>
        </p:nvSpPr>
        <p:spPr bwMode="auto">
          <a:xfrm>
            <a:off x="8001000" y="914400"/>
            <a:ext cx="2286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923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Overview</a:t>
            </a:r>
            <a:endParaRPr lang="en-US" dirty="0">
              <a:solidFill>
                <a:srgbClr val="000000"/>
              </a:solidFill>
            </a:endParaRPr>
          </a:p>
        </p:txBody>
      </p:sp>
      <p:sp>
        <p:nvSpPr>
          <p:cNvPr id="10" name="Text Box 3">
            <a:hlinkClick r:id="rId17" action="ppaction://hlinksldjump"/>
          </p:cNvPr>
          <p:cNvSpPr txBox="1">
            <a:spLocks noChangeArrowheads="1"/>
          </p:cNvSpPr>
          <p:nvPr>
            <p:custDataLst>
              <p:tags r:id="rId3"/>
            </p:custDataLst>
          </p:nvPr>
        </p:nvSpPr>
        <p:spPr bwMode="auto">
          <a:xfrm>
            <a:off x="304800" y="1172716"/>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Terminology</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656196"/>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Examples</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139677"/>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Synchronization</a:t>
            </a:r>
            <a:endParaRPr lang="en-US" dirty="0">
              <a:solidFill>
                <a:srgbClr val="000000"/>
              </a:solidFill>
            </a:endParaRPr>
          </a:p>
        </p:txBody>
      </p:sp>
      <p:sp>
        <p:nvSpPr>
          <p:cNvPr id="13" name="Text Box 4">
            <a:hlinkClick r:id="rId20" action="ppaction://hlinksldjump"/>
          </p:cNvPr>
          <p:cNvSpPr txBox="1">
            <a:spLocks noChangeArrowheads="1"/>
          </p:cNvSpPr>
          <p:nvPr>
            <p:custDataLst>
              <p:tags r:id="rId6"/>
            </p:custDataLst>
          </p:nvPr>
        </p:nvSpPr>
        <p:spPr bwMode="auto">
          <a:xfrm>
            <a:off x="301576" y="2623158"/>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Indexing</a:t>
            </a:r>
            <a:endParaRPr lang="en-US" dirty="0">
              <a:solidFill>
                <a:srgbClr val="000000"/>
              </a:solidFill>
            </a:endParaRPr>
          </a:p>
        </p:txBody>
      </p:sp>
      <p:sp>
        <p:nvSpPr>
          <p:cNvPr id="14" name="Text Box 4">
            <a:hlinkClick r:id="rId21" action="ppaction://hlinksldjump"/>
          </p:cNvPr>
          <p:cNvSpPr txBox="1">
            <a:spLocks noChangeArrowheads="1"/>
          </p:cNvSpPr>
          <p:nvPr>
            <p:custDataLst>
              <p:tags r:id="rId7"/>
            </p:custDataLst>
          </p:nvPr>
        </p:nvSpPr>
        <p:spPr bwMode="auto">
          <a:xfrm>
            <a:off x="301576" y="3106639"/>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Events – Transfers - Actions</a:t>
            </a:r>
            <a:endParaRPr lang="en-US"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590120"/>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EDMA Interrupt Generation</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4073601"/>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Linking</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557082"/>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Chaining</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5040563"/>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Channel Sorting</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524044"/>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Architecture &amp; Optimization</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6007525"/>
            <a:ext cx="5543550" cy="406265"/>
          </a:xfrm>
          <a:prstGeom prst="rect">
            <a:avLst/>
          </a:prstGeom>
          <a:noFill/>
          <a:ln w="12700">
            <a:noFill/>
            <a:miter lim="800000"/>
            <a:headEnd type="none" w="sm" len="sm"/>
            <a:tailEnd type="none" w="sm" len="sm"/>
          </a:ln>
        </p:spPr>
        <p:txBody>
          <a:bodyPr tIns="36576" bIns="36576" anchor="ctr" anchorCtr="0">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Quiz (No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DMA : Direct Memory Access</a:t>
            </a:r>
          </a:p>
        </p:txBody>
      </p:sp>
      <p:sp>
        <p:nvSpPr>
          <p:cNvPr id="10243" name="Text Box 3"/>
          <p:cNvSpPr txBox="1">
            <a:spLocks noChangeArrowheads="1"/>
          </p:cNvSpPr>
          <p:nvPr/>
        </p:nvSpPr>
        <p:spPr bwMode="auto">
          <a:xfrm>
            <a:off x="2133600" y="619125"/>
            <a:ext cx="6731000" cy="3416300"/>
          </a:xfrm>
          <a:prstGeom prst="rect">
            <a:avLst/>
          </a:prstGeom>
          <a:noFill/>
          <a:ln w="12700" algn="ctr">
            <a:noFill/>
            <a:miter lim="800000"/>
            <a:headEnd/>
            <a:tailEnd/>
          </a:ln>
        </p:spPr>
        <p:txBody>
          <a:bodyPr>
            <a:spAutoFit/>
          </a:bodyPr>
          <a:lstStyle/>
          <a:p>
            <a:pPr marL="342900" indent="-342900" eaLnBrk="0" hangingPunct="0">
              <a:lnSpc>
                <a:spcPct val="70000"/>
              </a:lnSpc>
              <a:spcBef>
                <a:spcPct val="50000"/>
              </a:spcBef>
              <a:buClr>
                <a:srgbClr val="0066FF"/>
              </a:buClr>
              <a:buSzPct val="75000"/>
              <a:buFont typeface="Wingdings" pitchFamily="2" charset="2"/>
              <a:buChar char=""/>
            </a:pPr>
            <a:r>
              <a:rPr lang="en-US" sz="1800">
                <a:solidFill>
                  <a:srgbClr val="000000"/>
                </a:solidFill>
                <a:latin typeface="Arial Narrow" pitchFamily="34" charset="0"/>
              </a:rPr>
              <a:t>Copy from memory to memory – HARDWARE memcpy(dst, src, len);</a:t>
            </a:r>
          </a:p>
          <a:p>
            <a:pPr marL="342900" indent="-342900" eaLnBrk="0" hangingPunct="0">
              <a:lnSpc>
                <a:spcPct val="70000"/>
              </a:lnSpc>
              <a:spcBef>
                <a:spcPct val="50000"/>
              </a:spcBef>
              <a:buClr>
                <a:srgbClr val="0066FF"/>
              </a:buClr>
              <a:buSzPct val="75000"/>
              <a:buFont typeface="Wingdings" pitchFamily="2" charset="2"/>
              <a:buChar char=""/>
            </a:pPr>
            <a:r>
              <a:rPr lang="en-US" sz="1800">
                <a:solidFill>
                  <a:srgbClr val="000000"/>
                </a:solidFill>
                <a:latin typeface="Arial Narrow" pitchFamily="34" charset="0"/>
              </a:rPr>
              <a:t>Faster than CPU LD/ST. One INT per block vs. one INT per sample </a:t>
            </a:r>
          </a:p>
          <a:p>
            <a:pPr marL="342900" indent="-342900" eaLnBrk="0" hangingPunct="0">
              <a:lnSpc>
                <a:spcPct val="70000"/>
              </a:lnSpc>
              <a:spcBef>
                <a:spcPct val="50000"/>
              </a:spcBef>
              <a:buClr>
                <a:srgbClr val="0066FF"/>
              </a:buClr>
              <a:buSzPct val="75000"/>
              <a:buFont typeface="Wingdings" pitchFamily="2" charset="2"/>
              <a:buChar char=""/>
            </a:pPr>
            <a:endParaRPr lang="en-US" sz="1800">
              <a:solidFill>
                <a:srgbClr val="000000"/>
              </a:solidFill>
              <a:latin typeface="Arial Narrow" pitchFamily="34" charset="0"/>
            </a:endParaRPr>
          </a:p>
          <a:p>
            <a:pPr marL="342900" indent="-342900" eaLnBrk="0" hangingPunct="0">
              <a:lnSpc>
                <a:spcPct val="70000"/>
              </a:lnSpc>
              <a:spcBef>
                <a:spcPct val="50000"/>
              </a:spcBef>
              <a:buClr>
                <a:srgbClr val="0066FF"/>
              </a:buClr>
              <a:buSzPct val="75000"/>
              <a:buFont typeface="Wingdings" pitchFamily="2" charset="2"/>
              <a:buChar char=""/>
            </a:pPr>
            <a:endParaRPr lang="en-US" sz="1800">
              <a:solidFill>
                <a:srgbClr val="000000"/>
              </a:solidFill>
              <a:latin typeface="Arial Narrow" pitchFamily="34" charset="0"/>
            </a:endParaRPr>
          </a:p>
          <a:p>
            <a:pPr marL="342900" indent="-342900" eaLnBrk="0" hangingPunct="0">
              <a:lnSpc>
                <a:spcPct val="70000"/>
              </a:lnSpc>
              <a:spcBef>
                <a:spcPct val="50000"/>
              </a:spcBef>
              <a:buClr>
                <a:srgbClr val="0066FF"/>
              </a:buClr>
              <a:buSzPct val="75000"/>
              <a:buFont typeface="Wingdings" pitchFamily="2" charset="2"/>
              <a:buChar char=""/>
            </a:pPr>
            <a:endParaRPr lang="en-US" sz="1800">
              <a:solidFill>
                <a:srgbClr val="000000"/>
              </a:solidFill>
              <a:latin typeface="Arial Narrow" pitchFamily="34" charset="0"/>
            </a:endParaRPr>
          </a:p>
          <a:p>
            <a:pPr marL="342900" indent="-342900" eaLnBrk="0" hangingPunct="0">
              <a:lnSpc>
                <a:spcPct val="70000"/>
              </a:lnSpc>
              <a:spcBef>
                <a:spcPct val="50000"/>
              </a:spcBef>
              <a:buClr>
                <a:srgbClr val="0066FF"/>
              </a:buClr>
              <a:buSzPct val="75000"/>
              <a:buFont typeface="Wingdings" pitchFamily="2" charset="2"/>
              <a:buChar char=""/>
            </a:pPr>
            <a:endParaRPr lang="en-US" sz="1800">
              <a:solidFill>
                <a:srgbClr val="000000"/>
              </a:solidFill>
              <a:latin typeface="Arial Narrow" pitchFamily="34" charset="0"/>
            </a:endParaRPr>
          </a:p>
          <a:p>
            <a:pPr marL="342900" indent="-342900" eaLnBrk="0" hangingPunct="0">
              <a:lnSpc>
                <a:spcPct val="70000"/>
              </a:lnSpc>
              <a:spcBef>
                <a:spcPct val="50000"/>
              </a:spcBef>
              <a:buClr>
                <a:srgbClr val="0066FF"/>
              </a:buClr>
              <a:buSzPct val="75000"/>
              <a:buFont typeface="Wingdings" pitchFamily="2" charset="2"/>
              <a:buChar char=""/>
            </a:pPr>
            <a:r>
              <a:rPr lang="en-US" sz="1800">
                <a:solidFill>
                  <a:srgbClr val="000000"/>
                </a:solidFill>
                <a:latin typeface="Arial Narrow" pitchFamily="34" charset="0"/>
              </a:rPr>
              <a:t>Import raw data from off-chip to on-chip before processing</a:t>
            </a:r>
          </a:p>
          <a:p>
            <a:pPr marL="342900" indent="-342900" eaLnBrk="0" hangingPunct="0">
              <a:lnSpc>
                <a:spcPct val="70000"/>
              </a:lnSpc>
              <a:spcBef>
                <a:spcPct val="50000"/>
              </a:spcBef>
              <a:buClr>
                <a:srgbClr val="0066FF"/>
              </a:buClr>
              <a:buSzPct val="75000"/>
              <a:buFont typeface="Wingdings" pitchFamily="2" charset="2"/>
              <a:buChar char=""/>
            </a:pPr>
            <a:r>
              <a:rPr lang="en-US" sz="1800">
                <a:solidFill>
                  <a:srgbClr val="000000"/>
                </a:solidFill>
                <a:latin typeface="Arial Narrow" pitchFamily="34" charset="0"/>
              </a:rPr>
              <a:t>Export results from on-chip to off-chip afterward</a:t>
            </a:r>
          </a:p>
          <a:p>
            <a:pPr marL="342900" indent="-342900" eaLnBrk="0" hangingPunct="0">
              <a:lnSpc>
                <a:spcPct val="90000"/>
              </a:lnSpc>
              <a:spcBef>
                <a:spcPct val="80000"/>
              </a:spcBef>
              <a:buClr>
                <a:srgbClr val="0066FF"/>
              </a:buClr>
              <a:buSzPct val="75000"/>
              <a:buFont typeface="Wingdings" pitchFamily="2" charset="2"/>
              <a:buChar char=""/>
            </a:pPr>
            <a:r>
              <a:rPr lang="en-US" sz="1800">
                <a:solidFill>
                  <a:srgbClr val="000000"/>
                </a:solidFill>
                <a:latin typeface="Arial Narrow" pitchFamily="34" charset="0"/>
              </a:rPr>
              <a:t>Transfer Configuration (i.e. Parameter Set - aka PaRAM or PSET)</a:t>
            </a:r>
          </a:p>
          <a:p>
            <a:pPr marL="342900" indent="-342900" eaLnBrk="0" hangingPunct="0">
              <a:lnSpc>
                <a:spcPct val="70000"/>
              </a:lnSpc>
              <a:spcBef>
                <a:spcPct val="50000"/>
              </a:spcBef>
              <a:buClr>
                <a:srgbClr val="0066FF"/>
              </a:buClr>
              <a:buSzPct val="75000"/>
              <a:buFont typeface="Wingdings" pitchFamily="2" charset="2"/>
              <a:buChar char=""/>
            </a:pPr>
            <a:r>
              <a:rPr lang="en-US" sz="1800">
                <a:solidFill>
                  <a:srgbClr val="000000"/>
                </a:solidFill>
                <a:latin typeface="Arial Narrow" pitchFamily="34" charset="0"/>
              </a:rPr>
              <a:t>Transfer configuration primarily includes 8 control registers</a:t>
            </a:r>
          </a:p>
        </p:txBody>
      </p:sp>
      <p:sp>
        <p:nvSpPr>
          <p:cNvPr id="10244" name="Text Box 4"/>
          <p:cNvSpPr txBox="1">
            <a:spLocks noChangeArrowheads="1"/>
          </p:cNvSpPr>
          <p:nvPr/>
        </p:nvSpPr>
        <p:spPr bwMode="auto">
          <a:xfrm>
            <a:off x="212725" y="609600"/>
            <a:ext cx="1812925" cy="3087688"/>
          </a:xfrm>
          <a:prstGeom prst="rect">
            <a:avLst/>
          </a:prstGeom>
          <a:noFill/>
          <a:ln w="12700" algn="ctr">
            <a:noFill/>
            <a:miter lim="800000"/>
            <a:headEnd/>
            <a:tailEnd/>
          </a:ln>
        </p:spPr>
        <p:txBody>
          <a:bodyPr wrap="none">
            <a:spAutoFit/>
          </a:bodyPr>
          <a:lstStyle/>
          <a:p>
            <a:pPr marL="342900" indent="-342900" algn="r" eaLnBrk="0" hangingPunct="0">
              <a:lnSpc>
                <a:spcPct val="70000"/>
              </a:lnSpc>
              <a:spcBef>
                <a:spcPct val="50000"/>
              </a:spcBef>
              <a:buClr>
                <a:srgbClr val="0066FF"/>
              </a:buClr>
              <a:buSzPct val="75000"/>
              <a:buFont typeface="Wingdings" pitchFamily="2" charset="2"/>
              <a:buNone/>
            </a:pPr>
            <a:r>
              <a:rPr lang="en-US" sz="1800">
                <a:solidFill>
                  <a:srgbClr val="0066FF"/>
                </a:solidFill>
              </a:rPr>
              <a:t>Goal : </a:t>
            </a:r>
          </a:p>
          <a:p>
            <a:pPr marL="342900" indent="-342900" algn="r" eaLnBrk="0" hangingPunct="0">
              <a:lnSpc>
                <a:spcPct val="70000"/>
              </a:lnSpc>
              <a:spcBef>
                <a:spcPct val="50000"/>
              </a:spcBef>
              <a:buClr>
                <a:srgbClr val="0066FF"/>
              </a:buClr>
              <a:buSzPct val="75000"/>
              <a:buFont typeface="Wingdings" pitchFamily="2" charset="2"/>
              <a:buChar char=""/>
            </a:pPr>
            <a:endParaRPr lang="en-US" sz="180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endParaRPr lang="en-US" sz="180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r>
              <a:rPr lang="en-US" sz="1800">
                <a:solidFill>
                  <a:srgbClr val="0066FF"/>
                </a:solidFill>
              </a:rPr>
              <a:t>Examples :</a:t>
            </a:r>
          </a:p>
          <a:p>
            <a:pPr marL="342900" indent="-342900" algn="r" eaLnBrk="0" hangingPunct="0">
              <a:lnSpc>
                <a:spcPct val="70000"/>
              </a:lnSpc>
              <a:spcBef>
                <a:spcPct val="50000"/>
              </a:spcBef>
              <a:buClr>
                <a:srgbClr val="0066FF"/>
              </a:buClr>
              <a:buSzPct val="75000"/>
              <a:buFont typeface="Wingdings" pitchFamily="2" charset="2"/>
              <a:buNone/>
            </a:pPr>
            <a:r>
              <a:rPr lang="en-US" sz="1800">
                <a:solidFill>
                  <a:srgbClr val="0066FF"/>
                </a:solidFill>
              </a:rPr>
              <a:t> </a:t>
            </a:r>
          </a:p>
          <a:p>
            <a:pPr marL="342900" indent="-342900" algn="r" eaLnBrk="0" hangingPunct="0">
              <a:lnSpc>
                <a:spcPct val="70000"/>
              </a:lnSpc>
              <a:spcBef>
                <a:spcPct val="100000"/>
              </a:spcBef>
            </a:pPr>
            <a:r>
              <a:rPr lang="en-US" sz="1800">
                <a:solidFill>
                  <a:srgbClr val="0066FF"/>
                </a:solidFill>
              </a:rPr>
              <a:t>Controlled by :</a:t>
            </a:r>
          </a:p>
        </p:txBody>
      </p:sp>
      <p:grpSp>
        <p:nvGrpSpPr>
          <p:cNvPr id="10245" name="Group 5"/>
          <p:cNvGrpSpPr>
            <a:grpSpLocks/>
          </p:cNvGrpSpPr>
          <p:nvPr/>
        </p:nvGrpSpPr>
        <p:grpSpPr bwMode="auto">
          <a:xfrm>
            <a:off x="2617788" y="1355725"/>
            <a:ext cx="4718050" cy="977900"/>
            <a:chOff x="1348" y="1544"/>
            <a:chExt cx="2972" cy="616"/>
          </a:xfrm>
        </p:grpSpPr>
        <p:sp>
          <p:nvSpPr>
            <p:cNvPr id="10262" name="Rectangle 6"/>
            <p:cNvSpPr>
              <a:spLocks noChangeArrowheads="1"/>
            </p:cNvSpPr>
            <p:nvPr/>
          </p:nvSpPr>
          <p:spPr bwMode="auto">
            <a:xfrm>
              <a:off x="1348"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b="0">
                  <a:solidFill>
                    <a:srgbClr val="000000"/>
                  </a:solidFill>
                </a:rPr>
                <a:t>Original </a:t>
              </a:r>
            </a:p>
            <a:p>
              <a:pPr algn="ctr" eaLnBrk="0" hangingPunct="0">
                <a:lnSpc>
                  <a:spcPct val="60000"/>
                </a:lnSpc>
                <a:spcBef>
                  <a:spcPct val="50000"/>
                </a:spcBef>
              </a:pPr>
              <a:r>
                <a:rPr lang="en-US" sz="1800" b="0">
                  <a:solidFill>
                    <a:srgbClr val="000000"/>
                  </a:solidFill>
                </a:rPr>
                <a:t>Data</a:t>
              </a:r>
            </a:p>
            <a:p>
              <a:pPr algn="ctr" eaLnBrk="0" hangingPunct="0">
                <a:lnSpc>
                  <a:spcPct val="60000"/>
                </a:lnSpc>
                <a:spcBef>
                  <a:spcPct val="50000"/>
                </a:spcBef>
              </a:pPr>
              <a:r>
                <a:rPr lang="en-US" sz="1800" b="0">
                  <a:solidFill>
                    <a:srgbClr val="000000"/>
                  </a:solidFill>
                </a:rPr>
                <a:t>Block</a:t>
              </a:r>
            </a:p>
          </p:txBody>
        </p:sp>
        <p:sp>
          <p:nvSpPr>
            <p:cNvPr id="10263" name="Rectangle 7"/>
            <p:cNvSpPr>
              <a:spLocks noChangeArrowheads="1"/>
            </p:cNvSpPr>
            <p:nvPr/>
          </p:nvSpPr>
          <p:spPr bwMode="auto">
            <a:xfrm>
              <a:off x="3482"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b="0">
                  <a:solidFill>
                    <a:srgbClr val="000000"/>
                  </a:solidFill>
                </a:rPr>
                <a:t>Copied </a:t>
              </a:r>
            </a:p>
            <a:p>
              <a:pPr algn="ctr" eaLnBrk="0" hangingPunct="0">
                <a:lnSpc>
                  <a:spcPct val="60000"/>
                </a:lnSpc>
                <a:spcBef>
                  <a:spcPct val="50000"/>
                </a:spcBef>
              </a:pPr>
              <a:r>
                <a:rPr lang="en-US" sz="1800" b="0">
                  <a:solidFill>
                    <a:srgbClr val="000000"/>
                  </a:solidFill>
                </a:rPr>
                <a:t>Data</a:t>
              </a:r>
            </a:p>
            <a:p>
              <a:pPr algn="ctr" eaLnBrk="0" hangingPunct="0">
                <a:lnSpc>
                  <a:spcPct val="60000"/>
                </a:lnSpc>
                <a:spcBef>
                  <a:spcPct val="50000"/>
                </a:spcBef>
              </a:pPr>
              <a:r>
                <a:rPr lang="en-US" sz="1800" b="0">
                  <a:solidFill>
                    <a:srgbClr val="000000"/>
                  </a:solidFill>
                </a:rPr>
                <a:t>Block</a:t>
              </a:r>
            </a:p>
          </p:txBody>
        </p:sp>
        <p:sp>
          <p:nvSpPr>
            <p:cNvPr id="174088" name="Line 8"/>
            <p:cNvSpPr>
              <a:spLocks noChangeShapeType="1"/>
            </p:cNvSpPr>
            <p:nvPr/>
          </p:nvSpPr>
          <p:spPr bwMode="auto">
            <a:xfrm>
              <a:off x="218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74089" name="Line 9"/>
            <p:cNvSpPr>
              <a:spLocks noChangeShapeType="1"/>
            </p:cNvSpPr>
            <p:nvPr/>
          </p:nvSpPr>
          <p:spPr bwMode="auto">
            <a:xfrm>
              <a:off x="314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66" name="Rectangle 10"/>
            <p:cNvSpPr>
              <a:spLocks noChangeArrowheads="1"/>
            </p:cNvSpPr>
            <p:nvPr/>
          </p:nvSpPr>
          <p:spPr bwMode="auto">
            <a:xfrm>
              <a:off x="2522" y="1688"/>
              <a:ext cx="646" cy="328"/>
            </a:xfrm>
            <a:prstGeom prst="rect">
              <a:avLst/>
            </a:prstGeom>
            <a:solidFill>
              <a:schemeClr val="accent1"/>
            </a:solidFill>
            <a:ln w="12700" algn="ctr">
              <a:solidFill>
                <a:schemeClr val="tx1"/>
              </a:solidFill>
              <a:miter lim="800000"/>
              <a:headEnd/>
              <a:tailEnd/>
            </a:ln>
          </p:spPr>
          <p:txBody>
            <a:bodyPr anchor="ctr"/>
            <a:lstStyle/>
            <a:p>
              <a:pPr algn="ctr" eaLnBrk="0" hangingPunct="0">
                <a:lnSpc>
                  <a:spcPct val="80000"/>
                </a:lnSpc>
                <a:spcBef>
                  <a:spcPct val="50000"/>
                </a:spcBef>
              </a:pPr>
              <a:r>
                <a:rPr lang="en-US" sz="1800" b="0">
                  <a:solidFill>
                    <a:srgbClr val="000000"/>
                  </a:solidFill>
                </a:rPr>
                <a:t>DMA</a:t>
              </a:r>
            </a:p>
          </p:txBody>
        </p:sp>
      </p:grpSp>
      <p:sp>
        <p:nvSpPr>
          <p:cNvPr id="10246" name="Rectangle 11"/>
          <p:cNvSpPr>
            <a:spLocks noChangeArrowheads="1"/>
          </p:cNvSpPr>
          <p:nvPr/>
        </p:nvSpPr>
        <p:spPr bwMode="auto">
          <a:xfrm>
            <a:off x="5532438" y="4918075"/>
            <a:ext cx="2198687" cy="831850"/>
          </a:xfrm>
          <a:prstGeom prst="rect">
            <a:avLst/>
          </a:prstGeom>
          <a:noFill/>
          <a:ln w="12700">
            <a:noFill/>
            <a:miter lim="800000"/>
            <a:headEnd type="none" w="sm" len="sm"/>
            <a:tailEnd type="none" w="sm" len="sm"/>
          </a:ln>
        </p:spPr>
        <p:txBody>
          <a:bodyPr wrap="none" anchor="ctr">
            <a:spAutoFit/>
          </a:bodyPr>
          <a:lstStyle/>
          <a:p>
            <a:pPr algn="ctr" eaLnBrk="0" hangingPunct="0"/>
            <a:r>
              <a:rPr lang="en-US">
                <a:solidFill>
                  <a:srgbClr val="000000"/>
                </a:solidFill>
              </a:rPr>
              <a:t>Transfer</a:t>
            </a:r>
          </a:p>
          <a:p>
            <a:pPr algn="ctr" eaLnBrk="0" hangingPunct="0"/>
            <a:r>
              <a:rPr lang="en-US">
                <a:solidFill>
                  <a:srgbClr val="000000"/>
                </a:solidFill>
              </a:rPr>
              <a:t>Configuration</a:t>
            </a:r>
            <a:endParaRPr lang="en-US" sz="2000">
              <a:solidFill>
                <a:srgbClr val="000000"/>
              </a:solidFill>
            </a:endParaRPr>
          </a:p>
        </p:txBody>
      </p:sp>
      <p:sp>
        <p:nvSpPr>
          <p:cNvPr id="174092" name="AutoShape 12"/>
          <p:cNvSpPr>
            <a:spLocks/>
          </p:cNvSpPr>
          <p:nvPr/>
        </p:nvSpPr>
        <p:spPr bwMode="auto">
          <a:xfrm>
            <a:off x="5130800" y="4114800"/>
            <a:ext cx="381000" cy="2438400"/>
          </a:xfrm>
          <a:prstGeom prst="rightBrace">
            <a:avLst>
              <a:gd name="adj1" fmla="val 53333"/>
              <a:gd name="adj2" fmla="val 50000"/>
            </a:avLst>
          </a:prstGeom>
          <a:noFill/>
          <a:ln w="28575">
            <a:solidFill>
              <a:schemeClr val="tx1"/>
            </a:solidFill>
            <a:round/>
            <a:headEnd/>
            <a:tailEn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48" name="Rectangle 13"/>
          <p:cNvSpPr>
            <a:spLocks noChangeArrowheads="1"/>
          </p:cNvSpPr>
          <p:nvPr/>
        </p:nvSpPr>
        <p:spPr bwMode="auto">
          <a:xfrm>
            <a:off x="2616200" y="4114800"/>
            <a:ext cx="2286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49" name="Rectangle 14"/>
          <p:cNvSpPr>
            <a:spLocks noChangeArrowheads="1"/>
          </p:cNvSpPr>
          <p:nvPr/>
        </p:nvSpPr>
        <p:spPr bwMode="auto">
          <a:xfrm>
            <a:off x="2616200" y="44196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Source</a:t>
            </a:r>
          </a:p>
        </p:txBody>
      </p:sp>
      <p:sp>
        <p:nvSpPr>
          <p:cNvPr id="10250" name="Rectangle 15"/>
          <p:cNvSpPr>
            <a:spLocks noChangeArrowheads="1"/>
          </p:cNvSpPr>
          <p:nvPr/>
        </p:nvSpPr>
        <p:spPr bwMode="auto">
          <a:xfrm>
            <a:off x="3759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ACNT</a:t>
            </a:r>
          </a:p>
        </p:txBody>
      </p:sp>
      <p:sp>
        <p:nvSpPr>
          <p:cNvPr id="10251" name="Rectangle 16"/>
          <p:cNvSpPr>
            <a:spLocks noChangeArrowheads="1"/>
          </p:cNvSpPr>
          <p:nvPr/>
        </p:nvSpPr>
        <p:spPr bwMode="auto">
          <a:xfrm>
            <a:off x="2616200" y="50292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Destination</a:t>
            </a:r>
          </a:p>
        </p:txBody>
      </p:sp>
      <p:sp>
        <p:nvSpPr>
          <p:cNvPr id="10252" name="Rectangle 17"/>
          <p:cNvSpPr>
            <a:spLocks noChangeArrowheads="1"/>
          </p:cNvSpPr>
          <p:nvPr/>
        </p:nvSpPr>
        <p:spPr bwMode="auto">
          <a:xfrm>
            <a:off x="3759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3" name="Rectangle 18"/>
          <p:cNvSpPr>
            <a:spLocks noChangeArrowheads="1"/>
          </p:cNvSpPr>
          <p:nvPr/>
        </p:nvSpPr>
        <p:spPr bwMode="auto">
          <a:xfrm>
            <a:off x="2616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BCNT</a:t>
            </a:r>
          </a:p>
        </p:txBody>
      </p:sp>
      <p:sp>
        <p:nvSpPr>
          <p:cNvPr id="10254" name="Rectangle 19"/>
          <p:cNvSpPr>
            <a:spLocks noChangeArrowheads="1"/>
          </p:cNvSpPr>
          <p:nvPr/>
        </p:nvSpPr>
        <p:spPr bwMode="auto">
          <a:xfrm>
            <a:off x="2616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5" name="Rectangle 20"/>
          <p:cNvSpPr>
            <a:spLocks noChangeArrowheads="1"/>
          </p:cNvSpPr>
          <p:nvPr/>
        </p:nvSpPr>
        <p:spPr bwMode="auto">
          <a:xfrm>
            <a:off x="3759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6" name="Rectangle 21"/>
          <p:cNvSpPr>
            <a:spLocks noChangeArrowheads="1"/>
          </p:cNvSpPr>
          <p:nvPr/>
        </p:nvSpPr>
        <p:spPr bwMode="auto">
          <a:xfrm>
            <a:off x="2616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7" name="Rectangle 22"/>
          <p:cNvSpPr>
            <a:spLocks noChangeArrowheads="1"/>
          </p:cNvSpPr>
          <p:nvPr/>
        </p:nvSpPr>
        <p:spPr bwMode="auto">
          <a:xfrm>
            <a:off x="3759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8" name="Rectangle 23"/>
          <p:cNvSpPr>
            <a:spLocks noChangeArrowheads="1"/>
          </p:cNvSpPr>
          <p:nvPr/>
        </p:nvSpPr>
        <p:spPr bwMode="auto">
          <a:xfrm>
            <a:off x="2616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9" name="Rectangle 24"/>
          <p:cNvSpPr>
            <a:spLocks noChangeArrowheads="1"/>
          </p:cNvSpPr>
          <p:nvPr/>
        </p:nvSpPr>
        <p:spPr bwMode="auto">
          <a:xfrm>
            <a:off x="3759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60" name="Rectangle 25"/>
          <p:cNvSpPr>
            <a:spLocks noChangeArrowheads="1"/>
          </p:cNvSpPr>
          <p:nvPr/>
        </p:nvSpPr>
        <p:spPr bwMode="auto">
          <a:xfrm>
            <a:off x="2616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sp>
        <p:nvSpPr>
          <p:cNvPr id="10261" name="Rectangle 26"/>
          <p:cNvSpPr>
            <a:spLocks noChangeArrowheads="1"/>
          </p:cNvSpPr>
          <p:nvPr/>
        </p:nvSpPr>
        <p:spPr bwMode="auto">
          <a:xfrm>
            <a:off x="2616200" y="47244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Arial Narrow" pitchFamily="34" charset="0"/>
              </a:rPr>
              <a:t>Length</a:t>
            </a:r>
          </a:p>
        </p:txBody>
      </p:sp>
      <p:pic>
        <p:nvPicPr>
          <p:cNvPr id="31"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Much to Move?</a:t>
            </a:r>
          </a:p>
        </p:txBody>
      </p:sp>
      <p:sp>
        <p:nvSpPr>
          <p:cNvPr id="11267" name="Text Box 4"/>
          <p:cNvSpPr txBox="1">
            <a:spLocks noChangeArrowheads="1"/>
          </p:cNvSpPr>
          <p:nvPr/>
        </p:nvSpPr>
        <p:spPr bwMode="auto">
          <a:xfrm>
            <a:off x="6430963" y="533400"/>
            <a:ext cx="1171575" cy="33655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rPr>
              <a:t>Element</a:t>
            </a:r>
          </a:p>
        </p:txBody>
      </p:sp>
      <p:sp>
        <p:nvSpPr>
          <p:cNvPr id="11268" name="Text Box 6"/>
          <p:cNvSpPr txBox="1">
            <a:spLocks noChangeArrowheads="1"/>
          </p:cNvSpPr>
          <p:nvPr/>
        </p:nvSpPr>
        <p:spPr bwMode="auto">
          <a:xfrm>
            <a:off x="6049963" y="1752600"/>
            <a:ext cx="2057400" cy="336550"/>
          </a:xfrm>
          <a:prstGeom prst="rect">
            <a:avLst/>
          </a:prstGeom>
          <a:noFill/>
          <a:ln w="12700">
            <a:noFill/>
            <a:miter lim="800000"/>
            <a:headEnd type="none" w="sm" len="sm"/>
            <a:tailEnd type="none" w="sm" len="sm"/>
          </a:ln>
        </p:spPr>
        <p:txBody>
          <a:bodyPr>
            <a:spAutoFit/>
          </a:bodyPr>
          <a:lstStyle/>
          <a:p>
            <a:pPr algn="ctr" eaLnBrk="0" hangingPunct="0">
              <a:lnSpc>
                <a:spcPct val="80000"/>
              </a:lnSpc>
              <a:spcBef>
                <a:spcPct val="50000"/>
              </a:spcBef>
            </a:pPr>
            <a:r>
              <a:rPr lang="en-US" sz="2000">
                <a:solidFill>
                  <a:srgbClr val="000000"/>
                </a:solidFill>
                <a:latin typeface="Arial Narrow" pitchFamily="34" charset="0"/>
              </a:rPr>
              <a:t>(# of contig bytes)</a:t>
            </a:r>
          </a:p>
        </p:txBody>
      </p:sp>
      <p:sp>
        <p:nvSpPr>
          <p:cNvPr id="185360" name="Rectangle 16"/>
          <p:cNvSpPr>
            <a:spLocks noChangeArrowheads="1"/>
          </p:cNvSpPr>
          <p:nvPr/>
        </p:nvSpPr>
        <p:spPr bwMode="auto">
          <a:xfrm>
            <a:off x="7772400" y="5146675"/>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11270" name="Group 28"/>
          <p:cNvGrpSpPr>
            <a:grpSpLocks/>
          </p:cNvGrpSpPr>
          <p:nvPr/>
        </p:nvGrpSpPr>
        <p:grpSpPr bwMode="auto">
          <a:xfrm>
            <a:off x="2971800" y="4878388"/>
            <a:ext cx="5861050" cy="763587"/>
            <a:chOff x="1872" y="3538"/>
            <a:chExt cx="3692" cy="481"/>
          </a:xfrm>
        </p:grpSpPr>
        <p:sp>
          <p:nvSpPr>
            <p:cNvPr id="11334" name="Rectangle 29"/>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A Count</a:t>
              </a:r>
              <a:r>
                <a:rPr lang="en-US" sz="2000">
                  <a:solidFill>
                    <a:srgbClr val="969696"/>
                  </a:solidFill>
                  <a:latin typeface="Arial Narrow" pitchFamily="34" charset="0"/>
                </a:rPr>
                <a:t>  (Element Size)</a:t>
              </a:r>
            </a:p>
          </p:txBody>
        </p:sp>
        <p:sp>
          <p:nvSpPr>
            <p:cNvPr id="11335" name="Text Box 30"/>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0</a:t>
              </a:r>
            </a:p>
          </p:txBody>
        </p:sp>
        <p:sp>
          <p:nvSpPr>
            <p:cNvPr id="11336" name="Text Box 31"/>
            <p:cNvSpPr txBox="1">
              <a:spLocks noChangeArrowheads="1"/>
            </p:cNvSpPr>
            <p:nvPr/>
          </p:nvSpPr>
          <p:spPr bwMode="auto">
            <a:xfrm>
              <a:off x="3677"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15</a:t>
              </a:r>
            </a:p>
          </p:txBody>
        </p:sp>
        <p:sp>
          <p:nvSpPr>
            <p:cNvPr id="185376" name="Rectangle 32"/>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grpSp>
      <p:cxnSp>
        <p:nvCxnSpPr>
          <p:cNvPr id="11271" name="AutoShape 33"/>
          <p:cNvCxnSpPr>
            <a:cxnSpLocks noChangeShapeType="1"/>
            <a:stCxn id="11278" idx="3"/>
          </p:cNvCxnSpPr>
          <p:nvPr/>
        </p:nvCxnSpPr>
        <p:spPr bwMode="auto">
          <a:xfrm>
            <a:off x="2428875" y="4881563"/>
            <a:ext cx="542925" cy="225425"/>
          </a:xfrm>
          <a:prstGeom prst="straightConnector1">
            <a:avLst/>
          </a:prstGeom>
          <a:noFill/>
          <a:ln w="12700">
            <a:solidFill>
              <a:schemeClr val="tx1"/>
            </a:solidFill>
            <a:prstDash val="sysDot"/>
            <a:round/>
            <a:headEnd type="none" w="sm" len="sm"/>
            <a:tailEnd type="none" w="sm" len="sm"/>
          </a:ln>
        </p:spPr>
      </p:cxnSp>
      <p:sp>
        <p:nvSpPr>
          <p:cNvPr id="11272" name="Rectangle 34"/>
          <p:cNvSpPr>
            <a:spLocks noChangeArrowheads="1"/>
          </p:cNvSpPr>
          <p:nvPr/>
        </p:nvSpPr>
        <p:spPr bwMode="auto">
          <a:xfrm>
            <a:off x="336550" y="4157663"/>
            <a:ext cx="2092325" cy="29051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Options</a:t>
            </a:r>
          </a:p>
        </p:txBody>
      </p:sp>
      <p:sp>
        <p:nvSpPr>
          <p:cNvPr id="11273" name="Rectangle 35"/>
          <p:cNvSpPr>
            <a:spLocks noChangeArrowheads="1"/>
          </p:cNvSpPr>
          <p:nvPr/>
        </p:nvSpPr>
        <p:spPr bwMode="auto">
          <a:xfrm>
            <a:off x="336550" y="4448175"/>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rPr>
              <a:t>Source</a:t>
            </a:r>
          </a:p>
        </p:txBody>
      </p:sp>
      <p:sp>
        <p:nvSpPr>
          <p:cNvPr id="11274" name="Rectangle 36"/>
          <p:cNvSpPr>
            <a:spLocks noChangeArrowheads="1"/>
          </p:cNvSpPr>
          <p:nvPr/>
        </p:nvSpPr>
        <p:spPr bwMode="auto">
          <a:xfrm>
            <a:off x="336550" y="5026025"/>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rPr>
              <a:t>Destination</a:t>
            </a:r>
          </a:p>
        </p:txBody>
      </p:sp>
      <p:sp>
        <p:nvSpPr>
          <p:cNvPr id="11275" name="Rectangle 37"/>
          <p:cNvSpPr>
            <a:spLocks noChangeArrowheads="1"/>
          </p:cNvSpPr>
          <p:nvPr/>
        </p:nvSpPr>
        <p:spPr bwMode="auto">
          <a:xfrm>
            <a:off x="336550" y="5314950"/>
            <a:ext cx="2092325" cy="290513"/>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Index</a:t>
            </a:r>
          </a:p>
        </p:txBody>
      </p:sp>
      <p:sp>
        <p:nvSpPr>
          <p:cNvPr id="11276" name="Rectangle 38"/>
          <p:cNvSpPr>
            <a:spLocks noChangeArrowheads="1"/>
          </p:cNvSpPr>
          <p:nvPr/>
        </p:nvSpPr>
        <p:spPr bwMode="auto">
          <a:xfrm>
            <a:off x="1385888" y="5605463"/>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Link Addr</a:t>
            </a:r>
            <a:endParaRPr lang="en-US" sz="1600" b="0" baseline="30000">
              <a:solidFill>
                <a:srgbClr val="000000"/>
              </a:solidFill>
              <a:latin typeface="Arial Narrow" pitchFamily="34" charset="0"/>
            </a:endParaRPr>
          </a:p>
        </p:txBody>
      </p:sp>
      <p:sp>
        <p:nvSpPr>
          <p:cNvPr id="11277" name="Rectangle 39"/>
          <p:cNvSpPr>
            <a:spLocks noChangeArrowheads="1"/>
          </p:cNvSpPr>
          <p:nvPr/>
        </p:nvSpPr>
        <p:spPr bwMode="auto">
          <a:xfrm>
            <a:off x="336550" y="5605463"/>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Cnt Reload</a:t>
            </a:r>
          </a:p>
        </p:txBody>
      </p:sp>
      <p:sp>
        <p:nvSpPr>
          <p:cNvPr id="11278" name="Rectangle 40"/>
          <p:cNvSpPr>
            <a:spLocks noChangeArrowheads="1"/>
          </p:cNvSpPr>
          <p:nvPr/>
        </p:nvSpPr>
        <p:spPr bwMode="auto">
          <a:xfrm>
            <a:off x="336550" y="4737100"/>
            <a:ext cx="2092325"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a:solidFill>
                  <a:srgbClr val="0066FF"/>
                </a:solidFill>
              </a:rPr>
              <a:t>Transfer Count</a:t>
            </a:r>
          </a:p>
        </p:txBody>
      </p:sp>
      <p:sp>
        <p:nvSpPr>
          <p:cNvPr id="11279" name="Text Box 58"/>
          <p:cNvSpPr txBox="1">
            <a:spLocks noChangeArrowheads="1"/>
          </p:cNvSpPr>
          <p:nvPr/>
        </p:nvSpPr>
        <p:spPr bwMode="auto">
          <a:xfrm>
            <a:off x="6364288" y="1447800"/>
            <a:ext cx="1427162" cy="33655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000000"/>
                </a:solidFill>
              </a:rPr>
              <a:t>“A” Count</a:t>
            </a:r>
          </a:p>
        </p:txBody>
      </p:sp>
      <p:grpSp>
        <p:nvGrpSpPr>
          <p:cNvPr id="3" name="Group 173"/>
          <p:cNvGrpSpPr>
            <a:grpSpLocks/>
          </p:cNvGrpSpPr>
          <p:nvPr/>
        </p:nvGrpSpPr>
        <p:grpSpPr bwMode="auto">
          <a:xfrm>
            <a:off x="2941638" y="533400"/>
            <a:ext cx="3413125" cy="5108575"/>
            <a:chOff x="1853" y="508"/>
            <a:chExt cx="2150" cy="3218"/>
          </a:xfrm>
        </p:grpSpPr>
        <p:grpSp>
          <p:nvGrpSpPr>
            <p:cNvPr id="11319" name="Group 52"/>
            <p:cNvGrpSpPr>
              <a:grpSpLocks/>
            </p:cNvGrpSpPr>
            <p:nvPr/>
          </p:nvGrpSpPr>
          <p:grpSpPr bwMode="auto">
            <a:xfrm>
              <a:off x="1853" y="3245"/>
              <a:ext cx="1862" cy="481"/>
              <a:chOff x="1853" y="3538"/>
              <a:chExt cx="1862" cy="481"/>
            </a:xfrm>
          </p:grpSpPr>
          <p:sp>
            <p:nvSpPr>
              <p:cNvPr id="11331" name="Text Box 53"/>
              <p:cNvSpPr txBox="1">
                <a:spLocks noChangeArrowheads="1"/>
              </p:cNvSpPr>
              <p:nvPr/>
            </p:nvSpPr>
            <p:spPr bwMode="auto">
              <a:xfrm>
                <a:off x="3457"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16</a:t>
                </a:r>
              </a:p>
            </p:txBody>
          </p:sp>
          <p:sp>
            <p:nvSpPr>
              <p:cNvPr id="11332" name="Text Box 54"/>
              <p:cNvSpPr txBox="1">
                <a:spLocks noChangeArrowheads="1"/>
              </p:cNvSpPr>
              <p:nvPr/>
            </p:nvSpPr>
            <p:spPr bwMode="auto">
              <a:xfrm>
                <a:off x="1853"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31</a:t>
                </a:r>
              </a:p>
            </p:txBody>
          </p:sp>
          <p:sp>
            <p:nvSpPr>
              <p:cNvPr id="11333" name="Rectangle 55"/>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B Count  </a:t>
                </a:r>
                <a:r>
                  <a:rPr lang="en-US" sz="2000">
                    <a:solidFill>
                      <a:srgbClr val="969696"/>
                    </a:solidFill>
                    <a:latin typeface="Arial Narrow" pitchFamily="34" charset="0"/>
                  </a:rPr>
                  <a:t>(# Elements)</a:t>
                </a:r>
              </a:p>
            </p:txBody>
          </p:sp>
        </p:grpSp>
        <p:grpSp>
          <p:nvGrpSpPr>
            <p:cNvPr id="11320" name="Group 166"/>
            <p:cNvGrpSpPr>
              <a:grpSpLocks/>
            </p:cNvGrpSpPr>
            <p:nvPr/>
          </p:nvGrpSpPr>
          <p:grpSpPr bwMode="auto">
            <a:xfrm>
              <a:off x="2371" y="508"/>
              <a:ext cx="1632" cy="1700"/>
              <a:chOff x="2784" y="384"/>
              <a:chExt cx="1632" cy="1700"/>
            </a:xfrm>
          </p:grpSpPr>
          <p:grpSp>
            <p:nvGrpSpPr>
              <p:cNvPr id="11321" name="Group 18"/>
              <p:cNvGrpSpPr>
                <a:grpSpLocks/>
              </p:cNvGrpSpPr>
              <p:nvPr/>
            </p:nvGrpSpPr>
            <p:grpSpPr bwMode="auto">
              <a:xfrm>
                <a:off x="3724" y="600"/>
                <a:ext cx="692" cy="240"/>
                <a:chOff x="3398" y="720"/>
                <a:chExt cx="624" cy="240"/>
              </a:xfrm>
            </p:grpSpPr>
            <p:sp>
              <p:nvSpPr>
                <p:cNvPr id="185363" name="Line 19"/>
                <p:cNvSpPr>
                  <a:spLocks noChangeShapeType="1"/>
                </p:cNvSpPr>
                <p:nvPr/>
              </p:nvSpPr>
              <p:spPr bwMode="auto">
                <a:xfrm flipH="1">
                  <a:off x="3398" y="72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64" name="Line 20"/>
                <p:cNvSpPr>
                  <a:spLocks noChangeShapeType="1"/>
                </p:cNvSpPr>
                <p:nvPr/>
              </p:nvSpPr>
              <p:spPr bwMode="auto">
                <a:xfrm flipH="1">
                  <a:off x="3398" y="96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sp>
            <p:nvSpPr>
              <p:cNvPr id="11322" name="Rectangle 22"/>
              <p:cNvSpPr>
                <a:spLocks noChangeArrowheads="1"/>
              </p:cNvSpPr>
              <p:nvPr/>
            </p:nvSpPr>
            <p:spPr bwMode="auto">
              <a:xfrm>
                <a:off x="280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Elem 1</a:t>
                </a:r>
              </a:p>
            </p:txBody>
          </p:sp>
          <p:sp>
            <p:nvSpPr>
              <p:cNvPr id="11323" name="Rectangle 23"/>
              <p:cNvSpPr>
                <a:spLocks noChangeArrowheads="1"/>
              </p:cNvSpPr>
              <p:nvPr/>
            </p:nvSpPr>
            <p:spPr bwMode="auto">
              <a:xfrm>
                <a:off x="280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Elem 2</a:t>
                </a:r>
              </a:p>
            </p:txBody>
          </p:sp>
          <p:sp>
            <p:nvSpPr>
              <p:cNvPr id="185368" name="Rectangle 24"/>
              <p:cNvSpPr>
                <a:spLocks noChangeArrowheads="1"/>
              </p:cNvSpPr>
              <p:nvPr/>
            </p:nvSpPr>
            <p:spPr bwMode="auto">
              <a:xfrm>
                <a:off x="2801" y="1080"/>
                <a:ext cx="864" cy="3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sp>
            <p:nvSpPr>
              <p:cNvPr id="11325" name="Rectangle 25"/>
              <p:cNvSpPr>
                <a:spLocks noChangeArrowheads="1"/>
              </p:cNvSpPr>
              <p:nvPr/>
            </p:nvSpPr>
            <p:spPr bwMode="auto">
              <a:xfrm>
                <a:off x="2801" y="146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Elem N</a:t>
                </a:r>
              </a:p>
            </p:txBody>
          </p:sp>
          <p:sp>
            <p:nvSpPr>
              <p:cNvPr id="11326" name="Text Box 26"/>
              <p:cNvSpPr txBox="1">
                <a:spLocks noChangeArrowheads="1"/>
              </p:cNvSpPr>
              <p:nvPr/>
            </p:nvSpPr>
            <p:spPr bwMode="auto">
              <a:xfrm>
                <a:off x="2935" y="384"/>
                <a:ext cx="596" cy="21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rPr>
                  <a:t>Frame</a:t>
                </a:r>
              </a:p>
            </p:txBody>
          </p:sp>
          <p:sp>
            <p:nvSpPr>
              <p:cNvPr id="11327" name="Text Box 27"/>
              <p:cNvSpPr txBox="1">
                <a:spLocks noChangeArrowheads="1"/>
              </p:cNvSpPr>
              <p:nvPr/>
            </p:nvSpPr>
            <p:spPr bwMode="auto">
              <a:xfrm>
                <a:off x="3144" y="1088"/>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sp>
            <p:nvSpPr>
              <p:cNvPr id="11328" name="Text Box 59"/>
              <p:cNvSpPr txBox="1">
                <a:spLocks noChangeArrowheads="1"/>
              </p:cNvSpPr>
              <p:nvPr/>
            </p:nvSpPr>
            <p:spPr bwMode="auto">
              <a:xfrm>
                <a:off x="2784" y="1872"/>
                <a:ext cx="899" cy="21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000000"/>
                    </a:solidFill>
                  </a:rPr>
                  <a:t>“B” Count</a:t>
                </a:r>
              </a:p>
            </p:txBody>
          </p:sp>
        </p:grpSp>
      </p:grpSp>
      <p:sp>
        <p:nvSpPr>
          <p:cNvPr id="11281" name="Rectangle 62"/>
          <p:cNvSpPr>
            <a:spLocks noChangeArrowheads="1"/>
          </p:cNvSpPr>
          <p:nvPr/>
        </p:nvSpPr>
        <p:spPr bwMode="auto">
          <a:xfrm>
            <a:off x="1385888" y="5889625"/>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Index</a:t>
            </a:r>
            <a:endParaRPr lang="en-US" sz="1600" b="0" baseline="30000">
              <a:solidFill>
                <a:srgbClr val="000000"/>
              </a:solidFill>
              <a:latin typeface="Arial Narrow" pitchFamily="34" charset="0"/>
            </a:endParaRPr>
          </a:p>
        </p:txBody>
      </p:sp>
      <p:sp>
        <p:nvSpPr>
          <p:cNvPr id="11282" name="Rectangle 63"/>
          <p:cNvSpPr>
            <a:spLocks noChangeArrowheads="1"/>
          </p:cNvSpPr>
          <p:nvPr/>
        </p:nvSpPr>
        <p:spPr bwMode="auto">
          <a:xfrm>
            <a:off x="336550" y="5889625"/>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Index</a:t>
            </a:r>
          </a:p>
        </p:txBody>
      </p:sp>
      <p:sp>
        <p:nvSpPr>
          <p:cNvPr id="11283" name="Rectangle 64"/>
          <p:cNvSpPr>
            <a:spLocks noChangeArrowheads="1"/>
          </p:cNvSpPr>
          <p:nvPr/>
        </p:nvSpPr>
        <p:spPr bwMode="auto">
          <a:xfrm>
            <a:off x="1385888" y="6178550"/>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rPr>
              <a:t>C</a:t>
            </a:r>
            <a:endParaRPr lang="en-US" sz="1600" baseline="30000">
              <a:solidFill>
                <a:srgbClr val="000000"/>
              </a:solidFill>
            </a:endParaRPr>
          </a:p>
        </p:txBody>
      </p:sp>
      <p:sp>
        <p:nvSpPr>
          <p:cNvPr id="11284" name="Rectangle 65"/>
          <p:cNvSpPr>
            <a:spLocks noChangeArrowheads="1"/>
          </p:cNvSpPr>
          <p:nvPr/>
        </p:nvSpPr>
        <p:spPr bwMode="auto">
          <a:xfrm>
            <a:off x="336550" y="6178550"/>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Arial Narrow" pitchFamily="34" charset="0"/>
              </a:rPr>
              <a:t>Rsvd</a:t>
            </a:r>
          </a:p>
        </p:txBody>
      </p:sp>
      <p:sp>
        <p:nvSpPr>
          <p:cNvPr id="185410" name="Rectangle 66"/>
          <p:cNvSpPr>
            <a:spLocks noChangeArrowheads="1"/>
          </p:cNvSpPr>
          <p:nvPr/>
        </p:nvSpPr>
        <p:spPr bwMode="auto">
          <a:xfrm>
            <a:off x="7772400" y="5938838"/>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nvGrpSpPr>
          <p:cNvPr id="7" name="Group 174"/>
          <p:cNvGrpSpPr>
            <a:grpSpLocks/>
          </p:cNvGrpSpPr>
          <p:nvPr/>
        </p:nvGrpSpPr>
        <p:grpSpPr bwMode="auto">
          <a:xfrm>
            <a:off x="1143000" y="533400"/>
            <a:ext cx="7689850" cy="5900738"/>
            <a:chOff x="720" y="508"/>
            <a:chExt cx="4844" cy="3717"/>
          </a:xfrm>
        </p:grpSpPr>
        <p:grpSp>
          <p:nvGrpSpPr>
            <p:cNvPr id="11297" name="Group 169"/>
            <p:cNvGrpSpPr>
              <a:grpSpLocks/>
            </p:cNvGrpSpPr>
            <p:nvPr/>
          </p:nvGrpSpPr>
          <p:grpSpPr bwMode="auto">
            <a:xfrm>
              <a:off x="720" y="508"/>
              <a:ext cx="1623" cy="1892"/>
              <a:chOff x="1133" y="384"/>
              <a:chExt cx="1623" cy="1892"/>
            </a:xfrm>
          </p:grpSpPr>
          <p:grpSp>
            <p:nvGrpSpPr>
              <p:cNvPr id="11308" name="Group 42"/>
              <p:cNvGrpSpPr>
                <a:grpSpLocks/>
              </p:cNvGrpSpPr>
              <p:nvPr/>
            </p:nvGrpSpPr>
            <p:grpSpPr bwMode="auto">
              <a:xfrm>
                <a:off x="2036" y="600"/>
                <a:ext cx="720" cy="1066"/>
                <a:chOff x="1748" y="720"/>
                <a:chExt cx="720" cy="1066"/>
              </a:xfrm>
            </p:grpSpPr>
            <p:sp>
              <p:nvSpPr>
                <p:cNvPr id="185387" name="Line 43"/>
                <p:cNvSpPr>
                  <a:spLocks noChangeShapeType="1"/>
                </p:cNvSpPr>
                <p:nvPr/>
              </p:nvSpPr>
              <p:spPr bwMode="auto">
                <a:xfrm flipH="1">
                  <a:off x="1776" y="720"/>
                  <a:ext cx="672"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88" name="Line 44"/>
                <p:cNvSpPr>
                  <a:spLocks noChangeShapeType="1"/>
                </p:cNvSpPr>
                <p:nvPr/>
              </p:nvSpPr>
              <p:spPr bwMode="auto">
                <a:xfrm flipH="1" flipV="1">
                  <a:off x="1748" y="970"/>
                  <a:ext cx="720" cy="816"/>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grpSp>
            <p:nvGrpSpPr>
              <p:cNvPr id="11309" name="Group 167"/>
              <p:cNvGrpSpPr>
                <a:grpSpLocks/>
              </p:cNvGrpSpPr>
              <p:nvPr/>
            </p:nvGrpSpPr>
            <p:grpSpPr bwMode="auto">
              <a:xfrm>
                <a:off x="1151" y="384"/>
                <a:ext cx="864" cy="1560"/>
                <a:chOff x="1151" y="384"/>
                <a:chExt cx="864" cy="1560"/>
              </a:xfrm>
            </p:grpSpPr>
            <p:sp>
              <p:nvSpPr>
                <p:cNvPr id="11311" name="Rectangle 46"/>
                <p:cNvSpPr>
                  <a:spLocks noChangeArrowheads="1"/>
                </p:cNvSpPr>
                <p:nvPr/>
              </p:nvSpPr>
              <p:spPr bwMode="auto">
                <a:xfrm>
                  <a:off x="115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Frame 1</a:t>
                  </a:r>
                </a:p>
              </p:txBody>
            </p:sp>
            <p:sp>
              <p:nvSpPr>
                <p:cNvPr id="11312" name="Rectangle 47"/>
                <p:cNvSpPr>
                  <a:spLocks noChangeArrowheads="1"/>
                </p:cNvSpPr>
                <p:nvPr/>
              </p:nvSpPr>
              <p:spPr bwMode="auto">
                <a:xfrm>
                  <a:off x="115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Frame 2</a:t>
                  </a:r>
                </a:p>
              </p:txBody>
            </p:sp>
            <p:sp>
              <p:nvSpPr>
                <p:cNvPr id="185392" name="Rectangle 48"/>
                <p:cNvSpPr>
                  <a:spLocks noChangeArrowheads="1"/>
                </p:cNvSpPr>
                <p:nvPr/>
              </p:nvSpPr>
              <p:spPr bwMode="auto">
                <a:xfrm>
                  <a:off x="1151" y="1080"/>
                  <a:ext cx="864" cy="62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endParaRPr>
                </a:p>
              </p:txBody>
            </p:sp>
            <p:sp>
              <p:nvSpPr>
                <p:cNvPr id="11314" name="Rectangle 49"/>
                <p:cNvSpPr>
                  <a:spLocks noChangeArrowheads="1"/>
                </p:cNvSpPr>
                <p:nvPr/>
              </p:nvSpPr>
              <p:spPr bwMode="auto">
                <a:xfrm>
                  <a:off x="1151" y="170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rPr>
                    <a:t>Frame M</a:t>
                  </a:r>
                </a:p>
              </p:txBody>
            </p:sp>
            <p:sp>
              <p:nvSpPr>
                <p:cNvPr id="11315" name="Text Box 50"/>
                <p:cNvSpPr txBox="1">
                  <a:spLocks noChangeArrowheads="1"/>
                </p:cNvSpPr>
                <p:nvPr/>
              </p:nvSpPr>
              <p:spPr bwMode="auto">
                <a:xfrm>
                  <a:off x="1307" y="384"/>
                  <a:ext cx="552" cy="21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rPr>
                    <a:t>Block</a:t>
                  </a:r>
                </a:p>
              </p:txBody>
            </p:sp>
            <p:sp>
              <p:nvSpPr>
                <p:cNvPr id="11316" name="Text Box 51"/>
                <p:cNvSpPr txBox="1">
                  <a:spLocks noChangeArrowheads="1"/>
                </p:cNvSpPr>
                <p:nvPr/>
              </p:nvSpPr>
              <p:spPr bwMode="auto">
                <a:xfrm>
                  <a:off x="1493" y="1176"/>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grpSp>
          <p:sp>
            <p:nvSpPr>
              <p:cNvPr id="11310" name="Text Box 60"/>
              <p:cNvSpPr txBox="1">
                <a:spLocks noChangeArrowheads="1"/>
              </p:cNvSpPr>
              <p:nvPr/>
            </p:nvSpPr>
            <p:spPr bwMode="auto">
              <a:xfrm>
                <a:off x="1133" y="2064"/>
                <a:ext cx="899" cy="21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000000"/>
                    </a:solidFill>
                  </a:rPr>
                  <a:t>“C” Count</a:t>
                </a:r>
              </a:p>
            </p:txBody>
          </p:sp>
        </p:grpSp>
        <p:grpSp>
          <p:nvGrpSpPr>
            <p:cNvPr id="11298" name="Group 67"/>
            <p:cNvGrpSpPr>
              <a:grpSpLocks/>
            </p:cNvGrpSpPr>
            <p:nvPr/>
          </p:nvGrpSpPr>
          <p:grpSpPr bwMode="auto">
            <a:xfrm>
              <a:off x="1872" y="3744"/>
              <a:ext cx="3692" cy="481"/>
              <a:chOff x="1872" y="3538"/>
              <a:chExt cx="3692" cy="481"/>
            </a:xfrm>
          </p:grpSpPr>
          <p:sp>
            <p:nvSpPr>
              <p:cNvPr id="11304" name="Rectangle 68"/>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C Count  </a:t>
                </a:r>
                <a:r>
                  <a:rPr lang="en-US" sz="2000">
                    <a:solidFill>
                      <a:srgbClr val="969696"/>
                    </a:solidFill>
                    <a:latin typeface="Arial Narrow" pitchFamily="34" charset="0"/>
                  </a:rPr>
                  <a:t>(# Frames)</a:t>
                </a:r>
              </a:p>
            </p:txBody>
          </p:sp>
          <p:sp>
            <p:nvSpPr>
              <p:cNvPr id="11305" name="Text Box 69"/>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0</a:t>
                </a:r>
              </a:p>
            </p:txBody>
          </p:sp>
          <p:sp>
            <p:nvSpPr>
              <p:cNvPr id="11306" name="Text Box 70"/>
              <p:cNvSpPr txBox="1">
                <a:spLocks noChangeArrowheads="1"/>
              </p:cNvSpPr>
              <p:nvPr/>
            </p:nvSpPr>
            <p:spPr bwMode="auto">
              <a:xfrm>
                <a:off x="3677"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15</a:t>
                </a:r>
              </a:p>
            </p:txBody>
          </p:sp>
          <p:sp>
            <p:nvSpPr>
              <p:cNvPr id="185415" name="Rectangle 71"/>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grpSp>
        <p:cxnSp>
          <p:nvCxnSpPr>
            <p:cNvPr id="11299" name="AutoShape 72"/>
            <p:cNvCxnSpPr>
              <a:cxnSpLocks noChangeShapeType="1"/>
              <a:stCxn id="11283" idx="3"/>
              <a:endCxn id="11303" idx="1"/>
            </p:cNvCxnSpPr>
            <p:nvPr/>
          </p:nvCxnSpPr>
          <p:spPr bwMode="auto">
            <a:xfrm flipV="1">
              <a:off x="1530" y="3888"/>
              <a:ext cx="342" cy="219"/>
            </a:xfrm>
            <a:prstGeom prst="straightConnector1">
              <a:avLst/>
            </a:prstGeom>
            <a:noFill/>
            <a:ln w="12700">
              <a:solidFill>
                <a:schemeClr val="tx1"/>
              </a:solidFill>
              <a:prstDash val="sysDot"/>
              <a:round/>
              <a:headEnd type="none" w="sm" len="sm"/>
              <a:tailEnd type="none" w="sm" len="sm"/>
            </a:ln>
          </p:spPr>
        </p:cxnSp>
        <p:grpSp>
          <p:nvGrpSpPr>
            <p:cNvPr id="11300" name="Group 73"/>
            <p:cNvGrpSpPr>
              <a:grpSpLocks/>
            </p:cNvGrpSpPr>
            <p:nvPr/>
          </p:nvGrpSpPr>
          <p:grpSpPr bwMode="auto">
            <a:xfrm>
              <a:off x="1853" y="3744"/>
              <a:ext cx="1862" cy="481"/>
              <a:chOff x="1853" y="3538"/>
              <a:chExt cx="1862" cy="481"/>
            </a:xfrm>
          </p:grpSpPr>
          <p:sp>
            <p:nvSpPr>
              <p:cNvPr id="11301" name="Text Box 74"/>
              <p:cNvSpPr txBox="1">
                <a:spLocks noChangeArrowheads="1"/>
              </p:cNvSpPr>
              <p:nvPr/>
            </p:nvSpPr>
            <p:spPr bwMode="auto">
              <a:xfrm>
                <a:off x="3457"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16</a:t>
                </a:r>
              </a:p>
            </p:txBody>
          </p:sp>
          <p:sp>
            <p:nvSpPr>
              <p:cNvPr id="11302" name="Text Box 75"/>
              <p:cNvSpPr txBox="1">
                <a:spLocks noChangeArrowheads="1"/>
              </p:cNvSpPr>
              <p:nvPr/>
            </p:nvSpPr>
            <p:spPr bwMode="auto">
              <a:xfrm>
                <a:off x="1853" y="3838"/>
                <a:ext cx="258"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rPr>
                  <a:t>31</a:t>
                </a:r>
              </a:p>
            </p:txBody>
          </p:sp>
          <p:sp>
            <p:nvSpPr>
              <p:cNvPr id="11303" name="Rectangle 76"/>
              <p:cNvSpPr>
                <a:spLocks noChangeArrowheads="1"/>
              </p:cNvSpPr>
              <p:nvPr/>
            </p:nvSpPr>
            <p:spPr bwMode="auto">
              <a:xfrm>
                <a:off x="1872" y="3538"/>
                <a:ext cx="1824" cy="288"/>
              </a:xfrm>
              <a:prstGeom prst="rect">
                <a:avLst/>
              </a:prstGeom>
              <a:solidFill>
                <a:srgbClr val="B2B2B2"/>
              </a:solidFill>
              <a:ln w="12700">
                <a:solidFill>
                  <a:schemeClr val="tx1"/>
                </a:solidFill>
                <a:miter lim="800000"/>
                <a:headEnd type="none" w="sm" len="sm"/>
                <a:tailEnd type="none" w="sm" len="sm"/>
              </a:ln>
            </p:spPr>
            <p:txBody>
              <a:bodyPr wrap="none" anchor="ctr"/>
              <a:lstStyle/>
              <a:p>
                <a:pPr algn="ctr" eaLnBrk="0" hangingPunct="0"/>
                <a:endParaRPr lang="en-US" sz="2000">
                  <a:solidFill>
                    <a:srgbClr val="969696"/>
                  </a:solidFill>
                  <a:latin typeface="Arial Narrow" pitchFamily="34" charset="0"/>
                </a:endParaRPr>
              </a:p>
            </p:txBody>
          </p:sp>
        </p:grpSp>
      </p:grpSp>
      <p:sp>
        <p:nvSpPr>
          <p:cNvPr id="11287" name="Rectangle 77"/>
          <p:cNvSpPr>
            <a:spLocks noChangeArrowheads="1"/>
          </p:cNvSpPr>
          <p:nvPr/>
        </p:nvSpPr>
        <p:spPr bwMode="auto">
          <a:xfrm>
            <a:off x="1389063" y="4732338"/>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rPr>
              <a:t>A</a:t>
            </a:r>
            <a:endParaRPr lang="en-US" sz="1600" baseline="30000">
              <a:solidFill>
                <a:srgbClr val="000000"/>
              </a:solidFill>
            </a:endParaRPr>
          </a:p>
        </p:txBody>
      </p:sp>
      <p:sp>
        <p:nvSpPr>
          <p:cNvPr id="11288" name="Rectangle 78"/>
          <p:cNvSpPr>
            <a:spLocks noChangeArrowheads="1"/>
          </p:cNvSpPr>
          <p:nvPr/>
        </p:nvSpPr>
        <p:spPr bwMode="auto">
          <a:xfrm>
            <a:off x="339725" y="4732338"/>
            <a:ext cx="1049338"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rPr>
              <a:t>B</a:t>
            </a:r>
          </a:p>
        </p:txBody>
      </p:sp>
      <p:sp>
        <p:nvSpPr>
          <p:cNvPr id="185504" name="Rectangle 160"/>
          <p:cNvSpPr>
            <a:spLocks noChangeArrowheads="1"/>
          </p:cNvSpPr>
          <p:nvPr/>
        </p:nvSpPr>
        <p:spPr bwMode="auto">
          <a:xfrm>
            <a:off x="6367463" y="876300"/>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5" name="Rectangle 161"/>
          <p:cNvSpPr>
            <a:spLocks noChangeArrowheads="1"/>
          </p:cNvSpPr>
          <p:nvPr/>
        </p:nvSpPr>
        <p:spPr bwMode="auto">
          <a:xfrm>
            <a:off x="6707188" y="876300"/>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6" name="Rectangle 162"/>
          <p:cNvSpPr>
            <a:spLocks noChangeArrowheads="1"/>
          </p:cNvSpPr>
          <p:nvPr/>
        </p:nvSpPr>
        <p:spPr bwMode="auto">
          <a:xfrm>
            <a:off x="7046913" y="876300"/>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7" name="Rectangle 163"/>
          <p:cNvSpPr>
            <a:spLocks noChangeArrowheads="1"/>
          </p:cNvSpPr>
          <p:nvPr/>
        </p:nvSpPr>
        <p:spPr bwMode="auto">
          <a:xfrm>
            <a:off x="7386638" y="876300"/>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9" name="Rectangle 165"/>
          <p:cNvSpPr>
            <a:spLocks noChangeArrowheads="1"/>
          </p:cNvSpPr>
          <p:nvPr/>
        </p:nvSpPr>
        <p:spPr bwMode="auto">
          <a:xfrm>
            <a:off x="6367463" y="876300"/>
            <a:ext cx="1358900" cy="3810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1294" name="Rectangle 170"/>
          <p:cNvSpPr>
            <a:spLocks noChangeArrowheads="1"/>
          </p:cNvSpPr>
          <p:nvPr/>
        </p:nvSpPr>
        <p:spPr bwMode="auto">
          <a:xfrm>
            <a:off x="327025" y="3852863"/>
            <a:ext cx="2092325" cy="290512"/>
          </a:xfrm>
          <a:prstGeom prst="rect">
            <a:avLst/>
          </a:prstGeom>
          <a:noFill/>
          <a:ln w="12700">
            <a:noFill/>
            <a:miter lim="800000"/>
            <a:headEnd type="none" w="sm" len="sm"/>
            <a:tailEnd type="none" w="sm" len="sm"/>
          </a:ln>
        </p:spPr>
        <p:txBody>
          <a:bodyPr wrap="none" anchor="ctr"/>
          <a:lstStyle/>
          <a:p>
            <a:pPr algn="ctr" eaLnBrk="0" hangingPunct="0"/>
            <a:r>
              <a:rPr lang="en-US" sz="1600" b="0">
                <a:solidFill>
                  <a:srgbClr val="000000"/>
                </a:solidFill>
              </a:rPr>
              <a:t>Transfer Configuration</a:t>
            </a:r>
          </a:p>
        </p:txBody>
      </p:sp>
      <p:sp>
        <p:nvSpPr>
          <p:cNvPr id="185516" name="Rectangle 172"/>
          <p:cNvSpPr>
            <a:spLocks noChangeArrowheads="1"/>
          </p:cNvSpPr>
          <p:nvPr/>
        </p:nvSpPr>
        <p:spPr bwMode="auto">
          <a:xfrm>
            <a:off x="327025" y="4157663"/>
            <a:ext cx="2105025" cy="230981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C0C0C0"/>
                </a:outerShdw>
              </a:effectLst>
              <a:latin typeface="Arial Narrow" pitchFamily="34" charset="0"/>
            </a:endParaRPr>
          </a:p>
        </p:txBody>
      </p:sp>
      <p:sp>
        <p:nvSpPr>
          <p:cNvPr id="185519" name="Leading Question"/>
          <p:cNvSpPr txBox="1">
            <a:spLocks noChangeArrowheads="1"/>
          </p:cNvSpPr>
          <p:nvPr/>
        </p:nvSpPr>
        <p:spPr bwMode="auto">
          <a:xfrm>
            <a:off x="5638800" y="6512625"/>
            <a:ext cx="2979738" cy="246062"/>
          </a:xfrm>
          <a:prstGeom prst="rect">
            <a:avLst/>
          </a:prstGeom>
          <a:noFill/>
          <a:ln w="12700">
            <a:noFill/>
            <a:miter lim="800000"/>
            <a:headEnd type="none" w="sm" len="sm"/>
            <a:tailEnd type="none" w="sm" len="sm"/>
          </a:ln>
        </p:spPr>
        <p:txBody>
          <a:bodyPr wrap="none" lIns="0" tIns="0" rIns="0" bIns="0" anchor="b">
            <a:spAutoFit/>
          </a:bodyPr>
          <a:lstStyle/>
          <a:p>
            <a:pPr algn="r" eaLnBrk="0" hangingPunct="0">
              <a:lnSpc>
                <a:spcPct val="80000"/>
              </a:lnSpc>
            </a:pPr>
            <a:r>
              <a:rPr lang="en-US" sz="2000" b="0" dirty="0">
                <a:solidFill>
                  <a:srgbClr val="0066FF"/>
                </a:solidFill>
                <a:latin typeface="Arial Narrow" pitchFamily="34" charset="0"/>
              </a:rPr>
              <a:t>Let's look at a simple example...</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5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19"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02.xml><?xml version="1.0" encoding="utf-8"?>
<p:tagLst xmlns:a="http://schemas.openxmlformats.org/drawingml/2006/main" xmlns:r="http://schemas.openxmlformats.org/officeDocument/2006/relationships" xmlns:p="http://schemas.openxmlformats.org/presentationml/2006/main">
  <p:tag name="MILELISTITEM" val=""/>
</p:tagLst>
</file>

<file path=ppt/tags/tag103.xml><?xml version="1.0" encoding="utf-8"?>
<p:tagLst xmlns:a="http://schemas.openxmlformats.org/drawingml/2006/main" xmlns:r="http://schemas.openxmlformats.org/officeDocument/2006/relationships" xmlns:p="http://schemas.openxmlformats.org/presentationml/2006/main">
  <p:tag name="MILELISTITEM" val=""/>
</p:tagLst>
</file>

<file path=ppt/tags/tag104.xml><?xml version="1.0" encoding="utf-8"?>
<p:tagLst xmlns:a="http://schemas.openxmlformats.org/drawingml/2006/main" xmlns:r="http://schemas.openxmlformats.org/officeDocument/2006/relationships" xmlns:p="http://schemas.openxmlformats.org/presentationml/2006/main">
  <p:tag name="MILELISTITEM" val=""/>
</p:tagLst>
</file>

<file path=ppt/tags/tag105.xml><?xml version="1.0" encoding="utf-8"?>
<p:tagLst xmlns:a="http://schemas.openxmlformats.org/drawingml/2006/main" xmlns:r="http://schemas.openxmlformats.org/officeDocument/2006/relationships" xmlns:p="http://schemas.openxmlformats.org/presentationml/2006/main">
  <p:tag name="MILELISTITEM" val=""/>
</p:tagLst>
</file>

<file path=ppt/tags/tag106.xml><?xml version="1.0" encoding="utf-8"?>
<p:tagLst xmlns:a="http://schemas.openxmlformats.org/drawingml/2006/main" xmlns:r="http://schemas.openxmlformats.org/officeDocument/2006/relationships" xmlns:p="http://schemas.openxmlformats.org/presentationml/2006/main">
  <p:tag name="MILELISTITEM" val=""/>
</p:tagLst>
</file>

<file path=ppt/tags/tag107.xml><?xml version="1.0" encoding="utf-8"?>
<p:tagLst xmlns:a="http://schemas.openxmlformats.org/drawingml/2006/main" xmlns:r="http://schemas.openxmlformats.org/officeDocument/2006/relationships" xmlns:p="http://schemas.openxmlformats.org/presentationml/2006/main">
  <p:tag name="MILELISTITEM" val=""/>
</p:tagLst>
</file>

<file path=ppt/tags/tag10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09.xml><?xml version="1.0" encoding="utf-8"?>
<p:tagLst xmlns:a="http://schemas.openxmlformats.org/drawingml/2006/main" xmlns:r="http://schemas.openxmlformats.org/officeDocument/2006/relationships" xmlns:p="http://schemas.openxmlformats.org/presentationml/2006/main">
  <p:tag name="MILELISTITEM" val=""/>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10.xml><?xml version="1.0" encoding="utf-8"?>
<p:tagLst xmlns:a="http://schemas.openxmlformats.org/drawingml/2006/main" xmlns:r="http://schemas.openxmlformats.org/officeDocument/2006/relationships" xmlns:p="http://schemas.openxmlformats.org/presentationml/2006/main">
  <p:tag name="MILELISTITEM" val=""/>
</p:tagLst>
</file>

<file path=ppt/tags/tag111.xml><?xml version="1.0" encoding="utf-8"?>
<p:tagLst xmlns:a="http://schemas.openxmlformats.org/drawingml/2006/main" xmlns:r="http://schemas.openxmlformats.org/officeDocument/2006/relationships" xmlns:p="http://schemas.openxmlformats.org/presentationml/2006/main">
  <p:tag name="MILELISTITEM" val=""/>
</p:tagLst>
</file>

<file path=ppt/tags/tag112.xml><?xml version="1.0" encoding="utf-8"?>
<p:tagLst xmlns:a="http://schemas.openxmlformats.org/drawingml/2006/main" xmlns:r="http://schemas.openxmlformats.org/officeDocument/2006/relationships" xmlns:p="http://schemas.openxmlformats.org/presentationml/2006/main">
  <p:tag name="MILELISTITEM" val=""/>
</p:tagLst>
</file>

<file path=ppt/tags/tag113.xml><?xml version="1.0" encoding="utf-8"?>
<p:tagLst xmlns:a="http://schemas.openxmlformats.org/drawingml/2006/main" xmlns:r="http://schemas.openxmlformats.org/officeDocument/2006/relationships" xmlns:p="http://schemas.openxmlformats.org/presentationml/2006/main">
  <p:tag name="MILELISTITEM" val=""/>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COLORSCHEMEINDEX" val="4"/>
</p:tagLst>
</file>

<file path=ppt/tags/tag11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17.xml><?xml version="1.0" encoding="utf-8"?>
<p:tagLst xmlns:a="http://schemas.openxmlformats.org/drawingml/2006/main" xmlns:r="http://schemas.openxmlformats.org/officeDocument/2006/relationships" xmlns:p="http://schemas.openxmlformats.org/presentationml/2006/main">
  <p:tag name="MILELISTITEM" val=""/>
</p:tagLst>
</file>

<file path=ppt/tags/tag118.xml><?xml version="1.0" encoding="utf-8"?>
<p:tagLst xmlns:a="http://schemas.openxmlformats.org/drawingml/2006/main" xmlns:r="http://schemas.openxmlformats.org/officeDocument/2006/relationships" xmlns:p="http://schemas.openxmlformats.org/presentationml/2006/main">
  <p:tag name="MILELISTITEM" val=""/>
</p:tagLst>
</file>

<file path=ppt/tags/tag119.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20.xml><?xml version="1.0" encoding="utf-8"?>
<p:tagLst xmlns:a="http://schemas.openxmlformats.org/drawingml/2006/main" xmlns:r="http://schemas.openxmlformats.org/officeDocument/2006/relationships" xmlns:p="http://schemas.openxmlformats.org/presentationml/2006/main">
  <p:tag name="MILELISTITEM" val=""/>
</p:tagLst>
</file>

<file path=ppt/tags/tag121.xml><?xml version="1.0" encoding="utf-8"?>
<p:tagLst xmlns:a="http://schemas.openxmlformats.org/drawingml/2006/main" xmlns:r="http://schemas.openxmlformats.org/officeDocument/2006/relationships" xmlns:p="http://schemas.openxmlformats.org/presentationml/2006/main">
  <p:tag name="MILELISTITEM" val=""/>
</p:tagLst>
</file>

<file path=ppt/tags/tag122.xml><?xml version="1.0" encoding="utf-8"?>
<p:tagLst xmlns:a="http://schemas.openxmlformats.org/drawingml/2006/main" xmlns:r="http://schemas.openxmlformats.org/officeDocument/2006/relationships" xmlns:p="http://schemas.openxmlformats.org/presentationml/2006/main">
  <p:tag name="MILELISTITEM" val=""/>
</p:tagLst>
</file>

<file path=ppt/tags/tag123.xml><?xml version="1.0" encoding="utf-8"?>
<p:tagLst xmlns:a="http://schemas.openxmlformats.org/drawingml/2006/main" xmlns:r="http://schemas.openxmlformats.org/officeDocument/2006/relationships" xmlns:p="http://schemas.openxmlformats.org/presentationml/2006/main">
  <p:tag name="MILELISTITEM" val=""/>
</p:tagLst>
</file>

<file path=ppt/tags/tag12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25.xml><?xml version="1.0" encoding="utf-8"?>
<p:tagLst xmlns:a="http://schemas.openxmlformats.org/drawingml/2006/main" xmlns:r="http://schemas.openxmlformats.org/officeDocument/2006/relationships" xmlns:p="http://schemas.openxmlformats.org/presentationml/2006/main">
  <p:tag name="MILELISTITEM" val=""/>
</p:tagLst>
</file>

<file path=ppt/tags/tag126.xml><?xml version="1.0" encoding="utf-8"?>
<p:tagLst xmlns:a="http://schemas.openxmlformats.org/drawingml/2006/main" xmlns:r="http://schemas.openxmlformats.org/officeDocument/2006/relationships" xmlns:p="http://schemas.openxmlformats.org/presentationml/2006/main">
  <p:tag name="MILELISTITEM" val=""/>
</p:tagLst>
</file>

<file path=ppt/tags/tag127.xml><?xml version="1.0" encoding="utf-8"?>
<p:tagLst xmlns:a="http://schemas.openxmlformats.org/drawingml/2006/main" xmlns:r="http://schemas.openxmlformats.org/officeDocument/2006/relationships" xmlns:p="http://schemas.openxmlformats.org/presentationml/2006/main">
  <p:tag name="MILELISTITEM" val=""/>
</p:tagLst>
</file>

<file path=ppt/tags/tag128.xml><?xml version="1.0" encoding="utf-8"?>
<p:tagLst xmlns:a="http://schemas.openxmlformats.org/drawingml/2006/main" xmlns:r="http://schemas.openxmlformats.org/officeDocument/2006/relationships" xmlns:p="http://schemas.openxmlformats.org/presentationml/2006/main">
  <p:tag name="MILELISTITEM" val=""/>
</p:tagLst>
</file>

<file path=ppt/tags/tag12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3.xml><?xml version="1.0" encoding="utf-8"?>
<p:tagLst xmlns:a="http://schemas.openxmlformats.org/drawingml/2006/main" xmlns:r="http://schemas.openxmlformats.org/officeDocument/2006/relationships" xmlns:p="http://schemas.openxmlformats.org/presentationml/2006/main">
  <p:tag name="MILELISTITEM" val=""/>
</p:tagLst>
</file>

<file path=ppt/tags/tag130.xml><?xml version="1.0" encoding="utf-8"?>
<p:tagLst xmlns:a="http://schemas.openxmlformats.org/drawingml/2006/main" xmlns:r="http://schemas.openxmlformats.org/officeDocument/2006/relationships" xmlns:p="http://schemas.openxmlformats.org/presentationml/2006/main">
  <p:tag name="MILELISTITEM" val=""/>
</p:tagLst>
</file>

<file path=ppt/tags/tag131.xml><?xml version="1.0" encoding="utf-8"?>
<p:tagLst xmlns:a="http://schemas.openxmlformats.org/drawingml/2006/main" xmlns:r="http://schemas.openxmlformats.org/officeDocument/2006/relationships" xmlns:p="http://schemas.openxmlformats.org/presentationml/2006/main">
  <p:tag name="MILELISTITEM" val=""/>
</p:tagLst>
</file>

<file path=ppt/tags/tag132.xml><?xml version="1.0" encoding="utf-8"?>
<p:tagLst xmlns:a="http://schemas.openxmlformats.org/drawingml/2006/main" xmlns:r="http://schemas.openxmlformats.org/officeDocument/2006/relationships" xmlns:p="http://schemas.openxmlformats.org/presentationml/2006/main">
  <p:tag name="MILELISTITEM" val=""/>
</p:tagLst>
</file>

<file path=ppt/tags/tag133.xml><?xml version="1.0" encoding="utf-8"?>
<p:tagLst xmlns:a="http://schemas.openxmlformats.org/drawingml/2006/main" xmlns:r="http://schemas.openxmlformats.org/officeDocument/2006/relationships" xmlns:p="http://schemas.openxmlformats.org/presentationml/2006/main">
  <p:tag name="MILELISTITEM" val=""/>
</p:tagLst>
</file>

<file path=ppt/tags/tag134.xml><?xml version="1.0" encoding="utf-8"?>
<p:tagLst xmlns:a="http://schemas.openxmlformats.org/drawingml/2006/main" xmlns:r="http://schemas.openxmlformats.org/officeDocument/2006/relationships" xmlns:p="http://schemas.openxmlformats.org/presentationml/2006/main">
  <p:tag name="MILELISTITEM" val=""/>
</p:tagLst>
</file>

<file path=ppt/tags/tag135.xml><?xml version="1.0" encoding="utf-8"?>
<p:tagLst xmlns:a="http://schemas.openxmlformats.org/drawingml/2006/main" xmlns:r="http://schemas.openxmlformats.org/officeDocument/2006/relationships" xmlns:p="http://schemas.openxmlformats.org/presentationml/2006/main">
  <p:tag name="MILELISTITEM" val=""/>
</p:tagLst>
</file>

<file path=ppt/tags/tag136.xml><?xml version="1.0" encoding="utf-8"?>
<p:tagLst xmlns:a="http://schemas.openxmlformats.org/drawingml/2006/main" xmlns:r="http://schemas.openxmlformats.org/officeDocument/2006/relationships" xmlns:p="http://schemas.openxmlformats.org/presentationml/2006/main">
  <p:tag name="MILELISTITEM" val=""/>
</p:tagLst>
</file>

<file path=ppt/tags/tag137.xml><?xml version="1.0" encoding="utf-8"?>
<p:tagLst xmlns:a="http://schemas.openxmlformats.org/drawingml/2006/main" xmlns:r="http://schemas.openxmlformats.org/officeDocument/2006/relationships" xmlns:p="http://schemas.openxmlformats.org/presentationml/2006/main">
  <p:tag name="MILELISTITEM" val=""/>
</p:tagLst>
</file>

<file path=ppt/tags/tag13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39.xml><?xml version="1.0" encoding="utf-8"?>
<p:tagLst xmlns:a="http://schemas.openxmlformats.org/drawingml/2006/main" xmlns:r="http://schemas.openxmlformats.org/officeDocument/2006/relationships" xmlns:p="http://schemas.openxmlformats.org/presentationml/2006/main">
  <p:tag name="MILELISTITEM" val=""/>
</p:tagLst>
</file>

<file path=ppt/tags/tag14.xml><?xml version="1.0" encoding="utf-8"?>
<p:tagLst xmlns:a="http://schemas.openxmlformats.org/drawingml/2006/main" xmlns:r="http://schemas.openxmlformats.org/officeDocument/2006/relationships" xmlns:p="http://schemas.openxmlformats.org/presentationml/2006/main">
  <p:tag name="MILELISTITEM" val=""/>
</p:tagLst>
</file>

<file path=ppt/tags/tag140.xml><?xml version="1.0" encoding="utf-8"?>
<p:tagLst xmlns:a="http://schemas.openxmlformats.org/drawingml/2006/main" xmlns:r="http://schemas.openxmlformats.org/officeDocument/2006/relationships" xmlns:p="http://schemas.openxmlformats.org/presentationml/2006/main">
  <p:tag name="MILELISTITEM" val=""/>
</p:tagLst>
</file>

<file path=ppt/tags/tag141.xml><?xml version="1.0" encoding="utf-8"?>
<p:tagLst xmlns:a="http://schemas.openxmlformats.org/drawingml/2006/main" xmlns:r="http://schemas.openxmlformats.org/officeDocument/2006/relationships" xmlns:p="http://schemas.openxmlformats.org/presentationml/2006/main">
  <p:tag name="MILELISTITEM" val=""/>
</p:tagLst>
</file>

<file path=ppt/tags/tag142.xml><?xml version="1.0" encoding="utf-8"?>
<p:tagLst xmlns:a="http://schemas.openxmlformats.org/drawingml/2006/main" xmlns:r="http://schemas.openxmlformats.org/officeDocument/2006/relationships" xmlns:p="http://schemas.openxmlformats.org/presentationml/2006/main">
  <p:tag name="COLORSCHEMEINDEX" val="4"/>
</p:tagLst>
</file>

<file path=ppt/tags/tag143.xml><?xml version="1.0" encoding="utf-8"?>
<p:tagLst xmlns:a="http://schemas.openxmlformats.org/drawingml/2006/main" xmlns:r="http://schemas.openxmlformats.org/officeDocument/2006/relationships" xmlns:p="http://schemas.openxmlformats.org/presentationml/2006/main">
  <p:tag name="COLORSCHEMEINDEX" val="4"/>
</p:tagLst>
</file>

<file path=ppt/tags/tag14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45.xml><?xml version="1.0" encoding="utf-8"?>
<p:tagLst xmlns:a="http://schemas.openxmlformats.org/drawingml/2006/main" xmlns:r="http://schemas.openxmlformats.org/officeDocument/2006/relationships" xmlns:p="http://schemas.openxmlformats.org/presentationml/2006/main">
  <p:tag name="MILELISTITEM" val=""/>
</p:tagLst>
</file>

<file path=ppt/tags/tag146.xml><?xml version="1.0" encoding="utf-8"?>
<p:tagLst xmlns:a="http://schemas.openxmlformats.org/drawingml/2006/main" xmlns:r="http://schemas.openxmlformats.org/officeDocument/2006/relationships" xmlns:p="http://schemas.openxmlformats.org/presentationml/2006/main">
  <p:tag name="MILELISTITEM" val=""/>
</p:tagLst>
</file>

<file path=ppt/tags/tag147.xml><?xml version="1.0" encoding="utf-8"?>
<p:tagLst xmlns:a="http://schemas.openxmlformats.org/drawingml/2006/main" xmlns:r="http://schemas.openxmlformats.org/officeDocument/2006/relationships" xmlns:p="http://schemas.openxmlformats.org/presentationml/2006/main">
  <p:tag name="MILELISTITEM" val=""/>
</p:tagLst>
</file>

<file path=ppt/tags/tag148.xml><?xml version="1.0" encoding="utf-8"?>
<p:tagLst xmlns:a="http://schemas.openxmlformats.org/drawingml/2006/main" xmlns:r="http://schemas.openxmlformats.org/officeDocument/2006/relationships" xmlns:p="http://schemas.openxmlformats.org/presentationml/2006/main">
  <p:tag name="MILELISTITEM" val=""/>
</p:tagLst>
</file>

<file path=ppt/tags/tag149.xml><?xml version="1.0" encoding="utf-8"?>
<p:tagLst xmlns:a="http://schemas.openxmlformats.org/drawingml/2006/main" xmlns:r="http://schemas.openxmlformats.org/officeDocument/2006/relationships" xmlns:p="http://schemas.openxmlformats.org/presentationml/2006/main">
  <p:tag name="MILELISTITEM" val=""/>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50.xml><?xml version="1.0" encoding="utf-8"?>
<p:tagLst xmlns:a="http://schemas.openxmlformats.org/drawingml/2006/main" xmlns:r="http://schemas.openxmlformats.org/officeDocument/2006/relationships" xmlns:p="http://schemas.openxmlformats.org/presentationml/2006/main">
  <p:tag name="MILELISTITEM" val=""/>
</p:tagLst>
</file>

<file path=ppt/tags/tag151.xml><?xml version="1.0" encoding="utf-8"?>
<p:tagLst xmlns:a="http://schemas.openxmlformats.org/drawingml/2006/main" xmlns:r="http://schemas.openxmlformats.org/officeDocument/2006/relationships" xmlns:p="http://schemas.openxmlformats.org/presentationml/2006/main">
  <p:tag name="MILELISTITEM" val=""/>
</p:tagLst>
</file>

<file path=ppt/tags/tag152.xml><?xml version="1.0" encoding="utf-8"?>
<p:tagLst xmlns:a="http://schemas.openxmlformats.org/drawingml/2006/main" xmlns:r="http://schemas.openxmlformats.org/officeDocument/2006/relationships" xmlns:p="http://schemas.openxmlformats.org/presentationml/2006/main">
  <p:tag name="MILELISTITEM" val=""/>
</p:tagLst>
</file>

<file path=ppt/tags/tag153.xml><?xml version="1.0" encoding="utf-8"?>
<p:tagLst xmlns:a="http://schemas.openxmlformats.org/drawingml/2006/main" xmlns:r="http://schemas.openxmlformats.org/officeDocument/2006/relationships" xmlns:p="http://schemas.openxmlformats.org/presentationml/2006/main">
  <p:tag name="MILELISTITEM" val=""/>
</p:tagLst>
</file>

<file path=ppt/tags/tag15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55.xml><?xml version="1.0" encoding="utf-8"?>
<p:tagLst xmlns:a="http://schemas.openxmlformats.org/drawingml/2006/main" xmlns:r="http://schemas.openxmlformats.org/officeDocument/2006/relationships" xmlns:p="http://schemas.openxmlformats.org/presentationml/2006/main">
  <p:tag name="MILELISTITEM" val=""/>
</p:tagLst>
</file>

<file path=ppt/tags/tag156.xml><?xml version="1.0" encoding="utf-8"?>
<p:tagLst xmlns:a="http://schemas.openxmlformats.org/drawingml/2006/main" xmlns:r="http://schemas.openxmlformats.org/officeDocument/2006/relationships" xmlns:p="http://schemas.openxmlformats.org/presentationml/2006/main">
  <p:tag name="MILELISTITEM" val=""/>
</p:tagLst>
</file>

<file path=ppt/tags/tag15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58.xml><?xml version="1.0" encoding="utf-8"?>
<p:tagLst xmlns:a="http://schemas.openxmlformats.org/drawingml/2006/main" xmlns:r="http://schemas.openxmlformats.org/officeDocument/2006/relationships" xmlns:p="http://schemas.openxmlformats.org/presentationml/2006/main">
  <p:tag name="MILELISTITEM" val=""/>
</p:tagLst>
</file>

<file path=ppt/tags/tag159.xml><?xml version="1.0" encoding="utf-8"?>
<p:tagLst xmlns:a="http://schemas.openxmlformats.org/drawingml/2006/main" xmlns:r="http://schemas.openxmlformats.org/officeDocument/2006/relationships" xmlns:p="http://schemas.openxmlformats.org/presentationml/2006/main">
  <p:tag name="MILELISTITEM" val=""/>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60.xml><?xml version="1.0" encoding="utf-8"?>
<p:tagLst xmlns:a="http://schemas.openxmlformats.org/drawingml/2006/main" xmlns:r="http://schemas.openxmlformats.org/officeDocument/2006/relationships" xmlns:p="http://schemas.openxmlformats.org/presentationml/2006/main">
  <p:tag name="MILELISTITEM" val=""/>
</p:tagLst>
</file>

<file path=ppt/tags/tag161.xml><?xml version="1.0" encoding="utf-8"?>
<p:tagLst xmlns:a="http://schemas.openxmlformats.org/drawingml/2006/main" xmlns:r="http://schemas.openxmlformats.org/officeDocument/2006/relationships" xmlns:p="http://schemas.openxmlformats.org/presentationml/2006/main">
  <p:tag name="MILELISTITEM" val=""/>
</p:tagLst>
</file>

<file path=ppt/tags/tag162.xml><?xml version="1.0" encoding="utf-8"?>
<p:tagLst xmlns:a="http://schemas.openxmlformats.org/drawingml/2006/main" xmlns:r="http://schemas.openxmlformats.org/officeDocument/2006/relationships" xmlns:p="http://schemas.openxmlformats.org/presentationml/2006/main">
  <p:tag name="MILELISTITEM" val=""/>
</p:tagLst>
</file>

<file path=ppt/tags/tag163.xml><?xml version="1.0" encoding="utf-8"?>
<p:tagLst xmlns:a="http://schemas.openxmlformats.org/drawingml/2006/main" xmlns:r="http://schemas.openxmlformats.org/officeDocument/2006/relationships" xmlns:p="http://schemas.openxmlformats.org/presentationml/2006/main">
  <p:tag name="MILELISTITEM" val=""/>
</p:tagLst>
</file>

<file path=ppt/tags/tag164.xml><?xml version="1.0" encoding="utf-8"?>
<p:tagLst xmlns:a="http://schemas.openxmlformats.org/drawingml/2006/main" xmlns:r="http://schemas.openxmlformats.org/officeDocument/2006/relationships" xmlns:p="http://schemas.openxmlformats.org/presentationml/2006/main">
  <p:tag name="MILELISTITEM" val=""/>
</p:tagLst>
</file>

<file path=ppt/tags/tag165.xml><?xml version="1.0" encoding="utf-8"?>
<p:tagLst xmlns:a="http://schemas.openxmlformats.org/drawingml/2006/main" xmlns:r="http://schemas.openxmlformats.org/officeDocument/2006/relationships" xmlns:p="http://schemas.openxmlformats.org/presentationml/2006/main">
  <p:tag name="MILELISTITEM" val=""/>
</p:tagLst>
</file>

<file path=ppt/tags/tag166.xml><?xml version="1.0" encoding="utf-8"?>
<p:tagLst xmlns:a="http://schemas.openxmlformats.org/drawingml/2006/main" xmlns:r="http://schemas.openxmlformats.org/officeDocument/2006/relationships" xmlns:p="http://schemas.openxmlformats.org/presentationml/2006/main">
  <p:tag name="MILELISTITEM" val=""/>
</p:tagLst>
</file>

<file path=ppt/tags/tag167.xml><?xml version="1.0" encoding="utf-8"?>
<p:tagLst xmlns:a="http://schemas.openxmlformats.org/drawingml/2006/main" xmlns:r="http://schemas.openxmlformats.org/officeDocument/2006/relationships" xmlns:p="http://schemas.openxmlformats.org/presentationml/2006/main">
  <p:tag name="MILELISTITEM" val=""/>
</p:tagLst>
</file>

<file path=ppt/tags/tag16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69.xml><?xml version="1.0" encoding="utf-8"?>
<p:tagLst xmlns:a="http://schemas.openxmlformats.org/drawingml/2006/main" xmlns:r="http://schemas.openxmlformats.org/officeDocument/2006/relationships" xmlns:p="http://schemas.openxmlformats.org/presentationml/2006/main">
  <p:tag name="MILELISTITEM" val=""/>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70.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71.xml><?xml version="1.0" encoding="utf-8"?>
<p:tagLst xmlns:a="http://schemas.openxmlformats.org/drawingml/2006/main" xmlns:r="http://schemas.openxmlformats.org/officeDocument/2006/relationships" xmlns:p="http://schemas.openxmlformats.org/presentationml/2006/main">
  <p:tag name="COLORSCHEMEINDEX" val="4"/>
</p:tagLst>
</file>

<file path=ppt/tags/tag172.xml><?xml version="1.0" encoding="utf-8"?>
<p:tagLst xmlns:a="http://schemas.openxmlformats.org/drawingml/2006/main" xmlns:r="http://schemas.openxmlformats.org/officeDocument/2006/relationships" xmlns:p="http://schemas.openxmlformats.org/presentationml/2006/main">
  <p:tag name="COLORSCHEMEINDEX" val="4"/>
</p:tagLst>
</file>

<file path=ppt/tags/tag17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74.xml><?xml version="1.0" encoding="utf-8"?>
<p:tagLst xmlns:a="http://schemas.openxmlformats.org/drawingml/2006/main" xmlns:r="http://schemas.openxmlformats.org/officeDocument/2006/relationships" xmlns:p="http://schemas.openxmlformats.org/presentationml/2006/main">
  <p:tag name="MILELISTITEM" val=""/>
</p:tagLst>
</file>

<file path=ppt/tags/tag175.xml><?xml version="1.0" encoding="utf-8"?>
<p:tagLst xmlns:a="http://schemas.openxmlformats.org/drawingml/2006/main" xmlns:r="http://schemas.openxmlformats.org/officeDocument/2006/relationships" xmlns:p="http://schemas.openxmlformats.org/presentationml/2006/main">
  <p:tag name="MILELISTITEM" val=""/>
</p:tagLst>
</file>

<file path=ppt/tags/tag176.xml><?xml version="1.0" encoding="utf-8"?>
<p:tagLst xmlns:a="http://schemas.openxmlformats.org/drawingml/2006/main" xmlns:r="http://schemas.openxmlformats.org/officeDocument/2006/relationships" xmlns:p="http://schemas.openxmlformats.org/presentationml/2006/main">
  <p:tag name="MILELISTITEM" val=""/>
</p:tagLst>
</file>

<file path=ppt/tags/tag177.xml><?xml version="1.0" encoding="utf-8"?>
<p:tagLst xmlns:a="http://schemas.openxmlformats.org/drawingml/2006/main" xmlns:r="http://schemas.openxmlformats.org/officeDocument/2006/relationships" xmlns:p="http://schemas.openxmlformats.org/presentationml/2006/main">
  <p:tag name="MILELISTITEM" val=""/>
</p:tagLst>
</file>

<file path=ppt/tags/tag178.xml><?xml version="1.0" encoding="utf-8"?>
<p:tagLst xmlns:a="http://schemas.openxmlformats.org/drawingml/2006/main" xmlns:r="http://schemas.openxmlformats.org/officeDocument/2006/relationships" xmlns:p="http://schemas.openxmlformats.org/presentationml/2006/main">
  <p:tag name="MILELISTITEM" val=""/>
</p:tagLst>
</file>

<file path=ppt/tags/tag179.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80.xml><?xml version="1.0" encoding="utf-8"?>
<p:tagLst xmlns:a="http://schemas.openxmlformats.org/drawingml/2006/main" xmlns:r="http://schemas.openxmlformats.org/officeDocument/2006/relationships" xmlns:p="http://schemas.openxmlformats.org/presentationml/2006/main">
  <p:tag name="MILELISTITEM" val=""/>
</p:tagLst>
</file>

<file path=ppt/tags/tag181.xml><?xml version="1.0" encoding="utf-8"?>
<p:tagLst xmlns:a="http://schemas.openxmlformats.org/drawingml/2006/main" xmlns:r="http://schemas.openxmlformats.org/officeDocument/2006/relationships" xmlns:p="http://schemas.openxmlformats.org/presentationml/2006/main">
  <p:tag name="MILELISTITEM" val=""/>
</p:tagLst>
</file>

<file path=ppt/tags/tag182.xml><?xml version="1.0" encoding="utf-8"?>
<p:tagLst xmlns:a="http://schemas.openxmlformats.org/drawingml/2006/main" xmlns:r="http://schemas.openxmlformats.org/officeDocument/2006/relationships" xmlns:p="http://schemas.openxmlformats.org/presentationml/2006/main">
  <p:tag name="MILELISTITEM" val=""/>
</p:tagLst>
</file>

<file path=ppt/tags/tag183.xml><?xml version="1.0" encoding="utf-8"?>
<p:tagLst xmlns:a="http://schemas.openxmlformats.org/drawingml/2006/main" xmlns:r="http://schemas.openxmlformats.org/officeDocument/2006/relationships" xmlns:p="http://schemas.openxmlformats.org/presentationml/2006/main">
  <p:tag name="MILELISTITEM" val=""/>
</p:tagLst>
</file>

<file path=ppt/tags/tag184.xml><?xml version="1.0" encoding="utf-8"?>
<p:tagLst xmlns:a="http://schemas.openxmlformats.org/drawingml/2006/main" xmlns:r="http://schemas.openxmlformats.org/officeDocument/2006/relationships" xmlns:p="http://schemas.openxmlformats.org/presentationml/2006/main">
  <p:tag name="MILELISTITEM" val=""/>
</p:tagLst>
</file>

<file path=ppt/tags/tag18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86.xml><?xml version="1.0" encoding="utf-8"?>
<p:tagLst xmlns:a="http://schemas.openxmlformats.org/drawingml/2006/main" xmlns:r="http://schemas.openxmlformats.org/officeDocument/2006/relationships" xmlns:p="http://schemas.openxmlformats.org/presentationml/2006/main">
  <p:tag name="COLORSCHEMEINDEX" val="4"/>
</p:tagLst>
</file>

<file path=ppt/tags/tag187.xml><?xml version="1.0" encoding="utf-8"?>
<p:tagLst xmlns:a="http://schemas.openxmlformats.org/drawingml/2006/main" xmlns:r="http://schemas.openxmlformats.org/officeDocument/2006/relationships" xmlns:p="http://schemas.openxmlformats.org/presentationml/2006/main">
  <p:tag name="COLORSCHEMEINDEX" val="4"/>
</p:tagLst>
</file>

<file path=ppt/tags/tag188.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89.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90.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91.xml><?xml version="1.0" encoding="utf-8"?>
<p:tagLst xmlns:a="http://schemas.openxmlformats.org/drawingml/2006/main" xmlns:r="http://schemas.openxmlformats.org/officeDocument/2006/relationships" xmlns:p="http://schemas.openxmlformats.org/presentationml/2006/main">
  <p:tag name="COLORSCHEMEINDEX" val="4"/>
</p:tagLst>
</file>

<file path=ppt/tags/tag192.xml><?xml version="1.0" encoding="utf-8"?>
<p:tagLst xmlns:a="http://schemas.openxmlformats.org/drawingml/2006/main" xmlns:r="http://schemas.openxmlformats.org/officeDocument/2006/relationships" xmlns:p="http://schemas.openxmlformats.org/presentationml/2006/main">
  <p:tag name="COLORSCHEMEINDEX" val="4"/>
</p:tagLst>
</file>

<file path=ppt/tags/tag193.xml><?xml version="1.0" encoding="utf-8"?>
<p:tagLst xmlns:a="http://schemas.openxmlformats.org/drawingml/2006/main" xmlns:r="http://schemas.openxmlformats.org/officeDocument/2006/relationships" xmlns:p="http://schemas.openxmlformats.org/presentationml/2006/main">
  <p:tag name="COLORSCHEMEINDEX" val="4"/>
</p:tagLst>
</file>

<file path=ppt/tags/tag19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Lst>
</file>

<file path=ppt/tags/tag19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96.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197.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98.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MILELISTITEM" val=""/>
</p:tagLst>
</file>

<file path=ppt/tags/tag26.xml><?xml version="1.0" encoding="utf-8"?>
<p:tagLst xmlns:a="http://schemas.openxmlformats.org/drawingml/2006/main" xmlns:r="http://schemas.openxmlformats.org/officeDocument/2006/relationships" xmlns:p="http://schemas.openxmlformats.org/presentationml/2006/main">
  <p:tag name="MILELISTITEM" val=""/>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0.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COLORSCHEMEINDEX" val="5"/>
</p:tagLst>
</file>

<file path=ppt/tags/tag33.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37.xml><?xml version="1.0" encoding="utf-8"?>
<p:tagLst xmlns:a="http://schemas.openxmlformats.org/drawingml/2006/main" xmlns:r="http://schemas.openxmlformats.org/officeDocument/2006/relationships" xmlns:p="http://schemas.openxmlformats.org/presentationml/2006/main">
  <p:tag name="MILELISTITEM" val=""/>
</p:tagLst>
</file>

<file path=ppt/tags/tag38.xml><?xml version="1.0" encoding="utf-8"?>
<p:tagLst xmlns:a="http://schemas.openxmlformats.org/drawingml/2006/main" xmlns:r="http://schemas.openxmlformats.org/officeDocument/2006/relationships" xmlns:p="http://schemas.openxmlformats.org/presentationml/2006/main">
  <p:tag name="MILELISTITEM" val=""/>
</p:tagLst>
</file>

<file path=ppt/tags/tag3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xml><?xml version="1.0" encoding="utf-8"?>
<p:tagLst xmlns:a="http://schemas.openxmlformats.org/drawingml/2006/main" xmlns:r="http://schemas.openxmlformats.org/officeDocument/2006/relationships" xmlns:p="http://schemas.openxmlformats.org/presentationml/2006/main">
  <p:tag name="MILELISTITEM" val=""/>
</p:tagLst>
</file>

<file path=ppt/tags/tag40.xml><?xml version="1.0" encoding="utf-8"?>
<p:tagLst xmlns:a="http://schemas.openxmlformats.org/drawingml/2006/main" xmlns:r="http://schemas.openxmlformats.org/officeDocument/2006/relationships" xmlns:p="http://schemas.openxmlformats.org/presentationml/2006/main">
  <p:tag name="MILELISTITEM" val=""/>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
</p:tagLst>
</file>

<file path=ppt/tags/tag43.xml><?xml version="1.0" encoding="utf-8"?>
<p:tagLst xmlns:a="http://schemas.openxmlformats.org/drawingml/2006/main" xmlns:r="http://schemas.openxmlformats.org/officeDocument/2006/relationships" xmlns:p="http://schemas.openxmlformats.org/presentationml/2006/main">
  <p:tag name="MILELISTITEM" val=""/>
</p:tagLst>
</file>

<file path=ppt/tags/tag44.xml><?xml version="1.0" encoding="utf-8"?>
<p:tagLst xmlns:a="http://schemas.openxmlformats.org/drawingml/2006/main" xmlns:r="http://schemas.openxmlformats.org/officeDocument/2006/relationships" xmlns:p="http://schemas.openxmlformats.org/presentationml/2006/main">
  <p:tag name="MILELISTITEM" val=""/>
</p:tagLst>
</file>

<file path=ppt/tags/tag45.xml><?xml version="1.0" encoding="utf-8"?>
<p:tagLst xmlns:a="http://schemas.openxmlformats.org/drawingml/2006/main" xmlns:r="http://schemas.openxmlformats.org/officeDocument/2006/relationships" xmlns:p="http://schemas.openxmlformats.org/presentationml/2006/main">
  <p:tag name="MILELISTITEM" val=""/>
</p:tagLst>
</file>

<file path=ppt/tags/tag46.xml><?xml version="1.0" encoding="utf-8"?>
<p:tagLst xmlns:a="http://schemas.openxmlformats.org/drawingml/2006/main" xmlns:r="http://schemas.openxmlformats.org/officeDocument/2006/relationships" xmlns:p="http://schemas.openxmlformats.org/presentationml/2006/main">
  <p:tag name="MILELISTITEM" val=""/>
</p:tagLst>
</file>

<file path=ppt/tags/tag47.xml><?xml version="1.0" encoding="utf-8"?>
<p:tagLst xmlns:a="http://schemas.openxmlformats.org/drawingml/2006/main" xmlns:r="http://schemas.openxmlformats.org/officeDocument/2006/relationships" xmlns:p="http://schemas.openxmlformats.org/presentationml/2006/main">
  <p:tag name="MILELISTITEM" val=""/>
</p:tagLst>
</file>

<file path=ppt/tags/tag48.xml><?xml version="1.0" encoding="utf-8"?>
<p:tagLst xmlns:a="http://schemas.openxmlformats.org/drawingml/2006/main" xmlns:r="http://schemas.openxmlformats.org/officeDocument/2006/relationships" xmlns:p="http://schemas.openxmlformats.org/presentationml/2006/main">
  <p:tag name="MILELISTITEM" val=""/>
</p:tagLst>
</file>

<file path=ppt/tags/tag49.xml><?xml version="1.0" encoding="utf-8"?>
<p:tagLst xmlns:a="http://schemas.openxmlformats.org/drawingml/2006/main" xmlns:r="http://schemas.openxmlformats.org/officeDocument/2006/relationships" xmlns:p="http://schemas.openxmlformats.org/presentationml/2006/main">
  <p:tag name="COLORSCHEMEINDEX" val="5"/>
</p:tagLst>
</file>

<file path=ppt/tags/tag5.xml><?xml version="1.0" encoding="utf-8"?>
<p:tagLst xmlns:a="http://schemas.openxmlformats.org/drawingml/2006/main" xmlns:r="http://schemas.openxmlformats.org/officeDocument/2006/relationships" xmlns:p="http://schemas.openxmlformats.org/presentationml/2006/main">
  <p:tag name="MILELISTITEM" val=""/>
</p:tagLst>
</file>

<file path=ppt/tags/tag50.xml><?xml version="1.0" encoding="utf-8"?>
<p:tagLst xmlns:a="http://schemas.openxmlformats.org/drawingml/2006/main" xmlns:r="http://schemas.openxmlformats.org/officeDocument/2006/relationships" xmlns:p="http://schemas.openxmlformats.org/presentationml/2006/main">
  <p:tag name="COLORSCHEMEINDEX" val="5"/>
</p:tagLst>
</file>

<file path=ppt/tags/tag51.xml><?xml version="1.0" encoding="utf-8"?>
<p:tagLst xmlns:a="http://schemas.openxmlformats.org/drawingml/2006/main" xmlns:r="http://schemas.openxmlformats.org/officeDocument/2006/relationships" xmlns:p="http://schemas.openxmlformats.org/presentationml/2006/main">
  <p:tag name="COLORSCHEMEINDEX" val="5"/>
</p:tagLst>
</file>

<file path=ppt/tags/tag52.xml><?xml version="1.0" encoding="utf-8"?>
<p:tagLst xmlns:a="http://schemas.openxmlformats.org/drawingml/2006/main" xmlns:r="http://schemas.openxmlformats.org/officeDocument/2006/relationships" xmlns:p="http://schemas.openxmlformats.org/presentationml/2006/main">
  <p:tag name="COLORSCHEMEINDEX" val="5"/>
</p:tagLst>
</file>

<file path=ppt/tags/tag53.xml><?xml version="1.0" encoding="utf-8"?>
<p:tagLst xmlns:a="http://schemas.openxmlformats.org/drawingml/2006/main" xmlns:r="http://schemas.openxmlformats.org/officeDocument/2006/relationships" xmlns:p="http://schemas.openxmlformats.org/presentationml/2006/main">
  <p:tag name="COLORSCHEMEINDEX" val="5"/>
</p:tagLst>
</file>

<file path=ppt/tags/tag5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LISTITEM" val=""/>
</p:tagLst>
</file>

<file path=ppt/tags/tag57.xml><?xml version="1.0" encoding="utf-8"?>
<p:tagLst xmlns:a="http://schemas.openxmlformats.org/drawingml/2006/main" xmlns:r="http://schemas.openxmlformats.org/officeDocument/2006/relationships" xmlns:p="http://schemas.openxmlformats.org/presentationml/2006/main">
  <p:tag name="MILELISTITEM" val=""/>
</p:tagLst>
</file>

<file path=ppt/tags/tag5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9.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MILELISTITEM" val=""/>
</p:tagLst>
</file>

<file path=ppt/tags/tag63.xml><?xml version="1.0" encoding="utf-8"?>
<p:tagLst xmlns:a="http://schemas.openxmlformats.org/drawingml/2006/main" xmlns:r="http://schemas.openxmlformats.org/officeDocument/2006/relationships" xmlns:p="http://schemas.openxmlformats.org/presentationml/2006/main">
  <p:tag name="MILELISTITEM" val=""/>
</p:tagLst>
</file>

<file path=ppt/tags/tag64.xml><?xml version="1.0" encoding="utf-8"?>
<p:tagLst xmlns:a="http://schemas.openxmlformats.org/drawingml/2006/main" xmlns:r="http://schemas.openxmlformats.org/officeDocument/2006/relationships" xmlns:p="http://schemas.openxmlformats.org/presentationml/2006/main">
  <p:tag name="MILELISTITEM" val=""/>
</p:tagLst>
</file>

<file path=ppt/tags/tag65.xml><?xml version="1.0" encoding="utf-8"?>
<p:tagLst xmlns:a="http://schemas.openxmlformats.org/drawingml/2006/main" xmlns:r="http://schemas.openxmlformats.org/officeDocument/2006/relationships" xmlns:p="http://schemas.openxmlformats.org/presentationml/2006/main">
  <p:tag name="MILELISTITEM" val=""/>
</p:tagLst>
</file>

<file path=ppt/tags/tag66.xml><?xml version="1.0" encoding="utf-8"?>
<p:tagLst xmlns:a="http://schemas.openxmlformats.org/drawingml/2006/main" xmlns:r="http://schemas.openxmlformats.org/officeDocument/2006/relationships" xmlns:p="http://schemas.openxmlformats.org/presentationml/2006/main">
  <p:tag name="MILELISTITEM" val=""/>
</p:tagLst>
</file>

<file path=ppt/tags/tag67.xml><?xml version="1.0" encoding="utf-8"?>
<p:tagLst xmlns:a="http://schemas.openxmlformats.org/drawingml/2006/main" xmlns:r="http://schemas.openxmlformats.org/officeDocument/2006/relationships" xmlns:p="http://schemas.openxmlformats.org/presentationml/2006/main">
  <p:tag name="COLORSCHEMEINDEX" val="4"/>
</p:tagLst>
</file>

<file path=ppt/tags/tag68.xml><?xml version="1.0" encoding="utf-8"?>
<p:tagLst xmlns:a="http://schemas.openxmlformats.org/drawingml/2006/main" xmlns:r="http://schemas.openxmlformats.org/officeDocument/2006/relationships" xmlns:p="http://schemas.openxmlformats.org/presentationml/2006/main">
  <p:tag name="COLORSCHEMEINDEX" val="4"/>
</p:tagLst>
</file>

<file path=ppt/tags/tag6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
</p:tagLst>
</file>

<file path=ppt/tags/tag71.xml><?xml version="1.0" encoding="utf-8"?>
<p:tagLst xmlns:a="http://schemas.openxmlformats.org/drawingml/2006/main" xmlns:r="http://schemas.openxmlformats.org/officeDocument/2006/relationships" xmlns:p="http://schemas.openxmlformats.org/presentationml/2006/main">
  <p:tag name="MILELISTITEM" val=""/>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MILELISTITEM" val=""/>
</p:tagLst>
</file>

<file path=ppt/tags/tag7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75.xml><?xml version="1.0" encoding="utf-8"?>
<p:tagLst xmlns:a="http://schemas.openxmlformats.org/drawingml/2006/main" xmlns:r="http://schemas.openxmlformats.org/officeDocument/2006/relationships" xmlns:p="http://schemas.openxmlformats.org/presentationml/2006/main">
  <p:tag name="MILELISTITEM" val=""/>
</p:tagLst>
</file>

<file path=ppt/tags/tag76.xml><?xml version="1.0" encoding="utf-8"?>
<p:tagLst xmlns:a="http://schemas.openxmlformats.org/drawingml/2006/main" xmlns:r="http://schemas.openxmlformats.org/officeDocument/2006/relationships" xmlns:p="http://schemas.openxmlformats.org/presentationml/2006/main">
  <p:tag name="MILELISTITEM" val=""/>
</p:tagLst>
</file>

<file path=ppt/tags/tag77.xml><?xml version="1.0" encoding="utf-8"?>
<p:tagLst xmlns:a="http://schemas.openxmlformats.org/drawingml/2006/main" xmlns:r="http://schemas.openxmlformats.org/officeDocument/2006/relationships" xmlns:p="http://schemas.openxmlformats.org/presentationml/2006/main">
  <p:tag name="MILELISTITEM" val=""/>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LISTITEM" val=""/>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MILELISTITEM" val=""/>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COLORSCHEMEINDEX" val="4"/>
</p:tagLst>
</file>

<file path=ppt/tags/tag84.xml><?xml version="1.0" encoding="utf-8"?>
<p:tagLst xmlns:a="http://schemas.openxmlformats.org/drawingml/2006/main" xmlns:r="http://schemas.openxmlformats.org/officeDocument/2006/relationships" xmlns:p="http://schemas.openxmlformats.org/presentationml/2006/main">
  <p:tag name="COLORSCHEMEINDEX" val="4"/>
</p:tagLst>
</file>

<file path=ppt/tags/tag8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MILELISTITEM" val=""/>
</p:tagLst>
</file>

<file path=ppt/tags/tag88.xml><?xml version="1.0" encoding="utf-8"?>
<p:tagLst xmlns:a="http://schemas.openxmlformats.org/drawingml/2006/main" xmlns:r="http://schemas.openxmlformats.org/officeDocument/2006/relationships" xmlns:p="http://schemas.openxmlformats.org/presentationml/2006/main">
  <p:tag name="MILELISTITEM" val=""/>
</p:tagLst>
</file>

<file path=ppt/tags/tag89.xml><?xml version="1.0" encoding="utf-8"?>
<p:tagLst xmlns:a="http://schemas.openxmlformats.org/drawingml/2006/main" xmlns:r="http://schemas.openxmlformats.org/officeDocument/2006/relationships" xmlns:p="http://schemas.openxmlformats.org/presentationml/2006/main">
  <p:tag name="MILELISTITEM" val=""/>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
</p:tagLst>
</file>

<file path=ppt/tags/tag9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92.xml><?xml version="1.0" encoding="utf-8"?>
<p:tagLst xmlns:a="http://schemas.openxmlformats.org/drawingml/2006/main" xmlns:r="http://schemas.openxmlformats.org/officeDocument/2006/relationships" xmlns:p="http://schemas.openxmlformats.org/presentationml/2006/main">
  <p:tag name="MILELISTITEM" val=""/>
</p:tagLst>
</file>

<file path=ppt/tags/tag93.xml><?xml version="1.0" encoding="utf-8"?>
<p:tagLst xmlns:a="http://schemas.openxmlformats.org/drawingml/2006/main" xmlns:r="http://schemas.openxmlformats.org/officeDocument/2006/relationships" xmlns:p="http://schemas.openxmlformats.org/presentationml/2006/main">
  <p:tag name="MILELISTITEM" val=""/>
</p:tagLst>
</file>

<file path=ppt/tags/tag94.xml><?xml version="1.0" encoding="utf-8"?>
<p:tagLst xmlns:a="http://schemas.openxmlformats.org/drawingml/2006/main" xmlns:r="http://schemas.openxmlformats.org/officeDocument/2006/relationships" xmlns:p="http://schemas.openxmlformats.org/presentationml/2006/main">
  <p:tag name="MILELISTITEM" val=""/>
</p:tagLst>
</file>

<file path=ppt/tags/tag95.xml><?xml version="1.0" encoding="utf-8"?>
<p:tagLst xmlns:a="http://schemas.openxmlformats.org/drawingml/2006/main" xmlns:r="http://schemas.openxmlformats.org/officeDocument/2006/relationships" xmlns:p="http://schemas.openxmlformats.org/presentationml/2006/main">
  <p:tag name="MILELISTITEM" val=""/>
</p:tagLst>
</file>

<file path=ppt/tags/tag96.xml><?xml version="1.0" encoding="utf-8"?>
<p:tagLst xmlns:a="http://schemas.openxmlformats.org/drawingml/2006/main" xmlns:r="http://schemas.openxmlformats.org/officeDocument/2006/relationships" xmlns:p="http://schemas.openxmlformats.org/presentationml/2006/main">
  <p:tag name="MILELISTITEM" val=""/>
</p:tagLst>
</file>

<file path=ppt/tags/tag97.xml><?xml version="1.0" encoding="utf-8"?>
<p:tagLst xmlns:a="http://schemas.openxmlformats.org/drawingml/2006/main" xmlns:r="http://schemas.openxmlformats.org/officeDocument/2006/relationships" xmlns:p="http://schemas.openxmlformats.org/presentationml/2006/main">
  <p:tag name="MILELISTITEM" val=""/>
</p:tagLst>
</file>

<file path=ppt/tags/tag98.xml><?xml version="1.0" encoding="utf-8"?>
<p:tagLst xmlns:a="http://schemas.openxmlformats.org/drawingml/2006/main" xmlns:r="http://schemas.openxmlformats.org/officeDocument/2006/relationships" xmlns:p="http://schemas.openxmlformats.org/presentationml/2006/main">
  <p:tag name="COLORSCHEMEINDEX" val="4"/>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I standard">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9826</TotalTime>
  <Pages>3</Pages>
  <Words>5441</Words>
  <Application>Microsoft Office PowerPoint</Application>
  <PresentationFormat>On-screen Show (4:3)</PresentationFormat>
  <Paragraphs>1767</Paragraphs>
  <Slides>53</Slides>
  <Notes>28</Notes>
  <HiddenSlides>8</HiddenSlides>
  <MMClips>0</MMClips>
  <ScaleCrop>false</ScaleCrop>
  <HeadingPairs>
    <vt:vector size="4" baseType="variant">
      <vt:variant>
        <vt:lpstr>Theme</vt:lpstr>
      </vt:variant>
      <vt:variant>
        <vt:i4>5</vt:i4>
      </vt:variant>
      <vt:variant>
        <vt:lpstr>Slide Titles</vt:lpstr>
      </vt:variant>
      <vt:variant>
        <vt:i4>53</vt:i4>
      </vt:variant>
    </vt:vector>
  </HeadingPairs>
  <TitlesOfParts>
    <vt:vector size="58" baseType="lpstr">
      <vt:lpstr>ttoTheme</vt:lpstr>
      <vt:lpstr>1_ttoTheme</vt:lpstr>
      <vt:lpstr>2_ttoTheme</vt:lpstr>
      <vt:lpstr>3_ttoTheme</vt:lpstr>
      <vt:lpstr>4_ttoTheme</vt:lpstr>
      <vt:lpstr>PowerPoint Presentation</vt:lpstr>
      <vt:lpstr>Outline</vt:lpstr>
      <vt:lpstr>What is “DMA” ?</vt:lpstr>
      <vt:lpstr>Multiple DMA’s : EDMA3 and QDMA</vt:lpstr>
      <vt:lpstr>Multiple DMA’s : Master Periphs &amp; C64x+ IDMA</vt:lpstr>
      <vt:lpstr>SCR &amp; EDMA3</vt:lpstr>
      <vt:lpstr>Outline</vt:lpstr>
      <vt:lpstr>DMA : Direct Memory Access</vt:lpstr>
      <vt:lpstr>How Much to Move?</vt:lpstr>
      <vt:lpstr>Example – How do you VIEW the transfer?</vt:lpstr>
      <vt:lpstr>C6748 – EDMA Channel/Parameter RAM Sets</vt:lpstr>
      <vt:lpstr>Outline</vt:lpstr>
      <vt:lpstr>EDMA Example : Simple (Horizontal Line)</vt:lpstr>
      <vt:lpstr>EDMA Example : Simple (Horizontal Line)</vt:lpstr>
      <vt:lpstr>EDMA Example : Indexing (Vertical Line)</vt:lpstr>
      <vt:lpstr>EDMA Example : Block Transfer (less efficient)</vt:lpstr>
      <vt:lpstr>EDMA Example : Block Transfer (more efficient)</vt:lpstr>
      <vt:lpstr>Outline</vt:lpstr>
      <vt:lpstr>“A” – Synchronization </vt:lpstr>
      <vt:lpstr>“AB” – Synchronization </vt:lpstr>
      <vt:lpstr>Outline</vt:lpstr>
      <vt:lpstr>Indexing – ‘BIDX, ‘CIDX </vt:lpstr>
      <vt:lpstr>Indexed Transfers</vt:lpstr>
      <vt:lpstr>Example – Using Indexing</vt:lpstr>
      <vt:lpstr>Outline</vt:lpstr>
      <vt:lpstr>EDMA3 Basics Review</vt:lpstr>
      <vt:lpstr>How to TRIGGER a Transfer</vt:lpstr>
      <vt:lpstr>Transfer Complete Code (TCC)</vt:lpstr>
      <vt:lpstr>Outline</vt:lpstr>
      <vt:lpstr>Generate EDMA Interrupt (Setting IERbit)</vt:lpstr>
      <vt:lpstr>EDMA Interrupt Dispatcher</vt:lpstr>
      <vt:lpstr>Outline</vt:lpstr>
      <vt:lpstr>Linking – “Action” – Overview</vt:lpstr>
      <vt:lpstr>Outline</vt:lpstr>
      <vt:lpstr>Reminder – Triggering Transfers</vt:lpstr>
      <vt:lpstr>Chaining – “Action” &amp; “Event” – Overview</vt:lpstr>
      <vt:lpstr>Example #1 – Simple Chaining</vt:lpstr>
      <vt:lpstr>Outline</vt:lpstr>
      <vt:lpstr>Channel Sort – “Transfer Config” – Overview</vt:lpstr>
      <vt:lpstr>Outline</vt:lpstr>
      <vt:lpstr>EDMA Architecture</vt:lpstr>
      <vt:lpstr>EDMA Performance – Tips, References</vt:lpstr>
      <vt:lpstr>EDMA3 LLD Wiki…</vt:lpstr>
      <vt:lpstr>Outline</vt:lpstr>
      <vt:lpstr>Chapter Quiz</vt:lpstr>
      <vt:lpstr>Chapter Quiz</vt:lpstr>
      <vt:lpstr>PowerPoint Presentation</vt:lpstr>
      <vt:lpstr>EDMA3 Terminology</vt:lpstr>
      <vt:lpstr>Triggering an EDMA Transfer to Start</vt:lpstr>
      <vt:lpstr>Transfer Complete Code (TCC)</vt:lpstr>
      <vt:lpstr>OPTions Register Details</vt:lpstr>
      <vt:lpstr>Counter Reload</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191</cp:revision>
  <cp:lastPrinted>1601-01-01T00:00:00Z</cp:lastPrinted>
  <dcterms:created xsi:type="dcterms:W3CDTF">2001-09-20T20:19:44Z</dcterms:created>
  <dcterms:modified xsi:type="dcterms:W3CDTF">2013-09-08T15:05:54Z</dcterms:modified>
</cp:coreProperties>
</file>