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7.xml" ContentType="application/vnd.openxmlformats-officedocument.presentationml.notesSlide+xml"/>
  <Override PartName="/ppt/tags/tag76.xml" ContentType="application/vnd.openxmlformats-officedocument.presentationml.tags+xml"/>
  <Override PartName="/ppt/notesSlides/notesSlide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9.xml" ContentType="application/vnd.openxmlformats-officedocument.presentationml.notesSlide+xml"/>
  <Override PartName="/ppt/tags/tag87.xml" ContentType="application/vnd.openxmlformats-officedocument.presentationml.tags+xml"/>
  <Override PartName="/ppt/notesSlides/notesSlide1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1.xml" ContentType="application/vnd.openxmlformats-officedocument.presentationml.notesSlide+xml"/>
  <Override PartName="/ppt/tags/tag98.xml" ContentType="application/vnd.openxmlformats-officedocument.presentationml.tags+xml"/>
  <Override PartName="/ppt/notesSlides/notesSlide12.xml" ContentType="application/vnd.openxmlformats-officedocument.presentationml.notesSlide+xml"/>
  <Override PartName="/ppt/tags/tag99.xml" ContentType="application/vnd.openxmlformats-officedocument.presentationml.tags+xml"/>
  <Override PartName="/ppt/notesSlides/notesSlide13.xml" ContentType="application/vnd.openxmlformats-officedocument.presentationml.notesSlide+xml"/>
  <Override PartName="/ppt/tags/tag100.xml" ContentType="application/vnd.openxmlformats-officedocument.presentationml.tags+xml"/>
  <Override PartName="/ppt/notesSlides/notesSlide14.xml" ContentType="application/vnd.openxmlformats-officedocument.presentationml.notesSlide+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 id="2147483677" r:id="rId2"/>
    <p:sldMasterId id="2147483692" r:id="rId3"/>
    <p:sldMasterId id="2147483707" r:id="rId4"/>
  </p:sldMasterIdLst>
  <p:notesMasterIdLst>
    <p:notesMasterId r:id="rId35"/>
  </p:notesMasterIdLst>
  <p:handoutMasterIdLst>
    <p:handoutMasterId r:id="rId36"/>
  </p:handoutMasterIdLst>
  <p:sldIdLst>
    <p:sldId id="1110" r:id="rId5"/>
    <p:sldId id="734" r:id="rId6"/>
    <p:sldId id="1193" r:id="rId7"/>
    <p:sldId id="1007" r:id="rId8"/>
    <p:sldId id="1194" r:id="rId9"/>
    <p:sldId id="958" r:id="rId10"/>
    <p:sldId id="1195" r:id="rId11"/>
    <p:sldId id="960" r:id="rId12"/>
    <p:sldId id="961" r:id="rId13"/>
    <p:sldId id="1196" r:id="rId14"/>
    <p:sldId id="966" r:id="rId15"/>
    <p:sldId id="1197" r:id="rId16"/>
    <p:sldId id="968" r:id="rId17"/>
    <p:sldId id="969" r:id="rId18"/>
    <p:sldId id="1198" r:id="rId19"/>
    <p:sldId id="1044" r:id="rId20"/>
    <p:sldId id="1045" r:id="rId21"/>
    <p:sldId id="1199" r:id="rId22"/>
    <p:sldId id="971" r:id="rId23"/>
    <p:sldId id="1109" r:id="rId24"/>
    <p:sldId id="1200" r:id="rId25"/>
    <p:sldId id="973" r:id="rId26"/>
    <p:sldId id="974" r:id="rId27"/>
    <p:sldId id="1201" r:id="rId28"/>
    <p:sldId id="976" r:id="rId29"/>
    <p:sldId id="1202" r:id="rId30"/>
    <p:sldId id="978" r:id="rId31"/>
    <p:sldId id="1008" r:id="rId32"/>
    <p:sldId id="963" r:id="rId33"/>
    <p:sldId id="1111" r:id="rId34"/>
  </p:sldIdLst>
  <p:sldSz cx="9144000" cy="6858000" type="screen4x3"/>
  <p:notesSz cx="7315200" cy="9601200"/>
  <p:defaultTextStyle>
    <a:defPPr>
      <a:defRPr lang="en-US"/>
    </a:defPPr>
    <a:lvl1pPr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1pPr>
    <a:lvl2pPr marL="4572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2pPr>
    <a:lvl3pPr marL="9144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3pPr>
    <a:lvl4pPr marL="13716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4pPr>
    <a:lvl5pPr marL="1828800" algn="l" rtl="0" eaLnBrk="0" fontAlgn="base" hangingPunct="0">
      <a:lnSpc>
        <a:spcPct val="80000"/>
      </a:lnSpc>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FF66"/>
    <a:srgbClr val="C0C0C0"/>
    <a:srgbClr val="808080"/>
    <a:srgbClr val="969696"/>
    <a:srgbClr val="B2B2B2"/>
    <a:srgbClr val="FF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1" autoAdjust="0"/>
    <p:restoredTop sz="89894" autoAdjust="0"/>
  </p:normalViewPr>
  <p:slideViewPr>
    <p:cSldViewPr>
      <p:cViewPr>
        <p:scale>
          <a:sx n="70" d="100"/>
          <a:sy n="70" d="100"/>
        </p:scale>
        <p:origin x="-2034" y="-61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defRPr sz="1100" b="0" i="1">
                <a:effectLst/>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defRPr sz="1100" b="0" i="1">
                <a:effectLst/>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defRPr sz="1100" b="0" i="1">
                <a:effectLst/>
                <a:latin typeface="Times New Roman" pitchFamily="18" charset="0"/>
              </a:defRPr>
            </a:lvl1pPr>
          </a:lstStyle>
          <a:p>
            <a:pPr>
              <a:defRPr/>
            </a:pPr>
            <a:fld id="{46A1F242-CE6B-4E6C-9F1C-33835AA82485}" type="slidenum">
              <a:rPr lang="en-US"/>
              <a:pPr>
                <a:defRPr/>
              </a:pPr>
              <a:t>‹#›</a:t>
            </a:fld>
            <a:endParaRPr lang="en-US"/>
          </a:p>
        </p:txBody>
      </p:sp>
    </p:spTree>
    <p:extLst>
      <p:ext uri="{BB962C8B-B14F-4D97-AF65-F5344CB8AC3E}">
        <p14:creationId xmlns:p14="http://schemas.microsoft.com/office/powerpoint/2010/main" val="218660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defTabSz="966788">
              <a:lnSpc>
                <a:spcPct val="100000"/>
              </a:lnSpc>
              <a:spcBef>
                <a:spcPct val="0"/>
              </a:spcBef>
              <a:defRPr sz="1100" b="0" i="1">
                <a:effectLst/>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defTabSz="966788">
              <a:lnSpc>
                <a:spcPct val="100000"/>
              </a:lnSpc>
              <a:spcBef>
                <a:spcPct val="0"/>
              </a:spcBef>
              <a:defRPr sz="1100" b="0" i="1">
                <a:effectLst/>
                <a:latin typeface="Times New Roman" pitchFamily="18" charset="0"/>
              </a:defRPr>
            </a:lvl1pPr>
          </a:lstStyle>
          <a:p>
            <a:pPr>
              <a:defRPr/>
            </a:pPr>
            <a:fld id="{2E118981-1096-4782-8E46-16DA1B73B4A8}" type="slidenum">
              <a:rPr lang="en-US"/>
              <a:pPr>
                <a:defRPr/>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3" name="Rectangle 7"/>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770513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p>
            <a:fld id="{A00D33F6-C17D-47E6-A9DB-EE560B548776}" type="slidenum">
              <a:rPr lang="en-US">
                <a:solidFill>
                  <a:prstClr val="black"/>
                </a:solidFill>
              </a:rPr>
              <a:pPr/>
              <a:t>1</a:t>
            </a:fld>
            <a:endParaRPr lang="en-US">
              <a:solidFill>
                <a:prstClr val="black"/>
              </a:solidFill>
            </a:endParaRPr>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p:spPr>
        <p:txBody>
          <a:bodyPr/>
          <a:lstStyle/>
          <a:p>
            <a:fld id="{69C6227D-91D4-4003-9A49-426C8C8D7B8D}" type="slidenum">
              <a:rPr lang="en-US" smtClean="0"/>
              <a:pPr/>
              <a:t>23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a:lnSpc>
                <a:spcPct val="90000"/>
              </a:lnSpc>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p:spPr>
        <p:txBody>
          <a:bodyPr/>
          <a:lstStyle/>
          <a:p>
            <a:fld id="{D8C61BCA-2106-4E79-A2A9-4B1732A7892B}" type="slidenum">
              <a:rPr lang="en-US" smtClean="0"/>
              <a:pPr/>
              <a:t>25</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nSpc>
                <a:spcPct val="90000"/>
              </a:lnSpc>
            </a:pPr>
            <a:r>
              <a:rPr lang="en-US" smtClean="0"/>
              <a:t>FlashBurn will automatically connect to the target (indicated by the green checks on steps 1 and 2 above.  The second step involves loading a FlashBurn Target Component file onto the target.  This is the code that will run on the DSP to actually program the FLASH chip.  The “free” version of FlashBurn has a FBTC file that is preconfigured just for the EVM’s memory map.  If the customer has their own target system they will need the “full” version of FlashBurn in order to be able to configure the FBTC for their system’s memory map.</a:t>
            </a:r>
          </a:p>
          <a:p>
            <a:pPr>
              <a:lnSpc>
                <a:spcPct val="90000"/>
              </a:lnSpc>
            </a:pPr>
            <a:endParaRPr lang="en-US" smtClean="0"/>
          </a:p>
          <a:p>
            <a:pPr>
              <a:lnSpc>
                <a:spcPct val="90000"/>
              </a:lnSpc>
            </a:pPr>
            <a:r>
              <a:rPr lang="en-US" smtClean="0"/>
              <a:t>The next step is to point FlashBurn to the location of the hexAIS image file that we created in the previous conversion step.  With that done all you need to do is erase the existing FLASH chip (with the provided button) and then burn the new image.</a:t>
            </a:r>
          </a:p>
          <a:p>
            <a:pPr>
              <a:lnSpc>
                <a:spcPct val="90000"/>
              </a:lnSpc>
            </a:pPr>
            <a:endParaRPr lang="en-US" smtClean="0"/>
          </a:p>
          <a:p>
            <a:pPr>
              <a:lnSpc>
                <a:spcPct val="90000"/>
              </a:lnSpc>
            </a:pPr>
            <a:r>
              <a:rPr lang="en-US" smtClean="0"/>
              <a:t>When this is done you can shut down CCS, power off the EVM, and disconnect the USB cable.  Applying power to the board will cause a power on reset, the boot loader in the ROM onboard the DSP will begin to execute and it will pull in the hexAIS image from the FLASH, initialize the DSP, load the code and data into the correct runtime locations and then branch to _c_int00() to start the program.  At this point the embedded system is up and running.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A6CF76D9-8C4F-404E-B421-838159FF4993}" type="slidenum">
              <a:rPr lang="en-US" smtClean="0">
                <a:solidFill>
                  <a:prstClr val="black"/>
                </a:solidFill>
              </a:rPr>
              <a:pPr/>
              <a:t>26</a:t>
            </a:fld>
            <a:endParaRPr lang="en-US" smtClean="0">
              <a:solidFill>
                <a:prstClr val="black"/>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sldNum" sz="quarter" idx="5"/>
          </p:nvPr>
        </p:nvSpPr>
        <p:spPr>
          <a:noFill/>
        </p:spPr>
        <p:txBody>
          <a:bodyPr/>
          <a:lstStyle/>
          <a:p>
            <a:fld id="{2D48E121-A5D2-45F0-A309-90920892500D}" type="slidenum">
              <a:rPr lang="en-US" smtClean="0"/>
              <a:pPr/>
              <a:t>27</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a:lnSpc>
                <a:spcPct val="90000"/>
              </a:lnSpc>
            </a:pPr>
            <a:r>
              <a:rPr lang="en-US" smtClean="0"/>
              <a:t>FlashBurn will automatically connect to the target (indicated by the green checks on steps 1 and 2 above.  The second step involves loading a FlashBurn Target Component file onto the target.  This is the code that will run on the DSP to actually program the FLASH chip.  The “free” version of FlashBurn has a FBTC file that is preconfigured just for the EVM’s memory map.  If the customer has their own target system they will need the “full” version of FlashBurn in order to be able to configure the FBTC for their system’s memory map.</a:t>
            </a:r>
          </a:p>
          <a:p>
            <a:pPr>
              <a:lnSpc>
                <a:spcPct val="90000"/>
              </a:lnSpc>
            </a:pPr>
            <a:endParaRPr lang="en-US" smtClean="0"/>
          </a:p>
          <a:p>
            <a:pPr>
              <a:lnSpc>
                <a:spcPct val="90000"/>
              </a:lnSpc>
            </a:pPr>
            <a:r>
              <a:rPr lang="en-US" smtClean="0"/>
              <a:t>The next step is to point FlashBurn to the location of the hexAIS image file that we created in the previous conversion step.  With that done all you need to do is erase the existing FLASH chip (with the provided button) and then burn the new image.</a:t>
            </a:r>
          </a:p>
          <a:p>
            <a:pPr>
              <a:lnSpc>
                <a:spcPct val="90000"/>
              </a:lnSpc>
            </a:pPr>
            <a:endParaRPr lang="en-US" smtClean="0"/>
          </a:p>
          <a:p>
            <a:pPr>
              <a:lnSpc>
                <a:spcPct val="90000"/>
              </a:lnSpc>
            </a:pPr>
            <a:r>
              <a:rPr lang="en-US" smtClean="0"/>
              <a:t>When this is done you can shut down CCS, power off the EVM, and disconnect the USB cable.  Applying power to the board will cause a power on reset, the boot loader in the ROM onboard the DSP will begin to execute and it will pull in the hexAIS image from the FLASH, initialize the DSP, load the code and data into the correct runtime locations and then branch to _c_int00() to start the program.  At this point the embedded system is up and running.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p:cNvSpPr>
            <a:spLocks noGrp="1" noChangeArrowheads="1"/>
          </p:cNvSpPr>
          <p:nvPr>
            <p:ph type="sldNum" sz="quarter" idx="5"/>
          </p:nvPr>
        </p:nvSpPr>
        <p:spPr>
          <a:noFill/>
        </p:spPr>
        <p:txBody>
          <a:bodyPr/>
          <a:lstStyle/>
          <a:p>
            <a:fld id="{0631EE8E-8839-49ED-80ED-7E76C93C6DFC}" type="slidenum">
              <a:rPr lang="en-US" smtClean="0"/>
              <a:pPr/>
              <a:t>28</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228600" indent="-228600"/>
            <a:r>
              <a:rPr lang="en-US" smtClean="0"/>
              <a:t>This was stolen from the IW6455 Workshop and then modified.</a:t>
            </a:r>
          </a:p>
          <a:p>
            <a:pPr marL="228600" indent="-228600"/>
            <a:r>
              <a:rPr lang="en-US" smtClean="0"/>
              <a:t>The key points are as follows:</a:t>
            </a:r>
          </a:p>
          <a:p>
            <a:pPr marL="228600" indent="-228600">
              <a:buFontTx/>
              <a:buAutoNum type="arabicParenR"/>
            </a:pPr>
            <a:r>
              <a:rPr lang="en-US" smtClean="0"/>
              <a:t>Stand alone, the EVM will boot from FLASH if set up in the default configuration.  The default program is a demo routine that just loops to itself.</a:t>
            </a:r>
          </a:p>
          <a:p>
            <a:pPr marL="228600" indent="-228600">
              <a:buFontTx/>
              <a:buAutoNum type="arabicParenR" startAt="2"/>
            </a:pPr>
            <a:r>
              <a:rPr lang="en-US" smtClean="0"/>
              <a:t>When connected to CCS the emulator takes over control of the dsp</a:t>
            </a:r>
          </a:p>
          <a:p>
            <a:pPr marL="228600" indent="-228600">
              <a:buFontTx/>
              <a:buAutoNum type="arabicParenR" startAt="3"/>
            </a:pPr>
            <a:r>
              <a:rPr lang="en-US" smtClean="0"/>
              <a:t>A GEL file executes whenever CCS connects to a target.</a:t>
            </a:r>
          </a:p>
          <a:p>
            <a:pPr marL="228600" indent="-228600">
              <a:buFontTx/>
              <a:buAutoNum type="arabicParenR" startAt="4"/>
            </a:pPr>
            <a:r>
              <a:rPr lang="en-US" smtClean="0"/>
              <a:t>A “smart” loader in CCS knows how to take the sections from the .out file and place them at their correct locations in memory.</a:t>
            </a:r>
          </a:p>
          <a:p>
            <a:pPr marL="228600" indent="-228600">
              <a:buFontTx/>
              <a:buAutoNum type="arabicParenR" startAt="5"/>
            </a:pPr>
            <a:r>
              <a:rPr lang="en-US" smtClean="0"/>
              <a:t>The default configuration (a combination of what happens at reset and what happens in the demo program) has L1s configured as cache and L2 configured as SRAM.  Interrupts are off at this point.</a:t>
            </a:r>
          </a:p>
          <a:p>
            <a:pPr marL="228600" indent="-228600">
              <a:buFontTx/>
              <a:buAutoNum type="arabicParenR" startAt="6"/>
            </a:pPr>
            <a:r>
              <a:rPr lang="en-US" smtClean="0"/>
              <a:t>During load of the .out file the program counter is initialized.</a:t>
            </a:r>
          </a:p>
          <a:p>
            <a:pPr marL="228600" indent="-228600"/>
            <a:r>
              <a:rPr lang="en-US" smtClean="0"/>
              <a:t>7)  CCS then tells the DSP to run (when the run button is pressed)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noChangeArrowheads="1"/>
          </p:cNvSpPr>
          <p:nvPr>
            <p:ph type="sldNum" sz="quarter" idx="5"/>
          </p:nvPr>
        </p:nvSpPr>
        <p:spPr>
          <a:noFill/>
        </p:spPr>
        <p:txBody>
          <a:bodyPr/>
          <a:lstStyle/>
          <a:p>
            <a:fld id="{97EFA517-B62A-4EA5-AF56-C4A88CA924AC}" type="slidenum">
              <a:rPr lang="en-US" smtClean="0"/>
              <a:pPr/>
              <a:t>29</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a:r>
              <a:rPr lang="en-US" smtClean="0"/>
              <a:t>This was stolen from the IW6455 Workshop and then modified.</a:t>
            </a:r>
          </a:p>
          <a:p>
            <a:pPr marL="228600" indent="-228600"/>
            <a:r>
              <a:rPr lang="en-US" smtClean="0"/>
              <a:t>The key points are as follows:</a:t>
            </a:r>
          </a:p>
          <a:p>
            <a:pPr marL="228600" indent="-228600">
              <a:buFontTx/>
              <a:buAutoNum type="arabicParenR"/>
            </a:pPr>
            <a:r>
              <a:rPr lang="en-US" smtClean="0"/>
              <a:t>Stand alone, the EVM will boot from FLASH if set up in the default configuration.  The default program is a demo routine that just loops to itself.</a:t>
            </a:r>
          </a:p>
          <a:p>
            <a:pPr marL="228600" indent="-228600">
              <a:buFontTx/>
              <a:buAutoNum type="arabicParenR" startAt="2"/>
            </a:pPr>
            <a:r>
              <a:rPr lang="en-US" smtClean="0"/>
              <a:t>When connected to CCS the emulator takes over control of the dsp</a:t>
            </a:r>
          </a:p>
          <a:p>
            <a:pPr marL="228600" indent="-228600">
              <a:buFontTx/>
              <a:buAutoNum type="arabicParenR" startAt="3"/>
            </a:pPr>
            <a:r>
              <a:rPr lang="en-US" smtClean="0"/>
              <a:t>A GEL file executes whenever CCS connects to a target.</a:t>
            </a:r>
          </a:p>
          <a:p>
            <a:pPr marL="228600" indent="-228600">
              <a:buFontTx/>
              <a:buAutoNum type="arabicParenR" startAt="4"/>
            </a:pPr>
            <a:r>
              <a:rPr lang="en-US" smtClean="0"/>
              <a:t>A “smart” loader in CCS knows how to take the sections from the .out file and place them at their correct locations in memory.</a:t>
            </a:r>
          </a:p>
          <a:p>
            <a:pPr marL="228600" indent="-228600">
              <a:buFontTx/>
              <a:buAutoNum type="arabicParenR" startAt="5"/>
            </a:pPr>
            <a:r>
              <a:rPr lang="en-US" smtClean="0"/>
              <a:t>The default configuration (a combination of what happens at reset and what happens in the demo program) has L1s configured as cache and L2 configured as SRAM.  Interrupts are off at this point.</a:t>
            </a:r>
          </a:p>
          <a:p>
            <a:pPr marL="228600" indent="-228600">
              <a:buFontTx/>
              <a:buAutoNum type="arabicParenR" startAt="6"/>
            </a:pPr>
            <a:r>
              <a:rPr lang="en-US" smtClean="0"/>
              <a:t>During load of the .out file the program counter is initialized.</a:t>
            </a:r>
          </a:p>
          <a:p>
            <a:pPr marL="228600" indent="-228600"/>
            <a:r>
              <a:rPr lang="en-US" smtClean="0"/>
              <a:t>7)  CCS then tells the DSP to run (when the run button is pressed)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p>
            <a:fld id="{0A87A1D0-59E4-4864-A259-BCBDC63932C6}" type="slidenum">
              <a:rPr lang="en-US" smtClean="0"/>
              <a:pPr/>
              <a:t>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0AEBD126-612C-40B5-9932-3568A4454460}" type="slidenum">
              <a:rPr lang="en-US" smtClean="0"/>
              <a:pPr/>
              <a:t>4</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228600" indent="-228600"/>
            <a:r>
              <a:rPr lang="en-US" dirty="0" smtClean="0"/>
              <a:t>This was stolen from the IW6455 Workshop and then modified.</a:t>
            </a:r>
          </a:p>
          <a:p>
            <a:pPr marL="228600" indent="-228600"/>
            <a:r>
              <a:rPr lang="en-US" dirty="0" smtClean="0"/>
              <a:t>The key points are as follows:</a:t>
            </a:r>
          </a:p>
          <a:p>
            <a:pPr marL="228600" indent="-228600">
              <a:buFontTx/>
              <a:buAutoNum type="arabicParenR"/>
            </a:pPr>
            <a:r>
              <a:rPr lang="en-US" dirty="0" smtClean="0"/>
              <a:t>Stand alone, the EVM will boot from FLASH if set up in the default configuration.  The default program is a demo routine that just loops to itself.</a:t>
            </a:r>
          </a:p>
          <a:p>
            <a:pPr marL="228600" indent="-228600">
              <a:buFontTx/>
              <a:buAutoNum type="arabicParenR" startAt="2"/>
            </a:pPr>
            <a:r>
              <a:rPr lang="en-US" dirty="0" smtClean="0"/>
              <a:t>When connected to CCS the emulator takes over control of the </a:t>
            </a:r>
            <a:r>
              <a:rPr lang="en-US" dirty="0" err="1" smtClean="0"/>
              <a:t>dsp</a:t>
            </a:r>
            <a:endParaRPr lang="en-US" dirty="0" smtClean="0"/>
          </a:p>
          <a:p>
            <a:pPr marL="228600" indent="-228600">
              <a:buFontTx/>
              <a:buAutoNum type="arabicParenR" startAt="3"/>
            </a:pPr>
            <a:r>
              <a:rPr lang="en-US" dirty="0" smtClean="0"/>
              <a:t>A GEL file executes whenever CCS connects to a target.</a:t>
            </a:r>
          </a:p>
          <a:p>
            <a:pPr marL="228600" indent="-228600">
              <a:buFontTx/>
              <a:buAutoNum type="arabicParenR" startAt="4"/>
            </a:pPr>
            <a:r>
              <a:rPr lang="en-US" dirty="0" smtClean="0"/>
              <a:t>A “smart” loader in CCS knows how to take the sections from the .out file and place them at their correct locations in memory.</a:t>
            </a:r>
          </a:p>
          <a:p>
            <a:pPr marL="228600" indent="-228600">
              <a:buFontTx/>
              <a:buAutoNum type="arabicParenR" startAt="5"/>
            </a:pPr>
            <a:r>
              <a:rPr lang="en-US" dirty="0" smtClean="0"/>
              <a:t>The default configuration (a combination of what happens at reset and what happens in the demo program) has L1s configured as cache and L2 configured as SRAM.  Interrupts are off at this point.</a:t>
            </a:r>
          </a:p>
          <a:p>
            <a:pPr marL="228600" indent="-228600">
              <a:buFontTx/>
              <a:buAutoNum type="arabicParenR" startAt="6"/>
            </a:pPr>
            <a:r>
              <a:rPr lang="en-US" dirty="0" smtClean="0"/>
              <a:t>During load of the .out file the program counter is initialized.</a:t>
            </a:r>
          </a:p>
          <a:p>
            <a:pPr marL="228600" indent="-228600"/>
            <a:r>
              <a:rPr lang="en-US" dirty="0" smtClean="0"/>
              <a:t>7)  CCS then tells the DSP to run (when the run button is pressed)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p:spPr>
        <p:txBody>
          <a:bodyPr/>
          <a:lstStyle/>
          <a:p>
            <a:fld id="{44C90492-07B4-4AB1-8EEA-44BD7FD3A3D2}"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228600" indent="-228600"/>
            <a:r>
              <a:rPr lang="en-US" smtClean="0"/>
              <a:t>This was stolen from the IW6455 Workshop and then modified.</a:t>
            </a:r>
          </a:p>
          <a:p>
            <a:pPr marL="228600" indent="-228600"/>
            <a:r>
              <a:rPr lang="en-US" smtClean="0"/>
              <a:t>The key points are as follows:</a:t>
            </a:r>
          </a:p>
          <a:p>
            <a:pPr marL="228600" indent="-228600">
              <a:buFontTx/>
              <a:buAutoNum type="arabicParenR"/>
            </a:pPr>
            <a:r>
              <a:rPr lang="en-US" smtClean="0"/>
              <a:t>Stand alone, the EVM will boot from FLASH if set up in the default configuration.  The default program is a demo routine that just loops to itself.</a:t>
            </a:r>
          </a:p>
          <a:p>
            <a:pPr marL="228600" indent="-228600">
              <a:buFontTx/>
              <a:buAutoNum type="arabicParenR" startAt="2"/>
            </a:pPr>
            <a:r>
              <a:rPr lang="en-US" smtClean="0"/>
              <a:t>When connected to CCS the emulator takes over control of the dsp</a:t>
            </a:r>
          </a:p>
          <a:p>
            <a:pPr marL="228600" indent="-228600">
              <a:buFontTx/>
              <a:buAutoNum type="arabicParenR" startAt="3"/>
            </a:pPr>
            <a:r>
              <a:rPr lang="en-US" smtClean="0"/>
              <a:t>A GEL file executes whenever CCS connects to a target.</a:t>
            </a:r>
          </a:p>
          <a:p>
            <a:pPr marL="228600" indent="-228600">
              <a:buFontTx/>
              <a:buAutoNum type="arabicParenR" startAt="4"/>
            </a:pPr>
            <a:r>
              <a:rPr lang="en-US" smtClean="0"/>
              <a:t>A “smart” loader in CCS knows how to take the sections from the .out file and place them at their correct locations in memory.</a:t>
            </a:r>
          </a:p>
          <a:p>
            <a:pPr marL="228600" indent="-228600">
              <a:buFontTx/>
              <a:buAutoNum type="arabicParenR" startAt="5"/>
            </a:pPr>
            <a:r>
              <a:rPr lang="en-US" smtClean="0"/>
              <a:t>The default configuration (a combination of what happens at reset and what happens in the demo program) has L1s configured as cache and L2 configured as SRAM.  Interrupts are off at this point.</a:t>
            </a:r>
          </a:p>
          <a:p>
            <a:pPr marL="228600" indent="-228600">
              <a:buFontTx/>
              <a:buAutoNum type="arabicParenR" startAt="6"/>
            </a:pPr>
            <a:r>
              <a:rPr lang="en-US" smtClean="0"/>
              <a:t>During load of the .out file the program counter is initialized.</a:t>
            </a:r>
          </a:p>
          <a:p>
            <a:pPr marL="228600" indent="-228600"/>
            <a:r>
              <a:rPr lang="en-US" smtClean="0"/>
              <a:t>7)  CCS then tells the DSP to run (when the run button is pressed)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p>
            <a:fld id="{A5DF4B79-BE38-4878-9D98-BA442FF569D9}" type="slidenum">
              <a:rPr lang="en-US" smtClean="0"/>
              <a:pPr/>
              <a:t>8</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mtClean="0"/>
              <a:t>This is a fragment of the GEL file for the DM6437 EVM board.</a:t>
            </a:r>
          </a:p>
          <a:p>
            <a:endParaRPr lang="en-US" smtClean="0"/>
          </a:p>
          <a:p>
            <a:r>
              <a:rPr lang="en-US" smtClean="0"/>
              <a:t>GEL stands for General Extension Language.  It is a C-like scripting language that allows automating steps in CCS.</a:t>
            </a:r>
          </a:p>
          <a:p>
            <a:endParaRPr lang="en-US" smtClean="0"/>
          </a:p>
          <a:p>
            <a:r>
              <a:rPr lang="en-US" smtClean="0"/>
              <a:t>In comments of the GEL statements we can see references to the cache, pin multiplexer, power domains, PLL, and external memory interface.  All of these items are being configured behind the scenes when CCS connects to the target.</a:t>
            </a:r>
          </a:p>
          <a:p>
            <a:endParaRPr lang="en-US" smtClean="0"/>
          </a:p>
          <a:p>
            <a:r>
              <a:rPr lang="en-US" smtClean="0"/>
              <a:t>The embedded target will not have CCS available to handle initialization.  Previously, with the old HEX6x conversion tool the user would have had to write additional source code to handle the initialization that was done by CCS.  The new hexAIS conversion tool allows the use of something called an Application Image Script that we will see later.  This script replaces the GEL file and is executed by the boot loader program that is in the ROM of the DSP.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p>
            <a:fld id="{607D64EE-FE7E-4956-AB2F-AFA1D536B336}" type="slidenum">
              <a:rPr lang="en-US" smtClean="0"/>
              <a:pPr/>
              <a:t>9</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mtClean="0"/>
              <a:t>When hexAIS conversion runs it does two things.  The first is that it does the same chore that was handled by the old HEX6x conversion tool.  It takes a .out file and removes all the debug and line directives (all the DWARF code) and leaves only the executable code and data along with some section tag info (start address in rom, length, and load time location) so that the prom programmer knows where to put the bits into the FLASH chip and the boot loader knows  where to put the sections when it reads the FLASH at start up.</a:t>
            </a:r>
          </a:p>
          <a:p>
            <a:endParaRPr lang="en-US" smtClean="0"/>
          </a:p>
          <a:p>
            <a:r>
              <a:rPr lang="en-US" smtClean="0"/>
              <a:t>The new thing is that an Application Image Script is also stored in the FLASH.  This slide shows a portion of the script for the EVM.  You will see initialization parameters for the PLL, DDR, and EMIF.  Other things are set as well including power domains but you need to see the whole .ini file to see everything.  This .ini file is stored in the FLASH along with everything else.  It is read at startup by the boot loader routine in the ROM of the DSP and the boot loader uses this script info to initialize the registers of the DSP.  The net result is faster initialization, no additional code required, and once you have a good script file the process is bullet proof.</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p>
            <a:fld id="{52DCD8EF-ECD8-46F8-96F2-19AD5D2F6384}" type="slidenum">
              <a:rPr lang="en-US" smtClean="0"/>
              <a:pPr/>
              <a:t>19</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nSpc>
                <a:spcPct val="90000"/>
              </a:lnSpc>
            </a:pPr>
            <a:r>
              <a:rPr lang="en-US" smtClean="0"/>
              <a:t>FlashBurn will automatically connect to the target (indicated by the green checks on steps 1 and 2 above.  The second step involves loading a FlashBurn Target Component file onto the target.  This is the code that will run on the DSP to actually program the FLASH chip.  The “free” version of FlashBurn has a FBTC file that is preconfigured just for the EVM’s memory map.  If the customer has their own target system they will need the “full” version of FlashBurn in order to be able to configure the FBTC for their system’s memory map.</a:t>
            </a:r>
          </a:p>
          <a:p>
            <a:pPr>
              <a:lnSpc>
                <a:spcPct val="90000"/>
              </a:lnSpc>
            </a:pPr>
            <a:endParaRPr lang="en-US" smtClean="0"/>
          </a:p>
          <a:p>
            <a:pPr>
              <a:lnSpc>
                <a:spcPct val="90000"/>
              </a:lnSpc>
            </a:pPr>
            <a:r>
              <a:rPr lang="en-US" smtClean="0"/>
              <a:t>The next step is to point FlashBurn to the location of the hexAIS image file that we created in the previous conversion step.  With that done all you need to do is erase the existing FLASH chip (with the provided button) and then burn the new image.</a:t>
            </a:r>
          </a:p>
          <a:p>
            <a:pPr>
              <a:lnSpc>
                <a:spcPct val="90000"/>
              </a:lnSpc>
            </a:pPr>
            <a:endParaRPr lang="en-US" smtClean="0"/>
          </a:p>
          <a:p>
            <a:pPr>
              <a:lnSpc>
                <a:spcPct val="90000"/>
              </a:lnSpc>
            </a:pPr>
            <a:r>
              <a:rPr lang="en-US" smtClean="0"/>
              <a:t>When this is done you can shut down CCS, power off the EVM, and disconnect the USB cable.  Applying power to the board will cause a power on reset, the boot loader in the ROM onboard the DSP will begin to execute and it will pull in the hexAIS image from the FLASH, initialize the DSP, load the code and data into the correct runtime locations and then branch to _c_int00() to start the program.  At this point the embedded system is up and running.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p:spPr>
        <p:txBody>
          <a:bodyPr/>
          <a:lstStyle/>
          <a:p>
            <a:fld id="{B0D149DC-8DCE-4AB5-A877-6CAE658E6A81}" type="slidenum">
              <a:rPr lang="en-US" smtClean="0"/>
              <a:pPr/>
              <a:t>20</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lnSpc>
                <a:spcPct val="90000"/>
              </a:lnSpc>
            </a:pPr>
            <a:r>
              <a:rPr lang="en-US" smtClean="0"/>
              <a:t>FlashBurn will automatically connect to the target (indicated by the green checks on steps 1 and 2 above.  The second step involves loading a FlashBurn Target Component file onto the target.  This is the code that will run on the DSP to actually program the FLASH chip.  The “free” version of FlashBurn has a FBTC file that is preconfigured just for the EVM’s memory map.  If the customer has their own target system they will need the “full” version of FlashBurn in order to be able to configure the FBTC for their system’s memory map.</a:t>
            </a:r>
          </a:p>
          <a:p>
            <a:pPr>
              <a:lnSpc>
                <a:spcPct val="90000"/>
              </a:lnSpc>
            </a:pPr>
            <a:endParaRPr lang="en-US" smtClean="0"/>
          </a:p>
          <a:p>
            <a:pPr>
              <a:lnSpc>
                <a:spcPct val="90000"/>
              </a:lnSpc>
            </a:pPr>
            <a:r>
              <a:rPr lang="en-US" smtClean="0"/>
              <a:t>The next step is to point FlashBurn to the location of the hexAIS image file that we created in the previous conversion step.  With that done all you need to do is erase the existing FLASH chip (with the provided button) and then burn the new image.</a:t>
            </a:r>
          </a:p>
          <a:p>
            <a:pPr>
              <a:lnSpc>
                <a:spcPct val="90000"/>
              </a:lnSpc>
            </a:pPr>
            <a:endParaRPr lang="en-US" smtClean="0"/>
          </a:p>
          <a:p>
            <a:pPr>
              <a:lnSpc>
                <a:spcPct val="90000"/>
              </a:lnSpc>
            </a:pPr>
            <a:r>
              <a:rPr lang="en-US" smtClean="0"/>
              <a:t>When this is done you can shut down CCS, power off the EVM, and disconnect the USB cable.  Applying power to the board will cause a power on reset, the boot loader in the ROM onboard the DSP will begin to execute and it will pull in the hexAIS image from the FLASH, initialize the DSP, load the code and data into the correct runtime locations and then branch to _c_int00() to start the program.  At this point the embedded system is up and running.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p>
            <a:fld id="{6309E947-DC35-4300-BD0E-E702F27BC941}" type="slidenum">
              <a:rPr lang="en-US" smtClean="0"/>
              <a:pPr/>
              <a:t>22</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a:lnSpc>
                <a:spcPct val="90000"/>
              </a:lnSpc>
            </a:pPr>
            <a:r>
              <a:rPr lang="en-US" smtClean="0"/>
              <a:t>FlashBurn will automatically connect to the target (indicated by the green checks on steps 1 and 2 above.  The second step involves loading a FlashBurn Target Component file onto the target.  This is the code that will run on the DSP to actually program the FLASH chip.  The “free” version of FlashBurn has a FBTC file that is preconfigured just for the EVM’s memory map.  If the customer has their own target system they will need the “full” version of FlashBurn in order to be able to configure the FBTC for their system’s memory map.</a:t>
            </a:r>
          </a:p>
          <a:p>
            <a:pPr>
              <a:lnSpc>
                <a:spcPct val="90000"/>
              </a:lnSpc>
            </a:pPr>
            <a:endParaRPr lang="en-US" smtClean="0"/>
          </a:p>
          <a:p>
            <a:pPr>
              <a:lnSpc>
                <a:spcPct val="90000"/>
              </a:lnSpc>
            </a:pPr>
            <a:r>
              <a:rPr lang="en-US" smtClean="0"/>
              <a:t>The next step is to point FlashBurn to the location of the hexAIS image file that we created in the previous conversion step.  With that done all you need to do is erase the existing FLASH chip (with the provided button) and then burn the new image.</a:t>
            </a:r>
          </a:p>
          <a:p>
            <a:pPr>
              <a:lnSpc>
                <a:spcPct val="90000"/>
              </a:lnSpc>
            </a:pPr>
            <a:endParaRPr lang="en-US" smtClean="0"/>
          </a:p>
          <a:p>
            <a:pPr>
              <a:lnSpc>
                <a:spcPct val="90000"/>
              </a:lnSpc>
            </a:pPr>
            <a:r>
              <a:rPr lang="en-US" smtClean="0"/>
              <a:t>When this is done you can shut down CCS, power off the EVM, and disconnect the USB cable.  Applying power to the board will cause a power on reset, the boot loader in the ROM onboard the DSP will begin to execute and it will pull in the hexAIS image from the FLASH, initialize the DSP, load the code and data into the correct runtime locations and then branch to _c_int00() to start the program.  At this point the embedded system is up and running.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55578801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4616511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13092221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9228530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6184664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974826142"/>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3011766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F89BD6-E300-4C67-B175-76E5828D27B4}" type="datetimeFigureOut">
              <a:rPr lang="en-US" smtClean="0"/>
              <a:pPr/>
              <a:t>9/8/2013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07952841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12354999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4502301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729169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6578925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09720639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486294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F89BD6-E300-4C67-B175-76E5828D27B4}" type="datetimeFigureOut">
              <a:rPr lang="en-US" smtClean="0"/>
              <a:pPr/>
              <a:t>9/8/2013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89BD6-E300-4C67-B175-76E5828D27B4}" type="datetimeFigureOut">
              <a:rPr lang="en-US" smtClean="0"/>
              <a:pPr/>
              <a:t>9/8/2013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89BD6-E300-4C67-B175-76E5828D27B4}"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82210-5FCA-4178-AB04-4337EADA3D81}"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image" Target="../media/image4.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19" Type="http://schemas.openxmlformats.org/officeDocument/2006/relationships/image" Target="../media/image4.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image" Target="../media/image3.pn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2.png"/><Relationship Id="rId2" Type="http://schemas.openxmlformats.org/officeDocument/2006/relationships/slideLayout" Target="../slideLayouts/slideLayout44.xml"/><Relationship Id="rId16" Type="http://schemas.openxmlformats.org/officeDocument/2006/relationships/image" Target="../media/image1.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19" Type="http://schemas.openxmlformats.org/officeDocument/2006/relationships/image" Target="../media/image4.png"/><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pPr/>
              <a:t>‹#›</a:t>
            </a:fld>
            <a:endParaRPr lang="en-US"/>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89BD6-E300-4C67-B175-76E5828D27B4}" type="datetimeFigureOut">
              <a:rPr lang="en-US" smtClean="0">
                <a:solidFill>
                  <a:srgbClr val="000000">
                    <a:tint val="75000"/>
                  </a:srgbClr>
                </a:solidFill>
              </a:rPr>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82210-5FCA-4178-AB04-4337EADA3D81}" type="slidenum">
              <a:rPr lang="en-US" smtClean="0">
                <a:solidFill>
                  <a:srgbClr val="000000">
                    <a:tint val="75000"/>
                  </a:srgbClr>
                </a:solidFill>
              </a:rPr>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ransition>
    <p:fade/>
  </p:transition>
  <p:txStyles>
    <p:titleStyle>
      <a:lvl1pPr algn="ctr" defTabSz="914400" rtl="0" eaLnBrk="1" latinLnBrk="0" hangingPunct="1">
        <a:spcBef>
          <a:spcPct val="0"/>
        </a:spcBef>
        <a:buNone/>
        <a:defRPr sz="36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74295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ffectLst/>
              </a:defRPr>
            </a:lvl1pPr>
          </a:lstStyle>
          <a:p>
            <a:pPr eaLnBrk="1" hangingPunct="1">
              <a:lnSpc>
                <a:spcPct val="100000"/>
              </a:lnSpc>
              <a:spcBef>
                <a:spcPct val="0"/>
              </a:spcBef>
            </a:pPr>
            <a:fld id="{AEF89BD6-E300-4C67-B175-76E5828D27B4}" type="datetimeFigureOut">
              <a:rPr lang="en-US" smtClean="0">
                <a:solidFill>
                  <a:srgbClr val="000000">
                    <a:tint val="75000"/>
                  </a:srgbClr>
                </a:solidFill>
              </a:rPr>
              <a:pPr eaLnBrk="1" hangingPunct="1">
                <a:lnSpc>
                  <a:spcPct val="100000"/>
                </a:lnSpc>
                <a:spcBef>
                  <a:spcPct val="0"/>
                </a:spcBef>
              </a:pPr>
              <a:t>9/8/2013</a:t>
            </a:fld>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hangingPunct="1">
              <a:lnSpc>
                <a:spcPct val="100000"/>
              </a:lnSpc>
              <a:spcBef>
                <a:spcPct val="0"/>
              </a:spcBef>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pPr eaLnBrk="1" hangingPunct="1">
              <a:lnSpc>
                <a:spcPct val="100000"/>
              </a:lnSpc>
              <a:spcBef>
                <a:spcPct val="0"/>
              </a:spcBef>
            </a:pPr>
            <a:fld id="{4E582210-5FCA-4178-AB04-4337EADA3D81}" type="slidenum">
              <a:rPr lang="en-US" smtClean="0">
                <a:solidFill>
                  <a:srgbClr val="000000">
                    <a:tint val="75000"/>
                  </a:srgbClr>
                </a:solidFill>
              </a:rPr>
              <a:pPr eaLnBrk="1" hangingPunct="1">
                <a:lnSpc>
                  <a:spcPct val="100000"/>
                </a:lnSpc>
                <a:spcBef>
                  <a:spcPct val="0"/>
                </a:spcBef>
              </a:pPr>
              <a:t>‹#›</a:t>
            </a:fld>
            <a:endParaRPr lang="en-US">
              <a:solidFill>
                <a:srgbClr val="000000">
                  <a:tint val="75000"/>
                </a:srgbClr>
              </a:solidFill>
            </a:endParaRPr>
          </a:p>
        </p:txBody>
      </p:sp>
      <p:pic>
        <p:nvPicPr>
          <p:cNvPr id="7" name="TI Logo Color One Line" descr="tilogo_color_oneline.png" hidden="1"/>
          <p:cNvPicPr>
            <a:picLocks noChangeAspect="1"/>
          </p:cNvPicPr>
          <p:nvPr/>
        </p:nvPicPr>
        <p:blipFill>
          <a:blip r:embed="rId16" cstate="print"/>
          <a:stretch>
            <a:fillRect/>
          </a:stretch>
        </p:blipFill>
        <p:spPr>
          <a:xfrm>
            <a:off x="147730" y="6101890"/>
            <a:ext cx="1840840" cy="237724"/>
          </a:xfrm>
          <a:prstGeom prst="rect">
            <a:avLst/>
          </a:prstGeom>
        </p:spPr>
      </p:pic>
      <p:pic>
        <p:nvPicPr>
          <p:cNvPr id="8" name="TI Logo White One Line" descr="tilogo_bw_oneline.png" hidden="1"/>
          <p:cNvPicPr>
            <a:picLocks noChangeAspect="1"/>
          </p:cNvPicPr>
          <p:nvPr/>
        </p:nvPicPr>
        <p:blipFill>
          <a:blip r:embed="rId17" cstate="print"/>
          <a:stretch>
            <a:fillRect/>
          </a:stretch>
        </p:blipFill>
        <p:spPr>
          <a:xfrm>
            <a:off x="136939" y="5288938"/>
            <a:ext cx="1822553" cy="237724"/>
          </a:xfrm>
          <a:prstGeom prst="rect">
            <a:avLst/>
          </a:prstGeom>
        </p:spPr>
      </p:pic>
      <p:pic>
        <p:nvPicPr>
          <p:cNvPr id="9" name="TI Logo White Stack" descr="tilogo_bw_twoline.png" hidden="1"/>
          <p:cNvPicPr>
            <a:picLocks noChangeAspect="1"/>
          </p:cNvPicPr>
          <p:nvPr/>
        </p:nvPicPr>
        <p:blipFill>
          <a:blip r:embed="rId18" cstate="print"/>
          <a:stretch>
            <a:fillRect/>
          </a:stretch>
        </p:blipFill>
        <p:spPr>
          <a:xfrm>
            <a:off x="121847" y="5656160"/>
            <a:ext cx="1456824" cy="353539"/>
          </a:xfrm>
          <a:prstGeom prst="rect">
            <a:avLst/>
          </a:prstGeom>
        </p:spPr>
      </p:pic>
      <p:pic>
        <p:nvPicPr>
          <p:cNvPr id="10" name="TI Logo Color Stack" descr="tilogo_color_twoline.png" hidden="1"/>
          <p:cNvPicPr>
            <a:picLocks noChangeAspect="1"/>
          </p:cNvPicPr>
          <p:nvPr/>
        </p:nvPicPr>
        <p:blipFill>
          <a:blip r:embed="rId19" cstate="print"/>
          <a:stretch>
            <a:fillRect/>
          </a:stretch>
        </p:blipFill>
        <p:spPr>
          <a:xfrm>
            <a:off x="127241" y="6399926"/>
            <a:ext cx="1438537" cy="347443"/>
          </a:xfrm>
          <a:prstGeom prst="rect">
            <a:avLst/>
          </a:prstGeom>
        </p:spPr>
      </p:pic>
    </p:spTree>
    <p:extLst>
      <p:ext uri="{BB962C8B-B14F-4D97-AF65-F5344CB8AC3E}">
        <p14:creationId xmlns:p14="http://schemas.microsoft.com/office/powerpoint/2010/main" val="199572182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ransition>
    <p:fade/>
  </p:transition>
  <p:timing>
    <p:tnLst>
      <p:par>
        <p:cTn id="1" dur="indefinite" restart="never" nodeType="tmRoot"/>
      </p:par>
    </p:tnLst>
  </p:timing>
  <p:txStyles>
    <p:titleStyle>
      <a:lvl1pPr algn="ctr" defTabSz="914400" rtl="0" eaLnBrk="1" latinLnBrk="0" hangingPunct="1">
        <a:spcBef>
          <a:spcPct val="0"/>
        </a:spcBef>
        <a:buNone/>
        <a:defRPr sz="3600" b="1" kern="1200" baseline="0">
          <a:solidFill>
            <a:schemeClr val="tx2"/>
          </a:solidFill>
          <a:effectLst/>
          <a:latin typeface="+mj-lt"/>
          <a:ea typeface="+mj-ea"/>
          <a:cs typeface="+mj-cs"/>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effectLst/>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38.xml"/><Relationship Id="rId21" Type="http://schemas.openxmlformats.org/officeDocument/2006/relationships/slide" Target="slide21.xml"/><Relationship Id="rId7" Type="http://schemas.openxmlformats.org/officeDocument/2006/relationships/tags" Target="../tags/tag42.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37.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34.xml"/><Relationship Id="rId5" Type="http://schemas.openxmlformats.org/officeDocument/2006/relationships/tags" Target="../tags/tag40.xml"/><Relationship Id="rId15" Type="http://schemas.openxmlformats.org/officeDocument/2006/relationships/slide" Target="slide5.xml"/><Relationship Id="rId10" Type="http://schemas.openxmlformats.org/officeDocument/2006/relationships/tags" Target="../tags/tag45.xml"/><Relationship Id="rId19" Type="http://schemas.openxmlformats.org/officeDocument/2006/relationships/slide" Target="slide1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slide" Target="slide3.xml"/><Relationship Id="rId22" Type="http://schemas.openxmlformats.org/officeDocument/2006/relationships/slide" Target="slide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48.xml"/><Relationship Id="rId21" Type="http://schemas.openxmlformats.org/officeDocument/2006/relationships/slide" Target="slide21.xml"/><Relationship Id="rId7" Type="http://schemas.openxmlformats.org/officeDocument/2006/relationships/tags" Target="../tags/tag52.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47.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34.xml"/><Relationship Id="rId5" Type="http://schemas.openxmlformats.org/officeDocument/2006/relationships/tags" Target="../tags/tag50.xml"/><Relationship Id="rId15" Type="http://schemas.openxmlformats.org/officeDocument/2006/relationships/slide" Target="slide5.xml"/><Relationship Id="rId10" Type="http://schemas.openxmlformats.org/officeDocument/2006/relationships/tags" Target="../tags/tag55.xml"/><Relationship Id="rId19" Type="http://schemas.openxmlformats.org/officeDocument/2006/relationships/slide" Target="slide1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slide" Target="slide3.xml"/><Relationship Id="rId22" Type="http://schemas.openxmlformats.org/officeDocument/2006/relationships/slide" Target="slide2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58.xml"/><Relationship Id="rId21" Type="http://schemas.openxmlformats.org/officeDocument/2006/relationships/slide" Target="slide21.xml"/><Relationship Id="rId7" Type="http://schemas.openxmlformats.org/officeDocument/2006/relationships/tags" Target="../tags/tag62.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57.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slideLayout" Target="../slideLayouts/slideLayout34.xml"/><Relationship Id="rId5" Type="http://schemas.openxmlformats.org/officeDocument/2006/relationships/tags" Target="../tags/tag60.xml"/><Relationship Id="rId15" Type="http://schemas.openxmlformats.org/officeDocument/2006/relationships/slide" Target="slide5.xml"/><Relationship Id="rId10" Type="http://schemas.openxmlformats.org/officeDocument/2006/relationships/tags" Target="../tags/tag65.xml"/><Relationship Id="rId19" Type="http://schemas.openxmlformats.org/officeDocument/2006/relationships/slide" Target="slide1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slide" Target="slide3.xml"/><Relationship Id="rId22" Type="http://schemas.openxmlformats.org/officeDocument/2006/relationships/slide" Target="slide2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68.xml"/><Relationship Id="rId21" Type="http://schemas.openxmlformats.org/officeDocument/2006/relationships/slide" Target="slide21.xml"/><Relationship Id="rId7" Type="http://schemas.openxmlformats.org/officeDocument/2006/relationships/tags" Target="../tags/tag72.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67.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slideLayout" Target="../slideLayouts/slideLayout34.xml"/><Relationship Id="rId5" Type="http://schemas.openxmlformats.org/officeDocument/2006/relationships/tags" Target="../tags/tag70.xml"/><Relationship Id="rId15" Type="http://schemas.openxmlformats.org/officeDocument/2006/relationships/slide" Target="slide5.xml"/><Relationship Id="rId10" Type="http://schemas.openxmlformats.org/officeDocument/2006/relationships/tags" Target="../tags/tag75.xml"/><Relationship Id="rId19" Type="http://schemas.openxmlformats.org/officeDocument/2006/relationships/slide" Target="slide1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 Target="slide3.xml"/><Relationship Id="rId22" Type="http://schemas.openxmlformats.org/officeDocument/2006/relationships/slide" Target="slide2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79.xml"/><Relationship Id="rId21" Type="http://schemas.openxmlformats.org/officeDocument/2006/relationships/slide" Target="slide21.xml"/><Relationship Id="rId7" Type="http://schemas.openxmlformats.org/officeDocument/2006/relationships/tags" Target="../tags/tag83.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78.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slideLayout" Target="../slideLayouts/slideLayout34.xml"/><Relationship Id="rId5" Type="http://schemas.openxmlformats.org/officeDocument/2006/relationships/tags" Target="../tags/tag81.xml"/><Relationship Id="rId15" Type="http://schemas.openxmlformats.org/officeDocument/2006/relationships/slide" Target="slide5.xml"/><Relationship Id="rId10" Type="http://schemas.openxmlformats.org/officeDocument/2006/relationships/tags" Target="../tags/tag86.xml"/><Relationship Id="rId19" Type="http://schemas.openxmlformats.org/officeDocument/2006/relationships/slide" Target="slide1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slide" Target="slide3.xml"/><Relationship Id="rId22" Type="http://schemas.openxmlformats.org/officeDocument/2006/relationships/slide" Target="slide2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90.xml"/><Relationship Id="rId21" Type="http://schemas.openxmlformats.org/officeDocument/2006/relationships/slide" Target="slide21.xml"/><Relationship Id="rId7" Type="http://schemas.openxmlformats.org/officeDocument/2006/relationships/tags" Target="../tags/tag94.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89.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34.xml"/><Relationship Id="rId5" Type="http://schemas.openxmlformats.org/officeDocument/2006/relationships/tags" Target="../tags/tag92.xml"/><Relationship Id="rId15" Type="http://schemas.openxmlformats.org/officeDocument/2006/relationships/slide" Target="slide5.xml"/><Relationship Id="rId10" Type="http://schemas.openxmlformats.org/officeDocument/2006/relationships/tags" Target="../tags/tag97.xml"/><Relationship Id="rId19" Type="http://schemas.openxmlformats.org/officeDocument/2006/relationships/slide" Target="slide15.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slide" Target="slide3.xml"/><Relationship Id="rId22" Type="http://schemas.openxmlformats.org/officeDocument/2006/relationships/slide" Target="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9.xml"/><Relationship Id="rId1" Type="http://schemas.openxmlformats.org/officeDocument/2006/relationships/tags" Target="../tags/tag98.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9.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0.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0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5.xml"/><Relationship Id="rId21" Type="http://schemas.openxmlformats.org/officeDocument/2006/relationships/slide" Target="slide21.xml"/><Relationship Id="rId7" Type="http://schemas.openxmlformats.org/officeDocument/2006/relationships/tags" Target="../tags/tag9.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4.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34.xml"/><Relationship Id="rId5" Type="http://schemas.openxmlformats.org/officeDocument/2006/relationships/tags" Target="../tags/tag7.xml"/><Relationship Id="rId15" Type="http://schemas.openxmlformats.org/officeDocument/2006/relationships/slide" Target="slide5.xml"/><Relationship Id="rId10" Type="http://schemas.openxmlformats.org/officeDocument/2006/relationships/tags" Target="../tags/tag12.xml"/><Relationship Id="rId19" Type="http://schemas.openxmlformats.org/officeDocument/2006/relationships/slide" Target="slide15.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 Target="slide3.xml"/><Relationship Id="rId22" Type="http://schemas.openxmlformats.org/officeDocument/2006/relationships/slide" Target="slide24.xml"/></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4.xml"/><Relationship Id="rId7" Type="http://schemas.openxmlformats.org/officeDocument/2006/relationships/image" Target="../media/image7.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34.xml"/><Relationship Id="rId5" Type="http://schemas.openxmlformats.org/officeDocument/2006/relationships/tags" Target="../tags/tag106.xml"/><Relationship Id="rId4" Type="http://schemas.openxmlformats.org/officeDocument/2006/relationships/tags" Target="../tags/tag10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16.xml"/><Relationship Id="rId21" Type="http://schemas.openxmlformats.org/officeDocument/2006/relationships/slide" Target="slide21.xml"/><Relationship Id="rId7" Type="http://schemas.openxmlformats.org/officeDocument/2006/relationships/tags" Target="../tags/tag20.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15.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34.xml"/><Relationship Id="rId5" Type="http://schemas.openxmlformats.org/officeDocument/2006/relationships/tags" Target="../tags/tag18.xml"/><Relationship Id="rId15" Type="http://schemas.openxmlformats.org/officeDocument/2006/relationships/slide" Target="slide5.xml"/><Relationship Id="rId10" Type="http://schemas.openxmlformats.org/officeDocument/2006/relationships/tags" Target="../tags/tag23.xml"/><Relationship Id="rId19" Type="http://schemas.openxmlformats.org/officeDocument/2006/relationships/slide" Target="slide15.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 Target="slide3.xml"/><Relationship Id="rId22" Type="http://schemas.openxmlformats.org/officeDocument/2006/relationships/slide" Target="slide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4.png"/><Relationship Id="rId18" Type="http://schemas.openxmlformats.org/officeDocument/2006/relationships/slide" Target="slide12.xml"/><Relationship Id="rId3" Type="http://schemas.openxmlformats.org/officeDocument/2006/relationships/tags" Target="../tags/tag27.xml"/><Relationship Id="rId21" Type="http://schemas.openxmlformats.org/officeDocument/2006/relationships/slide" Target="slide21.xml"/><Relationship Id="rId7" Type="http://schemas.openxmlformats.org/officeDocument/2006/relationships/tags" Target="../tags/tag31.xml"/><Relationship Id="rId12" Type="http://schemas.openxmlformats.org/officeDocument/2006/relationships/image" Target="../media/image7.png"/><Relationship Id="rId17" Type="http://schemas.openxmlformats.org/officeDocument/2006/relationships/slide" Target="slide10.xml"/><Relationship Id="rId2" Type="http://schemas.openxmlformats.org/officeDocument/2006/relationships/tags" Target="../tags/tag26.xml"/><Relationship Id="rId16" Type="http://schemas.openxmlformats.org/officeDocument/2006/relationships/slide" Target="slide7.xml"/><Relationship Id="rId20" Type="http://schemas.openxmlformats.org/officeDocument/2006/relationships/slide" Target="slide18.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34.xml"/><Relationship Id="rId5" Type="http://schemas.openxmlformats.org/officeDocument/2006/relationships/tags" Target="../tags/tag29.xml"/><Relationship Id="rId15" Type="http://schemas.openxmlformats.org/officeDocument/2006/relationships/slide" Target="slide5.xml"/><Relationship Id="rId10" Type="http://schemas.openxmlformats.org/officeDocument/2006/relationships/tags" Target="../tags/tag34.xml"/><Relationship Id="rId19" Type="http://schemas.openxmlformats.org/officeDocument/2006/relationships/slide" Target="slide15.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slide" Target="slide3.xml"/><Relationship Id="rId22" Type="http://schemas.openxmlformats.org/officeDocument/2006/relationships/slide" Target="slide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5"/>
            <a:ext cx="9139196" cy="68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3">
            <a:hlinkClick r:id="rId17" action="ppaction://hlinksldjump"/>
          </p:cNvPr>
          <p:cNvSpPr txBox="1">
            <a:spLocks noChangeArrowheads="1"/>
          </p:cNvSpPr>
          <p:nvPr>
            <p:custDataLst>
              <p:tags r:id="rId5"/>
            </p:custDataLst>
          </p:nvPr>
        </p:nvSpPr>
        <p:spPr bwMode="auto">
          <a:xfrm>
            <a:off x="304800" y="2514189"/>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ChangeArrowheads="1"/>
          </p:cNvSpPr>
          <p:nvPr/>
        </p:nvSpPr>
        <p:spPr bwMode="auto">
          <a:xfrm>
            <a:off x="304800" y="609600"/>
            <a:ext cx="4191000" cy="5638800"/>
          </a:xfrm>
          <a:prstGeom prst="rect">
            <a:avLst/>
          </a:prstGeom>
          <a:solidFill>
            <a:schemeClr val="accent4"/>
          </a:solidFill>
          <a:ln w="1905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lgn="ctr">
              <a:defRPr/>
            </a:pPr>
            <a:endParaRPr lang="en-US">
              <a:effectLst>
                <a:outerShdw blurRad="38100" dist="38100" dir="2700000" algn="tl">
                  <a:srgbClr val="FFFFFF"/>
                </a:outerShdw>
              </a:effectLst>
            </a:endParaRPr>
          </a:p>
        </p:txBody>
      </p:sp>
      <p:sp>
        <p:nvSpPr>
          <p:cNvPr id="918531" name="Rectangle 3"/>
          <p:cNvSpPr>
            <a:spLocks noChangeArrowheads="1"/>
          </p:cNvSpPr>
          <p:nvPr/>
        </p:nvSpPr>
        <p:spPr bwMode="auto">
          <a:xfrm>
            <a:off x="4724400" y="609600"/>
            <a:ext cx="4191000" cy="5638800"/>
          </a:xfrm>
          <a:prstGeom prst="rect">
            <a:avLst/>
          </a:prstGeom>
          <a:solidFill>
            <a:schemeClr val="accent4"/>
          </a:solidFill>
          <a:ln w="1905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292" name="Rectangle 4"/>
          <p:cNvSpPr>
            <a:spLocks noChangeArrowheads="1"/>
          </p:cNvSpPr>
          <p:nvPr/>
        </p:nvSpPr>
        <p:spPr bwMode="auto">
          <a:xfrm>
            <a:off x="2362200" y="762000"/>
            <a:ext cx="1981200" cy="457200"/>
          </a:xfrm>
          <a:prstGeom prst="rect">
            <a:avLst/>
          </a:prstGeom>
          <a:solidFill>
            <a:schemeClr val="accent1"/>
          </a:solidFill>
          <a:ln w="19050">
            <a:solidFill>
              <a:schemeClr val="tx1"/>
            </a:solidFill>
            <a:miter lim="800000"/>
            <a:headEnd type="none" w="sm" len="sm"/>
            <a:tailEnd type="none" w="sm" len="sm"/>
          </a:ln>
        </p:spPr>
        <p:txBody>
          <a:bodyPr wrap="none" anchor="ctr"/>
          <a:lstStyle/>
          <a:p>
            <a:pPr algn="ctr"/>
            <a:r>
              <a:rPr lang="en-US" sz="1800"/>
              <a:t>CCS: </a:t>
            </a:r>
            <a:r>
              <a:rPr lang="en-US" sz="1800" b="0">
                <a:latin typeface="Arial Narrow" pitchFamily="34" charset="0"/>
              </a:rPr>
              <a:t>Project / Build</a:t>
            </a:r>
          </a:p>
        </p:txBody>
      </p:sp>
      <p:sp>
        <p:nvSpPr>
          <p:cNvPr id="12293" name="Rectangle 5"/>
          <p:cNvSpPr>
            <a:spLocks noGrp="1" noChangeArrowheads="1"/>
          </p:cNvSpPr>
          <p:nvPr>
            <p:ph type="title"/>
          </p:nvPr>
        </p:nvSpPr>
        <p:spPr/>
        <p:txBody>
          <a:bodyPr/>
          <a:lstStyle/>
          <a:p>
            <a:r>
              <a:rPr lang="en-US" smtClean="0"/>
              <a:t>Build Steps : CCS/Debug vs FLASH</a:t>
            </a:r>
          </a:p>
        </p:txBody>
      </p:sp>
      <p:sp>
        <p:nvSpPr>
          <p:cNvPr id="12294" name="AutoShape 6"/>
          <p:cNvSpPr>
            <a:spLocks noChangeArrowheads="1"/>
          </p:cNvSpPr>
          <p:nvPr/>
        </p:nvSpPr>
        <p:spPr bwMode="auto">
          <a:xfrm>
            <a:off x="2819400" y="1447800"/>
            <a:ext cx="1066800" cy="457200"/>
          </a:xfrm>
          <a:prstGeom prst="can">
            <a:avLst>
              <a:gd name="adj" fmla="val 15171"/>
            </a:avLst>
          </a:prstGeom>
          <a:solidFill>
            <a:schemeClr val="accent3"/>
          </a:solidFill>
          <a:ln w="12700">
            <a:solidFill>
              <a:schemeClr val="tx1"/>
            </a:solidFill>
            <a:round/>
            <a:headEnd type="none" w="sm" len="sm"/>
            <a:tailEnd type="none" w="sm" len="sm"/>
          </a:ln>
        </p:spPr>
        <p:txBody>
          <a:bodyPr wrap="none" anchor="ctr"/>
          <a:lstStyle/>
          <a:p>
            <a:pPr algn="ctr"/>
            <a:r>
              <a:rPr lang="en-US" sz="1800"/>
              <a:t>file.out</a:t>
            </a:r>
          </a:p>
        </p:txBody>
      </p:sp>
      <p:sp>
        <p:nvSpPr>
          <p:cNvPr id="12295" name="Rectangle 7"/>
          <p:cNvSpPr>
            <a:spLocks noChangeArrowheads="1"/>
          </p:cNvSpPr>
          <p:nvPr/>
        </p:nvSpPr>
        <p:spPr bwMode="auto">
          <a:xfrm>
            <a:off x="2362200" y="2133600"/>
            <a:ext cx="1981200" cy="457200"/>
          </a:xfrm>
          <a:prstGeom prst="rect">
            <a:avLst/>
          </a:prstGeom>
          <a:solidFill>
            <a:schemeClr val="accent1"/>
          </a:solidFill>
          <a:ln w="19050">
            <a:solidFill>
              <a:schemeClr val="tx1"/>
            </a:solidFill>
            <a:miter lim="800000"/>
            <a:headEnd type="none" w="sm" len="sm"/>
            <a:tailEnd type="none" w="sm" len="sm"/>
          </a:ln>
        </p:spPr>
        <p:txBody>
          <a:bodyPr wrap="none" anchor="ctr"/>
          <a:lstStyle/>
          <a:p>
            <a:pPr algn="ctr"/>
            <a:r>
              <a:rPr lang="en-US" sz="1800"/>
              <a:t>CCS: </a:t>
            </a:r>
            <a:r>
              <a:rPr lang="en-US" sz="1800" b="0">
                <a:latin typeface="Arial Narrow" pitchFamily="34" charset="0"/>
              </a:rPr>
              <a:t>File / Ld Pgm</a:t>
            </a:r>
            <a:endParaRPr lang="en-US" b="0" i="1">
              <a:latin typeface="Arial Narrow" pitchFamily="34" charset="0"/>
            </a:endParaRPr>
          </a:p>
        </p:txBody>
      </p:sp>
      <p:cxnSp>
        <p:nvCxnSpPr>
          <p:cNvPr id="12296" name="AutoShape 8"/>
          <p:cNvCxnSpPr>
            <a:cxnSpLocks noChangeShapeType="1"/>
            <a:stCxn id="12292" idx="2"/>
            <a:endCxn id="12294" idx="1"/>
          </p:cNvCxnSpPr>
          <p:nvPr/>
        </p:nvCxnSpPr>
        <p:spPr bwMode="auto">
          <a:xfrm rot="5400000">
            <a:off x="3243262" y="1338263"/>
            <a:ext cx="219075" cy="0"/>
          </a:xfrm>
          <a:prstGeom prst="straightConnector1">
            <a:avLst/>
          </a:prstGeom>
          <a:noFill/>
          <a:ln w="28575">
            <a:solidFill>
              <a:schemeClr val="tx1"/>
            </a:solidFill>
            <a:round/>
            <a:headEnd type="none" w="sm" len="sm"/>
            <a:tailEnd type="stealth" w="med" len="lg"/>
          </a:ln>
        </p:spPr>
      </p:cxnSp>
      <p:cxnSp>
        <p:nvCxnSpPr>
          <p:cNvPr id="12297" name="AutoShape 9"/>
          <p:cNvCxnSpPr>
            <a:cxnSpLocks noChangeShapeType="1"/>
            <a:stCxn id="12294" idx="3"/>
            <a:endCxn id="12295" idx="0"/>
          </p:cNvCxnSpPr>
          <p:nvPr/>
        </p:nvCxnSpPr>
        <p:spPr bwMode="auto">
          <a:xfrm rot="5400000">
            <a:off x="3243262" y="2014538"/>
            <a:ext cx="219075" cy="0"/>
          </a:xfrm>
          <a:prstGeom prst="straightConnector1">
            <a:avLst/>
          </a:prstGeom>
          <a:noFill/>
          <a:ln w="28575">
            <a:solidFill>
              <a:schemeClr val="tx1"/>
            </a:solidFill>
            <a:round/>
            <a:headEnd type="none" w="sm" len="sm"/>
            <a:tailEnd type="stealth" w="med" len="lg"/>
          </a:ln>
        </p:spPr>
      </p:cxnSp>
      <p:cxnSp>
        <p:nvCxnSpPr>
          <p:cNvPr id="12298" name="AutoShape 10"/>
          <p:cNvCxnSpPr>
            <a:cxnSpLocks noChangeShapeType="1"/>
            <a:stCxn id="12295" idx="2"/>
            <a:endCxn id="918558" idx="0"/>
          </p:cNvCxnSpPr>
          <p:nvPr/>
        </p:nvCxnSpPr>
        <p:spPr bwMode="auto">
          <a:xfrm rot="5400000">
            <a:off x="2562225" y="3390900"/>
            <a:ext cx="1581150" cy="0"/>
          </a:xfrm>
          <a:prstGeom prst="straightConnector1">
            <a:avLst/>
          </a:prstGeom>
          <a:noFill/>
          <a:ln w="28575">
            <a:solidFill>
              <a:schemeClr val="tx1"/>
            </a:solidFill>
            <a:round/>
            <a:headEnd type="none" w="sm" len="sm"/>
            <a:tailEnd type="stealth" w="med" len="lg"/>
          </a:ln>
        </p:spPr>
      </p:cxnSp>
      <p:sp>
        <p:nvSpPr>
          <p:cNvPr id="12299" name="Rectangle 11"/>
          <p:cNvSpPr>
            <a:spLocks noChangeArrowheads="1"/>
          </p:cNvSpPr>
          <p:nvPr/>
        </p:nvSpPr>
        <p:spPr bwMode="auto">
          <a:xfrm>
            <a:off x="6781800" y="762000"/>
            <a:ext cx="1981200" cy="457200"/>
          </a:xfrm>
          <a:prstGeom prst="rect">
            <a:avLst/>
          </a:prstGeom>
          <a:solidFill>
            <a:schemeClr val="accent1"/>
          </a:solidFill>
          <a:ln w="19050">
            <a:solidFill>
              <a:schemeClr val="tx1"/>
            </a:solidFill>
            <a:miter lim="800000"/>
            <a:headEnd type="none" w="sm" len="sm"/>
            <a:tailEnd type="none" w="sm" len="sm"/>
          </a:ln>
        </p:spPr>
        <p:txBody>
          <a:bodyPr wrap="none" anchor="ctr"/>
          <a:lstStyle/>
          <a:p>
            <a:pPr algn="ctr"/>
            <a:r>
              <a:rPr lang="en-US" sz="1800"/>
              <a:t>CCS: </a:t>
            </a:r>
            <a:r>
              <a:rPr lang="en-US" sz="1800" b="0">
                <a:latin typeface="Arial Narrow" pitchFamily="34" charset="0"/>
              </a:rPr>
              <a:t>Project / Build</a:t>
            </a:r>
          </a:p>
        </p:txBody>
      </p:sp>
      <p:sp>
        <p:nvSpPr>
          <p:cNvPr id="12300" name="AutoShape 12"/>
          <p:cNvSpPr>
            <a:spLocks noChangeArrowheads="1"/>
          </p:cNvSpPr>
          <p:nvPr/>
        </p:nvSpPr>
        <p:spPr bwMode="auto">
          <a:xfrm>
            <a:off x="7239000" y="1447800"/>
            <a:ext cx="1066800" cy="457200"/>
          </a:xfrm>
          <a:prstGeom prst="can">
            <a:avLst>
              <a:gd name="adj" fmla="val 15171"/>
            </a:avLst>
          </a:prstGeom>
          <a:solidFill>
            <a:schemeClr val="accent3"/>
          </a:solidFill>
          <a:ln w="12700">
            <a:solidFill>
              <a:schemeClr val="tx1"/>
            </a:solidFill>
            <a:round/>
            <a:headEnd type="none" w="sm" len="sm"/>
            <a:tailEnd type="none" w="sm" len="sm"/>
          </a:ln>
        </p:spPr>
        <p:txBody>
          <a:bodyPr wrap="none" anchor="ctr"/>
          <a:lstStyle/>
          <a:p>
            <a:pPr algn="ctr"/>
            <a:r>
              <a:rPr lang="en-US" sz="1800"/>
              <a:t>file.out</a:t>
            </a:r>
          </a:p>
        </p:txBody>
      </p:sp>
      <p:sp>
        <p:nvSpPr>
          <p:cNvPr id="12301" name="Rectangle 13"/>
          <p:cNvSpPr>
            <a:spLocks noChangeArrowheads="1"/>
          </p:cNvSpPr>
          <p:nvPr/>
        </p:nvSpPr>
        <p:spPr bwMode="auto">
          <a:xfrm>
            <a:off x="6781800" y="3505200"/>
            <a:ext cx="1981200" cy="457200"/>
          </a:xfrm>
          <a:prstGeom prst="rect">
            <a:avLst/>
          </a:prstGeom>
          <a:solidFill>
            <a:schemeClr val="accent1"/>
          </a:solidFill>
          <a:ln w="19050">
            <a:solidFill>
              <a:schemeClr val="tx1"/>
            </a:solidFill>
            <a:miter lim="800000"/>
            <a:headEnd type="none" w="sm" len="sm"/>
            <a:tailEnd type="none" w="sm" len="sm"/>
          </a:ln>
        </p:spPr>
        <p:txBody>
          <a:bodyPr wrap="none" anchor="ctr"/>
          <a:lstStyle/>
          <a:p>
            <a:pPr algn="ctr"/>
            <a:r>
              <a:rPr lang="en-US" sz="1800"/>
              <a:t>SPIWriter.OUT</a:t>
            </a:r>
            <a:endParaRPr lang="en-US" b="0" i="1">
              <a:latin typeface="Arial Narrow" pitchFamily="34" charset="0"/>
            </a:endParaRPr>
          </a:p>
        </p:txBody>
      </p:sp>
      <p:sp>
        <p:nvSpPr>
          <p:cNvPr id="918542" name="Rectangle 14"/>
          <p:cNvSpPr>
            <a:spLocks noChangeArrowheads="1"/>
          </p:cNvSpPr>
          <p:nvPr/>
        </p:nvSpPr>
        <p:spPr bwMode="auto">
          <a:xfrm>
            <a:off x="6781800" y="4191000"/>
            <a:ext cx="1981200" cy="1905000"/>
          </a:xfrm>
          <a:prstGeom prst="rect">
            <a:avLst/>
          </a:prstGeom>
          <a:solidFill>
            <a:schemeClr val="accent2"/>
          </a:solidFill>
          <a:ln w="1905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03" name="Text Box 15"/>
          <p:cNvSpPr txBox="1">
            <a:spLocks noChangeArrowheads="1"/>
          </p:cNvSpPr>
          <p:nvPr/>
        </p:nvSpPr>
        <p:spPr bwMode="auto">
          <a:xfrm>
            <a:off x="7162800" y="4800600"/>
            <a:ext cx="1295400" cy="381000"/>
          </a:xfrm>
          <a:prstGeom prst="rect">
            <a:avLst/>
          </a:prstGeom>
          <a:solidFill>
            <a:schemeClr val="accent3"/>
          </a:solidFill>
          <a:ln w="12700">
            <a:solidFill>
              <a:schemeClr val="tx1"/>
            </a:solidFill>
            <a:miter lim="800000"/>
            <a:headEnd type="none" w="sm" len="sm"/>
            <a:tailEnd type="none" w="sm" len="sm"/>
          </a:ln>
        </p:spPr>
        <p:txBody>
          <a:bodyPr anchor="ctr"/>
          <a:lstStyle/>
          <a:p>
            <a:pPr algn="ctr">
              <a:lnSpc>
                <a:spcPct val="90000"/>
              </a:lnSpc>
            </a:pPr>
            <a:r>
              <a:rPr lang="en-US" sz="1800"/>
              <a:t>DDR2</a:t>
            </a:r>
          </a:p>
        </p:txBody>
      </p:sp>
      <p:sp>
        <p:nvSpPr>
          <p:cNvPr id="12304" name="Text Box 16"/>
          <p:cNvSpPr txBox="1">
            <a:spLocks noChangeArrowheads="1"/>
          </p:cNvSpPr>
          <p:nvPr/>
        </p:nvSpPr>
        <p:spPr bwMode="auto">
          <a:xfrm>
            <a:off x="7207250" y="5708650"/>
            <a:ext cx="1250950" cy="311150"/>
          </a:xfrm>
          <a:prstGeom prst="rect">
            <a:avLst/>
          </a:prstGeom>
          <a:noFill/>
          <a:ln w="12700">
            <a:noFill/>
            <a:miter lim="800000"/>
            <a:headEnd type="none" w="sm" len="sm"/>
            <a:tailEnd type="none" w="sm" len="sm"/>
          </a:ln>
        </p:spPr>
        <p:txBody>
          <a:bodyPr wrap="none">
            <a:spAutoFit/>
          </a:bodyPr>
          <a:lstStyle/>
          <a:p>
            <a:r>
              <a:rPr lang="en-US" sz="1800"/>
              <a:t>6748 EVM</a:t>
            </a:r>
          </a:p>
        </p:txBody>
      </p:sp>
      <p:cxnSp>
        <p:nvCxnSpPr>
          <p:cNvPr id="12305" name="AutoShape 17"/>
          <p:cNvCxnSpPr>
            <a:cxnSpLocks noChangeShapeType="1"/>
            <a:stCxn id="12299" idx="2"/>
            <a:endCxn id="12300" idx="1"/>
          </p:cNvCxnSpPr>
          <p:nvPr/>
        </p:nvCxnSpPr>
        <p:spPr bwMode="auto">
          <a:xfrm rot="5400000">
            <a:off x="7662862" y="1338263"/>
            <a:ext cx="219075" cy="0"/>
          </a:xfrm>
          <a:prstGeom prst="straightConnector1">
            <a:avLst/>
          </a:prstGeom>
          <a:noFill/>
          <a:ln w="28575">
            <a:solidFill>
              <a:schemeClr val="tx1"/>
            </a:solidFill>
            <a:round/>
            <a:headEnd type="none" w="sm" len="sm"/>
            <a:tailEnd type="stealth" w="med" len="lg"/>
          </a:ln>
        </p:spPr>
      </p:cxnSp>
      <p:cxnSp>
        <p:nvCxnSpPr>
          <p:cNvPr id="12306" name="AutoShape 18"/>
          <p:cNvCxnSpPr>
            <a:cxnSpLocks noChangeShapeType="1"/>
            <a:stCxn id="12309" idx="3"/>
            <a:endCxn id="12301" idx="0"/>
          </p:cNvCxnSpPr>
          <p:nvPr/>
        </p:nvCxnSpPr>
        <p:spPr bwMode="auto">
          <a:xfrm rot="5400000">
            <a:off x="7662862" y="3386138"/>
            <a:ext cx="219075" cy="0"/>
          </a:xfrm>
          <a:prstGeom prst="straightConnector1">
            <a:avLst/>
          </a:prstGeom>
          <a:noFill/>
          <a:ln w="28575">
            <a:solidFill>
              <a:schemeClr val="tx1"/>
            </a:solidFill>
            <a:round/>
            <a:headEnd type="none" w="sm" len="sm"/>
            <a:tailEnd type="stealth" w="med" len="lg"/>
          </a:ln>
        </p:spPr>
      </p:cxnSp>
      <p:cxnSp>
        <p:nvCxnSpPr>
          <p:cNvPr id="12307" name="AutoShape 19"/>
          <p:cNvCxnSpPr>
            <a:cxnSpLocks noChangeShapeType="1"/>
            <a:stCxn id="12301" idx="2"/>
            <a:endCxn id="918542" idx="0"/>
          </p:cNvCxnSpPr>
          <p:nvPr/>
        </p:nvCxnSpPr>
        <p:spPr bwMode="auto">
          <a:xfrm rot="5400000">
            <a:off x="7667625" y="4076700"/>
            <a:ext cx="209550" cy="0"/>
          </a:xfrm>
          <a:prstGeom prst="straightConnector1">
            <a:avLst/>
          </a:prstGeom>
          <a:noFill/>
          <a:ln w="28575">
            <a:solidFill>
              <a:schemeClr val="tx1"/>
            </a:solidFill>
            <a:round/>
            <a:headEnd type="none" w="sm" len="sm"/>
            <a:tailEnd type="stealth" w="med" len="lg"/>
          </a:ln>
        </p:spPr>
      </p:cxnSp>
      <p:sp>
        <p:nvSpPr>
          <p:cNvPr id="12308" name="Rectangle 20"/>
          <p:cNvSpPr>
            <a:spLocks noChangeArrowheads="1"/>
          </p:cNvSpPr>
          <p:nvPr/>
        </p:nvSpPr>
        <p:spPr bwMode="auto">
          <a:xfrm>
            <a:off x="6781800" y="2133600"/>
            <a:ext cx="1981200" cy="457200"/>
          </a:xfrm>
          <a:prstGeom prst="rect">
            <a:avLst/>
          </a:prstGeom>
          <a:solidFill>
            <a:schemeClr val="accent1"/>
          </a:solidFill>
          <a:ln w="19050">
            <a:solidFill>
              <a:schemeClr val="tx1"/>
            </a:solidFill>
            <a:miter lim="800000"/>
            <a:headEnd type="none" w="sm" len="sm"/>
            <a:tailEnd type="none" w="sm" len="sm"/>
          </a:ln>
        </p:spPr>
        <p:txBody>
          <a:bodyPr wrap="none" anchor="ctr"/>
          <a:lstStyle/>
          <a:p>
            <a:pPr algn="ctr"/>
            <a:r>
              <a:rPr lang="en-US" sz="1800"/>
              <a:t>AISgen</a:t>
            </a:r>
            <a:endParaRPr lang="en-US" sz="1800" b="0">
              <a:latin typeface="Arial Narrow" pitchFamily="34" charset="0"/>
            </a:endParaRPr>
          </a:p>
        </p:txBody>
      </p:sp>
      <p:sp>
        <p:nvSpPr>
          <p:cNvPr id="12309" name="AutoShape 21"/>
          <p:cNvSpPr>
            <a:spLocks noChangeArrowheads="1"/>
          </p:cNvSpPr>
          <p:nvPr/>
        </p:nvSpPr>
        <p:spPr bwMode="auto">
          <a:xfrm>
            <a:off x="7239000" y="2819400"/>
            <a:ext cx="1066800" cy="457200"/>
          </a:xfrm>
          <a:prstGeom prst="can">
            <a:avLst>
              <a:gd name="adj" fmla="val 15171"/>
            </a:avLst>
          </a:prstGeom>
          <a:solidFill>
            <a:schemeClr val="accent3"/>
          </a:solidFill>
          <a:ln w="12700">
            <a:solidFill>
              <a:schemeClr val="tx1"/>
            </a:solidFill>
            <a:round/>
            <a:headEnd type="none" w="sm" len="sm"/>
            <a:tailEnd type="none" w="sm" len="sm"/>
          </a:ln>
        </p:spPr>
        <p:txBody>
          <a:bodyPr wrap="none" anchor="ctr"/>
          <a:lstStyle/>
          <a:p>
            <a:pPr algn="ctr"/>
            <a:r>
              <a:rPr lang="en-US" sz="1800"/>
              <a:t>file.bin</a:t>
            </a:r>
          </a:p>
        </p:txBody>
      </p:sp>
      <p:cxnSp>
        <p:nvCxnSpPr>
          <p:cNvPr id="12310" name="AutoShape 22"/>
          <p:cNvCxnSpPr>
            <a:cxnSpLocks noChangeShapeType="1"/>
            <a:stCxn id="12308" idx="2"/>
            <a:endCxn id="12309" idx="1"/>
          </p:cNvCxnSpPr>
          <p:nvPr/>
        </p:nvCxnSpPr>
        <p:spPr bwMode="auto">
          <a:xfrm rot="5400000">
            <a:off x="7662862" y="2709863"/>
            <a:ext cx="219075" cy="0"/>
          </a:xfrm>
          <a:prstGeom prst="straightConnector1">
            <a:avLst/>
          </a:prstGeom>
          <a:noFill/>
          <a:ln w="28575">
            <a:solidFill>
              <a:schemeClr val="tx1"/>
            </a:solidFill>
            <a:round/>
            <a:headEnd type="none" w="sm" len="sm"/>
            <a:tailEnd type="stealth" w="med" len="lg"/>
          </a:ln>
        </p:spPr>
      </p:cxnSp>
      <p:cxnSp>
        <p:nvCxnSpPr>
          <p:cNvPr id="12311" name="AutoShape 23"/>
          <p:cNvCxnSpPr>
            <a:cxnSpLocks noChangeShapeType="1"/>
            <a:stCxn id="12300" idx="3"/>
            <a:endCxn id="12308" idx="0"/>
          </p:cNvCxnSpPr>
          <p:nvPr/>
        </p:nvCxnSpPr>
        <p:spPr bwMode="auto">
          <a:xfrm rot="5400000">
            <a:off x="7662862" y="2014538"/>
            <a:ext cx="219075" cy="0"/>
          </a:xfrm>
          <a:prstGeom prst="straightConnector1">
            <a:avLst/>
          </a:prstGeom>
          <a:noFill/>
          <a:ln w="28575">
            <a:solidFill>
              <a:schemeClr val="tx1"/>
            </a:solidFill>
            <a:round/>
            <a:headEnd type="none" w="sm" len="sm"/>
            <a:tailEnd type="stealth" w="med" len="lg"/>
          </a:ln>
        </p:spPr>
      </p:cxnSp>
      <p:sp>
        <p:nvSpPr>
          <p:cNvPr id="12312" name="Rectangle 24"/>
          <p:cNvSpPr>
            <a:spLocks noChangeArrowheads="1"/>
          </p:cNvSpPr>
          <p:nvPr/>
        </p:nvSpPr>
        <p:spPr bwMode="auto">
          <a:xfrm>
            <a:off x="5181600" y="2133600"/>
            <a:ext cx="1295400" cy="457200"/>
          </a:xfrm>
          <a:prstGeom prst="rect">
            <a:avLst/>
          </a:prstGeom>
          <a:solidFill>
            <a:srgbClr val="FFC000"/>
          </a:solidFill>
          <a:ln w="19050">
            <a:solidFill>
              <a:schemeClr val="tx1"/>
            </a:solidFill>
            <a:miter lim="800000"/>
            <a:headEnd type="none" w="sm" len="sm"/>
            <a:tailEnd type="none" w="sm" len="sm"/>
          </a:ln>
        </p:spPr>
        <p:txBody>
          <a:bodyPr wrap="none" anchor="ctr"/>
          <a:lstStyle/>
          <a:p>
            <a:pPr algn="ctr"/>
            <a:r>
              <a:rPr lang="en-US" sz="1800" b="0"/>
              <a:t>AISgen.cfg</a:t>
            </a:r>
            <a:endParaRPr lang="en-US" sz="1800" b="0">
              <a:latin typeface="Arial Narrow" pitchFamily="34" charset="0"/>
            </a:endParaRPr>
          </a:p>
        </p:txBody>
      </p:sp>
      <p:sp>
        <p:nvSpPr>
          <p:cNvPr id="12313" name="Rectangle 25"/>
          <p:cNvSpPr>
            <a:spLocks noChangeArrowheads="1"/>
          </p:cNvSpPr>
          <p:nvPr/>
        </p:nvSpPr>
        <p:spPr bwMode="auto">
          <a:xfrm>
            <a:off x="5029200" y="3505200"/>
            <a:ext cx="1447800" cy="457200"/>
          </a:xfrm>
          <a:prstGeom prst="rect">
            <a:avLst/>
          </a:prstGeom>
          <a:solidFill>
            <a:schemeClr val="accent1"/>
          </a:solidFill>
          <a:ln w="19050">
            <a:solidFill>
              <a:schemeClr val="tx1"/>
            </a:solidFill>
            <a:miter lim="800000"/>
            <a:headEnd type="none" w="sm" len="sm"/>
            <a:tailEnd type="none" w="sm" len="sm"/>
          </a:ln>
        </p:spPr>
        <p:txBody>
          <a:bodyPr wrap="none" anchor="ctr"/>
          <a:lstStyle/>
          <a:p>
            <a:pPr algn="ctr"/>
            <a:r>
              <a:rPr lang="en-US" sz="1800" b="0">
                <a:latin typeface="Arial Narrow" pitchFamily="34" charset="0"/>
              </a:rPr>
              <a:t>SPIWriter.cmd</a:t>
            </a:r>
          </a:p>
        </p:txBody>
      </p:sp>
      <p:cxnSp>
        <p:nvCxnSpPr>
          <p:cNvPr id="12314" name="AutoShape 26"/>
          <p:cNvCxnSpPr>
            <a:cxnSpLocks noChangeShapeType="1"/>
            <a:stCxn id="12312" idx="3"/>
            <a:endCxn id="12308" idx="1"/>
          </p:cNvCxnSpPr>
          <p:nvPr/>
        </p:nvCxnSpPr>
        <p:spPr bwMode="auto">
          <a:xfrm>
            <a:off x="6486525" y="2362200"/>
            <a:ext cx="285750" cy="0"/>
          </a:xfrm>
          <a:prstGeom prst="straightConnector1">
            <a:avLst/>
          </a:prstGeom>
          <a:noFill/>
          <a:ln w="28575">
            <a:solidFill>
              <a:schemeClr val="tx1"/>
            </a:solidFill>
            <a:round/>
            <a:headEnd type="none" w="sm" len="sm"/>
            <a:tailEnd type="stealth" w="med" len="lg"/>
          </a:ln>
        </p:spPr>
      </p:cxnSp>
      <p:cxnSp>
        <p:nvCxnSpPr>
          <p:cNvPr id="12315" name="AutoShape 27"/>
          <p:cNvCxnSpPr>
            <a:cxnSpLocks noChangeShapeType="1"/>
            <a:stCxn id="12313" idx="3"/>
            <a:endCxn id="12301" idx="1"/>
          </p:cNvCxnSpPr>
          <p:nvPr/>
        </p:nvCxnSpPr>
        <p:spPr bwMode="auto">
          <a:xfrm>
            <a:off x="6486525" y="3733800"/>
            <a:ext cx="285750" cy="0"/>
          </a:xfrm>
          <a:prstGeom prst="straightConnector1">
            <a:avLst/>
          </a:prstGeom>
          <a:noFill/>
          <a:ln w="28575">
            <a:solidFill>
              <a:schemeClr val="tx1"/>
            </a:solidFill>
            <a:round/>
            <a:headEnd type="none" w="sm" len="sm"/>
            <a:tailEnd type="stealth" w="med" len="lg"/>
          </a:ln>
        </p:spPr>
      </p:cxnSp>
      <p:sp>
        <p:nvSpPr>
          <p:cNvPr id="12316" name="Text Box 28"/>
          <p:cNvSpPr txBox="1">
            <a:spLocks noChangeArrowheads="1"/>
          </p:cNvSpPr>
          <p:nvPr/>
        </p:nvSpPr>
        <p:spPr bwMode="auto">
          <a:xfrm>
            <a:off x="7162800" y="5257800"/>
            <a:ext cx="1295400" cy="381000"/>
          </a:xfrm>
          <a:prstGeom prst="rect">
            <a:avLst/>
          </a:prstGeom>
          <a:solidFill>
            <a:schemeClr val="accent3"/>
          </a:solidFill>
          <a:ln w="12700">
            <a:solidFill>
              <a:schemeClr val="tx1"/>
            </a:solidFill>
            <a:miter lim="800000"/>
            <a:headEnd type="none" w="sm" len="sm"/>
            <a:tailEnd type="none" w="sm" len="sm"/>
          </a:ln>
        </p:spPr>
        <p:txBody>
          <a:bodyPr anchor="ctr"/>
          <a:lstStyle/>
          <a:p>
            <a:pPr algn="ctr">
              <a:lnSpc>
                <a:spcPct val="90000"/>
              </a:lnSpc>
            </a:pPr>
            <a:r>
              <a:rPr lang="en-US" sz="1800"/>
              <a:t>L1, L2, L3</a:t>
            </a:r>
          </a:p>
        </p:txBody>
      </p:sp>
      <p:sp>
        <p:nvSpPr>
          <p:cNvPr id="12317" name="Text Box 29"/>
          <p:cNvSpPr txBox="1">
            <a:spLocks noChangeArrowheads="1"/>
          </p:cNvSpPr>
          <p:nvPr/>
        </p:nvSpPr>
        <p:spPr bwMode="auto">
          <a:xfrm>
            <a:off x="7162800" y="4343400"/>
            <a:ext cx="1295400" cy="381000"/>
          </a:xfrm>
          <a:prstGeom prst="rect">
            <a:avLst/>
          </a:prstGeom>
          <a:solidFill>
            <a:srgbClr val="FFFF66"/>
          </a:solidFill>
          <a:ln w="12700">
            <a:solidFill>
              <a:schemeClr val="tx1"/>
            </a:solidFill>
            <a:miter lim="800000"/>
            <a:headEnd type="none" w="sm" len="sm"/>
            <a:tailEnd type="none" w="sm" len="sm"/>
          </a:ln>
        </p:spPr>
        <p:txBody>
          <a:bodyPr anchor="ctr"/>
          <a:lstStyle/>
          <a:p>
            <a:pPr algn="ctr">
              <a:lnSpc>
                <a:spcPct val="90000"/>
              </a:lnSpc>
            </a:pPr>
            <a:r>
              <a:rPr lang="en-US" sz="1800"/>
              <a:t>SPI Flash</a:t>
            </a:r>
          </a:p>
        </p:txBody>
      </p:sp>
      <p:sp>
        <p:nvSpPr>
          <p:cNvPr id="918558" name="Rectangle 30"/>
          <p:cNvSpPr>
            <a:spLocks noChangeArrowheads="1"/>
          </p:cNvSpPr>
          <p:nvPr/>
        </p:nvSpPr>
        <p:spPr bwMode="auto">
          <a:xfrm>
            <a:off x="2362200" y="4191000"/>
            <a:ext cx="1981200" cy="1905000"/>
          </a:xfrm>
          <a:prstGeom prst="rect">
            <a:avLst/>
          </a:prstGeom>
          <a:solidFill>
            <a:schemeClr val="accent2"/>
          </a:solidFill>
          <a:ln w="1905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2319" name="Text Box 31"/>
          <p:cNvSpPr txBox="1">
            <a:spLocks noChangeArrowheads="1"/>
          </p:cNvSpPr>
          <p:nvPr/>
        </p:nvSpPr>
        <p:spPr bwMode="auto">
          <a:xfrm>
            <a:off x="2743200" y="4800600"/>
            <a:ext cx="1295400" cy="381000"/>
          </a:xfrm>
          <a:prstGeom prst="rect">
            <a:avLst/>
          </a:prstGeom>
          <a:solidFill>
            <a:schemeClr val="accent3"/>
          </a:solidFill>
          <a:ln w="12700">
            <a:solidFill>
              <a:schemeClr val="tx1"/>
            </a:solidFill>
            <a:miter lim="800000"/>
            <a:headEnd type="none" w="sm" len="sm"/>
            <a:tailEnd type="none" w="sm" len="sm"/>
          </a:ln>
        </p:spPr>
        <p:txBody>
          <a:bodyPr anchor="ctr"/>
          <a:lstStyle/>
          <a:p>
            <a:pPr algn="ctr">
              <a:lnSpc>
                <a:spcPct val="90000"/>
              </a:lnSpc>
            </a:pPr>
            <a:r>
              <a:rPr lang="en-US" sz="1800"/>
              <a:t>DDR2</a:t>
            </a:r>
          </a:p>
        </p:txBody>
      </p:sp>
      <p:sp>
        <p:nvSpPr>
          <p:cNvPr id="12320" name="Text Box 32"/>
          <p:cNvSpPr txBox="1">
            <a:spLocks noChangeArrowheads="1"/>
          </p:cNvSpPr>
          <p:nvPr/>
        </p:nvSpPr>
        <p:spPr bwMode="auto">
          <a:xfrm>
            <a:off x="2759075" y="5708650"/>
            <a:ext cx="1250950" cy="311150"/>
          </a:xfrm>
          <a:prstGeom prst="rect">
            <a:avLst/>
          </a:prstGeom>
          <a:noFill/>
          <a:ln w="12700">
            <a:noFill/>
            <a:miter lim="800000"/>
            <a:headEnd type="none" w="sm" len="sm"/>
            <a:tailEnd type="none" w="sm" len="sm"/>
          </a:ln>
        </p:spPr>
        <p:txBody>
          <a:bodyPr wrap="none">
            <a:spAutoFit/>
          </a:bodyPr>
          <a:lstStyle/>
          <a:p>
            <a:r>
              <a:rPr lang="en-US" sz="1800"/>
              <a:t>6748 EVM</a:t>
            </a:r>
          </a:p>
        </p:txBody>
      </p:sp>
      <p:sp>
        <p:nvSpPr>
          <p:cNvPr id="12321" name="Text Box 33"/>
          <p:cNvSpPr txBox="1">
            <a:spLocks noChangeArrowheads="1"/>
          </p:cNvSpPr>
          <p:nvPr/>
        </p:nvSpPr>
        <p:spPr bwMode="auto">
          <a:xfrm>
            <a:off x="2743200" y="5257800"/>
            <a:ext cx="1295400" cy="381000"/>
          </a:xfrm>
          <a:prstGeom prst="rect">
            <a:avLst/>
          </a:prstGeom>
          <a:solidFill>
            <a:schemeClr val="accent3"/>
          </a:solidFill>
          <a:ln w="12700">
            <a:solidFill>
              <a:schemeClr val="tx1"/>
            </a:solidFill>
            <a:miter lim="800000"/>
            <a:headEnd type="none" w="sm" len="sm"/>
            <a:tailEnd type="none" w="sm" len="sm"/>
          </a:ln>
        </p:spPr>
        <p:txBody>
          <a:bodyPr anchor="ctr"/>
          <a:lstStyle/>
          <a:p>
            <a:pPr algn="ctr">
              <a:lnSpc>
                <a:spcPct val="90000"/>
              </a:lnSpc>
            </a:pPr>
            <a:r>
              <a:rPr lang="en-US" sz="1800"/>
              <a:t>L1, L2, L3</a:t>
            </a:r>
          </a:p>
        </p:txBody>
      </p:sp>
      <p:sp>
        <p:nvSpPr>
          <p:cNvPr id="12322" name="Text Box 34"/>
          <p:cNvSpPr txBox="1">
            <a:spLocks noChangeArrowheads="1"/>
          </p:cNvSpPr>
          <p:nvPr/>
        </p:nvSpPr>
        <p:spPr bwMode="auto">
          <a:xfrm>
            <a:off x="2743200" y="4343400"/>
            <a:ext cx="1295400" cy="381000"/>
          </a:xfrm>
          <a:prstGeom prst="rect">
            <a:avLst/>
          </a:prstGeom>
          <a:solidFill>
            <a:schemeClr val="accent3">
              <a:alpha val="59999"/>
            </a:schemeClr>
          </a:solidFill>
          <a:ln w="12700">
            <a:solidFill>
              <a:schemeClr val="bg2"/>
            </a:solidFill>
            <a:prstDash val="dash"/>
            <a:miter lim="800000"/>
            <a:headEnd type="none" w="sm" len="sm"/>
            <a:tailEnd type="none" w="sm" len="sm"/>
          </a:ln>
        </p:spPr>
        <p:txBody>
          <a:bodyPr anchor="ctr"/>
          <a:lstStyle/>
          <a:p>
            <a:pPr algn="ctr">
              <a:lnSpc>
                <a:spcPct val="90000"/>
              </a:lnSpc>
            </a:pPr>
            <a:r>
              <a:rPr lang="en-US" sz="1800">
                <a:solidFill>
                  <a:schemeClr val="bg2"/>
                </a:solidFill>
              </a:rPr>
              <a:t>Flash</a:t>
            </a:r>
          </a:p>
        </p:txBody>
      </p:sp>
      <p:sp>
        <p:nvSpPr>
          <p:cNvPr id="12323" name="Rectangle 35"/>
          <p:cNvSpPr>
            <a:spLocks noChangeArrowheads="1"/>
          </p:cNvSpPr>
          <p:nvPr/>
        </p:nvSpPr>
        <p:spPr bwMode="auto">
          <a:xfrm>
            <a:off x="457200" y="2133600"/>
            <a:ext cx="1600200" cy="457200"/>
          </a:xfrm>
          <a:prstGeom prst="rect">
            <a:avLst/>
          </a:prstGeom>
          <a:solidFill>
            <a:srgbClr val="FFC000"/>
          </a:solidFill>
          <a:ln w="19050">
            <a:solidFill>
              <a:schemeClr val="tx1"/>
            </a:solidFill>
            <a:miter lim="800000"/>
            <a:headEnd type="none" w="sm" len="sm"/>
            <a:tailEnd type="none" w="sm" len="sm"/>
          </a:ln>
        </p:spPr>
        <p:txBody>
          <a:bodyPr wrap="none" anchor="ctr"/>
          <a:lstStyle/>
          <a:p>
            <a:pPr algn="ctr"/>
            <a:r>
              <a:rPr lang="en-US" sz="1800" b="0">
                <a:latin typeface="Arial Narrow" pitchFamily="34" charset="0"/>
              </a:rPr>
              <a:t>C6748</a:t>
            </a:r>
            <a:r>
              <a:rPr lang="en-US" sz="1800" b="0"/>
              <a:t>.gel</a:t>
            </a:r>
            <a:endParaRPr lang="en-US" sz="1800" b="0">
              <a:latin typeface="Arial Narrow" pitchFamily="34" charset="0"/>
            </a:endParaRPr>
          </a:p>
        </p:txBody>
      </p:sp>
      <p:cxnSp>
        <p:nvCxnSpPr>
          <p:cNvPr id="12324" name="AutoShape 36"/>
          <p:cNvCxnSpPr>
            <a:cxnSpLocks noChangeShapeType="1"/>
            <a:stCxn id="12323" idx="3"/>
            <a:endCxn id="12295" idx="1"/>
          </p:cNvCxnSpPr>
          <p:nvPr/>
        </p:nvCxnSpPr>
        <p:spPr bwMode="auto">
          <a:xfrm>
            <a:off x="2066925" y="2362200"/>
            <a:ext cx="285750" cy="0"/>
          </a:xfrm>
          <a:prstGeom prst="straightConnector1">
            <a:avLst/>
          </a:prstGeom>
          <a:noFill/>
          <a:ln w="28575">
            <a:solidFill>
              <a:schemeClr val="tx1"/>
            </a:solidFill>
            <a:round/>
            <a:headEnd type="none" w="sm" len="sm"/>
            <a:tailEnd type="stealth" w="med" len="lg"/>
          </a:ln>
        </p:spPr>
      </p:cxnSp>
      <p:sp>
        <p:nvSpPr>
          <p:cNvPr id="12326" name="AutoShape 45"/>
          <p:cNvSpPr>
            <a:spLocks noChangeArrowheads="1"/>
          </p:cNvSpPr>
          <p:nvPr/>
        </p:nvSpPr>
        <p:spPr bwMode="auto">
          <a:xfrm>
            <a:off x="609600" y="4606925"/>
            <a:ext cx="1219200" cy="1066800"/>
          </a:xfrm>
          <a:prstGeom prst="foldedCorner">
            <a:avLst>
              <a:gd name="adj" fmla="val 12500"/>
            </a:avLst>
          </a:prstGeom>
          <a:solidFill>
            <a:srgbClr val="CCFF66"/>
          </a:solidFill>
          <a:ln w="12700">
            <a:solidFill>
              <a:schemeClr val="tx1"/>
            </a:solidFill>
            <a:round/>
            <a:headEnd type="none" w="sm" len="sm"/>
            <a:tailEnd type="none" w="sm" len="sm"/>
          </a:ln>
        </p:spPr>
        <p:txBody>
          <a:bodyPr wrap="none" anchor="ctr"/>
          <a:lstStyle/>
          <a:p>
            <a:pPr algn="ctr">
              <a:lnSpc>
                <a:spcPct val="50000"/>
              </a:lnSpc>
            </a:pPr>
            <a:r>
              <a:rPr lang="en-US" sz="1800" b="0">
                <a:latin typeface="Arial Narrow" pitchFamily="34" charset="0"/>
              </a:rPr>
              <a:t>CCS forces</a:t>
            </a:r>
          </a:p>
          <a:p>
            <a:pPr algn="ctr">
              <a:lnSpc>
                <a:spcPct val="50000"/>
              </a:lnSpc>
            </a:pPr>
            <a:r>
              <a:rPr lang="en-US" sz="1800" b="0">
                <a:latin typeface="Arial Narrow" pitchFamily="34" charset="0"/>
              </a:rPr>
              <a:t>entry pt</a:t>
            </a:r>
          </a:p>
          <a:p>
            <a:pPr algn="ctr">
              <a:lnSpc>
                <a:spcPct val="50000"/>
              </a:lnSpc>
            </a:pPr>
            <a:r>
              <a:rPr lang="en-US" sz="1800" b="0">
                <a:latin typeface="Arial Narrow" pitchFamily="34" charset="0"/>
              </a:rPr>
              <a:t>to _c_int00</a:t>
            </a:r>
          </a:p>
        </p:txBody>
      </p:sp>
      <p:cxnSp>
        <p:nvCxnSpPr>
          <p:cNvPr id="12327" name="AutoShape 46"/>
          <p:cNvCxnSpPr>
            <a:cxnSpLocks noChangeShapeType="1"/>
            <a:stCxn id="12326" idx="3"/>
            <a:endCxn id="918558" idx="1"/>
          </p:cNvCxnSpPr>
          <p:nvPr/>
        </p:nvCxnSpPr>
        <p:spPr bwMode="auto">
          <a:xfrm>
            <a:off x="1828800" y="5140325"/>
            <a:ext cx="523875" cy="3175"/>
          </a:xfrm>
          <a:prstGeom prst="straightConnector1">
            <a:avLst/>
          </a:prstGeom>
          <a:noFill/>
          <a:ln w="12700">
            <a:solidFill>
              <a:schemeClr val="tx1"/>
            </a:solidFill>
            <a:round/>
            <a:headEnd type="none" w="sm" len="sm"/>
            <a:tailEnd type="triangle" w="med" len="med"/>
          </a:ln>
        </p:spPr>
      </p:cxnSp>
      <p:sp>
        <p:nvSpPr>
          <p:cNvPr id="12328" name="AutoShape 47"/>
          <p:cNvSpPr>
            <a:spLocks noChangeArrowheads="1"/>
          </p:cNvSpPr>
          <p:nvPr/>
        </p:nvSpPr>
        <p:spPr bwMode="auto">
          <a:xfrm>
            <a:off x="5105400" y="4608513"/>
            <a:ext cx="1219200" cy="1066800"/>
          </a:xfrm>
          <a:prstGeom prst="foldedCorner">
            <a:avLst>
              <a:gd name="adj" fmla="val 12500"/>
            </a:avLst>
          </a:prstGeom>
          <a:solidFill>
            <a:srgbClr val="CCFF66"/>
          </a:solidFill>
          <a:ln w="12700">
            <a:solidFill>
              <a:schemeClr val="tx1"/>
            </a:solidFill>
            <a:round/>
            <a:headEnd type="none" w="sm" len="sm"/>
            <a:tailEnd type="none" w="sm" len="sm"/>
          </a:ln>
        </p:spPr>
        <p:txBody>
          <a:bodyPr wrap="none" anchor="ctr"/>
          <a:lstStyle/>
          <a:p>
            <a:pPr algn="ctr">
              <a:lnSpc>
                <a:spcPct val="70000"/>
              </a:lnSpc>
            </a:pPr>
            <a:r>
              <a:rPr lang="en-US" sz="1800" b="0">
                <a:latin typeface="Arial Narrow" pitchFamily="34" charset="0"/>
              </a:rPr>
              <a:t>User specifies</a:t>
            </a:r>
          </a:p>
          <a:p>
            <a:pPr algn="ctr">
              <a:lnSpc>
                <a:spcPct val="70000"/>
              </a:lnSpc>
            </a:pPr>
            <a:r>
              <a:rPr lang="en-US" sz="1800" b="0">
                <a:latin typeface="Arial Narrow" pitchFamily="34" charset="0"/>
              </a:rPr>
              <a:t>Entry point</a:t>
            </a:r>
          </a:p>
        </p:txBody>
      </p:sp>
      <p:cxnSp>
        <p:nvCxnSpPr>
          <p:cNvPr id="12329" name="AutoShape 48"/>
          <p:cNvCxnSpPr>
            <a:cxnSpLocks noChangeShapeType="1"/>
            <a:stCxn id="12328" idx="3"/>
            <a:endCxn id="918542" idx="1"/>
          </p:cNvCxnSpPr>
          <p:nvPr/>
        </p:nvCxnSpPr>
        <p:spPr bwMode="auto">
          <a:xfrm>
            <a:off x="6324600" y="5141913"/>
            <a:ext cx="457200" cy="1587"/>
          </a:xfrm>
          <a:prstGeom prst="straightConnector1">
            <a:avLst/>
          </a:prstGeom>
          <a:noFill/>
          <a:ln w="12700">
            <a:solidFill>
              <a:schemeClr val="tx1"/>
            </a:solidFill>
            <a:round/>
            <a:headEnd type="none" w="sm" len="sm"/>
            <a:tailEnd type="triangle" w="med" len="med"/>
          </a:ln>
        </p:spPr>
      </p:cxnSp>
      <p:sp>
        <p:nvSpPr>
          <p:cNvPr id="12330" name="Text Box 54"/>
          <p:cNvSpPr txBox="1">
            <a:spLocks noChangeArrowheads="1"/>
          </p:cNvSpPr>
          <p:nvPr/>
        </p:nvSpPr>
        <p:spPr bwMode="auto">
          <a:xfrm>
            <a:off x="457200" y="762000"/>
            <a:ext cx="1042988" cy="482600"/>
          </a:xfrm>
          <a:prstGeom prst="rect">
            <a:avLst/>
          </a:prstGeom>
          <a:noFill/>
          <a:ln w="12700">
            <a:noFill/>
            <a:miter lim="800000"/>
            <a:headEnd type="none" w="sm" len="sm"/>
            <a:tailEnd type="none" w="sm" len="sm"/>
          </a:ln>
        </p:spPr>
        <p:txBody>
          <a:bodyPr wrap="none">
            <a:spAutoFit/>
          </a:bodyPr>
          <a:lstStyle/>
          <a:p>
            <a:r>
              <a:rPr lang="en-US" sz="3200"/>
              <a:t>CCS</a:t>
            </a:r>
          </a:p>
        </p:txBody>
      </p:sp>
      <p:sp>
        <p:nvSpPr>
          <p:cNvPr id="12331" name="Text Box 55"/>
          <p:cNvSpPr txBox="1">
            <a:spLocks noChangeArrowheads="1"/>
          </p:cNvSpPr>
          <p:nvPr/>
        </p:nvSpPr>
        <p:spPr bwMode="auto">
          <a:xfrm>
            <a:off x="4876800" y="762000"/>
            <a:ext cx="1538288" cy="482600"/>
          </a:xfrm>
          <a:prstGeom prst="rect">
            <a:avLst/>
          </a:prstGeom>
          <a:noFill/>
          <a:ln w="12700">
            <a:noFill/>
            <a:miter lim="800000"/>
            <a:headEnd type="none" w="sm" len="sm"/>
            <a:tailEnd type="none" w="sm" len="sm"/>
          </a:ln>
        </p:spPr>
        <p:txBody>
          <a:bodyPr wrap="none">
            <a:spAutoFit/>
          </a:bodyPr>
          <a:lstStyle/>
          <a:p>
            <a:r>
              <a:rPr lang="en-US" sz="3200"/>
              <a:t>FLASH</a:t>
            </a:r>
          </a:p>
        </p:txBody>
      </p:sp>
      <p:pic>
        <p:nvPicPr>
          <p:cNvPr id="46"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3">
            <a:hlinkClick r:id="rId18" action="ppaction://hlinksldjump"/>
          </p:cNvPr>
          <p:cNvSpPr txBox="1">
            <a:spLocks noChangeArrowheads="1"/>
          </p:cNvSpPr>
          <p:nvPr>
            <p:custDataLst>
              <p:tags r:id="rId6"/>
            </p:custDataLst>
          </p:nvPr>
        </p:nvSpPr>
        <p:spPr bwMode="auto">
          <a:xfrm>
            <a:off x="304800" y="3088991"/>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SPIWriter Flash Utility - Procedure</a:t>
            </a:r>
          </a:p>
        </p:txBody>
      </p:sp>
      <p:sp>
        <p:nvSpPr>
          <p:cNvPr id="14340" name="Text Box 11"/>
          <p:cNvSpPr txBox="1">
            <a:spLocks noChangeArrowheads="1"/>
          </p:cNvSpPr>
          <p:nvPr/>
        </p:nvSpPr>
        <p:spPr bwMode="auto">
          <a:xfrm>
            <a:off x="304800" y="679450"/>
            <a:ext cx="8489950" cy="1274763"/>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a:t>SPIWriter is the “flash programming utility” that runs</a:t>
            </a:r>
            <a:br>
              <a:rPr lang="en-US"/>
            </a:br>
            <a:r>
              <a:rPr lang="en-US"/>
              <a:t>on the target and programs the flash with your .bin file</a:t>
            </a:r>
          </a:p>
          <a:p>
            <a:pPr marL="342900" indent="-342900">
              <a:lnSpc>
                <a:spcPct val="90000"/>
              </a:lnSpc>
              <a:buClr>
                <a:schemeClr val="tx2"/>
              </a:buClr>
              <a:buSzPct val="75000"/>
              <a:buFont typeface="Wingdings" pitchFamily="2" charset="2"/>
              <a:buChar char=""/>
            </a:pPr>
            <a:r>
              <a:rPr lang="en-US"/>
              <a:t>SIMPLE procedure:</a:t>
            </a:r>
          </a:p>
        </p:txBody>
      </p:sp>
      <p:sp>
        <p:nvSpPr>
          <p:cNvPr id="920588" name="Text Box 12"/>
          <p:cNvSpPr txBox="1">
            <a:spLocks noChangeArrowheads="1"/>
          </p:cNvSpPr>
          <p:nvPr/>
        </p:nvSpPr>
        <p:spPr bwMode="auto">
          <a:xfrm>
            <a:off x="793750" y="2084388"/>
            <a:ext cx="7748588" cy="3632200"/>
          </a:xfrm>
          <a:prstGeom prst="rect">
            <a:avLst/>
          </a:prstGeom>
          <a:solidFill>
            <a:srgbClr val="CCFF66"/>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txBody>
          <a:bodyPr wrap="none">
            <a:spAutoFit/>
          </a:bodyPr>
          <a:lstStyle/>
          <a:p>
            <a:pPr marL="457200" indent="-457200">
              <a:lnSpc>
                <a:spcPct val="150000"/>
              </a:lnSpc>
              <a:buFontTx/>
              <a:buAutoNum type="arabicPeriod"/>
              <a:defRPr/>
            </a:pPr>
            <a:r>
              <a:rPr lang="en-US" sz="2000" dirty="0"/>
              <a:t>Create your </a:t>
            </a:r>
            <a:r>
              <a:rPr lang="en-US" sz="2000" dirty="0" err="1"/>
              <a:t>app.OUT</a:t>
            </a:r>
            <a:r>
              <a:rPr lang="en-US" sz="2000" dirty="0"/>
              <a:t> file</a:t>
            </a:r>
          </a:p>
          <a:p>
            <a:pPr marL="457200" indent="-457200">
              <a:lnSpc>
                <a:spcPct val="150000"/>
              </a:lnSpc>
              <a:buFontTx/>
              <a:buAutoNum type="arabicPeriod"/>
              <a:defRPr/>
            </a:pPr>
            <a:r>
              <a:rPr lang="en-US" sz="2000" dirty="0"/>
              <a:t>Use </a:t>
            </a:r>
            <a:r>
              <a:rPr lang="en-US" sz="2000" dirty="0" err="1"/>
              <a:t>AISgen</a:t>
            </a:r>
            <a:r>
              <a:rPr lang="en-US" sz="2000" dirty="0"/>
              <a:t> to convert .OUT </a:t>
            </a:r>
            <a:r>
              <a:rPr lang="en-US" sz="2000" dirty="0">
                <a:cs typeface="Arial" charset="0"/>
              </a:rPr>
              <a:t>→ </a:t>
            </a:r>
            <a:r>
              <a:rPr lang="en-US" sz="2000" dirty="0"/>
              <a:t>.BIN using proper settings</a:t>
            </a:r>
          </a:p>
          <a:p>
            <a:pPr marL="457200" indent="-457200">
              <a:lnSpc>
                <a:spcPct val="150000"/>
              </a:lnSpc>
              <a:buFontTx/>
              <a:buAutoNum type="arabicPeriod"/>
              <a:defRPr/>
            </a:pPr>
            <a:r>
              <a:rPr lang="en-US" sz="2000" dirty="0"/>
              <a:t>Load/run </a:t>
            </a:r>
            <a:r>
              <a:rPr lang="en-US" sz="2000" dirty="0">
                <a:solidFill>
                  <a:schemeClr val="tx2"/>
                </a:solidFill>
              </a:rPr>
              <a:t>SPIWriter_OMAP-L138.OUT</a:t>
            </a:r>
            <a:r>
              <a:rPr lang="en-US" sz="2000" dirty="0"/>
              <a:t> file in CCS</a:t>
            </a:r>
          </a:p>
          <a:p>
            <a:pPr marL="457200" indent="-457200">
              <a:lnSpc>
                <a:spcPct val="150000"/>
              </a:lnSpc>
              <a:buFontTx/>
              <a:buAutoNum type="arabicPeriod"/>
              <a:defRPr/>
            </a:pPr>
            <a:r>
              <a:rPr lang="en-US" sz="2000" dirty="0"/>
              <a:t>Respond “no” to “UBL boot?”</a:t>
            </a:r>
          </a:p>
          <a:p>
            <a:pPr marL="457200" indent="-457200">
              <a:lnSpc>
                <a:spcPct val="150000"/>
              </a:lnSpc>
              <a:buFontTx/>
              <a:buAutoNum type="arabicPeriod"/>
              <a:defRPr/>
            </a:pPr>
            <a:r>
              <a:rPr lang="en-US" sz="2000" dirty="0"/>
              <a:t>Provide path to .BIN file (then flash erase/program occurs)</a:t>
            </a:r>
          </a:p>
          <a:p>
            <a:pPr marL="457200" indent="-457200">
              <a:lnSpc>
                <a:spcPct val="150000"/>
              </a:lnSpc>
              <a:buFontTx/>
              <a:buAutoNum type="arabicPeriod"/>
              <a:defRPr/>
            </a:pPr>
            <a:r>
              <a:rPr lang="en-US" sz="2000" dirty="0"/>
              <a:t>Terminate debug session, power-cycle, DONE.</a:t>
            </a:r>
          </a:p>
        </p:txBody>
      </p:sp>
      <p:pic>
        <p:nvPicPr>
          <p:cNvPr id="8"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Using SPIWriter</a:t>
            </a:r>
          </a:p>
        </p:txBody>
      </p:sp>
      <p:sp>
        <p:nvSpPr>
          <p:cNvPr id="15364" name="Text Box 11"/>
          <p:cNvSpPr txBox="1">
            <a:spLocks noChangeArrowheads="1"/>
          </p:cNvSpPr>
          <p:nvPr/>
        </p:nvSpPr>
        <p:spPr bwMode="auto">
          <a:xfrm>
            <a:off x="152400" y="609600"/>
            <a:ext cx="6059488" cy="420688"/>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a:t>SPIWriter is available for download at:</a:t>
            </a:r>
          </a:p>
        </p:txBody>
      </p:sp>
      <p:sp>
        <p:nvSpPr>
          <p:cNvPr id="15365" name="Text Box 12"/>
          <p:cNvSpPr txBox="1">
            <a:spLocks noChangeArrowheads="1"/>
          </p:cNvSpPr>
          <p:nvPr/>
        </p:nvSpPr>
        <p:spPr bwMode="auto">
          <a:xfrm>
            <a:off x="536575" y="1104900"/>
            <a:ext cx="7788275" cy="265113"/>
          </a:xfrm>
          <a:prstGeom prst="rect">
            <a:avLst/>
          </a:prstGeom>
          <a:noFill/>
          <a:ln w="12700">
            <a:noFill/>
            <a:miter lim="800000"/>
            <a:headEnd type="none" w="sm" len="sm"/>
            <a:tailEnd type="none" w="sm" len="sm"/>
          </a:ln>
        </p:spPr>
        <p:txBody>
          <a:bodyPr wrap="none">
            <a:spAutoFit/>
          </a:bodyPr>
          <a:lstStyle/>
          <a:p>
            <a:r>
              <a:rPr lang="en-US" sz="1400" b="0">
                <a:solidFill>
                  <a:schemeClr val="tx2"/>
                </a:solidFill>
              </a:rPr>
              <a:t>http://processors.wiki.ti.com/index.php/Serial_Boot_and_Flash_Loading_Utility_for_OMAP-L138</a:t>
            </a:r>
          </a:p>
        </p:txBody>
      </p:sp>
      <p:pic>
        <p:nvPicPr>
          <p:cNvPr id="921613" name="Picture 13" descr="SPIWriter_flash_util_files"/>
          <p:cNvPicPr>
            <a:picLocks noChangeAspect="1" noChangeArrowheads="1"/>
          </p:cNvPicPr>
          <p:nvPr/>
        </p:nvPicPr>
        <p:blipFill>
          <a:blip r:embed="rId2" cstate="print"/>
          <a:srcRect/>
          <a:stretch>
            <a:fillRect/>
          </a:stretch>
        </p:blipFill>
        <p:spPr bwMode="auto">
          <a:xfrm>
            <a:off x="838200" y="2362200"/>
            <a:ext cx="5029200" cy="2525713"/>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
        <p:nvSpPr>
          <p:cNvPr id="15367" name="Text Box 14"/>
          <p:cNvSpPr txBox="1">
            <a:spLocks noChangeArrowheads="1"/>
          </p:cNvSpPr>
          <p:nvPr/>
        </p:nvSpPr>
        <p:spPr bwMode="auto">
          <a:xfrm>
            <a:off x="152400" y="1524000"/>
            <a:ext cx="8188325" cy="757238"/>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a:t>Part of a larger package of utils that includes writers</a:t>
            </a:r>
            <a:br>
              <a:rPr lang="en-US"/>
            </a:br>
            <a:r>
              <a:rPr lang="en-US"/>
              <a:t>for NAND, NOR, UBL_ARM, UBL_DSP</a:t>
            </a:r>
          </a:p>
        </p:txBody>
      </p:sp>
      <p:pic>
        <p:nvPicPr>
          <p:cNvPr id="921615" name="Picture 15" descr="serial_flash_loader_dialogue_SUCESS"/>
          <p:cNvPicPr>
            <a:picLocks noChangeAspect="1" noChangeArrowheads="1"/>
          </p:cNvPicPr>
          <p:nvPr/>
        </p:nvPicPr>
        <p:blipFill>
          <a:blip r:embed="rId3" cstate="print"/>
          <a:srcRect/>
          <a:stretch>
            <a:fillRect/>
          </a:stretch>
        </p:blipFill>
        <p:spPr bwMode="auto">
          <a:xfrm>
            <a:off x="2743200" y="4419600"/>
            <a:ext cx="5943600" cy="2057400"/>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
        <p:nvSpPr>
          <p:cNvPr id="921616" name="Rectangle 16"/>
          <p:cNvSpPr>
            <a:spLocks noChangeArrowheads="1"/>
          </p:cNvSpPr>
          <p:nvPr/>
        </p:nvSpPr>
        <p:spPr bwMode="auto">
          <a:xfrm>
            <a:off x="3908425" y="3787775"/>
            <a:ext cx="2057400" cy="304800"/>
          </a:xfrm>
          <a:prstGeom prst="rect">
            <a:avLst/>
          </a:prstGeom>
          <a:noFill/>
          <a:ln w="38100">
            <a:solidFill>
              <a:srgbClr val="FF0000"/>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1617" name="AutoShape 17"/>
          <p:cNvSpPr>
            <a:spLocks noChangeArrowheads="1"/>
          </p:cNvSpPr>
          <p:nvPr/>
        </p:nvSpPr>
        <p:spPr bwMode="auto">
          <a:xfrm rot="5400000">
            <a:off x="6057900" y="3771900"/>
            <a:ext cx="762000" cy="838200"/>
          </a:xfrm>
          <a:custGeom>
            <a:avLst/>
            <a:gdLst>
              <a:gd name="G0" fmla="+- 14450 0 0"/>
              <a:gd name="G1" fmla="+- 2925 0 0"/>
              <a:gd name="G2" fmla="+- 12158 0 2925"/>
              <a:gd name="G3" fmla="+- G2 0 2925"/>
              <a:gd name="G4" fmla="*/ G3 32768 32059"/>
              <a:gd name="G5" fmla="*/ G4 1 2"/>
              <a:gd name="G6" fmla="+- 21600 0 14450"/>
              <a:gd name="G7" fmla="*/ G6 2925 6079"/>
              <a:gd name="G8" fmla="+- G7 14450 0"/>
              <a:gd name="T0" fmla="*/ 14450 w 21600"/>
              <a:gd name="T1" fmla="*/ 0 h 21600"/>
              <a:gd name="T2" fmla="*/ 14450 w 21600"/>
              <a:gd name="T3" fmla="*/ 12158 h 21600"/>
              <a:gd name="T4" fmla="*/ 3224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450" y="0"/>
                </a:lnTo>
                <a:lnTo>
                  <a:pt x="14450" y="2925"/>
                </a:lnTo>
                <a:lnTo>
                  <a:pt x="12427" y="2925"/>
                </a:lnTo>
                <a:cubicBezTo>
                  <a:pt x="5564" y="2925"/>
                  <a:pt x="0" y="7059"/>
                  <a:pt x="0" y="12158"/>
                </a:cubicBezTo>
                <a:lnTo>
                  <a:pt x="0" y="21600"/>
                </a:lnTo>
                <a:lnTo>
                  <a:pt x="6448" y="21600"/>
                </a:lnTo>
                <a:lnTo>
                  <a:pt x="6448" y="12158"/>
                </a:lnTo>
                <a:cubicBezTo>
                  <a:pt x="6448" y="10543"/>
                  <a:pt x="9125" y="9233"/>
                  <a:pt x="12427" y="9233"/>
                </a:cubicBezTo>
                <a:lnTo>
                  <a:pt x="14450" y="9233"/>
                </a:lnTo>
                <a:lnTo>
                  <a:pt x="14450" y="12158"/>
                </a:lnTo>
                <a:close/>
              </a:path>
            </a:pathLst>
          </a:cu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pic>
        <p:nvPicPr>
          <p:cNvPr id="13"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3">
            <a:hlinkClick r:id="rId19" action="ppaction://hlinksldjump"/>
          </p:cNvPr>
          <p:cNvSpPr txBox="1">
            <a:spLocks noChangeArrowheads="1"/>
          </p:cNvSpPr>
          <p:nvPr>
            <p:custDataLst>
              <p:tags r:id="rId7"/>
            </p:custDataLst>
          </p:nvPr>
        </p:nvSpPr>
        <p:spPr bwMode="auto">
          <a:xfrm>
            <a:off x="304800" y="3663793"/>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r>
              <a:rPr lang="en-US" smtClean="0"/>
              <a:t>ARM + DSP Boot (OMAP-L138)</a:t>
            </a:r>
          </a:p>
        </p:txBody>
      </p:sp>
      <p:sp>
        <p:nvSpPr>
          <p:cNvPr id="17412" name="Rounded Rectangle 51"/>
          <p:cNvSpPr>
            <a:spLocks noChangeArrowheads="1"/>
          </p:cNvSpPr>
          <p:nvPr/>
        </p:nvSpPr>
        <p:spPr bwMode="auto">
          <a:xfrm>
            <a:off x="381000" y="957263"/>
            <a:ext cx="2590800" cy="2057400"/>
          </a:xfrm>
          <a:prstGeom prst="roundRect">
            <a:avLst>
              <a:gd name="adj" fmla="val 16667"/>
            </a:avLst>
          </a:prstGeom>
          <a:solidFill>
            <a:srgbClr val="FFFF66"/>
          </a:solidFill>
          <a:ln w="12700" algn="ctr">
            <a:solidFill>
              <a:schemeClr val="tx1"/>
            </a:solidFill>
            <a:round/>
            <a:headEnd type="none" w="sm" len="sm"/>
            <a:tailEnd type="none" w="sm" len="sm"/>
          </a:ln>
        </p:spPr>
        <p:txBody>
          <a:bodyPr/>
          <a:lstStyle/>
          <a:p>
            <a:pPr indent="169863">
              <a:buFont typeface="Arial" charset="0"/>
              <a:buChar char="•"/>
            </a:pPr>
            <a:r>
              <a:rPr lang="en-US" sz="2000">
                <a:latin typeface="Arial Narrow" pitchFamily="34" charset="0"/>
              </a:rPr>
              <a:t>Unlock DSP</a:t>
            </a:r>
          </a:p>
          <a:p>
            <a:pPr indent="169863">
              <a:buFont typeface="Arial" charset="0"/>
              <a:buChar char="•"/>
            </a:pPr>
            <a:r>
              <a:rPr lang="en-US" sz="2000">
                <a:latin typeface="Arial Narrow" pitchFamily="34" charset="0"/>
              </a:rPr>
              <a:t>Set DSP reset vec</a:t>
            </a:r>
          </a:p>
          <a:p>
            <a:pPr indent="169863">
              <a:buFont typeface="Arial" charset="0"/>
              <a:buChar char="•"/>
            </a:pPr>
            <a:r>
              <a:rPr lang="en-US" sz="2000">
                <a:latin typeface="Arial Narrow" pitchFamily="34" charset="0"/>
              </a:rPr>
              <a:t>Wake DSP</a:t>
            </a:r>
          </a:p>
          <a:p>
            <a:pPr indent="169863">
              <a:buFont typeface="Arial" charset="0"/>
              <a:buChar char="•"/>
            </a:pPr>
            <a:r>
              <a:rPr lang="en-US" sz="2000">
                <a:latin typeface="Arial Narrow" pitchFamily="34" charset="0"/>
              </a:rPr>
              <a:t>DSP PC = reset vec</a:t>
            </a:r>
          </a:p>
          <a:p>
            <a:pPr indent="169863">
              <a:buFont typeface="Arial" charset="0"/>
              <a:buChar char="•"/>
            </a:pPr>
            <a:r>
              <a:rPr lang="en-US" sz="2000">
                <a:latin typeface="Arial Narrow" pitchFamily="34" charset="0"/>
              </a:rPr>
              <a:t>while(1)</a:t>
            </a:r>
          </a:p>
        </p:txBody>
      </p:sp>
      <p:sp>
        <p:nvSpPr>
          <p:cNvPr id="53" name="Rounded Rectangle 52"/>
          <p:cNvSpPr/>
          <p:nvPr/>
        </p:nvSpPr>
        <p:spPr bwMode="auto">
          <a:xfrm>
            <a:off x="381000" y="3657600"/>
            <a:ext cx="2590800" cy="1600200"/>
          </a:xfrm>
          <a:prstGeom prst="roundRect">
            <a:avLst/>
          </a:prstGeom>
          <a:solidFill>
            <a:schemeClr val="accent2">
              <a:lumMod val="90000"/>
            </a:schemeClr>
          </a:solidFill>
          <a:ln w="12700" cap="flat" cmpd="sng" algn="ctr">
            <a:solidFill>
              <a:schemeClr val="tx1"/>
            </a:solidFill>
            <a:prstDash val="solid"/>
            <a:round/>
            <a:headEnd type="none" w="sm" len="sm"/>
            <a:tailEnd type="none" w="sm" len="sm"/>
          </a:ln>
          <a:effectLst/>
        </p:spPr>
        <p:txBody>
          <a:bodyPr/>
          <a:lstStyle/>
          <a:p>
            <a:pPr indent="117475">
              <a:lnSpc>
                <a:spcPct val="100000"/>
              </a:lnSpc>
              <a:buFont typeface="Arial" pitchFamily="34" charset="0"/>
              <a:buChar char="•"/>
              <a:defRPr/>
            </a:pPr>
            <a:r>
              <a:rPr lang="en-US" sz="2000" dirty="0">
                <a:latin typeface="Arial Narrow" pitchFamily="34" charset="0"/>
              </a:rPr>
              <a:t>Audio Application</a:t>
            </a:r>
          </a:p>
          <a:p>
            <a:pPr indent="117475">
              <a:lnSpc>
                <a:spcPct val="100000"/>
              </a:lnSpc>
              <a:buFont typeface="Arial" pitchFamily="34" charset="0"/>
              <a:buChar char="•"/>
              <a:defRPr/>
            </a:pPr>
            <a:r>
              <a:rPr lang="en-US" sz="2000" dirty="0">
                <a:latin typeface="Arial Narrow" pitchFamily="34" charset="0"/>
              </a:rPr>
              <a:t>Link reset vector to</a:t>
            </a:r>
            <a:br>
              <a:rPr lang="en-US" sz="2000" dirty="0">
                <a:latin typeface="Arial Narrow" pitchFamily="34" charset="0"/>
              </a:rPr>
            </a:br>
            <a:r>
              <a:rPr lang="en-US" sz="2000" dirty="0">
                <a:latin typeface="Arial Narrow" pitchFamily="34" charset="0"/>
              </a:rPr>
              <a:t>  specific </a:t>
            </a:r>
            <a:r>
              <a:rPr lang="en-US" sz="2000" dirty="0" err="1">
                <a:latin typeface="Arial Narrow" pitchFamily="34" charset="0"/>
              </a:rPr>
              <a:t>addr</a:t>
            </a:r>
            <a:r>
              <a:rPr lang="en-US" sz="2000" dirty="0">
                <a:latin typeface="Arial Narrow" pitchFamily="34" charset="0"/>
              </a:rPr>
              <a:t> (add</a:t>
            </a:r>
            <a:br>
              <a:rPr lang="en-US" sz="2000" dirty="0">
                <a:latin typeface="Arial Narrow" pitchFamily="34" charset="0"/>
              </a:rPr>
            </a:br>
            <a:r>
              <a:rPr lang="en-US" sz="2000" dirty="0">
                <a:latin typeface="Arial Narrow" pitchFamily="34" charset="0"/>
              </a:rPr>
              <a:t>  </a:t>
            </a:r>
            <a:r>
              <a:rPr lang="en-US" sz="2000" i="1" u="sng" dirty="0" smtClean="0">
                <a:latin typeface="Arial Narrow" pitchFamily="34" charset="0"/>
              </a:rPr>
              <a:t>reset vector to CFG</a:t>
            </a:r>
            <a:r>
              <a:rPr lang="en-US" sz="2000" dirty="0" smtClean="0">
                <a:latin typeface="Arial Narrow" pitchFamily="34" charset="0"/>
              </a:rPr>
              <a:t>)</a:t>
            </a:r>
            <a:endParaRPr lang="en-US" sz="2000" dirty="0">
              <a:latin typeface="Arial Narrow" pitchFamily="34" charset="0"/>
            </a:endParaRPr>
          </a:p>
        </p:txBody>
      </p:sp>
      <p:sp>
        <p:nvSpPr>
          <p:cNvPr id="17414" name="TextBox 53"/>
          <p:cNvSpPr txBox="1">
            <a:spLocks noChangeArrowheads="1"/>
          </p:cNvSpPr>
          <p:nvPr/>
        </p:nvSpPr>
        <p:spPr bwMode="auto">
          <a:xfrm>
            <a:off x="1006475" y="609600"/>
            <a:ext cx="1381125" cy="387350"/>
          </a:xfrm>
          <a:prstGeom prst="rect">
            <a:avLst/>
          </a:prstGeom>
          <a:noFill/>
          <a:ln w="9525">
            <a:noFill/>
            <a:miter lim="800000"/>
            <a:headEnd/>
            <a:tailEnd/>
          </a:ln>
        </p:spPr>
        <p:txBody>
          <a:bodyPr wrap="none">
            <a:spAutoFit/>
          </a:bodyPr>
          <a:lstStyle/>
          <a:p>
            <a:r>
              <a:rPr lang="en-US" b="0"/>
              <a:t>ARM.out</a:t>
            </a:r>
          </a:p>
        </p:txBody>
      </p:sp>
      <p:sp>
        <p:nvSpPr>
          <p:cNvPr id="17415" name="TextBox 54"/>
          <p:cNvSpPr txBox="1">
            <a:spLocks noChangeArrowheads="1"/>
          </p:cNvSpPr>
          <p:nvPr/>
        </p:nvSpPr>
        <p:spPr bwMode="auto">
          <a:xfrm>
            <a:off x="1077913" y="3276600"/>
            <a:ext cx="1290637" cy="387350"/>
          </a:xfrm>
          <a:prstGeom prst="rect">
            <a:avLst/>
          </a:prstGeom>
          <a:noFill/>
          <a:ln w="9525">
            <a:noFill/>
            <a:miter lim="800000"/>
            <a:headEnd/>
            <a:tailEnd/>
          </a:ln>
        </p:spPr>
        <p:txBody>
          <a:bodyPr wrap="none">
            <a:spAutoFit/>
          </a:bodyPr>
          <a:lstStyle/>
          <a:p>
            <a:r>
              <a:rPr lang="en-US" b="0"/>
              <a:t>DSP.out</a:t>
            </a:r>
          </a:p>
        </p:txBody>
      </p:sp>
      <p:sp>
        <p:nvSpPr>
          <p:cNvPr id="17416" name="Flowchart: Magnetic Disk 55"/>
          <p:cNvSpPr>
            <a:spLocks noChangeArrowheads="1"/>
          </p:cNvSpPr>
          <p:nvPr/>
        </p:nvSpPr>
        <p:spPr bwMode="auto">
          <a:xfrm>
            <a:off x="4038600" y="2286000"/>
            <a:ext cx="1524000" cy="1447800"/>
          </a:xfrm>
          <a:prstGeom prst="flowChartMagneticDisk">
            <a:avLst/>
          </a:prstGeom>
          <a:solidFill>
            <a:srgbClr val="92D050"/>
          </a:solidFill>
          <a:ln w="12700" algn="ctr">
            <a:solidFill>
              <a:schemeClr val="tx1"/>
            </a:solidFill>
            <a:round/>
            <a:headEnd type="none" w="sm" len="sm"/>
            <a:tailEnd type="none" w="sm" len="sm"/>
          </a:ln>
        </p:spPr>
        <p:txBody>
          <a:bodyPr anchor="ctr"/>
          <a:lstStyle/>
          <a:p>
            <a:pPr algn="ctr"/>
            <a:r>
              <a:rPr lang="en-US"/>
              <a:t>AISgen</a:t>
            </a:r>
          </a:p>
        </p:txBody>
      </p:sp>
      <p:cxnSp>
        <p:nvCxnSpPr>
          <p:cNvPr id="17417" name="Straight Arrow Connector 58"/>
          <p:cNvCxnSpPr>
            <a:cxnSpLocks noChangeShapeType="1"/>
            <a:stCxn id="57" idx="1"/>
            <a:endCxn id="17416" idx="1"/>
          </p:cNvCxnSpPr>
          <p:nvPr/>
        </p:nvCxnSpPr>
        <p:spPr bwMode="auto">
          <a:xfrm rot="16200000" flipH="1">
            <a:off x="4614069" y="2099469"/>
            <a:ext cx="371475" cy="1587"/>
          </a:xfrm>
          <a:prstGeom prst="straightConnector1">
            <a:avLst/>
          </a:prstGeom>
          <a:noFill/>
          <a:ln w="19050" algn="ctr">
            <a:solidFill>
              <a:schemeClr val="tx1"/>
            </a:solidFill>
            <a:round/>
            <a:headEnd type="none" w="sm" len="sm"/>
            <a:tailEnd type="arrow" w="med" len="med"/>
          </a:ln>
        </p:spPr>
      </p:cxnSp>
      <p:cxnSp>
        <p:nvCxnSpPr>
          <p:cNvPr id="17418" name="Straight Arrow Connector 60"/>
          <p:cNvCxnSpPr>
            <a:cxnSpLocks noChangeShapeType="1"/>
            <a:stCxn id="17412" idx="3"/>
          </p:cNvCxnSpPr>
          <p:nvPr/>
        </p:nvCxnSpPr>
        <p:spPr bwMode="auto">
          <a:xfrm>
            <a:off x="2971800" y="1985963"/>
            <a:ext cx="1219200" cy="909637"/>
          </a:xfrm>
          <a:prstGeom prst="straightConnector1">
            <a:avLst/>
          </a:prstGeom>
          <a:noFill/>
          <a:ln w="28575" algn="ctr">
            <a:solidFill>
              <a:schemeClr val="tx1"/>
            </a:solidFill>
            <a:round/>
            <a:headEnd type="none" w="sm" len="sm"/>
            <a:tailEnd type="arrow" w="med" len="med"/>
          </a:ln>
        </p:spPr>
      </p:cxnSp>
      <p:cxnSp>
        <p:nvCxnSpPr>
          <p:cNvPr id="17419" name="Straight Arrow Connector 62"/>
          <p:cNvCxnSpPr>
            <a:cxnSpLocks noChangeShapeType="1"/>
            <a:stCxn id="53" idx="3"/>
          </p:cNvCxnSpPr>
          <p:nvPr/>
        </p:nvCxnSpPr>
        <p:spPr bwMode="auto">
          <a:xfrm flipV="1">
            <a:off x="2971800" y="3352800"/>
            <a:ext cx="1219200" cy="1104900"/>
          </a:xfrm>
          <a:prstGeom prst="straightConnector1">
            <a:avLst/>
          </a:prstGeom>
          <a:noFill/>
          <a:ln w="28575" algn="ctr">
            <a:solidFill>
              <a:schemeClr val="tx1"/>
            </a:solidFill>
            <a:round/>
            <a:headEnd type="none" w="sm" len="sm"/>
            <a:tailEnd type="arrow" w="med" len="med"/>
          </a:ln>
        </p:spPr>
      </p:cxnSp>
      <p:sp>
        <p:nvSpPr>
          <p:cNvPr id="17420" name="Cube 65"/>
          <p:cNvSpPr>
            <a:spLocks noChangeArrowheads="1"/>
          </p:cNvSpPr>
          <p:nvPr/>
        </p:nvSpPr>
        <p:spPr bwMode="auto">
          <a:xfrm>
            <a:off x="6629400" y="979488"/>
            <a:ext cx="2209800" cy="4125912"/>
          </a:xfrm>
          <a:prstGeom prst="cube">
            <a:avLst>
              <a:gd name="adj" fmla="val 7995"/>
            </a:avLst>
          </a:prstGeom>
          <a:solidFill>
            <a:schemeClr val="accent1"/>
          </a:solidFill>
          <a:ln w="19050" algn="ctr">
            <a:solidFill>
              <a:schemeClr val="tx1"/>
            </a:solidFill>
            <a:round/>
            <a:headEnd type="none" w="sm" len="sm"/>
            <a:tailEnd type="none" w="sm" len="sm"/>
          </a:ln>
        </p:spPr>
        <p:txBody>
          <a:bodyPr/>
          <a:lstStyle/>
          <a:p>
            <a:endParaRPr lang="en-US"/>
          </a:p>
        </p:txBody>
      </p:sp>
      <p:sp>
        <p:nvSpPr>
          <p:cNvPr id="69" name="Right Arrow 68"/>
          <p:cNvSpPr/>
          <p:nvPr/>
        </p:nvSpPr>
        <p:spPr bwMode="auto">
          <a:xfrm>
            <a:off x="5662613" y="2776538"/>
            <a:ext cx="838200" cy="533400"/>
          </a:xfrm>
          <a:prstGeom prst="rightArrow">
            <a:avLst/>
          </a:prstGeom>
          <a:solidFill>
            <a:srgbClr val="92D050"/>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7422" name="TextBox 69"/>
          <p:cNvSpPr txBox="1">
            <a:spLocks noChangeArrowheads="1"/>
          </p:cNvSpPr>
          <p:nvPr/>
        </p:nvSpPr>
        <p:spPr bwMode="auto">
          <a:xfrm>
            <a:off x="6705600" y="1295400"/>
            <a:ext cx="1843088" cy="387350"/>
          </a:xfrm>
          <a:prstGeom prst="rect">
            <a:avLst/>
          </a:prstGeom>
          <a:noFill/>
          <a:ln w="9525">
            <a:noFill/>
            <a:miter lim="800000"/>
            <a:headEnd/>
            <a:tailEnd/>
          </a:ln>
        </p:spPr>
        <p:txBody>
          <a:bodyPr wrap="none">
            <a:spAutoFit/>
          </a:bodyPr>
          <a:lstStyle/>
          <a:p>
            <a:r>
              <a:rPr lang="en-US">
                <a:latin typeface="Courier New" pitchFamily="49" charset="0"/>
                <a:cs typeface="Courier New" pitchFamily="49" charset="0"/>
              </a:rPr>
              <a:t>flash.bin</a:t>
            </a:r>
          </a:p>
        </p:txBody>
      </p:sp>
      <p:sp>
        <p:nvSpPr>
          <p:cNvPr id="71" name="Rounded Rectangle 70"/>
          <p:cNvSpPr/>
          <p:nvPr/>
        </p:nvSpPr>
        <p:spPr bwMode="auto">
          <a:xfrm>
            <a:off x="6934200" y="1828800"/>
            <a:ext cx="1447800" cy="1371600"/>
          </a:xfrm>
          <a:prstGeom prst="roundRect">
            <a:avLst/>
          </a:prstGeom>
          <a:solidFill>
            <a:schemeClr val="bg1">
              <a:lumMod val="85000"/>
            </a:schemeClr>
          </a:solidFill>
          <a:ln w="19050" cap="flat" cmpd="sng" algn="ctr">
            <a:solidFill>
              <a:schemeClr val="tx1"/>
            </a:solidFill>
            <a:prstDash val="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2" name="Rounded Rectangle 71"/>
          <p:cNvSpPr/>
          <p:nvPr/>
        </p:nvSpPr>
        <p:spPr bwMode="auto">
          <a:xfrm>
            <a:off x="6934200" y="3352800"/>
            <a:ext cx="1447800" cy="1371600"/>
          </a:xfrm>
          <a:prstGeom prst="roundRect">
            <a:avLst/>
          </a:prstGeom>
          <a:solidFill>
            <a:schemeClr val="bg1">
              <a:lumMod val="85000"/>
            </a:schemeClr>
          </a:solidFill>
          <a:ln w="19050" cap="flat" cmpd="sng" algn="ctr">
            <a:solidFill>
              <a:schemeClr val="tx1"/>
            </a:solidFill>
            <a:prstDash val="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7425" name="TextBox 72"/>
          <p:cNvSpPr txBox="1">
            <a:spLocks noChangeArrowheads="1"/>
          </p:cNvSpPr>
          <p:nvPr/>
        </p:nvSpPr>
        <p:spPr bwMode="auto">
          <a:xfrm>
            <a:off x="7205663" y="1905000"/>
            <a:ext cx="885825" cy="387350"/>
          </a:xfrm>
          <a:prstGeom prst="rect">
            <a:avLst/>
          </a:prstGeom>
          <a:noFill/>
          <a:ln w="9525">
            <a:noFill/>
            <a:miter lim="800000"/>
            <a:headEnd/>
            <a:tailEnd/>
          </a:ln>
        </p:spPr>
        <p:txBody>
          <a:bodyPr wrap="none">
            <a:spAutoFit/>
          </a:bodyPr>
          <a:lstStyle/>
          <a:p>
            <a:r>
              <a:rPr lang="en-US" b="0"/>
              <a:t>ARM</a:t>
            </a:r>
          </a:p>
        </p:txBody>
      </p:sp>
      <p:sp>
        <p:nvSpPr>
          <p:cNvPr id="17426" name="TextBox 73"/>
          <p:cNvSpPr txBox="1">
            <a:spLocks noChangeArrowheads="1"/>
          </p:cNvSpPr>
          <p:nvPr/>
        </p:nvSpPr>
        <p:spPr bwMode="auto">
          <a:xfrm>
            <a:off x="7161213" y="2359025"/>
            <a:ext cx="1011237" cy="784225"/>
          </a:xfrm>
          <a:prstGeom prst="rect">
            <a:avLst/>
          </a:prstGeom>
          <a:noFill/>
          <a:ln w="9525">
            <a:noFill/>
            <a:miter lim="800000"/>
            <a:headEnd/>
            <a:tailEnd/>
          </a:ln>
        </p:spPr>
        <p:txBody>
          <a:bodyPr wrap="none">
            <a:spAutoFit/>
          </a:bodyPr>
          <a:lstStyle/>
          <a:p>
            <a:pPr>
              <a:lnSpc>
                <a:spcPct val="50000"/>
              </a:lnSpc>
            </a:pPr>
            <a:r>
              <a:rPr lang="en-US" sz="1800">
                <a:latin typeface="Courier New" pitchFamily="49" charset="0"/>
                <a:cs typeface="Courier New" pitchFamily="49" charset="0"/>
              </a:rPr>
              <a:t>sect_1</a:t>
            </a:r>
          </a:p>
          <a:p>
            <a:pPr>
              <a:lnSpc>
                <a:spcPct val="50000"/>
              </a:lnSpc>
            </a:pPr>
            <a:r>
              <a:rPr lang="en-US" sz="1800">
                <a:latin typeface="Courier New" pitchFamily="49" charset="0"/>
                <a:cs typeface="Courier New" pitchFamily="49" charset="0"/>
              </a:rPr>
              <a:t>sect_2</a:t>
            </a:r>
          </a:p>
          <a:p>
            <a:pPr>
              <a:lnSpc>
                <a:spcPct val="50000"/>
              </a:lnSpc>
            </a:pPr>
            <a:r>
              <a:rPr lang="en-US" sz="1800">
                <a:latin typeface="Courier New" pitchFamily="49" charset="0"/>
                <a:cs typeface="Courier New" pitchFamily="49" charset="0"/>
              </a:rPr>
              <a:t>…</a:t>
            </a:r>
          </a:p>
        </p:txBody>
      </p:sp>
      <p:sp>
        <p:nvSpPr>
          <p:cNvPr id="17427" name="TextBox 74"/>
          <p:cNvSpPr txBox="1">
            <a:spLocks noChangeArrowheads="1"/>
          </p:cNvSpPr>
          <p:nvPr/>
        </p:nvSpPr>
        <p:spPr bwMode="auto">
          <a:xfrm>
            <a:off x="7205663" y="3429000"/>
            <a:ext cx="817562" cy="387350"/>
          </a:xfrm>
          <a:prstGeom prst="rect">
            <a:avLst/>
          </a:prstGeom>
          <a:noFill/>
          <a:ln w="9525">
            <a:noFill/>
            <a:miter lim="800000"/>
            <a:headEnd/>
            <a:tailEnd/>
          </a:ln>
        </p:spPr>
        <p:txBody>
          <a:bodyPr wrap="none">
            <a:spAutoFit/>
          </a:bodyPr>
          <a:lstStyle/>
          <a:p>
            <a:r>
              <a:rPr lang="en-US" b="0"/>
              <a:t>DSP</a:t>
            </a:r>
          </a:p>
        </p:txBody>
      </p:sp>
      <p:sp>
        <p:nvSpPr>
          <p:cNvPr id="17428" name="TextBox 75"/>
          <p:cNvSpPr txBox="1">
            <a:spLocks noChangeArrowheads="1"/>
          </p:cNvSpPr>
          <p:nvPr/>
        </p:nvSpPr>
        <p:spPr bwMode="auto">
          <a:xfrm>
            <a:off x="7161213" y="3892550"/>
            <a:ext cx="1011237" cy="785813"/>
          </a:xfrm>
          <a:prstGeom prst="rect">
            <a:avLst/>
          </a:prstGeom>
          <a:noFill/>
          <a:ln w="9525">
            <a:noFill/>
            <a:miter lim="800000"/>
            <a:headEnd/>
            <a:tailEnd/>
          </a:ln>
        </p:spPr>
        <p:txBody>
          <a:bodyPr wrap="none">
            <a:spAutoFit/>
          </a:bodyPr>
          <a:lstStyle/>
          <a:p>
            <a:pPr>
              <a:lnSpc>
                <a:spcPct val="50000"/>
              </a:lnSpc>
            </a:pPr>
            <a:r>
              <a:rPr lang="en-US" sz="1800">
                <a:latin typeface="Courier New" pitchFamily="49" charset="0"/>
                <a:cs typeface="Courier New" pitchFamily="49" charset="0"/>
              </a:rPr>
              <a:t>sect_1</a:t>
            </a:r>
          </a:p>
          <a:p>
            <a:pPr>
              <a:lnSpc>
                <a:spcPct val="50000"/>
              </a:lnSpc>
            </a:pPr>
            <a:r>
              <a:rPr lang="en-US" sz="1800">
                <a:latin typeface="Courier New" pitchFamily="49" charset="0"/>
                <a:cs typeface="Courier New" pitchFamily="49" charset="0"/>
              </a:rPr>
              <a:t>sect_2</a:t>
            </a:r>
          </a:p>
          <a:p>
            <a:pPr>
              <a:lnSpc>
                <a:spcPct val="50000"/>
              </a:lnSpc>
            </a:pPr>
            <a:r>
              <a:rPr lang="en-US" sz="1800">
                <a:latin typeface="Courier New" pitchFamily="49" charset="0"/>
                <a:cs typeface="Courier New" pitchFamily="49" charset="0"/>
              </a:rPr>
              <a:t>…</a:t>
            </a:r>
          </a:p>
        </p:txBody>
      </p:sp>
      <p:sp>
        <p:nvSpPr>
          <p:cNvPr id="17429" name="Text Box 11"/>
          <p:cNvSpPr txBox="1">
            <a:spLocks noChangeArrowheads="1"/>
          </p:cNvSpPr>
          <p:nvPr/>
        </p:nvSpPr>
        <p:spPr bwMode="auto">
          <a:xfrm>
            <a:off x="1633538" y="5484813"/>
            <a:ext cx="6766596" cy="1237262"/>
          </a:xfrm>
          <a:prstGeom prst="rect">
            <a:avLst/>
          </a:prstGeom>
          <a:noFill/>
          <a:ln w="12700">
            <a:noFill/>
            <a:miter lim="800000"/>
            <a:headEnd type="none" w="sm" len="sm"/>
            <a:tailEnd type="none" w="sm" len="sm"/>
          </a:ln>
        </p:spPr>
        <p:txBody>
          <a:bodyPr wrap="none">
            <a:spAutoFit/>
          </a:bodyPr>
          <a:lstStyle/>
          <a:p>
            <a:pPr marL="342900" indent="-342900">
              <a:lnSpc>
                <a:spcPct val="70000"/>
              </a:lnSpc>
              <a:buClr>
                <a:schemeClr val="tx2"/>
              </a:buClr>
              <a:buSzPct val="75000"/>
              <a:buFont typeface="Wingdings" pitchFamily="2" charset="2"/>
              <a:buChar char=""/>
            </a:pPr>
            <a:r>
              <a:rPr lang="en-US" b="0" dirty="0">
                <a:latin typeface="Arial Narrow" pitchFamily="34" charset="0"/>
              </a:rPr>
              <a:t>ARM code programs DSP’s entry point to L2 </a:t>
            </a:r>
            <a:r>
              <a:rPr lang="en-US" b="0" dirty="0" err="1">
                <a:latin typeface="Arial Narrow" pitchFamily="34" charset="0"/>
              </a:rPr>
              <a:t>addr</a:t>
            </a:r>
            <a:endParaRPr lang="en-US" b="0" dirty="0">
              <a:latin typeface="Arial Narrow" pitchFamily="34" charset="0"/>
            </a:endParaRPr>
          </a:p>
          <a:p>
            <a:pPr marL="342900" indent="-342900">
              <a:lnSpc>
                <a:spcPct val="70000"/>
              </a:lnSpc>
              <a:buClr>
                <a:schemeClr val="tx2"/>
              </a:buClr>
              <a:buSzPct val="75000"/>
              <a:buFont typeface="Wingdings" pitchFamily="2" charset="2"/>
              <a:buChar char=""/>
            </a:pPr>
            <a:r>
              <a:rPr lang="en-US" b="0" dirty="0" smtClean="0">
                <a:latin typeface="Arial Narrow" pitchFamily="34" charset="0"/>
              </a:rPr>
              <a:t>SYS/BIOS CFG </a:t>
            </a:r>
            <a:r>
              <a:rPr lang="en-US" b="0" dirty="0">
                <a:latin typeface="Arial Narrow" pitchFamily="34" charset="0"/>
              </a:rPr>
              <a:t>file specifies exact entry point for boot</a:t>
            </a:r>
          </a:p>
          <a:p>
            <a:pPr marL="342900" indent="-342900">
              <a:lnSpc>
                <a:spcPct val="70000"/>
              </a:lnSpc>
              <a:buClr>
                <a:schemeClr val="tx2"/>
              </a:buClr>
              <a:buSzPct val="75000"/>
              <a:buFont typeface="Wingdings" pitchFamily="2" charset="2"/>
              <a:buChar char=""/>
            </a:pPr>
            <a:r>
              <a:rPr lang="en-US" b="0" dirty="0" err="1">
                <a:latin typeface="Arial Narrow" pitchFamily="34" charset="0"/>
              </a:rPr>
              <a:t>AISgen</a:t>
            </a:r>
            <a:r>
              <a:rPr lang="en-US" b="0" dirty="0">
                <a:latin typeface="Arial Narrow" pitchFamily="34" charset="0"/>
              </a:rPr>
              <a:t> combines .out files into one bootable image</a:t>
            </a:r>
          </a:p>
        </p:txBody>
      </p:sp>
      <p:grpSp>
        <p:nvGrpSpPr>
          <p:cNvPr id="17430" name="Group 84"/>
          <p:cNvGrpSpPr>
            <a:grpSpLocks/>
          </p:cNvGrpSpPr>
          <p:nvPr/>
        </p:nvGrpSpPr>
        <p:grpSpPr bwMode="auto">
          <a:xfrm>
            <a:off x="4037013" y="923925"/>
            <a:ext cx="1719262" cy="993775"/>
            <a:chOff x="3886200" y="838200"/>
            <a:chExt cx="1718932" cy="994832"/>
          </a:xfrm>
        </p:grpSpPr>
        <p:sp>
          <p:nvSpPr>
            <p:cNvPr id="57" name="Round Diagonal Corner Rectangle 56"/>
            <p:cNvSpPr/>
            <p:nvPr/>
          </p:nvSpPr>
          <p:spPr bwMode="auto">
            <a:xfrm>
              <a:off x="3886200" y="838200"/>
              <a:ext cx="1523707" cy="990065"/>
            </a:xfrm>
            <a:prstGeom prst="round2DiagRect">
              <a:avLst/>
            </a:prstGeom>
            <a:solidFill>
              <a:schemeClr val="bg1"/>
            </a:solidFill>
            <a:ln w="12700" cap="flat" cmpd="sng" algn="ctr">
              <a:solidFill>
                <a:schemeClr val="tx1"/>
              </a:solidFill>
              <a:prstDash val="solid"/>
              <a:round/>
              <a:headEnd type="none" w="sm" len="sm"/>
              <a:tailEnd type="none" w="sm" len="sm"/>
            </a:ln>
            <a:effectLst/>
          </p:spPr>
          <p:txBody>
            <a:bodyPr anchor="ctr"/>
            <a:lstStyle/>
            <a:p>
              <a:pPr algn="ctr">
                <a:defRPr/>
              </a:pPr>
              <a:endParaRPr lang="en-US" sz="1800" dirty="0">
                <a:latin typeface="Arial Narrow" pitchFamily="34" charset="0"/>
              </a:endParaRPr>
            </a:p>
          </p:txBody>
        </p:sp>
        <p:sp>
          <p:nvSpPr>
            <p:cNvPr id="17433" name="TextBox 80"/>
            <p:cNvSpPr txBox="1">
              <a:spLocks noChangeArrowheads="1"/>
            </p:cNvSpPr>
            <p:nvPr/>
          </p:nvSpPr>
          <p:spPr bwMode="auto">
            <a:xfrm>
              <a:off x="3932270" y="955163"/>
              <a:ext cx="914400" cy="877869"/>
            </a:xfrm>
            <a:prstGeom prst="rect">
              <a:avLst/>
            </a:prstGeom>
            <a:noFill/>
            <a:ln w="9525">
              <a:noFill/>
              <a:miter lim="800000"/>
              <a:headEnd/>
              <a:tailEnd/>
            </a:ln>
          </p:spPr>
          <p:txBody>
            <a:bodyPr>
              <a:spAutoFit/>
            </a:bodyPr>
            <a:lstStyle/>
            <a:p>
              <a:pPr>
                <a:lnSpc>
                  <a:spcPct val="60000"/>
                </a:lnSpc>
                <a:buFont typeface="Arial" charset="0"/>
                <a:buChar char="•"/>
              </a:pPr>
              <a:r>
                <a:rPr lang="en-US" sz="1800" b="0">
                  <a:latin typeface="Arial Narrow" pitchFamily="34" charset="0"/>
                </a:rPr>
                <a:t> PLL0</a:t>
              </a:r>
            </a:p>
            <a:p>
              <a:pPr>
                <a:lnSpc>
                  <a:spcPct val="60000"/>
                </a:lnSpc>
                <a:buFont typeface="Arial" charset="0"/>
                <a:buChar char="•"/>
              </a:pPr>
              <a:r>
                <a:rPr lang="en-US" sz="1800" b="0">
                  <a:latin typeface="Arial Narrow" pitchFamily="34" charset="0"/>
                </a:rPr>
                <a:t> PLL1</a:t>
              </a:r>
            </a:p>
            <a:p>
              <a:pPr>
                <a:lnSpc>
                  <a:spcPct val="60000"/>
                </a:lnSpc>
                <a:buFont typeface="Arial" charset="0"/>
                <a:buChar char="•"/>
              </a:pPr>
              <a:r>
                <a:rPr lang="en-US" sz="1800" b="0">
                  <a:latin typeface="Arial Narrow" pitchFamily="34" charset="0"/>
                </a:rPr>
                <a:t> SPI</a:t>
              </a:r>
            </a:p>
          </p:txBody>
        </p:sp>
        <p:sp>
          <p:nvSpPr>
            <p:cNvPr id="17434" name="TextBox 82"/>
            <p:cNvSpPr txBox="1">
              <a:spLocks noChangeArrowheads="1"/>
            </p:cNvSpPr>
            <p:nvPr/>
          </p:nvSpPr>
          <p:spPr bwMode="auto">
            <a:xfrm>
              <a:off x="4690732" y="950830"/>
              <a:ext cx="914400" cy="573170"/>
            </a:xfrm>
            <a:prstGeom prst="rect">
              <a:avLst/>
            </a:prstGeom>
            <a:noFill/>
            <a:ln w="9525">
              <a:noFill/>
              <a:miter lim="800000"/>
              <a:headEnd/>
              <a:tailEnd/>
            </a:ln>
          </p:spPr>
          <p:txBody>
            <a:bodyPr>
              <a:spAutoFit/>
            </a:bodyPr>
            <a:lstStyle/>
            <a:p>
              <a:pPr>
                <a:lnSpc>
                  <a:spcPct val="60000"/>
                </a:lnSpc>
                <a:buFont typeface="Arial" charset="0"/>
                <a:buChar char="•"/>
              </a:pPr>
              <a:r>
                <a:rPr lang="en-US" sz="1800" b="0">
                  <a:latin typeface="Arial Narrow" pitchFamily="34" charset="0"/>
                </a:rPr>
                <a:t> DDR</a:t>
              </a:r>
            </a:p>
            <a:p>
              <a:pPr>
                <a:lnSpc>
                  <a:spcPct val="60000"/>
                </a:lnSpc>
                <a:buFont typeface="Arial" charset="0"/>
                <a:buChar char="•"/>
              </a:pPr>
              <a:r>
                <a:rPr lang="en-US" sz="1800" b="0">
                  <a:latin typeface="Arial Narrow" pitchFamily="34" charset="0"/>
                </a:rPr>
                <a:t> PSC</a:t>
              </a:r>
            </a:p>
          </p:txBody>
        </p:sp>
      </p:grpSp>
      <p:sp>
        <p:nvSpPr>
          <p:cNvPr id="17431" name="TextBox 85"/>
          <p:cNvSpPr txBox="1">
            <a:spLocks noChangeArrowheads="1"/>
          </p:cNvSpPr>
          <p:nvPr/>
        </p:nvSpPr>
        <p:spPr bwMode="auto">
          <a:xfrm>
            <a:off x="4278313" y="609600"/>
            <a:ext cx="922337" cy="387350"/>
          </a:xfrm>
          <a:prstGeom prst="rect">
            <a:avLst/>
          </a:prstGeom>
          <a:noFill/>
          <a:ln w="9525">
            <a:noFill/>
            <a:miter lim="800000"/>
            <a:headEnd/>
            <a:tailEnd/>
          </a:ln>
        </p:spPr>
        <p:txBody>
          <a:bodyPr wrap="none">
            <a:spAutoFit/>
          </a:bodyPr>
          <a:lstStyle/>
          <a:p>
            <a:r>
              <a:rPr lang="en-US">
                <a:latin typeface="Courier New" pitchFamily="49" charset="0"/>
                <a:cs typeface="Courier New" pitchFamily="49" charset="0"/>
              </a:rPr>
              <a:t>.cfg</a:t>
            </a:r>
          </a:p>
        </p:txBody>
      </p:sp>
      <p:pic>
        <p:nvPicPr>
          <p:cNvPr id="29"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r>
              <a:rPr lang="en-US" smtClean="0"/>
              <a:t>ARM + DSP Boot (OMAP-L138)</a:t>
            </a:r>
          </a:p>
        </p:txBody>
      </p:sp>
      <p:sp>
        <p:nvSpPr>
          <p:cNvPr id="18436" name="Text Box 11"/>
          <p:cNvSpPr txBox="1">
            <a:spLocks noChangeArrowheads="1"/>
          </p:cNvSpPr>
          <p:nvPr/>
        </p:nvSpPr>
        <p:spPr bwMode="auto">
          <a:xfrm>
            <a:off x="914400" y="5430838"/>
            <a:ext cx="7881938" cy="1236662"/>
          </a:xfrm>
          <a:prstGeom prst="rect">
            <a:avLst/>
          </a:prstGeom>
          <a:noFill/>
          <a:ln w="12700">
            <a:noFill/>
            <a:miter lim="800000"/>
            <a:headEnd type="none" w="sm" len="sm"/>
            <a:tailEnd type="none" w="sm" len="sm"/>
          </a:ln>
        </p:spPr>
        <p:txBody>
          <a:bodyPr wrap="none">
            <a:spAutoFit/>
          </a:bodyPr>
          <a:lstStyle/>
          <a:p>
            <a:pPr marL="342900" indent="-342900">
              <a:lnSpc>
                <a:spcPct val="70000"/>
              </a:lnSpc>
              <a:buClr>
                <a:schemeClr val="tx2"/>
              </a:buClr>
              <a:buSzPct val="75000"/>
              <a:buFont typeface="Wingdings" pitchFamily="2" charset="2"/>
              <a:buChar char=""/>
            </a:pPr>
            <a:r>
              <a:rPr lang="en-US" b="0">
                <a:latin typeface="Arial Narrow" pitchFamily="34" charset="0"/>
              </a:rPr>
              <a:t>ARM Bootloader runs at reset, copies ARM/DSP sections to RAM</a:t>
            </a:r>
          </a:p>
          <a:p>
            <a:pPr marL="342900" indent="-342900">
              <a:lnSpc>
                <a:spcPct val="70000"/>
              </a:lnSpc>
              <a:buClr>
                <a:schemeClr val="tx2"/>
              </a:buClr>
              <a:buSzPct val="75000"/>
              <a:buFont typeface="Wingdings" pitchFamily="2" charset="2"/>
              <a:buChar char=""/>
            </a:pPr>
            <a:r>
              <a:rPr lang="en-US" b="0">
                <a:latin typeface="Arial Narrow" pitchFamily="34" charset="0"/>
              </a:rPr>
              <a:t>ARM App runs, wakes DSP, sets DSP PC = entry point, DSP runs</a:t>
            </a:r>
          </a:p>
          <a:p>
            <a:pPr marL="342900" indent="-342900">
              <a:lnSpc>
                <a:spcPct val="70000"/>
              </a:lnSpc>
              <a:buClr>
                <a:schemeClr val="tx2"/>
              </a:buClr>
              <a:buSzPct val="75000"/>
              <a:buFont typeface="Wingdings" pitchFamily="2" charset="2"/>
              <a:buChar char=""/>
            </a:pPr>
            <a:r>
              <a:rPr lang="en-US" b="0">
                <a:latin typeface="Arial Narrow" pitchFamily="34" charset="0"/>
              </a:rPr>
              <a:t>Both ARM and DSP programs are running simultaneously</a:t>
            </a:r>
          </a:p>
        </p:txBody>
      </p:sp>
      <p:sp>
        <p:nvSpPr>
          <p:cNvPr id="18437" name="Cube 35"/>
          <p:cNvSpPr>
            <a:spLocks noChangeArrowheads="1"/>
          </p:cNvSpPr>
          <p:nvPr/>
        </p:nvSpPr>
        <p:spPr bwMode="auto">
          <a:xfrm>
            <a:off x="1600200" y="990600"/>
            <a:ext cx="1752600" cy="1066800"/>
          </a:xfrm>
          <a:prstGeom prst="cube">
            <a:avLst>
              <a:gd name="adj" fmla="val 12597"/>
            </a:avLst>
          </a:prstGeom>
          <a:solidFill>
            <a:srgbClr val="FFFF66"/>
          </a:solidFill>
          <a:ln w="12700" algn="ctr">
            <a:solidFill>
              <a:schemeClr val="tx1"/>
            </a:solidFill>
            <a:round/>
            <a:headEnd type="none" w="sm" len="sm"/>
            <a:tailEnd type="none" w="sm" len="sm"/>
          </a:ln>
        </p:spPr>
        <p:txBody>
          <a:bodyPr/>
          <a:lstStyle/>
          <a:p>
            <a:pPr algn="ctr"/>
            <a:r>
              <a:rPr lang="en-US" sz="2000">
                <a:latin typeface="Courier New" pitchFamily="49" charset="0"/>
                <a:cs typeface="Courier New" pitchFamily="49" charset="0"/>
              </a:rPr>
              <a:t>flash.bin</a:t>
            </a:r>
          </a:p>
        </p:txBody>
      </p:sp>
      <p:sp>
        <p:nvSpPr>
          <p:cNvPr id="18438" name="TextBox 36"/>
          <p:cNvSpPr txBox="1">
            <a:spLocks noChangeArrowheads="1"/>
          </p:cNvSpPr>
          <p:nvPr/>
        </p:nvSpPr>
        <p:spPr bwMode="auto">
          <a:xfrm>
            <a:off x="1881188" y="685800"/>
            <a:ext cx="1382712" cy="387350"/>
          </a:xfrm>
          <a:prstGeom prst="rect">
            <a:avLst/>
          </a:prstGeom>
          <a:noFill/>
          <a:ln w="9525">
            <a:noFill/>
            <a:miter lim="800000"/>
            <a:headEnd/>
            <a:tailEnd/>
          </a:ln>
        </p:spPr>
        <p:txBody>
          <a:bodyPr wrap="none">
            <a:spAutoFit/>
          </a:bodyPr>
          <a:lstStyle/>
          <a:p>
            <a:r>
              <a:rPr lang="en-US" b="0"/>
              <a:t>Host PC</a:t>
            </a:r>
          </a:p>
        </p:txBody>
      </p:sp>
      <p:sp>
        <p:nvSpPr>
          <p:cNvPr id="39" name="Rounded Rectangle 38"/>
          <p:cNvSpPr/>
          <p:nvPr/>
        </p:nvSpPr>
        <p:spPr bwMode="auto">
          <a:xfrm>
            <a:off x="1785938" y="1524000"/>
            <a:ext cx="533400" cy="457200"/>
          </a:xfrm>
          <a:prstGeom prst="roundRect">
            <a:avLst/>
          </a:prstGeom>
          <a:solidFill>
            <a:schemeClr val="bg1">
              <a:lumMod val="95000"/>
            </a:schemeClr>
          </a:solidFill>
          <a:ln w="12700" cap="flat" cmpd="sng" algn="ctr">
            <a:solidFill>
              <a:schemeClr val="tx1"/>
            </a:solidFill>
            <a:prstDash val="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40" name="Rounded Rectangle 39"/>
          <p:cNvSpPr/>
          <p:nvPr/>
        </p:nvSpPr>
        <p:spPr bwMode="auto">
          <a:xfrm>
            <a:off x="2471738" y="1524000"/>
            <a:ext cx="533400" cy="457200"/>
          </a:xfrm>
          <a:prstGeom prst="roundRect">
            <a:avLst/>
          </a:prstGeom>
          <a:solidFill>
            <a:schemeClr val="bg1">
              <a:lumMod val="95000"/>
            </a:schemeClr>
          </a:solidFill>
          <a:ln w="12700" cap="flat" cmpd="sng" algn="ctr">
            <a:solidFill>
              <a:schemeClr val="tx1"/>
            </a:solidFill>
            <a:prstDash val="dash"/>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8441" name="Rounded Rectangle 40"/>
          <p:cNvSpPr>
            <a:spLocks noChangeArrowheads="1"/>
          </p:cNvSpPr>
          <p:nvPr/>
        </p:nvSpPr>
        <p:spPr bwMode="auto">
          <a:xfrm>
            <a:off x="1600200" y="2590800"/>
            <a:ext cx="1752600" cy="1219200"/>
          </a:xfrm>
          <a:prstGeom prst="roundRect">
            <a:avLst>
              <a:gd name="adj" fmla="val 16667"/>
            </a:avLst>
          </a:prstGeom>
          <a:solidFill>
            <a:srgbClr val="CCFF66"/>
          </a:solidFill>
          <a:ln w="12700" algn="ctr">
            <a:solidFill>
              <a:schemeClr val="tx1"/>
            </a:solidFill>
            <a:round/>
            <a:headEnd type="none" w="sm" len="sm"/>
            <a:tailEnd type="none" w="sm" len="sm"/>
          </a:ln>
        </p:spPr>
        <p:txBody>
          <a:bodyPr/>
          <a:lstStyle/>
          <a:p>
            <a:pPr algn="ctr"/>
            <a:r>
              <a:rPr lang="en-US" b="0">
                <a:latin typeface="Arial Narrow" pitchFamily="34" charset="0"/>
              </a:rPr>
              <a:t>C6748</a:t>
            </a:r>
          </a:p>
          <a:p>
            <a:pPr algn="ctr"/>
            <a:r>
              <a:rPr lang="en-US" b="0">
                <a:latin typeface="Arial Narrow" pitchFamily="34" charset="0"/>
              </a:rPr>
              <a:t>“SPIWriter”</a:t>
            </a:r>
          </a:p>
        </p:txBody>
      </p:sp>
      <p:sp>
        <p:nvSpPr>
          <p:cNvPr id="18442" name="TextBox 41"/>
          <p:cNvSpPr txBox="1">
            <a:spLocks noChangeArrowheads="1"/>
          </p:cNvSpPr>
          <p:nvPr/>
        </p:nvSpPr>
        <p:spPr bwMode="auto">
          <a:xfrm>
            <a:off x="381000" y="1370013"/>
            <a:ext cx="1211263" cy="573087"/>
          </a:xfrm>
          <a:prstGeom prst="rect">
            <a:avLst/>
          </a:prstGeom>
          <a:noFill/>
          <a:ln w="9525">
            <a:noFill/>
            <a:miter lim="800000"/>
            <a:headEnd/>
            <a:tailEnd/>
          </a:ln>
        </p:spPr>
        <p:txBody>
          <a:bodyPr wrap="none">
            <a:spAutoFit/>
          </a:bodyPr>
          <a:lstStyle/>
          <a:p>
            <a:pPr algn="ctr">
              <a:lnSpc>
                <a:spcPct val="50000"/>
              </a:lnSpc>
            </a:pPr>
            <a:r>
              <a:rPr lang="en-US" sz="2000" b="0">
                <a:latin typeface="Arial Narrow" pitchFamily="34" charset="0"/>
              </a:rPr>
              <a:t>DSP+ARM</a:t>
            </a:r>
          </a:p>
          <a:p>
            <a:pPr algn="ctr">
              <a:lnSpc>
                <a:spcPct val="50000"/>
              </a:lnSpc>
            </a:pPr>
            <a:r>
              <a:rPr lang="en-US" sz="2000" b="0">
                <a:latin typeface="Arial Narrow" pitchFamily="34" charset="0"/>
              </a:rPr>
              <a:t>Image</a:t>
            </a:r>
          </a:p>
        </p:txBody>
      </p:sp>
      <p:sp>
        <p:nvSpPr>
          <p:cNvPr id="18443" name="TextBox 42"/>
          <p:cNvSpPr txBox="1">
            <a:spLocks noChangeArrowheads="1"/>
          </p:cNvSpPr>
          <p:nvPr/>
        </p:nvSpPr>
        <p:spPr bwMode="auto">
          <a:xfrm>
            <a:off x="309563" y="2895600"/>
            <a:ext cx="1354137" cy="554038"/>
          </a:xfrm>
          <a:prstGeom prst="rect">
            <a:avLst/>
          </a:prstGeom>
          <a:noFill/>
          <a:ln w="9525">
            <a:noFill/>
            <a:miter lim="800000"/>
            <a:headEnd/>
            <a:tailEnd/>
          </a:ln>
        </p:spPr>
        <p:txBody>
          <a:bodyPr wrap="none">
            <a:spAutoFit/>
          </a:bodyPr>
          <a:lstStyle/>
          <a:p>
            <a:pPr algn="ctr">
              <a:lnSpc>
                <a:spcPct val="50000"/>
              </a:lnSpc>
            </a:pPr>
            <a:r>
              <a:rPr lang="en-US" sz="2000" b="0">
                <a:latin typeface="Arial Narrow" pitchFamily="34" charset="0"/>
              </a:rPr>
              <a:t>Flash</a:t>
            </a:r>
          </a:p>
          <a:p>
            <a:pPr algn="ctr">
              <a:lnSpc>
                <a:spcPct val="50000"/>
              </a:lnSpc>
            </a:pPr>
            <a:r>
              <a:rPr lang="en-US" sz="2000" b="0">
                <a:latin typeface="Arial Narrow" pitchFamily="34" charset="0"/>
              </a:rPr>
              <a:t>Programmer</a:t>
            </a:r>
          </a:p>
        </p:txBody>
      </p:sp>
      <p:sp>
        <p:nvSpPr>
          <p:cNvPr id="44" name="Rectangle 43"/>
          <p:cNvSpPr/>
          <p:nvPr/>
        </p:nvSpPr>
        <p:spPr bwMode="auto">
          <a:xfrm>
            <a:off x="1600200" y="4343400"/>
            <a:ext cx="1752600" cy="685800"/>
          </a:xfrm>
          <a:prstGeom prst="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anchor="ctr"/>
          <a:lstStyle/>
          <a:p>
            <a:pPr algn="ctr">
              <a:defRPr/>
            </a:pPr>
            <a:r>
              <a:rPr lang="en-US" b="0" dirty="0"/>
              <a:t>EEPROM</a:t>
            </a:r>
          </a:p>
        </p:txBody>
      </p:sp>
      <p:sp>
        <p:nvSpPr>
          <p:cNvPr id="47" name="Down Arrow 46"/>
          <p:cNvSpPr/>
          <p:nvPr/>
        </p:nvSpPr>
        <p:spPr bwMode="auto">
          <a:xfrm>
            <a:off x="2286000" y="2133600"/>
            <a:ext cx="304800" cy="381000"/>
          </a:xfrm>
          <a:prstGeom prst="down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48" name="Down Arrow 47"/>
          <p:cNvSpPr/>
          <p:nvPr/>
        </p:nvSpPr>
        <p:spPr bwMode="auto">
          <a:xfrm>
            <a:off x="2286000" y="3886200"/>
            <a:ext cx="304800" cy="381000"/>
          </a:xfrm>
          <a:prstGeom prst="down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8447" name="TextBox 48"/>
          <p:cNvSpPr txBox="1">
            <a:spLocks noChangeArrowheads="1"/>
          </p:cNvSpPr>
          <p:nvPr/>
        </p:nvSpPr>
        <p:spPr bwMode="auto">
          <a:xfrm>
            <a:off x="514350" y="4419600"/>
            <a:ext cx="944563" cy="554038"/>
          </a:xfrm>
          <a:prstGeom prst="rect">
            <a:avLst/>
          </a:prstGeom>
          <a:noFill/>
          <a:ln w="9525">
            <a:noFill/>
            <a:miter lim="800000"/>
            <a:headEnd/>
            <a:tailEnd/>
          </a:ln>
        </p:spPr>
        <p:txBody>
          <a:bodyPr wrap="none">
            <a:spAutoFit/>
          </a:bodyPr>
          <a:lstStyle/>
          <a:p>
            <a:pPr algn="ctr">
              <a:lnSpc>
                <a:spcPct val="50000"/>
              </a:lnSpc>
            </a:pPr>
            <a:r>
              <a:rPr lang="en-US" sz="2000" b="0">
                <a:latin typeface="Arial Narrow" pitchFamily="34" charset="0"/>
              </a:rPr>
              <a:t>Flash</a:t>
            </a:r>
          </a:p>
          <a:p>
            <a:pPr algn="ctr">
              <a:lnSpc>
                <a:spcPct val="50000"/>
              </a:lnSpc>
            </a:pPr>
            <a:r>
              <a:rPr lang="en-US" sz="2000" b="0">
                <a:latin typeface="Arial Narrow" pitchFamily="34" charset="0"/>
              </a:rPr>
              <a:t>Memory</a:t>
            </a:r>
          </a:p>
        </p:txBody>
      </p:sp>
      <p:sp>
        <p:nvSpPr>
          <p:cNvPr id="18448" name="TextBox 49"/>
          <p:cNvSpPr txBox="1">
            <a:spLocks noChangeArrowheads="1"/>
          </p:cNvSpPr>
          <p:nvPr/>
        </p:nvSpPr>
        <p:spPr bwMode="auto">
          <a:xfrm>
            <a:off x="7683500" y="730250"/>
            <a:ext cx="954088" cy="338138"/>
          </a:xfrm>
          <a:prstGeom prst="rect">
            <a:avLst/>
          </a:prstGeom>
          <a:noFill/>
          <a:ln w="9525">
            <a:noFill/>
            <a:miter lim="800000"/>
            <a:headEnd/>
            <a:tailEnd/>
          </a:ln>
        </p:spPr>
        <p:txBody>
          <a:bodyPr wrap="none">
            <a:spAutoFit/>
          </a:bodyPr>
          <a:lstStyle/>
          <a:p>
            <a:r>
              <a:rPr lang="en-US" sz="2000">
                <a:latin typeface="Courier New" pitchFamily="49" charset="0"/>
                <a:cs typeface="Courier New" pitchFamily="49" charset="0"/>
              </a:rPr>
              <a:t>RESET</a:t>
            </a:r>
          </a:p>
        </p:txBody>
      </p:sp>
      <p:sp>
        <p:nvSpPr>
          <p:cNvPr id="18449" name="Rectangle 50"/>
          <p:cNvSpPr>
            <a:spLocks noChangeArrowheads="1"/>
          </p:cNvSpPr>
          <p:nvPr/>
        </p:nvSpPr>
        <p:spPr bwMode="auto">
          <a:xfrm>
            <a:off x="5867400" y="685800"/>
            <a:ext cx="1371600" cy="457200"/>
          </a:xfrm>
          <a:prstGeom prst="rect">
            <a:avLst/>
          </a:prstGeom>
          <a:solidFill>
            <a:schemeClr val="accent1"/>
          </a:solidFill>
          <a:ln w="12700" algn="ctr">
            <a:solidFill>
              <a:schemeClr val="tx1"/>
            </a:solidFill>
            <a:round/>
            <a:headEnd type="none" w="sm" len="sm"/>
            <a:tailEnd type="none" w="sm" len="sm"/>
          </a:ln>
        </p:spPr>
        <p:txBody>
          <a:bodyPr anchor="ctr"/>
          <a:lstStyle/>
          <a:p>
            <a:pPr algn="ctr"/>
            <a:r>
              <a:rPr lang="en-US" sz="2000" b="0"/>
              <a:t>Boot Pins</a:t>
            </a:r>
          </a:p>
        </p:txBody>
      </p:sp>
      <p:sp>
        <p:nvSpPr>
          <p:cNvPr id="60" name="Rounded Rectangle 59"/>
          <p:cNvSpPr/>
          <p:nvPr/>
        </p:nvSpPr>
        <p:spPr bwMode="auto">
          <a:xfrm>
            <a:off x="5029200" y="1676400"/>
            <a:ext cx="2971800" cy="17526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8451" name="TextBox 61"/>
          <p:cNvSpPr txBox="1">
            <a:spLocks noChangeArrowheads="1"/>
          </p:cNvSpPr>
          <p:nvPr/>
        </p:nvSpPr>
        <p:spPr bwMode="auto">
          <a:xfrm>
            <a:off x="5513388" y="1731963"/>
            <a:ext cx="2041525" cy="387350"/>
          </a:xfrm>
          <a:prstGeom prst="rect">
            <a:avLst/>
          </a:prstGeom>
          <a:noFill/>
          <a:ln w="9525">
            <a:noFill/>
            <a:miter lim="800000"/>
            <a:headEnd/>
            <a:tailEnd/>
          </a:ln>
        </p:spPr>
        <p:txBody>
          <a:bodyPr wrap="none">
            <a:spAutoFit/>
          </a:bodyPr>
          <a:lstStyle/>
          <a:p>
            <a:r>
              <a:rPr lang="en-US" b="0" u="sng">
                <a:latin typeface="Arial Narrow" pitchFamily="34" charset="0"/>
              </a:rPr>
              <a:t>ARM Bootloader</a:t>
            </a:r>
          </a:p>
        </p:txBody>
      </p:sp>
      <p:sp>
        <p:nvSpPr>
          <p:cNvPr id="18452" name="TextBox 64"/>
          <p:cNvSpPr txBox="1">
            <a:spLocks noChangeArrowheads="1"/>
          </p:cNvSpPr>
          <p:nvPr/>
        </p:nvSpPr>
        <p:spPr bwMode="auto">
          <a:xfrm>
            <a:off x="8034338" y="2182813"/>
            <a:ext cx="774700" cy="668337"/>
          </a:xfrm>
          <a:prstGeom prst="rect">
            <a:avLst/>
          </a:prstGeom>
          <a:noFill/>
          <a:ln w="9525">
            <a:noFill/>
            <a:miter lim="800000"/>
            <a:headEnd/>
            <a:tailEnd/>
          </a:ln>
        </p:spPr>
        <p:txBody>
          <a:bodyPr wrap="none">
            <a:spAutoFit/>
          </a:bodyPr>
          <a:lstStyle/>
          <a:p>
            <a:pPr algn="ctr">
              <a:lnSpc>
                <a:spcPct val="50000"/>
              </a:lnSpc>
            </a:pPr>
            <a:r>
              <a:rPr lang="en-US" b="0">
                <a:latin typeface="Arial Narrow" pitchFamily="34" charset="0"/>
              </a:rPr>
              <a:t>L2</a:t>
            </a:r>
          </a:p>
          <a:p>
            <a:pPr algn="ctr">
              <a:lnSpc>
                <a:spcPct val="50000"/>
              </a:lnSpc>
            </a:pPr>
            <a:r>
              <a:rPr lang="en-US" b="0">
                <a:latin typeface="Arial Narrow" pitchFamily="34" charset="0"/>
              </a:rPr>
              <a:t>ROM</a:t>
            </a:r>
          </a:p>
        </p:txBody>
      </p:sp>
      <p:sp>
        <p:nvSpPr>
          <p:cNvPr id="18453" name="TextBox 66"/>
          <p:cNvSpPr txBox="1">
            <a:spLocks noChangeArrowheads="1"/>
          </p:cNvSpPr>
          <p:nvPr/>
        </p:nvSpPr>
        <p:spPr bwMode="auto">
          <a:xfrm>
            <a:off x="5141913" y="2179638"/>
            <a:ext cx="2795587" cy="1139825"/>
          </a:xfrm>
          <a:prstGeom prst="rect">
            <a:avLst/>
          </a:prstGeom>
          <a:noFill/>
          <a:ln w="9525">
            <a:noFill/>
            <a:miter lim="800000"/>
            <a:headEnd/>
            <a:tailEnd/>
          </a:ln>
        </p:spPr>
        <p:txBody>
          <a:bodyPr wrap="none">
            <a:spAutoFit/>
          </a:bodyPr>
          <a:lstStyle/>
          <a:p>
            <a:pPr indent="169863">
              <a:buFont typeface="Arial" charset="0"/>
              <a:buChar char="•"/>
            </a:pPr>
            <a:r>
              <a:rPr lang="en-US" sz="2000" b="0">
                <a:latin typeface="Arial Narrow" pitchFamily="34" charset="0"/>
              </a:rPr>
              <a:t>Copy ARM sections </a:t>
            </a:r>
            <a:r>
              <a:rPr lang="en-US" sz="2000" b="0">
                <a:latin typeface="Arial Narrow" pitchFamily="34" charset="0"/>
                <a:sym typeface="Wingdings" pitchFamily="2" charset="2"/>
              </a:rPr>
              <a:t> </a:t>
            </a:r>
            <a:r>
              <a:rPr lang="en-US" sz="2000" b="0">
                <a:latin typeface="Arial Narrow" pitchFamily="34" charset="0"/>
              </a:rPr>
              <a:t>L3</a:t>
            </a:r>
          </a:p>
          <a:p>
            <a:pPr indent="169863">
              <a:buFont typeface="Arial" charset="0"/>
              <a:buChar char="•"/>
            </a:pPr>
            <a:r>
              <a:rPr lang="en-US" sz="2000" b="0">
                <a:latin typeface="Arial Narrow" pitchFamily="34" charset="0"/>
              </a:rPr>
              <a:t>Copy DSP sections </a:t>
            </a:r>
            <a:r>
              <a:rPr lang="en-US" sz="2000" b="0">
                <a:latin typeface="Arial Narrow" pitchFamily="34" charset="0"/>
                <a:sym typeface="Wingdings" pitchFamily="2" charset="2"/>
              </a:rPr>
              <a:t> </a:t>
            </a:r>
            <a:r>
              <a:rPr lang="en-US" sz="2000" b="0">
                <a:latin typeface="Arial Narrow" pitchFamily="34" charset="0"/>
              </a:rPr>
              <a:t>L2</a:t>
            </a:r>
          </a:p>
          <a:p>
            <a:pPr indent="169863">
              <a:buFont typeface="Arial" charset="0"/>
              <a:buChar char="•"/>
            </a:pPr>
            <a:r>
              <a:rPr lang="en-US" sz="2000" b="0">
                <a:latin typeface="Arial Narrow" pitchFamily="34" charset="0"/>
              </a:rPr>
              <a:t>PC = ARM entry point</a:t>
            </a:r>
          </a:p>
        </p:txBody>
      </p:sp>
      <p:sp>
        <p:nvSpPr>
          <p:cNvPr id="78" name="Cube 77"/>
          <p:cNvSpPr/>
          <p:nvPr/>
        </p:nvSpPr>
        <p:spPr bwMode="auto">
          <a:xfrm>
            <a:off x="4876800" y="3937000"/>
            <a:ext cx="1371600" cy="1066800"/>
          </a:xfrm>
          <a:prstGeom prst="cube">
            <a:avLst>
              <a:gd name="adj" fmla="val 10312"/>
            </a:avLst>
          </a:prstGeom>
          <a:solidFill>
            <a:srgbClr val="FFC000"/>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8455" name="TextBox 78"/>
          <p:cNvSpPr txBox="1">
            <a:spLocks noChangeArrowheads="1"/>
          </p:cNvSpPr>
          <p:nvPr/>
        </p:nvSpPr>
        <p:spPr bwMode="auto">
          <a:xfrm>
            <a:off x="4887913" y="4167188"/>
            <a:ext cx="1252537" cy="276225"/>
          </a:xfrm>
          <a:prstGeom prst="rect">
            <a:avLst/>
          </a:prstGeom>
          <a:noFill/>
          <a:ln w="9525">
            <a:noFill/>
            <a:miter lim="800000"/>
            <a:headEnd/>
            <a:tailEnd/>
          </a:ln>
        </p:spPr>
        <p:txBody>
          <a:bodyPr wrap="none">
            <a:spAutoFit/>
          </a:bodyPr>
          <a:lstStyle/>
          <a:p>
            <a:pPr algn="ctr">
              <a:lnSpc>
                <a:spcPct val="50000"/>
              </a:lnSpc>
            </a:pPr>
            <a:r>
              <a:rPr lang="en-US" b="0">
                <a:latin typeface="Arial Narrow" pitchFamily="34" charset="0"/>
              </a:rPr>
              <a:t>ARM App</a:t>
            </a:r>
          </a:p>
        </p:txBody>
      </p:sp>
      <p:sp>
        <p:nvSpPr>
          <p:cNvPr id="84" name="Cube 83"/>
          <p:cNvSpPr/>
          <p:nvPr/>
        </p:nvSpPr>
        <p:spPr bwMode="auto">
          <a:xfrm>
            <a:off x="6870700" y="3937000"/>
            <a:ext cx="1358900" cy="1066800"/>
          </a:xfrm>
          <a:prstGeom prst="cube">
            <a:avLst>
              <a:gd name="adj" fmla="val 10312"/>
            </a:avLst>
          </a:prstGeom>
          <a:solidFill>
            <a:srgbClr val="FFFF66"/>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18457" name="TextBox 84"/>
          <p:cNvSpPr txBox="1">
            <a:spLocks noChangeArrowheads="1"/>
          </p:cNvSpPr>
          <p:nvPr/>
        </p:nvSpPr>
        <p:spPr bwMode="auto">
          <a:xfrm>
            <a:off x="6888163" y="4156075"/>
            <a:ext cx="1206500" cy="276225"/>
          </a:xfrm>
          <a:prstGeom prst="rect">
            <a:avLst/>
          </a:prstGeom>
          <a:noFill/>
          <a:ln w="9525">
            <a:noFill/>
            <a:miter lim="800000"/>
            <a:headEnd/>
            <a:tailEnd/>
          </a:ln>
        </p:spPr>
        <p:txBody>
          <a:bodyPr wrap="none">
            <a:spAutoFit/>
          </a:bodyPr>
          <a:lstStyle/>
          <a:p>
            <a:pPr algn="ctr">
              <a:lnSpc>
                <a:spcPct val="50000"/>
              </a:lnSpc>
            </a:pPr>
            <a:r>
              <a:rPr lang="en-US" b="0">
                <a:latin typeface="Arial Narrow" pitchFamily="34" charset="0"/>
              </a:rPr>
              <a:t>DSP App</a:t>
            </a:r>
          </a:p>
        </p:txBody>
      </p:sp>
      <p:sp>
        <p:nvSpPr>
          <p:cNvPr id="18458" name="TextBox 86"/>
          <p:cNvSpPr txBox="1">
            <a:spLocks noChangeArrowheads="1"/>
          </p:cNvSpPr>
          <p:nvPr/>
        </p:nvSpPr>
        <p:spPr bwMode="auto">
          <a:xfrm>
            <a:off x="4913313" y="4795838"/>
            <a:ext cx="1225550" cy="246062"/>
          </a:xfrm>
          <a:prstGeom prst="rect">
            <a:avLst/>
          </a:prstGeom>
          <a:noFill/>
          <a:ln w="9525">
            <a:noFill/>
            <a:miter lim="800000"/>
            <a:headEnd/>
            <a:tailEnd/>
          </a:ln>
        </p:spPr>
        <p:txBody>
          <a:bodyPr wrap="none">
            <a:spAutoFit/>
          </a:bodyPr>
          <a:lstStyle/>
          <a:p>
            <a:pPr algn="ctr">
              <a:lnSpc>
                <a:spcPct val="50000"/>
              </a:lnSpc>
            </a:pPr>
            <a:r>
              <a:rPr lang="en-US" sz="2000" b="0">
                <a:latin typeface="Arial Narrow" pitchFamily="34" charset="0"/>
              </a:rPr>
              <a:t>Reset DSP</a:t>
            </a:r>
          </a:p>
        </p:txBody>
      </p:sp>
      <p:sp>
        <p:nvSpPr>
          <p:cNvPr id="18459" name="TextBox 87"/>
          <p:cNvSpPr txBox="1">
            <a:spLocks noChangeArrowheads="1"/>
          </p:cNvSpPr>
          <p:nvPr/>
        </p:nvSpPr>
        <p:spPr bwMode="auto">
          <a:xfrm>
            <a:off x="7180263" y="4795838"/>
            <a:ext cx="723900" cy="246062"/>
          </a:xfrm>
          <a:prstGeom prst="rect">
            <a:avLst/>
          </a:prstGeom>
          <a:noFill/>
          <a:ln w="9525">
            <a:noFill/>
            <a:miter lim="800000"/>
            <a:headEnd/>
            <a:tailEnd/>
          </a:ln>
        </p:spPr>
        <p:txBody>
          <a:bodyPr wrap="none">
            <a:spAutoFit/>
          </a:bodyPr>
          <a:lstStyle/>
          <a:p>
            <a:pPr algn="ctr">
              <a:lnSpc>
                <a:spcPct val="50000"/>
              </a:lnSpc>
            </a:pPr>
            <a:r>
              <a:rPr lang="en-US" sz="2000" b="0">
                <a:latin typeface="Arial Narrow" pitchFamily="34" charset="0"/>
              </a:rPr>
              <a:t>Audio</a:t>
            </a:r>
          </a:p>
        </p:txBody>
      </p:sp>
      <p:cxnSp>
        <p:nvCxnSpPr>
          <p:cNvPr id="18460" name="Straight Arrow Connector 89"/>
          <p:cNvCxnSpPr>
            <a:cxnSpLocks noChangeShapeType="1"/>
            <a:stCxn id="18448" idx="1"/>
            <a:endCxn id="18449" idx="3"/>
          </p:cNvCxnSpPr>
          <p:nvPr/>
        </p:nvCxnSpPr>
        <p:spPr bwMode="auto">
          <a:xfrm rot="10800000" flipV="1">
            <a:off x="7239000" y="900113"/>
            <a:ext cx="444500" cy="14287"/>
          </a:xfrm>
          <a:prstGeom prst="straightConnector1">
            <a:avLst/>
          </a:prstGeom>
          <a:noFill/>
          <a:ln w="19050" algn="ctr">
            <a:solidFill>
              <a:schemeClr val="tx1"/>
            </a:solidFill>
            <a:round/>
            <a:headEnd type="none" w="sm" len="sm"/>
            <a:tailEnd type="arrow" w="med" len="med"/>
          </a:ln>
        </p:spPr>
      </p:cxnSp>
      <p:sp>
        <p:nvSpPr>
          <p:cNvPr id="91" name="Down Arrow 90"/>
          <p:cNvSpPr/>
          <p:nvPr/>
        </p:nvSpPr>
        <p:spPr bwMode="auto">
          <a:xfrm>
            <a:off x="6400800" y="1219200"/>
            <a:ext cx="304800" cy="381000"/>
          </a:xfrm>
          <a:prstGeom prst="down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92" name="Down Arrow 91"/>
          <p:cNvSpPr/>
          <p:nvPr/>
        </p:nvSpPr>
        <p:spPr bwMode="auto">
          <a:xfrm>
            <a:off x="5465763" y="3505200"/>
            <a:ext cx="304800" cy="381000"/>
          </a:xfrm>
          <a:prstGeom prst="down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93" name="Down Arrow 92"/>
          <p:cNvSpPr/>
          <p:nvPr/>
        </p:nvSpPr>
        <p:spPr bwMode="auto">
          <a:xfrm rot="16200000">
            <a:off x="6438900" y="4260850"/>
            <a:ext cx="304800" cy="381000"/>
          </a:xfrm>
          <a:prstGeom prst="downArrow">
            <a:avLst/>
          </a:prstGeom>
          <a:solidFill>
            <a:schemeClr val="bg2">
              <a:lumMod val="40000"/>
              <a:lumOff val="60000"/>
            </a:schemeClr>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cxnSp>
        <p:nvCxnSpPr>
          <p:cNvPr id="18464" name="Straight Connector 94"/>
          <p:cNvCxnSpPr>
            <a:cxnSpLocks noChangeShapeType="1"/>
          </p:cNvCxnSpPr>
          <p:nvPr/>
        </p:nvCxnSpPr>
        <p:spPr bwMode="auto">
          <a:xfrm rot="5400000">
            <a:off x="1943100" y="2933700"/>
            <a:ext cx="4495800" cy="0"/>
          </a:xfrm>
          <a:prstGeom prst="line">
            <a:avLst/>
          </a:prstGeom>
          <a:noFill/>
          <a:ln w="19050" algn="ctr">
            <a:solidFill>
              <a:schemeClr val="tx1"/>
            </a:solidFill>
            <a:prstDash val="dash"/>
            <a:round/>
            <a:headEnd type="none" w="sm" len="sm"/>
            <a:tailEnd type="none" w="sm" len="sm"/>
          </a:ln>
        </p:spPr>
      </p:cxnSp>
      <p:pic>
        <p:nvPicPr>
          <p:cNvPr id="35" name="Animated Logo" descr="tilogo_color_twoline.png"/>
          <p:cNvPicPr>
            <a:picLocks noChangeAspect="1"/>
          </p:cNvPicPr>
          <p:nvPr/>
        </p:nvPicPr>
        <p:blipFill>
          <a:blip r:embed="rId2"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3">
            <a:hlinkClick r:id="rId20" action="ppaction://hlinksldjump"/>
          </p:cNvPr>
          <p:cNvSpPr txBox="1">
            <a:spLocks noChangeArrowheads="1"/>
          </p:cNvSpPr>
          <p:nvPr>
            <p:custDataLst>
              <p:tags r:id="rId8"/>
            </p:custDataLst>
          </p:nvPr>
        </p:nvSpPr>
        <p:spPr bwMode="auto">
          <a:xfrm>
            <a:off x="304800" y="4238595"/>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For Add’l Info…(Wiki &amp; App Notes)</a:t>
            </a:r>
          </a:p>
        </p:txBody>
      </p:sp>
      <p:pic>
        <p:nvPicPr>
          <p:cNvPr id="923659" name="Picture 11" descr="TI_wiki_page_BIG_SERIAL_BOOT_FLASH_UTILITY"/>
          <p:cNvPicPr>
            <a:picLocks noChangeAspect="1" noChangeArrowheads="1"/>
          </p:cNvPicPr>
          <p:nvPr/>
        </p:nvPicPr>
        <p:blipFill>
          <a:blip r:embed="rId3" cstate="print"/>
          <a:srcRect/>
          <a:stretch>
            <a:fillRect/>
          </a:stretch>
        </p:blipFill>
        <p:spPr bwMode="auto">
          <a:xfrm>
            <a:off x="304800" y="533400"/>
            <a:ext cx="7065963" cy="4238625"/>
          </a:xfrm>
          <a:prstGeom prst="rect">
            <a:avLst/>
          </a:prstGeom>
          <a:noFill/>
          <a:ln w="19050">
            <a:solidFill>
              <a:schemeClr val="tx1"/>
            </a:solidFill>
            <a:miter lim="800000"/>
            <a:headEnd/>
            <a:tailEnd/>
          </a:ln>
          <a:effectLst>
            <a:outerShdw dist="107763" dir="2700000" algn="ctr" rotWithShape="0">
              <a:srgbClr val="808080">
                <a:alpha val="50000"/>
              </a:srgbClr>
            </a:outerShdw>
          </a:effectLst>
        </p:spPr>
      </p:pic>
      <p:pic>
        <p:nvPicPr>
          <p:cNvPr id="923660" name="Picture 12" descr="AISgen_pdf_ug"/>
          <p:cNvPicPr>
            <a:picLocks noChangeAspect="1" noChangeArrowheads="1"/>
          </p:cNvPicPr>
          <p:nvPr/>
        </p:nvPicPr>
        <p:blipFill>
          <a:blip r:embed="rId4" cstate="print"/>
          <a:srcRect/>
          <a:stretch>
            <a:fillRect/>
          </a:stretch>
        </p:blipFill>
        <p:spPr bwMode="auto">
          <a:xfrm>
            <a:off x="1600200" y="5562600"/>
            <a:ext cx="5657850" cy="1047750"/>
          </a:xfrm>
          <a:prstGeom prst="rect">
            <a:avLst/>
          </a:prstGeom>
          <a:noFill/>
          <a:ln w="38100">
            <a:solidFill>
              <a:schemeClr val="tx1"/>
            </a:solidFill>
            <a:miter lim="800000"/>
            <a:headEnd/>
            <a:tailEnd/>
          </a:ln>
          <a:effectLst>
            <a:outerShdw dist="107763" dir="2700000" algn="ctr" rotWithShape="0">
              <a:srgbClr val="808080">
                <a:alpha val="50000"/>
              </a:srgbClr>
            </a:outerShdw>
          </a:effectLst>
        </p:spPr>
      </p:pic>
      <p:pic>
        <p:nvPicPr>
          <p:cNvPr id="923661" name="Picture 13" descr="Image1"/>
          <p:cNvPicPr>
            <a:picLocks noChangeAspect="1" noChangeArrowheads="1"/>
          </p:cNvPicPr>
          <p:nvPr/>
        </p:nvPicPr>
        <p:blipFill>
          <a:blip r:embed="rId5" cstate="print"/>
          <a:srcRect/>
          <a:stretch>
            <a:fillRect/>
          </a:stretch>
        </p:blipFill>
        <p:spPr bwMode="auto">
          <a:xfrm>
            <a:off x="4572000" y="2362200"/>
            <a:ext cx="4191000" cy="2879725"/>
          </a:xfrm>
          <a:prstGeom prst="rect">
            <a:avLst/>
          </a:prstGeom>
          <a:noFill/>
          <a:ln w="28575">
            <a:solidFill>
              <a:schemeClr val="tx1"/>
            </a:solidFill>
            <a:miter lim="800000"/>
            <a:headEnd/>
            <a:tailEnd/>
          </a:ln>
          <a:effectLst>
            <a:outerShdw dist="107763" dir="2700000" algn="ctr" rotWithShape="0">
              <a:srgbClr val="808080">
                <a:alpha val="50000"/>
              </a:srgbClr>
            </a:outerShdw>
          </a:effectLst>
        </p:spPr>
      </p:pic>
      <p:pic>
        <p:nvPicPr>
          <p:cNvPr id="8" name="Animated Logo" descr="tilogo_color_twoline.png"/>
          <p:cNvPicPr>
            <a:picLocks noChangeAspect="1"/>
          </p:cNvPicPr>
          <p:nvPr/>
        </p:nvPicPr>
        <p:blipFill>
          <a:blip r:embed="rId6"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ChangeArrowheads="1"/>
          </p:cNvSpPr>
          <p:nvPr/>
        </p:nvSpPr>
        <p:spPr bwMode="auto">
          <a:xfrm>
            <a:off x="0" y="0"/>
            <a:ext cx="9144000" cy="6858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3075" name="Rectangle 3"/>
          <p:cNvSpPr>
            <a:spLocks noGrp="1" noChangeArrowheads="1"/>
          </p:cNvSpPr>
          <p:nvPr>
            <p:ph type="title"/>
          </p:nvPr>
        </p:nvSpPr>
        <p:spPr/>
        <p:txBody>
          <a:bodyPr/>
          <a:lstStyle/>
          <a:p>
            <a:r>
              <a:rPr lang="en-US" smtClean="0">
                <a:solidFill>
                  <a:srgbClr val="FFFF66"/>
                </a:solidFill>
              </a:rPr>
              <a:t>Objectives</a:t>
            </a:r>
          </a:p>
        </p:txBody>
      </p:sp>
      <p:pic>
        <p:nvPicPr>
          <p:cNvPr id="3076" name="Picture 4" descr="dglxasset[3]"/>
          <p:cNvPicPr>
            <a:picLocks noChangeAspect="1" noChangeArrowheads="1"/>
          </p:cNvPicPr>
          <p:nvPr/>
        </p:nvPicPr>
        <p:blipFill>
          <a:blip r:embed="rId4" cstate="print"/>
          <a:srcRect/>
          <a:stretch>
            <a:fillRect/>
          </a:stretch>
        </p:blipFill>
        <p:spPr bwMode="auto">
          <a:xfrm>
            <a:off x="304800" y="762000"/>
            <a:ext cx="8458200" cy="5894388"/>
          </a:xfrm>
          <a:prstGeom prst="rect">
            <a:avLst/>
          </a:prstGeom>
          <a:noFill/>
          <a:ln w="9525">
            <a:noFill/>
            <a:miter lim="800000"/>
            <a:headEnd/>
            <a:tailEnd/>
          </a:ln>
        </p:spPr>
      </p:pic>
      <p:sp>
        <p:nvSpPr>
          <p:cNvPr id="3077" name="Text Box 12"/>
          <p:cNvSpPr txBox="1">
            <a:spLocks noChangeArrowheads="1"/>
          </p:cNvSpPr>
          <p:nvPr/>
        </p:nvSpPr>
        <p:spPr bwMode="auto">
          <a:xfrm>
            <a:off x="1752600" y="1600200"/>
            <a:ext cx="5895975" cy="3509963"/>
          </a:xfrm>
          <a:prstGeom prst="rect">
            <a:avLst/>
          </a:prstGeom>
          <a:noFill/>
          <a:ln w="12700">
            <a:noFill/>
            <a:miter lim="800000"/>
            <a:headEnd type="none" w="sm" len="sm"/>
            <a:tailEnd type="none" w="sm" len="sm"/>
          </a:ln>
        </p:spPr>
        <p:txBody>
          <a:bodyPr wrap="none">
            <a:spAutoFit/>
          </a:bodyPr>
          <a:lstStyle/>
          <a:p>
            <a:pPr>
              <a:lnSpc>
                <a:spcPct val="100000"/>
              </a:lnSpc>
              <a:buClr>
                <a:srgbClr val="D60093"/>
              </a:buClr>
              <a:buSzPct val="120000"/>
              <a:buFont typeface="Wingdings" pitchFamily="2" charset="2"/>
              <a:buChar char="§"/>
            </a:pPr>
            <a:r>
              <a:rPr lang="en-US" sz="2800" dirty="0">
                <a:latin typeface="Arial Narrow" pitchFamily="34" charset="0"/>
              </a:rPr>
              <a:t> Compare/contrast the </a:t>
            </a:r>
            <a:r>
              <a:rPr lang="en-US" sz="2800" i="1" u="sng" dirty="0">
                <a:latin typeface="Arial Narrow" pitchFamily="34" charset="0"/>
              </a:rPr>
              <a:t>startup events</a:t>
            </a:r>
            <a:r>
              <a:rPr lang="en-US" sz="2800" dirty="0">
                <a:latin typeface="Arial Narrow" pitchFamily="34" charset="0"/>
              </a:rPr>
              <a:t> of</a:t>
            </a:r>
            <a:br>
              <a:rPr lang="en-US" sz="2800" dirty="0">
                <a:latin typeface="Arial Narrow" pitchFamily="34" charset="0"/>
              </a:rPr>
            </a:br>
            <a:r>
              <a:rPr lang="en-US" sz="2800" dirty="0">
                <a:latin typeface="Arial Narrow" pitchFamily="34" charset="0"/>
              </a:rPr>
              <a:t>    CCS (GEL) vs. booting from flash</a:t>
            </a:r>
          </a:p>
          <a:p>
            <a:pPr>
              <a:lnSpc>
                <a:spcPct val="100000"/>
              </a:lnSpc>
              <a:buClr>
                <a:srgbClr val="D60093"/>
              </a:buClr>
              <a:buSzPct val="120000"/>
              <a:buFont typeface="Wingdings" pitchFamily="2" charset="2"/>
              <a:buChar char="§"/>
            </a:pPr>
            <a:r>
              <a:rPr lang="en-US" sz="2800" dirty="0">
                <a:latin typeface="Arial Narrow" pitchFamily="34" charset="0"/>
              </a:rPr>
              <a:t> Describe how to use </a:t>
            </a:r>
            <a:r>
              <a:rPr lang="en-US" sz="2800" i="1" u="sng" dirty="0" err="1">
                <a:latin typeface="Arial Narrow" pitchFamily="34" charset="0"/>
              </a:rPr>
              <a:t>AISgen</a:t>
            </a:r>
            <a:r>
              <a:rPr lang="en-US" sz="2800" dirty="0">
                <a:latin typeface="Arial Narrow" pitchFamily="34" charset="0"/>
              </a:rPr>
              <a:t> and</a:t>
            </a:r>
            <a:br>
              <a:rPr lang="en-US" sz="2800" dirty="0">
                <a:latin typeface="Arial Narrow" pitchFamily="34" charset="0"/>
              </a:rPr>
            </a:br>
            <a:r>
              <a:rPr lang="en-US" sz="2800" dirty="0">
                <a:latin typeface="Arial Narrow" pitchFamily="34" charset="0"/>
              </a:rPr>
              <a:t>    </a:t>
            </a:r>
            <a:r>
              <a:rPr lang="en-US" sz="2800" i="1" u="sng" dirty="0">
                <a:latin typeface="Arial Narrow" pitchFamily="34" charset="0"/>
              </a:rPr>
              <a:t>SPI Flash Writer</a:t>
            </a:r>
            <a:r>
              <a:rPr lang="en-US" sz="2800" dirty="0">
                <a:latin typeface="Arial Narrow" pitchFamily="34" charset="0"/>
              </a:rPr>
              <a:t> utilities to create and</a:t>
            </a:r>
            <a:br>
              <a:rPr lang="en-US" sz="2800" dirty="0">
                <a:latin typeface="Arial Narrow" pitchFamily="34" charset="0"/>
              </a:rPr>
            </a:br>
            <a:r>
              <a:rPr lang="en-US" sz="2800" dirty="0">
                <a:latin typeface="Arial Narrow" pitchFamily="34" charset="0"/>
              </a:rPr>
              <a:t>    burn a flash boot image</a:t>
            </a:r>
          </a:p>
          <a:p>
            <a:pPr>
              <a:lnSpc>
                <a:spcPct val="100000"/>
              </a:lnSpc>
              <a:buClr>
                <a:srgbClr val="D60093"/>
              </a:buClr>
              <a:buSzPct val="120000"/>
              <a:buFont typeface="Wingdings" pitchFamily="2" charset="2"/>
              <a:buChar char="§"/>
            </a:pPr>
            <a:r>
              <a:rPr lang="en-US" sz="2800" dirty="0">
                <a:latin typeface="Arial Narrow" pitchFamily="34" charset="0"/>
              </a:rPr>
              <a:t> </a:t>
            </a:r>
            <a:r>
              <a:rPr lang="en-US" sz="2800" i="1" u="sng">
                <a:latin typeface="Arial Narrow" pitchFamily="34" charset="0"/>
              </a:rPr>
              <a:t>Lab </a:t>
            </a:r>
            <a:r>
              <a:rPr lang="en-US" sz="2800" i="1" u="sng" smtClean="0">
                <a:latin typeface="Arial Narrow" pitchFamily="34" charset="0"/>
              </a:rPr>
              <a:t>16b</a:t>
            </a:r>
            <a:r>
              <a:rPr lang="en-US" sz="2800" smtClean="0">
                <a:latin typeface="Arial Narrow" pitchFamily="34" charset="0"/>
              </a:rPr>
              <a:t> </a:t>
            </a:r>
            <a:r>
              <a:rPr lang="en-US" sz="2800" dirty="0">
                <a:latin typeface="Arial Narrow" pitchFamily="34" charset="0"/>
              </a:rPr>
              <a:t>– Convert the keystone lab to</a:t>
            </a:r>
            <a:br>
              <a:rPr lang="en-US" sz="2800" dirty="0">
                <a:latin typeface="Arial Narrow" pitchFamily="34" charset="0"/>
              </a:rPr>
            </a:br>
            <a:r>
              <a:rPr lang="en-US" sz="2800" dirty="0">
                <a:latin typeface="Arial Narrow" pitchFamily="34" charset="0"/>
              </a:rPr>
              <a:t>    a bootable flash image, POR, run</a:t>
            </a:r>
            <a:endParaRPr lang="en-US" sz="2800" i="1" u="sng" dirty="0">
              <a:latin typeface="Arial Narrow"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200" smtClean="0"/>
              <a:t>OMAP-L1x Debug GEL Files</a:t>
            </a:r>
          </a:p>
        </p:txBody>
      </p:sp>
      <p:pic>
        <p:nvPicPr>
          <p:cNvPr id="62466" name="Picture 2" descr="C:\Documents and Settings\a0159877\Desktop\OMAP_L1x_Debug_GEL.png"/>
          <p:cNvPicPr>
            <a:picLocks noChangeAspect="1" noChangeArrowheads="1"/>
          </p:cNvPicPr>
          <p:nvPr/>
        </p:nvPicPr>
        <p:blipFill>
          <a:blip r:embed="rId4" cstate="print"/>
          <a:srcRect/>
          <a:stretch>
            <a:fillRect/>
          </a:stretch>
        </p:blipFill>
        <p:spPr bwMode="auto">
          <a:xfrm>
            <a:off x="228600" y="533400"/>
            <a:ext cx="6019800" cy="6148388"/>
          </a:xfrm>
          <a:prstGeom prst="rect">
            <a:avLst/>
          </a:prstGeom>
          <a:noFill/>
          <a:ln>
            <a:solidFill>
              <a:schemeClr val="tx1"/>
            </a:solidFill>
          </a:ln>
          <a:effectLst>
            <a:outerShdw blurRad="50800" dist="76200" dir="2700000" algn="tl" rotWithShape="0">
              <a:prstClr val="black">
                <a:alpha val="40000"/>
              </a:prstClr>
            </a:outerShdw>
          </a:effectLst>
        </p:spPr>
      </p:pic>
      <p:sp>
        <p:nvSpPr>
          <p:cNvPr id="21508" name="TextBox 14"/>
          <p:cNvSpPr txBox="1">
            <a:spLocks noChangeArrowheads="1"/>
          </p:cNvSpPr>
          <p:nvPr/>
        </p:nvSpPr>
        <p:spPr bwMode="auto">
          <a:xfrm>
            <a:off x="6607175" y="1535113"/>
            <a:ext cx="2492375" cy="3540125"/>
          </a:xfrm>
          <a:prstGeom prst="rect">
            <a:avLst/>
          </a:prstGeom>
          <a:noFill/>
          <a:ln w="9525">
            <a:noFill/>
            <a:miter lim="800000"/>
            <a:headEnd/>
            <a:tailEnd/>
          </a:ln>
        </p:spPr>
        <p:txBody>
          <a:bodyPr wrap="none">
            <a:spAutoFit/>
          </a:bodyPr>
          <a:lstStyle/>
          <a:p>
            <a:pPr marL="225425" indent="-225425">
              <a:buFont typeface="Arial" charset="0"/>
              <a:buChar char="•"/>
            </a:pPr>
            <a:r>
              <a:rPr lang="en-US" sz="2000" b="0"/>
              <a:t>ROM ID</a:t>
            </a:r>
          </a:p>
          <a:p>
            <a:pPr marL="225425" indent="-225425">
              <a:buFont typeface="Arial" charset="0"/>
              <a:buChar char="•"/>
            </a:pPr>
            <a:r>
              <a:rPr lang="en-US" sz="2000" b="0"/>
              <a:t>Si Revision</a:t>
            </a:r>
          </a:p>
          <a:p>
            <a:pPr marL="225425" indent="-225425">
              <a:buFont typeface="Arial" charset="0"/>
              <a:buChar char="•"/>
            </a:pPr>
            <a:r>
              <a:rPr lang="en-US" sz="2000" b="0"/>
              <a:t>Boot Mode</a:t>
            </a:r>
          </a:p>
          <a:p>
            <a:pPr marL="225425" indent="-225425">
              <a:buFont typeface="Arial" charset="0"/>
              <a:buChar char="•"/>
            </a:pPr>
            <a:r>
              <a:rPr lang="en-US" sz="2000" b="0"/>
              <a:t>ROM Status Code</a:t>
            </a:r>
          </a:p>
          <a:p>
            <a:pPr marL="225425" indent="-225425">
              <a:buFont typeface="Arial" charset="0"/>
              <a:buChar char="•"/>
            </a:pPr>
            <a:r>
              <a:rPr lang="en-US" sz="2000" b="0"/>
              <a:t>Boot ROM Errors</a:t>
            </a:r>
          </a:p>
          <a:p>
            <a:pPr marL="225425" indent="-225425">
              <a:buFont typeface="Arial" charset="0"/>
              <a:buChar char="•"/>
            </a:pPr>
            <a:r>
              <a:rPr lang="en-US" sz="2000" b="0"/>
              <a:t>Current PC</a:t>
            </a:r>
          </a:p>
          <a:p>
            <a:pPr marL="225425" indent="-225425">
              <a:buFont typeface="Arial" charset="0"/>
              <a:buChar char="•"/>
            </a:pPr>
            <a:r>
              <a:rPr lang="en-US" sz="2000" b="0"/>
              <a:t>Device Info</a:t>
            </a:r>
          </a:p>
          <a:p>
            <a:pPr marL="225425" indent="-225425">
              <a:buFont typeface="Arial" charset="0"/>
              <a:buChar char="•"/>
            </a:pPr>
            <a:r>
              <a:rPr lang="en-US" sz="2000" b="0"/>
              <a:t>Clock Info</a:t>
            </a:r>
          </a:p>
          <a:p>
            <a:pPr marL="225425" indent="-225425">
              <a:buFont typeface="Arial" charset="0"/>
              <a:buChar char="•"/>
            </a:pPr>
            <a:r>
              <a:rPr lang="en-US" sz="2000" b="0"/>
              <a:t>PSC States</a:t>
            </a:r>
          </a:p>
        </p:txBody>
      </p:sp>
      <p:sp>
        <p:nvSpPr>
          <p:cNvPr id="21509" name="TextBox 15"/>
          <p:cNvSpPr txBox="1">
            <a:spLocks noChangeArrowheads="1"/>
          </p:cNvSpPr>
          <p:nvPr/>
        </p:nvSpPr>
        <p:spPr bwMode="auto">
          <a:xfrm>
            <a:off x="6494463" y="1055688"/>
            <a:ext cx="2114550" cy="387350"/>
          </a:xfrm>
          <a:prstGeom prst="rect">
            <a:avLst/>
          </a:prstGeom>
          <a:noFill/>
          <a:ln w="9525">
            <a:noFill/>
            <a:miter lim="800000"/>
            <a:headEnd/>
            <a:tailEnd/>
          </a:ln>
        </p:spPr>
        <p:txBody>
          <a:bodyPr wrap="none">
            <a:spAutoFit/>
          </a:bodyPr>
          <a:lstStyle/>
          <a:p>
            <a:r>
              <a:rPr lang="en-US" u="sng"/>
              <a:t>Debug THIS !</a:t>
            </a:r>
          </a:p>
        </p:txBody>
      </p:sp>
      <p:sp>
        <p:nvSpPr>
          <p:cNvPr id="21510" name="TextBox 16"/>
          <p:cNvSpPr txBox="1">
            <a:spLocks noChangeArrowheads="1"/>
          </p:cNvSpPr>
          <p:nvPr/>
        </p:nvSpPr>
        <p:spPr bwMode="auto">
          <a:xfrm>
            <a:off x="6762750" y="5257800"/>
            <a:ext cx="1924050" cy="534988"/>
          </a:xfrm>
          <a:prstGeom prst="rect">
            <a:avLst/>
          </a:prstGeom>
          <a:solidFill>
            <a:schemeClr val="accent2"/>
          </a:solidFill>
          <a:ln w="9525">
            <a:noFill/>
            <a:miter lim="800000"/>
            <a:headEnd/>
            <a:tailEnd/>
          </a:ln>
        </p:spPr>
        <p:txBody>
          <a:bodyPr wrap="none">
            <a:spAutoFit/>
          </a:bodyPr>
          <a:lstStyle/>
          <a:p>
            <a:r>
              <a:rPr lang="en-US" sz="1800" b="0" i="1">
                <a:latin typeface="Arial Narrow" pitchFamily="34" charset="0"/>
              </a:rPr>
              <a:t>Outputs results to</a:t>
            </a:r>
            <a:br>
              <a:rPr lang="en-US" sz="1800" b="0" i="1">
                <a:latin typeface="Arial Narrow" pitchFamily="34" charset="0"/>
              </a:rPr>
            </a:br>
            <a:r>
              <a:rPr lang="en-US" sz="1800" b="0" i="1">
                <a:latin typeface="Arial Narrow" pitchFamily="34" charset="0"/>
              </a:rPr>
              <a:t>the Console Window</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3859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3">
            <a:hlinkClick r:id="rId21" action="ppaction://hlinksldjump"/>
          </p:cNvPr>
          <p:cNvSpPr txBox="1">
            <a:spLocks noChangeArrowheads="1"/>
          </p:cNvSpPr>
          <p:nvPr>
            <p:custDataLst>
              <p:tags r:id="rId9"/>
            </p:custDataLst>
          </p:nvPr>
        </p:nvSpPr>
        <p:spPr bwMode="auto">
          <a:xfrm>
            <a:off x="304800" y="4813398"/>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C6748 Boot Modes – S7 DIP_x</a:t>
            </a:r>
          </a:p>
        </p:txBody>
      </p:sp>
      <p:pic>
        <p:nvPicPr>
          <p:cNvPr id="926731" name="Picture 11" descr="EVM_boot_mode_DIP_selections"/>
          <p:cNvPicPr>
            <a:picLocks noChangeAspect="1" noChangeArrowheads="1"/>
          </p:cNvPicPr>
          <p:nvPr/>
        </p:nvPicPr>
        <p:blipFill>
          <a:blip r:embed="rId3" cstate="print"/>
          <a:srcRect/>
          <a:stretch>
            <a:fillRect/>
          </a:stretch>
        </p:blipFill>
        <p:spPr bwMode="auto">
          <a:xfrm>
            <a:off x="1371600" y="4064000"/>
            <a:ext cx="6477000" cy="2565400"/>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pic>
        <p:nvPicPr>
          <p:cNvPr id="926732" name="Picture 12" descr="EVM_dip_switches_S7"/>
          <p:cNvPicPr>
            <a:picLocks noChangeAspect="1" noChangeArrowheads="1"/>
          </p:cNvPicPr>
          <p:nvPr/>
        </p:nvPicPr>
        <p:blipFill>
          <a:blip r:embed="rId4" cstate="print"/>
          <a:srcRect/>
          <a:stretch>
            <a:fillRect/>
          </a:stretch>
        </p:blipFill>
        <p:spPr bwMode="auto">
          <a:xfrm>
            <a:off x="1371600" y="685800"/>
            <a:ext cx="6477000" cy="3146425"/>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
        <p:nvSpPr>
          <p:cNvPr id="14" name="Left Arrow 13"/>
          <p:cNvSpPr/>
          <p:nvPr/>
        </p:nvSpPr>
        <p:spPr bwMode="auto">
          <a:xfrm>
            <a:off x="7734300" y="5695950"/>
            <a:ext cx="533400" cy="381000"/>
          </a:xfrm>
          <a:prstGeom prst="leftArrow">
            <a:avLst/>
          </a:prstGeom>
          <a:solidFill>
            <a:srgbClr val="FFFF66"/>
          </a:solidFill>
          <a:ln w="12700" cap="flat" cmpd="sng" algn="ctr">
            <a:solidFill>
              <a:schemeClr val="tx1"/>
            </a:solidFill>
            <a:prstDash val="solid"/>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pic>
        <p:nvPicPr>
          <p:cNvPr id="8" name="Animated Logo" descr="tilogo_color_twoline.png"/>
          <p:cNvPicPr>
            <a:picLocks noChangeAspect="1"/>
          </p:cNvPicPr>
          <p:nvPr/>
        </p:nvPicPr>
        <p:blipFill>
          <a:blip r:embed="rId5"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ChangeArrowheads="1"/>
          </p:cNvSpPr>
          <p:nvPr/>
        </p:nvSpPr>
        <p:spPr bwMode="auto">
          <a:xfrm>
            <a:off x="304800" y="1025525"/>
            <a:ext cx="3048000" cy="5257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4579" name="Rectangle 3"/>
          <p:cNvSpPr>
            <a:spLocks noGrp="1" noChangeArrowheads="1"/>
          </p:cNvSpPr>
          <p:nvPr>
            <p:ph type="title"/>
          </p:nvPr>
        </p:nvSpPr>
        <p:spPr/>
        <p:txBody>
          <a:bodyPr/>
          <a:lstStyle/>
          <a:p>
            <a:r>
              <a:rPr lang="en-US" smtClean="0"/>
              <a:t>Flash Pin Settings – C6748 EVM</a:t>
            </a:r>
          </a:p>
        </p:txBody>
      </p:sp>
      <p:sp>
        <p:nvSpPr>
          <p:cNvPr id="928772" name="Rectangle 4"/>
          <p:cNvSpPr>
            <a:spLocks noChangeArrowheads="1"/>
          </p:cNvSpPr>
          <p:nvPr/>
        </p:nvSpPr>
        <p:spPr bwMode="auto">
          <a:xfrm>
            <a:off x="914400" y="12541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3" name="Rectangle 5"/>
          <p:cNvSpPr>
            <a:spLocks noChangeArrowheads="1"/>
          </p:cNvSpPr>
          <p:nvPr/>
        </p:nvSpPr>
        <p:spPr bwMode="auto">
          <a:xfrm>
            <a:off x="914400" y="18637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4" name="Rectangle 6"/>
          <p:cNvSpPr>
            <a:spLocks noChangeArrowheads="1"/>
          </p:cNvSpPr>
          <p:nvPr/>
        </p:nvSpPr>
        <p:spPr bwMode="auto">
          <a:xfrm>
            <a:off x="914400" y="24733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5" name="Rectangle 7"/>
          <p:cNvSpPr>
            <a:spLocks noChangeArrowheads="1"/>
          </p:cNvSpPr>
          <p:nvPr/>
        </p:nvSpPr>
        <p:spPr bwMode="auto">
          <a:xfrm>
            <a:off x="914400" y="30829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6" name="Rectangle 8"/>
          <p:cNvSpPr>
            <a:spLocks noChangeArrowheads="1"/>
          </p:cNvSpPr>
          <p:nvPr/>
        </p:nvSpPr>
        <p:spPr bwMode="auto">
          <a:xfrm>
            <a:off x="914400" y="36925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7" name="Rectangle 9"/>
          <p:cNvSpPr>
            <a:spLocks noChangeArrowheads="1"/>
          </p:cNvSpPr>
          <p:nvPr/>
        </p:nvSpPr>
        <p:spPr bwMode="auto">
          <a:xfrm>
            <a:off x="914400" y="43021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8" name="Rectangle 10"/>
          <p:cNvSpPr>
            <a:spLocks noChangeArrowheads="1"/>
          </p:cNvSpPr>
          <p:nvPr/>
        </p:nvSpPr>
        <p:spPr bwMode="auto">
          <a:xfrm>
            <a:off x="914400" y="49117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79" name="Rectangle 11"/>
          <p:cNvSpPr>
            <a:spLocks noChangeArrowheads="1"/>
          </p:cNvSpPr>
          <p:nvPr/>
        </p:nvSpPr>
        <p:spPr bwMode="auto">
          <a:xfrm>
            <a:off x="914400" y="55213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4588" name="Text Box 12"/>
          <p:cNvSpPr txBox="1">
            <a:spLocks noChangeArrowheads="1"/>
          </p:cNvSpPr>
          <p:nvPr/>
        </p:nvSpPr>
        <p:spPr bwMode="auto">
          <a:xfrm>
            <a:off x="777875" y="609600"/>
            <a:ext cx="2159000" cy="485775"/>
          </a:xfrm>
          <a:prstGeom prst="rect">
            <a:avLst/>
          </a:prstGeom>
          <a:noFill/>
          <a:ln w="12700">
            <a:noFill/>
            <a:miter lim="800000"/>
            <a:headEnd type="none" w="sm" len="sm"/>
            <a:tailEnd type="none" w="sm" len="sm"/>
          </a:ln>
        </p:spPr>
        <p:txBody>
          <a:bodyPr wrap="none">
            <a:spAutoFit/>
          </a:bodyPr>
          <a:lstStyle/>
          <a:p>
            <a:r>
              <a:rPr lang="en-US" sz="3200">
                <a:latin typeface="Courier New" pitchFamily="49" charset="0"/>
              </a:rPr>
              <a:t>EMU MODE</a:t>
            </a:r>
          </a:p>
        </p:txBody>
      </p:sp>
      <p:sp>
        <p:nvSpPr>
          <p:cNvPr id="24589" name="Text Box 13"/>
          <p:cNvSpPr txBox="1">
            <a:spLocks noChangeArrowheads="1"/>
          </p:cNvSpPr>
          <p:nvPr/>
        </p:nvSpPr>
        <p:spPr bwMode="auto">
          <a:xfrm>
            <a:off x="1311275" y="6230938"/>
            <a:ext cx="822325" cy="433387"/>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SW7</a:t>
            </a:r>
          </a:p>
        </p:txBody>
      </p:sp>
      <p:sp>
        <p:nvSpPr>
          <p:cNvPr id="24590" name="Text Box 14"/>
          <p:cNvSpPr txBox="1">
            <a:spLocks noChangeArrowheads="1"/>
          </p:cNvSpPr>
          <p:nvPr/>
        </p:nvSpPr>
        <p:spPr bwMode="auto">
          <a:xfrm>
            <a:off x="3678238" y="1308100"/>
            <a:ext cx="1436687" cy="384175"/>
          </a:xfrm>
          <a:prstGeom prst="rect">
            <a:avLst/>
          </a:prstGeom>
          <a:noFill/>
          <a:ln w="12700">
            <a:noFill/>
            <a:miter lim="800000"/>
            <a:headEnd type="none" w="sm" len="sm"/>
            <a:tailEnd type="none" w="sm" len="sm"/>
          </a:ln>
        </p:spPr>
        <p:txBody>
          <a:bodyPr wrap="none">
            <a:spAutoFit/>
          </a:bodyPr>
          <a:lstStyle/>
          <a:p>
            <a:r>
              <a:rPr lang="en-US"/>
              <a:t>BOOT[4]</a:t>
            </a:r>
          </a:p>
        </p:txBody>
      </p:sp>
      <p:sp>
        <p:nvSpPr>
          <p:cNvPr id="24591" name="Text Box 15"/>
          <p:cNvSpPr txBox="1">
            <a:spLocks noChangeArrowheads="1"/>
          </p:cNvSpPr>
          <p:nvPr/>
        </p:nvSpPr>
        <p:spPr bwMode="auto">
          <a:xfrm>
            <a:off x="3678238" y="1917700"/>
            <a:ext cx="1436687" cy="384175"/>
          </a:xfrm>
          <a:prstGeom prst="rect">
            <a:avLst/>
          </a:prstGeom>
          <a:noFill/>
          <a:ln w="12700">
            <a:noFill/>
            <a:miter lim="800000"/>
            <a:headEnd type="none" w="sm" len="sm"/>
            <a:tailEnd type="none" w="sm" len="sm"/>
          </a:ln>
        </p:spPr>
        <p:txBody>
          <a:bodyPr wrap="none">
            <a:spAutoFit/>
          </a:bodyPr>
          <a:lstStyle/>
          <a:p>
            <a:r>
              <a:rPr lang="en-US"/>
              <a:t>BOOT[3]</a:t>
            </a:r>
          </a:p>
        </p:txBody>
      </p:sp>
      <p:sp>
        <p:nvSpPr>
          <p:cNvPr id="24592" name="Text Box 16"/>
          <p:cNvSpPr txBox="1">
            <a:spLocks noChangeArrowheads="1"/>
          </p:cNvSpPr>
          <p:nvPr/>
        </p:nvSpPr>
        <p:spPr bwMode="auto">
          <a:xfrm>
            <a:off x="3678238" y="2549525"/>
            <a:ext cx="1436687" cy="384175"/>
          </a:xfrm>
          <a:prstGeom prst="rect">
            <a:avLst/>
          </a:prstGeom>
          <a:noFill/>
          <a:ln w="12700">
            <a:noFill/>
            <a:miter lim="800000"/>
            <a:headEnd type="none" w="sm" len="sm"/>
            <a:tailEnd type="none" w="sm" len="sm"/>
          </a:ln>
        </p:spPr>
        <p:txBody>
          <a:bodyPr wrap="none">
            <a:spAutoFit/>
          </a:bodyPr>
          <a:lstStyle/>
          <a:p>
            <a:r>
              <a:rPr lang="en-US"/>
              <a:t>BOOT[2]</a:t>
            </a:r>
          </a:p>
        </p:txBody>
      </p:sp>
      <p:sp>
        <p:nvSpPr>
          <p:cNvPr id="24593" name="Text Box 17"/>
          <p:cNvSpPr txBox="1">
            <a:spLocks noChangeArrowheads="1"/>
          </p:cNvSpPr>
          <p:nvPr/>
        </p:nvSpPr>
        <p:spPr bwMode="auto">
          <a:xfrm>
            <a:off x="3678238" y="3159125"/>
            <a:ext cx="1436687" cy="384175"/>
          </a:xfrm>
          <a:prstGeom prst="rect">
            <a:avLst/>
          </a:prstGeom>
          <a:noFill/>
          <a:ln w="12700">
            <a:noFill/>
            <a:miter lim="800000"/>
            <a:headEnd type="none" w="sm" len="sm"/>
            <a:tailEnd type="none" w="sm" len="sm"/>
          </a:ln>
        </p:spPr>
        <p:txBody>
          <a:bodyPr wrap="none">
            <a:spAutoFit/>
          </a:bodyPr>
          <a:lstStyle/>
          <a:p>
            <a:r>
              <a:rPr lang="en-US"/>
              <a:t>BOOT[1]</a:t>
            </a:r>
          </a:p>
        </p:txBody>
      </p:sp>
      <p:sp>
        <p:nvSpPr>
          <p:cNvPr id="24594" name="Text Box 18"/>
          <p:cNvSpPr txBox="1">
            <a:spLocks noChangeArrowheads="1"/>
          </p:cNvSpPr>
          <p:nvPr/>
        </p:nvSpPr>
        <p:spPr bwMode="auto">
          <a:xfrm>
            <a:off x="3678238" y="4340225"/>
            <a:ext cx="1808162" cy="384175"/>
          </a:xfrm>
          <a:prstGeom prst="rect">
            <a:avLst/>
          </a:prstGeom>
          <a:noFill/>
          <a:ln w="12700">
            <a:noFill/>
            <a:miter lim="800000"/>
            <a:headEnd type="none" w="sm" len="sm"/>
            <a:tailEnd type="none" w="sm" len="sm"/>
          </a:ln>
        </p:spPr>
        <p:txBody>
          <a:bodyPr wrap="none">
            <a:spAutoFit/>
          </a:bodyPr>
          <a:lstStyle/>
          <a:p>
            <a:r>
              <a:rPr lang="en-US"/>
              <a:t>I/O (1.8/3.3)</a:t>
            </a:r>
          </a:p>
        </p:txBody>
      </p:sp>
      <p:sp>
        <p:nvSpPr>
          <p:cNvPr id="928787" name="AutoShape 19"/>
          <p:cNvSpPr>
            <a:spLocks noChangeArrowheads="1"/>
          </p:cNvSpPr>
          <p:nvPr/>
        </p:nvSpPr>
        <p:spPr bwMode="auto">
          <a:xfrm>
            <a:off x="990600" y="12541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88" name="AutoShape 20"/>
          <p:cNvSpPr>
            <a:spLocks noChangeArrowheads="1"/>
          </p:cNvSpPr>
          <p:nvPr/>
        </p:nvSpPr>
        <p:spPr bwMode="auto">
          <a:xfrm>
            <a:off x="2057400" y="18637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89" name="AutoShape 21"/>
          <p:cNvSpPr>
            <a:spLocks noChangeArrowheads="1"/>
          </p:cNvSpPr>
          <p:nvPr/>
        </p:nvSpPr>
        <p:spPr bwMode="auto">
          <a:xfrm>
            <a:off x="990600" y="30829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90" name="AutoShape 22"/>
          <p:cNvSpPr>
            <a:spLocks noChangeArrowheads="1"/>
          </p:cNvSpPr>
          <p:nvPr/>
        </p:nvSpPr>
        <p:spPr bwMode="auto">
          <a:xfrm>
            <a:off x="2057400" y="43021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91" name="AutoShape 23"/>
          <p:cNvSpPr>
            <a:spLocks noChangeArrowheads="1"/>
          </p:cNvSpPr>
          <p:nvPr/>
        </p:nvSpPr>
        <p:spPr bwMode="auto">
          <a:xfrm>
            <a:off x="2057400" y="49117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92" name="AutoShape 24"/>
          <p:cNvSpPr>
            <a:spLocks noChangeArrowheads="1"/>
          </p:cNvSpPr>
          <p:nvPr/>
        </p:nvSpPr>
        <p:spPr bwMode="auto">
          <a:xfrm>
            <a:off x="2057400" y="55213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93" name="AutoShape 25"/>
          <p:cNvSpPr>
            <a:spLocks noChangeArrowheads="1"/>
          </p:cNvSpPr>
          <p:nvPr/>
        </p:nvSpPr>
        <p:spPr bwMode="auto">
          <a:xfrm>
            <a:off x="2057400" y="24733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794" name="AutoShape 26"/>
          <p:cNvSpPr>
            <a:spLocks noChangeArrowheads="1"/>
          </p:cNvSpPr>
          <p:nvPr/>
        </p:nvSpPr>
        <p:spPr bwMode="auto">
          <a:xfrm>
            <a:off x="2057400" y="36925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4603" name="Text Box 27"/>
          <p:cNvSpPr txBox="1">
            <a:spLocks noChangeArrowheads="1"/>
          </p:cNvSpPr>
          <p:nvPr/>
        </p:nvSpPr>
        <p:spPr bwMode="auto">
          <a:xfrm>
            <a:off x="441325" y="1323975"/>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8</a:t>
            </a:r>
          </a:p>
        </p:txBody>
      </p:sp>
      <p:sp>
        <p:nvSpPr>
          <p:cNvPr id="24604" name="Text Box 28"/>
          <p:cNvSpPr txBox="1">
            <a:spLocks noChangeArrowheads="1"/>
          </p:cNvSpPr>
          <p:nvPr/>
        </p:nvSpPr>
        <p:spPr bwMode="auto">
          <a:xfrm>
            <a:off x="441325" y="19050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7</a:t>
            </a:r>
          </a:p>
        </p:txBody>
      </p:sp>
      <p:sp>
        <p:nvSpPr>
          <p:cNvPr id="24605" name="Text Box 29"/>
          <p:cNvSpPr txBox="1">
            <a:spLocks noChangeArrowheads="1"/>
          </p:cNvSpPr>
          <p:nvPr/>
        </p:nvSpPr>
        <p:spPr bwMode="auto">
          <a:xfrm>
            <a:off x="441325" y="25146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6</a:t>
            </a:r>
          </a:p>
        </p:txBody>
      </p:sp>
      <p:sp>
        <p:nvSpPr>
          <p:cNvPr id="24606" name="Text Box 30"/>
          <p:cNvSpPr txBox="1">
            <a:spLocks noChangeArrowheads="1"/>
          </p:cNvSpPr>
          <p:nvPr/>
        </p:nvSpPr>
        <p:spPr bwMode="auto">
          <a:xfrm>
            <a:off x="441325" y="31242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5</a:t>
            </a:r>
          </a:p>
        </p:txBody>
      </p:sp>
      <p:sp>
        <p:nvSpPr>
          <p:cNvPr id="24607" name="Text Box 31"/>
          <p:cNvSpPr txBox="1">
            <a:spLocks noChangeArrowheads="1"/>
          </p:cNvSpPr>
          <p:nvPr/>
        </p:nvSpPr>
        <p:spPr bwMode="auto">
          <a:xfrm>
            <a:off x="441325" y="37338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4</a:t>
            </a:r>
          </a:p>
        </p:txBody>
      </p:sp>
      <p:sp>
        <p:nvSpPr>
          <p:cNvPr id="24608" name="Text Box 32"/>
          <p:cNvSpPr txBox="1">
            <a:spLocks noChangeArrowheads="1"/>
          </p:cNvSpPr>
          <p:nvPr/>
        </p:nvSpPr>
        <p:spPr bwMode="auto">
          <a:xfrm>
            <a:off x="441325" y="43434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3</a:t>
            </a:r>
          </a:p>
        </p:txBody>
      </p:sp>
      <p:sp>
        <p:nvSpPr>
          <p:cNvPr id="24609" name="Text Box 33"/>
          <p:cNvSpPr txBox="1">
            <a:spLocks noChangeArrowheads="1"/>
          </p:cNvSpPr>
          <p:nvPr/>
        </p:nvSpPr>
        <p:spPr bwMode="auto">
          <a:xfrm>
            <a:off x="441325" y="49530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2</a:t>
            </a:r>
          </a:p>
        </p:txBody>
      </p:sp>
      <p:sp>
        <p:nvSpPr>
          <p:cNvPr id="24610" name="Text Box 34"/>
          <p:cNvSpPr txBox="1">
            <a:spLocks noChangeArrowheads="1"/>
          </p:cNvSpPr>
          <p:nvPr/>
        </p:nvSpPr>
        <p:spPr bwMode="auto">
          <a:xfrm>
            <a:off x="441325" y="55626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1</a:t>
            </a:r>
          </a:p>
        </p:txBody>
      </p:sp>
      <p:sp>
        <p:nvSpPr>
          <p:cNvPr id="24611" name="Text Box 35"/>
          <p:cNvSpPr txBox="1">
            <a:spLocks noChangeArrowheads="1"/>
          </p:cNvSpPr>
          <p:nvPr/>
        </p:nvSpPr>
        <p:spPr bwMode="auto">
          <a:xfrm>
            <a:off x="3678238" y="3733800"/>
            <a:ext cx="625475" cy="384175"/>
          </a:xfrm>
          <a:prstGeom prst="rect">
            <a:avLst/>
          </a:prstGeom>
          <a:noFill/>
          <a:ln w="12700">
            <a:noFill/>
            <a:miter lim="800000"/>
            <a:headEnd type="none" w="sm" len="sm"/>
            <a:tailEnd type="none" w="sm" len="sm"/>
          </a:ln>
        </p:spPr>
        <p:txBody>
          <a:bodyPr wrap="none">
            <a:spAutoFit/>
          </a:bodyPr>
          <a:lstStyle/>
          <a:p>
            <a:r>
              <a:rPr lang="en-US"/>
              <a:t>NC</a:t>
            </a:r>
          </a:p>
        </p:txBody>
      </p:sp>
      <p:sp>
        <p:nvSpPr>
          <p:cNvPr id="24612" name="Text Box 36"/>
          <p:cNvSpPr txBox="1">
            <a:spLocks noChangeArrowheads="1"/>
          </p:cNvSpPr>
          <p:nvPr/>
        </p:nvSpPr>
        <p:spPr bwMode="auto">
          <a:xfrm>
            <a:off x="3678238" y="4953000"/>
            <a:ext cx="1554162" cy="384175"/>
          </a:xfrm>
          <a:prstGeom prst="rect">
            <a:avLst/>
          </a:prstGeom>
          <a:noFill/>
          <a:ln w="12700">
            <a:noFill/>
            <a:miter lim="800000"/>
            <a:headEnd type="none" w="sm" len="sm"/>
            <a:tailEnd type="none" w="sm" len="sm"/>
          </a:ln>
        </p:spPr>
        <p:txBody>
          <a:bodyPr wrap="none">
            <a:spAutoFit/>
          </a:bodyPr>
          <a:lstStyle/>
          <a:p>
            <a:r>
              <a:rPr lang="en-US"/>
              <a:t>Audio EN</a:t>
            </a:r>
          </a:p>
        </p:txBody>
      </p:sp>
      <p:sp>
        <p:nvSpPr>
          <p:cNvPr id="24613" name="Text Box 37"/>
          <p:cNvSpPr txBox="1">
            <a:spLocks noChangeArrowheads="1"/>
          </p:cNvSpPr>
          <p:nvPr/>
        </p:nvSpPr>
        <p:spPr bwMode="auto">
          <a:xfrm>
            <a:off x="3678238" y="5562600"/>
            <a:ext cx="1319212" cy="384175"/>
          </a:xfrm>
          <a:prstGeom prst="rect">
            <a:avLst/>
          </a:prstGeom>
          <a:noFill/>
          <a:ln w="12700">
            <a:noFill/>
            <a:miter lim="800000"/>
            <a:headEnd type="none" w="sm" len="sm"/>
            <a:tailEnd type="none" w="sm" len="sm"/>
          </a:ln>
        </p:spPr>
        <p:txBody>
          <a:bodyPr wrap="none">
            <a:spAutoFit/>
          </a:bodyPr>
          <a:lstStyle/>
          <a:p>
            <a:r>
              <a:rPr lang="en-US"/>
              <a:t>LCD EN</a:t>
            </a:r>
          </a:p>
        </p:txBody>
      </p:sp>
      <p:sp>
        <p:nvSpPr>
          <p:cNvPr id="24614" name="Text Box 38"/>
          <p:cNvSpPr txBox="1">
            <a:spLocks noChangeArrowheads="1"/>
          </p:cNvSpPr>
          <p:nvPr/>
        </p:nvSpPr>
        <p:spPr bwMode="auto">
          <a:xfrm>
            <a:off x="1085850" y="1390650"/>
            <a:ext cx="609600"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ON</a:t>
            </a:r>
          </a:p>
        </p:txBody>
      </p:sp>
      <p:sp>
        <p:nvSpPr>
          <p:cNvPr id="24615" name="Text Box 39"/>
          <p:cNvSpPr txBox="1">
            <a:spLocks noChangeArrowheads="1"/>
          </p:cNvSpPr>
          <p:nvPr/>
        </p:nvSpPr>
        <p:spPr bwMode="auto">
          <a:xfrm>
            <a:off x="1085850" y="3200400"/>
            <a:ext cx="609600"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ON</a:t>
            </a:r>
          </a:p>
        </p:txBody>
      </p:sp>
      <p:sp>
        <p:nvSpPr>
          <p:cNvPr id="928808" name="Rectangle 40"/>
          <p:cNvSpPr>
            <a:spLocks noChangeArrowheads="1"/>
          </p:cNvSpPr>
          <p:nvPr/>
        </p:nvSpPr>
        <p:spPr bwMode="auto">
          <a:xfrm>
            <a:off x="5638800" y="1025525"/>
            <a:ext cx="3048000" cy="5257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09" name="Rectangle 41"/>
          <p:cNvSpPr>
            <a:spLocks noChangeArrowheads="1"/>
          </p:cNvSpPr>
          <p:nvPr/>
        </p:nvSpPr>
        <p:spPr bwMode="auto">
          <a:xfrm>
            <a:off x="6248400" y="12541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0" name="Rectangle 42"/>
          <p:cNvSpPr>
            <a:spLocks noChangeArrowheads="1"/>
          </p:cNvSpPr>
          <p:nvPr/>
        </p:nvSpPr>
        <p:spPr bwMode="auto">
          <a:xfrm>
            <a:off x="6248400" y="18637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1" name="Rectangle 43"/>
          <p:cNvSpPr>
            <a:spLocks noChangeArrowheads="1"/>
          </p:cNvSpPr>
          <p:nvPr/>
        </p:nvSpPr>
        <p:spPr bwMode="auto">
          <a:xfrm>
            <a:off x="6248400" y="24733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2" name="Rectangle 44"/>
          <p:cNvSpPr>
            <a:spLocks noChangeArrowheads="1"/>
          </p:cNvSpPr>
          <p:nvPr/>
        </p:nvSpPr>
        <p:spPr bwMode="auto">
          <a:xfrm>
            <a:off x="6248400" y="30829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3" name="Rectangle 45"/>
          <p:cNvSpPr>
            <a:spLocks noChangeArrowheads="1"/>
          </p:cNvSpPr>
          <p:nvPr/>
        </p:nvSpPr>
        <p:spPr bwMode="auto">
          <a:xfrm>
            <a:off x="6248400" y="36925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4" name="Rectangle 46"/>
          <p:cNvSpPr>
            <a:spLocks noChangeArrowheads="1"/>
          </p:cNvSpPr>
          <p:nvPr/>
        </p:nvSpPr>
        <p:spPr bwMode="auto">
          <a:xfrm>
            <a:off x="6248400" y="43021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5" name="Rectangle 47"/>
          <p:cNvSpPr>
            <a:spLocks noChangeArrowheads="1"/>
          </p:cNvSpPr>
          <p:nvPr/>
        </p:nvSpPr>
        <p:spPr bwMode="auto">
          <a:xfrm>
            <a:off x="6248400" y="49117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16" name="Rectangle 48"/>
          <p:cNvSpPr>
            <a:spLocks noChangeArrowheads="1"/>
          </p:cNvSpPr>
          <p:nvPr/>
        </p:nvSpPr>
        <p:spPr bwMode="auto">
          <a:xfrm>
            <a:off x="6248400" y="5521325"/>
            <a:ext cx="2209800" cy="5334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4625" name="Text Box 49"/>
          <p:cNvSpPr txBox="1">
            <a:spLocks noChangeArrowheads="1"/>
          </p:cNvSpPr>
          <p:nvPr/>
        </p:nvSpPr>
        <p:spPr bwMode="auto">
          <a:xfrm>
            <a:off x="6111875" y="609600"/>
            <a:ext cx="2139950" cy="482600"/>
          </a:xfrm>
          <a:prstGeom prst="rect">
            <a:avLst/>
          </a:prstGeom>
          <a:noFill/>
          <a:ln w="12700">
            <a:noFill/>
            <a:miter lim="800000"/>
            <a:headEnd type="none" w="sm" len="sm"/>
            <a:tailEnd type="none" w="sm" len="sm"/>
          </a:ln>
        </p:spPr>
        <p:txBody>
          <a:bodyPr wrap="none">
            <a:spAutoFit/>
          </a:bodyPr>
          <a:lstStyle/>
          <a:p>
            <a:r>
              <a:rPr lang="en-US" sz="3200">
                <a:latin typeface="Courier New" pitchFamily="49" charset="0"/>
              </a:rPr>
              <a:t>SPI BOOT</a:t>
            </a:r>
          </a:p>
        </p:txBody>
      </p:sp>
      <p:sp>
        <p:nvSpPr>
          <p:cNvPr id="24626" name="Text Box 50"/>
          <p:cNvSpPr txBox="1">
            <a:spLocks noChangeArrowheads="1"/>
          </p:cNvSpPr>
          <p:nvPr/>
        </p:nvSpPr>
        <p:spPr bwMode="auto">
          <a:xfrm>
            <a:off x="6645275" y="6230938"/>
            <a:ext cx="822325" cy="433387"/>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SW7</a:t>
            </a:r>
          </a:p>
        </p:txBody>
      </p:sp>
      <p:sp>
        <p:nvSpPr>
          <p:cNvPr id="928819" name="AutoShape 51"/>
          <p:cNvSpPr>
            <a:spLocks noChangeArrowheads="1"/>
          </p:cNvSpPr>
          <p:nvPr/>
        </p:nvSpPr>
        <p:spPr bwMode="auto">
          <a:xfrm>
            <a:off x="7391400" y="12541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0" name="AutoShape 52"/>
          <p:cNvSpPr>
            <a:spLocks noChangeArrowheads="1"/>
          </p:cNvSpPr>
          <p:nvPr/>
        </p:nvSpPr>
        <p:spPr bwMode="auto">
          <a:xfrm>
            <a:off x="7391400" y="18637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1" name="AutoShape 53"/>
          <p:cNvSpPr>
            <a:spLocks noChangeArrowheads="1"/>
          </p:cNvSpPr>
          <p:nvPr/>
        </p:nvSpPr>
        <p:spPr bwMode="auto">
          <a:xfrm>
            <a:off x="7391400" y="30829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2" name="AutoShape 54"/>
          <p:cNvSpPr>
            <a:spLocks noChangeArrowheads="1"/>
          </p:cNvSpPr>
          <p:nvPr/>
        </p:nvSpPr>
        <p:spPr bwMode="auto">
          <a:xfrm>
            <a:off x="7391400" y="43021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3" name="AutoShape 55"/>
          <p:cNvSpPr>
            <a:spLocks noChangeArrowheads="1"/>
          </p:cNvSpPr>
          <p:nvPr/>
        </p:nvSpPr>
        <p:spPr bwMode="auto">
          <a:xfrm>
            <a:off x="7391400" y="49117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4" name="AutoShape 56"/>
          <p:cNvSpPr>
            <a:spLocks noChangeArrowheads="1"/>
          </p:cNvSpPr>
          <p:nvPr/>
        </p:nvSpPr>
        <p:spPr bwMode="auto">
          <a:xfrm>
            <a:off x="7391400" y="55213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5" name="AutoShape 57"/>
          <p:cNvSpPr>
            <a:spLocks noChangeArrowheads="1"/>
          </p:cNvSpPr>
          <p:nvPr/>
        </p:nvSpPr>
        <p:spPr bwMode="auto">
          <a:xfrm>
            <a:off x="7391400" y="24733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8826" name="AutoShape 58"/>
          <p:cNvSpPr>
            <a:spLocks noChangeArrowheads="1"/>
          </p:cNvSpPr>
          <p:nvPr/>
        </p:nvSpPr>
        <p:spPr bwMode="auto">
          <a:xfrm>
            <a:off x="7391400" y="3692525"/>
            <a:ext cx="990600" cy="533400"/>
          </a:xfrm>
          <a:prstGeom prst="cube">
            <a:avLst>
              <a:gd name="adj" fmla="val 25000"/>
            </a:avLst>
          </a:prstGeom>
          <a:solidFill>
            <a:schemeClr val="accent4"/>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4635" name="Text Box 59"/>
          <p:cNvSpPr txBox="1">
            <a:spLocks noChangeArrowheads="1"/>
          </p:cNvSpPr>
          <p:nvPr/>
        </p:nvSpPr>
        <p:spPr bwMode="auto">
          <a:xfrm>
            <a:off x="5775325" y="1323975"/>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8</a:t>
            </a:r>
          </a:p>
        </p:txBody>
      </p:sp>
      <p:sp>
        <p:nvSpPr>
          <p:cNvPr id="24636" name="Text Box 60"/>
          <p:cNvSpPr txBox="1">
            <a:spLocks noChangeArrowheads="1"/>
          </p:cNvSpPr>
          <p:nvPr/>
        </p:nvSpPr>
        <p:spPr bwMode="auto">
          <a:xfrm>
            <a:off x="5775325" y="19050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7</a:t>
            </a:r>
          </a:p>
        </p:txBody>
      </p:sp>
      <p:sp>
        <p:nvSpPr>
          <p:cNvPr id="24637" name="Text Box 61"/>
          <p:cNvSpPr txBox="1">
            <a:spLocks noChangeArrowheads="1"/>
          </p:cNvSpPr>
          <p:nvPr/>
        </p:nvSpPr>
        <p:spPr bwMode="auto">
          <a:xfrm>
            <a:off x="5775325" y="25146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6</a:t>
            </a:r>
          </a:p>
        </p:txBody>
      </p:sp>
      <p:sp>
        <p:nvSpPr>
          <p:cNvPr id="24638" name="Text Box 62"/>
          <p:cNvSpPr txBox="1">
            <a:spLocks noChangeArrowheads="1"/>
          </p:cNvSpPr>
          <p:nvPr/>
        </p:nvSpPr>
        <p:spPr bwMode="auto">
          <a:xfrm>
            <a:off x="5775325" y="31242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5</a:t>
            </a:r>
          </a:p>
        </p:txBody>
      </p:sp>
      <p:sp>
        <p:nvSpPr>
          <p:cNvPr id="24639" name="Text Box 63"/>
          <p:cNvSpPr txBox="1">
            <a:spLocks noChangeArrowheads="1"/>
          </p:cNvSpPr>
          <p:nvPr/>
        </p:nvSpPr>
        <p:spPr bwMode="auto">
          <a:xfrm>
            <a:off x="5775325" y="37338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4</a:t>
            </a:r>
          </a:p>
        </p:txBody>
      </p:sp>
      <p:sp>
        <p:nvSpPr>
          <p:cNvPr id="24640" name="Text Box 64"/>
          <p:cNvSpPr txBox="1">
            <a:spLocks noChangeArrowheads="1"/>
          </p:cNvSpPr>
          <p:nvPr/>
        </p:nvSpPr>
        <p:spPr bwMode="auto">
          <a:xfrm>
            <a:off x="5775325" y="43434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3</a:t>
            </a:r>
          </a:p>
        </p:txBody>
      </p:sp>
      <p:sp>
        <p:nvSpPr>
          <p:cNvPr id="24641" name="Text Box 65"/>
          <p:cNvSpPr txBox="1">
            <a:spLocks noChangeArrowheads="1"/>
          </p:cNvSpPr>
          <p:nvPr/>
        </p:nvSpPr>
        <p:spPr bwMode="auto">
          <a:xfrm>
            <a:off x="5775325" y="49530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2</a:t>
            </a:r>
          </a:p>
        </p:txBody>
      </p:sp>
      <p:sp>
        <p:nvSpPr>
          <p:cNvPr id="24642" name="Text Box 66"/>
          <p:cNvSpPr txBox="1">
            <a:spLocks noChangeArrowheads="1"/>
          </p:cNvSpPr>
          <p:nvPr/>
        </p:nvSpPr>
        <p:spPr bwMode="auto">
          <a:xfrm>
            <a:off x="5775325" y="5562600"/>
            <a:ext cx="396875" cy="433388"/>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1</a:t>
            </a:r>
          </a:p>
        </p:txBody>
      </p:sp>
      <p:sp>
        <p:nvSpPr>
          <p:cNvPr id="24643" name="Text Box 67"/>
          <p:cNvSpPr txBox="1">
            <a:spLocks noChangeArrowheads="1"/>
          </p:cNvSpPr>
          <p:nvPr/>
        </p:nvSpPr>
        <p:spPr bwMode="auto">
          <a:xfrm>
            <a:off x="3240088" y="6464300"/>
            <a:ext cx="2474912" cy="336550"/>
          </a:xfrm>
          <a:prstGeom prst="rect">
            <a:avLst/>
          </a:prstGeom>
          <a:noFill/>
          <a:ln w="12700">
            <a:noFill/>
            <a:miter lim="800000"/>
            <a:headEnd type="none" w="sm" len="sm"/>
            <a:tailEnd type="none" w="sm" len="sm"/>
          </a:ln>
        </p:spPr>
        <p:txBody>
          <a:bodyPr wrap="none">
            <a:spAutoFit/>
          </a:bodyPr>
          <a:lstStyle/>
          <a:p>
            <a:r>
              <a:rPr lang="en-US" sz="2000" b="0" i="1"/>
              <a:t>Default = SPI BOOT</a:t>
            </a:r>
          </a:p>
        </p:txBody>
      </p:sp>
      <p:sp>
        <p:nvSpPr>
          <p:cNvPr id="24644" name="Text Box 38"/>
          <p:cNvSpPr txBox="1">
            <a:spLocks noChangeArrowheads="1"/>
          </p:cNvSpPr>
          <p:nvPr/>
        </p:nvSpPr>
        <p:spPr bwMode="auto">
          <a:xfrm>
            <a:off x="7413625" y="1390650"/>
            <a:ext cx="828675" cy="436563"/>
          </a:xfrm>
          <a:prstGeom prst="rect">
            <a:avLst/>
          </a:prstGeom>
          <a:noFill/>
          <a:ln w="12700">
            <a:noFill/>
            <a:miter lim="800000"/>
            <a:headEnd type="none" w="sm" len="sm"/>
            <a:tailEnd type="none" w="sm" len="sm"/>
          </a:ln>
        </p:spPr>
        <p:txBody>
          <a:bodyPr wrap="none">
            <a:spAutoFit/>
          </a:bodyPr>
          <a:lstStyle/>
          <a:p>
            <a:r>
              <a:rPr lang="en-US" sz="2800">
                <a:latin typeface="Courier New" pitchFamily="49" charset="0"/>
              </a:rPr>
              <a:t>OFF</a:t>
            </a: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3938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1418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08899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6379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3859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1339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3">
            <a:hlinkClick r:id="rId22" action="ppaction://hlinksldjump"/>
          </p:cNvPr>
          <p:cNvSpPr txBox="1">
            <a:spLocks noChangeArrowheads="1"/>
          </p:cNvSpPr>
          <p:nvPr>
            <p:custDataLst>
              <p:tags r:id="rId10"/>
            </p:custDataLst>
          </p:nvPr>
        </p:nvSpPr>
        <p:spPr bwMode="auto">
          <a:xfrm>
            <a:off x="304800" y="5388200"/>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Lab </a:t>
            </a:r>
            <a:r>
              <a:rPr lang="en-US" smtClean="0"/>
              <a:t>16b </a:t>
            </a:r>
            <a:r>
              <a:rPr lang="en-US" dirty="0" smtClean="0"/>
              <a:t>– ARM+DSP SPI FLASH Boot</a:t>
            </a:r>
          </a:p>
        </p:txBody>
      </p:sp>
      <p:sp>
        <p:nvSpPr>
          <p:cNvPr id="26627" name="Text Box 3"/>
          <p:cNvSpPr txBox="1">
            <a:spLocks noChangeArrowheads="1"/>
          </p:cNvSpPr>
          <p:nvPr/>
        </p:nvSpPr>
        <p:spPr bwMode="auto">
          <a:xfrm>
            <a:off x="288925" y="657225"/>
            <a:ext cx="4267200" cy="384175"/>
          </a:xfrm>
          <a:prstGeom prst="rect">
            <a:avLst/>
          </a:prstGeom>
          <a:noFill/>
          <a:ln w="12700">
            <a:noFill/>
            <a:miter lim="800000"/>
            <a:headEnd type="none" w="sm" len="sm"/>
            <a:tailEnd type="none" w="sm" len="sm"/>
          </a:ln>
        </p:spPr>
        <p:txBody>
          <a:bodyPr wrap="none">
            <a:spAutoFit/>
          </a:bodyPr>
          <a:lstStyle/>
          <a:p>
            <a:pPr marL="342900" indent="-342900">
              <a:buClr>
                <a:schemeClr val="tx2"/>
              </a:buClr>
              <a:buSzPct val="75000"/>
              <a:buFont typeface="Wingdings" pitchFamily="2" charset="2"/>
              <a:buChar char=""/>
            </a:pPr>
            <a:r>
              <a:rPr lang="en-US"/>
              <a:t>Using AISgen &amp; SPIWriter</a:t>
            </a:r>
          </a:p>
        </p:txBody>
      </p:sp>
      <p:sp>
        <p:nvSpPr>
          <p:cNvPr id="26628" name="Text Box 4"/>
          <p:cNvSpPr txBox="1">
            <a:spLocks noChangeArrowheads="1"/>
          </p:cNvSpPr>
          <p:nvPr/>
        </p:nvSpPr>
        <p:spPr bwMode="auto">
          <a:xfrm>
            <a:off x="708025" y="1139825"/>
            <a:ext cx="3987800" cy="3662363"/>
          </a:xfrm>
          <a:prstGeom prst="rect">
            <a:avLst/>
          </a:prstGeom>
          <a:solidFill>
            <a:srgbClr val="CCFF66"/>
          </a:solidFill>
          <a:ln w="12700">
            <a:solidFill>
              <a:schemeClr val="tx1"/>
            </a:solidFill>
            <a:miter lim="800000"/>
            <a:headEnd type="none" w="sm" len="sm"/>
            <a:tailEnd type="none" w="sm" len="sm"/>
          </a:ln>
        </p:spPr>
        <p:txBody>
          <a:bodyPr wrap="none">
            <a:spAutoFit/>
          </a:bodyPr>
          <a:lstStyle/>
          <a:p>
            <a:pPr>
              <a:lnSpc>
                <a:spcPct val="90000"/>
              </a:lnSpc>
              <a:buFontTx/>
              <a:buChar char="•"/>
            </a:pPr>
            <a:r>
              <a:rPr lang="en-US" sz="2000" b="0" dirty="0"/>
              <a:t> Select “Keystone” Solution</a:t>
            </a:r>
          </a:p>
          <a:p>
            <a:pPr>
              <a:lnSpc>
                <a:spcPct val="90000"/>
              </a:lnSpc>
              <a:buFontTx/>
              <a:buChar char="•"/>
            </a:pPr>
            <a:r>
              <a:rPr lang="en-US" sz="2000" b="0"/>
              <a:t> Build </a:t>
            </a:r>
            <a:r>
              <a:rPr lang="en-US" sz="2000" b="0" smtClean="0"/>
              <a:t>“Release</a:t>
            </a:r>
            <a:r>
              <a:rPr lang="en-US" sz="2000" b="0" dirty="0"/>
              <a:t>” </a:t>
            </a:r>
            <a:r>
              <a:rPr lang="en-US" sz="2000" b="0" dirty="0" err="1"/>
              <a:t>config</a:t>
            </a:r>
            <a:r>
              <a:rPr lang="en-US" sz="2000" b="0" dirty="0"/>
              <a:t> (.out)</a:t>
            </a:r>
          </a:p>
          <a:p>
            <a:pPr>
              <a:lnSpc>
                <a:spcPct val="90000"/>
              </a:lnSpc>
              <a:buFontTx/>
              <a:buChar char="•"/>
            </a:pPr>
            <a:r>
              <a:rPr lang="en-US" sz="2000" b="0" dirty="0"/>
              <a:t> Convert ARM and DSP .out files</a:t>
            </a:r>
            <a:br>
              <a:rPr lang="en-US" sz="2000" b="0" dirty="0"/>
            </a:br>
            <a:r>
              <a:rPr lang="en-US" sz="2000" b="0" dirty="0"/>
              <a:t>  to .bin using </a:t>
            </a:r>
            <a:r>
              <a:rPr lang="en-US" sz="2000" b="0" dirty="0" err="1"/>
              <a:t>AISgen</a:t>
            </a:r>
            <a:endParaRPr lang="en-US" sz="2000" b="0" dirty="0"/>
          </a:p>
          <a:p>
            <a:pPr>
              <a:lnSpc>
                <a:spcPct val="90000"/>
              </a:lnSpc>
              <a:buFontTx/>
              <a:buChar char="•"/>
            </a:pPr>
            <a:r>
              <a:rPr lang="en-US" sz="2000" b="0" dirty="0"/>
              <a:t> Run </a:t>
            </a:r>
            <a:r>
              <a:rPr lang="en-US" sz="2000" b="0" dirty="0" err="1"/>
              <a:t>SPIWriter.OUT</a:t>
            </a:r>
            <a:r>
              <a:rPr lang="en-US" sz="2000" b="0" dirty="0"/>
              <a:t> (burn flash)</a:t>
            </a:r>
          </a:p>
          <a:p>
            <a:pPr>
              <a:lnSpc>
                <a:spcPct val="90000"/>
              </a:lnSpc>
              <a:buFontTx/>
              <a:buChar char="•"/>
            </a:pPr>
            <a:r>
              <a:rPr lang="en-US" sz="2000" b="0" dirty="0"/>
              <a:t> Provide path to .bin</a:t>
            </a:r>
          </a:p>
          <a:p>
            <a:pPr>
              <a:lnSpc>
                <a:spcPct val="90000"/>
              </a:lnSpc>
              <a:buFontTx/>
              <a:buChar char="•"/>
            </a:pPr>
            <a:r>
              <a:rPr lang="en-US" sz="2000" b="0" dirty="0"/>
              <a:t> Success ?</a:t>
            </a:r>
          </a:p>
          <a:p>
            <a:pPr>
              <a:lnSpc>
                <a:spcPct val="90000"/>
              </a:lnSpc>
              <a:buFontTx/>
              <a:buChar char="•"/>
            </a:pPr>
            <a:r>
              <a:rPr lang="en-US" sz="2000" b="0" dirty="0"/>
              <a:t> Disconnect CCS</a:t>
            </a:r>
          </a:p>
          <a:p>
            <a:pPr>
              <a:lnSpc>
                <a:spcPct val="90000"/>
              </a:lnSpc>
              <a:buFontTx/>
              <a:buChar char="•"/>
            </a:pPr>
            <a:r>
              <a:rPr lang="en-US" sz="2000" b="0" dirty="0"/>
              <a:t> Power off/on – code runs</a:t>
            </a:r>
            <a:endParaRPr lang="en-US" sz="2000" b="0" i="1" u="sng" dirty="0">
              <a:solidFill>
                <a:schemeClr val="tx2"/>
              </a:solidFill>
            </a:endParaRPr>
          </a:p>
        </p:txBody>
      </p:sp>
      <p:sp>
        <p:nvSpPr>
          <p:cNvPr id="26629" name="Text Box 5"/>
          <p:cNvSpPr txBox="1">
            <a:spLocks noChangeArrowheads="1"/>
          </p:cNvSpPr>
          <p:nvPr/>
        </p:nvSpPr>
        <p:spPr bwMode="auto">
          <a:xfrm>
            <a:off x="288925" y="5029200"/>
            <a:ext cx="2490618" cy="387798"/>
          </a:xfrm>
          <a:prstGeom prst="rect">
            <a:avLst/>
          </a:prstGeom>
          <a:noFill/>
          <a:ln w="12700">
            <a:noFill/>
            <a:miter lim="800000"/>
            <a:headEnd type="none" w="sm" len="sm"/>
            <a:tailEnd type="none" w="sm" len="sm"/>
          </a:ln>
        </p:spPr>
        <p:txBody>
          <a:bodyPr wrap="none">
            <a:spAutoFit/>
          </a:bodyPr>
          <a:lstStyle/>
          <a:p>
            <a:pPr marL="342900" indent="-342900">
              <a:buClr>
                <a:schemeClr val="tx2"/>
              </a:buClr>
              <a:buSzPct val="75000"/>
              <a:buFont typeface="Wingdings" pitchFamily="2" charset="2"/>
              <a:buChar char=""/>
            </a:pPr>
            <a:r>
              <a:rPr lang="en-US" dirty="0"/>
              <a:t>Time:  </a:t>
            </a:r>
            <a:r>
              <a:rPr lang="en-US" dirty="0" smtClean="0"/>
              <a:t>45 </a:t>
            </a:r>
            <a:r>
              <a:rPr lang="en-US" dirty="0"/>
              <a:t>min</a:t>
            </a:r>
          </a:p>
        </p:txBody>
      </p:sp>
      <p:pic>
        <p:nvPicPr>
          <p:cNvPr id="931846" name="Picture 6" descr="PROCEDURE_FLOW_PIC"/>
          <p:cNvPicPr>
            <a:picLocks noChangeAspect="1" noChangeArrowheads="1"/>
          </p:cNvPicPr>
          <p:nvPr/>
        </p:nvPicPr>
        <p:blipFill>
          <a:blip r:embed="rId3" cstate="print"/>
          <a:srcRect/>
          <a:stretch>
            <a:fillRect/>
          </a:stretch>
        </p:blipFill>
        <p:spPr bwMode="auto">
          <a:xfrm>
            <a:off x="5464175" y="914400"/>
            <a:ext cx="3375025" cy="4638675"/>
          </a:xfrm>
          <a:prstGeom prst="rect">
            <a:avLst/>
          </a:prstGeom>
          <a:noFill/>
          <a:ln w="38100">
            <a:solidFill>
              <a:schemeClr val="tx1"/>
            </a:solidFill>
            <a:miter lim="800000"/>
            <a:headEnd/>
            <a:tailEnd/>
          </a:ln>
          <a:effectLst>
            <a:outerShdw dist="107763" dir="2700000" algn="ctr" rotWithShape="0">
              <a:srgbClr val="808080">
                <a:alpha val="50000"/>
              </a:srgbClr>
            </a:outerShdw>
          </a:effectLst>
        </p:spPr>
      </p:pic>
      <p:sp>
        <p:nvSpPr>
          <p:cNvPr id="26631" name="Text Box 12"/>
          <p:cNvSpPr txBox="1">
            <a:spLocks noChangeArrowheads="1"/>
          </p:cNvSpPr>
          <p:nvPr/>
        </p:nvSpPr>
        <p:spPr bwMode="auto">
          <a:xfrm>
            <a:off x="288925" y="5867400"/>
            <a:ext cx="6831013" cy="336550"/>
          </a:xfrm>
          <a:prstGeom prst="rect">
            <a:avLst/>
          </a:prstGeom>
          <a:noFill/>
          <a:ln w="12700">
            <a:noFill/>
            <a:miter lim="800000"/>
            <a:headEnd type="none" w="sm" len="sm"/>
            <a:tailEnd type="none" w="sm" len="sm"/>
          </a:ln>
        </p:spPr>
        <p:txBody>
          <a:bodyPr wrap="none">
            <a:spAutoFit/>
          </a:bodyPr>
          <a:lstStyle/>
          <a:p>
            <a:pPr marL="342900" indent="-342900">
              <a:buClr>
                <a:schemeClr val="tx2"/>
              </a:buClr>
              <a:buSzPct val="75000"/>
              <a:buFont typeface="Wingdings" pitchFamily="2" charset="2"/>
              <a:buChar char=""/>
            </a:pPr>
            <a:r>
              <a:rPr lang="en-US" sz="2000" b="0" i="1" dirty="0"/>
              <a:t>Workshop Students: Skip Lab Steps 1-6 (lab setup only)</a:t>
            </a:r>
          </a:p>
        </p:txBody>
      </p:sp>
      <p:pic>
        <p:nvPicPr>
          <p:cNvPr id="10"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ChangeArrowheads="1"/>
          </p:cNvSpPr>
          <p:nvPr/>
        </p:nvSpPr>
        <p:spPr bwMode="auto">
          <a:xfrm>
            <a:off x="0" y="0"/>
            <a:ext cx="9144000" cy="6858000"/>
          </a:xfrm>
          <a:prstGeom prst="rect">
            <a:avLst/>
          </a:prstGeom>
          <a:solidFill>
            <a:srgbClr val="FFFFFF">
              <a:alpha val="50000"/>
            </a:srgbClr>
          </a:solidFill>
          <a:ln w="12700">
            <a:solidFill>
              <a:schemeClr val="tx1"/>
            </a:solidFill>
            <a:miter lim="800000"/>
            <a:headEnd type="none" w="sm" len="sm"/>
            <a:tailEnd type="none" w="sm" len="sm"/>
          </a:ln>
          <a:effectLst/>
        </p:spPr>
        <p:txBody>
          <a:bodyPr wrap="none" anchor="ctr"/>
          <a:lstStyle/>
          <a:p>
            <a:pPr eaLnBrk="1" hangingPunct="1">
              <a:lnSpc>
                <a:spcPct val="100000"/>
              </a:lnSpc>
              <a:spcBef>
                <a:spcPct val="0"/>
              </a:spcBef>
              <a:defRPr/>
            </a:pPr>
            <a:endParaRPr lang="en-US">
              <a:solidFill>
                <a:srgbClr val="000000"/>
              </a:solidFill>
              <a:effectLst>
                <a:outerShdw blurRad="38100" dist="38100" dir="2700000" algn="tl">
                  <a:srgbClr val="000000">
                    <a:alpha val="43137"/>
                  </a:srgbClr>
                </a:outerShdw>
              </a:effectLst>
              <a:latin typeface="Arial" pitchFamily="34" charset="0"/>
            </a:endParaRPr>
          </a:p>
        </p:txBody>
      </p:sp>
      <p:pic>
        <p:nvPicPr>
          <p:cNvPr id="4" name="Picture 2" descr="ti_stk_2c_pos_rgb_jpg"/>
          <p:cNvPicPr>
            <a:picLocks noChangeAspect="1" noChangeArrowheads="1"/>
          </p:cNvPicPr>
          <p:nvPr/>
        </p:nvPicPr>
        <p:blipFill>
          <a:blip r:embed="rId4" cstate="print"/>
          <a:srcRect/>
          <a:stretch>
            <a:fillRect/>
          </a:stretch>
        </p:blipFill>
        <p:spPr bwMode="auto">
          <a:xfrm>
            <a:off x="76200" y="1752600"/>
            <a:ext cx="8839200" cy="31019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3804201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AIS – Boot Script</a:t>
            </a:r>
          </a:p>
        </p:txBody>
      </p:sp>
      <p:pic>
        <p:nvPicPr>
          <p:cNvPr id="935947" name="Picture 11" descr="HOW_AIS_works"/>
          <p:cNvPicPr>
            <a:picLocks noChangeAspect="1" noChangeArrowheads="1"/>
          </p:cNvPicPr>
          <p:nvPr/>
        </p:nvPicPr>
        <p:blipFill>
          <a:blip r:embed="rId4" cstate="print"/>
          <a:srcRect/>
          <a:stretch>
            <a:fillRect/>
          </a:stretch>
        </p:blipFill>
        <p:spPr bwMode="auto">
          <a:xfrm>
            <a:off x="762000" y="609600"/>
            <a:ext cx="8077200" cy="5851525"/>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ChangeArrowheads="1"/>
          </p:cNvSpPr>
          <p:nvPr/>
        </p:nvSpPr>
        <p:spPr bwMode="auto">
          <a:xfrm>
            <a:off x="4724400" y="1724025"/>
            <a:ext cx="4267200" cy="2209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69731" name="Rectangle 3"/>
          <p:cNvSpPr>
            <a:spLocks noChangeArrowheads="1"/>
          </p:cNvSpPr>
          <p:nvPr/>
        </p:nvSpPr>
        <p:spPr bwMode="auto">
          <a:xfrm>
            <a:off x="4724400" y="3933825"/>
            <a:ext cx="4267200" cy="20574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69732" name="Rectangle 4"/>
          <p:cNvSpPr>
            <a:spLocks noChangeArrowheads="1"/>
          </p:cNvSpPr>
          <p:nvPr/>
        </p:nvSpPr>
        <p:spPr bwMode="auto">
          <a:xfrm>
            <a:off x="4724400" y="609600"/>
            <a:ext cx="4267200" cy="11430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69733" name="Rectangle 5"/>
          <p:cNvSpPr>
            <a:spLocks noChangeArrowheads="1"/>
          </p:cNvSpPr>
          <p:nvPr/>
        </p:nvSpPr>
        <p:spPr bwMode="auto">
          <a:xfrm>
            <a:off x="228600" y="1724025"/>
            <a:ext cx="4267200" cy="2209800"/>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69734" name="Rectangle 6"/>
          <p:cNvSpPr>
            <a:spLocks noChangeArrowheads="1"/>
          </p:cNvSpPr>
          <p:nvPr/>
        </p:nvSpPr>
        <p:spPr bwMode="auto">
          <a:xfrm>
            <a:off x="228600" y="3933825"/>
            <a:ext cx="4267200" cy="2057400"/>
          </a:xfrm>
          <a:prstGeom prst="rect">
            <a:avLst/>
          </a:prstGeom>
          <a:solidFill>
            <a:schemeClr val="accent3"/>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69735" name="Rectangle 7"/>
          <p:cNvSpPr>
            <a:spLocks noChangeArrowheads="1"/>
          </p:cNvSpPr>
          <p:nvPr/>
        </p:nvSpPr>
        <p:spPr bwMode="auto">
          <a:xfrm>
            <a:off x="228600" y="609600"/>
            <a:ext cx="4267200" cy="11430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9704" name="Rectangle 8"/>
          <p:cNvSpPr>
            <a:spLocks noGrp="1" noChangeArrowheads="1"/>
          </p:cNvSpPr>
          <p:nvPr>
            <p:ph type="title"/>
          </p:nvPr>
        </p:nvSpPr>
        <p:spPr/>
        <p:txBody>
          <a:bodyPr/>
          <a:lstStyle/>
          <a:p>
            <a:r>
              <a:rPr lang="en-US" sz="3200" smtClean="0"/>
              <a:t>System Startup – CCS Load vs Flash Boot</a:t>
            </a:r>
          </a:p>
        </p:txBody>
      </p:sp>
      <p:sp>
        <p:nvSpPr>
          <p:cNvPr id="29705" name="Rectangle 9"/>
          <p:cNvSpPr>
            <a:spLocks noChangeArrowheads="1"/>
          </p:cNvSpPr>
          <p:nvPr/>
        </p:nvSpPr>
        <p:spPr bwMode="auto">
          <a:xfrm>
            <a:off x="304800" y="688975"/>
            <a:ext cx="4191000" cy="5316538"/>
          </a:xfrm>
          <a:prstGeom prst="rect">
            <a:avLst/>
          </a:prstGeom>
          <a:noFill/>
          <a:ln w="12700">
            <a:noFill/>
            <a:miter lim="800000"/>
            <a:headEnd type="none" w="sm" len="sm"/>
            <a:tailEnd type="none" w="sm" len="sm"/>
          </a:ln>
        </p:spPr>
        <p:txBody>
          <a:bodyPr>
            <a:spAutoFit/>
          </a:bodyPr>
          <a:lstStyle/>
          <a:p>
            <a:pPr marL="288925" indent="-288925">
              <a:lnSpc>
                <a:spcPct val="90000"/>
              </a:lnSpc>
              <a:spcBef>
                <a:spcPct val="40000"/>
              </a:spcBef>
              <a:buClr>
                <a:schemeClr val="tx2"/>
              </a:buClr>
              <a:buSzPct val="75000"/>
              <a:buFont typeface="Wingdings" pitchFamily="2" charset="2"/>
              <a:buAutoNum type="arabicPeriod"/>
            </a:pPr>
            <a:r>
              <a:rPr lang="en-US" sz="1800"/>
              <a:t>RESET goes high</a:t>
            </a:r>
          </a:p>
          <a:p>
            <a:pPr marL="288925" indent="-288925">
              <a:lnSpc>
                <a:spcPct val="90000"/>
              </a:lnSpc>
              <a:spcBef>
                <a:spcPct val="40000"/>
              </a:spcBef>
              <a:buClr>
                <a:schemeClr val="tx2"/>
              </a:buClr>
              <a:buSzPct val="75000"/>
              <a:buFont typeface="Wingdings" pitchFamily="2" charset="2"/>
              <a:buAutoNum type="arabicPeriod"/>
            </a:pPr>
            <a:r>
              <a:rPr lang="en-US" sz="1800"/>
              <a:t>Sample boot pins</a:t>
            </a:r>
          </a:p>
          <a:p>
            <a:pPr marL="288925" indent="-288925">
              <a:lnSpc>
                <a:spcPct val="90000"/>
              </a:lnSpc>
              <a:spcBef>
                <a:spcPct val="40000"/>
              </a:spcBef>
              <a:buClr>
                <a:schemeClr val="tx2"/>
              </a:buClr>
              <a:buSzPct val="75000"/>
              <a:buFont typeface="Wingdings" pitchFamily="2" charset="2"/>
              <a:buAutoNum type="arabicPeriod"/>
            </a:pPr>
            <a:r>
              <a:rPr lang="en-US" sz="1800"/>
              <a:t>Peripheral, CPU registers reset</a:t>
            </a:r>
          </a:p>
          <a:p>
            <a:pPr marL="288925" indent="-288925">
              <a:lnSpc>
                <a:spcPct val="90000"/>
              </a:lnSpc>
              <a:spcBef>
                <a:spcPct val="40000"/>
              </a:spcBef>
              <a:buClr>
                <a:schemeClr val="tx2"/>
              </a:buClr>
              <a:buSzPct val="75000"/>
              <a:buFont typeface="Wingdings" pitchFamily="2" charset="2"/>
              <a:buAutoNum type="arabicPeriod"/>
            </a:pPr>
            <a:r>
              <a:rPr lang="en-US" sz="1800">
                <a:solidFill>
                  <a:schemeClr val="tx2"/>
                </a:solidFill>
              </a:rPr>
              <a:t>Load “app” from FLASH</a:t>
            </a:r>
            <a:br>
              <a:rPr lang="en-US" sz="1800">
                <a:solidFill>
                  <a:schemeClr val="tx2"/>
                </a:solidFill>
              </a:rPr>
            </a:br>
            <a:r>
              <a:rPr lang="en-US" sz="1800">
                <a:solidFill>
                  <a:schemeClr val="tx2"/>
                </a:solidFill>
              </a:rPr>
              <a:t>- IRAM / Cache setup</a:t>
            </a:r>
          </a:p>
          <a:p>
            <a:pPr marL="288925" indent="-288925">
              <a:lnSpc>
                <a:spcPct val="90000"/>
              </a:lnSpc>
              <a:spcBef>
                <a:spcPct val="40000"/>
              </a:spcBef>
              <a:buClr>
                <a:schemeClr val="tx2"/>
              </a:buClr>
              <a:buSzPct val="75000"/>
              <a:buFont typeface="Wingdings" pitchFamily="2" charset="2"/>
              <a:buAutoNum type="arabicPeriod"/>
            </a:pPr>
            <a:r>
              <a:rPr lang="en-US" sz="1800"/>
              <a:t>CCS halts CPU</a:t>
            </a:r>
          </a:p>
          <a:p>
            <a:pPr marL="288925" indent="-288925">
              <a:lnSpc>
                <a:spcPct val="90000"/>
              </a:lnSpc>
              <a:spcBef>
                <a:spcPct val="40000"/>
              </a:spcBef>
              <a:buClr>
                <a:schemeClr val="tx2"/>
              </a:buClr>
              <a:buSzPct val="75000"/>
              <a:buFont typeface="Wingdings" pitchFamily="2" charset="2"/>
              <a:buAutoNum type="arabicPeriod"/>
            </a:pPr>
            <a:r>
              <a:rPr lang="en-US" sz="1800">
                <a:solidFill>
                  <a:schemeClr val="tx2"/>
                </a:solidFill>
              </a:rPr>
              <a:t>Initialization GEL file sets up:</a:t>
            </a:r>
            <a:br>
              <a:rPr lang="en-US" sz="1800">
                <a:solidFill>
                  <a:schemeClr val="tx2"/>
                </a:solidFill>
              </a:rPr>
            </a:br>
            <a:r>
              <a:rPr lang="en-US" sz="1800">
                <a:solidFill>
                  <a:schemeClr val="tx2"/>
                </a:solidFill>
              </a:rPr>
              <a:t>- Interrupts </a:t>
            </a:r>
            <a:br>
              <a:rPr lang="en-US" sz="1800">
                <a:solidFill>
                  <a:schemeClr val="tx2"/>
                </a:solidFill>
              </a:rPr>
            </a:br>
            <a:r>
              <a:rPr lang="en-US" sz="1800">
                <a:solidFill>
                  <a:schemeClr val="tx2"/>
                </a:solidFill>
              </a:rPr>
              <a:t>- EMIF</a:t>
            </a:r>
          </a:p>
          <a:p>
            <a:pPr marL="288925" indent="-288925">
              <a:lnSpc>
                <a:spcPct val="90000"/>
              </a:lnSpc>
              <a:spcBef>
                <a:spcPct val="40000"/>
              </a:spcBef>
              <a:buClr>
                <a:schemeClr val="tx2"/>
              </a:buClr>
              <a:buSzPct val="75000"/>
              <a:buFont typeface="Wingdings" pitchFamily="2" charset="2"/>
              <a:buAutoNum type="arabicPeriod"/>
            </a:pPr>
            <a:r>
              <a:rPr lang="en-US" sz="1800"/>
              <a:t>CCS loads code &amp; data to test</a:t>
            </a:r>
          </a:p>
          <a:p>
            <a:pPr marL="288925" indent="-288925">
              <a:lnSpc>
                <a:spcPct val="90000"/>
              </a:lnSpc>
              <a:spcBef>
                <a:spcPct val="40000"/>
              </a:spcBef>
              <a:buClr>
                <a:schemeClr val="tx2"/>
              </a:buClr>
              <a:buSzPct val="75000"/>
              <a:buFont typeface="Wingdings" pitchFamily="2" charset="2"/>
              <a:buAutoNum type="arabicPeriod"/>
            </a:pPr>
            <a:r>
              <a:rPr lang="en-US" sz="1800"/>
              <a:t>CCS releases target on ‘run’ cmd</a:t>
            </a:r>
            <a:br>
              <a:rPr lang="en-US" sz="1800"/>
            </a:br>
            <a:r>
              <a:rPr lang="en-US" sz="1800"/>
              <a:t>- Reset routine (_c_int00) </a:t>
            </a:r>
            <a:br>
              <a:rPr lang="en-US" sz="1800"/>
            </a:br>
            <a:r>
              <a:rPr lang="en-US" sz="1800"/>
              <a:t>- BIOS_init()</a:t>
            </a:r>
            <a:br>
              <a:rPr lang="en-US" sz="1800"/>
            </a:br>
            <a:r>
              <a:rPr lang="en-US" sz="1800"/>
              <a:t>- main() </a:t>
            </a:r>
            <a:br>
              <a:rPr lang="en-US" sz="1800"/>
            </a:br>
            <a:r>
              <a:rPr lang="en-US" sz="1800"/>
              <a:t>	- init</a:t>
            </a:r>
            <a:br>
              <a:rPr lang="en-US" sz="1800"/>
            </a:br>
            <a:r>
              <a:rPr lang="en-US" sz="1800"/>
              <a:t/>
            </a:r>
            <a:br>
              <a:rPr lang="en-US" sz="1800"/>
            </a:br>
            <a:r>
              <a:rPr lang="en-US" sz="1800"/>
              <a:t>- BIOS_start()</a:t>
            </a:r>
            <a:br>
              <a:rPr lang="en-US" sz="1800"/>
            </a:br>
            <a:r>
              <a:rPr lang="en-US" sz="1800"/>
              <a:t>- BIOS scheduler begins</a:t>
            </a:r>
          </a:p>
        </p:txBody>
      </p:sp>
      <p:sp>
        <p:nvSpPr>
          <p:cNvPr id="29706" name="Rectangle 10"/>
          <p:cNvSpPr>
            <a:spLocks noChangeArrowheads="1"/>
          </p:cNvSpPr>
          <p:nvPr/>
        </p:nvSpPr>
        <p:spPr bwMode="auto">
          <a:xfrm>
            <a:off x="4724400" y="688975"/>
            <a:ext cx="4191000" cy="5316538"/>
          </a:xfrm>
          <a:prstGeom prst="rect">
            <a:avLst/>
          </a:prstGeom>
          <a:noFill/>
          <a:ln w="12700">
            <a:noFill/>
            <a:miter lim="800000"/>
            <a:headEnd type="none" w="sm" len="sm"/>
            <a:tailEnd type="none" w="sm" len="sm"/>
          </a:ln>
        </p:spPr>
        <p:txBody>
          <a:bodyPr>
            <a:spAutoFit/>
          </a:bodyPr>
          <a:lstStyle/>
          <a:p>
            <a:pPr marL="457200" indent="-457200">
              <a:lnSpc>
                <a:spcPct val="90000"/>
              </a:lnSpc>
              <a:spcBef>
                <a:spcPct val="40000"/>
              </a:spcBef>
              <a:buClr>
                <a:schemeClr val="tx2"/>
              </a:buClr>
              <a:buSzPct val="75000"/>
              <a:buFont typeface="Wingdings" pitchFamily="2" charset="2"/>
              <a:buAutoNum type="arabicPeriod"/>
            </a:pPr>
            <a:r>
              <a:rPr lang="en-US" sz="1800"/>
              <a:t>RESET goes high</a:t>
            </a:r>
          </a:p>
          <a:p>
            <a:pPr marL="457200" indent="-457200">
              <a:lnSpc>
                <a:spcPct val="90000"/>
              </a:lnSpc>
              <a:spcBef>
                <a:spcPct val="40000"/>
              </a:spcBef>
              <a:buClr>
                <a:schemeClr val="tx2"/>
              </a:buClr>
              <a:buSzPct val="75000"/>
              <a:buFont typeface="Wingdings" pitchFamily="2" charset="2"/>
              <a:buAutoNum type="arabicPeriod"/>
            </a:pPr>
            <a:r>
              <a:rPr lang="en-US" sz="1800"/>
              <a:t>Sample boot pins</a:t>
            </a:r>
          </a:p>
          <a:p>
            <a:pPr marL="457200" indent="-457200">
              <a:lnSpc>
                <a:spcPct val="90000"/>
              </a:lnSpc>
              <a:spcBef>
                <a:spcPct val="40000"/>
              </a:spcBef>
              <a:buClr>
                <a:schemeClr val="tx2"/>
              </a:buClr>
              <a:buSzPct val="75000"/>
              <a:buFont typeface="Wingdings" pitchFamily="2" charset="2"/>
              <a:buAutoNum type="arabicPeriod"/>
            </a:pPr>
            <a:r>
              <a:rPr lang="en-US" sz="1800"/>
              <a:t>Peripheral, CPU registers reset</a:t>
            </a:r>
            <a:br>
              <a:rPr lang="en-US" sz="1800"/>
            </a:br>
            <a:endParaRPr lang="en-US" sz="1800"/>
          </a:p>
          <a:p>
            <a:pPr marL="457200" indent="-457200">
              <a:lnSpc>
                <a:spcPct val="90000"/>
              </a:lnSpc>
              <a:spcBef>
                <a:spcPct val="40000"/>
              </a:spcBef>
              <a:buClr>
                <a:schemeClr val="tx2"/>
              </a:buClr>
              <a:buSzPct val="75000"/>
              <a:buFont typeface="Wingdings" pitchFamily="2" charset="2"/>
              <a:buAutoNum type="arabicPeriod"/>
            </a:pPr>
            <a:endParaRPr lang="en-US" sz="1800"/>
          </a:p>
          <a:p>
            <a:pPr marL="457200" indent="-457200">
              <a:lnSpc>
                <a:spcPct val="90000"/>
              </a:lnSpc>
              <a:spcBef>
                <a:spcPct val="40000"/>
              </a:spcBef>
              <a:buClr>
                <a:schemeClr val="tx2"/>
              </a:buClr>
              <a:buSzPct val="75000"/>
              <a:buFont typeface="Wingdings" pitchFamily="2" charset="2"/>
              <a:buAutoNum type="arabicPeriod"/>
            </a:pPr>
            <a:endParaRPr lang="en-US" sz="1800"/>
          </a:p>
          <a:p>
            <a:pPr marL="457200" indent="-457200">
              <a:lnSpc>
                <a:spcPct val="90000"/>
              </a:lnSpc>
              <a:spcBef>
                <a:spcPct val="40000"/>
              </a:spcBef>
              <a:buClr>
                <a:schemeClr val="tx2"/>
              </a:buClr>
              <a:buSzPct val="75000"/>
              <a:buFont typeface="Wingdings" pitchFamily="2" charset="2"/>
              <a:buAutoNum type="arabicPeriod"/>
            </a:pPr>
            <a:r>
              <a:rPr lang="en-US" sz="1800">
                <a:solidFill>
                  <a:schemeClr val="tx2"/>
                </a:solidFill>
              </a:rPr>
              <a:t>AIS .BIN code sets up:</a:t>
            </a:r>
            <a:br>
              <a:rPr lang="en-US" sz="1800">
                <a:solidFill>
                  <a:schemeClr val="tx2"/>
                </a:solidFill>
              </a:rPr>
            </a:br>
            <a:r>
              <a:rPr lang="en-US" sz="1800">
                <a:solidFill>
                  <a:schemeClr val="tx2"/>
                </a:solidFill>
              </a:rPr>
              <a:t>- Interrupts 	- PLL</a:t>
            </a:r>
            <a:br>
              <a:rPr lang="en-US" sz="1800">
                <a:solidFill>
                  <a:schemeClr val="tx2"/>
                </a:solidFill>
              </a:rPr>
            </a:br>
            <a:r>
              <a:rPr lang="en-US" sz="1800">
                <a:solidFill>
                  <a:schemeClr val="tx2"/>
                </a:solidFill>
              </a:rPr>
              <a:t>- EMIF	- DDR2</a:t>
            </a:r>
          </a:p>
          <a:p>
            <a:pPr marL="457200" indent="-457200">
              <a:lnSpc>
                <a:spcPct val="90000"/>
              </a:lnSpc>
              <a:spcBef>
                <a:spcPct val="40000"/>
              </a:spcBef>
              <a:buClr>
                <a:schemeClr val="tx2"/>
              </a:buClr>
              <a:buSzPct val="75000"/>
              <a:buFont typeface="Wingdings" pitchFamily="2" charset="2"/>
              <a:buAutoNum type="arabicPeriod"/>
            </a:pPr>
            <a:r>
              <a:rPr lang="en-US" sz="1800">
                <a:solidFill>
                  <a:schemeClr val="tx2"/>
                </a:solidFill>
              </a:rPr>
              <a:t>Load code from FLASH to RAM</a:t>
            </a:r>
          </a:p>
          <a:p>
            <a:pPr marL="457200" indent="-457200">
              <a:lnSpc>
                <a:spcPct val="90000"/>
              </a:lnSpc>
              <a:spcBef>
                <a:spcPct val="40000"/>
              </a:spcBef>
              <a:buClr>
                <a:schemeClr val="tx2"/>
              </a:buClr>
              <a:buSzPct val="75000"/>
              <a:buFont typeface="Wingdings" pitchFamily="2" charset="2"/>
              <a:buAutoNum type="arabicPeriod"/>
            </a:pPr>
            <a:r>
              <a:rPr lang="en-US" sz="1800"/>
              <a:t>Program begins from </a:t>
            </a:r>
            <a:r>
              <a:rPr lang="en-US" sz="1800">
                <a:latin typeface="Arial Narrow" pitchFamily="34" charset="0"/>
              </a:rPr>
              <a:t>0x 0000 0000</a:t>
            </a:r>
            <a:r>
              <a:rPr lang="en-US" sz="1800"/>
              <a:t/>
            </a:r>
            <a:br>
              <a:rPr lang="en-US" sz="1800"/>
            </a:br>
            <a:r>
              <a:rPr lang="en-US" sz="1800"/>
              <a:t>- Reset routine (_c_int00) </a:t>
            </a:r>
            <a:br>
              <a:rPr lang="en-US" sz="1800"/>
            </a:br>
            <a:r>
              <a:rPr lang="en-US" sz="1800"/>
              <a:t>- BIOS_init()</a:t>
            </a:r>
            <a:br>
              <a:rPr lang="en-US" sz="1800"/>
            </a:br>
            <a:r>
              <a:rPr lang="en-US" sz="1800"/>
              <a:t>- main()</a:t>
            </a:r>
            <a:br>
              <a:rPr lang="en-US" sz="1800"/>
            </a:br>
            <a:r>
              <a:rPr lang="en-US" sz="1800"/>
              <a:t>	- init</a:t>
            </a:r>
            <a:br>
              <a:rPr lang="en-US" sz="1800"/>
            </a:br>
            <a:r>
              <a:rPr lang="en-US" sz="1800"/>
              <a:t>	</a:t>
            </a:r>
            <a:r>
              <a:rPr lang="en-US" sz="1800">
                <a:solidFill>
                  <a:schemeClr val="tx2"/>
                </a:solidFill>
              </a:rPr>
              <a:t>- IRAM/Cache setup</a:t>
            </a:r>
            <a:r>
              <a:rPr lang="en-US" sz="1800"/>
              <a:t> </a:t>
            </a:r>
            <a:br>
              <a:rPr lang="en-US" sz="1800"/>
            </a:br>
            <a:r>
              <a:rPr lang="en-US" sz="1800"/>
              <a:t>- BIOS_start()</a:t>
            </a:r>
            <a:br>
              <a:rPr lang="en-US" sz="1800"/>
            </a:br>
            <a:r>
              <a:rPr lang="en-US" sz="1800"/>
              <a:t>- BIOS scheduler begins</a:t>
            </a:r>
          </a:p>
        </p:txBody>
      </p:sp>
      <p:pic>
        <p:nvPicPr>
          <p:cNvPr id="14"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3200" smtClean="0"/>
              <a:t>User Code - Cache Setup via BCACHE API</a:t>
            </a:r>
          </a:p>
        </p:txBody>
      </p:sp>
      <p:sp>
        <p:nvSpPr>
          <p:cNvPr id="30723" name="Rectangle 3"/>
          <p:cNvSpPr>
            <a:spLocks noChangeArrowheads="1"/>
          </p:cNvSpPr>
          <p:nvPr/>
        </p:nvSpPr>
        <p:spPr bwMode="auto">
          <a:xfrm>
            <a:off x="228600" y="827088"/>
            <a:ext cx="8686800" cy="5053012"/>
          </a:xfrm>
          <a:prstGeom prst="rect">
            <a:avLst/>
          </a:prstGeom>
          <a:solidFill>
            <a:schemeClr val="accent1"/>
          </a:solidFill>
          <a:ln w="12700">
            <a:solidFill>
              <a:schemeClr val="tx1"/>
            </a:solidFill>
            <a:miter lim="800000"/>
            <a:headEnd type="none" w="sm" len="sm"/>
            <a:tailEnd type="none" w="sm" len="sm"/>
          </a:ln>
        </p:spPr>
        <p:txBody>
          <a:bodyPr>
            <a:spAutoFit/>
          </a:bodyPr>
          <a:lstStyle/>
          <a:p>
            <a:pPr defTabSz="461963">
              <a:lnSpc>
                <a:spcPct val="100000"/>
              </a:lnSpc>
              <a:tabLst>
                <a:tab pos="344488" algn="l"/>
                <a:tab pos="1828800" algn="l"/>
                <a:tab pos="5314950" algn="l"/>
              </a:tabLst>
            </a:pPr>
            <a:r>
              <a:rPr lang="en-US" sz="1800" b="0">
                <a:latin typeface="Arial Narrow" pitchFamily="34" charset="0"/>
              </a:rPr>
              <a:t>#include  	&lt;bcache.h&gt;	// headers for BIOS Cache functions</a:t>
            </a:r>
          </a:p>
          <a:p>
            <a:pPr defTabSz="461963">
              <a:lnSpc>
                <a:spcPct val="100000"/>
              </a:lnSpc>
              <a:tabLst>
                <a:tab pos="344488" algn="l"/>
                <a:tab pos="1828800" algn="l"/>
                <a:tab pos="5314950" algn="l"/>
              </a:tabLst>
            </a:pPr>
            <a:r>
              <a:rPr lang="en-US" sz="1800" b="0">
                <a:latin typeface="Arial Narrow" pitchFamily="34" charset="0"/>
              </a:rPr>
              <a:t>setCache() {</a:t>
            </a:r>
          </a:p>
          <a:p>
            <a:pPr defTabSz="461963">
              <a:lnSpc>
                <a:spcPct val="100000"/>
              </a:lnSpc>
              <a:tabLst>
                <a:tab pos="344488" algn="l"/>
                <a:tab pos="1828800" algn="l"/>
                <a:tab pos="5314950" algn="l"/>
              </a:tabLst>
            </a:pPr>
            <a:r>
              <a:rPr lang="en-US" sz="1800" b="0">
                <a:latin typeface="Arial Narrow" pitchFamily="34" charset="0"/>
              </a:rPr>
              <a:t>	char *	DDR2BASE = (char *) 0x80000000;	// Pointer to DDR2 base addr struct </a:t>
            </a:r>
            <a:br>
              <a:rPr lang="en-US" sz="1800" b="0">
                <a:latin typeface="Arial Narrow" pitchFamily="34" charset="0"/>
              </a:rPr>
            </a:br>
            <a:r>
              <a:rPr lang="en-US" sz="1800" b="0">
                <a:latin typeface="Arial Narrow" pitchFamily="34" charset="0"/>
              </a:rPr>
              <a:t>	int 	DDR2SZ = 0x07D00000;	// size of DDR2 area on DM6437 EVM</a:t>
            </a:r>
            <a:br>
              <a:rPr lang="en-US" sz="1800" b="0">
                <a:latin typeface="Arial Narrow" pitchFamily="34" charset="0"/>
              </a:rPr>
            </a:br>
            <a:r>
              <a:rPr lang="en-US" sz="1800" b="0">
                <a:latin typeface="Arial Narrow" pitchFamily="34" charset="0"/>
              </a:rPr>
              <a:t>	BCACHE_Size 	cachesize;	// L1 and L2 cache size struct </a:t>
            </a:r>
          </a:p>
          <a:p>
            <a:pPr defTabSz="461963">
              <a:lnSpc>
                <a:spcPct val="100000"/>
              </a:lnSpc>
              <a:tabLst>
                <a:tab pos="344488" algn="l"/>
                <a:tab pos="1828800" algn="l"/>
                <a:tab pos="5314950" algn="l"/>
              </a:tabLst>
            </a:pPr>
            <a:r>
              <a:rPr lang="en-US" sz="1800" b="0">
                <a:latin typeface="Arial Narrow" pitchFamily="34" charset="0"/>
              </a:rPr>
              <a:t>	BCACHE_setMode(BCACHE_L1D, BCACHE_NORMAL);	// set L1D cache mode to normal</a:t>
            </a:r>
            <a:br>
              <a:rPr lang="en-US" sz="1800" b="0">
                <a:latin typeface="Arial Narrow" pitchFamily="34" charset="0"/>
              </a:rPr>
            </a:br>
            <a:r>
              <a:rPr lang="en-US" sz="1800" b="0">
                <a:latin typeface="Arial Narrow" pitchFamily="34" charset="0"/>
              </a:rPr>
              <a:t>	BCACHE_setMode(BCACHE_L1P, BCACHE_NORMAL);	// set L1P cache mode to normal</a:t>
            </a:r>
            <a:br>
              <a:rPr lang="en-US" sz="1800" b="0">
                <a:latin typeface="Arial Narrow" pitchFamily="34" charset="0"/>
              </a:rPr>
            </a:br>
            <a:r>
              <a:rPr lang="en-US" sz="1800" b="0">
                <a:latin typeface="Arial Narrow" pitchFamily="34" charset="0"/>
              </a:rPr>
              <a:t>	BCACHE_setMode(BCACHE_L2, BCACHE_NORMAL);	// set L2 cache mode to normal</a:t>
            </a:r>
          </a:p>
          <a:p>
            <a:pPr defTabSz="461963">
              <a:lnSpc>
                <a:spcPct val="100000"/>
              </a:lnSpc>
              <a:tabLst>
                <a:tab pos="344488" algn="l"/>
                <a:tab pos="1828800" algn="l"/>
                <a:tab pos="5314950" algn="l"/>
              </a:tabLst>
            </a:pPr>
            <a:r>
              <a:rPr lang="en-US" sz="1800" b="0">
                <a:latin typeface="Arial Narrow" pitchFamily="34" charset="0"/>
              </a:rPr>
              <a:t>	cachesize.l1dsize = BCACHE_L1_32K;	// L1D cache size 32k bytes</a:t>
            </a:r>
            <a:br>
              <a:rPr lang="en-US" sz="1800" b="0">
                <a:latin typeface="Arial Narrow" pitchFamily="34" charset="0"/>
              </a:rPr>
            </a:br>
            <a:r>
              <a:rPr lang="en-US" sz="1800" b="0">
                <a:latin typeface="Arial Narrow" pitchFamily="34" charset="0"/>
              </a:rPr>
              <a:t>	cachesize.l1psize = BCACHE_L1_32K;	// L1P cache size 32k bytes</a:t>
            </a:r>
            <a:br>
              <a:rPr lang="en-US" sz="1800" b="0">
                <a:latin typeface="Arial Narrow" pitchFamily="34" charset="0"/>
              </a:rPr>
            </a:br>
            <a:r>
              <a:rPr lang="en-US" sz="1800" b="0">
                <a:latin typeface="Arial Narrow" pitchFamily="34" charset="0"/>
              </a:rPr>
              <a:t>	cachesize.l2size   = BCACHE_L2_0K;	// L2 cache size ZERO bytes</a:t>
            </a:r>
            <a:br>
              <a:rPr lang="en-US" sz="1800" b="0">
                <a:latin typeface="Arial Narrow" pitchFamily="34" charset="0"/>
              </a:rPr>
            </a:br>
            <a:r>
              <a:rPr lang="en-US" sz="1800" b="0">
                <a:latin typeface="Arial Narrow" pitchFamily="34" charset="0"/>
              </a:rPr>
              <a:t>	BCACHE_setSize(&amp;cachesize);	// set the cache sizes</a:t>
            </a:r>
          </a:p>
          <a:p>
            <a:pPr defTabSz="461963">
              <a:lnSpc>
                <a:spcPct val="100000"/>
              </a:lnSpc>
              <a:tabLst>
                <a:tab pos="344488" algn="l"/>
                <a:tab pos="1828800" algn="l"/>
                <a:tab pos="5314950" algn="l"/>
              </a:tabLst>
            </a:pPr>
            <a:r>
              <a:rPr lang="en-US" sz="1800" b="0">
                <a:latin typeface="Arial Narrow" pitchFamily="34" charset="0"/>
              </a:rPr>
              <a:t>	BCACHE_inv(DDR2BASE, DDR2SZ, TRUE);	// invalidate DDR2 cache region</a:t>
            </a:r>
            <a:br>
              <a:rPr lang="en-US" sz="1800" b="0">
                <a:latin typeface="Arial Narrow" pitchFamily="34" charset="0"/>
              </a:rPr>
            </a:br>
            <a:r>
              <a:rPr lang="en-US" sz="1800" b="0">
                <a:latin typeface="Arial Narrow" pitchFamily="34" charset="0"/>
              </a:rPr>
              <a:t>	BCACHE_setMar(DDR2BASE,DDR2SZ,BCACHE_MAR_ENABLE); // all DDR2 is now cacheable</a:t>
            </a:r>
          </a:p>
          <a:p>
            <a:pPr defTabSz="461963">
              <a:lnSpc>
                <a:spcPct val="100000"/>
              </a:lnSpc>
              <a:tabLst>
                <a:tab pos="344488" algn="l"/>
                <a:tab pos="1828800" algn="l"/>
                <a:tab pos="5314950" algn="l"/>
              </a:tabLst>
            </a:pPr>
            <a:r>
              <a:rPr lang="en-US" sz="1800" b="0">
                <a:latin typeface="Arial Narrow" pitchFamily="34" charset="0"/>
              </a:rPr>
              <a:t>}</a:t>
            </a:r>
          </a:p>
        </p:txBody>
      </p:sp>
      <p:pic>
        <p:nvPicPr>
          <p:cNvPr id="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3">
            <a:hlinkClick r:id="rId14" action="ppaction://hlinksldjump"/>
          </p:cNvPr>
          <p:cNvSpPr txBox="1">
            <a:spLocks noChangeArrowheads="1"/>
          </p:cNvSpPr>
          <p:nvPr>
            <p:custDataLst>
              <p:tags r:id="rId2"/>
            </p:custDataLst>
          </p:nvPr>
        </p:nvSpPr>
        <p:spPr bwMode="auto">
          <a:xfrm>
            <a:off x="304800" y="789783"/>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9633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7113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4593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41988" name="Text Box 3"/>
          <p:cNvSpPr txBox="1">
            <a:spLocks noChangeArrowheads="1"/>
          </p:cNvSpPr>
          <p:nvPr>
            <p:custDataLst>
              <p:tags r:id="rId2"/>
            </p:custDataLst>
          </p:nvPr>
        </p:nvSpPr>
        <p:spPr bwMode="auto">
          <a:xfrm>
            <a:off x="304800" y="762796"/>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a:solidFill>
                  <a:srgbClr val="000000"/>
                </a:solidFill>
              </a:rPr>
              <a:t>MainHighlight</a:t>
            </a:r>
          </a:p>
        </p:txBody>
      </p:sp>
      <p:sp>
        <p:nvSpPr>
          <p:cNvPr id="41989" name="Text Box 4"/>
          <p:cNvSpPr txBox="1">
            <a:spLocks noChangeArrowheads="1"/>
          </p:cNvSpPr>
          <p:nvPr>
            <p:custDataLst>
              <p:tags r:id="rId3"/>
            </p:custDataLst>
          </p:nvPr>
        </p:nvSpPr>
        <p:spPr bwMode="auto">
          <a:xfrm>
            <a:off x="301576" y="1285084"/>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dirty="0" err="1">
                <a:solidFill>
                  <a:srgbClr val="000000"/>
                </a:solidFill>
              </a:rPr>
              <a:t>MainNormal</a:t>
            </a:r>
            <a:endParaRPr lang="en-US" sz="2800" dirty="0">
              <a:solidFill>
                <a:srgbClr val="000000"/>
              </a:solidFill>
            </a:endParaRPr>
          </a:p>
        </p:txBody>
      </p:sp>
      <p:sp>
        <p:nvSpPr>
          <p:cNvPr id="41990" name="Text Box 5"/>
          <p:cNvSpPr txBox="1">
            <a:spLocks noChangeArrowheads="1"/>
          </p:cNvSpPr>
          <p:nvPr>
            <p:custDataLst>
              <p:tags r:id="rId4"/>
            </p:custDataLst>
          </p:nvPr>
        </p:nvSpPr>
        <p:spPr bwMode="auto">
          <a:xfrm>
            <a:off x="774000" y="1731171"/>
            <a:ext cx="4864800" cy="439738"/>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SubHighlight</a:t>
            </a:r>
            <a:endParaRPr lang="en-US" dirty="0">
              <a:solidFill>
                <a:srgbClr val="000000"/>
              </a:solidFill>
            </a:endParaRPr>
          </a:p>
        </p:txBody>
      </p:sp>
      <p:sp>
        <p:nvSpPr>
          <p:cNvPr id="41991" name="Text Box 6"/>
          <p:cNvSpPr txBox="1">
            <a:spLocks noChangeArrowheads="1"/>
          </p:cNvSpPr>
          <p:nvPr>
            <p:custDataLst>
              <p:tags r:id="rId5"/>
            </p:custDataLst>
          </p:nvPr>
        </p:nvSpPr>
        <p:spPr bwMode="auto">
          <a:xfrm>
            <a:off x="769877" y="2164559"/>
            <a:ext cx="4868924" cy="366712"/>
          </a:xfrm>
          <a:prstGeom prst="rect">
            <a:avLst/>
          </a:prstGeom>
          <a:noFill/>
          <a:ln w="12700">
            <a:noFill/>
            <a:miter lim="800000"/>
            <a:headEnd type="none" w="sm" len="sm"/>
            <a:tailEnd type="none" w="sm" len="sm"/>
          </a:ln>
        </p:spPr>
        <p:txBody>
          <a:bodyPr wrap="square" tIns="18288" bIns="18288">
            <a:spAutoFit/>
          </a:bodyPr>
          <a:lstStyle/>
          <a:p>
            <a:pPr marL="342900" indent="-342900">
              <a:lnSpc>
                <a:spcPct val="90000"/>
              </a:lnSpc>
              <a:spcBef>
                <a:spcPct val="0"/>
              </a:spcBef>
              <a:buClr>
                <a:srgbClr val="0066FF"/>
              </a:buClr>
              <a:buSzPct val="75000"/>
              <a:buFont typeface="Wingdings" pitchFamily="2" charset="2"/>
              <a:buChar char=""/>
            </a:pPr>
            <a:r>
              <a:rPr lang="en-US" dirty="0" err="1">
                <a:solidFill>
                  <a:srgbClr val="000000"/>
                </a:solidFill>
              </a:rPr>
              <a:t>SubNormal</a:t>
            </a:r>
            <a:endParaRPr lang="en-US" dirty="0">
              <a:solidFill>
                <a:srgbClr val="000000"/>
              </a:solidFill>
            </a:endParaRPr>
          </a:p>
        </p:txBody>
      </p:sp>
      <p:pic>
        <p:nvPicPr>
          <p:cNvPr id="72706" name="Picture 2" descr="C:\Documents and Settings\a0159877\Desktop\250px-Operating_system_placement.svg.png"/>
          <p:cNvPicPr>
            <a:picLocks noChangeAspect="1" noChangeArrowheads="1"/>
          </p:cNvPicPr>
          <p:nvPr/>
        </p:nvPicPr>
        <p:blipFill>
          <a:blip r:embed="rId7"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8"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p:txBody>
          <a:bodyPr/>
          <a:lstStyle/>
          <a:p>
            <a:r>
              <a:rPr lang="en-US" smtClean="0"/>
              <a:t>‘C6748 Boot Modes - Overview</a:t>
            </a:r>
          </a:p>
        </p:txBody>
      </p:sp>
      <p:grpSp>
        <p:nvGrpSpPr>
          <p:cNvPr id="5124" name="Group 37"/>
          <p:cNvGrpSpPr>
            <a:grpSpLocks/>
          </p:cNvGrpSpPr>
          <p:nvPr/>
        </p:nvGrpSpPr>
        <p:grpSpPr bwMode="auto">
          <a:xfrm>
            <a:off x="4800600" y="990600"/>
            <a:ext cx="4114800" cy="3505200"/>
            <a:chOff x="2688" y="1344"/>
            <a:chExt cx="2592" cy="2208"/>
          </a:xfrm>
        </p:grpSpPr>
        <p:sp>
          <p:nvSpPr>
            <p:cNvPr id="967700" name="Rectangle 20"/>
            <p:cNvSpPr>
              <a:spLocks noChangeArrowheads="1"/>
            </p:cNvSpPr>
            <p:nvPr/>
          </p:nvSpPr>
          <p:spPr bwMode="auto">
            <a:xfrm>
              <a:off x="2784" y="1344"/>
              <a:ext cx="2496" cy="2208"/>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nvGrpSpPr>
            <p:cNvPr id="5132" name="Group 25"/>
            <p:cNvGrpSpPr>
              <a:grpSpLocks/>
            </p:cNvGrpSpPr>
            <p:nvPr/>
          </p:nvGrpSpPr>
          <p:grpSpPr bwMode="auto">
            <a:xfrm>
              <a:off x="3744" y="1680"/>
              <a:ext cx="1392" cy="1776"/>
              <a:chOff x="2256" y="1776"/>
              <a:chExt cx="1392" cy="1776"/>
            </a:xfrm>
          </p:grpSpPr>
          <p:sp>
            <p:nvSpPr>
              <p:cNvPr id="967702" name="AutoShape 22"/>
              <p:cNvSpPr>
                <a:spLocks noChangeArrowheads="1"/>
              </p:cNvSpPr>
              <p:nvPr/>
            </p:nvSpPr>
            <p:spPr bwMode="auto">
              <a:xfrm>
                <a:off x="2256" y="1776"/>
                <a:ext cx="1392" cy="1776"/>
              </a:xfrm>
              <a:prstGeom prst="foldedCorner">
                <a:avLst>
                  <a:gd name="adj" fmla="val 12500"/>
                </a:avLst>
              </a:prstGeom>
              <a:solidFill>
                <a:srgbClr val="CCFF66"/>
              </a:solidFill>
              <a:ln w="12700">
                <a:solidFill>
                  <a:schemeClr val="tx1"/>
                </a:solidFill>
                <a:round/>
                <a:headEnd type="none" w="sm" len="sm"/>
                <a:tailEnd type="none" w="sm" len="sm"/>
              </a:ln>
              <a:effectLst/>
            </p:spPr>
            <p:txBody>
              <a:bodyPr wrap="none" anchor="ctr"/>
              <a:lstStyle/>
              <a:p>
                <a:pPr marL="342900" indent="-342900">
                  <a:buClr>
                    <a:schemeClr val="tx1"/>
                  </a:buClr>
                  <a:buSzPct val="110000"/>
                  <a:defRPr/>
                </a:pPr>
                <a:endParaRPr lang="en-US">
                  <a:effectLst>
                    <a:outerShdw blurRad="38100" dist="38100" dir="2700000" algn="tl">
                      <a:srgbClr val="FFFFFF"/>
                    </a:outerShdw>
                  </a:effectLst>
                </a:endParaRPr>
              </a:p>
            </p:txBody>
          </p:sp>
          <p:sp>
            <p:nvSpPr>
              <p:cNvPr id="5143" name="Text Box 23"/>
              <p:cNvSpPr txBox="1">
                <a:spLocks noChangeArrowheads="1"/>
              </p:cNvSpPr>
              <p:nvPr/>
            </p:nvSpPr>
            <p:spPr bwMode="auto">
              <a:xfrm>
                <a:off x="2304" y="1824"/>
                <a:ext cx="1331" cy="242"/>
              </a:xfrm>
              <a:prstGeom prst="rect">
                <a:avLst/>
              </a:prstGeom>
              <a:noFill/>
              <a:ln w="12700">
                <a:noFill/>
                <a:miter lim="800000"/>
                <a:headEnd type="none" w="sm" len="sm"/>
                <a:tailEnd type="none" w="sm" len="sm"/>
              </a:ln>
            </p:spPr>
            <p:txBody>
              <a:bodyPr wrap="none">
                <a:spAutoFit/>
              </a:bodyPr>
              <a:lstStyle/>
              <a:p>
                <a:r>
                  <a:rPr lang="en-US"/>
                  <a:t>BOOT Modes</a:t>
                </a:r>
              </a:p>
            </p:txBody>
          </p:sp>
          <p:sp>
            <p:nvSpPr>
              <p:cNvPr id="5144" name="Text Box 24"/>
              <p:cNvSpPr txBox="1">
                <a:spLocks noChangeArrowheads="1"/>
              </p:cNvSpPr>
              <p:nvPr/>
            </p:nvSpPr>
            <p:spPr bwMode="auto">
              <a:xfrm>
                <a:off x="2328" y="2088"/>
                <a:ext cx="683" cy="1404"/>
              </a:xfrm>
              <a:prstGeom prst="rect">
                <a:avLst/>
              </a:prstGeom>
              <a:noFill/>
              <a:ln w="12700">
                <a:noFill/>
                <a:miter lim="800000"/>
                <a:headEnd type="none" w="sm" len="sm"/>
                <a:tailEnd type="none" w="sm" len="sm"/>
              </a:ln>
            </p:spPr>
            <p:txBody>
              <a:bodyPr wrap="none">
                <a:spAutoFit/>
              </a:bodyPr>
              <a:lstStyle/>
              <a:p>
                <a:pPr>
                  <a:lnSpc>
                    <a:spcPct val="70000"/>
                  </a:lnSpc>
                  <a:buSzPct val="110000"/>
                  <a:buFontTx/>
                  <a:buChar char="•"/>
                </a:pPr>
                <a:r>
                  <a:rPr lang="en-US" sz="2000" b="0"/>
                  <a:t> NAND</a:t>
                </a:r>
              </a:p>
              <a:p>
                <a:pPr>
                  <a:lnSpc>
                    <a:spcPct val="70000"/>
                  </a:lnSpc>
                  <a:buSzPct val="110000"/>
                  <a:buFontTx/>
                  <a:buChar char="•"/>
                </a:pPr>
                <a:r>
                  <a:rPr lang="en-US" sz="2000" b="0"/>
                  <a:t> NOR</a:t>
                </a:r>
              </a:p>
              <a:p>
                <a:pPr>
                  <a:lnSpc>
                    <a:spcPct val="70000"/>
                  </a:lnSpc>
                  <a:buSzPct val="110000"/>
                  <a:buFontTx/>
                  <a:buChar char="•"/>
                </a:pPr>
                <a:r>
                  <a:rPr lang="en-US" sz="2000" b="0"/>
                  <a:t> HPI</a:t>
                </a:r>
              </a:p>
              <a:p>
                <a:pPr>
                  <a:lnSpc>
                    <a:spcPct val="70000"/>
                  </a:lnSpc>
                  <a:buSzPct val="110000"/>
                  <a:buFontTx/>
                  <a:buChar char="•"/>
                </a:pPr>
                <a:r>
                  <a:rPr lang="en-US" sz="2000" b="0"/>
                  <a:t> I2C</a:t>
                </a:r>
              </a:p>
              <a:p>
                <a:pPr>
                  <a:lnSpc>
                    <a:spcPct val="70000"/>
                  </a:lnSpc>
                  <a:buSzPct val="110000"/>
                  <a:buFontTx/>
                  <a:buChar char="•"/>
                </a:pPr>
                <a:r>
                  <a:rPr lang="en-US" sz="2000" b="0"/>
                  <a:t> </a:t>
                </a:r>
                <a:r>
                  <a:rPr lang="en-US">
                    <a:solidFill>
                      <a:schemeClr val="tx2"/>
                    </a:solidFill>
                  </a:rPr>
                  <a:t>SPI</a:t>
                </a:r>
              </a:p>
              <a:p>
                <a:pPr>
                  <a:lnSpc>
                    <a:spcPct val="70000"/>
                  </a:lnSpc>
                  <a:buSzPct val="110000"/>
                  <a:buFontTx/>
                  <a:buChar char="•"/>
                </a:pPr>
                <a:r>
                  <a:rPr lang="en-US" sz="2000" b="0"/>
                  <a:t> UART</a:t>
                </a:r>
              </a:p>
            </p:txBody>
          </p:sp>
        </p:grpSp>
        <p:sp>
          <p:nvSpPr>
            <p:cNvPr id="5133" name="Text Box 26"/>
            <p:cNvSpPr txBox="1">
              <a:spLocks noChangeArrowheads="1"/>
            </p:cNvSpPr>
            <p:nvPr/>
          </p:nvSpPr>
          <p:spPr bwMode="auto">
            <a:xfrm>
              <a:off x="3978" y="1494"/>
              <a:ext cx="916" cy="212"/>
            </a:xfrm>
            <a:prstGeom prst="rect">
              <a:avLst/>
            </a:prstGeom>
            <a:noFill/>
            <a:ln w="12700">
              <a:noFill/>
              <a:miter lim="800000"/>
              <a:headEnd type="none" w="sm" len="sm"/>
              <a:tailEnd type="none" w="sm" len="sm"/>
            </a:ln>
          </p:spPr>
          <p:txBody>
            <a:bodyPr wrap="none">
              <a:spAutoFit/>
            </a:bodyPr>
            <a:lstStyle/>
            <a:p>
              <a:r>
                <a:rPr lang="en-US" sz="2000" b="0" i="1"/>
                <a:t>ROM Code</a:t>
              </a:r>
            </a:p>
          </p:txBody>
        </p:sp>
        <p:sp>
          <p:nvSpPr>
            <p:cNvPr id="5134" name="Text Box 27"/>
            <p:cNvSpPr txBox="1">
              <a:spLocks noChangeArrowheads="1"/>
            </p:cNvSpPr>
            <p:nvPr/>
          </p:nvSpPr>
          <p:spPr bwMode="auto">
            <a:xfrm>
              <a:off x="2790" y="1747"/>
              <a:ext cx="976" cy="196"/>
            </a:xfrm>
            <a:prstGeom prst="rect">
              <a:avLst/>
            </a:prstGeom>
            <a:noFill/>
            <a:ln w="12700">
              <a:noFill/>
              <a:miter lim="800000"/>
              <a:headEnd type="none" w="sm" len="sm"/>
              <a:tailEnd type="none" w="sm" len="sm"/>
            </a:ln>
          </p:spPr>
          <p:txBody>
            <a:bodyPr wrap="none">
              <a:spAutoFit/>
            </a:bodyPr>
            <a:lstStyle/>
            <a:p>
              <a:r>
                <a:rPr lang="en-US" sz="1800">
                  <a:latin typeface="Courier New" pitchFamily="49" charset="0"/>
                </a:rPr>
                <a:t>0x11700000</a:t>
              </a:r>
            </a:p>
          </p:txBody>
        </p:sp>
        <p:sp>
          <p:nvSpPr>
            <p:cNvPr id="5135" name="Rectangle 30"/>
            <p:cNvSpPr>
              <a:spLocks noChangeArrowheads="1"/>
            </p:cNvSpPr>
            <p:nvPr/>
          </p:nvSpPr>
          <p:spPr bwMode="auto">
            <a:xfrm>
              <a:off x="3009" y="2302"/>
              <a:ext cx="288" cy="912"/>
            </a:xfrm>
            <a:prstGeom prst="rect">
              <a:avLst/>
            </a:prstGeom>
            <a:solidFill>
              <a:schemeClr val="accent3"/>
            </a:solidFill>
            <a:ln w="12700">
              <a:solidFill>
                <a:schemeClr val="tx1"/>
              </a:solidFill>
              <a:miter lim="800000"/>
              <a:headEnd type="none" w="sm" len="sm"/>
              <a:tailEnd type="none" w="sm" len="sm"/>
            </a:ln>
          </p:spPr>
          <p:txBody>
            <a:bodyPr wrap="none" anchor="ctr"/>
            <a:lstStyle/>
            <a:p>
              <a:pPr algn="ctr">
                <a:lnSpc>
                  <a:spcPct val="60000"/>
                </a:lnSpc>
              </a:pPr>
              <a:r>
                <a:rPr lang="en-US" sz="2000"/>
                <a:t>0</a:t>
              </a:r>
            </a:p>
            <a:p>
              <a:pPr algn="ctr">
                <a:lnSpc>
                  <a:spcPct val="60000"/>
                </a:lnSpc>
              </a:pPr>
              <a:r>
                <a:rPr lang="en-US" sz="2000"/>
                <a:t>1</a:t>
              </a:r>
            </a:p>
            <a:p>
              <a:pPr algn="ctr">
                <a:lnSpc>
                  <a:spcPct val="60000"/>
                </a:lnSpc>
              </a:pPr>
              <a:r>
                <a:rPr lang="en-US" sz="2000"/>
                <a:t>2</a:t>
              </a:r>
            </a:p>
            <a:p>
              <a:pPr algn="ctr">
                <a:lnSpc>
                  <a:spcPct val="60000"/>
                </a:lnSpc>
              </a:pPr>
              <a:r>
                <a:rPr lang="en-US" sz="2000"/>
                <a:t>3</a:t>
              </a:r>
            </a:p>
          </p:txBody>
        </p:sp>
        <p:sp>
          <p:nvSpPr>
            <p:cNvPr id="5136" name="Text Box 31"/>
            <p:cNvSpPr txBox="1">
              <a:spLocks noChangeArrowheads="1"/>
            </p:cNvSpPr>
            <p:nvPr/>
          </p:nvSpPr>
          <p:spPr bwMode="auto">
            <a:xfrm>
              <a:off x="2855" y="2064"/>
              <a:ext cx="601" cy="196"/>
            </a:xfrm>
            <a:prstGeom prst="rect">
              <a:avLst/>
            </a:prstGeom>
            <a:noFill/>
            <a:ln w="12700">
              <a:noFill/>
              <a:miter lim="800000"/>
              <a:headEnd type="none" w="sm" len="sm"/>
              <a:tailEnd type="none" w="sm" len="sm"/>
            </a:ln>
          </p:spPr>
          <p:txBody>
            <a:bodyPr wrap="none">
              <a:spAutoFit/>
            </a:bodyPr>
            <a:lstStyle/>
            <a:p>
              <a:r>
                <a:rPr lang="en-US" sz="1800">
                  <a:latin typeface="Arial Narrow" pitchFamily="34" charset="0"/>
                </a:rPr>
                <a:t>BOOT[x]</a:t>
              </a:r>
            </a:p>
          </p:txBody>
        </p:sp>
        <p:sp>
          <p:nvSpPr>
            <p:cNvPr id="967712" name="Line 32"/>
            <p:cNvSpPr>
              <a:spLocks noChangeShapeType="1"/>
            </p:cNvSpPr>
            <p:nvPr/>
          </p:nvSpPr>
          <p:spPr bwMode="auto">
            <a:xfrm>
              <a:off x="2688" y="2430"/>
              <a:ext cx="336" cy="0"/>
            </a:xfrm>
            <a:prstGeom prst="line">
              <a:avLst/>
            </a:prstGeom>
            <a:noFill/>
            <a:ln w="1905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967713" name="Line 33"/>
            <p:cNvSpPr>
              <a:spLocks noChangeShapeType="1"/>
            </p:cNvSpPr>
            <p:nvPr/>
          </p:nvSpPr>
          <p:spPr bwMode="auto">
            <a:xfrm>
              <a:off x="2688" y="2628"/>
              <a:ext cx="336" cy="0"/>
            </a:xfrm>
            <a:prstGeom prst="line">
              <a:avLst/>
            </a:prstGeom>
            <a:noFill/>
            <a:ln w="1905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967714" name="Line 34"/>
            <p:cNvSpPr>
              <a:spLocks noChangeShapeType="1"/>
            </p:cNvSpPr>
            <p:nvPr/>
          </p:nvSpPr>
          <p:spPr bwMode="auto">
            <a:xfrm>
              <a:off x="2688" y="2844"/>
              <a:ext cx="336" cy="0"/>
            </a:xfrm>
            <a:prstGeom prst="line">
              <a:avLst/>
            </a:prstGeom>
            <a:noFill/>
            <a:ln w="1905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967715" name="Line 35"/>
            <p:cNvSpPr>
              <a:spLocks noChangeShapeType="1"/>
            </p:cNvSpPr>
            <p:nvPr/>
          </p:nvSpPr>
          <p:spPr bwMode="auto">
            <a:xfrm>
              <a:off x="2688" y="3060"/>
              <a:ext cx="336" cy="0"/>
            </a:xfrm>
            <a:prstGeom prst="line">
              <a:avLst/>
            </a:prstGeom>
            <a:noFill/>
            <a:ln w="19050">
              <a:solidFill>
                <a:schemeClr val="tx1"/>
              </a:solidFill>
              <a:round/>
              <a:headEnd type="none" w="sm" len="sm"/>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967716" name="AutoShape 36"/>
            <p:cNvSpPr>
              <a:spLocks noChangeArrowheads="1"/>
            </p:cNvSpPr>
            <p:nvPr/>
          </p:nvSpPr>
          <p:spPr bwMode="auto">
            <a:xfrm>
              <a:off x="3390" y="2592"/>
              <a:ext cx="288" cy="240"/>
            </a:xfrm>
            <a:prstGeom prst="right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grpSp>
      <p:sp>
        <p:nvSpPr>
          <p:cNvPr id="5125" name="Text Box 38"/>
          <p:cNvSpPr txBox="1">
            <a:spLocks noChangeArrowheads="1"/>
          </p:cNvSpPr>
          <p:nvPr/>
        </p:nvSpPr>
        <p:spPr bwMode="auto">
          <a:xfrm>
            <a:off x="288925" y="685800"/>
            <a:ext cx="1808163" cy="384175"/>
          </a:xfrm>
          <a:prstGeom prst="rect">
            <a:avLst/>
          </a:prstGeom>
          <a:noFill/>
          <a:ln w="12700">
            <a:noFill/>
            <a:miter lim="800000"/>
            <a:headEnd type="none" w="sm" len="sm"/>
            <a:tailEnd type="none" w="sm" len="sm"/>
          </a:ln>
        </p:spPr>
        <p:txBody>
          <a:bodyPr wrap="none">
            <a:spAutoFit/>
          </a:bodyPr>
          <a:lstStyle/>
          <a:p>
            <a:r>
              <a:rPr lang="en-US">
                <a:solidFill>
                  <a:schemeClr val="tx2"/>
                </a:solidFill>
              </a:rPr>
              <a:t>On RESET:</a:t>
            </a:r>
          </a:p>
        </p:txBody>
      </p:sp>
      <p:sp>
        <p:nvSpPr>
          <p:cNvPr id="5126" name="Text Box 40"/>
          <p:cNvSpPr txBox="1">
            <a:spLocks noChangeArrowheads="1"/>
          </p:cNvSpPr>
          <p:nvPr/>
        </p:nvSpPr>
        <p:spPr bwMode="auto">
          <a:xfrm>
            <a:off x="384175" y="1103313"/>
            <a:ext cx="3716338" cy="1068387"/>
          </a:xfrm>
          <a:prstGeom prst="rect">
            <a:avLst/>
          </a:prstGeom>
          <a:noFill/>
          <a:ln w="12700">
            <a:noFill/>
            <a:miter lim="800000"/>
            <a:headEnd type="none" w="sm" len="sm"/>
            <a:tailEnd type="none" w="sm" len="sm"/>
          </a:ln>
        </p:spPr>
        <p:txBody>
          <a:bodyPr wrap="none">
            <a:spAutoFit/>
          </a:bodyPr>
          <a:lstStyle/>
          <a:p>
            <a:pPr>
              <a:lnSpc>
                <a:spcPct val="90000"/>
              </a:lnSpc>
              <a:buFontTx/>
              <a:buChar char="•"/>
            </a:pPr>
            <a:r>
              <a:rPr lang="en-US" sz="2000"/>
              <a:t> BOOT[x] pins are sampled</a:t>
            </a:r>
          </a:p>
          <a:p>
            <a:pPr>
              <a:lnSpc>
                <a:spcPct val="90000"/>
              </a:lnSpc>
              <a:buFontTx/>
              <a:buChar char="•"/>
            </a:pPr>
            <a:r>
              <a:rPr lang="en-US" sz="2000"/>
              <a:t> Corresponding boot routine</a:t>
            </a:r>
            <a:br>
              <a:rPr lang="en-US" sz="2000"/>
            </a:br>
            <a:r>
              <a:rPr lang="en-US" sz="2000"/>
              <a:t>   is executed</a:t>
            </a:r>
          </a:p>
        </p:txBody>
      </p:sp>
      <p:sp>
        <p:nvSpPr>
          <p:cNvPr id="5127" name="Text Box 41"/>
          <p:cNvSpPr txBox="1">
            <a:spLocks noChangeArrowheads="1"/>
          </p:cNvSpPr>
          <p:nvPr/>
        </p:nvSpPr>
        <p:spPr bwMode="auto">
          <a:xfrm>
            <a:off x="288925" y="2362200"/>
            <a:ext cx="4202113" cy="387350"/>
          </a:xfrm>
          <a:prstGeom prst="rect">
            <a:avLst/>
          </a:prstGeom>
          <a:noFill/>
          <a:ln w="12700">
            <a:noFill/>
            <a:miter lim="800000"/>
            <a:headEnd type="none" w="sm" len="sm"/>
            <a:tailEnd type="none" w="sm" len="sm"/>
          </a:ln>
        </p:spPr>
        <p:txBody>
          <a:bodyPr wrap="none">
            <a:spAutoFit/>
          </a:bodyPr>
          <a:lstStyle/>
          <a:p>
            <a:r>
              <a:rPr lang="en-US">
                <a:solidFill>
                  <a:schemeClr val="tx2"/>
                </a:solidFill>
              </a:rPr>
              <a:t>Boot Loader (ARM or DSP):</a:t>
            </a:r>
          </a:p>
        </p:txBody>
      </p:sp>
      <p:sp>
        <p:nvSpPr>
          <p:cNvPr id="5128" name="Text Box 42"/>
          <p:cNvSpPr txBox="1">
            <a:spLocks noChangeArrowheads="1"/>
          </p:cNvSpPr>
          <p:nvPr/>
        </p:nvSpPr>
        <p:spPr bwMode="auto">
          <a:xfrm>
            <a:off x="379413" y="2824163"/>
            <a:ext cx="4019550" cy="1508125"/>
          </a:xfrm>
          <a:prstGeom prst="rect">
            <a:avLst/>
          </a:prstGeom>
          <a:noFill/>
          <a:ln w="12700">
            <a:noFill/>
            <a:miter lim="800000"/>
            <a:headEnd type="none" w="sm" len="sm"/>
            <a:tailEnd type="none" w="sm" len="sm"/>
          </a:ln>
        </p:spPr>
        <p:txBody>
          <a:bodyPr wrap="none">
            <a:spAutoFit/>
          </a:bodyPr>
          <a:lstStyle/>
          <a:p>
            <a:pPr>
              <a:lnSpc>
                <a:spcPct val="90000"/>
              </a:lnSpc>
              <a:buFontTx/>
              <a:buChar char="•"/>
            </a:pPr>
            <a:r>
              <a:rPr lang="en-US" sz="2000"/>
              <a:t> Runs out of L2 ROM</a:t>
            </a:r>
          </a:p>
          <a:p>
            <a:pPr>
              <a:lnSpc>
                <a:spcPct val="90000"/>
              </a:lnSpc>
              <a:buFontTx/>
              <a:buChar char="•"/>
            </a:pPr>
            <a:r>
              <a:rPr lang="en-US" sz="2000"/>
              <a:t> Copies FLASH </a:t>
            </a:r>
            <a:r>
              <a:rPr lang="en-US" sz="2000">
                <a:cs typeface="Arial" charset="0"/>
              </a:rPr>
              <a:t>→ </a:t>
            </a:r>
            <a:r>
              <a:rPr lang="en-US" sz="2000"/>
              <a:t>RAM</a:t>
            </a:r>
          </a:p>
          <a:p>
            <a:pPr>
              <a:lnSpc>
                <a:spcPct val="90000"/>
              </a:lnSpc>
              <a:buFontTx/>
              <a:buChar char="•"/>
            </a:pPr>
            <a:r>
              <a:rPr lang="en-US" sz="2000"/>
              <a:t> Execution begins at specified </a:t>
            </a:r>
            <a:br>
              <a:rPr lang="en-US" sz="2000"/>
            </a:br>
            <a:r>
              <a:rPr lang="en-US" sz="2000"/>
              <a:t>  “entry point” (reset vector)</a:t>
            </a:r>
          </a:p>
        </p:txBody>
      </p:sp>
      <p:sp>
        <p:nvSpPr>
          <p:cNvPr id="5129" name="Text Box 43"/>
          <p:cNvSpPr txBox="1">
            <a:spLocks noChangeArrowheads="1"/>
          </p:cNvSpPr>
          <p:nvPr/>
        </p:nvSpPr>
        <p:spPr bwMode="auto">
          <a:xfrm>
            <a:off x="1295400" y="4800600"/>
            <a:ext cx="1673225" cy="384175"/>
          </a:xfrm>
          <a:prstGeom prst="rect">
            <a:avLst/>
          </a:prstGeom>
          <a:noFill/>
          <a:ln w="12700">
            <a:noFill/>
            <a:miter lim="800000"/>
            <a:headEnd type="none" w="sm" len="sm"/>
            <a:tailEnd type="none" w="sm" len="sm"/>
          </a:ln>
        </p:spPr>
        <p:txBody>
          <a:bodyPr wrap="none">
            <a:spAutoFit/>
          </a:bodyPr>
          <a:lstStyle/>
          <a:p>
            <a:r>
              <a:rPr lang="en-US" u="sng"/>
              <a:t>Questions</a:t>
            </a:r>
          </a:p>
        </p:txBody>
      </p:sp>
      <p:sp>
        <p:nvSpPr>
          <p:cNvPr id="5130" name="Text Box 44"/>
          <p:cNvSpPr txBox="1">
            <a:spLocks noChangeArrowheads="1"/>
          </p:cNvSpPr>
          <p:nvPr/>
        </p:nvSpPr>
        <p:spPr bwMode="auto">
          <a:xfrm>
            <a:off x="1419225" y="5219700"/>
            <a:ext cx="6981825" cy="1220788"/>
          </a:xfrm>
          <a:prstGeom prst="rect">
            <a:avLst/>
          </a:prstGeom>
          <a:noFill/>
          <a:ln w="12700">
            <a:noFill/>
            <a:miter lim="800000"/>
            <a:headEnd type="none" w="sm" len="sm"/>
            <a:tailEnd type="none" w="sm" len="sm"/>
          </a:ln>
        </p:spPr>
        <p:txBody>
          <a:bodyPr wrap="none">
            <a:spAutoFit/>
          </a:bodyPr>
          <a:lstStyle/>
          <a:p>
            <a:pPr>
              <a:lnSpc>
                <a:spcPct val="90000"/>
              </a:lnSpc>
              <a:buFontTx/>
              <a:buChar char="•"/>
            </a:pPr>
            <a:r>
              <a:rPr lang="en-US" sz="2000" b="0">
                <a:solidFill>
                  <a:schemeClr val="tx2"/>
                </a:solidFill>
              </a:rPr>
              <a:t> What else does the user need to configure? (GEL vs. Boot)</a:t>
            </a:r>
          </a:p>
          <a:p>
            <a:pPr>
              <a:lnSpc>
                <a:spcPct val="90000"/>
              </a:lnSpc>
              <a:buFontTx/>
              <a:buChar char="•"/>
            </a:pPr>
            <a:r>
              <a:rPr lang="en-US" sz="2000" b="0">
                <a:solidFill>
                  <a:schemeClr val="tx2"/>
                </a:solidFill>
              </a:rPr>
              <a:t> How is the “flash image” created? (AIS)</a:t>
            </a:r>
          </a:p>
          <a:p>
            <a:pPr>
              <a:lnSpc>
                <a:spcPct val="90000"/>
              </a:lnSpc>
              <a:buFontTx/>
              <a:buChar char="•"/>
            </a:pPr>
            <a:r>
              <a:rPr lang="en-US" sz="2000" b="0">
                <a:solidFill>
                  <a:schemeClr val="tx2"/>
                </a:solidFill>
              </a:rPr>
              <a:t> How is the EVM6748 Flash programmed? (SPIWriter)</a:t>
            </a:r>
          </a:p>
        </p:txBody>
      </p:sp>
      <p:pic>
        <p:nvPicPr>
          <p:cNvPr id="27"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3">
            <a:hlinkClick r:id="rId15" action="ppaction://hlinksldjump"/>
          </p:cNvPr>
          <p:cNvSpPr txBox="1">
            <a:spLocks noChangeArrowheads="1"/>
          </p:cNvSpPr>
          <p:nvPr>
            <p:custDataLst>
              <p:tags r:id="rId3"/>
            </p:custDataLst>
          </p:nvPr>
        </p:nvSpPr>
        <p:spPr bwMode="auto">
          <a:xfrm>
            <a:off x="304800" y="1364585"/>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a:solidFill>
                <a:srgbClr val="000000"/>
              </a:solidFill>
            </a:endParaRPr>
          </a:p>
        </p:txBody>
      </p:sp>
      <p:sp>
        <p:nvSpPr>
          <p:cNvPr id="13" name="Text Box 4">
            <a:hlinkClick r:id="rId16" action="ppaction://hlinksldjump"/>
          </p:cNvPr>
          <p:cNvSpPr txBox="1">
            <a:spLocks noChangeArrowheads="1"/>
          </p:cNvSpPr>
          <p:nvPr>
            <p:custDataLst>
              <p:tags r:id="rId4"/>
            </p:custDataLst>
          </p:nvPr>
        </p:nvSpPr>
        <p:spPr bwMode="auto">
          <a:xfrm>
            <a:off x="301576" y="1971137"/>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dirty="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4593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40" name="Rectangle 24"/>
          <p:cNvSpPr>
            <a:spLocks noChangeArrowheads="1"/>
          </p:cNvSpPr>
          <p:nvPr/>
        </p:nvSpPr>
        <p:spPr bwMode="auto">
          <a:xfrm>
            <a:off x="457200" y="647700"/>
            <a:ext cx="8382000" cy="3505200"/>
          </a:xfrm>
          <a:prstGeom prst="rect">
            <a:avLst/>
          </a:prstGeom>
          <a:solidFill>
            <a:schemeClr val="accent1"/>
          </a:solidFill>
          <a:ln w="28575">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7171" name="Rectangle 8"/>
          <p:cNvSpPr>
            <a:spLocks noGrp="1" noChangeArrowheads="1"/>
          </p:cNvSpPr>
          <p:nvPr>
            <p:ph type="title"/>
          </p:nvPr>
        </p:nvSpPr>
        <p:spPr/>
        <p:txBody>
          <a:bodyPr/>
          <a:lstStyle/>
          <a:p>
            <a:r>
              <a:rPr lang="en-US" smtClean="0"/>
              <a:t>System Startup – CCS vs. Boot</a:t>
            </a:r>
          </a:p>
        </p:txBody>
      </p:sp>
      <p:sp>
        <p:nvSpPr>
          <p:cNvPr id="7173" name="Text Box 23"/>
          <p:cNvSpPr txBox="1">
            <a:spLocks noChangeArrowheads="1"/>
          </p:cNvSpPr>
          <p:nvPr/>
        </p:nvSpPr>
        <p:spPr bwMode="auto">
          <a:xfrm>
            <a:off x="517525" y="609600"/>
            <a:ext cx="8253413" cy="3489325"/>
          </a:xfrm>
          <a:prstGeom prst="rect">
            <a:avLst/>
          </a:prstGeom>
          <a:noFill/>
          <a:ln w="12700">
            <a:noFill/>
            <a:miter lim="800000"/>
            <a:headEnd type="none" w="sm" len="sm"/>
            <a:tailEnd type="none" w="sm" len="sm"/>
          </a:ln>
        </p:spPr>
        <p:txBody>
          <a:bodyPr wrap="none">
            <a:spAutoFit/>
          </a:bodyPr>
          <a:lstStyle/>
          <a:p>
            <a:pPr>
              <a:lnSpc>
                <a:spcPct val="110000"/>
              </a:lnSpc>
            </a:pPr>
            <a:r>
              <a:rPr lang="en-US" sz="2800">
                <a:solidFill>
                  <a:schemeClr val="tx2"/>
                </a:solidFill>
              </a:rPr>
              <a:t>Required Task</a:t>
            </a:r>
            <a:r>
              <a:rPr lang="en-US" sz="2800"/>
              <a:t>		CCS			Boot</a:t>
            </a:r>
          </a:p>
          <a:p>
            <a:pPr>
              <a:lnSpc>
                <a:spcPct val="110000"/>
              </a:lnSpc>
            </a:pPr>
            <a:r>
              <a:rPr lang="en-US">
                <a:solidFill>
                  <a:schemeClr val="tx2"/>
                </a:solidFill>
              </a:rPr>
              <a:t>PLL Init</a:t>
            </a:r>
            <a:r>
              <a:rPr lang="en-US"/>
              <a:t>			GEL file	        AISgen.cfg</a:t>
            </a:r>
          </a:p>
          <a:p>
            <a:pPr>
              <a:lnSpc>
                <a:spcPct val="110000"/>
              </a:lnSpc>
            </a:pPr>
            <a:r>
              <a:rPr lang="en-US">
                <a:solidFill>
                  <a:schemeClr val="tx2"/>
                </a:solidFill>
              </a:rPr>
              <a:t>DDR Config</a:t>
            </a:r>
            <a:r>
              <a:rPr lang="en-US"/>
              <a:t>			GEL file	        AISgen.cfg</a:t>
            </a:r>
          </a:p>
          <a:p>
            <a:pPr>
              <a:lnSpc>
                <a:spcPct val="110000"/>
              </a:lnSpc>
            </a:pPr>
            <a:r>
              <a:rPr lang="en-US">
                <a:solidFill>
                  <a:schemeClr val="tx2"/>
                </a:solidFill>
              </a:rPr>
              <a:t>PINMUX</a:t>
            </a:r>
            <a:r>
              <a:rPr lang="en-US"/>
              <a:t>			GEL file	        AISgen.cfg</a:t>
            </a:r>
          </a:p>
          <a:p>
            <a:pPr>
              <a:lnSpc>
                <a:spcPct val="110000"/>
              </a:lnSpc>
            </a:pPr>
            <a:r>
              <a:rPr lang="en-US">
                <a:solidFill>
                  <a:schemeClr val="tx2"/>
                </a:solidFill>
              </a:rPr>
              <a:t>PSC</a:t>
            </a:r>
            <a:r>
              <a:rPr lang="en-US"/>
              <a:t>				GEL file	        AISgen.cfg</a:t>
            </a:r>
          </a:p>
          <a:p>
            <a:pPr>
              <a:lnSpc>
                <a:spcPct val="110000"/>
              </a:lnSpc>
            </a:pPr>
            <a:r>
              <a:rPr lang="en-US">
                <a:solidFill>
                  <a:schemeClr val="tx2"/>
                </a:solidFill>
              </a:rPr>
              <a:t>Load Program</a:t>
            </a:r>
            <a:r>
              <a:rPr lang="en-US"/>
              <a:t>	         CCS loader	        ROM code</a:t>
            </a:r>
          </a:p>
        </p:txBody>
      </p:sp>
      <p:sp>
        <p:nvSpPr>
          <p:cNvPr id="905241" name="Line 25"/>
          <p:cNvSpPr>
            <a:spLocks noChangeShapeType="1"/>
          </p:cNvSpPr>
          <p:nvPr/>
        </p:nvSpPr>
        <p:spPr bwMode="auto">
          <a:xfrm>
            <a:off x="3581400" y="647700"/>
            <a:ext cx="0" cy="3505200"/>
          </a:xfrm>
          <a:prstGeom prst="line">
            <a:avLst/>
          </a:prstGeom>
          <a:noFill/>
          <a:ln w="28575">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905242" name="Line 26"/>
          <p:cNvSpPr>
            <a:spLocks noChangeShapeType="1"/>
          </p:cNvSpPr>
          <p:nvPr/>
        </p:nvSpPr>
        <p:spPr bwMode="auto">
          <a:xfrm>
            <a:off x="6400800" y="647700"/>
            <a:ext cx="0" cy="3505200"/>
          </a:xfrm>
          <a:prstGeom prst="line">
            <a:avLst/>
          </a:prstGeom>
          <a:noFill/>
          <a:ln w="28575">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905243" name="Line 27"/>
          <p:cNvSpPr>
            <a:spLocks noChangeShapeType="1"/>
          </p:cNvSpPr>
          <p:nvPr/>
        </p:nvSpPr>
        <p:spPr bwMode="auto">
          <a:xfrm>
            <a:off x="457200" y="1209675"/>
            <a:ext cx="8382000" cy="0"/>
          </a:xfrm>
          <a:prstGeom prst="line">
            <a:avLst/>
          </a:prstGeom>
          <a:noFill/>
          <a:ln w="28575">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7177" name="Text Box 28"/>
          <p:cNvSpPr txBox="1">
            <a:spLocks noChangeArrowheads="1"/>
          </p:cNvSpPr>
          <p:nvPr/>
        </p:nvSpPr>
        <p:spPr bwMode="auto">
          <a:xfrm>
            <a:off x="609600" y="4572000"/>
            <a:ext cx="7972425" cy="1606550"/>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b="0"/>
              <a:t>When using CCS, the </a:t>
            </a:r>
            <a:r>
              <a:rPr lang="en-US" b="0" u="sng"/>
              <a:t>GEL file</a:t>
            </a:r>
            <a:r>
              <a:rPr lang="en-US" b="0"/>
              <a:t> takes care of important</a:t>
            </a:r>
            <a:br>
              <a:rPr lang="en-US" b="0"/>
            </a:br>
            <a:r>
              <a:rPr lang="en-US" b="0"/>
              <a:t>setup FOR YOU</a:t>
            </a:r>
          </a:p>
          <a:p>
            <a:pPr marL="342900" indent="-342900">
              <a:lnSpc>
                <a:spcPct val="90000"/>
              </a:lnSpc>
              <a:buClr>
                <a:schemeClr val="tx2"/>
              </a:buClr>
              <a:buSzPct val="75000"/>
              <a:buFont typeface="Wingdings" pitchFamily="2" charset="2"/>
              <a:buChar char=""/>
            </a:pPr>
            <a:r>
              <a:rPr lang="en-US" b="0"/>
              <a:t>When using a boot loader, the </a:t>
            </a:r>
            <a:r>
              <a:rPr lang="en-US" b="0" u="sng"/>
              <a:t>user</a:t>
            </a:r>
            <a:r>
              <a:rPr lang="en-US" b="0"/>
              <a:t> is responsible for</a:t>
            </a:r>
            <a:br>
              <a:rPr lang="en-US" b="0"/>
            </a:br>
            <a:r>
              <a:rPr lang="en-US" b="0"/>
              <a:t>writing code to accomplish the same tasks (e.g. AIS…)</a:t>
            </a:r>
          </a:p>
        </p:txBody>
      </p:sp>
      <p:sp>
        <p:nvSpPr>
          <p:cNvPr id="905245" name="Leading Question"/>
          <p:cNvSpPr txBox="1">
            <a:spLocks noChangeArrowheads="1"/>
          </p:cNvSpPr>
          <p:nvPr/>
        </p:nvSpPr>
        <p:spPr bwMode="auto">
          <a:xfrm>
            <a:off x="3830638" y="6423025"/>
            <a:ext cx="4995862" cy="244475"/>
          </a:xfrm>
          <a:prstGeom prst="rect">
            <a:avLst/>
          </a:prstGeom>
          <a:noFill/>
          <a:ln w="12700">
            <a:noFill/>
            <a:miter lim="800000"/>
            <a:headEnd type="none" w="sm" len="sm"/>
            <a:tailEnd type="none" w="sm" len="sm"/>
          </a:ln>
        </p:spPr>
        <p:txBody>
          <a:bodyPr wrap="none" lIns="0" tIns="0" rIns="0" bIns="0" anchor="b">
            <a:spAutoFit/>
          </a:bodyPr>
          <a:lstStyle/>
          <a:p>
            <a:pPr algn="r">
              <a:spcBef>
                <a:spcPct val="0"/>
              </a:spcBef>
            </a:pPr>
            <a:r>
              <a:rPr lang="en-US" sz="2000" b="0">
                <a:solidFill>
                  <a:schemeClr val="tx2"/>
                </a:solidFill>
                <a:latin typeface="Arial Narrow" pitchFamily="34" charset="0"/>
              </a:rPr>
              <a:t>Let's look a little closer at the details of GEL and AIS...</a:t>
            </a:r>
          </a:p>
        </p:txBody>
      </p:sp>
      <p:sp>
        <p:nvSpPr>
          <p:cNvPr id="7179" name="Text Box 30"/>
          <p:cNvSpPr txBox="1">
            <a:spLocks noChangeArrowheads="1"/>
          </p:cNvSpPr>
          <p:nvPr/>
        </p:nvSpPr>
        <p:spPr bwMode="auto">
          <a:xfrm>
            <a:off x="6096000" y="4152900"/>
            <a:ext cx="2774950" cy="311150"/>
          </a:xfrm>
          <a:prstGeom prst="rect">
            <a:avLst/>
          </a:prstGeom>
          <a:noFill/>
          <a:ln w="12700">
            <a:noFill/>
            <a:miter lim="800000"/>
            <a:headEnd type="none" w="sm" len="sm"/>
            <a:tailEnd type="none" w="sm" len="sm"/>
          </a:ln>
        </p:spPr>
        <p:txBody>
          <a:bodyPr wrap="none">
            <a:spAutoFit/>
          </a:bodyPr>
          <a:lstStyle/>
          <a:p>
            <a:r>
              <a:rPr lang="en-US" sz="1800" b="0">
                <a:latin typeface="Arial Narrow" pitchFamily="34" charset="0"/>
              </a:rPr>
              <a:t> AIS – Application Image Script</a:t>
            </a:r>
          </a:p>
        </p:txBody>
      </p:sp>
      <p:pic>
        <p:nvPicPr>
          <p:cNvPr id="14"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52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4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669704" name="Rectangle 8"/>
          <p:cNvSpPr>
            <a:spLocks noChangeArrowheads="1"/>
          </p:cNvSpPr>
          <p:nvPr/>
        </p:nvSpPr>
        <p:spPr bwMode="auto">
          <a:xfrm>
            <a:off x="304800" y="685800"/>
            <a:ext cx="5562600" cy="5410200"/>
          </a:xfrm>
          <a:prstGeom prst="rect">
            <a:avLst/>
          </a:prstGeom>
          <a:solidFill>
            <a:srgbClr val="92D050"/>
          </a:solidFill>
          <a:ln w="19050">
            <a:solidFill>
              <a:schemeClr val="tx1"/>
            </a:solidFill>
            <a:miter lim="800000"/>
            <a:headEnd type="none" w="sm" len="sm"/>
            <a:tailEnd type="none" w="sm" len="sm"/>
          </a:ln>
          <a:effectLst>
            <a:outerShdw blurRad="50800" dist="127000" dir="2700000" algn="tl" rotWithShape="0">
              <a:prstClr val="black">
                <a:alpha val="40000"/>
              </a:prstClr>
            </a:outerShdw>
          </a:effectLst>
        </p:spPr>
        <p:txBody>
          <a:bodyPr wrap="none" anchor="ctr"/>
          <a:lstStyle/>
          <a:p>
            <a:pPr>
              <a:defRPr/>
            </a:pPr>
            <a:endParaRPr lang="en-US">
              <a:solidFill>
                <a:srgbClr val="000000"/>
              </a:solidFill>
              <a:effectLst>
                <a:outerShdw blurRad="38100" dist="38100" dir="2700000" algn="tl">
                  <a:srgbClr val="000000">
                    <a:alpha val="43137"/>
                  </a:srgbClr>
                </a:outerShdw>
              </a:effectLst>
            </a:endParaRPr>
          </a:p>
        </p:txBody>
      </p:sp>
      <p:pic>
        <p:nvPicPr>
          <p:cNvPr id="72706" name="Picture 2" descr="C:\Documents and Settings\a0159877\Desktop\250px-Operating_system_placement.svg.png"/>
          <p:cNvPicPr>
            <a:picLocks noChangeAspect="1" noChangeArrowheads="1"/>
          </p:cNvPicPr>
          <p:nvPr/>
        </p:nvPicPr>
        <p:blipFill>
          <a:blip r:embed="rId12" cstate="print"/>
          <a:srcRect/>
          <a:stretch>
            <a:fillRect/>
          </a:stretch>
        </p:blipFill>
        <p:spPr bwMode="auto">
          <a:xfrm>
            <a:off x="6160824" y="1153041"/>
            <a:ext cx="2819400" cy="4172713"/>
          </a:xfrm>
          <a:prstGeom prst="rect">
            <a:avLst/>
          </a:prstGeom>
          <a:noFill/>
        </p:spPr>
      </p:pic>
      <p:pic>
        <p:nvPicPr>
          <p:cNvPr id="10" name="Animated Logo" descr="tilogo_color_twoline.png"/>
          <p:cNvPicPr>
            <a:picLocks noChangeAspect="1"/>
          </p:cNvPicPr>
          <p:nvPr/>
        </p:nvPicPr>
        <p:blipFill>
          <a:blip r:embed="rId13" cstate="print"/>
          <a:stretch>
            <a:fillRect/>
          </a:stretch>
        </p:blipFill>
        <p:spPr>
          <a:xfrm>
            <a:off x="50800" y="6477000"/>
            <a:ext cx="1438537" cy="347443"/>
          </a:xfrm>
          <a:prstGeom prst="rect">
            <a:avLst/>
          </a:prstGeom>
        </p:spPr>
      </p:pic>
      <p:sp>
        <p:nvSpPr>
          <p:cNvPr id="41987" name="Rectangle 2"/>
          <p:cNvSpPr>
            <a:spLocks noGrp="1" noChangeArrowheads="1"/>
          </p:cNvSpPr>
          <p:nvPr>
            <p:ph type="title"/>
          </p:nvPr>
        </p:nvSpPr>
        <p:spPr/>
        <p:txBody>
          <a:bodyPr/>
          <a:lstStyle/>
          <a:p>
            <a:r>
              <a:rPr lang="en-US" smtClean="0">
                <a:solidFill>
                  <a:schemeClr val="tx1"/>
                </a:solidFill>
              </a:rPr>
              <a:t>Outline</a:t>
            </a:r>
          </a:p>
        </p:txBody>
      </p:sp>
      <p:sp>
        <p:nvSpPr>
          <p:cNvPr id="11" name="Text Box 4">
            <a:hlinkClick r:id="rId14" action="ppaction://hlinksldjump"/>
          </p:cNvPr>
          <p:cNvSpPr txBox="1">
            <a:spLocks noChangeArrowheads="1"/>
          </p:cNvSpPr>
          <p:nvPr>
            <p:custDataLst>
              <p:tags r:id="rId2"/>
            </p:custDataLst>
          </p:nvPr>
        </p:nvSpPr>
        <p:spPr bwMode="auto">
          <a:xfrm>
            <a:off x="301576" y="78978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Boot Modes - Overview</a:t>
            </a:r>
            <a:endParaRPr lang="en-US" sz="2800" dirty="0">
              <a:solidFill>
                <a:srgbClr val="000000"/>
              </a:solidFill>
            </a:endParaRPr>
          </a:p>
        </p:txBody>
      </p:sp>
      <p:sp>
        <p:nvSpPr>
          <p:cNvPr id="12" name="Text Box 4">
            <a:hlinkClick r:id="rId15" action="ppaction://hlinksldjump"/>
          </p:cNvPr>
          <p:cNvSpPr txBox="1">
            <a:spLocks noChangeArrowheads="1"/>
          </p:cNvSpPr>
          <p:nvPr>
            <p:custDataLst>
              <p:tags r:id="rId3"/>
            </p:custDataLst>
          </p:nvPr>
        </p:nvSpPr>
        <p:spPr bwMode="auto">
          <a:xfrm>
            <a:off x="301576" y="136458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System Startup</a:t>
            </a:r>
            <a:endParaRPr lang="en-US" sz="2800" dirty="0">
              <a:solidFill>
                <a:srgbClr val="000000"/>
              </a:solidFill>
            </a:endParaRPr>
          </a:p>
        </p:txBody>
      </p:sp>
      <p:sp>
        <p:nvSpPr>
          <p:cNvPr id="13" name="Text Box 3">
            <a:hlinkClick r:id="rId16" action="ppaction://hlinksldjump"/>
          </p:cNvPr>
          <p:cNvSpPr txBox="1">
            <a:spLocks noChangeArrowheads="1"/>
          </p:cNvSpPr>
          <p:nvPr>
            <p:custDataLst>
              <p:tags r:id="rId4"/>
            </p:custDataLst>
          </p:nvPr>
        </p:nvSpPr>
        <p:spPr bwMode="auto">
          <a:xfrm>
            <a:off x="304800" y="1939387"/>
            <a:ext cx="5562600" cy="495300"/>
          </a:xfrm>
          <a:prstGeom prst="rect">
            <a:avLst/>
          </a:prstGeom>
          <a:solidFill>
            <a:schemeClr val="bg1"/>
          </a:solidFill>
          <a:ln w="19050">
            <a:solidFill>
              <a:schemeClr val="tx1"/>
            </a:solidFill>
            <a:miter lim="800000"/>
            <a:headEnd type="none" w="sm" len="sm"/>
            <a:tailEnd type="none" w="sm" len="sm"/>
          </a:ln>
        </p:spPr>
        <p:txBody>
          <a:bodyPr wrap="square">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Initialization Files</a:t>
            </a:r>
            <a:endParaRPr lang="en-US" sz="2800">
              <a:solidFill>
                <a:srgbClr val="000000"/>
              </a:solidFill>
            </a:endParaRPr>
          </a:p>
        </p:txBody>
      </p:sp>
      <p:sp>
        <p:nvSpPr>
          <p:cNvPr id="14" name="Text Box 4">
            <a:hlinkClick r:id="rId17" action="ppaction://hlinksldjump"/>
          </p:cNvPr>
          <p:cNvSpPr txBox="1">
            <a:spLocks noChangeArrowheads="1"/>
          </p:cNvSpPr>
          <p:nvPr>
            <p:custDataLst>
              <p:tags r:id="rId5"/>
            </p:custDataLst>
          </p:nvPr>
        </p:nvSpPr>
        <p:spPr bwMode="auto">
          <a:xfrm>
            <a:off x="301576" y="2545939"/>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Build Process</a:t>
            </a:r>
            <a:endParaRPr lang="en-US" sz="2800" dirty="0">
              <a:solidFill>
                <a:srgbClr val="000000"/>
              </a:solidFill>
            </a:endParaRPr>
          </a:p>
        </p:txBody>
      </p:sp>
      <p:sp>
        <p:nvSpPr>
          <p:cNvPr id="15" name="Text Box 4">
            <a:hlinkClick r:id="rId18" action="ppaction://hlinksldjump"/>
          </p:cNvPr>
          <p:cNvSpPr txBox="1">
            <a:spLocks noChangeArrowheads="1"/>
          </p:cNvSpPr>
          <p:nvPr>
            <p:custDataLst>
              <p:tags r:id="rId6"/>
            </p:custDataLst>
          </p:nvPr>
        </p:nvSpPr>
        <p:spPr bwMode="auto">
          <a:xfrm>
            <a:off x="301576" y="3120741"/>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SPIWriter Utility</a:t>
            </a:r>
            <a:endParaRPr lang="en-US" sz="2800" dirty="0">
              <a:solidFill>
                <a:srgbClr val="000000"/>
              </a:solidFill>
            </a:endParaRPr>
          </a:p>
        </p:txBody>
      </p:sp>
      <p:sp>
        <p:nvSpPr>
          <p:cNvPr id="16" name="Text Box 4">
            <a:hlinkClick r:id="rId19" action="ppaction://hlinksldjump"/>
          </p:cNvPr>
          <p:cNvSpPr txBox="1">
            <a:spLocks noChangeArrowheads="1"/>
          </p:cNvSpPr>
          <p:nvPr>
            <p:custDataLst>
              <p:tags r:id="rId7"/>
            </p:custDataLst>
          </p:nvPr>
        </p:nvSpPr>
        <p:spPr bwMode="auto">
          <a:xfrm>
            <a:off x="301576" y="3695543"/>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ARM + DSP Boot</a:t>
            </a:r>
            <a:endParaRPr lang="en-US" sz="2800" dirty="0">
              <a:solidFill>
                <a:srgbClr val="000000"/>
              </a:solidFill>
            </a:endParaRPr>
          </a:p>
        </p:txBody>
      </p:sp>
      <p:sp>
        <p:nvSpPr>
          <p:cNvPr id="17" name="Text Box 4">
            <a:hlinkClick r:id="rId20" action="ppaction://hlinksldjump"/>
          </p:cNvPr>
          <p:cNvSpPr txBox="1">
            <a:spLocks noChangeArrowheads="1"/>
          </p:cNvSpPr>
          <p:nvPr>
            <p:custDataLst>
              <p:tags r:id="rId8"/>
            </p:custDataLst>
          </p:nvPr>
        </p:nvSpPr>
        <p:spPr bwMode="auto">
          <a:xfrm>
            <a:off x="301576" y="4270345"/>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Additional Info…</a:t>
            </a:r>
            <a:endParaRPr lang="en-US" sz="2800" dirty="0">
              <a:solidFill>
                <a:srgbClr val="000000"/>
              </a:solidFill>
            </a:endParaRPr>
          </a:p>
        </p:txBody>
      </p:sp>
      <p:sp>
        <p:nvSpPr>
          <p:cNvPr id="18" name="Text Box 4">
            <a:hlinkClick r:id="rId21" action="ppaction://hlinksldjump"/>
          </p:cNvPr>
          <p:cNvSpPr txBox="1">
            <a:spLocks noChangeArrowheads="1"/>
          </p:cNvSpPr>
          <p:nvPr>
            <p:custDataLst>
              <p:tags r:id="rId9"/>
            </p:custDataLst>
          </p:nvPr>
        </p:nvSpPr>
        <p:spPr bwMode="auto">
          <a:xfrm>
            <a:off x="301576" y="4845148"/>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C6748 EVM Boot Modes</a:t>
            </a:r>
            <a:endParaRPr lang="en-US" sz="2800" dirty="0">
              <a:solidFill>
                <a:srgbClr val="000000"/>
              </a:solidFill>
            </a:endParaRPr>
          </a:p>
        </p:txBody>
      </p:sp>
      <p:sp>
        <p:nvSpPr>
          <p:cNvPr id="19" name="Text Box 4">
            <a:hlinkClick r:id="rId22" action="ppaction://hlinksldjump"/>
          </p:cNvPr>
          <p:cNvSpPr txBox="1">
            <a:spLocks noChangeArrowheads="1"/>
          </p:cNvSpPr>
          <p:nvPr>
            <p:custDataLst>
              <p:tags r:id="rId10"/>
            </p:custDataLst>
          </p:nvPr>
        </p:nvSpPr>
        <p:spPr bwMode="auto">
          <a:xfrm>
            <a:off x="301576" y="5419950"/>
            <a:ext cx="5543550" cy="476250"/>
          </a:xfrm>
          <a:prstGeom prst="rect">
            <a:avLst/>
          </a:prstGeom>
          <a:noFill/>
          <a:ln w="12700">
            <a:noFill/>
            <a:miter lim="800000"/>
            <a:headEnd type="none" w="sm" len="sm"/>
            <a:tailEnd type="none" w="sm" len="sm"/>
          </a:ln>
        </p:spPr>
        <p:txBody>
          <a:bodyPr>
            <a:spAutoFit/>
          </a:bodyPr>
          <a:lstStyle/>
          <a:p>
            <a:pPr marL="342900" indent="-342900">
              <a:lnSpc>
                <a:spcPct val="90000"/>
              </a:lnSpc>
              <a:spcBef>
                <a:spcPct val="0"/>
              </a:spcBef>
              <a:buClr>
                <a:srgbClr val="0066FF"/>
              </a:buClr>
              <a:buSzPct val="75000"/>
              <a:buFont typeface="Wingdings" pitchFamily="2" charset="2"/>
              <a:buChar char=""/>
            </a:pPr>
            <a:r>
              <a:rPr lang="en-US" sz="2800" smtClean="0">
                <a:solidFill>
                  <a:srgbClr val="000000"/>
                </a:solidFill>
              </a:rPr>
              <a:t>Lab 13b</a:t>
            </a:r>
            <a:endParaRPr lang="en-US" sz="2800" dirty="0">
              <a:solidFill>
                <a:srgbClr val="000000"/>
              </a:solidFill>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76200"/>
            <a:ext cx="9144000" cy="609600"/>
          </a:xfrm>
        </p:spPr>
        <p:txBody>
          <a:bodyPr>
            <a:normAutofit fontScale="90000"/>
          </a:bodyPr>
          <a:lstStyle/>
          <a:p>
            <a:r>
              <a:rPr lang="en-US" smtClean="0"/>
              <a:t>CCS GEL File</a:t>
            </a:r>
          </a:p>
        </p:txBody>
      </p:sp>
      <p:sp>
        <p:nvSpPr>
          <p:cNvPr id="9220" name="Text Box 11"/>
          <p:cNvSpPr txBox="1">
            <a:spLocks noChangeArrowheads="1"/>
          </p:cNvSpPr>
          <p:nvPr/>
        </p:nvSpPr>
        <p:spPr bwMode="auto">
          <a:xfrm>
            <a:off x="838200" y="581025"/>
            <a:ext cx="7343775" cy="1274763"/>
          </a:xfrm>
          <a:prstGeom prst="rect">
            <a:avLst/>
          </a:prstGeom>
          <a:noFill/>
          <a:ln w="12700">
            <a:noFill/>
            <a:miter lim="800000"/>
            <a:headEnd type="none" w="sm" len="sm"/>
            <a:tailEnd type="none" w="sm" len="sm"/>
          </a:ln>
        </p:spPr>
        <p:txBody>
          <a:bodyPr wrap="none">
            <a:spAutoFit/>
          </a:bodyPr>
          <a:lstStyle/>
          <a:p>
            <a:pPr marL="342900" indent="-342900">
              <a:lnSpc>
                <a:spcPct val="90000"/>
              </a:lnSpc>
              <a:buClr>
                <a:schemeClr val="tx2"/>
              </a:buClr>
              <a:buSzPct val="75000"/>
              <a:buFont typeface="Wingdings" pitchFamily="2" charset="2"/>
              <a:buChar char=""/>
            </a:pPr>
            <a:r>
              <a:rPr lang="en-US"/>
              <a:t>The GEL script runs every time you connect to</a:t>
            </a:r>
            <a:br>
              <a:rPr lang="en-US"/>
            </a:br>
            <a:r>
              <a:rPr lang="en-US"/>
              <a:t>your target (C6748.gel).</a:t>
            </a:r>
          </a:p>
          <a:p>
            <a:pPr marL="342900" indent="-342900">
              <a:lnSpc>
                <a:spcPct val="90000"/>
              </a:lnSpc>
              <a:buClr>
                <a:schemeClr val="tx2"/>
              </a:buClr>
              <a:buSzPct val="75000"/>
              <a:buFont typeface="Wingdings" pitchFamily="2" charset="2"/>
              <a:buChar char=""/>
            </a:pPr>
            <a:r>
              <a:rPr lang="en-US"/>
              <a:t>This script sets up the target environment:</a:t>
            </a:r>
          </a:p>
        </p:txBody>
      </p:sp>
      <p:grpSp>
        <p:nvGrpSpPr>
          <p:cNvPr id="9221" name="Group 12"/>
          <p:cNvGrpSpPr>
            <a:grpSpLocks/>
          </p:cNvGrpSpPr>
          <p:nvPr/>
        </p:nvGrpSpPr>
        <p:grpSpPr bwMode="auto">
          <a:xfrm>
            <a:off x="1371600" y="1905000"/>
            <a:ext cx="5486400" cy="914400"/>
            <a:chOff x="816" y="1200"/>
            <a:chExt cx="3456" cy="576"/>
          </a:xfrm>
        </p:grpSpPr>
        <p:sp>
          <p:nvSpPr>
            <p:cNvPr id="908301" name="Rectangle 13"/>
            <p:cNvSpPr>
              <a:spLocks noChangeArrowheads="1"/>
            </p:cNvSpPr>
            <p:nvPr/>
          </p:nvSpPr>
          <p:spPr bwMode="auto">
            <a:xfrm>
              <a:off x="816" y="1200"/>
              <a:ext cx="3456" cy="576"/>
            </a:xfrm>
            <a:prstGeom prst="rect">
              <a:avLst/>
            </a:prstGeom>
            <a:solidFill>
              <a:srgbClr val="FFFF66"/>
            </a:solidFill>
            <a:ln w="12700">
              <a:solidFill>
                <a:schemeClr val="tx1"/>
              </a:solidFill>
              <a:miter lim="800000"/>
              <a:headEnd type="none" w="sm" len="sm"/>
              <a:tailEnd type="none" w="sm" len="sm"/>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9228" name="Text Box 14"/>
            <p:cNvSpPr txBox="1">
              <a:spLocks noChangeArrowheads="1"/>
            </p:cNvSpPr>
            <p:nvPr/>
          </p:nvSpPr>
          <p:spPr bwMode="auto">
            <a:xfrm>
              <a:off x="902" y="1238"/>
              <a:ext cx="795" cy="462"/>
            </a:xfrm>
            <a:prstGeom prst="rect">
              <a:avLst/>
            </a:prstGeom>
            <a:noFill/>
            <a:ln w="12700">
              <a:noFill/>
              <a:miter lim="800000"/>
              <a:headEnd type="none" w="sm" len="sm"/>
              <a:tailEnd type="none" w="sm" len="sm"/>
            </a:ln>
          </p:spPr>
          <p:txBody>
            <a:bodyPr wrap="none">
              <a:spAutoFit/>
            </a:bodyPr>
            <a:lstStyle/>
            <a:p>
              <a:pPr>
                <a:buFontTx/>
                <a:buChar char="•"/>
              </a:pPr>
              <a:r>
                <a:rPr lang="en-US" sz="2000">
                  <a:latin typeface="Arial Narrow" pitchFamily="34" charset="0"/>
                </a:rPr>
                <a:t> Mem Map</a:t>
              </a:r>
            </a:p>
            <a:p>
              <a:pPr>
                <a:buFontTx/>
                <a:buChar char="•"/>
              </a:pPr>
              <a:r>
                <a:rPr lang="en-US" sz="2000">
                  <a:latin typeface="Arial Narrow" pitchFamily="34" charset="0"/>
                </a:rPr>
                <a:t> PSC</a:t>
              </a:r>
            </a:p>
          </p:txBody>
        </p:sp>
        <p:sp>
          <p:nvSpPr>
            <p:cNvPr id="9229" name="Text Box 15"/>
            <p:cNvSpPr txBox="1">
              <a:spLocks noChangeArrowheads="1"/>
            </p:cNvSpPr>
            <p:nvPr/>
          </p:nvSpPr>
          <p:spPr bwMode="auto">
            <a:xfrm>
              <a:off x="1824" y="1238"/>
              <a:ext cx="817" cy="462"/>
            </a:xfrm>
            <a:prstGeom prst="rect">
              <a:avLst/>
            </a:prstGeom>
            <a:noFill/>
            <a:ln w="12700">
              <a:noFill/>
              <a:miter lim="800000"/>
              <a:headEnd type="none" w="sm" len="sm"/>
              <a:tailEnd type="none" w="sm" len="sm"/>
            </a:ln>
          </p:spPr>
          <p:txBody>
            <a:bodyPr wrap="none">
              <a:spAutoFit/>
            </a:bodyPr>
            <a:lstStyle/>
            <a:p>
              <a:pPr>
                <a:buFontTx/>
                <a:buChar char="•"/>
              </a:pPr>
              <a:r>
                <a:rPr lang="en-US" sz="2000">
                  <a:latin typeface="Arial Narrow" pitchFamily="34" charset="0"/>
                </a:rPr>
                <a:t> Core Freq</a:t>
              </a:r>
            </a:p>
            <a:p>
              <a:pPr>
                <a:buFontTx/>
                <a:buChar char="•"/>
              </a:pPr>
              <a:r>
                <a:rPr lang="en-US" sz="2000">
                  <a:latin typeface="Arial Narrow" pitchFamily="34" charset="0"/>
                </a:rPr>
                <a:t> DDR</a:t>
              </a:r>
            </a:p>
          </p:txBody>
        </p:sp>
        <p:sp>
          <p:nvSpPr>
            <p:cNvPr id="9230" name="Text Box 16"/>
            <p:cNvSpPr txBox="1">
              <a:spLocks noChangeArrowheads="1"/>
            </p:cNvSpPr>
            <p:nvPr/>
          </p:nvSpPr>
          <p:spPr bwMode="auto">
            <a:xfrm>
              <a:off x="2784" y="1238"/>
              <a:ext cx="709" cy="462"/>
            </a:xfrm>
            <a:prstGeom prst="rect">
              <a:avLst/>
            </a:prstGeom>
            <a:noFill/>
            <a:ln w="12700">
              <a:noFill/>
              <a:miter lim="800000"/>
              <a:headEnd type="none" w="sm" len="sm"/>
              <a:tailEnd type="none" w="sm" len="sm"/>
            </a:ln>
          </p:spPr>
          <p:txBody>
            <a:bodyPr wrap="none">
              <a:spAutoFit/>
            </a:bodyPr>
            <a:lstStyle/>
            <a:p>
              <a:pPr>
                <a:buFontTx/>
                <a:buChar char="•"/>
              </a:pPr>
              <a:r>
                <a:rPr lang="en-US" sz="2000">
                  <a:latin typeface="Arial Narrow" pitchFamily="34" charset="0"/>
                </a:rPr>
                <a:t> EMIF</a:t>
              </a:r>
            </a:p>
            <a:p>
              <a:pPr>
                <a:buFontTx/>
                <a:buChar char="•"/>
              </a:pPr>
              <a:r>
                <a:rPr lang="en-US" sz="2000">
                  <a:latin typeface="Arial Narrow" pitchFamily="34" charset="0"/>
                </a:rPr>
                <a:t> PINMUX</a:t>
              </a:r>
            </a:p>
          </p:txBody>
        </p:sp>
        <p:sp>
          <p:nvSpPr>
            <p:cNvPr id="9231" name="Text Box 17"/>
            <p:cNvSpPr txBox="1">
              <a:spLocks noChangeArrowheads="1"/>
            </p:cNvSpPr>
            <p:nvPr/>
          </p:nvSpPr>
          <p:spPr bwMode="auto">
            <a:xfrm>
              <a:off x="3648" y="1238"/>
              <a:ext cx="519" cy="462"/>
            </a:xfrm>
            <a:prstGeom prst="rect">
              <a:avLst/>
            </a:prstGeom>
            <a:noFill/>
            <a:ln w="12700">
              <a:noFill/>
              <a:miter lim="800000"/>
              <a:headEnd type="none" w="sm" len="sm"/>
              <a:tailEnd type="none" w="sm" len="sm"/>
            </a:ln>
          </p:spPr>
          <p:txBody>
            <a:bodyPr wrap="none">
              <a:spAutoFit/>
            </a:bodyPr>
            <a:lstStyle/>
            <a:p>
              <a:pPr>
                <a:buFontTx/>
                <a:buChar char="•"/>
              </a:pPr>
              <a:r>
                <a:rPr lang="en-US" sz="2000">
                  <a:latin typeface="Arial Narrow" pitchFamily="34" charset="0"/>
                </a:rPr>
                <a:t> PLL0</a:t>
              </a:r>
            </a:p>
            <a:p>
              <a:pPr>
                <a:buFontTx/>
                <a:buChar char="•"/>
              </a:pPr>
              <a:r>
                <a:rPr lang="en-US" sz="2000">
                  <a:latin typeface="Arial Narrow" pitchFamily="34" charset="0"/>
                </a:rPr>
                <a:t> PLL1</a:t>
              </a:r>
            </a:p>
          </p:txBody>
        </p:sp>
      </p:grpSp>
      <p:sp>
        <p:nvSpPr>
          <p:cNvPr id="9222" name="AutoShape 18"/>
          <p:cNvSpPr>
            <a:spLocks noChangeArrowheads="1"/>
          </p:cNvSpPr>
          <p:nvPr/>
        </p:nvSpPr>
        <p:spPr bwMode="auto">
          <a:xfrm>
            <a:off x="304800" y="3375025"/>
            <a:ext cx="3733800" cy="2286000"/>
          </a:xfrm>
          <a:prstGeom prst="foldedCorner">
            <a:avLst>
              <a:gd name="adj" fmla="val 12500"/>
            </a:avLst>
          </a:prstGeom>
          <a:solidFill>
            <a:srgbClr val="CCFF66"/>
          </a:solidFill>
          <a:ln w="12700">
            <a:solidFill>
              <a:schemeClr val="tx1"/>
            </a:solidFill>
            <a:round/>
            <a:headEnd type="none" w="sm" len="sm"/>
            <a:tailEnd type="none" w="sm" len="sm"/>
          </a:ln>
        </p:spPr>
        <p:txBody>
          <a:bodyPr wrap="none" anchorCtr="1"/>
          <a:lstStyle/>
          <a:p>
            <a:pPr>
              <a:lnSpc>
                <a:spcPct val="60000"/>
              </a:lnSpc>
            </a:pPr>
            <a:endParaRPr lang="en-US" sz="1600">
              <a:latin typeface="Courier New" pitchFamily="49" charset="0"/>
            </a:endParaRPr>
          </a:p>
          <a:p>
            <a:pPr>
              <a:lnSpc>
                <a:spcPct val="60000"/>
              </a:lnSpc>
            </a:pPr>
            <a:r>
              <a:rPr lang="en-US" sz="1600">
                <a:latin typeface="Courier New" pitchFamily="49" charset="0"/>
              </a:rPr>
              <a:t>OnTargetConnect( )</a:t>
            </a:r>
          </a:p>
          <a:p>
            <a:pPr>
              <a:lnSpc>
                <a:spcPct val="60000"/>
              </a:lnSpc>
            </a:pPr>
            <a:r>
              <a:rPr lang="en-US" sz="1600">
                <a:latin typeface="Courier New" pitchFamily="49" charset="0"/>
              </a:rPr>
              <a:t>{</a:t>
            </a:r>
          </a:p>
          <a:p>
            <a:pPr>
              <a:lnSpc>
                <a:spcPct val="60000"/>
              </a:lnSpc>
            </a:pPr>
            <a:r>
              <a:rPr lang="en-US" sz="1600">
                <a:latin typeface="Courier New" pitchFamily="49" charset="0"/>
              </a:rPr>
              <a:t> Clear_Memory_Map();</a:t>
            </a:r>
          </a:p>
          <a:p>
            <a:pPr>
              <a:lnSpc>
                <a:spcPct val="60000"/>
              </a:lnSpc>
            </a:pPr>
            <a:r>
              <a:rPr lang="en-US" sz="1600">
                <a:latin typeface="Courier New" pitchFamily="49" charset="0"/>
              </a:rPr>
              <a:t> Setup_Memory_Map();</a:t>
            </a:r>
          </a:p>
          <a:p>
            <a:pPr>
              <a:lnSpc>
                <a:spcPct val="60000"/>
              </a:lnSpc>
            </a:pPr>
            <a:r>
              <a:rPr lang="en-US" sz="1600">
                <a:latin typeface="Courier New" pitchFamily="49" charset="0"/>
              </a:rPr>
              <a:t> PSC_All_On_Experimenter();</a:t>
            </a:r>
          </a:p>
          <a:p>
            <a:pPr>
              <a:lnSpc>
                <a:spcPct val="60000"/>
              </a:lnSpc>
            </a:pPr>
            <a:r>
              <a:rPr lang="en-US" sz="1600">
                <a:latin typeface="Courier New" pitchFamily="49" charset="0"/>
              </a:rPr>
              <a:t> Core_300MHz_mDDR_132MHz();</a:t>
            </a:r>
          </a:p>
          <a:p>
            <a:pPr>
              <a:lnSpc>
                <a:spcPct val="60000"/>
              </a:lnSpc>
            </a:pPr>
            <a:r>
              <a:rPr lang="en-US" sz="1600">
                <a:latin typeface="Courier New" pitchFamily="49" charset="0"/>
              </a:rPr>
              <a:t>}</a:t>
            </a:r>
            <a:endParaRPr lang="en-US"/>
          </a:p>
        </p:txBody>
      </p:sp>
      <p:sp>
        <p:nvSpPr>
          <p:cNvPr id="9223" name="AutoShape 19"/>
          <p:cNvSpPr>
            <a:spLocks noChangeArrowheads="1"/>
          </p:cNvSpPr>
          <p:nvPr/>
        </p:nvSpPr>
        <p:spPr bwMode="auto">
          <a:xfrm>
            <a:off x="4800600" y="3381375"/>
            <a:ext cx="3581400" cy="2057400"/>
          </a:xfrm>
          <a:prstGeom prst="foldedCorner">
            <a:avLst>
              <a:gd name="adj" fmla="val 12500"/>
            </a:avLst>
          </a:prstGeom>
          <a:solidFill>
            <a:schemeClr val="accent2"/>
          </a:solidFill>
          <a:ln w="12700">
            <a:solidFill>
              <a:schemeClr val="tx1"/>
            </a:solidFill>
            <a:round/>
            <a:headEnd type="none" w="sm" len="sm"/>
            <a:tailEnd type="none" w="sm" len="sm"/>
          </a:ln>
        </p:spPr>
        <p:txBody>
          <a:bodyPr wrap="none" anchor="ctr"/>
          <a:lstStyle/>
          <a:p>
            <a:pPr>
              <a:lnSpc>
                <a:spcPct val="60000"/>
              </a:lnSpc>
            </a:pPr>
            <a:r>
              <a:rPr lang="en-US" sz="1600">
                <a:latin typeface="Arial Narrow" pitchFamily="34" charset="0"/>
              </a:rPr>
              <a:t>Setup_Memory_Map()</a:t>
            </a:r>
          </a:p>
          <a:p>
            <a:pPr>
              <a:lnSpc>
                <a:spcPct val="60000"/>
              </a:lnSpc>
            </a:pPr>
            <a:r>
              <a:rPr lang="en-US" sz="1600">
                <a:latin typeface="Arial Narrow" pitchFamily="34" charset="0"/>
              </a:rPr>
              <a:t>{</a:t>
            </a:r>
          </a:p>
          <a:p>
            <a:pPr>
              <a:lnSpc>
                <a:spcPct val="60000"/>
              </a:lnSpc>
            </a:pPr>
            <a:r>
              <a:rPr lang="en-US" sz="1600">
                <a:latin typeface="Arial Narrow" pitchFamily="34" charset="0"/>
              </a:rPr>
              <a:t>/* DSP */</a:t>
            </a:r>
          </a:p>
          <a:p>
            <a:pPr>
              <a:lnSpc>
                <a:spcPct val="60000"/>
              </a:lnSpc>
            </a:pPr>
            <a:r>
              <a:rPr lang="en-US" sz="1600">
                <a:latin typeface="Arial Narrow" pitchFamily="34" charset="0"/>
              </a:rPr>
              <a:t>    GEL_MapAddStr( …);   //DSP L2 ROM</a:t>
            </a:r>
          </a:p>
          <a:p>
            <a:pPr>
              <a:lnSpc>
                <a:spcPct val="60000"/>
              </a:lnSpc>
            </a:pPr>
            <a:r>
              <a:rPr lang="en-US" sz="1600">
                <a:latin typeface="Arial Narrow" pitchFamily="34" charset="0"/>
              </a:rPr>
              <a:t>    GEL_MapAddStr( … );  //DSP l2 RAM</a:t>
            </a:r>
          </a:p>
          <a:p>
            <a:pPr>
              <a:lnSpc>
                <a:spcPct val="60000"/>
              </a:lnSpc>
            </a:pPr>
            <a:r>
              <a:rPr lang="en-US" sz="1600">
                <a:latin typeface="Arial Narrow" pitchFamily="34" charset="0"/>
              </a:rPr>
              <a:t>    GEL_MapAddStr( … );  //DSP L1P RAM</a:t>
            </a:r>
            <a:endParaRPr lang="en-US"/>
          </a:p>
        </p:txBody>
      </p:sp>
      <p:sp>
        <p:nvSpPr>
          <p:cNvPr id="9224" name="AutoShape 20"/>
          <p:cNvSpPr>
            <a:spLocks noChangeArrowheads="1"/>
          </p:cNvSpPr>
          <p:nvPr/>
        </p:nvSpPr>
        <p:spPr bwMode="auto">
          <a:xfrm>
            <a:off x="4800600" y="5638800"/>
            <a:ext cx="1981200" cy="914400"/>
          </a:xfrm>
          <a:prstGeom prst="foldedCorner">
            <a:avLst>
              <a:gd name="adj" fmla="val 12500"/>
            </a:avLst>
          </a:prstGeom>
          <a:solidFill>
            <a:schemeClr val="accent1"/>
          </a:solidFill>
          <a:ln w="12700">
            <a:solidFill>
              <a:schemeClr val="tx1"/>
            </a:solidFill>
            <a:round/>
            <a:headEnd type="none" w="sm" len="sm"/>
            <a:tailEnd type="none" w="sm" len="sm"/>
          </a:ln>
        </p:spPr>
        <p:txBody>
          <a:bodyPr wrap="none" anchor="ctr"/>
          <a:lstStyle/>
          <a:p>
            <a:r>
              <a:rPr lang="en-US" sz="1600">
                <a:latin typeface="Arial Narrow" pitchFamily="34" charset="0"/>
              </a:rPr>
              <a:t> Set_Core_300MHz();</a:t>
            </a:r>
          </a:p>
          <a:p>
            <a:r>
              <a:rPr lang="en-US" sz="1600">
                <a:latin typeface="Arial Narrow" pitchFamily="34" charset="0"/>
              </a:rPr>
              <a:t> Set_mDDR_132MHz();</a:t>
            </a:r>
            <a:endParaRPr lang="en-US"/>
          </a:p>
        </p:txBody>
      </p:sp>
      <p:sp>
        <p:nvSpPr>
          <p:cNvPr id="9225" name="Text Box 21"/>
          <p:cNvSpPr txBox="1">
            <a:spLocks noChangeArrowheads="1"/>
          </p:cNvSpPr>
          <p:nvPr/>
        </p:nvSpPr>
        <p:spPr bwMode="auto">
          <a:xfrm>
            <a:off x="604838" y="3048000"/>
            <a:ext cx="3052762" cy="336550"/>
          </a:xfrm>
          <a:prstGeom prst="rect">
            <a:avLst/>
          </a:prstGeom>
          <a:noFill/>
          <a:ln w="12700">
            <a:noFill/>
            <a:miter lim="800000"/>
            <a:headEnd type="none" w="sm" len="sm"/>
            <a:tailEnd type="none" w="sm" len="sm"/>
          </a:ln>
        </p:spPr>
        <p:txBody>
          <a:bodyPr wrap="none">
            <a:spAutoFit/>
          </a:bodyPr>
          <a:lstStyle/>
          <a:p>
            <a:r>
              <a:rPr lang="en-US" sz="2000">
                <a:solidFill>
                  <a:schemeClr val="tx2"/>
                </a:solidFill>
                <a:latin typeface="Arial Narrow" pitchFamily="34" charset="0"/>
              </a:rPr>
              <a:t>Runs at “Connect To Target”</a:t>
            </a:r>
          </a:p>
        </p:txBody>
      </p:sp>
      <p:sp>
        <p:nvSpPr>
          <p:cNvPr id="9226" name="Text Box 22"/>
          <p:cNvSpPr txBox="1">
            <a:spLocks noChangeArrowheads="1"/>
          </p:cNvSpPr>
          <p:nvPr/>
        </p:nvSpPr>
        <p:spPr bwMode="auto">
          <a:xfrm>
            <a:off x="5632450" y="3048000"/>
            <a:ext cx="1606550" cy="336550"/>
          </a:xfrm>
          <a:prstGeom prst="rect">
            <a:avLst/>
          </a:prstGeom>
          <a:noFill/>
          <a:ln w="12700">
            <a:noFill/>
            <a:miter lim="800000"/>
            <a:headEnd type="none" w="sm" len="sm"/>
            <a:tailEnd type="none" w="sm" len="sm"/>
          </a:ln>
        </p:spPr>
        <p:txBody>
          <a:bodyPr wrap="none">
            <a:spAutoFit/>
          </a:bodyPr>
          <a:lstStyle/>
          <a:p>
            <a:r>
              <a:rPr lang="en-US" sz="2000">
                <a:solidFill>
                  <a:schemeClr val="tx2"/>
                </a:solidFill>
                <a:latin typeface="Arial Narrow" pitchFamily="34" charset="0"/>
              </a:rPr>
              <a:t>.GEL Snippets</a:t>
            </a:r>
          </a:p>
        </p:txBody>
      </p:sp>
      <p:pic>
        <p:nvPicPr>
          <p:cNvPr id="18" name="Animated Logo" descr="tilogo_color_twoline.png"/>
          <p:cNvPicPr>
            <a:picLocks noChangeAspect="1"/>
          </p:cNvPicPr>
          <p:nvPr/>
        </p:nvPicPr>
        <p:blipFill>
          <a:blip r:embed="rId4" cstate="print"/>
          <a:stretch>
            <a:fillRect/>
          </a:stretch>
        </p:blipFill>
        <p:spPr>
          <a:xfrm>
            <a:off x="50800" y="6477000"/>
            <a:ext cx="1438537" cy="347443"/>
          </a:xfrm>
          <a:prstGeom prst="rect">
            <a:avLst/>
          </a:prstGeom>
        </p:spPr>
      </p:pic>
    </p:spTree>
    <p:custDataLst>
      <p:tags r:id="rId1"/>
    </p:custData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AISgen Conversion (.OUT </a:t>
            </a:r>
            <a:r>
              <a:rPr lang="en-US" smtClean="0">
                <a:cs typeface="Arial" charset="0"/>
              </a:rPr>
              <a:t>→ </a:t>
            </a:r>
            <a:r>
              <a:rPr lang="en-US" smtClean="0"/>
              <a:t>.BIN)</a:t>
            </a:r>
          </a:p>
        </p:txBody>
      </p:sp>
      <p:sp>
        <p:nvSpPr>
          <p:cNvPr id="10244" name="Text Box 11"/>
          <p:cNvSpPr txBox="1">
            <a:spLocks noChangeArrowheads="1"/>
          </p:cNvSpPr>
          <p:nvPr/>
        </p:nvSpPr>
        <p:spPr bwMode="auto">
          <a:xfrm>
            <a:off x="381000" y="660400"/>
            <a:ext cx="8407400" cy="1643063"/>
          </a:xfrm>
          <a:prstGeom prst="rect">
            <a:avLst/>
          </a:prstGeom>
          <a:noFill/>
          <a:ln w="12700">
            <a:noFill/>
            <a:miter lim="800000"/>
            <a:headEnd type="none" w="sm" len="sm"/>
            <a:tailEnd type="none" w="sm" len="sm"/>
          </a:ln>
        </p:spPr>
        <p:txBody>
          <a:bodyPr wrap="none">
            <a:spAutoFit/>
          </a:bodyPr>
          <a:lstStyle/>
          <a:p>
            <a:pPr marL="342900" indent="-342900">
              <a:buClr>
                <a:schemeClr val="tx2"/>
              </a:buClr>
              <a:buSzPct val="75000"/>
              <a:buFont typeface="Wingdings" pitchFamily="2" charset="2"/>
              <a:buChar char=""/>
            </a:pPr>
            <a:r>
              <a:rPr lang="en-US"/>
              <a:t>AISgen converts your .OUT file to a “flash”-able</a:t>
            </a:r>
            <a:br>
              <a:rPr lang="en-US"/>
            </a:br>
            <a:r>
              <a:rPr lang="en-US"/>
              <a:t>boot image (.bin)</a:t>
            </a:r>
          </a:p>
          <a:p>
            <a:pPr marL="342900" indent="-342900">
              <a:buClr>
                <a:schemeClr val="tx2"/>
              </a:buClr>
              <a:buSzPct val="75000"/>
              <a:buFont typeface="Wingdings" pitchFamily="2" charset="2"/>
              <a:buChar char=""/>
            </a:pPr>
            <a:r>
              <a:rPr lang="en-US"/>
              <a:t>Contains all of your app’s code/data sections</a:t>
            </a:r>
          </a:p>
          <a:p>
            <a:pPr marL="342900" indent="-342900">
              <a:buClr>
                <a:schemeClr val="tx2"/>
              </a:buClr>
              <a:buSzPct val="75000"/>
              <a:buFont typeface="Wingdings" pitchFamily="2" charset="2"/>
              <a:buChar char=""/>
            </a:pPr>
            <a:r>
              <a:rPr lang="en-US"/>
              <a:t>Can include user-defined code to set up environment:</a:t>
            </a:r>
          </a:p>
        </p:txBody>
      </p:sp>
      <p:pic>
        <p:nvPicPr>
          <p:cNvPr id="910348" name="Picture 12" descr="AIS_gen_main_window1"/>
          <p:cNvPicPr>
            <a:picLocks noChangeAspect="1" noChangeArrowheads="1"/>
          </p:cNvPicPr>
          <p:nvPr/>
        </p:nvPicPr>
        <p:blipFill>
          <a:blip r:embed="rId3" cstate="print"/>
          <a:srcRect/>
          <a:stretch>
            <a:fillRect/>
          </a:stretch>
        </p:blipFill>
        <p:spPr bwMode="auto">
          <a:xfrm>
            <a:off x="304800" y="2362200"/>
            <a:ext cx="4838700" cy="3648075"/>
          </a:xfrm>
          <a:prstGeom prst="rect">
            <a:avLst/>
          </a:prstGeom>
          <a:noFill/>
          <a:effectLst>
            <a:outerShdw dist="107763" dir="2700000" algn="ctr" rotWithShape="0">
              <a:srgbClr val="808080">
                <a:alpha val="50000"/>
              </a:srgbClr>
            </a:outerShdw>
          </a:effectLst>
        </p:spPr>
      </p:pic>
      <p:pic>
        <p:nvPicPr>
          <p:cNvPr id="910349" name="Picture 13" descr="AIS_gen_OPTIONS_DDR"/>
          <p:cNvPicPr>
            <a:picLocks noChangeAspect="1" noChangeArrowheads="1"/>
          </p:cNvPicPr>
          <p:nvPr/>
        </p:nvPicPr>
        <p:blipFill>
          <a:blip r:embed="rId4" cstate="print"/>
          <a:srcRect/>
          <a:stretch>
            <a:fillRect/>
          </a:stretch>
        </p:blipFill>
        <p:spPr bwMode="auto">
          <a:xfrm>
            <a:off x="4038600" y="2895600"/>
            <a:ext cx="4829175" cy="3629025"/>
          </a:xfrm>
          <a:prstGeom prst="rect">
            <a:avLst/>
          </a:prstGeom>
          <a:noFill/>
          <a:effectLst>
            <a:outerShdw dist="107763" dir="2700000" algn="ctr" rotWithShape="0">
              <a:srgbClr val="808080">
                <a:alpha val="50000"/>
              </a:srgbClr>
            </a:outerShdw>
          </a:effectLst>
        </p:spPr>
      </p:pic>
      <p:pic>
        <p:nvPicPr>
          <p:cNvPr id="10247" name="Picture 14" descr="AISgen_icon"/>
          <p:cNvPicPr>
            <a:picLocks noChangeAspect="1" noChangeArrowheads="1"/>
          </p:cNvPicPr>
          <p:nvPr/>
        </p:nvPicPr>
        <p:blipFill>
          <a:blip r:embed="rId5" cstate="print"/>
          <a:srcRect/>
          <a:stretch>
            <a:fillRect/>
          </a:stretch>
        </p:blipFill>
        <p:spPr bwMode="auto">
          <a:xfrm>
            <a:off x="7848600" y="1066800"/>
            <a:ext cx="542925" cy="657225"/>
          </a:xfrm>
          <a:prstGeom prst="rect">
            <a:avLst/>
          </a:prstGeom>
          <a:noFill/>
          <a:ln w="9525">
            <a:noFill/>
            <a:miter lim="800000"/>
            <a:headEnd/>
            <a:tailEnd/>
          </a:ln>
        </p:spPr>
      </p:pic>
      <p:pic>
        <p:nvPicPr>
          <p:cNvPr id="10" name="Animated Logo" descr="tilogo_color_twoline.png"/>
          <p:cNvPicPr>
            <a:picLocks noChangeAspect="1"/>
          </p:cNvPicPr>
          <p:nvPr/>
        </p:nvPicPr>
        <p:blipFill>
          <a:blip r:embed="rId6" cstate="print"/>
          <a:stretch>
            <a:fillRect/>
          </a:stretch>
        </p:blipFill>
        <p:spPr>
          <a:xfrm>
            <a:off x="50800" y="6477000"/>
            <a:ext cx="1438537" cy="347443"/>
          </a:xfrm>
          <a:prstGeom prst="rect">
            <a:avLst/>
          </a:prstGeom>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4"/>
</p:tagLst>
</file>

<file path=ppt/tags/tag10.xml><?xml version="1.0" encoding="utf-8"?>
<p:tagLst xmlns:a="http://schemas.openxmlformats.org/drawingml/2006/main" xmlns:r="http://schemas.openxmlformats.org/officeDocument/2006/relationships" xmlns:p="http://schemas.openxmlformats.org/presentationml/2006/main">
  <p:tag name="MILELISTITEM" val=""/>
</p:tagLst>
</file>

<file path=ppt/tags/tag100.xml><?xml version="1.0" encoding="utf-8"?>
<p:tagLst xmlns:a="http://schemas.openxmlformats.org/drawingml/2006/main" xmlns:r="http://schemas.openxmlformats.org/officeDocument/2006/relationships" xmlns:p="http://schemas.openxmlformats.org/presentationml/2006/main">
  <p:tag name="COLORSCHEMEINDEX" val="4"/>
</p:tagLst>
</file>

<file path=ppt/tags/tag101.xml><?xml version="1.0" encoding="utf-8"?>
<p:tagLst xmlns:a="http://schemas.openxmlformats.org/drawingml/2006/main" xmlns:r="http://schemas.openxmlformats.org/officeDocument/2006/relationships" xmlns:p="http://schemas.openxmlformats.org/presentationml/2006/main">
  <p:tag name="COLORSCHEMEINDEX" val="4"/>
</p:tagLst>
</file>

<file path=ppt/tags/tag102.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Lst>
</file>

<file path=ppt/tags/tag10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04.xml><?xml version="1.0" encoding="utf-8"?>
<p:tagLst xmlns:a="http://schemas.openxmlformats.org/drawingml/2006/main" xmlns:r="http://schemas.openxmlformats.org/officeDocument/2006/relationships" xmlns:p="http://schemas.openxmlformats.org/presentationml/2006/main">
  <p:tag name="MILELISTITEM" val="Level_1_Normal"/>
</p:tagLst>
</file>

<file path=ppt/tags/tag105.xml><?xml version="1.0" encoding="utf-8"?>
<p:tagLst xmlns:a="http://schemas.openxmlformats.org/drawingml/2006/main" xmlns:r="http://schemas.openxmlformats.org/officeDocument/2006/relationships" xmlns:p="http://schemas.openxmlformats.org/presentationml/2006/main">
  <p:tag name="MILELISTITEM" val="Level_2_Hilite"/>
</p:tagLst>
</file>

<file path=ppt/tags/tag106.xml><?xml version="1.0" encoding="utf-8"?>
<p:tagLst xmlns:a="http://schemas.openxmlformats.org/drawingml/2006/main" xmlns:r="http://schemas.openxmlformats.org/officeDocument/2006/relationships" xmlns:p="http://schemas.openxmlformats.org/presentationml/2006/main">
  <p:tag name="MILELISTITEM" val="Level_2_Normal"/>
</p:tagLst>
</file>

<file path=ppt/tags/tag11.xml><?xml version="1.0" encoding="utf-8"?>
<p:tagLst xmlns:a="http://schemas.openxmlformats.org/drawingml/2006/main" xmlns:r="http://schemas.openxmlformats.org/officeDocument/2006/relationships" xmlns:p="http://schemas.openxmlformats.org/presentationml/2006/main">
  <p:tag name="MILELISTITEM" val=""/>
</p:tagLst>
</file>

<file path=ppt/tags/tag12.xml><?xml version="1.0" encoding="utf-8"?>
<p:tagLst xmlns:a="http://schemas.openxmlformats.org/drawingml/2006/main" xmlns:r="http://schemas.openxmlformats.org/officeDocument/2006/relationships" xmlns:p="http://schemas.openxmlformats.org/presentationml/2006/main">
  <p:tag name="MILELISTITEM" val=""/>
</p:tagLst>
</file>

<file path=ppt/tags/tag13.xml><?xml version="1.0" encoding="utf-8"?>
<p:tagLst xmlns:a="http://schemas.openxmlformats.org/drawingml/2006/main" xmlns:r="http://schemas.openxmlformats.org/officeDocument/2006/relationships" xmlns:p="http://schemas.openxmlformats.org/presentationml/2006/main">
  <p:tag name="COLORSCHEMEINDEX" val="4"/>
</p:tagLst>
</file>

<file path=ppt/tags/tag14.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15.xml><?xml version="1.0" encoding="utf-8"?>
<p:tagLst xmlns:a="http://schemas.openxmlformats.org/drawingml/2006/main" xmlns:r="http://schemas.openxmlformats.org/officeDocument/2006/relationships" xmlns:p="http://schemas.openxmlformats.org/presentationml/2006/main">
  <p:tag name="MILELISTITEM" val=""/>
</p:tagLst>
</file>

<file path=ppt/tags/tag16.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17.xml><?xml version="1.0" encoding="utf-8"?>
<p:tagLst xmlns:a="http://schemas.openxmlformats.org/drawingml/2006/main" xmlns:r="http://schemas.openxmlformats.org/officeDocument/2006/relationships" xmlns:p="http://schemas.openxmlformats.org/presentationml/2006/main">
  <p:tag name="MILELISTITEM" val=""/>
</p:tagLst>
</file>

<file path=ppt/tags/tag18.xml><?xml version="1.0" encoding="utf-8"?>
<p:tagLst xmlns:a="http://schemas.openxmlformats.org/drawingml/2006/main" xmlns:r="http://schemas.openxmlformats.org/officeDocument/2006/relationships" xmlns:p="http://schemas.openxmlformats.org/presentationml/2006/main">
  <p:tag name="MILELISTITEM" val=""/>
</p:tagLst>
</file>

<file path=ppt/tags/tag19.xml><?xml version="1.0" encoding="utf-8"?>
<p:tagLst xmlns:a="http://schemas.openxmlformats.org/drawingml/2006/main" xmlns:r="http://schemas.openxmlformats.org/officeDocument/2006/relationships" xmlns:p="http://schemas.openxmlformats.org/presentationml/2006/main">
  <p:tag name="MILELISTITEM" val=""/>
</p:tagLst>
</file>

<file path=ppt/tags/tag2.xml><?xml version="1.0" encoding="utf-8"?>
<p:tagLst xmlns:a="http://schemas.openxmlformats.org/drawingml/2006/main" xmlns:r="http://schemas.openxmlformats.org/officeDocument/2006/relationships" xmlns:p="http://schemas.openxmlformats.org/presentationml/2006/main">
  <p:tag name="NO LOGOS" val="true"/>
</p:tagLst>
</file>

<file path=ppt/tags/tag20.xml><?xml version="1.0" encoding="utf-8"?>
<p:tagLst xmlns:a="http://schemas.openxmlformats.org/drawingml/2006/main" xmlns:r="http://schemas.openxmlformats.org/officeDocument/2006/relationships" xmlns:p="http://schemas.openxmlformats.org/presentationml/2006/main">
  <p:tag name="MILELISTITEM" val=""/>
</p:tagLst>
</file>

<file path=ppt/tags/tag21.xml><?xml version="1.0" encoding="utf-8"?>
<p:tagLst xmlns:a="http://schemas.openxmlformats.org/drawingml/2006/main" xmlns:r="http://schemas.openxmlformats.org/officeDocument/2006/relationships" xmlns:p="http://schemas.openxmlformats.org/presentationml/2006/main">
  <p:tag name="MILELISTITEM" val=""/>
</p:tagLst>
</file>

<file path=ppt/tags/tag22.xml><?xml version="1.0" encoding="utf-8"?>
<p:tagLst xmlns:a="http://schemas.openxmlformats.org/drawingml/2006/main" xmlns:r="http://schemas.openxmlformats.org/officeDocument/2006/relationships" xmlns:p="http://schemas.openxmlformats.org/presentationml/2006/main">
  <p:tag name="MILELISTITEM" val=""/>
</p:tagLst>
</file>

<file path=ppt/tags/tag23.xml><?xml version="1.0" encoding="utf-8"?>
<p:tagLst xmlns:a="http://schemas.openxmlformats.org/drawingml/2006/main" xmlns:r="http://schemas.openxmlformats.org/officeDocument/2006/relationships" xmlns:p="http://schemas.openxmlformats.org/presentationml/2006/main">
  <p:tag name="MILELISTITEM" val=""/>
</p:tagLst>
</file>

<file path=ppt/tags/tag24.xml><?xml version="1.0" encoding="utf-8"?>
<p:tagLst xmlns:a="http://schemas.openxmlformats.org/drawingml/2006/main" xmlns:r="http://schemas.openxmlformats.org/officeDocument/2006/relationships" xmlns:p="http://schemas.openxmlformats.org/presentationml/2006/main">
  <p:tag name="COLORSCHEMEINDEX" val="4"/>
</p:tagLst>
</file>

<file path=ppt/tags/tag25.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26.xml><?xml version="1.0" encoding="utf-8"?>
<p:tagLst xmlns:a="http://schemas.openxmlformats.org/drawingml/2006/main" xmlns:r="http://schemas.openxmlformats.org/officeDocument/2006/relationships" xmlns:p="http://schemas.openxmlformats.org/presentationml/2006/main">
  <p:tag name="MILELISTITEM" val=""/>
</p:tagLst>
</file>

<file path=ppt/tags/tag27.xml><?xml version="1.0" encoding="utf-8"?>
<p:tagLst xmlns:a="http://schemas.openxmlformats.org/drawingml/2006/main" xmlns:r="http://schemas.openxmlformats.org/officeDocument/2006/relationships" xmlns:p="http://schemas.openxmlformats.org/presentationml/2006/main">
  <p:tag name="MILELISTITEM" val=""/>
</p:tagLst>
</file>

<file path=ppt/tags/tag28.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29.xml><?xml version="1.0" encoding="utf-8"?>
<p:tagLst xmlns:a="http://schemas.openxmlformats.org/drawingml/2006/main" xmlns:r="http://schemas.openxmlformats.org/officeDocument/2006/relationships" xmlns:p="http://schemas.openxmlformats.org/presentationml/2006/main">
  <p:tag name="MILELISTITEM" val=""/>
</p:tagLst>
</file>

<file path=ppt/tags/tag3.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30.xml><?xml version="1.0" encoding="utf-8"?>
<p:tagLst xmlns:a="http://schemas.openxmlformats.org/drawingml/2006/main" xmlns:r="http://schemas.openxmlformats.org/officeDocument/2006/relationships" xmlns:p="http://schemas.openxmlformats.org/presentationml/2006/main">
  <p:tag name="MILELISTITEM" val=""/>
</p:tagLst>
</file>

<file path=ppt/tags/tag31.xml><?xml version="1.0" encoding="utf-8"?>
<p:tagLst xmlns:a="http://schemas.openxmlformats.org/drawingml/2006/main" xmlns:r="http://schemas.openxmlformats.org/officeDocument/2006/relationships" xmlns:p="http://schemas.openxmlformats.org/presentationml/2006/main">
  <p:tag name="MILELISTITEM" val=""/>
</p:tagLst>
</file>

<file path=ppt/tags/tag32.xml><?xml version="1.0" encoding="utf-8"?>
<p:tagLst xmlns:a="http://schemas.openxmlformats.org/drawingml/2006/main" xmlns:r="http://schemas.openxmlformats.org/officeDocument/2006/relationships" xmlns:p="http://schemas.openxmlformats.org/presentationml/2006/main">
  <p:tag name="MILELISTITEM" val=""/>
</p:tagLst>
</file>

<file path=ppt/tags/tag33.xml><?xml version="1.0" encoding="utf-8"?>
<p:tagLst xmlns:a="http://schemas.openxmlformats.org/drawingml/2006/main" xmlns:r="http://schemas.openxmlformats.org/officeDocument/2006/relationships" xmlns:p="http://schemas.openxmlformats.org/presentationml/2006/main">
  <p:tag name="MILELISTITEM" val=""/>
</p:tagLst>
</file>

<file path=ppt/tags/tag34.xml><?xml version="1.0" encoding="utf-8"?>
<p:tagLst xmlns:a="http://schemas.openxmlformats.org/drawingml/2006/main" xmlns:r="http://schemas.openxmlformats.org/officeDocument/2006/relationships" xmlns:p="http://schemas.openxmlformats.org/presentationml/2006/main">
  <p:tag name="MILELISTITEM" val=""/>
</p:tagLst>
</file>

<file path=ppt/tags/tag35.xml><?xml version="1.0" encoding="utf-8"?>
<p:tagLst xmlns:a="http://schemas.openxmlformats.org/drawingml/2006/main" xmlns:r="http://schemas.openxmlformats.org/officeDocument/2006/relationships" xmlns:p="http://schemas.openxmlformats.org/presentationml/2006/main">
  <p:tag name="PPBACKGROUND" val="16777214"/>
  <p:tag name="PPFOREGROUND" val="0"/>
  <p:tag name="PPSHADOW" val="5987163"/>
  <p:tag name="PPTITLE" val="0"/>
  <p:tag name="PPFILL" val="16185078"/>
  <p:tag name="PPACCENT1" val="11513775"/>
  <p:tag name="PPACCENT2" val="14606046"/>
  <p:tag name="PPACCENT3" val="12829635"/>
  <p:tag name="COLORSCHEMEINDEX" val="5"/>
</p:tagLst>
</file>

<file path=ppt/tags/tag3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37.xml><?xml version="1.0" encoding="utf-8"?>
<p:tagLst xmlns:a="http://schemas.openxmlformats.org/drawingml/2006/main" xmlns:r="http://schemas.openxmlformats.org/officeDocument/2006/relationships" xmlns:p="http://schemas.openxmlformats.org/presentationml/2006/main">
  <p:tag name="MILELISTITEM" val=""/>
</p:tagLst>
</file>

<file path=ppt/tags/tag38.xml><?xml version="1.0" encoding="utf-8"?>
<p:tagLst xmlns:a="http://schemas.openxmlformats.org/drawingml/2006/main" xmlns:r="http://schemas.openxmlformats.org/officeDocument/2006/relationships" xmlns:p="http://schemas.openxmlformats.org/presentationml/2006/main">
  <p:tag name="MILELISTITEM" val=""/>
</p:tagLst>
</file>

<file path=ppt/tags/tag39.xml><?xml version="1.0" encoding="utf-8"?>
<p:tagLst xmlns:a="http://schemas.openxmlformats.org/drawingml/2006/main" xmlns:r="http://schemas.openxmlformats.org/officeDocument/2006/relationships" xmlns:p="http://schemas.openxmlformats.org/presentationml/2006/main">
  <p:tag name="MILELISTITEM" val=""/>
</p:tagLst>
</file>

<file path=ppt/tags/tag4.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40.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41.xml><?xml version="1.0" encoding="utf-8"?>
<p:tagLst xmlns:a="http://schemas.openxmlformats.org/drawingml/2006/main" xmlns:r="http://schemas.openxmlformats.org/officeDocument/2006/relationships" xmlns:p="http://schemas.openxmlformats.org/presentationml/2006/main">
  <p:tag name="MILELISTITEM" val=""/>
</p:tagLst>
</file>

<file path=ppt/tags/tag42.xml><?xml version="1.0" encoding="utf-8"?>
<p:tagLst xmlns:a="http://schemas.openxmlformats.org/drawingml/2006/main" xmlns:r="http://schemas.openxmlformats.org/officeDocument/2006/relationships" xmlns:p="http://schemas.openxmlformats.org/presentationml/2006/main">
  <p:tag name="MILELISTITEM" val=""/>
</p:tagLst>
</file>

<file path=ppt/tags/tag43.xml><?xml version="1.0" encoding="utf-8"?>
<p:tagLst xmlns:a="http://schemas.openxmlformats.org/drawingml/2006/main" xmlns:r="http://schemas.openxmlformats.org/officeDocument/2006/relationships" xmlns:p="http://schemas.openxmlformats.org/presentationml/2006/main">
  <p:tag name="MILELISTITEM" val=""/>
</p:tagLst>
</file>

<file path=ppt/tags/tag44.xml><?xml version="1.0" encoding="utf-8"?>
<p:tagLst xmlns:a="http://schemas.openxmlformats.org/drawingml/2006/main" xmlns:r="http://schemas.openxmlformats.org/officeDocument/2006/relationships" xmlns:p="http://schemas.openxmlformats.org/presentationml/2006/main">
  <p:tag name="MILELISTITEM" val=""/>
</p:tagLst>
</file>

<file path=ppt/tags/tag45.xml><?xml version="1.0" encoding="utf-8"?>
<p:tagLst xmlns:a="http://schemas.openxmlformats.org/drawingml/2006/main" xmlns:r="http://schemas.openxmlformats.org/officeDocument/2006/relationships" xmlns:p="http://schemas.openxmlformats.org/presentationml/2006/main">
  <p:tag name="MILELISTITEM" val=""/>
</p:tagLst>
</file>

<file path=ppt/tags/tag4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47.xml><?xml version="1.0" encoding="utf-8"?>
<p:tagLst xmlns:a="http://schemas.openxmlformats.org/drawingml/2006/main" xmlns:r="http://schemas.openxmlformats.org/officeDocument/2006/relationships" xmlns:p="http://schemas.openxmlformats.org/presentationml/2006/main">
  <p:tag name="MILELISTITEM" val=""/>
</p:tagLst>
</file>

<file path=ppt/tags/tag48.xml><?xml version="1.0" encoding="utf-8"?>
<p:tagLst xmlns:a="http://schemas.openxmlformats.org/drawingml/2006/main" xmlns:r="http://schemas.openxmlformats.org/officeDocument/2006/relationships" xmlns:p="http://schemas.openxmlformats.org/presentationml/2006/main">
  <p:tag name="MILELISTITEM" val=""/>
</p:tagLst>
</file>

<file path=ppt/tags/tag49.xml><?xml version="1.0" encoding="utf-8"?>
<p:tagLst xmlns:a="http://schemas.openxmlformats.org/drawingml/2006/main" xmlns:r="http://schemas.openxmlformats.org/officeDocument/2006/relationships" xmlns:p="http://schemas.openxmlformats.org/presentationml/2006/main">
  <p:tag name="MILELISTITEM" val=""/>
</p:tagLst>
</file>

<file path=ppt/tags/tag5.xml><?xml version="1.0" encoding="utf-8"?>
<p:tagLst xmlns:a="http://schemas.openxmlformats.org/drawingml/2006/main" xmlns:r="http://schemas.openxmlformats.org/officeDocument/2006/relationships" xmlns:p="http://schemas.openxmlformats.org/presentationml/2006/main">
  <p:tag name="MILELISTITEM" val=""/>
</p:tagLst>
</file>

<file path=ppt/tags/tag50.xml><?xml version="1.0" encoding="utf-8"?>
<p:tagLst xmlns:a="http://schemas.openxmlformats.org/drawingml/2006/main" xmlns:r="http://schemas.openxmlformats.org/officeDocument/2006/relationships" xmlns:p="http://schemas.openxmlformats.org/presentationml/2006/main">
  <p:tag name="MILELISTITEM" val=""/>
</p:tagLst>
</file>

<file path=ppt/tags/tag51.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52.xml><?xml version="1.0" encoding="utf-8"?>
<p:tagLst xmlns:a="http://schemas.openxmlformats.org/drawingml/2006/main" xmlns:r="http://schemas.openxmlformats.org/officeDocument/2006/relationships" xmlns:p="http://schemas.openxmlformats.org/presentationml/2006/main">
  <p:tag name="MILELISTITEM" val=""/>
</p:tagLst>
</file>

<file path=ppt/tags/tag53.xml><?xml version="1.0" encoding="utf-8"?>
<p:tagLst xmlns:a="http://schemas.openxmlformats.org/drawingml/2006/main" xmlns:r="http://schemas.openxmlformats.org/officeDocument/2006/relationships" xmlns:p="http://schemas.openxmlformats.org/presentationml/2006/main">
  <p:tag name="MILELISTITEM" val=""/>
</p:tagLst>
</file>

<file path=ppt/tags/tag54.xml><?xml version="1.0" encoding="utf-8"?>
<p:tagLst xmlns:a="http://schemas.openxmlformats.org/drawingml/2006/main" xmlns:r="http://schemas.openxmlformats.org/officeDocument/2006/relationships" xmlns:p="http://schemas.openxmlformats.org/presentationml/2006/main">
  <p:tag name="MILELISTITEM" val=""/>
</p:tagLst>
</file>

<file path=ppt/tags/tag55.xml><?xml version="1.0" encoding="utf-8"?>
<p:tagLst xmlns:a="http://schemas.openxmlformats.org/drawingml/2006/main" xmlns:r="http://schemas.openxmlformats.org/officeDocument/2006/relationships" xmlns:p="http://schemas.openxmlformats.org/presentationml/2006/main">
  <p:tag name="MILELISTITEM" val=""/>
</p:tagLst>
</file>

<file path=ppt/tags/tag5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57.xml><?xml version="1.0" encoding="utf-8"?>
<p:tagLst xmlns:a="http://schemas.openxmlformats.org/drawingml/2006/main" xmlns:r="http://schemas.openxmlformats.org/officeDocument/2006/relationships" xmlns:p="http://schemas.openxmlformats.org/presentationml/2006/main">
  <p:tag name="MILELISTITEM" val=""/>
</p:tagLst>
</file>

<file path=ppt/tags/tag58.xml><?xml version="1.0" encoding="utf-8"?>
<p:tagLst xmlns:a="http://schemas.openxmlformats.org/drawingml/2006/main" xmlns:r="http://schemas.openxmlformats.org/officeDocument/2006/relationships" xmlns:p="http://schemas.openxmlformats.org/presentationml/2006/main">
  <p:tag name="MILELISTITEM" val=""/>
</p:tagLst>
</file>

<file path=ppt/tags/tag59.xml><?xml version="1.0" encoding="utf-8"?>
<p:tagLst xmlns:a="http://schemas.openxmlformats.org/drawingml/2006/main" xmlns:r="http://schemas.openxmlformats.org/officeDocument/2006/relationships" xmlns:p="http://schemas.openxmlformats.org/presentationml/2006/main">
  <p:tag name="MILELISTITEM" val=""/>
</p:tagLst>
</file>

<file path=ppt/tags/tag6.xml><?xml version="1.0" encoding="utf-8"?>
<p:tagLst xmlns:a="http://schemas.openxmlformats.org/drawingml/2006/main" xmlns:r="http://schemas.openxmlformats.org/officeDocument/2006/relationships" xmlns:p="http://schemas.openxmlformats.org/presentationml/2006/main">
  <p:tag name="MILELISTITEM" val=""/>
</p:tagLst>
</file>

<file path=ppt/tags/tag60.xml><?xml version="1.0" encoding="utf-8"?>
<p:tagLst xmlns:a="http://schemas.openxmlformats.org/drawingml/2006/main" xmlns:r="http://schemas.openxmlformats.org/officeDocument/2006/relationships" xmlns:p="http://schemas.openxmlformats.org/presentationml/2006/main">
  <p:tag name="MILELISTITEM" val=""/>
</p:tagLst>
</file>

<file path=ppt/tags/tag61.xml><?xml version="1.0" encoding="utf-8"?>
<p:tagLst xmlns:a="http://schemas.openxmlformats.org/drawingml/2006/main" xmlns:r="http://schemas.openxmlformats.org/officeDocument/2006/relationships" xmlns:p="http://schemas.openxmlformats.org/presentationml/2006/main">
  <p:tag name="MILELISTITEM" val=""/>
</p:tagLst>
</file>

<file path=ppt/tags/tag62.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63.xml><?xml version="1.0" encoding="utf-8"?>
<p:tagLst xmlns:a="http://schemas.openxmlformats.org/drawingml/2006/main" xmlns:r="http://schemas.openxmlformats.org/officeDocument/2006/relationships" xmlns:p="http://schemas.openxmlformats.org/presentationml/2006/main">
  <p:tag name="MILELISTITEM" val=""/>
</p:tagLst>
</file>

<file path=ppt/tags/tag64.xml><?xml version="1.0" encoding="utf-8"?>
<p:tagLst xmlns:a="http://schemas.openxmlformats.org/drawingml/2006/main" xmlns:r="http://schemas.openxmlformats.org/officeDocument/2006/relationships" xmlns:p="http://schemas.openxmlformats.org/presentationml/2006/main">
  <p:tag name="MILELISTITEM" val=""/>
</p:tagLst>
</file>

<file path=ppt/tags/tag65.xml><?xml version="1.0" encoding="utf-8"?>
<p:tagLst xmlns:a="http://schemas.openxmlformats.org/drawingml/2006/main" xmlns:r="http://schemas.openxmlformats.org/officeDocument/2006/relationships" xmlns:p="http://schemas.openxmlformats.org/presentationml/2006/main">
  <p:tag name="MILELISTITEM" val=""/>
</p:tagLst>
</file>

<file path=ppt/tags/tag66.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67.xml><?xml version="1.0" encoding="utf-8"?>
<p:tagLst xmlns:a="http://schemas.openxmlformats.org/drawingml/2006/main" xmlns:r="http://schemas.openxmlformats.org/officeDocument/2006/relationships" xmlns:p="http://schemas.openxmlformats.org/presentationml/2006/main">
  <p:tag name="MILELISTITEM" val=""/>
</p:tagLst>
</file>

<file path=ppt/tags/tag68.xml><?xml version="1.0" encoding="utf-8"?>
<p:tagLst xmlns:a="http://schemas.openxmlformats.org/drawingml/2006/main" xmlns:r="http://schemas.openxmlformats.org/officeDocument/2006/relationships" xmlns:p="http://schemas.openxmlformats.org/presentationml/2006/main">
  <p:tag name="MILELISTITEM" val=""/>
</p:tagLst>
</file>

<file path=ppt/tags/tag69.xml><?xml version="1.0" encoding="utf-8"?>
<p:tagLst xmlns:a="http://schemas.openxmlformats.org/drawingml/2006/main" xmlns:r="http://schemas.openxmlformats.org/officeDocument/2006/relationships" xmlns:p="http://schemas.openxmlformats.org/presentationml/2006/main">
  <p:tag name="MILELISTITEM" val=""/>
</p:tagLst>
</file>

<file path=ppt/tags/tag7.xml><?xml version="1.0" encoding="utf-8"?>
<p:tagLst xmlns:a="http://schemas.openxmlformats.org/drawingml/2006/main" xmlns:r="http://schemas.openxmlformats.org/officeDocument/2006/relationships" xmlns:p="http://schemas.openxmlformats.org/presentationml/2006/main">
  <p:tag name="MILELISTITEM" val=""/>
</p:tagLst>
</file>

<file path=ppt/tags/tag70.xml><?xml version="1.0" encoding="utf-8"?>
<p:tagLst xmlns:a="http://schemas.openxmlformats.org/drawingml/2006/main" xmlns:r="http://schemas.openxmlformats.org/officeDocument/2006/relationships" xmlns:p="http://schemas.openxmlformats.org/presentationml/2006/main">
  <p:tag name="MILELISTITEM" val=""/>
</p:tagLst>
</file>

<file path=ppt/tags/tag71.xml><?xml version="1.0" encoding="utf-8"?>
<p:tagLst xmlns:a="http://schemas.openxmlformats.org/drawingml/2006/main" xmlns:r="http://schemas.openxmlformats.org/officeDocument/2006/relationships" xmlns:p="http://schemas.openxmlformats.org/presentationml/2006/main">
  <p:tag name="MILELISTITEM" val=""/>
</p:tagLst>
</file>

<file path=ppt/tags/tag72.xml><?xml version="1.0" encoding="utf-8"?>
<p:tagLst xmlns:a="http://schemas.openxmlformats.org/drawingml/2006/main" xmlns:r="http://schemas.openxmlformats.org/officeDocument/2006/relationships" xmlns:p="http://schemas.openxmlformats.org/presentationml/2006/main">
  <p:tag name="MILELISTITEM" val=""/>
</p:tagLst>
</file>

<file path=ppt/tags/tag73.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74.xml><?xml version="1.0" encoding="utf-8"?>
<p:tagLst xmlns:a="http://schemas.openxmlformats.org/drawingml/2006/main" xmlns:r="http://schemas.openxmlformats.org/officeDocument/2006/relationships" xmlns:p="http://schemas.openxmlformats.org/presentationml/2006/main">
  <p:tag name="MILELISTITEM" val=""/>
</p:tagLst>
</file>

<file path=ppt/tags/tag75.xml><?xml version="1.0" encoding="utf-8"?>
<p:tagLst xmlns:a="http://schemas.openxmlformats.org/drawingml/2006/main" xmlns:r="http://schemas.openxmlformats.org/officeDocument/2006/relationships" xmlns:p="http://schemas.openxmlformats.org/presentationml/2006/main">
  <p:tag name="MILELISTITEM" val=""/>
</p:tagLst>
</file>

<file path=ppt/tags/tag76.xml><?xml version="1.0" encoding="utf-8"?>
<p:tagLst xmlns:a="http://schemas.openxmlformats.org/drawingml/2006/main" xmlns:r="http://schemas.openxmlformats.org/officeDocument/2006/relationships" xmlns:p="http://schemas.openxmlformats.org/presentationml/2006/main">
  <p:tag name="NO LOGOS" val="true"/>
</p:tagLst>
</file>

<file path=ppt/tags/tag77.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78.xml><?xml version="1.0" encoding="utf-8"?>
<p:tagLst xmlns:a="http://schemas.openxmlformats.org/drawingml/2006/main" xmlns:r="http://schemas.openxmlformats.org/officeDocument/2006/relationships" xmlns:p="http://schemas.openxmlformats.org/presentationml/2006/main">
  <p:tag name="MILELISTITEM" val=""/>
</p:tagLst>
</file>

<file path=ppt/tags/tag79.xml><?xml version="1.0" encoding="utf-8"?>
<p:tagLst xmlns:a="http://schemas.openxmlformats.org/drawingml/2006/main" xmlns:r="http://schemas.openxmlformats.org/officeDocument/2006/relationships" xmlns:p="http://schemas.openxmlformats.org/presentationml/2006/main">
  <p:tag name="MILELISTITEM" val=""/>
</p:tagLst>
</file>

<file path=ppt/tags/tag8.xml><?xml version="1.0" encoding="utf-8"?>
<p:tagLst xmlns:a="http://schemas.openxmlformats.org/drawingml/2006/main" xmlns:r="http://schemas.openxmlformats.org/officeDocument/2006/relationships" xmlns:p="http://schemas.openxmlformats.org/presentationml/2006/main">
  <p:tag name="MILELISTITEM" val=""/>
</p:tagLst>
</file>

<file path=ppt/tags/tag80.xml><?xml version="1.0" encoding="utf-8"?>
<p:tagLst xmlns:a="http://schemas.openxmlformats.org/drawingml/2006/main" xmlns:r="http://schemas.openxmlformats.org/officeDocument/2006/relationships" xmlns:p="http://schemas.openxmlformats.org/presentationml/2006/main">
  <p:tag name="MILELISTITEM" val=""/>
</p:tagLst>
</file>

<file path=ppt/tags/tag81.xml><?xml version="1.0" encoding="utf-8"?>
<p:tagLst xmlns:a="http://schemas.openxmlformats.org/drawingml/2006/main" xmlns:r="http://schemas.openxmlformats.org/officeDocument/2006/relationships" xmlns:p="http://schemas.openxmlformats.org/presentationml/2006/main">
  <p:tag name="MILELISTITEM" val=""/>
</p:tagLst>
</file>

<file path=ppt/tags/tag82.xml><?xml version="1.0" encoding="utf-8"?>
<p:tagLst xmlns:a="http://schemas.openxmlformats.org/drawingml/2006/main" xmlns:r="http://schemas.openxmlformats.org/officeDocument/2006/relationships" xmlns:p="http://schemas.openxmlformats.org/presentationml/2006/main">
  <p:tag name="MILELISTITEM" val=""/>
</p:tagLst>
</file>

<file path=ppt/tags/tag83.xml><?xml version="1.0" encoding="utf-8"?>
<p:tagLst xmlns:a="http://schemas.openxmlformats.org/drawingml/2006/main" xmlns:r="http://schemas.openxmlformats.org/officeDocument/2006/relationships" xmlns:p="http://schemas.openxmlformats.org/presentationml/2006/main">
  <p:tag name="MILELISTITEM" val=""/>
</p:tagLst>
</file>

<file path=ppt/tags/tag84.xml><?xml version="1.0" encoding="utf-8"?>
<p:tagLst xmlns:a="http://schemas.openxmlformats.org/drawingml/2006/main" xmlns:r="http://schemas.openxmlformats.org/officeDocument/2006/relationships" xmlns:p="http://schemas.openxmlformats.org/presentationml/2006/main">
  <p:tag name="MILELISTITEM" val=""/>
</p:tagLst>
</file>

<file path=ppt/tags/tag85.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86.xml><?xml version="1.0" encoding="utf-8"?>
<p:tagLst xmlns:a="http://schemas.openxmlformats.org/drawingml/2006/main" xmlns:r="http://schemas.openxmlformats.org/officeDocument/2006/relationships" xmlns:p="http://schemas.openxmlformats.org/presentationml/2006/main">
  <p:tag name="MILELISTITEM" val=""/>
</p:tagLst>
</file>

<file path=ppt/tags/tag87.xml><?xml version="1.0" encoding="utf-8"?>
<p:tagLst xmlns:a="http://schemas.openxmlformats.org/drawingml/2006/main" xmlns:r="http://schemas.openxmlformats.org/officeDocument/2006/relationships" xmlns:p="http://schemas.openxmlformats.org/presentationml/2006/main">
  <p:tag name="NO LOGOS" val="true"/>
</p:tagLst>
</file>

<file path=ppt/tags/tag88.xml><?xml version="1.0" encoding="utf-8"?>
<p:tagLst xmlns:a="http://schemas.openxmlformats.org/drawingml/2006/main" xmlns:r="http://schemas.openxmlformats.org/officeDocument/2006/relationships" xmlns:p="http://schemas.openxmlformats.org/presentationml/2006/main">
  <p:tag name="MILESTONETEMPLATEMODE" val="Indented_Single"/>
  <p:tag name="MILESTONETEMPLATEVERSION" val="2.3"/>
  <p:tag name="MILESTONESLIDE" val="True"/>
  <p:tag name="MILESTATUS" val="PresentationStyle"/>
</p:tagLst>
</file>

<file path=ppt/tags/tag89.xml><?xml version="1.0" encoding="utf-8"?>
<p:tagLst xmlns:a="http://schemas.openxmlformats.org/drawingml/2006/main" xmlns:r="http://schemas.openxmlformats.org/officeDocument/2006/relationships" xmlns:p="http://schemas.openxmlformats.org/presentationml/2006/main">
  <p:tag name="MILELISTITEM" val=""/>
</p:tagLst>
</file>

<file path=ppt/tags/tag9.xml><?xml version="1.0" encoding="utf-8"?>
<p:tagLst xmlns:a="http://schemas.openxmlformats.org/drawingml/2006/main" xmlns:r="http://schemas.openxmlformats.org/officeDocument/2006/relationships" xmlns:p="http://schemas.openxmlformats.org/presentationml/2006/main">
  <p:tag name="MILELISTITEM" val=""/>
</p:tagLst>
</file>

<file path=ppt/tags/tag90.xml><?xml version="1.0" encoding="utf-8"?>
<p:tagLst xmlns:a="http://schemas.openxmlformats.org/drawingml/2006/main" xmlns:r="http://schemas.openxmlformats.org/officeDocument/2006/relationships" xmlns:p="http://schemas.openxmlformats.org/presentationml/2006/main">
  <p:tag name="MILELISTITEM" val=""/>
</p:tagLst>
</file>

<file path=ppt/tags/tag91.xml><?xml version="1.0" encoding="utf-8"?>
<p:tagLst xmlns:a="http://schemas.openxmlformats.org/drawingml/2006/main" xmlns:r="http://schemas.openxmlformats.org/officeDocument/2006/relationships" xmlns:p="http://schemas.openxmlformats.org/presentationml/2006/main">
  <p:tag name="MILELISTITEM" val=""/>
</p:tagLst>
</file>

<file path=ppt/tags/tag92.xml><?xml version="1.0" encoding="utf-8"?>
<p:tagLst xmlns:a="http://schemas.openxmlformats.org/drawingml/2006/main" xmlns:r="http://schemas.openxmlformats.org/officeDocument/2006/relationships" xmlns:p="http://schemas.openxmlformats.org/presentationml/2006/main">
  <p:tag name="MILELISTITEM" val=""/>
</p:tagLst>
</file>

<file path=ppt/tags/tag93.xml><?xml version="1.0" encoding="utf-8"?>
<p:tagLst xmlns:a="http://schemas.openxmlformats.org/drawingml/2006/main" xmlns:r="http://schemas.openxmlformats.org/officeDocument/2006/relationships" xmlns:p="http://schemas.openxmlformats.org/presentationml/2006/main">
  <p:tag name="MILELISTITEM" val=""/>
</p:tagLst>
</file>

<file path=ppt/tags/tag94.xml><?xml version="1.0" encoding="utf-8"?>
<p:tagLst xmlns:a="http://schemas.openxmlformats.org/drawingml/2006/main" xmlns:r="http://schemas.openxmlformats.org/officeDocument/2006/relationships" xmlns:p="http://schemas.openxmlformats.org/presentationml/2006/main">
  <p:tag name="MILELISTITEM" val=""/>
</p:tagLst>
</file>

<file path=ppt/tags/tag95.xml><?xml version="1.0" encoding="utf-8"?>
<p:tagLst xmlns:a="http://schemas.openxmlformats.org/drawingml/2006/main" xmlns:r="http://schemas.openxmlformats.org/officeDocument/2006/relationships" xmlns:p="http://schemas.openxmlformats.org/presentationml/2006/main">
  <p:tag name="MILELISTITEM" val=""/>
</p:tagLst>
</file>

<file path=ppt/tags/tag96.xml><?xml version="1.0" encoding="utf-8"?>
<p:tagLst xmlns:a="http://schemas.openxmlformats.org/drawingml/2006/main" xmlns:r="http://schemas.openxmlformats.org/officeDocument/2006/relationships" xmlns:p="http://schemas.openxmlformats.org/presentationml/2006/main">
  <p:tag name="MILELISTITEM" val=""/>
</p:tagLst>
</file>

<file path=ppt/tags/tag97.xml><?xml version="1.0" encoding="utf-8"?>
<p:tagLst xmlns:a="http://schemas.openxmlformats.org/drawingml/2006/main" xmlns:r="http://schemas.openxmlformats.org/officeDocument/2006/relationships" xmlns:p="http://schemas.openxmlformats.org/presentationml/2006/main">
  <p:tag name="MILELISTITEM" val="Level_1_Hilite"/>
</p:tagLst>
</file>

<file path=ppt/tags/tag98.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99.xml><?xml version="1.0" encoding="utf-8"?>
<p:tagLst xmlns:a="http://schemas.openxmlformats.org/drawingml/2006/main" xmlns:r="http://schemas.openxmlformats.org/officeDocument/2006/relationships" xmlns:p="http://schemas.openxmlformats.org/presentationml/2006/main">
  <p:tag name="NO LOGOS" val="true"/>
</p:tagLst>
</file>

<file path=ppt/theme/theme1.xml><?xml version="1.0" encoding="utf-8"?>
<a:theme xmlns:a="http://schemas.openxmlformats.org/drawingml/2006/main" name="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toTheme">
  <a:themeElements>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ttoTheme">
  <a:themeElements>
    <a:clrScheme name="">
      <a:dk1>
        <a:srgbClr val="000000"/>
      </a:dk1>
      <a:lt1>
        <a:srgbClr val="FFFFFF"/>
      </a:lt1>
      <a:dk2>
        <a:srgbClr val="0066FF"/>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t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sz="2800" b="1" i="0" u="none" strike="noStrike" cap="none" normalizeH="0" baseline="0" dirty="0" smtClean="0">
            <a:ln>
              <a:noFill/>
            </a:ln>
            <a:solidFill>
              <a:schemeClr val="dk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Arial Narrow" pitchFamily="34" charset="0"/>
          </a:defRPr>
        </a:defPPr>
      </a:lstStyle>
    </a:lnDef>
    <a:txDef>
      <a:spPr>
        <a:noFill/>
      </a:spPr>
      <a:bodyPr wrap="square" rtlCol="0" anchor="ctr" anchorCtr="0">
        <a:spAutoFit/>
      </a:bodyPr>
      <a:lstStyle>
        <a:defPPr>
          <a:defRPr dirty="0" smtClean="0">
            <a:solidFill>
              <a:schemeClr val="dk1"/>
            </a:solidFill>
            <a:effectLst/>
          </a:defRPr>
        </a:defPPr>
      </a:lstStyle>
    </a:txDef>
  </a:objectDefaults>
  <a:extraClrSchemeLst>
    <a:extraClrScheme>
      <a:clrScheme name="tto 1">
        <a:dk1>
          <a:srgbClr val="000000"/>
        </a:dk1>
        <a:lt1>
          <a:srgbClr val="FEFFFF"/>
        </a:lt1>
        <a:dk2>
          <a:srgbClr val="000000"/>
        </a:dk2>
        <a:lt2>
          <a:srgbClr val="FEFFFF"/>
        </a:lt2>
        <a:accent1>
          <a:srgbClr val="F6F6F6"/>
        </a:accent1>
        <a:accent2>
          <a:srgbClr val="AFAFAF"/>
        </a:accent2>
        <a:accent3>
          <a:srgbClr val="DEDEDE"/>
        </a:accent3>
        <a:accent4>
          <a:srgbClr val="C3C3C3"/>
        </a:accent4>
        <a:accent5>
          <a:srgbClr val="FAFAFA"/>
        </a:accent5>
        <a:accent6>
          <a:srgbClr val="9E9E9E"/>
        </a:accent6>
        <a:hlink>
          <a:srgbClr val="DEDEDE"/>
        </a:hlink>
        <a:folHlink>
          <a:srgbClr val="C3C3C3"/>
        </a:folHlink>
      </a:clrScheme>
      <a:clrMap bg1="lt1" tx1="dk1" bg2="lt2" tx2="dk2" accent1="accent1" accent2="accent2" accent3="accent3" accent4="accent4" accent5="accent5" accent6="accent6" hlink="hlink" folHlink="folHlink"/>
    </a:extraClrScheme>
    <a:extraClrScheme>
      <a:clrScheme name="tto 2">
        <a:dk1>
          <a:srgbClr val="2181B7"/>
        </a:dk1>
        <a:lt1>
          <a:srgbClr val="FFFFFF"/>
        </a:lt1>
        <a:dk2>
          <a:srgbClr val="2181B7"/>
        </a:dk2>
        <a:lt2>
          <a:srgbClr val="FFFF99"/>
        </a:lt2>
        <a:accent1>
          <a:srgbClr val="003399"/>
        </a:accent1>
        <a:accent2>
          <a:srgbClr val="01B0FF"/>
        </a:accent2>
        <a:accent3>
          <a:srgbClr val="6666FF"/>
        </a:accent3>
        <a:accent4>
          <a:srgbClr val="1C6D9A"/>
        </a:accent4>
        <a:accent5>
          <a:srgbClr val="474B72"/>
        </a:accent5>
        <a:accent6>
          <a:srgbClr val="7030A0"/>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tto 3">
        <a:dk1>
          <a:srgbClr val="042AA4"/>
        </a:dk1>
        <a:lt1>
          <a:srgbClr val="FFFFFF"/>
        </a:lt1>
        <a:dk2>
          <a:srgbClr val="042AA4"/>
        </a:dk2>
        <a:lt2>
          <a:srgbClr val="FE9B03"/>
        </a:lt2>
        <a:accent1>
          <a:srgbClr val="000F40"/>
        </a:accent1>
        <a:accent2>
          <a:srgbClr val="603900"/>
        </a:accent2>
        <a:accent3>
          <a:srgbClr val="005C00"/>
        </a:accent3>
        <a:accent4>
          <a:srgbClr val="0249FC"/>
        </a:accent4>
        <a:accent5>
          <a:srgbClr val="7030A0"/>
        </a:accent5>
        <a:accent6>
          <a:srgbClr val="000000"/>
        </a:accent6>
        <a:hlink>
          <a:srgbClr val="005C00"/>
        </a:hlink>
        <a:folHlink>
          <a:srgbClr val="0249FC"/>
        </a:folHlink>
      </a:clrScheme>
      <a:clrMap bg1="dk2" tx1="lt1" bg2="dk1" tx2="lt2" accent1="accent1" accent2="accent2" accent3="accent3" accent4="accent4" accent5="accent5" accent6="accent6" hlink="hlink" folHlink="folHlink"/>
    </a:extraClrScheme>
    <a:extraClrScheme>
      <a:clrScheme name="tto 4">
        <a:dk1>
          <a:srgbClr val="000000"/>
        </a:dk1>
        <a:lt1>
          <a:srgbClr val="FFFFFF"/>
        </a:lt1>
        <a:dk2>
          <a:srgbClr val="4282E0"/>
        </a:dk2>
        <a:lt2>
          <a:srgbClr val="FFFFFF"/>
        </a:lt2>
        <a:accent1>
          <a:srgbClr val="C0F6F5"/>
        </a:accent1>
        <a:accent2>
          <a:srgbClr val="FAFEDA"/>
        </a:accent2>
        <a:accent3>
          <a:srgbClr val="FFCCFF"/>
        </a:accent3>
        <a:accent4>
          <a:srgbClr val="B4FCB2"/>
        </a:accent4>
        <a:accent5>
          <a:srgbClr val="FFFF99"/>
        </a:accent5>
        <a:accent6>
          <a:srgbClr val="5DD3FF"/>
        </a:accent6>
        <a:hlink>
          <a:srgbClr val="FFCCFF"/>
        </a:hlink>
        <a:folHlink>
          <a:srgbClr val="B4FCB2"/>
        </a:folHlink>
      </a:clrScheme>
      <a:clrMap bg1="lt1" tx1="dk1" bg2="lt2" tx2="dk2" accent1="accent1" accent2="accent2" accent3="accent3" accent4="accent4" accent5="accent5" accent6="accent6" hlink="hlink" folHlink="folHlink"/>
    </a:extraClrScheme>
    <a:extraClrScheme>
      <a:clrScheme name="tto 5">
        <a:dk1>
          <a:srgbClr val="000000"/>
        </a:dk1>
        <a:lt1>
          <a:srgbClr val="FFFFFF"/>
        </a:lt1>
        <a:dk2>
          <a:srgbClr val="0066FF"/>
        </a:dk2>
        <a:lt2>
          <a:srgbClr val="FFFFFF"/>
        </a:lt2>
        <a:accent1>
          <a:srgbClr val="FFFFCC"/>
        </a:accent1>
        <a:accent2>
          <a:srgbClr val="B5E0E3"/>
        </a:accent2>
        <a:accent3>
          <a:srgbClr val="E5D093"/>
        </a:accent3>
        <a:accent4>
          <a:srgbClr val="CCB374"/>
        </a:accent4>
        <a:accent5>
          <a:srgbClr val="C7A2E3"/>
        </a:accent5>
        <a:accent6>
          <a:srgbClr val="5DD3FF"/>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tto 6">
        <a:dk1>
          <a:srgbClr val="000000"/>
        </a:dk1>
        <a:lt1>
          <a:srgbClr val="FFFFFF"/>
        </a:lt1>
        <a:dk2>
          <a:srgbClr val="FF0000"/>
        </a:dk2>
        <a:lt2>
          <a:srgbClr val="FFFFFF"/>
        </a:lt2>
        <a:accent1>
          <a:srgbClr val="FFFF66"/>
        </a:accent1>
        <a:accent2>
          <a:srgbClr val="99FF66"/>
        </a:accent2>
        <a:accent3>
          <a:srgbClr val="99FFCC"/>
        </a:accent3>
        <a:accent4>
          <a:srgbClr val="FF99FF"/>
        </a:accent4>
        <a:accent5>
          <a:srgbClr val="93E2FF"/>
        </a:accent5>
        <a:accent6>
          <a:srgbClr val="FFE599"/>
        </a:accent6>
        <a:hlink>
          <a:srgbClr val="99FFCC"/>
        </a:hlink>
        <a:folHlink>
          <a:srgbClr val="FF99FF"/>
        </a:folHlink>
      </a:clrScheme>
      <a:clrMap bg1="lt1" tx1="dk1" bg2="lt2" tx2="dk2" accent1="accent1" accent2="accent2" accent3="accent3" accent4="accent4" accent5="accent5" accent6="accent6" hlink="hlink" folHlink="folHlink"/>
    </a:extraClrScheme>
    <a:extraClrScheme>
      <a:clrScheme name="tto 7">
        <a:dk1>
          <a:srgbClr val="FEFFFF"/>
        </a:dk1>
        <a:lt1>
          <a:srgbClr val="000000"/>
        </a:lt1>
        <a:dk2>
          <a:srgbClr val="FEFFFF"/>
        </a:dk2>
        <a:lt2>
          <a:srgbClr val="000000"/>
        </a:lt2>
        <a:accent1>
          <a:srgbClr val="F6F6F6"/>
        </a:accent1>
        <a:accent2>
          <a:srgbClr val="AFAFAF"/>
        </a:accent2>
        <a:accent3>
          <a:srgbClr val="DEDEDE"/>
        </a:accent3>
        <a:accent4>
          <a:srgbClr val="C3C3C3"/>
        </a:accent4>
        <a:accent5>
          <a:srgbClr val="FAFAFA"/>
        </a:accent5>
        <a:accent6>
          <a:srgbClr val="000000"/>
        </a:accent6>
        <a:hlink>
          <a:srgbClr val="DEDEDE"/>
        </a:hlink>
        <a:folHlink>
          <a:srgbClr val="C3C3C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ttoTheme</Template>
  <TotalTime>10901</TotalTime>
  <Pages>3</Pages>
  <Words>3358</Words>
  <Application>Microsoft Office PowerPoint</Application>
  <PresentationFormat>On-screen Show (4:3)</PresentationFormat>
  <Paragraphs>436</Paragraphs>
  <Slides>30</Slides>
  <Notes>15</Notes>
  <HiddenSlides>1</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ttoTheme</vt:lpstr>
      <vt:lpstr>1_ttoTheme</vt:lpstr>
      <vt:lpstr>2_ttoTheme</vt:lpstr>
      <vt:lpstr>3_ttoTheme</vt:lpstr>
      <vt:lpstr>PowerPoint Presentation</vt:lpstr>
      <vt:lpstr>Objectives</vt:lpstr>
      <vt:lpstr>Outline</vt:lpstr>
      <vt:lpstr>‘C6748 Boot Modes - Overview</vt:lpstr>
      <vt:lpstr>Outline</vt:lpstr>
      <vt:lpstr>System Startup – CCS vs. Boot</vt:lpstr>
      <vt:lpstr>Outline</vt:lpstr>
      <vt:lpstr>CCS GEL File</vt:lpstr>
      <vt:lpstr>AISgen Conversion (.OUT → .BIN)</vt:lpstr>
      <vt:lpstr>Outline</vt:lpstr>
      <vt:lpstr>Build Steps : CCS/Debug vs FLASH</vt:lpstr>
      <vt:lpstr>Outline</vt:lpstr>
      <vt:lpstr>SPIWriter Flash Utility - Procedure</vt:lpstr>
      <vt:lpstr>Using SPIWriter</vt:lpstr>
      <vt:lpstr>Outline</vt:lpstr>
      <vt:lpstr>ARM + DSP Boot (OMAP-L138)</vt:lpstr>
      <vt:lpstr>ARM + DSP Boot (OMAP-L138)</vt:lpstr>
      <vt:lpstr>Outline</vt:lpstr>
      <vt:lpstr>For Add’l Info…(Wiki &amp; App Notes)</vt:lpstr>
      <vt:lpstr>OMAP-L1x Debug GEL Files</vt:lpstr>
      <vt:lpstr>Outline</vt:lpstr>
      <vt:lpstr>C6748 Boot Modes – S7 DIP_x</vt:lpstr>
      <vt:lpstr>Flash Pin Settings – C6748 EVM</vt:lpstr>
      <vt:lpstr>Outline</vt:lpstr>
      <vt:lpstr>Lab 16b – ARM+DSP SPI FLASH Boot</vt:lpstr>
      <vt:lpstr>PowerPoint Presentation</vt:lpstr>
      <vt:lpstr>AIS – Boot Script</vt:lpstr>
      <vt:lpstr>System Startup – CCS Load vs Flash Boot</vt:lpstr>
      <vt:lpstr>User Code - Cache Setup via BCACHE API</vt:lpstr>
      <vt:lpstr>Outline</vt:lpstr>
    </vt:vector>
  </TitlesOfParts>
  <Company>SC Sales &amp; Marketing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Integration Workshop</dc:title>
  <dc:subject/>
  <dc:creator>Scott Specker</dc:creator>
  <cp:keywords/>
  <dc:description/>
  <cp:lastModifiedBy>Eric Wilbur</cp:lastModifiedBy>
  <cp:revision>213</cp:revision>
  <cp:lastPrinted>1601-01-01T00:00:00Z</cp:lastPrinted>
  <dcterms:created xsi:type="dcterms:W3CDTF">2001-09-20T20:19:44Z</dcterms:created>
  <dcterms:modified xsi:type="dcterms:W3CDTF">2013-09-08T15:36:31Z</dcterms:modified>
</cp:coreProperties>
</file>