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3.xml" ContentType="application/vnd.openxmlformats-officedocument.presentationml.notesSlide+xml"/>
  <Override PartName="/ppt/tags/tag24.xml" ContentType="application/vnd.openxmlformats-officedocument.presentationml.tags+xml"/>
  <Override PartName="/ppt/notesSlides/notesSlide4.xml" ContentType="application/vnd.openxmlformats-officedocument.presentationml.notesSlide+xml"/>
  <Override PartName="/ppt/tags/tag25.xml" ContentType="application/vnd.openxmlformats-officedocument.presentationml.tags+xml"/>
  <Override PartName="/ppt/notesSlides/notesSlide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6.xml" ContentType="application/vnd.openxmlformats-officedocument.presentationml.notesSlide+xml"/>
  <Override PartName="/ppt/tags/tag38.xml" ContentType="application/vnd.openxmlformats-officedocument.presentationml.tags+xml"/>
  <Override PartName="/ppt/notesSlides/notesSlide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8.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9.xml" ContentType="application/vnd.openxmlformats-officedocument.presentationml.notesSlide+xml"/>
  <Override PartName="/ppt/tags/tag82.xml" ContentType="application/vnd.openxmlformats-officedocument.presentationml.tags+xml"/>
  <Override PartName="/ppt/notesSlides/notesSlide10.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1.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12.xml" ContentType="application/vnd.openxmlformats-officedocument.presentationml.notesSlide+xml"/>
  <Override PartName="/ppt/tags/tag149.xml" ContentType="application/vnd.openxmlformats-officedocument.presentationml.tags+xml"/>
  <Override PartName="/ppt/notesSlides/notesSlide13.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14.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15.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16.xml" ContentType="application/vnd.openxmlformats-officedocument.presentationml.notesSlide+xml"/>
  <Override PartName="/ppt/tags/tag206.xml" ContentType="application/vnd.openxmlformats-officedocument.presentationml.tags+xml"/>
  <Override PartName="/ppt/notesSlides/notesSlide17.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18.xml" ContentType="application/vnd.openxmlformats-officedocument.presentationml.notesSlide+xml"/>
  <Override PartName="/ppt/tags/tag218.xml" ContentType="application/vnd.openxmlformats-officedocument.presentationml.tags+xml"/>
  <Override PartName="/ppt/notesSlides/notesSlide19.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1" r:id="rId1"/>
  </p:sldMasterIdLst>
  <p:notesMasterIdLst>
    <p:notesMasterId r:id="rId51"/>
  </p:notesMasterIdLst>
  <p:handoutMasterIdLst>
    <p:handoutMasterId r:id="rId52"/>
  </p:handoutMasterIdLst>
  <p:sldIdLst>
    <p:sldId id="1066" r:id="rId2"/>
    <p:sldId id="1113" r:id="rId3"/>
    <p:sldId id="1350" r:id="rId4"/>
    <p:sldId id="1115" r:id="rId5"/>
    <p:sldId id="1351" r:id="rId6"/>
    <p:sldId id="1117" r:id="rId7"/>
    <p:sldId id="1118" r:id="rId8"/>
    <p:sldId id="1119" r:id="rId9"/>
    <p:sldId id="1120" r:id="rId10"/>
    <p:sldId id="1352" r:id="rId11"/>
    <p:sldId id="1121" r:id="rId12"/>
    <p:sldId id="1122" r:id="rId13"/>
    <p:sldId id="1353" r:id="rId14"/>
    <p:sldId id="1124" r:id="rId15"/>
    <p:sldId id="1354" r:id="rId16"/>
    <p:sldId id="1126" r:id="rId17"/>
    <p:sldId id="1127" r:id="rId18"/>
    <p:sldId id="1355" r:id="rId19"/>
    <p:sldId id="1129" r:id="rId20"/>
    <p:sldId id="1130" r:id="rId21"/>
    <p:sldId id="1356" r:id="rId22"/>
    <p:sldId id="1132" r:id="rId23"/>
    <p:sldId id="1133" r:id="rId24"/>
    <p:sldId id="1357" r:id="rId25"/>
    <p:sldId id="1135" r:id="rId26"/>
    <p:sldId id="1358" r:id="rId27"/>
    <p:sldId id="1138" r:id="rId28"/>
    <p:sldId id="1359" r:id="rId29"/>
    <p:sldId id="1360" r:id="rId30"/>
    <p:sldId id="1144" r:id="rId31"/>
    <p:sldId id="1145" r:id="rId32"/>
    <p:sldId id="1361" r:id="rId33"/>
    <p:sldId id="1147" r:id="rId34"/>
    <p:sldId id="1362" r:id="rId35"/>
    <p:sldId id="1111" r:id="rId36"/>
    <p:sldId id="1112" r:id="rId37"/>
    <p:sldId id="1363" r:id="rId38"/>
    <p:sldId id="1149" r:id="rId39"/>
    <p:sldId id="1150" r:id="rId40"/>
    <p:sldId id="1151" r:id="rId41"/>
    <p:sldId id="1152" r:id="rId42"/>
    <p:sldId id="1364" r:id="rId43"/>
    <p:sldId id="1140" r:id="rId44"/>
    <p:sldId id="1141" r:id="rId45"/>
    <p:sldId id="1365" r:id="rId46"/>
    <p:sldId id="1154" r:id="rId47"/>
    <p:sldId id="1155" r:id="rId48"/>
    <p:sldId id="1110" r:id="rId49"/>
    <p:sldId id="620" r:id="rId50"/>
  </p:sldIdLst>
  <p:sldSz cx="9144000" cy="6858000" type="screen4x3"/>
  <p:notesSz cx="7315200" cy="9601200"/>
  <p:defaultTextStyle>
    <a:defPPr>
      <a:defRPr lang="en-US"/>
    </a:defPPr>
    <a:lvl1pPr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1pPr>
    <a:lvl2pPr marL="457200"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2pPr>
    <a:lvl3pPr marL="914400"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3pPr>
    <a:lvl4pPr marL="1371600"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4pPr>
    <a:lvl5pPr marL="1828800"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66"/>
    <a:srgbClr val="FFFFFF"/>
    <a:srgbClr val="C0C0C0"/>
    <a:srgbClr val="FF99FF"/>
    <a:srgbClr val="808080"/>
    <a:srgbClr val="969696"/>
    <a:srgbClr val="B2B2B2"/>
    <a:srgbClr val="33CCCC"/>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3586" autoAdjust="0"/>
    <p:restoredTop sz="89894" autoAdjust="0"/>
  </p:normalViewPr>
  <p:slideViewPr>
    <p:cSldViewPr>
      <p:cViewPr>
        <p:scale>
          <a:sx n="90" d="100"/>
          <a:sy n="90" d="100"/>
        </p:scale>
        <p:origin x="-144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defTabSz="966788">
              <a:defRPr sz="1100" b="0" i="1">
                <a:effectLst/>
                <a:latin typeface="Times New Roman" pitchFamily="18" charset="0"/>
              </a:defRPr>
            </a:lvl1pPr>
          </a:lstStyle>
          <a:p>
            <a:pPr>
              <a:defRPr/>
            </a:pPr>
            <a:endParaRPr lang="en-US"/>
          </a:p>
        </p:txBody>
      </p:sp>
      <p:sp>
        <p:nvSpPr>
          <p:cNvPr id="307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defTabSz="966788">
              <a:defRPr sz="1100" b="0" i="1">
                <a:effectLst/>
                <a:latin typeface="Times New Roman" pitchFamily="18" charset="0"/>
              </a:defRPr>
            </a:lvl1pPr>
          </a:lstStyle>
          <a:p>
            <a:pPr>
              <a:defRPr/>
            </a:pPr>
            <a:endParaRPr lang="en-US"/>
          </a:p>
        </p:txBody>
      </p:sp>
      <p:sp>
        <p:nvSpPr>
          <p:cNvPr id="307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defTabSz="966788">
              <a:defRPr sz="1100" b="0" i="1">
                <a:effectLst/>
                <a:latin typeface="Times New Roman" pitchFamily="18" charset="0"/>
              </a:defRPr>
            </a:lvl1pPr>
          </a:lstStyle>
          <a:p>
            <a:pPr>
              <a:defRPr/>
            </a:pPr>
            <a:endParaRPr lang="en-US"/>
          </a:p>
        </p:txBody>
      </p:sp>
      <p:sp>
        <p:nvSpPr>
          <p:cNvPr id="307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defTabSz="966788">
              <a:defRPr sz="1100" b="0" i="1">
                <a:effectLst/>
                <a:latin typeface="Times New Roman" pitchFamily="18" charset="0"/>
              </a:defRPr>
            </a:lvl1pPr>
          </a:lstStyle>
          <a:p>
            <a:pPr>
              <a:defRPr/>
            </a:pPr>
            <a:fld id="{4DEB5558-5646-4AD0-AB75-65028B08A80A}" type="slidenum">
              <a:rPr lang="en-US"/>
              <a:pPr>
                <a:defRPr/>
              </a:pPr>
              <a:t>‹#›</a:t>
            </a:fld>
            <a:endParaRPr lang="en-US"/>
          </a:p>
        </p:txBody>
      </p:sp>
    </p:spTree>
    <p:extLst>
      <p:ext uri="{BB962C8B-B14F-4D97-AF65-F5344CB8AC3E}">
        <p14:creationId xmlns:p14="http://schemas.microsoft.com/office/powerpoint/2010/main" val="3009455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defTabSz="966788">
              <a:lnSpc>
                <a:spcPct val="100000"/>
              </a:lnSpc>
              <a:spcBef>
                <a:spcPct val="0"/>
              </a:spcBef>
              <a:defRPr sz="1100" b="0" i="1">
                <a:effectLst/>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defTabSz="966788">
              <a:lnSpc>
                <a:spcPct val="100000"/>
              </a:lnSpc>
              <a:spcBef>
                <a:spcPct val="0"/>
              </a:spcBef>
              <a:defRPr sz="1100" b="0" i="1">
                <a:effectLst/>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defTabSz="966788">
              <a:lnSpc>
                <a:spcPct val="100000"/>
              </a:lnSpc>
              <a:spcBef>
                <a:spcPct val="0"/>
              </a:spcBef>
              <a:defRPr sz="1100" b="0" i="1">
                <a:effectLst/>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defTabSz="966788">
              <a:lnSpc>
                <a:spcPct val="100000"/>
              </a:lnSpc>
              <a:spcBef>
                <a:spcPct val="0"/>
              </a:spcBef>
              <a:defRPr sz="1100" b="0" i="1">
                <a:effectLst/>
                <a:latin typeface="Times New Roman" pitchFamily="18" charset="0"/>
              </a:defRPr>
            </a:lvl1pPr>
          </a:lstStyle>
          <a:p>
            <a:pPr>
              <a:defRPr/>
            </a:pPr>
            <a:fld id="{39146D69-7662-4846-8666-C3A29DC3CBC9}" type="slidenum">
              <a:rPr lang="en-US"/>
              <a:pPr>
                <a:defRPr/>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332" tIns="48667" rIns="97332" bIns="4866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5" name="Rectangle 7"/>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4155571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Grp="1" noChangeArrowheads="1"/>
          </p:cNvSpPr>
          <p:nvPr>
            <p:ph type="sldNum" sz="quarter" idx="5"/>
          </p:nvPr>
        </p:nvSpPr>
        <p:spPr>
          <a:noFill/>
        </p:spPr>
        <p:txBody>
          <a:bodyPr/>
          <a:lstStyle/>
          <a:p>
            <a:fld id="{BF2A8627-8987-406D-A21E-ABBD08ABA479}" type="slidenum">
              <a:rPr lang="en-US" smtClean="0">
                <a:solidFill>
                  <a:prstClr val="black"/>
                </a:solidFill>
              </a:rPr>
              <a:pPr/>
              <a:t>1</a:t>
            </a:fld>
            <a:endParaRPr lang="en-US" smtClean="0">
              <a:solidFill>
                <a:prstClr val="black"/>
              </a:solidFill>
            </a:endParaRPr>
          </a:p>
        </p:txBody>
      </p:sp>
      <p:sp>
        <p:nvSpPr>
          <p:cNvPr id="45059" name="Rectangle 2"/>
          <p:cNvSpPr>
            <a:spLocks noGrp="1" noRot="1" noChangeAspect="1" noChangeArrowheads="1" noTextEdit="1"/>
          </p:cNvSpPr>
          <p:nvPr>
            <p:ph type="sldImg"/>
          </p:nvPr>
        </p:nvSpPr>
        <p:spPr>
          <a:solidFill>
            <a:srgbClr val="FFFFFF"/>
          </a:solidFill>
          <a:ln/>
        </p:spPr>
      </p:sp>
      <p:sp>
        <p:nvSpPr>
          <p:cNvPr id="45060" name="Rectangle 3"/>
          <p:cNvSpPr>
            <a:spLocks noGrp="1" noChangeArrowheads="1"/>
          </p:cNvSpPr>
          <p:nvPr>
            <p:ph type="body" idx="1"/>
          </p:nvPr>
        </p:nvSpPr>
        <p:spPr>
          <a:xfrm>
            <a:off x="1112838" y="4643438"/>
            <a:ext cx="5964237" cy="4564062"/>
          </a:xfrm>
          <a:solidFill>
            <a:srgbClr val="FFFFFF"/>
          </a:solidFill>
          <a:ln>
            <a:solidFill>
              <a:srgbClr val="000000"/>
            </a:solidFill>
          </a:ln>
        </p:spPr>
        <p:txBody>
          <a:bodyPr lIns="94854" tIns="47427" rIns="94854" bIns="47427"/>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sldNum" sz="quarter" idx="5"/>
          </p:nvPr>
        </p:nvSpPr>
        <p:spPr>
          <a:noFill/>
        </p:spPr>
        <p:txBody>
          <a:bodyPr/>
          <a:lstStyle/>
          <a:p>
            <a:fld id="{24F973C7-70D6-4FF6-841C-D86482BF03A5}" type="slidenum">
              <a:rPr lang="en-US" smtClean="0"/>
              <a:pPr/>
              <a:t>20</a:t>
            </a:fld>
            <a:endParaRPr lang="en-US" smtClean="0"/>
          </a:p>
        </p:txBody>
      </p:sp>
      <p:sp>
        <p:nvSpPr>
          <p:cNvPr id="53251" name="Rectangle 2"/>
          <p:cNvSpPr>
            <a:spLocks noGrp="1" noRot="1" noChangeAspect="1" noChangeArrowheads="1" noTextEdit="1"/>
          </p:cNvSpPr>
          <p:nvPr>
            <p:ph type="sldImg"/>
          </p:nvPr>
        </p:nvSpPr>
        <p:spPr>
          <a:xfrm>
            <a:off x="1258888" y="720725"/>
            <a:ext cx="4800600" cy="3600450"/>
          </a:xfrm>
          <a:ln/>
        </p:spPr>
      </p:sp>
      <p:sp>
        <p:nvSpPr>
          <p:cNvPr id="53252" name="Rectangle 3"/>
          <p:cNvSpPr>
            <a:spLocks noGrp="1" noChangeArrowheads="1"/>
          </p:cNvSpPr>
          <p:nvPr>
            <p:ph type="body" idx="1"/>
          </p:nvPr>
        </p:nvSpPr>
        <p:spPr>
          <a:xfrm>
            <a:off x="731838" y="4560888"/>
            <a:ext cx="5851525" cy="4319587"/>
          </a:xfrm>
          <a:noFill/>
          <a:ln/>
        </p:spPr>
        <p:txBody>
          <a:bodyPr/>
          <a:lstStyle/>
          <a:p>
            <a:r>
              <a:rPr lang="en-US" smtClean="0"/>
              <a:t>If masters of the same priority access the same resource, they will share that resource in a round-robin fashion.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sldNum" sz="quarter" idx="5"/>
          </p:nvPr>
        </p:nvSpPr>
        <p:spPr>
          <a:noFill/>
        </p:spPr>
        <p:txBody>
          <a:bodyPr/>
          <a:lstStyle/>
          <a:p>
            <a:fld id="{779F320C-606C-40F3-A1EF-6D481AF7C396}" type="slidenum">
              <a:rPr lang="en-US" smtClean="0"/>
              <a:pPr/>
              <a:t>25</a:t>
            </a:fld>
            <a:endParaRPr lang="en-US" smtClean="0"/>
          </a:p>
        </p:txBody>
      </p:sp>
      <p:sp>
        <p:nvSpPr>
          <p:cNvPr id="54275" name="Rectangle 2"/>
          <p:cNvSpPr>
            <a:spLocks noGrp="1" noRot="1" noChangeAspect="1" noChangeArrowheads="1" noTextEdit="1"/>
          </p:cNvSpPr>
          <p:nvPr>
            <p:ph type="sldImg"/>
          </p:nvPr>
        </p:nvSpPr>
        <p:spPr>
          <a:xfrm>
            <a:off x="1258888" y="720725"/>
            <a:ext cx="4800600" cy="3600450"/>
          </a:xfrm>
          <a:ln/>
        </p:spPr>
      </p:sp>
      <p:sp>
        <p:nvSpPr>
          <p:cNvPr id="54276" name="Rectangle 3"/>
          <p:cNvSpPr>
            <a:spLocks noGrp="1" noChangeArrowheads="1"/>
          </p:cNvSpPr>
          <p:nvPr>
            <p:ph type="body" idx="1"/>
          </p:nvPr>
        </p:nvSpPr>
        <p:spPr>
          <a:xfrm>
            <a:off x="731838" y="4559300"/>
            <a:ext cx="5851525" cy="4321175"/>
          </a:xfrm>
          <a:noFill/>
          <a:ln/>
        </p:spPr>
        <p:txBody>
          <a:bodyPr/>
          <a:lstStyle/>
          <a:p>
            <a:r>
              <a:rPr lang="en-US" smtClean="0"/>
              <a:t>mDDR </a:t>
            </a:r>
            <a:r>
              <a:rPr lang="en-US" smtClean="0">
                <a:latin typeface="Times New Roman" pitchFamily="18" charset="0"/>
              </a:rPr>
              <a:t>–</a:t>
            </a:r>
            <a:r>
              <a:rPr lang="en-US" smtClean="0"/>
              <a:t> mobile DDR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sldNum" sz="quarter" idx="5"/>
          </p:nvPr>
        </p:nvSpPr>
        <p:spPr>
          <a:noFill/>
        </p:spPr>
        <p:txBody>
          <a:bodyPr/>
          <a:lstStyle/>
          <a:p>
            <a:fld id="{04EA3EB4-7F71-480D-82B8-E936FE013D18}" type="slidenum">
              <a:rPr lang="en-US" smtClean="0"/>
              <a:pPr/>
              <a:t>30</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mtClean="0"/>
              <a:t>128 total events which is 124 events + 4 from the event combiner (covered also).</a:t>
            </a:r>
          </a:p>
          <a:p>
            <a:endParaRPr lang="en-US" smtClean="0"/>
          </a:p>
          <a:p>
            <a:r>
              <a:rPr lang="en-US" smtClean="0"/>
              <a:t>There are actually 16 core interrupts, not 12. But only 12 can be user-configured. The other 4 are RESET, NMI and two emulator interrupts. These are interrupts 0-3. 4-15 are user interrupts.</a:t>
            </a:r>
          </a:p>
          <a:p>
            <a:endParaRPr lang="en-US" smtClean="0"/>
          </a:p>
          <a:p>
            <a:r>
              <a:rPr lang="en-US" smtClean="0"/>
              <a:t>NMIE also must be enabled. I know, a maskable non-maskable interrupt. Once NMIE is turned on, it can never be turned off. If using BIOS, NMIE/GIE are handled automatically. However, if BIOS is NOT used, these steps must be handled by the user.</a:t>
            </a:r>
          </a:p>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sldNum" sz="quarter" idx="5"/>
          </p:nvPr>
        </p:nvSpPr>
        <p:spPr>
          <a:noFill/>
        </p:spPr>
        <p:txBody>
          <a:bodyPr/>
          <a:lstStyle/>
          <a:p>
            <a:fld id="{A5F54C72-0F4A-447C-8F5D-6CAA0C643FD8}" type="slidenum">
              <a:rPr lang="en-US" smtClean="0"/>
              <a:pPr/>
              <a:t>31</a:t>
            </a:fld>
            <a:endParaRPr lang="en-US" smtClean="0"/>
          </a:p>
        </p:txBody>
      </p:sp>
      <p:sp>
        <p:nvSpPr>
          <p:cNvPr id="40963" name="Rectangle 2"/>
          <p:cNvSpPr>
            <a:spLocks noGrp="1" noRot="1" noChangeAspect="1" noChangeArrowheads="1" noTextEdit="1"/>
          </p:cNvSpPr>
          <p:nvPr>
            <p:ph type="sldImg"/>
          </p:nvPr>
        </p:nvSpPr>
        <p:spPr>
          <a:xfrm>
            <a:off x="1268413" y="727075"/>
            <a:ext cx="4783137" cy="3587750"/>
          </a:xfrm>
          <a:ln/>
        </p:spPr>
      </p:sp>
      <p:sp>
        <p:nvSpPr>
          <p:cNvPr id="40964" name="Rectangle 3"/>
          <p:cNvSpPr>
            <a:spLocks noGrp="1" noChangeArrowheads="1"/>
          </p:cNvSpPr>
          <p:nvPr>
            <p:ph type="body" idx="1"/>
          </p:nvPr>
        </p:nvSpPr>
        <p:spPr>
          <a:xfrm>
            <a:off x="731838" y="4559300"/>
            <a:ext cx="6013450" cy="4402138"/>
          </a:xfrm>
          <a:noFill/>
          <a:ln/>
        </p:spPr>
        <p:txBody>
          <a:bodyPr lIns="96649" tIns="48324" rIns="96649" bIns="48324"/>
          <a:lstStyle/>
          <a:p>
            <a:r>
              <a:rPr lang="en-US" smtClean="0">
                <a:latin typeface="Courier New" pitchFamily="49" charset="0"/>
              </a:rPr>
              <a:t>Uint32 gie;</a:t>
            </a:r>
          </a:p>
          <a:p>
            <a:r>
              <a:rPr lang="en-US" smtClean="0">
                <a:latin typeface="Courier New" pitchFamily="49" charset="0"/>
              </a:rPr>
              <a:t>…</a:t>
            </a:r>
          </a:p>
          <a:p>
            <a:r>
              <a:rPr lang="en-US" smtClean="0">
                <a:latin typeface="Courier New" pitchFamily="49" charset="0"/>
              </a:rPr>
              <a:t>gie = IRQ_globalDisable();</a:t>
            </a:r>
          </a:p>
          <a:p>
            <a:r>
              <a:rPr lang="en-US" smtClean="0">
                <a:latin typeface="Courier New" pitchFamily="49" charset="0"/>
              </a:rPr>
              <a:t>...</a:t>
            </a:r>
          </a:p>
          <a:p>
            <a:r>
              <a:rPr lang="en-US" smtClean="0">
                <a:latin typeface="Courier New" pitchFamily="49" charset="0"/>
              </a:rPr>
              <a:t>IRQ_globalRestore(gie);</a:t>
            </a:r>
          </a:p>
          <a:p>
            <a:endParaRPr lang="en-US" smtClean="0"/>
          </a:p>
          <a:p>
            <a:r>
              <a:rPr lang="en-US" smtClean="0"/>
              <a:t>Also, if NMIE is not enabled, NO interrupts will occur.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Grp="1" noChangeArrowheads="1"/>
          </p:cNvSpPr>
          <p:nvPr>
            <p:ph type="sldNum" sz="quarter" idx="5"/>
          </p:nvPr>
        </p:nvSpPr>
        <p:spPr>
          <a:noFill/>
        </p:spPr>
        <p:txBody>
          <a:bodyPr/>
          <a:lstStyle/>
          <a:p>
            <a:fld id="{891BF306-1F98-47CA-BA60-CECCFEE78A1B}" type="slidenum">
              <a:rPr lang="en-US" smtClean="0"/>
              <a:pPr/>
              <a:t>33</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smtClean="0"/>
              <a:t>Can combine external interrupts. So, assume that 2 pieces of h/w are connected, but you don’t want to do anything until BOTH interrupts occur. User ISR can wait for both vs. either/or.</a:t>
            </a:r>
          </a:p>
          <a:p>
            <a:endParaRPr lang="en-US" smtClean="0"/>
          </a:p>
          <a:p>
            <a:r>
              <a:rPr lang="en-US" smtClean="0"/>
              <a:t>EVTFLAG[3:0] captures the fact that an event occurred. The user can mask an event from getting to the EVTx via the EVTMASK. If an event occurs that is NOT masked, it is flagged in the MEVTFLAG[3:0] register. All events (like 4-31) are ORed together to cause EVT0. The ISR, if for example EVT0 occurs, could then look at the MEVTFLAG[x] register and determine which bits were set – then take the appropriate action. Each register shown above (EVTFLAG, EVTMASK, MEVTFLAG) are all 32-bit registers.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idea of using a platform was to centralize all memory configurations into one place vs. having TCF files spread out all over the place.</a:t>
            </a:r>
            <a:endParaRPr lang="en-US" dirty="0"/>
          </a:p>
        </p:txBody>
      </p:sp>
      <p:sp>
        <p:nvSpPr>
          <p:cNvPr id="4" name="Slide Number Placeholder 3"/>
          <p:cNvSpPr>
            <a:spLocks noGrp="1"/>
          </p:cNvSpPr>
          <p:nvPr>
            <p:ph type="sldNum" sz="quarter" idx="10"/>
          </p:nvPr>
        </p:nvSpPr>
        <p:spPr/>
        <p:txBody>
          <a:bodyPr/>
          <a:lstStyle/>
          <a:p>
            <a:pPr>
              <a:defRPr/>
            </a:pPr>
            <a:fld id="{B2E7254A-A0D5-410A-95EF-9793C32CDD81}" type="slidenum">
              <a:rPr lang="en-US" smtClean="0">
                <a:solidFill>
                  <a:prstClr val="black"/>
                </a:solidFill>
              </a:rPr>
              <a:pPr>
                <a:defRPr/>
              </a:pPr>
              <a:t>38</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sldNum" sz="quarter" idx="5"/>
          </p:nvPr>
        </p:nvSpPr>
        <p:spPr>
          <a:noFill/>
        </p:spPr>
        <p:txBody>
          <a:bodyPr/>
          <a:lstStyle/>
          <a:p>
            <a:fld id="{24F973C7-70D6-4FF6-841C-D86482BF03A5}" type="slidenum">
              <a:rPr lang="en-US" smtClean="0"/>
              <a:pPr/>
              <a:t>43</a:t>
            </a:fld>
            <a:endParaRPr lang="en-US" smtClean="0"/>
          </a:p>
        </p:txBody>
      </p:sp>
      <p:sp>
        <p:nvSpPr>
          <p:cNvPr id="53251" name="Rectangle 2"/>
          <p:cNvSpPr>
            <a:spLocks noGrp="1" noRot="1" noChangeAspect="1" noChangeArrowheads="1" noTextEdit="1"/>
          </p:cNvSpPr>
          <p:nvPr>
            <p:ph type="sldImg"/>
          </p:nvPr>
        </p:nvSpPr>
        <p:spPr>
          <a:xfrm>
            <a:off x="1258888" y="720725"/>
            <a:ext cx="4800600" cy="3600450"/>
          </a:xfrm>
          <a:ln/>
        </p:spPr>
      </p:sp>
      <p:sp>
        <p:nvSpPr>
          <p:cNvPr id="53252" name="Rectangle 3"/>
          <p:cNvSpPr>
            <a:spLocks noGrp="1" noChangeArrowheads="1"/>
          </p:cNvSpPr>
          <p:nvPr>
            <p:ph type="body" idx="1"/>
          </p:nvPr>
        </p:nvSpPr>
        <p:spPr>
          <a:xfrm>
            <a:off x="731838" y="4560888"/>
            <a:ext cx="5851525" cy="4319587"/>
          </a:xfrm>
          <a:noFill/>
          <a:ln/>
        </p:spPr>
        <p:txBody>
          <a:bodyPr/>
          <a:lstStyle/>
          <a:p>
            <a:r>
              <a:rPr lang="en-US" dirty="0" smtClean="0"/>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sldNum" sz="quarter" idx="5"/>
          </p:nvPr>
        </p:nvSpPr>
        <p:spPr>
          <a:noFill/>
        </p:spPr>
        <p:txBody>
          <a:bodyPr/>
          <a:lstStyle/>
          <a:p>
            <a:fld id="{24F973C7-70D6-4FF6-841C-D86482BF03A5}" type="slidenum">
              <a:rPr lang="en-US" smtClean="0"/>
              <a:pPr/>
              <a:t>44</a:t>
            </a:fld>
            <a:endParaRPr lang="en-US" smtClean="0"/>
          </a:p>
        </p:txBody>
      </p:sp>
      <p:sp>
        <p:nvSpPr>
          <p:cNvPr id="53251" name="Rectangle 2"/>
          <p:cNvSpPr>
            <a:spLocks noGrp="1" noRot="1" noChangeAspect="1" noChangeArrowheads="1" noTextEdit="1"/>
          </p:cNvSpPr>
          <p:nvPr>
            <p:ph type="sldImg"/>
          </p:nvPr>
        </p:nvSpPr>
        <p:spPr>
          <a:xfrm>
            <a:off x="1258888" y="720725"/>
            <a:ext cx="4800600" cy="3600450"/>
          </a:xfrm>
          <a:ln/>
        </p:spPr>
      </p:sp>
      <p:sp>
        <p:nvSpPr>
          <p:cNvPr id="53252" name="Rectangle 3"/>
          <p:cNvSpPr>
            <a:spLocks noGrp="1" noChangeArrowheads="1"/>
          </p:cNvSpPr>
          <p:nvPr>
            <p:ph type="body" idx="1"/>
          </p:nvPr>
        </p:nvSpPr>
        <p:spPr>
          <a:xfrm>
            <a:off x="731838" y="4560888"/>
            <a:ext cx="5851525" cy="4319587"/>
          </a:xfrm>
          <a:noFill/>
          <a:ln/>
        </p:spPr>
        <p:txBody>
          <a:bodyPr/>
          <a:lstStyle/>
          <a:p>
            <a:r>
              <a:rPr lang="en-US" dirty="0" smtClean="0"/>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sldNum" sz="quarter" idx="5"/>
          </p:nvPr>
        </p:nvSpPr>
        <p:spPr>
          <a:noFill/>
        </p:spPr>
        <p:txBody>
          <a:bodyPr/>
          <a:lstStyle/>
          <a:p>
            <a:fld id="{E2610019-8919-4610-88C3-ABC5F6912CA7}" type="slidenum">
              <a:rPr lang="en-US" smtClean="0"/>
              <a:pPr/>
              <a:t>47</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1381125" y="5110163"/>
            <a:ext cx="5688013" cy="3370262"/>
          </a:xfrm>
          <a:noFill/>
          <a:ln/>
        </p:spPr>
        <p:txBody>
          <a:bodyPr/>
          <a:lstStyle/>
          <a:p>
            <a:r>
              <a:rPr lang="en-US" smtClean="0"/>
              <a:t>(Recommend to the students that they treat the lab sessions as breaks, since each chapter has a lab at the end of it)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sldNum" sz="quarter" idx="5"/>
          </p:nvPr>
        </p:nvSpPr>
        <p:spPr>
          <a:noFill/>
        </p:spPr>
        <p:txBody>
          <a:bodyPr/>
          <a:lstStyle/>
          <a:p>
            <a:fld id="{A6CF76D9-8C4F-404E-B421-838159FF4993}" type="slidenum">
              <a:rPr lang="en-US" smtClean="0">
                <a:solidFill>
                  <a:prstClr val="black"/>
                </a:solidFill>
              </a:rPr>
              <a:pPr/>
              <a:t>48</a:t>
            </a:fld>
            <a:endParaRPr lang="en-US" smtClean="0">
              <a:solidFill>
                <a:prstClr val="black"/>
              </a:solidFill>
            </a:endParaRPr>
          </a:p>
        </p:txBody>
      </p:sp>
      <p:sp>
        <p:nvSpPr>
          <p:cNvPr id="40963" name="Rectangle 2"/>
          <p:cNvSpPr>
            <a:spLocks noGrp="1" noRot="1" noChangeAspect="1" noChangeArrowheads="1" noTextEdit="1"/>
          </p:cNvSpPr>
          <p:nvPr>
            <p:ph type="sldImg"/>
          </p:nvPr>
        </p:nvSpPr>
        <p:spPr>
          <a:ln cap="flat"/>
        </p:spPr>
      </p:sp>
      <p:sp>
        <p:nvSpPr>
          <p:cNvPr id="409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Grp="1" noChangeArrowheads="1"/>
          </p:cNvSpPr>
          <p:nvPr>
            <p:ph type="sldNum" sz="quarter" idx="5"/>
          </p:nvPr>
        </p:nvSpPr>
        <p:spPr>
          <a:noFill/>
        </p:spPr>
        <p:txBody>
          <a:bodyPr/>
          <a:lstStyle/>
          <a:p>
            <a:fld id="{F7EAC72E-B3A4-4099-8BC3-F7168F5B809D}" type="slidenum">
              <a:rPr lang="en-US" smtClean="0"/>
              <a:pPr/>
              <a:t>2</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sldNum" sz="quarter" idx="5"/>
          </p:nvPr>
        </p:nvSpPr>
        <p:spPr>
          <a:noFill/>
        </p:spPr>
        <p:txBody>
          <a:bodyPr/>
          <a:lstStyle/>
          <a:p>
            <a:fld id="{5BA121CB-1E35-4F3B-A068-BB93998C13C3}" type="slidenum">
              <a:rPr lang="en-US" smtClean="0"/>
              <a:pPr/>
              <a:t>6</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477838" y="4643438"/>
            <a:ext cx="6599237" cy="4564062"/>
          </a:xfrm>
          <a:noFill/>
          <a:ln/>
        </p:spPr>
        <p:txBody>
          <a:bodyPr lIns="94854" tIns="47427" rIns="94854" bIns="47427"/>
          <a:lstStyle/>
          <a:p>
            <a:r>
              <a:rPr lang="en-US" smtClean="0"/>
              <a:t>Over the next 20 slides, we want to provide an example to anchor the presentation and provide context. What better algorithm than the standard sum-of products. The question lead-in is “so, what problem are we trying to solve?” “The basics of DSP involve first sampling an analog signal and converting it to digital. What do we do then? Some type of algorithm to shape, modify, etc the signal. This is easily done in the digital realm. So, the time between samples is our limit to how fast we need to do the algorithm. What’s a typical algorithm look like - this! A simple sum-of products. Let’s look at a typical DSP algorithm and see how the  processor is designed to handle it.</a:t>
            </a:r>
          </a:p>
          <a:p>
            <a:r>
              <a:rPr lang="en-US" smtClean="0"/>
              <a:t>Spend about 1 minute on this slide. If the group is VERY new to DSP, you might embellish slightly on any areas you feel comfortable with. But remember, the focus is not WHY DSP, it is “assuming you know why you’d want to use this algorithm, let’s see how the processor is built to handle it”.</a:t>
            </a:r>
          </a:p>
          <a:p>
            <a:r>
              <a:rPr lang="en-US" smtClean="0"/>
              <a:t>The lead-into the next slide is the Q shown on the slide. Also state that we plan to write the code for this algorithm and see how the architecture is designed to handle it efficiently.</a:t>
            </a:r>
          </a:p>
          <a:p>
            <a:endParaRPr lang="en-US" smtClean="0"/>
          </a:p>
        </p:txBody>
      </p:sp>
      <p:sp>
        <p:nvSpPr>
          <p:cNvPr id="215044" name="Text Box 4"/>
          <p:cNvSpPr txBox="1">
            <a:spLocks noChangeArrowheads="1"/>
          </p:cNvSpPr>
          <p:nvPr/>
        </p:nvSpPr>
        <p:spPr bwMode="auto">
          <a:xfrm rot="-1937063">
            <a:off x="2386013" y="5824538"/>
            <a:ext cx="2470150" cy="604837"/>
          </a:xfrm>
          <a:prstGeom prst="rect">
            <a:avLst/>
          </a:prstGeom>
          <a:noFill/>
          <a:ln w="12700">
            <a:noFill/>
            <a:miter lim="800000"/>
            <a:headEnd type="none" w="sm" len="sm"/>
            <a:tailEnd type="none" w="sm" len="sm"/>
          </a:ln>
          <a:effectLst/>
        </p:spPr>
        <p:txBody>
          <a:bodyPr wrap="none" lIns="95512" tIns="47757" rIns="95512" bIns="47757" anchor="ctr">
            <a:spAutoFit/>
          </a:bodyPr>
          <a:lstStyle/>
          <a:p>
            <a:pPr algn="ctr" defTabSz="947738" eaLnBrk="0" hangingPunct="0">
              <a:lnSpc>
                <a:spcPct val="90000"/>
              </a:lnSpc>
              <a:defRPr/>
            </a:pPr>
            <a:r>
              <a:rPr lang="en-US" sz="3700">
                <a:effectLst>
                  <a:outerShdw blurRad="38100" dist="38100" dir="2700000" algn="tl">
                    <a:srgbClr val="C0C0C0"/>
                  </a:outerShdw>
                </a:effectLst>
              </a:rPr>
              <a:t>OLD INFO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Grp="1" noChangeArrowheads="1"/>
          </p:cNvSpPr>
          <p:nvPr>
            <p:ph type="sldNum" sz="quarter" idx="5"/>
          </p:nvPr>
        </p:nvSpPr>
        <p:spPr>
          <a:noFill/>
        </p:spPr>
        <p:txBody>
          <a:bodyPr/>
          <a:lstStyle/>
          <a:p>
            <a:fld id="{BE6EEAD0-FE39-4881-B547-3F46068B5FFA}" type="slidenum">
              <a:rPr lang="en-US" smtClean="0"/>
              <a:pPr/>
              <a:t>7</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477838" y="4643438"/>
            <a:ext cx="6599237" cy="4564062"/>
          </a:xfrm>
          <a:noFill/>
          <a:ln/>
        </p:spPr>
        <p:txBody>
          <a:bodyPr lIns="94854" tIns="47427" rIns="94854" bIns="47427"/>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r>
              <a:rPr lang="en-US" smtClean="0"/>
              <a:t>In the beginning, TI developed the C6000 architecture which was born as a C engine using a VLIW architecture. The C62x was the first fixed-point device in this family. Soon thereafter, the C67x was developed and included a floating-pt core that could perform both fixed and floating point operations. After that, the fixed point and floating point devices evolved separately until they finally merged with the latest core, the C674. The C66x devices are multi-core offering up to 8 cores per device.</a:t>
            </a:r>
          </a:p>
        </p:txBody>
      </p:sp>
      <p:sp>
        <p:nvSpPr>
          <p:cNvPr id="49156" name="Slide Number Placeholder 3"/>
          <p:cNvSpPr>
            <a:spLocks noGrp="1"/>
          </p:cNvSpPr>
          <p:nvPr>
            <p:ph type="sldNum" sz="quarter" idx="5"/>
          </p:nvPr>
        </p:nvSpPr>
        <p:spPr>
          <a:noFill/>
        </p:spPr>
        <p:txBody>
          <a:bodyPr/>
          <a:lstStyle/>
          <a:p>
            <a:fld id="{C2268D56-24CB-4FCF-872A-EA6E3CB70BF5}" type="slidenum">
              <a:rPr lang="en-US" smtClean="0"/>
              <a:pPr/>
              <a:t>8</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p:cNvSpPr>
            <a:spLocks noGrp="1" noChangeArrowheads="1"/>
          </p:cNvSpPr>
          <p:nvPr>
            <p:ph type="sldNum" sz="quarter" idx="5"/>
          </p:nvPr>
        </p:nvSpPr>
        <p:spPr>
          <a:noFill/>
        </p:spPr>
        <p:txBody>
          <a:bodyPr/>
          <a:lstStyle/>
          <a:p>
            <a:fld id="{33EE8DD5-92A0-43B9-921E-50AD726236C6}" type="slidenum">
              <a:rPr lang="en-US" smtClean="0"/>
              <a:pPr/>
              <a:t>11</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smtClean="0"/>
              <a:t>* Of the current Integra/DaVinci parts, only the OMAP-L13x devices allow full access to the peripherals from the DSP – all others are limited. (Note, though, that the DM6446 has been tested for DSP peripheral access, but its datasheet is not written that way.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sldNum" sz="quarter" idx="5"/>
          </p:nvPr>
        </p:nvSpPr>
        <p:spPr>
          <a:noFill/>
        </p:spPr>
        <p:txBody>
          <a:bodyPr/>
          <a:lstStyle/>
          <a:p>
            <a:fld id="{4E65EA37-8526-4253-8E71-F4F1C6319E2D}" type="slidenum">
              <a:rPr lang="en-US" smtClean="0"/>
              <a:pPr/>
              <a:t>12</a:t>
            </a:fld>
            <a:endParaRPr lang="en-US" smtClean="0"/>
          </a:p>
        </p:txBody>
      </p:sp>
      <p:sp>
        <p:nvSpPr>
          <p:cNvPr id="51203" name="Rectangle 2"/>
          <p:cNvSpPr>
            <a:spLocks noGrp="1" noRot="1" noChangeAspect="1" noChangeArrowheads="1" noTextEdit="1"/>
          </p:cNvSpPr>
          <p:nvPr>
            <p:ph type="sldImg"/>
          </p:nvPr>
        </p:nvSpPr>
        <p:spPr>
          <a:xfrm>
            <a:off x="1270000" y="733425"/>
            <a:ext cx="4775200" cy="3581400"/>
          </a:xfrm>
          <a:ln/>
        </p:spPr>
      </p:sp>
      <p:sp>
        <p:nvSpPr>
          <p:cNvPr id="51204" name="Rectangle 3"/>
          <p:cNvSpPr>
            <a:spLocks noGrp="1" noChangeArrowheads="1"/>
          </p:cNvSpPr>
          <p:nvPr>
            <p:ph type="body" idx="1"/>
          </p:nvPr>
        </p:nvSpPr>
        <p:spPr>
          <a:xfrm>
            <a:off x="976313" y="4559300"/>
            <a:ext cx="5362575" cy="4319588"/>
          </a:xfrm>
          <a:noFill/>
          <a:ln/>
        </p:spPr>
        <p:txBody>
          <a:bodyPr/>
          <a:lstStyle/>
          <a:p>
            <a:r>
              <a:rPr lang="en-US" smtClean="0"/>
              <a:t>We’ve included this list since we don’t ship ALL the books to every class. It was a waste of money and paper since so many were being left behind when students left the class.</a:t>
            </a:r>
          </a:p>
          <a:p>
            <a:endParaRPr lang="en-US" smtClean="0"/>
          </a:p>
          <a:p>
            <a:r>
              <a:rPr lang="en-US" smtClean="0"/>
              <a:t>Suggest they call the literature hotline (during break today, even) and request any books they want be delivered directly to their desk. It takes about a week.</a:t>
            </a:r>
          </a:p>
          <a:p>
            <a:endParaRPr lang="en-US" smtClean="0"/>
          </a:p>
          <a:p>
            <a:r>
              <a:rPr lang="en-US" smtClean="0"/>
              <a:t>Also, all the literature is available online via the TI website.</a:t>
            </a:r>
          </a:p>
          <a:p>
            <a:endParaRPr lang="en-US" smtClean="0"/>
          </a:p>
          <a:p>
            <a:r>
              <a:rPr lang="en-US" smtClean="0"/>
              <a:t>Finally, warn them that this list is constantly changing. They might find minor variations, especially the letter at the end of the literature number - which means that item’s been updated.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Grp="1" noChangeArrowheads="1"/>
          </p:cNvSpPr>
          <p:nvPr>
            <p:ph type="sldNum" sz="quarter" idx="5"/>
          </p:nvPr>
        </p:nvSpPr>
        <p:spPr>
          <a:noFill/>
        </p:spPr>
        <p:txBody>
          <a:bodyPr/>
          <a:lstStyle/>
          <a:p>
            <a:fld id="{53AC0DE0-B050-4402-9863-962F4AAB1B36}" type="slidenum">
              <a:rPr lang="en-US" smtClean="0"/>
              <a:pPr/>
              <a:t>14</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mtClean="0"/>
              <a:t>Between the enormity of examining the features of every one of these peripherals, and the fact that each device has a different subset of peripherals, we just don’t have the time to dig into each one of them.</a:t>
            </a:r>
          </a:p>
          <a:p>
            <a:r>
              <a:rPr lang="en-US" smtClean="0"/>
              <a:t>The only one we’ll look at briefly is the PRU, which is probably not so self-explanatory.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sldNum" sz="quarter" idx="5"/>
          </p:nvPr>
        </p:nvSpPr>
        <p:spPr>
          <a:noFill/>
        </p:spPr>
        <p:txBody>
          <a:bodyPr/>
          <a:lstStyle/>
          <a:p>
            <a:fld id="{24F973C7-70D6-4FF6-841C-D86482BF03A5}" type="slidenum">
              <a:rPr lang="en-US" smtClean="0"/>
              <a:pPr/>
              <a:t>19</a:t>
            </a:fld>
            <a:endParaRPr lang="en-US" smtClean="0"/>
          </a:p>
        </p:txBody>
      </p:sp>
      <p:sp>
        <p:nvSpPr>
          <p:cNvPr id="53251" name="Rectangle 2"/>
          <p:cNvSpPr>
            <a:spLocks noGrp="1" noRot="1" noChangeAspect="1" noChangeArrowheads="1" noTextEdit="1"/>
          </p:cNvSpPr>
          <p:nvPr>
            <p:ph type="sldImg"/>
          </p:nvPr>
        </p:nvSpPr>
        <p:spPr>
          <a:xfrm>
            <a:off x="1258888" y="720725"/>
            <a:ext cx="4800600" cy="3600450"/>
          </a:xfrm>
          <a:ln/>
        </p:spPr>
      </p:sp>
      <p:sp>
        <p:nvSpPr>
          <p:cNvPr id="53252" name="Rectangle 3"/>
          <p:cNvSpPr>
            <a:spLocks noGrp="1" noChangeArrowheads="1"/>
          </p:cNvSpPr>
          <p:nvPr>
            <p:ph type="body" idx="1"/>
          </p:nvPr>
        </p:nvSpPr>
        <p:spPr>
          <a:xfrm>
            <a:off x="731838" y="4560888"/>
            <a:ext cx="5851525" cy="4319587"/>
          </a:xfrm>
          <a:noFill/>
          <a:ln/>
        </p:spPr>
        <p:txBody>
          <a:bodyPr/>
          <a:lstStyle/>
          <a:p>
            <a:r>
              <a:rPr lang="en-US" smtClean="0"/>
              <a:t>If masters of the same priority access the same resource, they will share that resource in a round-robin fashion.</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lvl1pPr algn="l">
              <a:defRPr>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10000"/>
            <a:ext cx="7772400" cy="1752600"/>
          </a:xfr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F89BD6-E300-4C67-B175-76E5828D27B4}" type="datetimeFigureOut">
              <a:rPr lang="en-US" smtClean="0"/>
              <a:pPr/>
              <a:t>9/7/2013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pic>
        <p:nvPicPr>
          <p:cNvPr id="8" name="Picture 7" descr="ti_pptbar_white.png"/>
          <p:cNvPicPr>
            <a:picLocks noChangeAspect="1"/>
          </p:cNvPicPr>
          <p:nvPr/>
        </p:nvPicPr>
        <p:blipFill>
          <a:blip r:embed="rId2" cstate="print"/>
          <a:stretch>
            <a:fillRect/>
          </a:stretch>
        </p:blipFill>
        <p:spPr>
          <a:xfrm>
            <a:off x="326486" y="6324600"/>
            <a:ext cx="8491027" cy="481544"/>
          </a:xfrm>
          <a:prstGeom prst="rect">
            <a:avLst/>
          </a:prstGeom>
        </p:spPr>
      </p:pic>
      <p:grpSp>
        <p:nvGrpSpPr>
          <p:cNvPr id="10" name="Group 16"/>
          <p:cNvGrpSpPr>
            <a:grpSpLocks/>
          </p:cNvGrpSpPr>
          <p:nvPr/>
        </p:nvGrpSpPr>
        <p:grpSpPr bwMode="auto">
          <a:xfrm>
            <a:off x="-7938" y="6323013"/>
            <a:ext cx="8815388" cy="466725"/>
            <a:chOff x="-7620" y="6323077"/>
            <a:chExt cx="8814816" cy="466344"/>
          </a:xfrm>
        </p:grpSpPr>
        <p:cxnSp>
          <p:nvCxnSpPr>
            <p:cNvPr id="11" name="Straight Connector 10"/>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4" name="Picture 8" descr="ti_logo_powerpoint_1_lin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pPr/>
              <a:t>9/7/2013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pPr/>
              <a:t>9/7/2013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18"/>
          <p:cNvGrpSpPr>
            <a:grpSpLocks/>
          </p:cNvGrpSpPr>
          <p:nvPr/>
        </p:nvGrpSpPr>
        <p:grpSpPr bwMode="auto">
          <a:xfrm>
            <a:off x="-7938" y="6323013"/>
            <a:ext cx="8815388" cy="466725"/>
            <a:chOff x="-7620" y="6323077"/>
            <a:chExt cx="8814816" cy="466344"/>
          </a:xfrm>
        </p:grpSpPr>
        <p:cxnSp>
          <p:nvCxnSpPr>
            <p:cNvPr id="7" name="Straight Connector 6"/>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0" name="Picture 25" descr="ti_logo_powerpoint_1_lin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42900" y="1943100"/>
            <a:ext cx="8458200" cy="1470025"/>
          </a:xfrm>
        </p:spPr>
        <p:txBody>
          <a:bodyPr>
            <a:normAutofit/>
          </a:bodyPr>
          <a:lstStyle>
            <a:lvl1pPr algn="l">
              <a:defRPr sz="3600">
                <a:solidFill>
                  <a:schemeClr val="tx2"/>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3698875"/>
            <a:ext cx="8458200" cy="1485900"/>
          </a:xfrm>
          <a:ln/>
        </p:spPr>
        <p:txBody>
          <a:bodyPr>
            <a:normAutofit/>
          </a:bodyPr>
          <a:lstStyle>
            <a:lvl1pPr marL="0" indent="0">
              <a:buFontTx/>
              <a:buNone/>
              <a:defRPr sz="2800" b="1"/>
            </a:lvl1pPr>
          </a:lstStyle>
          <a:p>
            <a:r>
              <a:rPr lang="en-US" smtClean="0"/>
              <a:t>Click to edit Master subtitle style</a:t>
            </a:r>
            <a:endParaRPr lang="en-US" dirty="0"/>
          </a:p>
        </p:txBody>
      </p:sp>
    </p:spTree>
    <p:extLst>
      <p:ext uri="{BB962C8B-B14F-4D97-AF65-F5344CB8AC3E}">
        <p14:creationId xmlns:p14="http://schemas.microsoft.com/office/powerpoint/2010/main" val="187672641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13"/>
          <p:cNvGrpSpPr>
            <a:grpSpLocks/>
          </p:cNvGrpSpPr>
          <p:nvPr/>
        </p:nvGrpSpPr>
        <p:grpSpPr bwMode="auto">
          <a:xfrm>
            <a:off x="-7938" y="6323013"/>
            <a:ext cx="8815388" cy="466725"/>
            <a:chOff x="-7620" y="6323077"/>
            <a:chExt cx="8814816" cy="466344"/>
          </a:xfrm>
        </p:grpSpPr>
        <p:cxnSp>
          <p:nvCxnSpPr>
            <p:cNvPr id="7" name="Straight Connector 6"/>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0" name="Picture 25" descr="ti_logo_powerpoint_1_lin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42900" y="1943100"/>
            <a:ext cx="8458200" cy="1470025"/>
          </a:xfrm>
        </p:spPr>
        <p:txBody>
          <a:bodyPr>
            <a:normAutofit/>
          </a:bodyPr>
          <a:lstStyle>
            <a:lvl1pPr algn="l">
              <a:defRPr sz="3600">
                <a:solidFill>
                  <a:schemeClr val="tx2"/>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3698875"/>
            <a:ext cx="8458200" cy="1485900"/>
          </a:xfrm>
          <a:ln/>
        </p:spPr>
        <p:txBody>
          <a:bodyPr>
            <a:normAutofit/>
          </a:bodyPr>
          <a:lstStyle>
            <a:lvl1pPr marL="0" indent="0">
              <a:buFontTx/>
              <a:buNone/>
              <a:defRPr sz="2800" b="1"/>
            </a:lvl1pPr>
          </a:lstStyle>
          <a:p>
            <a:r>
              <a:rPr lang="en-US" smtClean="0"/>
              <a:t>Click to edit Master subtitle style</a:t>
            </a:r>
            <a:endParaRPr lang="en-US" dirty="0"/>
          </a:p>
        </p:txBody>
      </p:sp>
      <p:sp>
        <p:nvSpPr>
          <p:cNvPr id="11" name="Rectangle 24"/>
          <p:cNvSpPr>
            <a:spLocks noGrp="1" noChangeArrowheads="1"/>
          </p:cNvSpPr>
          <p:nvPr>
            <p:ph type="sldNum" sz="quarter" idx="10"/>
          </p:nvPr>
        </p:nvSpPr>
        <p:spPr>
          <a:xfrm>
            <a:off x="6642100" y="6038850"/>
            <a:ext cx="2133600" cy="206375"/>
          </a:xfrm>
        </p:spPr>
        <p:txBody>
          <a:bodyPr/>
          <a:lstStyle>
            <a:lvl1pPr>
              <a:defRPr/>
            </a:lvl1pPr>
          </a:lstStyle>
          <a:p>
            <a:fld id="{E427ED86-F7CD-4E74-A97C-6D3BAEB1029D}" type="slidenum">
              <a:rPr lang="en-US" smtClean="0"/>
              <a:t>‹#›</a:t>
            </a:fld>
            <a:endParaRPr lang="en-US"/>
          </a:p>
        </p:txBody>
      </p:sp>
    </p:spTree>
    <p:extLst>
      <p:ext uri="{BB962C8B-B14F-4D97-AF65-F5344CB8AC3E}">
        <p14:creationId xmlns:p14="http://schemas.microsoft.com/office/powerpoint/2010/main" val="93994255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13"/>
          <p:cNvGrpSpPr>
            <a:grpSpLocks/>
          </p:cNvGrpSpPr>
          <p:nvPr/>
        </p:nvGrpSpPr>
        <p:grpSpPr bwMode="auto">
          <a:xfrm>
            <a:off x="-7938" y="6323013"/>
            <a:ext cx="8815388" cy="466725"/>
            <a:chOff x="-7620" y="6323077"/>
            <a:chExt cx="8814816" cy="466344"/>
          </a:xfrm>
        </p:grpSpPr>
        <p:cxnSp>
          <p:nvCxnSpPr>
            <p:cNvPr id="7" name="Straight Connector 6"/>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0" name="Picture 25" descr="ti_logo_powerpoint_1_lin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42900" y="1943100"/>
            <a:ext cx="8458200" cy="1470025"/>
          </a:xfrm>
        </p:spPr>
        <p:txBody>
          <a:bodyPr>
            <a:normAutofit/>
          </a:bodyPr>
          <a:lstStyle>
            <a:lvl1pPr algn="l">
              <a:defRPr sz="3600">
                <a:solidFill>
                  <a:schemeClr val="tx2"/>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3698875"/>
            <a:ext cx="8458200" cy="1485900"/>
          </a:xfrm>
          <a:ln/>
        </p:spPr>
        <p:txBody>
          <a:bodyPr>
            <a:normAutofit/>
          </a:bodyPr>
          <a:lstStyle>
            <a:lvl1pPr marL="0" indent="0">
              <a:buFontTx/>
              <a:buNone/>
              <a:defRPr sz="2800" b="1"/>
            </a:lvl1pPr>
          </a:lstStyle>
          <a:p>
            <a:r>
              <a:rPr lang="en-US" smtClean="0"/>
              <a:t>Click to edit Master subtitle style</a:t>
            </a:r>
            <a:endParaRPr lang="en-US" dirty="0"/>
          </a:p>
        </p:txBody>
      </p:sp>
    </p:spTree>
    <p:extLst>
      <p:ext uri="{BB962C8B-B14F-4D97-AF65-F5344CB8AC3E}">
        <p14:creationId xmlns:p14="http://schemas.microsoft.com/office/powerpoint/2010/main" val="196952706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pPr/>
              <a:t>9/7/2013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F89BD6-E300-4C67-B175-76E5828D27B4}" type="datetimeFigureOut">
              <a:rPr lang="en-US" smtClean="0"/>
              <a:pPr/>
              <a:t>9/7/2013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F89BD6-E300-4C67-B175-76E5828D27B4}" type="datetimeFigureOut">
              <a:rPr lang="en-US" smtClean="0"/>
              <a:pPr/>
              <a:t>9/7/2013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F89BD6-E300-4C67-B175-76E5828D27B4}" type="datetimeFigureOut">
              <a:rPr lang="en-US" smtClean="0"/>
              <a:pPr/>
              <a:t>9/7/2013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pPr/>
              <a:t>9/7/2013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89BD6-E300-4C67-B175-76E5828D27B4}" type="datetimeFigureOut">
              <a:rPr lang="en-US" smtClean="0"/>
              <a:pPr/>
              <a:t>9/7/2013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82210-5FCA-4178-AB04-4337EADA3D81}" type="slidenum">
              <a:rPr lang="en-US" smtClean="0"/>
              <a:pPr/>
              <a:t>‹#›</a:t>
            </a:fld>
            <a:endParaRPr lang="en-US"/>
          </a:p>
        </p:txBody>
      </p:sp>
      <p:pic>
        <p:nvPicPr>
          <p:cNvPr id="7" name="TI Logo Color One Line" descr="tilogo_color_oneline.png" hidden="1"/>
          <p:cNvPicPr>
            <a:picLocks noChangeAspect="1"/>
          </p:cNvPicPr>
          <p:nvPr/>
        </p:nvPicPr>
        <p:blipFill>
          <a:blip r:embed="rId13"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4"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5"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16" cstate="print"/>
          <a:stretch>
            <a:fillRect/>
          </a:stretch>
        </p:blipFill>
        <p:spPr>
          <a:xfrm>
            <a:off x="127241" y="6399926"/>
            <a:ext cx="1438537" cy="347443"/>
          </a:xfrm>
          <a:prstGeom prst="rect">
            <a:avLst/>
          </a:prstGeom>
        </p:spPr>
      </p:pic>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ransition>
    <p:fade/>
  </p:transition>
  <p:timing>
    <p:tnLst>
      <p:par>
        <p:cTn id="1" dur="indefinite" restart="never" nodeType="tmRoot"/>
      </p:par>
    </p:tnLst>
  </p:timing>
  <p:txStyles>
    <p:titleStyle>
      <a:lvl1pPr algn="ctr" defTabSz="914400" rtl="0" eaLnBrk="1" latinLnBrk="0" hangingPunct="1">
        <a:spcBef>
          <a:spcPct val="0"/>
        </a:spcBef>
        <a:buNone/>
        <a:defRPr sz="3600" b="1" kern="1200" baseline="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slide" Target="slide3.xml"/><Relationship Id="rId18" Type="http://schemas.openxmlformats.org/officeDocument/2006/relationships/slide" Target="slide26.xml"/><Relationship Id="rId3" Type="http://schemas.openxmlformats.org/officeDocument/2006/relationships/tags" Target="../tags/tag29.xml"/><Relationship Id="rId21" Type="http://schemas.openxmlformats.org/officeDocument/2006/relationships/slide" Target="slide45.xml"/><Relationship Id="rId7" Type="http://schemas.openxmlformats.org/officeDocument/2006/relationships/tags" Target="../tags/tag33.xml"/><Relationship Id="rId12" Type="http://schemas.openxmlformats.org/officeDocument/2006/relationships/image" Target="../media/image12.png"/><Relationship Id="rId17" Type="http://schemas.openxmlformats.org/officeDocument/2006/relationships/slide" Target="slide24.xml"/><Relationship Id="rId2" Type="http://schemas.openxmlformats.org/officeDocument/2006/relationships/tags" Target="../tags/tag28.xml"/><Relationship Id="rId16" Type="http://schemas.openxmlformats.org/officeDocument/2006/relationships/slide" Target="slide13.xml"/><Relationship Id="rId20" Type="http://schemas.openxmlformats.org/officeDocument/2006/relationships/slide" Target="slide42.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slideLayout" Target="../slideLayouts/slideLayout8.xml"/><Relationship Id="rId5" Type="http://schemas.openxmlformats.org/officeDocument/2006/relationships/tags" Target="../tags/tag31.xml"/><Relationship Id="rId15" Type="http://schemas.openxmlformats.org/officeDocument/2006/relationships/slide" Target="slide10.xml"/><Relationship Id="rId10" Type="http://schemas.openxmlformats.org/officeDocument/2006/relationships/tags" Target="../tags/tag36.xml"/><Relationship Id="rId19" Type="http://schemas.openxmlformats.org/officeDocument/2006/relationships/slide" Target="slide28.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slide" Target="slide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3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38.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18" Type="http://schemas.openxmlformats.org/officeDocument/2006/relationships/slide" Target="slide10.xml"/><Relationship Id="rId26" Type="http://schemas.openxmlformats.org/officeDocument/2006/relationships/slide" Target="slide42.xml"/><Relationship Id="rId3" Type="http://schemas.openxmlformats.org/officeDocument/2006/relationships/tags" Target="../tags/tag41.xml"/><Relationship Id="rId21" Type="http://schemas.openxmlformats.org/officeDocument/2006/relationships/slide" Target="slide18.xml"/><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slide" Target="slide5.xml"/><Relationship Id="rId25" Type="http://schemas.openxmlformats.org/officeDocument/2006/relationships/slide" Target="slide28.xml"/><Relationship Id="rId2" Type="http://schemas.openxmlformats.org/officeDocument/2006/relationships/tags" Target="../tags/tag40.xml"/><Relationship Id="rId16" Type="http://schemas.openxmlformats.org/officeDocument/2006/relationships/slide" Target="slide3.xml"/><Relationship Id="rId20" Type="http://schemas.openxmlformats.org/officeDocument/2006/relationships/slide" Target="slide15.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24" Type="http://schemas.openxmlformats.org/officeDocument/2006/relationships/slide" Target="slide26.xml"/><Relationship Id="rId5" Type="http://schemas.openxmlformats.org/officeDocument/2006/relationships/tags" Target="../tags/tag43.xml"/><Relationship Id="rId15" Type="http://schemas.openxmlformats.org/officeDocument/2006/relationships/image" Target="../media/image12.png"/><Relationship Id="rId23" Type="http://schemas.openxmlformats.org/officeDocument/2006/relationships/slide" Target="slide24.xml"/><Relationship Id="rId10" Type="http://schemas.openxmlformats.org/officeDocument/2006/relationships/tags" Target="../tags/tag48.xml"/><Relationship Id="rId19" Type="http://schemas.openxmlformats.org/officeDocument/2006/relationships/slide" Target="slide13.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slideLayout" Target="../slideLayouts/slideLayout8.xml"/><Relationship Id="rId22" Type="http://schemas.openxmlformats.org/officeDocument/2006/relationships/slide" Target="slide21.xml"/><Relationship Id="rId27" Type="http://schemas.openxmlformats.org/officeDocument/2006/relationships/slide" Target="slide4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52.xml"/></Relationships>
</file>

<file path=ppt/slides/_rels/slide15.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18" Type="http://schemas.openxmlformats.org/officeDocument/2006/relationships/slide" Target="slide10.xml"/><Relationship Id="rId26" Type="http://schemas.openxmlformats.org/officeDocument/2006/relationships/slide" Target="slide42.xml"/><Relationship Id="rId3" Type="http://schemas.openxmlformats.org/officeDocument/2006/relationships/tags" Target="../tags/tag55.xml"/><Relationship Id="rId21" Type="http://schemas.openxmlformats.org/officeDocument/2006/relationships/slide" Target="slide18.xml"/><Relationship Id="rId7" Type="http://schemas.openxmlformats.org/officeDocument/2006/relationships/tags" Target="../tags/tag59.xml"/><Relationship Id="rId12" Type="http://schemas.openxmlformats.org/officeDocument/2006/relationships/tags" Target="../tags/tag64.xml"/><Relationship Id="rId17" Type="http://schemas.openxmlformats.org/officeDocument/2006/relationships/slide" Target="slide5.xml"/><Relationship Id="rId25" Type="http://schemas.openxmlformats.org/officeDocument/2006/relationships/slide" Target="slide28.xml"/><Relationship Id="rId2" Type="http://schemas.openxmlformats.org/officeDocument/2006/relationships/tags" Target="../tags/tag54.xml"/><Relationship Id="rId16" Type="http://schemas.openxmlformats.org/officeDocument/2006/relationships/slide" Target="slide3.xml"/><Relationship Id="rId20" Type="http://schemas.openxmlformats.org/officeDocument/2006/relationships/slide" Target="slide15.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24" Type="http://schemas.openxmlformats.org/officeDocument/2006/relationships/slide" Target="slide26.xml"/><Relationship Id="rId5" Type="http://schemas.openxmlformats.org/officeDocument/2006/relationships/tags" Target="../tags/tag57.xml"/><Relationship Id="rId15" Type="http://schemas.openxmlformats.org/officeDocument/2006/relationships/image" Target="../media/image12.png"/><Relationship Id="rId23" Type="http://schemas.openxmlformats.org/officeDocument/2006/relationships/slide" Target="slide24.xml"/><Relationship Id="rId10" Type="http://schemas.openxmlformats.org/officeDocument/2006/relationships/tags" Target="../tags/tag62.xml"/><Relationship Id="rId19" Type="http://schemas.openxmlformats.org/officeDocument/2006/relationships/slide" Target="slide13.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slideLayout" Target="../slideLayouts/slideLayout8.xml"/><Relationship Id="rId22" Type="http://schemas.openxmlformats.org/officeDocument/2006/relationships/slide" Target="slide21.xml"/><Relationship Id="rId27" Type="http://schemas.openxmlformats.org/officeDocument/2006/relationships/slide" Target="slide4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8.xml"/><Relationship Id="rId1" Type="http://schemas.openxmlformats.org/officeDocument/2006/relationships/tags" Target="../tags/tag6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67.xml"/></Relationships>
</file>

<file path=ppt/slides/_rels/slide18.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slide" Target="slide10.xml"/><Relationship Id="rId26" Type="http://schemas.openxmlformats.org/officeDocument/2006/relationships/slide" Target="slide42.xml"/><Relationship Id="rId3" Type="http://schemas.openxmlformats.org/officeDocument/2006/relationships/tags" Target="../tags/tag70.xml"/><Relationship Id="rId21" Type="http://schemas.openxmlformats.org/officeDocument/2006/relationships/slide" Target="slide18.xml"/><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slide" Target="slide5.xml"/><Relationship Id="rId25" Type="http://schemas.openxmlformats.org/officeDocument/2006/relationships/slide" Target="slide28.xml"/><Relationship Id="rId2" Type="http://schemas.openxmlformats.org/officeDocument/2006/relationships/tags" Target="../tags/tag69.xml"/><Relationship Id="rId16" Type="http://schemas.openxmlformats.org/officeDocument/2006/relationships/slide" Target="slide3.xml"/><Relationship Id="rId20" Type="http://schemas.openxmlformats.org/officeDocument/2006/relationships/slide" Target="slide15.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slide" Target="slide26.xml"/><Relationship Id="rId5" Type="http://schemas.openxmlformats.org/officeDocument/2006/relationships/tags" Target="../tags/tag72.xml"/><Relationship Id="rId15" Type="http://schemas.openxmlformats.org/officeDocument/2006/relationships/image" Target="../media/image12.png"/><Relationship Id="rId23" Type="http://schemas.openxmlformats.org/officeDocument/2006/relationships/slide" Target="slide24.xml"/><Relationship Id="rId10" Type="http://schemas.openxmlformats.org/officeDocument/2006/relationships/tags" Target="../tags/tag77.xml"/><Relationship Id="rId19" Type="http://schemas.openxmlformats.org/officeDocument/2006/relationships/slide" Target="slide13.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slideLayout" Target="../slideLayouts/slideLayout8.xml"/><Relationship Id="rId22" Type="http://schemas.openxmlformats.org/officeDocument/2006/relationships/slide" Target="slide21.xml"/><Relationship Id="rId27" Type="http://schemas.openxmlformats.org/officeDocument/2006/relationships/slide" Target="slide4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11.w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8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tags" Target="../tags/tag95.xml"/><Relationship Id="rId18" Type="http://schemas.openxmlformats.org/officeDocument/2006/relationships/slide" Target="slide10.xml"/><Relationship Id="rId26" Type="http://schemas.openxmlformats.org/officeDocument/2006/relationships/slide" Target="slide42.xml"/><Relationship Id="rId3" Type="http://schemas.openxmlformats.org/officeDocument/2006/relationships/tags" Target="../tags/tag85.xml"/><Relationship Id="rId21" Type="http://schemas.openxmlformats.org/officeDocument/2006/relationships/slide" Target="slide18.xml"/><Relationship Id="rId7" Type="http://schemas.openxmlformats.org/officeDocument/2006/relationships/tags" Target="../tags/tag89.xml"/><Relationship Id="rId12" Type="http://schemas.openxmlformats.org/officeDocument/2006/relationships/tags" Target="../tags/tag94.xml"/><Relationship Id="rId17" Type="http://schemas.openxmlformats.org/officeDocument/2006/relationships/slide" Target="slide5.xml"/><Relationship Id="rId25" Type="http://schemas.openxmlformats.org/officeDocument/2006/relationships/slide" Target="slide28.xml"/><Relationship Id="rId2" Type="http://schemas.openxmlformats.org/officeDocument/2006/relationships/tags" Target="../tags/tag84.xml"/><Relationship Id="rId16" Type="http://schemas.openxmlformats.org/officeDocument/2006/relationships/slide" Target="slide3.xml"/><Relationship Id="rId20" Type="http://schemas.openxmlformats.org/officeDocument/2006/relationships/slide" Target="slide15.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tags" Target="../tags/tag93.xml"/><Relationship Id="rId24" Type="http://schemas.openxmlformats.org/officeDocument/2006/relationships/slide" Target="slide26.xml"/><Relationship Id="rId5" Type="http://schemas.openxmlformats.org/officeDocument/2006/relationships/tags" Target="../tags/tag87.xml"/><Relationship Id="rId15" Type="http://schemas.openxmlformats.org/officeDocument/2006/relationships/image" Target="../media/image12.png"/><Relationship Id="rId23" Type="http://schemas.openxmlformats.org/officeDocument/2006/relationships/slide" Target="slide24.xml"/><Relationship Id="rId10" Type="http://schemas.openxmlformats.org/officeDocument/2006/relationships/tags" Target="../tags/tag92.xml"/><Relationship Id="rId19" Type="http://schemas.openxmlformats.org/officeDocument/2006/relationships/slide" Target="slide13.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slideLayout" Target="../slideLayouts/slideLayout8.xml"/><Relationship Id="rId22" Type="http://schemas.openxmlformats.org/officeDocument/2006/relationships/slide" Target="slide21.xml"/><Relationship Id="rId27" Type="http://schemas.openxmlformats.org/officeDocument/2006/relationships/slide" Target="slide4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8.xml"/><Relationship Id="rId1" Type="http://schemas.openxmlformats.org/officeDocument/2006/relationships/tags" Target="../tags/tag96.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8.xml"/><Relationship Id="rId1" Type="http://schemas.openxmlformats.org/officeDocument/2006/relationships/tags" Target="../tags/tag97.xml"/></Relationships>
</file>

<file path=ppt/slides/_rels/slide24.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slide" Target="slide3.xml"/><Relationship Id="rId18" Type="http://schemas.openxmlformats.org/officeDocument/2006/relationships/slide" Target="slide26.xml"/><Relationship Id="rId3" Type="http://schemas.openxmlformats.org/officeDocument/2006/relationships/tags" Target="../tags/tag100.xml"/><Relationship Id="rId21" Type="http://schemas.openxmlformats.org/officeDocument/2006/relationships/slide" Target="slide45.xml"/><Relationship Id="rId7" Type="http://schemas.openxmlformats.org/officeDocument/2006/relationships/tags" Target="../tags/tag104.xml"/><Relationship Id="rId12" Type="http://schemas.openxmlformats.org/officeDocument/2006/relationships/image" Target="../media/image12.png"/><Relationship Id="rId17" Type="http://schemas.openxmlformats.org/officeDocument/2006/relationships/slide" Target="slide24.xml"/><Relationship Id="rId2" Type="http://schemas.openxmlformats.org/officeDocument/2006/relationships/tags" Target="../tags/tag99.xml"/><Relationship Id="rId16" Type="http://schemas.openxmlformats.org/officeDocument/2006/relationships/slide" Target="slide13.xml"/><Relationship Id="rId20" Type="http://schemas.openxmlformats.org/officeDocument/2006/relationships/slide" Target="slide42.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slideLayout" Target="../slideLayouts/slideLayout8.xml"/><Relationship Id="rId5" Type="http://schemas.openxmlformats.org/officeDocument/2006/relationships/tags" Target="../tags/tag102.xml"/><Relationship Id="rId15" Type="http://schemas.openxmlformats.org/officeDocument/2006/relationships/slide" Target="slide10.xml"/><Relationship Id="rId10" Type="http://schemas.openxmlformats.org/officeDocument/2006/relationships/tags" Target="../tags/tag107.xml"/><Relationship Id="rId19" Type="http://schemas.openxmlformats.org/officeDocument/2006/relationships/slide" Target="slide28.xml"/><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slide" Target="slide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08.xml"/></Relationships>
</file>

<file path=ppt/slides/_rels/slide26.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slide" Target="slide3.xml"/><Relationship Id="rId18" Type="http://schemas.openxmlformats.org/officeDocument/2006/relationships/slide" Target="slide26.xml"/><Relationship Id="rId3" Type="http://schemas.openxmlformats.org/officeDocument/2006/relationships/tags" Target="../tags/tag111.xml"/><Relationship Id="rId21" Type="http://schemas.openxmlformats.org/officeDocument/2006/relationships/slide" Target="slide45.xml"/><Relationship Id="rId7" Type="http://schemas.openxmlformats.org/officeDocument/2006/relationships/tags" Target="../tags/tag115.xml"/><Relationship Id="rId12" Type="http://schemas.openxmlformats.org/officeDocument/2006/relationships/image" Target="../media/image12.png"/><Relationship Id="rId17" Type="http://schemas.openxmlformats.org/officeDocument/2006/relationships/slide" Target="slide24.xml"/><Relationship Id="rId2" Type="http://schemas.openxmlformats.org/officeDocument/2006/relationships/tags" Target="../tags/tag110.xml"/><Relationship Id="rId16" Type="http://schemas.openxmlformats.org/officeDocument/2006/relationships/slide" Target="slide13.xml"/><Relationship Id="rId20" Type="http://schemas.openxmlformats.org/officeDocument/2006/relationships/slide" Target="slide42.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slideLayout" Target="../slideLayouts/slideLayout8.xml"/><Relationship Id="rId5" Type="http://schemas.openxmlformats.org/officeDocument/2006/relationships/tags" Target="../tags/tag113.xml"/><Relationship Id="rId15" Type="http://schemas.openxmlformats.org/officeDocument/2006/relationships/slide" Target="slide10.xml"/><Relationship Id="rId10" Type="http://schemas.openxmlformats.org/officeDocument/2006/relationships/tags" Target="../tags/tag118.xml"/><Relationship Id="rId19" Type="http://schemas.openxmlformats.org/officeDocument/2006/relationships/slide" Target="slide28.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slide" Target="slide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8.xml"/><Relationship Id="rId1" Type="http://schemas.openxmlformats.org/officeDocument/2006/relationships/tags" Target="../tags/tag119.xml"/></Relationships>
</file>

<file path=ppt/slides/_rels/slide28.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slide" Target="slide5.xml"/><Relationship Id="rId26" Type="http://schemas.openxmlformats.org/officeDocument/2006/relationships/slide" Target="slide34.xml"/><Relationship Id="rId3" Type="http://schemas.openxmlformats.org/officeDocument/2006/relationships/tags" Target="../tags/tag122.xml"/><Relationship Id="rId21" Type="http://schemas.openxmlformats.org/officeDocument/2006/relationships/slide" Target="slide24.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slide" Target="slide3.xml"/><Relationship Id="rId25" Type="http://schemas.openxmlformats.org/officeDocument/2006/relationships/slide" Target="slide32.xml"/><Relationship Id="rId2" Type="http://schemas.openxmlformats.org/officeDocument/2006/relationships/tags" Target="../tags/tag121.xml"/><Relationship Id="rId16" Type="http://schemas.openxmlformats.org/officeDocument/2006/relationships/image" Target="../media/image12.png"/><Relationship Id="rId20" Type="http://schemas.openxmlformats.org/officeDocument/2006/relationships/slide" Target="slide13.xml"/><Relationship Id="rId29" Type="http://schemas.openxmlformats.org/officeDocument/2006/relationships/slide" Target="slide45.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24" Type="http://schemas.openxmlformats.org/officeDocument/2006/relationships/slide" Target="slide29.xml"/><Relationship Id="rId5" Type="http://schemas.openxmlformats.org/officeDocument/2006/relationships/tags" Target="../tags/tag124.xml"/><Relationship Id="rId15" Type="http://schemas.openxmlformats.org/officeDocument/2006/relationships/slideLayout" Target="../slideLayouts/slideLayout8.xml"/><Relationship Id="rId23" Type="http://schemas.openxmlformats.org/officeDocument/2006/relationships/slide" Target="slide28.xml"/><Relationship Id="rId28" Type="http://schemas.openxmlformats.org/officeDocument/2006/relationships/slide" Target="slide42.xml"/><Relationship Id="rId10" Type="http://schemas.openxmlformats.org/officeDocument/2006/relationships/tags" Target="../tags/tag129.xml"/><Relationship Id="rId19" Type="http://schemas.openxmlformats.org/officeDocument/2006/relationships/slide" Target="slide10.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 Id="rId22" Type="http://schemas.openxmlformats.org/officeDocument/2006/relationships/slide" Target="slide26.xml"/><Relationship Id="rId27" Type="http://schemas.openxmlformats.org/officeDocument/2006/relationships/slide" Target="slide37.xml"/></Relationships>
</file>

<file path=ppt/slides/_rels/slide29.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slide" Target="slide5.xml"/><Relationship Id="rId26" Type="http://schemas.openxmlformats.org/officeDocument/2006/relationships/slide" Target="slide34.xml"/><Relationship Id="rId3" Type="http://schemas.openxmlformats.org/officeDocument/2006/relationships/tags" Target="../tags/tag136.xml"/><Relationship Id="rId21" Type="http://schemas.openxmlformats.org/officeDocument/2006/relationships/slide" Target="slide24.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slide" Target="slide3.xml"/><Relationship Id="rId25" Type="http://schemas.openxmlformats.org/officeDocument/2006/relationships/slide" Target="slide32.xml"/><Relationship Id="rId2" Type="http://schemas.openxmlformats.org/officeDocument/2006/relationships/tags" Target="../tags/tag135.xml"/><Relationship Id="rId16" Type="http://schemas.openxmlformats.org/officeDocument/2006/relationships/image" Target="../media/image12.png"/><Relationship Id="rId20" Type="http://schemas.openxmlformats.org/officeDocument/2006/relationships/slide" Target="slide13.xml"/><Relationship Id="rId29" Type="http://schemas.openxmlformats.org/officeDocument/2006/relationships/slide" Target="slide45.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24" Type="http://schemas.openxmlformats.org/officeDocument/2006/relationships/slide" Target="slide29.xml"/><Relationship Id="rId5" Type="http://schemas.openxmlformats.org/officeDocument/2006/relationships/tags" Target="../tags/tag138.xml"/><Relationship Id="rId15" Type="http://schemas.openxmlformats.org/officeDocument/2006/relationships/slideLayout" Target="../slideLayouts/slideLayout8.xml"/><Relationship Id="rId23" Type="http://schemas.openxmlformats.org/officeDocument/2006/relationships/slide" Target="slide28.xml"/><Relationship Id="rId28" Type="http://schemas.openxmlformats.org/officeDocument/2006/relationships/slide" Target="slide42.xml"/><Relationship Id="rId10" Type="http://schemas.openxmlformats.org/officeDocument/2006/relationships/tags" Target="../tags/tag143.xml"/><Relationship Id="rId19" Type="http://schemas.openxmlformats.org/officeDocument/2006/relationships/slide" Target="slide10.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 Id="rId22" Type="http://schemas.openxmlformats.org/officeDocument/2006/relationships/slide" Target="slide26.xml"/><Relationship Id="rId27" Type="http://schemas.openxmlformats.org/officeDocument/2006/relationships/slide" Target="slide37.xml"/></Relationships>
</file>

<file path=ppt/slides/_rels/slide3.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slide" Target="slide3.xml"/><Relationship Id="rId18" Type="http://schemas.openxmlformats.org/officeDocument/2006/relationships/slide" Target="slide26.xml"/><Relationship Id="rId3" Type="http://schemas.openxmlformats.org/officeDocument/2006/relationships/tags" Target="../tags/tag5.xml"/><Relationship Id="rId21" Type="http://schemas.openxmlformats.org/officeDocument/2006/relationships/slide" Target="slide45.xml"/><Relationship Id="rId7" Type="http://schemas.openxmlformats.org/officeDocument/2006/relationships/tags" Target="../tags/tag9.xml"/><Relationship Id="rId12" Type="http://schemas.openxmlformats.org/officeDocument/2006/relationships/image" Target="../media/image12.png"/><Relationship Id="rId17" Type="http://schemas.openxmlformats.org/officeDocument/2006/relationships/slide" Target="slide24.xml"/><Relationship Id="rId2" Type="http://schemas.openxmlformats.org/officeDocument/2006/relationships/tags" Target="../tags/tag4.xml"/><Relationship Id="rId16" Type="http://schemas.openxmlformats.org/officeDocument/2006/relationships/slide" Target="slide13.xml"/><Relationship Id="rId20" Type="http://schemas.openxmlformats.org/officeDocument/2006/relationships/slide" Target="slide42.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slideLayout" Target="../slideLayouts/slideLayout8.xml"/><Relationship Id="rId5" Type="http://schemas.openxmlformats.org/officeDocument/2006/relationships/tags" Target="../tags/tag7.xml"/><Relationship Id="rId15" Type="http://schemas.openxmlformats.org/officeDocument/2006/relationships/slide" Target="slide10.xml"/><Relationship Id="rId10" Type="http://schemas.openxmlformats.org/officeDocument/2006/relationships/tags" Target="../tags/tag12.xml"/><Relationship Id="rId19" Type="http://schemas.openxmlformats.org/officeDocument/2006/relationships/slide" Target="slide28.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slide" Target="slide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48.xml"/><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149.xml"/></Relationships>
</file>

<file path=ppt/slides/_rels/slide32.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tags" Target="../tags/tag162.xml"/><Relationship Id="rId18" Type="http://schemas.openxmlformats.org/officeDocument/2006/relationships/slide" Target="slide5.xml"/><Relationship Id="rId26" Type="http://schemas.openxmlformats.org/officeDocument/2006/relationships/slide" Target="slide34.xml"/><Relationship Id="rId3" Type="http://schemas.openxmlformats.org/officeDocument/2006/relationships/tags" Target="../tags/tag152.xml"/><Relationship Id="rId21" Type="http://schemas.openxmlformats.org/officeDocument/2006/relationships/slide" Target="slide24.xml"/><Relationship Id="rId7" Type="http://schemas.openxmlformats.org/officeDocument/2006/relationships/tags" Target="../tags/tag156.xml"/><Relationship Id="rId12" Type="http://schemas.openxmlformats.org/officeDocument/2006/relationships/tags" Target="../tags/tag161.xml"/><Relationship Id="rId17" Type="http://schemas.openxmlformats.org/officeDocument/2006/relationships/slide" Target="slide3.xml"/><Relationship Id="rId25" Type="http://schemas.openxmlformats.org/officeDocument/2006/relationships/slide" Target="slide32.xml"/><Relationship Id="rId2" Type="http://schemas.openxmlformats.org/officeDocument/2006/relationships/tags" Target="../tags/tag151.xml"/><Relationship Id="rId16" Type="http://schemas.openxmlformats.org/officeDocument/2006/relationships/image" Target="../media/image12.png"/><Relationship Id="rId20" Type="http://schemas.openxmlformats.org/officeDocument/2006/relationships/slide" Target="slide13.xml"/><Relationship Id="rId29" Type="http://schemas.openxmlformats.org/officeDocument/2006/relationships/slide" Target="slide45.xml"/><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tags" Target="../tags/tag160.xml"/><Relationship Id="rId24" Type="http://schemas.openxmlformats.org/officeDocument/2006/relationships/slide" Target="slide29.xml"/><Relationship Id="rId5" Type="http://schemas.openxmlformats.org/officeDocument/2006/relationships/tags" Target="../tags/tag154.xml"/><Relationship Id="rId15" Type="http://schemas.openxmlformats.org/officeDocument/2006/relationships/slideLayout" Target="../slideLayouts/slideLayout8.xml"/><Relationship Id="rId23" Type="http://schemas.openxmlformats.org/officeDocument/2006/relationships/slide" Target="slide28.xml"/><Relationship Id="rId28" Type="http://schemas.openxmlformats.org/officeDocument/2006/relationships/slide" Target="slide42.xml"/><Relationship Id="rId10" Type="http://schemas.openxmlformats.org/officeDocument/2006/relationships/tags" Target="../tags/tag159.xml"/><Relationship Id="rId19" Type="http://schemas.openxmlformats.org/officeDocument/2006/relationships/slide" Target="slide10.xml"/><Relationship Id="rId4" Type="http://schemas.openxmlformats.org/officeDocument/2006/relationships/tags" Target="../tags/tag153.xml"/><Relationship Id="rId9" Type="http://schemas.openxmlformats.org/officeDocument/2006/relationships/tags" Target="../tags/tag158.xml"/><Relationship Id="rId14" Type="http://schemas.openxmlformats.org/officeDocument/2006/relationships/tags" Target="../tags/tag163.xml"/><Relationship Id="rId22" Type="http://schemas.openxmlformats.org/officeDocument/2006/relationships/slide" Target="slide26.xml"/><Relationship Id="rId27" Type="http://schemas.openxmlformats.org/officeDocument/2006/relationships/slide" Target="slide3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64.xml"/></Relationships>
</file>

<file path=ppt/slides/_rels/slide34.xml.rels><?xml version="1.0" encoding="UTF-8" standalone="yes"?>
<Relationships xmlns="http://schemas.openxmlformats.org/package/2006/relationships"><Relationship Id="rId8" Type="http://schemas.openxmlformats.org/officeDocument/2006/relationships/tags" Target="../tags/tag172.xml"/><Relationship Id="rId13" Type="http://schemas.openxmlformats.org/officeDocument/2006/relationships/tags" Target="../tags/tag177.xml"/><Relationship Id="rId18" Type="http://schemas.openxmlformats.org/officeDocument/2006/relationships/slide" Target="slide5.xml"/><Relationship Id="rId26" Type="http://schemas.openxmlformats.org/officeDocument/2006/relationships/slide" Target="slide34.xml"/><Relationship Id="rId3" Type="http://schemas.openxmlformats.org/officeDocument/2006/relationships/tags" Target="../tags/tag167.xml"/><Relationship Id="rId21" Type="http://schemas.openxmlformats.org/officeDocument/2006/relationships/slide" Target="slide24.xml"/><Relationship Id="rId7" Type="http://schemas.openxmlformats.org/officeDocument/2006/relationships/tags" Target="../tags/tag171.xml"/><Relationship Id="rId12" Type="http://schemas.openxmlformats.org/officeDocument/2006/relationships/tags" Target="../tags/tag176.xml"/><Relationship Id="rId17" Type="http://schemas.openxmlformats.org/officeDocument/2006/relationships/slide" Target="slide3.xml"/><Relationship Id="rId25" Type="http://schemas.openxmlformats.org/officeDocument/2006/relationships/slide" Target="slide32.xml"/><Relationship Id="rId2" Type="http://schemas.openxmlformats.org/officeDocument/2006/relationships/tags" Target="../tags/tag166.xml"/><Relationship Id="rId16" Type="http://schemas.openxmlformats.org/officeDocument/2006/relationships/image" Target="../media/image12.png"/><Relationship Id="rId20" Type="http://schemas.openxmlformats.org/officeDocument/2006/relationships/slide" Target="slide13.xml"/><Relationship Id="rId29" Type="http://schemas.openxmlformats.org/officeDocument/2006/relationships/slide" Target="slide45.xml"/><Relationship Id="rId1" Type="http://schemas.openxmlformats.org/officeDocument/2006/relationships/tags" Target="../tags/tag165.xml"/><Relationship Id="rId6" Type="http://schemas.openxmlformats.org/officeDocument/2006/relationships/tags" Target="../tags/tag170.xml"/><Relationship Id="rId11" Type="http://schemas.openxmlformats.org/officeDocument/2006/relationships/tags" Target="../tags/tag175.xml"/><Relationship Id="rId24" Type="http://schemas.openxmlformats.org/officeDocument/2006/relationships/slide" Target="slide29.xml"/><Relationship Id="rId5" Type="http://schemas.openxmlformats.org/officeDocument/2006/relationships/tags" Target="../tags/tag169.xml"/><Relationship Id="rId15" Type="http://schemas.openxmlformats.org/officeDocument/2006/relationships/slideLayout" Target="../slideLayouts/slideLayout8.xml"/><Relationship Id="rId23" Type="http://schemas.openxmlformats.org/officeDocument/2006/relationships/slide" Target="slide28.xml"/><Relationship Id="rId28" Type="http://schemas.openxmlformats.org/officeDocument/2006/relationships/slide" Target="slide42.xml"/><Relationship Id="rId10" Type="http://schemas.openxmlformats.org/officeDocument/2006/relationships/tags" Target="../tags/tag174.xml"/><Relationship Id="rId19" Type="http://schemas.openxmlformats.org/officeDocument/2006/relationships/slide" Target="slide10.xml"/><Relationship Id="rId4" Type="http://schemas.openxmlformats.org/officeDocument/2006/relationships/tags" Target="../tags/tag168.xml"/><Relationship Id="rId9" Type="http://schemas.openxmlformats.org/officeDocument/2006/relationships/tags" Target="../tags/tag173.xml"/><Relationship Id="rId14" Type="http://schemas.openxmlformats.org/officeDocument/2006/relationships/tags" Target="../tags/tag178.xml"/><Relationship Id="rId22" Type="http://schemas.openxmlformats.org/officeDocument/2006/relationships/slide" Target="slide26.xml"/><Relationship Id="rId27" Type="http://schemas.openxmlformats.org/officeDocument/2006/relationships/slide" Target="slide3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8.xml"/><Relationship Id="rId1" Type="http://schemas.openxmlformats.org/officeDocument/2006/relationships/tags" Target="../tags/tag179.xml"/><Relationship Id="rId5"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8.xml"/><Relationship Id="rId1" Type="http://schemas.openxmlformats.org/officeDocument/2006/relationships/tags" Target="../tags/tag180.xml"/></Relationships>
</file>

<file path=ppt/slides/_rels/slide37.xml.rels><?xml version="1.0" encoding="UTF-8" standalone="yes"?>
<Relationships xmlns="http://schemas.openxmlformats.org/package/2006/relationships"><Relationship Id="rId8" Type="http://schemas.openxmlformats.org/officeDocument/2006/relationships/tags" Target="../tags/tag188.xml"/><Relationship Id="rId13" Type="http://schemas.openxmlformats.org/officeDocument/2006/relationships/tags" Target="../tags/tag193.xml"/><Relationship Id="rId18" Type="http://schemas.openxmlformats.org/officeDocument/2006/relationships/slide" Target="slide5.xml"/><Relationship Id="rId26" Type="http://schemas.openxmlformats.org/officeDocument/2006/relationships/slide" Target="slide34.xml"/><Relationship Id="rId3" Type="http://schemas.openxmlformats.org/officeDocument/2006/relationships/tags" Target="../tags/tag183.xml"/><Relationship Id="rId21" Type="http://schemas.openxmlformats.org/officeDocument/2006/relationships/slide" Target="slide24.xml"/><Relationship Id="rId7" Type="http://schemas.openxmlformats.org/officeDocument/2006/relationships/tags" Target="../tags/tag187.xml"/><Relationship Id="rId12" Type="http://schemas.openxmlformats.org/officeDocument/2006/relationships/tags" Target="../tags/tag192.xml"/><Relationship Id="rId17" Type="http://schemas.openxmlformats.org/officeDocument/2006/relationships/slide" Target="slide3.xml"/><Relationship Id="rId25" Type="http://schemas.openxmlformats.org/officeDocument/2006/relationships/slide" Target="slide32.xml"/><Relationship Id="rId2" Type="http://schemas.openxmlformats.org/officeDocument/2006/relationships/tags" Target="../tags/tag182.xml"/><Relationship Id="rId16" Type="http://schemas.openxmlformats.org/officeDocument/2006/relationships/image" Target="../media/image12.png"/><Relationship Id="rId20" Type="http://schemas.openxmlformats.org/officeDocument/2006/relationships/slide" Target="slide13.xml"/><Relationship Id="rId29" Type="http://schemas.openxmlformats.org/officeDocument/2006/relationships/slide" Target="slide45.xml"/><Relationship Id="rId1" Type="http://schemas.openxmlformats.org/officeDocument/2006/relationships/tags" Target="../tags/tag181.xml"/><Relationship Id="rId6" Type="http://schemas.openxmlformats.org/officeDocument/2006/relationships/tags" Target="../tags/tag186.xml"/><Relationship Id="rId11" Type="http://schemas.openxmlformats.org/officeDocument/2006/relationships/tags" Target="../tags/tag191.xml"/><Relationship Id="rId24" Type="http://schemas.openxmlformats.org/officeDocument/2006/relationships/slide" Target="slide29.xml"/><Relationship Id="rId5" Type="http://schemas.openxmlformats.org/officeDocument/2006/relationships/tags" Target="../tags/tag185.xml"/><Relationship Id="rId15" Type="http://schemas.openxmlformats.org/officeDocument/2006/relationships/slideLayout" Target="../slideLayouts/slideLayout8.xml"/><Relationship Id="rId23" Type="http://schemas.openxmlformats.org/officeDocument/2006/relationships/slide" Target="slide28.xml"/><Relationship Id="rId28" Type="http://schemas.openxmlformats.org/officeDocument/2006/relationships/slide" Target="slide42.xml"/><Relationship Id="rId10" Type="http://schemas.openxmlformats.org/officeDocument/2006/relationships/tags" Target="../tags/tag190.xml"/><Relationship Id="rId19" Type="http://schemas.openxmlformats.org/officeDocument/2006/relationships/slide" Target="slide10.xml"/><Relationship Id="rId4" Type="http://schemas.openxmlformats.org/officeDocument/2006/relationships/tags" Target="../tags/tag184.xml"/><Relationship Id="rId9" Type="http://schemas.openxmlformats.org/officeDocument/2006/relationships/tags" Target="../tags/tag189.xml"/><Relationship Id="rId14" Type="http://schemas.openxmlformats.org/officeDocument/2006/relationships/tags" Target="../tags/tag194.xml"/><Relationship Id="rId22" Type="http://schemas.openxmlformats.org/officeDocument/2006/relationships/slide" Target="slide26.xml"/><Relationship Id="rId27" Type="http://schemas.openxmlformats.org/officeDocument/2006/relationships/slide" Target="slide3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3.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slide" Target="slide3.xml"/><Relationship Id="rId18" Type="http://schemas.openxmlformats.org/officeDocument/2006/relationships/slide" Target="slide26.xml"/><Relationship Id="rId3" Type="http://schemas.openxmlformats.org/officeDocument/2006/relationships/tags" Target="../tags/tag197.xml"/><Relationship Id="rId21" Type="http://schemas.openxmlformats.org/officeDocument/2006/relationships/slide" Target="slide45.xml"/><Relationship Id="rId7" Type="http://schemas.openxmlformats.org/officeDocument/2006/relationships/tags" Target="../tags/tag201.xml"/><Relationship Id="rId12" Type="http://schemas.openxmlformats.org/officeDocument/2006/relationships/image" Target="../media/image12.png"/><Relationship Id="rId17" Type="http://schemas.openxmlformats.org/officeDocument/2006/relationships/slide" Target="slide24.xml"/><Relationship Id="rId2" Type="http://schemas.openxmlformats.org/officeDocument/2006/relationships/tags" Target="../tags/tag196.xml"/><Relationship Id="rId16" Type="http://schemas.openxmlformats.org/officeDocument/2006/relationships/slide" Target="slide13.xml"/><Relationship Id="rId20" Type="http://schemas.openxmlformats.org/officeDocument/2006/relationships/slide" Target="slide42.xml"/><Relationship Id="rId1" Type="http://schemas.openxmlformats.org/officeDocument/2006/relationships/tags" Target="../tags/tag195.xml"/><Relationship Id="rId6" Type="http://schemas.openxmlformats.org/officeDocument/2006/relationships/tags" Target="../tags/tag200.xml"/><Relationship Id="rId11" Type="http://schemas.openxmlformats.org/officeDocument/2006/relationships/slideLayout" Target="../slideLayouts/slideLayout8.xml"/><Relationship Id="rId5" Type="http://schemas.openxmlformats.org/officeDocument/2006/relationships/tags" Target="../tags/tag199.xml"/><Relationship Id="rId15" Type="http://schemas.openxmlformats.org/officeDocument/2006/relationships/slide" Target="slide10.xml"/><Relationship Id="rId10" Type="http://schemas.openxmlformats.org/officeDocument/2006/relationships/tags" Target="../tags/tag204.xml"/><Relationship Id="rId19" Type="http://schemas.openxmlformats.org/officeDocument/2006/relationships/slide" Target="slide28.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slide" Target="slide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20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6.xml"/></Relationships>
</file>

<file path=ppt/slides/_rels/slide45.xml.rels><?xml version="1.0" encoding="UTF-8" standalone="yes"?>
<Relationships xmlns="http://schemas.openxmlformats.org/package/2006/relationships"><Relationship Id="rId8" Type="http://schemas.openxmlformats.org/officeDocument/2006/relationships/tags" Target="../tags/tag214.xml"/><Relationship Id="rId13" Type="http://schemas.openxmlformats.org/officeDocument/2006/relationships/slide" Target="slide3.xml"/><Relationship Id="rId18" Type="http://schemas.openxmlformats.org/officeDocument/2006/relationships/slide" Target="slide26.xml"/><Relationship Id="rId3" Type="http://schemas.openxmlformats.org/officeDocument/2006/relationships/tags" Target="../tags/tag209.xml"/><Relationship Id="rId21" Type="http://schemas.openxmlformats.org/officeDocument/2006/relationships/slide" Target="slide45.xml"/><Relationship Id="rId7" Type="http://schemas.openxmlformats.org/officeDocument/2006/relationships/tags" Target="../tags/tag213.xml"/><Relationship Id="rId12" Type="http://schemas.openxmlformats.org/officeDocument/2006/relationships/image" Target="../media/image12.png"/><Relationship Id="rId17" Type="http://schemas.openxmlformats.org/officeDocument/2006/relationships/slide" Target="slide24.xml"/><Relationship Id="rId2" Type="http://schemas.openxmlformats.org/officeDocument/2006/relationships/tags" Target="../tags/tag208.xml"/><Relationship Id="rId16" Type="http://schemas.openxmlformats.org/officeDocument/2006/relationships/slide" Target="slide13.xml"/><Relationship Id="rId20" Type="http://schemas.openxmlformats.org/officeDocument/2006/relationships/slide" Target="slide42.xml"/><Relationship Id="rId1" Type="http://schemas.openxmlformats.org/officeDocument/2006/relationships/tags" Target="../tags/tag207.xml"/><Relationship Id="rId6" Type="http://schemas.openxmlformats.org/officeDocument/2006/relationships/tags" Target="../tags/tag212.xml"/><Relationship Id="rId11" Type="http://schemas.openxmlformats.org/officeDocument/2006/relationships/slideLayout" Target="../slideLayouts/slideLayout8.xml"/><Relationship Id="rId5" Type="http://schemas.openxmlformats.org/officeDocument/2006/relationships/tags" Target="../tags/tag211.xml"/><Relationship Id="rId15" Type="http://schemas.openxmlformats.org/officeDocument/2006/relationships/slide" Target="slide10.xml"/><Relationship Id="rId10" Type="http://schemas.openxmlformats.org/officeDocument/2006/relationships/tags" Target="../tags/tag216.xml"/><Relationship Id="rId19" Type="http://schemas.openxmlformats.org/officeDocument/2006/relationships/slide" Target="slide28.xml"/><Relationship Id="rId4" Type="http://schemas.openxmlformats.org/officeDocument/2006/relationships/tags" Target="../tags/tag210.xml"/><Relationship Id="rId9" Type="http://schemas.openxmlformats.org/officeDocument/2006/relationships/tags" Target="../tags/tag215.xml"/><Relationship Id="rId14" Type="http://schemas.openxmlformats.org/officeDocument/2006/relationships/slide" Target="slide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21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tags" Target="../tags/tag218.xml"/><Relationship Id="rId4" Type="http://schemas.openxmlformats.org/officeDocument/2006/relationships/image" Target="../media/image28.jpeg"/></Relationships>
</file>

<file path=ppt/slides/_rels/slide49.xml.rels><?xml version="1.0" encoding="UTF-8" standalone="yes"?>
<Relationships xmlns="http://schemas.openxmlformats.org/package/2006/relationships"><Relationship Id="rId3" Type="http://schemas.openxmlformats.org/officeDocument/2006/relationships/tags" Target="../tags/tag221.xml"/><Relationship Id="rId7" Type="http://schemas.openxmlformats.org/officeDocument/2006/relationships/image" Target="../media/image12.png"/><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slideLayout" Target="../slideLayouts/slideLayout8.xml"/><Relationship Id="rId5" Type="http://schemas.openxmlformats.org/officeDocument/2006/relationships/tags" Target="../tags/tag223.xml"/><Relationship Id="rId4" Type="http://schemas.openxmlformats.org/officeDocument/2006/relationships/tags" Target="../tags/tag222.xml"/></Relationships>
</file>

<file path=ppt/slides/_rels/slide5.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slide" Target="slide3.xml"/><Relationship Id="rId18" Type="http://schemas.openxmlformats.org/officeDocument/2006/relationships/slide" Target="slide26.xml"/><Relationship Id="rId3" Type="http://schemas.openxmlformats.org/officeDocument/2006/relationships/tags" Target="../tags/tag16.xml"/><Relationship Id="rId21" Type="http://schemas.openxmlformats.org/officeDocument/2006/relationships/slide" Target="slide45.xml"/><Relationship Id="rId7" Type="http://schemas.openxmlformats.org/officeDocument/2006/relationships/tags" Target="../tags/tag20.xml"/><Relationship Id="rId12" Type="http://schemas.openxmlformats.org/officeDocument/2006/relationships/image" Target="../media/image12.png"/><Relationship Id="rId17" Type="http://schemas.openxmlformats.org/officeDocument/2006/relationships/slide" Target="slide24.xml"/><Relationship Id="rId2" Type="http://schemas.openxmlformats.org/officeDocument/2006/relationships/tags" Target="../tags/tag15.xml"/><Relationship Id="rId16" Type="http://schemas.openxmlformats.org/officeDocument/2006/relationships/slide" Target="slide13.xml"/><Relationship Id="rId20" Type="http://schemas.openxmlformats.org/officeDocument/2006/relationships/slide" Target="slide42.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slideLayout" Target="../slideLayouts/slideLayout8.xml"/><Relationship Id="rId5" Type="http://schemas.openxmlformats.org/officeDocument/2006/relationships/tags" Target="../tags/tag18.xml"/><Relationship Id="rId15" Type="http://schemas.openxmlformats.org/officeDocument/2006/relationships/slide" Target="slide10.xml"/><Relationship Id="rId10" Type="http://schemas.openxmlformats.org/officeDocument/2006/relationships/tags" Target="../tags/tag23.xml"/><Relationship Id="rId19" Type="http://schemas.openxmlformats.org/officeDocument/2006/relationships/slide" Target="slide28.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slide" Target="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6" y="0"/>
            <a:ext cx="914222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52297316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2"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3" action="ppaction://hlinksldjump"/>
          </p:cNvPr>
          <p:cNvSpPr txBox="1">
            <a:spLocks noChangeArrowheads="1"/>
          </p:cNvSpPr>
          <p:nvPr>
            <p:custDataLst>
              <p:tags r:id="rId2"/>
            </p:custDataLst>
          </p:nvPr>
        </p:nvSpPr>
        <p:spPr bwMode="auto">
          <a:xfrm>
            <a:off x="301576" y="784095"/>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TI EP Product Portfolio</a:t>
            </a:r>
            <a:endParaRPr lang="en-US" dirty="0">
              <a:solidFill>
                <a:srgbClr val="000000"/>
              </a:solidFill>
            </a:endParaRPr>
          </a:p>
        </p:txBody>
      </p:sp>
      <p:sp>
        <p:nvSpPr>
          <p:cNvPr id="10" name="Text Box 4">
            <a:hlinkClick r:id="rId14" action="ppaction://hlinksldjump"/>
          </p:cNvPr>
          <p:cNvSpPr txBox="1">
            <a:spLocks noChangeArrowheads="1"/>
          </p:cNvSpPr>
          <p:nvPr>
            <p:custDataLst>
              <p:tags r:id="rId3"/>
            </p:custDataLst>
          </p:nvPr>
        </p:nvSpPr>
        <p:spPr bwMode="auto">
          <a:xfrm>
            <a:off x="301576" y="1267576"/>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DSP Core</a:t>
            </a:r>
            <a:endParaRPr lang="en-US" dirty="0">
              <a:solidFill>
                <a:srgbClr val="000000"/>
              </a:solidFill>
            </a:endParaRPr>
          </a:p>
        </p:txBody>
      </p:sp>
      <p:sp>
        <p:nvSpPr>
          <p:cNvPr id="11" name="Text Box 3">
            <a:hlinkClick r:id="rId15" action="ppaction://hlinksldjump"/>
          </p:cNvPr>
          <p:cNvSpPr txBox="1">
            <a:spLocks noChangeArrowheads="1"/>
          </p:cNvSpPr>
          <p:nvPr>
            <p:custDataLst>
              <p:tags r:id="rId4"/>
            </p:custDataLst>
          </p:nvPr>
        </p:nvSpPr>
        <p:spPr bwMode="auto">
          <a:xfrm>
            <a:off x="304800" y="1751057"/>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Devices &amp; Documentation</a:t>
            </a:r>
            <a:endParaRPr lang="en-US">
              <a:solidFill>
                <a:srgbClr val="000000"/>
              </a:solidFill>
            </a:endParaRPr>
          </a:p>
        </p:txBody>
      </p:sp>
      <p:sp>
        <p:nvSpPr>
          <p:cNvPr id="12" name="Text Box 4">
            <a:hlinkClick r:id="rId16" action="ppaction://hlinksldjump"/>
          </p:cNvPr>
          <p:cNvSpPr txBox="1">
            <a:spLocks noChangeArrowheads="1"/>
          </p:cNvSpPr>
          <p:nvPr>
            <p:custDataLst>
              <p:tags r:id="rId5"/>
            </p:custDataLst>
          </p:nvPr>
        </p:nvSpPr>
        <p:spPr bwMode="auto">
          <a:xfrm>
            <a:off x="301576" y="223453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Peripherals</a:t>
            </a:r>
            <a:endParaRPr lang="en-US" dirty="0">
              <a:solidFill>
                <a:srgbClr val="000000"/>
              </a:solidFill>
            </a:endParaRPr>
          </a:p>
        </p:txBody>
      </p:sp>
      <p:sp>
        <p:nvSpPr>
          <p:cNvPr id="13" name="Text Box 4">
            <a:hlinkClick r:id="rId17" action="ppaction://hlinksldjump"/>
          </p:cNvPr>
          <p:cNvSpPr txBox="1">
            <a:spLocks noChangeArrowheads="1"/>
          </p:cNvSpPr>
          <p:nvPr>
            <p:custDataLst>
              <p:tags r:id="rId6"/>
            </p:custDataLst>
          </p:nvPr>
        </p:nvSpPr>
        <p:spPr bwMode="auto">
          <a:xfrm>
            <a:off x="301576" y="2718019"/>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Example Device: C6748 DSP</a:t>
            </a:r>
            <a:endParaRPr lang="en-US" dirty="0">
              <a:solidFill>
                <a:srgbClr val="000000"/>
              </a:solidFill>
            </a:endParaRPr>
          </a:p>
        </p:txBody>
      </p:sp>
      <p:sp>
        <p:nvSpPr>
          <p:cNvPr id="14" name="Text Box 4">
            <a:hlinkClick r:id="rId18" action="ppaction://hlinksldjump"/>
          </p:cNvPr>
          <p:cNvSpPr txBox="1">
            <a:spLocks noChangeArrowheads="1"/>
          </p:cNvSpPr>
          <p:nvPr>
            <p:custDataLst>
              <p:tags r:id="rId7"/>
            </p:custDataLst>
          </p:nvPr>
        </p:nvSpPr>
        <p:spPr bwMode="auto">
          <a:xfrm>
            <a:off x="301576" y="3201500"/>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Choosing a Device</a:t>
            </a:r>
            <a:endParaRPr lang="en-US" dirty="0">
              <a:solidFill>
                <a:srgbClr val="000000"/>
              </a:solidFill>
            </a:endParaRPr>
          </a:p>
        </p:txBody>
      </p:sp>
      <p:sp>
        <p:nvSpPr>
          <p:cNvPr id="15" name="Text Box 4">
            <a:hlinkClick r:id="rId19" action="ppaction://hlinksldjump"/>
          </p:cNvPr>
          <p:cNvSpPr txBox="1">
            <a:spLocks noChangeArrowheads="1"/>
          </p:cNvSpPr>
          <p:nvPr>
            <p:custDataLst>
              <p:tags r:id="rId8"/>
            </p:custDataLst>
          </p:nvPr>
        </p:nvSpPr>
        <p:spPr bwMode="auto">
          <a:xfrm>
            <a:off x="301576" y="3684981"/>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C6000 Arch “Catchup”</a:t>
            </a:r>
            <a:endParaRPr lang="en-US" dirty="0">
              <a:solidFill>
                <a:srgbClr val="000000"/>
              </a:solidFill>
            </a:endParaRPr>
          </a:p>
        </p:txBody>
      </p:sp>
      <p:sp>
        <p:nvSpPr>
          <p:cNvPr id="16" name="Text Box 4">
            <a:hlinkClick r:id="rId20" action="ppaction://hlinksldjump"/>
          </p:cNvPr>
          <p:cNvSpPr txBox="1">
            <a:spLocks noChangeArrowheads="1"/>
          </p:cNvSpPr>
          <p:nvPr>
            <p:custDataLst>
              <p:tags r:id="rId9"/>
            </p:custDataLst>
          </p:nvPr>
        </p:nvSpPr>
        <p:spPr bwMode="auto">
          <a:xfrm>
            <a:off x="301576" y="4168462"/>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a:t>
            </a:r>
            <a:endParaRPr lang="en-US" dirty="0">
              <a:solidFill>
                <a:srgbClr val="000000"/>
              </a:solidFill>
            </a:endParaRPr>
          </a:p>
        </p:txBody>
      </p:sp>
      <p:sp>
        <p:nvSpPr>
          <p:cNvPr id="17" name="Text Box 4">
            <a:hlinkClick r:id="rId21" action="ppaction://hlinksldjump"/>
          </p:cNvPr>
          <p:cNvSpPr txBox="1">
            <a:spLocks noChangeArrowheads="1"/>
          </p:cNvSpPr>
          <p:nvPr>
            <p:custDataLst>
              <p:tags r:id="rId10"/>
            </p:custDataLst>
          </p:nvPr>
        </p:nvSpPr>
        <p:spPr bwMode="auto">
          <a:xfrm>
            <a:off x="301576" y="4651943"/>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Lab</a:t>
            </a:r>
            <a:endParaRPr lang="en-US" dirty="0">
              <a:solidFill>
                <a:srgbClr val="000000"/>
              </a:solidFill>
            </a:endParaRPr>
          </a:p>
        </p:txBody>
      </p:sp>
    </p:spTree>
    <p:custDataLst>
      <p:tags r:id="rId1"/>
    </p:custDataLst>
    <p:extLst>
      <p:ext uri="{BB962C8B-B14F-4D97-AF65-F5344CB8AC3E}">
        <p14:creationId xmlns:p14="http://schemas.microsoft.com/office/powerpoint/2010/main" val="27135738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DSP Generations : DSP and ARM+DSP</a:t>
            </a:r>
          </a:p>
        </p:txBody>
      </p:sp>
      <p:graphicFrame>
        <p:nvGraphicFramePr>
          <p:cNvPr id="166974" name="Group 62"/>
          <p:cNvGraphicFramePr>
            <a:graphicFrameLocks noGrp="1"/>
          </p:cNvGraphicFramePr>
          <p:nvPr>
            <p:extLst>
              <p:ext uri="{D42A27DB-BD31-4B8C-83A1-F6EECF244321}">
                <p14:modId xmlns:p14="http://schemas.microsoft.com/office/powerpoint/2010/main" val="2466992813"/>
              </p:ext>
            </p:extLst>
          </p:nvPr>
        </p:nvGraphicFramePr>
        <p:xfrm>
          <a:off x="228600" y="723900"/>
          <a:ext cx="8610600" cy="5602605"/>
        </p:xfrm>
        <a:graphic>
          <a:graphicData uri="http://schemas.openxmlformats.org/drawingml/2006/table">
            <a:tbl>
              <a:tblPr/>
              <a:tblGrid>
                <a:gridCol w="1409700"/>
                <a:gridCol w="1409700"/>
                <a:gridCol w="1752600"/>
                <a:gridCol w="1752600"/>
                <a:gridCol w="2286000"/>
              </a:tblGrid>
              <a:tr h="533400">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tx1"/>
                          </a:solidFill>
                          <a:effectLst/>
                          <a:latin typeface="Arial Narrow" pitchFamily="34" charset="0"/>
                        </a:rPr>
                        <a:t>Fixed-Point</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tx1"/>
                          </a:solidFill>
                          <a:effectLst/>
                          <a:latin typeface="Arial Narrow" pitchFamily="34" charset="0"/>
                        </a:rPr>
                        <a:t>Cores</a:t>
                      </a:r>
                    </a:p>
                  </a:txBody>
                  <a:tcPr marL="0" anchor="ctr" horzOverflow="overflow">
                    <a:lnL w="28575" cap="flat" cmpd="sng" algn="ctr">
                      <a:solidFill>
                        <a:schemeClr val="tx1"/>
                      </a:solidFill>
                      <a:prstDash val="solid"/>
                      <a:round/>
                      <a:headEnd type="none" w="sm" len="sm"/>
                      <a:tailEnd type="none" w="sm" len="sm"/>
                    </a:lnL>
                    <a:lnR w="12700" cap="flat" cmpd="sng" algn="ctr">
                      <a:solidFill>
                        <a:srgbClr val="969696"/>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Float-Point</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Cores</a:t>
                      </a:r>
                    </a:p>
                  </a:txBody>
                  <a:tcPr marL="0" marR="0" anchor="ctr" horzOverflow="overflow">
                    <a:lnL w="12700" cap="flat" cmpd="sng" algn="ctr">
                      <a:solidFill>
                        <a:srgbClr val="969696"/>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DSP</a:t>
                      </a:r>
                    </a:p>
                  </a:txBody>
                  <a:tcPr anchor="ctr" horzOverflow="overflow">
                    <a:lnL w="28575" cap="flat" cmpd="sng" algn="ctr">
                      <a:solidFill>
                        <a:schemeClr val="tx1"/>
                      </a:solidFill>
                      <a:prstDash val="solid"/>
                      <a:round/>
                      <a:headEnd type="none" w="sm" len="sm"/>
                      <a:tailEnd type="none" w="sm" len="sm"/>
                    </a:lnL>
                    <a:lnR w="12700" cap="flat" cmpd="sng" algn="ctr">
                      <a:solidFill>
                        <a:srgbClr val="969696"/>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DSP+DSP</a:t>
                      </a:r>
                    </a:p>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(Multi-core)</a:t>
                      </a:r>
                    </a:p>
                  </a:txBody>
                  <a:tcPr anchor="ctr" horzOverflow="overflow">
                    <a:lnL w="12700" cap="flat" cmpd="sng" algn="ctr">
                      <a:solidFill>
                        <a:srgbClr val="969696"/>
                      </a:solidFill>
                      <a:prstDash val="solid"/>
                      <a:round/>
                      <a:headEnd type="none" w="sm" len="sm"/>
                      <a:tailEnd type="none" w="sm" len="sm"/>
                    </a:lnL>
                    <a:lnR w="12700" cap="flat" cmpd="sng" algn="ctr">
                      <a:solidFill>
                        <a:srgbClr val="969696"/>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tx1"/>
                          </a:solidFill>
                          <a:effectLst/>
                          <a:latin typeface="Arial Narrow" pitchFamily="34" charset="0"/>
                        </a:rPr>
                        <a:t>ARM+DSP</a:t>
                      </a:r>
                    </a:p>
                  </a:txBody>
                  <a:tcPr anchor="ctr" horzOverflow="overflow">
                    <a:lnL w="12700" cap="flat" cmpd="sng" algn="ctr">
                      <a:solidFill>
                        <a:srgbClr val="969696"/>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r>
              <a:tr h="669925">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0" algn="l"/>
                        </a:tabLst>
                      </a:pPr>
                      <a:r>
                        <a:rPr kumimoji="0" lang="en-US" sz="2400" b="1" i="0" u="none" strike="noStrike" cap="none" normalizeH="0" baseline="0" smtClean="0">
                          <a:ln>
                            <a:noFill/>
                          </a:ln>
                          <a:solidFill>
                            <a:schemeClr val="tx1"/>
                          </a:solidFill>
                          <a:effectLst/>
                          <a:latin typeface="Arial Narrow" pitchFamily="34" charset="0"/>
                        </a:rPr>
                        <a:t>C62x</a:t>
                      </a:r>
                    </a:p>
                  </a:txBody>
                  <a:tcPr marL="274320" anchor="ctr" horzOverflow="overflow">
                    <a:lnL w="28575" cap="flat" cmpd="sng" algn="ctr">
                      <a:solidFill>
                        <a:schemeClr val="tx1"/>
                      </a:solidFill>
                      <a:prstDash val="solid"/>
                      <a:round/>
                      <a:headEnd type="none" w="sm" len="sm"/>
                      <a:tailEnd type="none" w="sm" len="sm"/>
                    </a:lnL>
                    <a:lnR w="12700" cap="flat" cmpd="sng" algn="ctr">
                      <a:solidFill>
                        <a:srgbClr val="777777"/>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C67x</a:t>
                      </a:r>
                    </a:p>
                  </a:txBody>
                  <a:tcPr marL="274320" anchor="ctr" horzOverflow="overflow">
                    <a:lnL w="12700" cap="flat" cmpd="sng" algn="ctr">
                      <a:solidFill>
                        <a:srgbClr val="777777"/>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509588" algn="l"/>
                          <a:tab pos="862013" algn="l"/>
                        </a:tabLst>
                      </a:pPr>
                      <a:r>
                        <a:rPr kumimoji="0" lang="en-US" sz="2000" b="1" i="0" u="none" strike="noStrike" cap="none" normalizeH="0" baseline="0" smtClean="0">
                          <a:ln>
                            <a:noFill/>
                          </a:ln>
                          <a:solidFill>
                            <a:schemeClr val="tx1"/>
                          </a:solidFill>
                          <a:effectLst/>
                          <a:latin typeface="Arial Narrow" pitchFamily="34" charset="0"/>
                        </a:rPr>
                        <a:t>C620x, C670x</a:t>
                      </a:r>
                    </a:p>
                  </a:txBody>
                  <a:tcPr marL="274320" anchor="ctr" horzOverflow="overflow">
                    <a:lnL w="28575" cap="flat" cmpd="sng" algn="ctr">
                      <a:solidFill>
                        <a:schemeClr val="tx1"/>
                      </a:solidFill>
                      <a:prstDash val="solid"/>
                      <a:round/>
                      <a:headEnd type="none" w="sm" len="sm"/>
                      <a:tailEnd type="none" w="sm" len="sm"/>
                    </a:lnL>
                    <a:lnR w="12700" cap="flat" cmpd="sng" algn="ctr">
                      <a:solidFill>
                        <a:srgbClr val="777777"/>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509588" algn="l"/>
                          <a:tab pos="862013" algn="l"/>
                        </a:tabLst>
                      </a:pPr>
                      <a:endParaRPr kumimoji="0" lang="en-US" sz="2000" b="1" i="0" u="none" strike="noStrike" cap="none" normalizeH="0" baseline="0" dirty="0" smtClean="0">
                        <a:ln>
                          <a:noFill/>
                        </a:ln>
                        <a:solidFill>
                          <a:schemeClr val="tx1"/>
                        </a:solidFill>
                        <a:effectLst/>
                        <a:latin typeface="Arial Narrow" pitchFamily="34" charset="0"/>
                      </a:endParaRPr>
                    </a:p>
                  </a:txBody>
                  <a:tcPr marL="274320" anchor="ctr" horzOverflow="overflow">
                    <a:lnL w="127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marL="274320" anchor="ctr" horzOverflow="overflow">
                    <a:lnL w="12700" cap="flat" cmpd="sng" algn="ctr">
                      <a:solidFill>
                        <a:srgbClr val="777777"/>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r>
              <a:tr h="669925">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C621x</a:t>
                      </a:r>
                    </a:p>
                  </a:txBody>
                  <a:tcPr marL="274320" anchor="ctr" horzOverflow="overflow">
                    <a:lnL w="28575" cap="flat" cmpd="sng" algn="ctr">
                      <a:solidFill>
                        <a:schemeClr val="tx1"/>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C67x</a:t>
                      </a:r>
                    </a:p>
                  </a:txBody>
                  <a:tcPr marL="274320" anchor="ctr" horzOverflow="overflow">
                    <a:lnL w="12700" cap="flat" cmpd="sng" algn="ctr">
                      <a:solidFill>
                        <a:srgbClr val="777777"/>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509588" algn="l"/>
                          <a:tab pos="862013" algn="l"/>
                        </a:tabLst>
                      </a:pPr>
                      <a:r>
                        <a:rPr kumimoji="0" lang="en-US" sz="2000" b="1" i="0" u="none" strike="noStrike" cap="none" normalizeH="0" baseline="0" smtClean="0">
                          <a:ln>
                            <a:noFill/>
                          </a:ln>
                          <a:solidFill>
                            <a:schemeClr val="tx1"/>
                          </a:solidFill>
                          <a:effectLst/>
                          <a:latin typeface="Arial Narrow" pitchFamily="34" charset="0"/>
                        </a:rPr>
                        <a:t>C6211, C671x</a:t>
                      </a:r>
                    </a:p>
                  </a:txBody>
                  <a:tcPr marL="274320" anchor="ctr" horzOverflow="overflow">
                    <a:lnL w="28575" cap="flat" cmpd="sng" algn="ctr">
                      <a:solidFill>
                        <a:schemeClr val="tx1"/>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509588" algn="l"/>
                          <a:tab pos="862013" algn="l"/>
                        </a:tabLst>
                      </a:pPr>
                      <a:endParaRPr kumimoji="0" lang="en-US" sz="2000" b="1" i="0" u="none" strike="noStrike" cap="none" normalizeH="0" baseline="0" smtClean="0">
                        <a:ln>
                          <a:noFill/>
                        </a:ln>
                        <a:solidFill>
                          <a:schemeClr val="tx1"/>
                        </a:solidFill>
                        <a:effectLst/>
                        <a:latin typeface="Arial Narrow" pitchFamily="34" charset="0"/>
                      </a:endParaRPr>
                    </a:p>
                  </a:txBody>
                  <a:tcPr marL="274320" anchor="ctr" horzOverflow="overflow">
                    <a:lnL w="127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 </a:t>
                      </a:r>
                    </a:p>
                  </a:txBody>
                  <a:tcPr marL="274320" anchor="ctr" horzOverflow="overflow">
                    <a:lnL w="12700" cap="flat" cmpd="sng" algn="ctr">
                      <a:solidFill>
                        <a:srgbClr val="777777"/>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r>
              <a:tr h="669925">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C64x</a:t>
                      </a:r>
                    </a:p>
                  </a:txBody>
                  <a:tcPr marL="274320" anchor="ctr" horzOverflow="overflow">
                    <a:lnL w="28575" cap="flat" cmpd="sng" algn="ctr">
                      <a:solidFill>
                        <a:schemeClr val="tx1"/>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2400" b="1" i="0" u="none" strike="noStrike" cap="none" normalizeH="0" baseline="0" smtClean="0">
                        <a:ln>
                          <a:noFill/>
                        </a:ln>
                        <a:solidFill>
                          <a:schemeClr val="tx1"/>
                        </a:solidFill>
                        <a:effectLst/>
                        <a:latin typeface="Arial Narrow" pitchFamily="34" charset="0"/>
                      </a:endParaRPr>
                    </a:p>
                  </a:txBody>
                  <a:tcPr marL="274320" anchor="ctr" horzOverflow="overflow">
                    <a:lnL w="12700" cap="flat" cmpd="sng" algn="ctr">
                      <a:solidFill>
                        <a:srgbClr val="777777"/>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966788" algn="ctr"/>
                        </a:tabLst>
                      </a:pPr>
                      <a:r>
                        <a:rPr kumimoji="0" lang="en-US" sz="2000" b="1" i="0" u="none" strike="noStrike" cap="none" normalizeH="0" baseline="0" smtClean="0">
                          <a:ln>
                            <a:noFill/>
                          </a:ln>
                          <a:solidFill>
                            <a:schemeClr val="tx1"/>
                          </a:solidFill>
                          <a:effectLst/>
                          <a:latin typeface="Arial Narrow" pitchFamily="34" charset="0"/>
                        </a:rPr>
                        <a:t>C641x </a:t>
                      </a:r>
                      <a:br>
                        <a:rPr kumimoji="0" lang="en-US" sz="2000" b="1" i="0" u="none" strike="noStrike" cap="none" normalizeH="0" baseline="0" smtClean="0">
                          <a:ln>
                            <a:noFill/>
                          </a:ln>
                          <a:solidFill>
                            <a:schemeClr val="tx1"/>
                          </a:solidFill>
                          <a:effectLst/>
                          <a:latin typeface="Arial Narrow" pitchFamily="34" charset="0"/>
                        </a:rPr>
                      </a:br>
                      <a:r>
                        <a:rPr kumimoji="0" lang="en-US" sz="2000" b="1" i="0" u="none" strike="noStrike" cap="none" normalizeH="0" baseline="0" smtClean="0">
                          <a:ln>
                            <a:noFill/>
                          </a:ln>
                          <a:solidFill>
                            <a:schemeClr val="tx1"/>
                          </a:solidFill>
                          <a:effectLst/>
                          <a:latin typeface="Arial Narrow" pitchFamily="34" charset="0"/>
                        </a:rPr>
                        <a:t>DM642</a:t>
                      </a:r>
                    </a:p>
                  </a:txBody>
                  <a:tcPr marL="274320" anchor="ctr" horzOverflow="overflow">
                    <a:lnL w="28575" cap="flat" cmpd="sng" algn="ctr">
                      <a:solidFill>
                        <a:schemeClr val="tx1"/>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966788" algn="ctr"/>
                        </a:tabLst>
                      </a:pPr>
                      <a:endParaRPr kumimoji="0" lang="en-US" sz="2000" b="1" i="0" u="none" strike="noStrike" cap="none" normalizeH="0" baseline="0" smtClean="0">
                        <a:ln>
                          <a:noFill/>
                        </a:ln>
                        <a:solidFill>
                          <a:schemeClr val="tx1"/>
                        </a:solidFill>
                        <a:effectLst/>
                        <a:latin typeface="Arial Narrow" pitchFamily="34" charset="0"/>
                      </a:endParaRPr>
                    </a:p>
                  </a:txBody>
                  <a:tcPr marL="274320" anchor="ctr" horzOverflow="overflow">
                    <a:lnL w="127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marL="274320" anchor="ctr" horzOverflow="overflow">
                    <a:lnL w="12700" cap="flat" cmpd="sng" algn="ctr">
                      <a:solidFill>
                        <a:srgbClr val="777777"/>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r>
              <a:tr h="669925">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2400" b="1" i="0" u="none" strike="noStrike" cap="none" normalizeH="0" baseline="0" smtClean="0">
                        <a:ln>
                          <a:noFill/>
                        </a:ln>
                        <a:solidFill>
                          <a:schemeClr val="tx1"/>
                        </a:solidFill>
                        <a:effectLst/>
                        <a:latin typeface="Arial Narrow" pitchFamily="34" charset="0"/>
                      </a:endParaRPr>
                    </a:p>
                  </a:txBody>
                  <a:tcPr marL="274320" anchor="ctr" horzOverflow="overflow">
                    <a:lnL w="28575" cap="flat" cmpd="sng" algn="ctr">
                      <a:solidFill>
                        <a:schemeClr val="tx1"/>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C67x+</a:t>
                      </a:r>
                    </a:p>
                  </a:txBody>
                  <a:tcPr marL="274320" anchor="ctr" horzOverflow="overflow">
                    <a:lnL w="12700" cap="flat" cmpd="sng" algn="ctr">
                      <a:solidFill>
                        <a:srgbClr val="777777"/>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966788" algn="ctr"/>
                        </a:tabLst>
                      </a:pPr>
                      <a:r>
                        <a:rPr kumimoji="0" lang="en-US" sz="2000" b="1" i="0" u="none" strike="noStrike" cap="none" normalizeH="0" baseline="0" smtClean="0">
                          <a:ln>
                            <a:noFill/>
                          </a:ln>
                          <a:solidFill>
                            <a:schemeClr val="tx1"/>
                          </a:solidFill>
                          <a:effectLst/>
                          <a:latin typeface="Arial Narrow" pitchFamily="34" charset="0"/>
                        </a:rPr>
                        <a:t>C672x</a:t>
                      </a:r>
                    </a:p>
                  </a:txBody>
                  <a:tcPr marL="274320" anchor="ctr" horzOverflow="overflow">
                    <a:lnL w="28575" cap="flat" cmpd="sng" algn="ctr">
                      <a:solidFill>
                        <a:schemeClr val="tx1"/>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966788" algn="ctr"/>
                        </a:tabLst>
                      </a:pPr>
                      <a:endParaRPr kumimoji="0" lang="en-US" sz="2000" b="1" i="0" u="none" strike="noStrike" cap="none" normalizeH="0" baseline="0" smtClean="0">
                        <a:ln>
                          <a:noFill/>
                        </a:ln>
                        <a:solidFill>
                          <a:schemeClr val="tx1"/>
                        </a:solidFill>
                        <a:effectLst/>
                        <a:latin typeface="Arial Narrow" pitchFamily="34" charset="0"/>
                      </a:endParaRPr>
                    </a:p>
                  </a:txBody>
                  <a:tcPr marL="274320" anchor="ctr" horzOverflow="overflow">
                    <a:lnL w="127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Narrow" pitchFamily="34" charset="0"/>
                      </a:endParaRPr>
                    </a:p>
                  </a:txBody>
                  <a:tcPr marL="274320" anchor="ctr" horzOverflow="overflow">
                    <a:lnL w="12700" cap="flat" cmpd="sng" algn="ctr">
                      <a:solidFill>
                        <a:srgbClr val="777777"/>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r>
              <a:tr h="7302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Narrow" pitchFamily="34" charset="0"/>
                        </a:rPr>
                        <a:t>C64x+</a:t>
                      </a:r>
                    </a:p>
                  </a:txBody>
                  <a:tcPr marL="274320" anchor="ctr" horzOverflow="overflow">
                    <a:lnL w="28575" cap="flat" cmpd="sng" algn="ctr">
                      <a:solidFill>
                        <a:schemeClr val="tx1"/>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endParaRPr kumimoji="0" lang="en-US" sz="2400" b="1" i="0" u="none" strike="noStrike" cap="none" normalizeH="0" baseline="0" smtClean="0">
                        <a:ln>
                          <a:noFill/>
                        </a:ln>
                        <a:solidFill>
                          <a:schemeClr val="tx1"/>
                        </a:solidFill>
                        <a:effectLst/>
                        <a:latin typeface="Arial Narrow" pitchFamily="34" charset="0"/>
                      </a:endParaRPr>
                    </a:p>
                  </a:txBody>
                  <a:tcPr marL="274320" anchor="ctr" horzOverflow="overflow">
                    <a:lnL w="12700" cap="flat" cmpd="sng" algn="ctr">
                      <a:solidFill>
                        <a:srgbClr val="777777"/>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966788" algn="ctr"/>
                        </a:tabLst>
                      </a:pPr>
                      <a:r>
                        <a:rPr kumimoji="0" lang="en-US" sz="2000" b="1" i="0" u="none" strike="noStrike" cap="none" normalizeH="0" baseline="0" smtClean="0">
                          <a:ln>
                            <a:noFill/>
                          </a:ln>
                          <a:solidFill>
                            <a:schemeClr val="tx1"/>
                          </a:solidFill>
                          <a:effectLst/>
                          <a:latin typeface="Arial Narrow" pitchFamily="34" charset="0"/>
                        </a:rPr>
                        <a:t>DM643x</a:t>
                      </a:r>
                      <a:br>
                        <a:rPr kumimoji="0" lang="en-US" sz="2000" b="1" i="0" u="none" strike="noStrike" cap="none" normalizeH="0" baseline="0" smtClean="0">
                          <a:ln>
                            <a:noFill/>
                          </a:ln>
                          <a:solidFill>
                            <a:schemeClr val="tx1"/>
                          </a:solidFill>
                          <a:effectLst/>
                          <a:latin typeface="Arial Narrow" pitchFamily="34" charset="0"/>
                        </a:rPr>
                      </a:br>
                      <a:r>
                        <a:rPr kumimoji="0" lang="en-US" sz="2000" b="1" i="0" u="none" strike="noStrike" cap="none" normalizeH="0" baseline="0" smtClean="0">
                          <a:ln>
                            <a:noFill/>
                          </a:ln>
                          <a:solidFill>
                            <a:schemeClr val="tx1"/>
                          </a:solidFill>
                          <a:effectLst/>
                          <a:latin typeface="Arial Narrow" pitchFamily="34" charset="0"/>
                        </a:rPr>
                        <a:t>C645x</a:t>
                      </a:r>
                    </a:p>
                  </a:txBody>
                  <a:tcPr marL="274320" anchor="ctr" horzOverflow="overflow">
                    <a:lnL w="28575" cap="flat" cmpd="sng" algn="ctr">
                      <a:solidFill>
                        <a:schemeClr val="tx1"/>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966788" algn="ctr"/>
                        </a:tabLst>
                      </a:pPr>
                      <a:endParaRPr kumimoji="0" lang="en-US" sz="2000" b="1" i="0" u="none" strike="noStrike" cap="none" normalizeH="0" baseline="0" smtClean="0">
                        <a:ln>
                          <a:noFill/>
                        </a:ln>
                        <a:solidFill>
                          <a:schemeClr val="tx1"/>
                        </a:solidFill>
                        <a:effectLst/>
                        <a:latin typeface="Arial Narrow" pitchFamily="34" charset="0"/>
                      </a:endParaRPr>
                    </a:p>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966788" algn="ctr"/>
                        </a:tabLst>
                      </a:pPr>
                      <a:r>
                        <a:rPr kumimoji="0" lang="en-US" sz="2000" b="1" i="0" u="none" strike="noStrike" cap="none" normalizeH="0" baseline="0" smtClean="0">
                          <a:ln>
                            <a:noFill/>
                          </a:ln>
                          <a:solidFill>
                            <a:schemeClr val="tx1"/>
                          </a:solidFill>
                          <a:effectLst/>
                          <a:latin typeface="Arial Narrow" pitchFamily="34" charset="0"/>
                        </a:rPr>
                        <a:t>C647x</a:t>
                      </a:r>
                    </a:p>
                  </a:txBody>
                  <a:tcPr marL="274320" anchor="ctr" horzOverflow="overflow">
                    <a:lnL w="127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DM64xx, OMAP35x, DM37x</a:t>
                      </a:r>
                    </a:p>
                  </a:txBody>
                  <a:tcPr marL="274320" anchor="ctr" horzOverflow="overflow">
                    <a:lnL w="12700" cap="flat" cmpd="sng" algn="ctr">
                      <a:solidFill>
                        <a:srgbClr val="777777"/>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chemeClr val="accent5">
                        <a:lumMod val="20000"/>
                        <a:lumOff val="80000"/>
                      </a:schemeClr>
                    </a:solidFill>
                  </a:tcPr>
                </a:tc>
              </a:tr>
              <a:tr h="730250">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1371600" algn="ctr"/>
                        </a:tabLst>
                      </a:pPr>
                      <a:r>
                        <a:rPr kumimoji="0" lang="en-US" sz="2400" b="1" i="0" u="none" strike="noStrike" cap="none" normalizeH="0" baseline="0" smtClean="0">
                          <a:ln>
                            <a:noFill/>
                          </a:ln>
                          <a:solidFill>
                            <a:schemeClr val="tx1"/>
                          </a:solidFill>
                          <a:effectLst/>
                          <a:latin typeface="Arial Narrow" pitchFamily="34" charset="0"/>
                        </a:rPr>
                        <a:t>C674x</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CCFF66"/>
                    </a:solid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966788" algn="ctr"/>
                        </a:tabLst>
                      </a:pPr>
                      <a:r>
                        <a:rPr kumimoji="0" lang="en-US" sz="2000" b="1" i="0" u="none" strike="noStrike" cap="none" normalizeH="0" baseline="0" smtClean="0">
                          <a:ln>
                            <a:noFill/>
                          </a:ln>
                          <a:solidFill>
                            <a:schemeClr val="tx2"/>
                          </a:solidFill>
                          <a:effectLst/>
                          <a:latin typeface="Arial Narrow" pitchFamily="34" charset="0"/>
                        </a:rPr>
                        <a:t>C6748</a:t>
                      </a:r>
                    </a:p>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966788" algn="ctr"/>
                        </a:tabLst>
                      </a:pPr>
                      <a:endParaRPr kumimoji="0" lang="en-US" sz="2000" b="1" i="0" u="none" strike="noStrike" cap="none" normalizeH="0" baseline="0" smtClean="0">
                        <a:ln>
                          <a:noFill/>
                        </a:ln>
                        <a:solidFill>
                          <a:schemeClr val="tx1"/>
                        </a:solidFill>
                        <a:effectLst/>
                        <a:latin typeface="Arial Narrow" pitchFamily="34" charset="0"/>
                      </a:endParaRPr>
                    </a:p>
                  </a:txBody>
                  <a:tcPr marL="274320" anchor="ctr" horzOverflow="overflow">
                    <a:lnL w="28575" cap="flat" cmpd="sng" algn="ctr">
                      <a:solidFill>
                        <a:schemeClr val="tx1"/>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CCFF66"/>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966788" algn="ctr"/>
                        </a:tabLst>
                      </a:pPr>
                      <a:r>
                        <a:rPr kumimoji="0" lang="en-US" sz="2000" b="1" i="0" u="none" strike="noStrike" cap="none" normalizeH="0" baseline="0" smtClean="0">
                          <a:ln>
                            <a:noFill/>
                          </a:ln>
                          <a:solidFill>
                            <a:schemeClr val="tx1"/>
                          </a:solidFill>
                          <a:effectLst/>
                          <a:latin typeface="Arial Narrow" pitchFamily="34" charset="0"/>
                        </a:rPr>
                        <a:t> </a:t>
                      </a:r>
                    </a:p>
                  </a:txBody>
                  <a:tcPr marL="274320" anchor="ctr" horzOverflow="overflow">
                    <a:lnL w="127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CCFF66"/>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2"/>
                          </a:solidFill>
                          <a:effectLst/>
                          <a:latin typeface="Arial Narrow" pitchFamily="34" charset="0"/>
                        </a:rPr>
                        <a:t>OMAP-L138</a:t>
                      </a:r>
                      <a:r>
                        <a:rPr kumimoji="0" lang="en-US" sz="2000" b="1" i="0" u="none" strike="noStrike" cap="none" normalizeH="0" baseline="0" smtClean="0">
                          <a:ln>
                            <a:noFill/>
                          </a:ln>
                          <a:solidFill>
                            <a:schemeClr val="tx1"/>
                          </a:solidFill>
                          <a:effectLst/>
                          <a:latin typeface="Arial Narrow" pitchFamily="34" charset="0"/>
                        </a:rPr>
                        <a:t>*</a:t>
                      </a:r>
                    </a:p>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C6A8168</a:t>
                      </a:r>
                    </a:p>
                  </a:txBody>
                  <a:tcPr marL="274320" anchor="ctr" horzOverflow="overflow">
                    <a:lnL w="12700" cap="flat" cmpd="sng" algn="ctr">
                      <a:solidFill>
                        <a:srgbClr val="777777"/>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CCFF66"/>
                    </a:solidFill>
                  </a:tcPr>
                </a:tc>
              </a:tr>
              <a:tr h="730250">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1371600" algn="ctr"/>
                        </a:tabLst>
                      </a:pPr>
                      <a:r>
                        <a:rPr kumimoji="0" lang="en-US" sz="2400" b="1" i="0" u="none" strike="noStrike" cap="none" normalizeH="0" baseline="0" smtClean="0">
                          <a:ln>
                            <a:noFill/>
                          </a:ln>
                          <a:solidFill>
                            <a:schemeClr val="tx1"/>
                          </a:solidFill>
                          <a:effectLst/>
                          <a:latin typeface="Arial Narrow" pitchFamily="34" charset="0"/>
                        </a:rPr>
                        <a:t>C66x</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777777"/>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FF66"/>
                    </a:solid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966788" algn="ctr"/>
                        </a:tabLst>
                      </a:pPr>
                      <a:r>
                        <a:rPr kumimoji="0" lang="en-US" sz="2000" b="0" i="1" u="none" strike="noStrike" cap="none" normalizeH="0" baseline="0" smtClean="0">
                          <a:ln>
                            <a:noFill/>
                          </a:ln>
                          <a:solidFill>
                            <a:srgbClr val="777777"/>
                          </a:solidFill>
                          <a:effectLst/>
                          <a:latin typeface="Arial Narrow" pitchFamily="34" charset="0"/>
                        </a:rPr>
                        <a:t>Future</a:t>
                      </a:r>
                    </a:p>
                  </a:txBody>
                  <a:tcPr marL="274320" anchor="ctr" horzOverflow="overflow">
                    <a:lnL w="28575" cap="flat" cmpd="sng" algn="ctr">
                      <a:solidFill>
                        <a:schemeClr val="tx1"/>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FF66"/>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tab pos="966788" algn="ctr"/>
                        </a:tabLst>
                      </a:pPr>
                      <a:r>
                        <a:rPr kumimoji="0" lang="en-US" sz="2000" b="1" i="0" u="none" strike="noStrike" cap="none" normalizeH="0" baseline="0" dirty="0" smtClean="0">
                          <a:ln>
                            <a:noFill/>
                          </a:ln>
                          <a:solidFill>
                            <a:schemeClr val="tx1"/>
                          </a:solidFill>
                          <a:effectLst/>
                          <a:latin typeface="Arial Narrow" pitchFamily="34" charset="0"/>
                        </a:rPr>
                        <a:t>C667x </a:t>
                      </a:r>
                      <a:br>
                        <a:rPr kumimoji="0" lang="en-US" sz="2000" b="1" i="0" u="none" strike="noStrike" cap="none" normalizeH="0" baseline="0" dirty="0" smtClean="0">
                          <a:ln>
                            <a:noFill/>
                          </a:ln>
                          <a:solidFill>
                            <a:schemeClr val="tx1"/>
                          </a:solidFill>
                          <a:effectLst/>
                          <a:latin typeface="Arial Narrow" pitchFamily="34" charset="0"/>
                        </a:rPr>
                      </a:br>
                      <a:r>
                        <a:rPr kumimoji="0" lang="en-US" sz="2000" b="1" i="0" u="none" strike="noStrike" cap="none" normalizeH="0" baseline="0" dirty="0" smtClean="0">
                          <a:ln>
                            <a:noFill/>
                          </a:ln>
                          <a:solidFill>
                            <a:schemeClr val="tx1"/>
                          </a:solidFill>
                          <a:effectLst/>
                          <a:latin typeface="Arial Narrow" pitchFamily="34" charset="0"/>
                        </a:rPr>
                        <a:t>C665x (new)</a:t>
                      </a:r>
                    </a:p>
                  </a:txBody>
                  <a:tcPr marL="274320" anchor="ctr" horzOverflow="overflow">
                    <a:lnL w="127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FF66"/>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1" u="none" strike="noStrike" cap="none" normalizeH="0" baseline="0" smtClean="0">
                          <a:ln>
                            <a:noFill/>
                          </a:ln>
                          <a:solidFill>
                            <a:srgbClr val="777777"/>
                          </a:solidFill>
                          <a:effectLst/>
                          <a:latin typeface="Arial Narrow" pitchFamily="34" charset="0"/>
                        </a:rPr>
                        <a:t> </a:t>
                      </a:r>
                    </a:p>
                  </a:txBody>
                  <a:tcPr marL="274320" anchor="ctr" horzOverflow="overflow">
                    <a:lnL w="12700" cap="flat" cmpd="sng" algn="ctr">
                      <a:solidFill>
                        <a:srgbClr val="777777"/>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777777"/>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FF66"/>
                    </a:solidFill>
                  </a:tcPr>
                </a:tc>
              </a:tr>
            </a:tbl>
          </a:graphicData>
        </a:graphic>
      </p:graphicFrame>
      <p:sp>
        <p:nvSpPr>
          <p:cNvPr id="11324" name="Line 60"/>
          <p:cNvSpPr>
            <a:spLocks noChangeShapeType="1"/>
          </p:cNvSpPr>
          <p:nvPr/>
        </p:nvSpPr>
        <p:spPr bwMode="auto">
          <a:xfrm>
            <a:off x="4016375" y="5084763"/>
            <a:ext cx="2743200" cy="0"/>
          </a:xfrm>
          <a:prstGeom prst="line">
            <a:avLst/>
          </a:prstGeom>
          <a:noFill/>
          <a:ln w="12700">
            <a:solidFill>
              <a:srgbClr val="808080"/>
            </a:solidFill>
            <a:prstDash val="dash"/>
            <a:round/>
            <a:headEnd type="triangle" w="med" len="med"/>
            <a:tailEnd type="triangle" w="med" len="med"/>
          </a:ln>
        </p:spPr>
        <p:txBody>
          <a:bodyPr/>
          <a:lstStyle/>
          <a:p>
            <a:endParaRPr lang="en-US"/>
          </a:p>
        </p:txBody>
      </p:sp>
    </p:spTree>
    <p:custDataLst>
      <p:tags r:id="rId1"/>
    </p:custDataLst>
    <p:extLst>
      <p:ext uri="{BB962C8B-B14F-4D97-AF65-F5344CB8AC3E}">
        <p14:creationId xmlns:p14="http://schemas.microsoft.com/office/powerpoint/2010/main" val="65862044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57200" y="4114800"/>
            <a:ext cx="5081840" cy="2603790"/>
          </a:xfrm>
          <a:prstGeom prst="rect">
            <a:avLst/>
          </a:prstGeom>
          <a:solidFill>
            <a:srgbClr val="CCFF66"/>
          </a:solidFill>
          <a:ln w="12700">
            <a:solidFill>
              <a:srgbClr val="C0C0C0"/>
            </a:solidFill>
            <a:miter lim="800000"/>
            <a:headEnd/>
            <a:tailEnd/>
          </a:ln>
        </p:spPr>
        <p:txBody>
          <a:bodyPr wrap="none" tIns="137160" bIns="137160">
            <a:spAutoFit/>
          </a:bodyPr>
          <a:lstStyle/>
          <a:p>
            <a:pPr eaLnBrk="0" hangingPunct="0">
              <a:tabLst>
                <a:tab pos="1087438" algn="l"/>
                <a:tab pos="1260475" algn="l"/>
              </a:tabLst>
            </a:pPr>
            <a:r>
              <a:rPr lang="en-US" sz="1800" u="sng">
                <a:latin typeface="Arial Narrow" pitchFamily="34" charset="0"/>
              </a:rPr>
              <a:t>DSP/BIOS Real-Time Operating System</a:t>
            </a:r>
          </a:p>
          <a:p>
            <a:pPr eaLnBrk="0" hangingPunct="0">
              <a:tabLst>
                <a:tab pos="1087438" algn="l"/>
                <a:tab pos="1260475" algn="l"/>
              </a:tabLst>
            </a:pPr>
            <a:r>
              <a:rPr lang="en-US" sz="1800">
                <a:latin typeface="Arial Narrow" pitchFamily="34" charset="0"/>
              </a:rPr>
              <a:t>SPRU423	-	DSP/BIOS (v5) User’s Guide</a:t>
            </a:r>
          </a:p>
          <a:p>
            <a:pPr eaLnBrk="0" hangingPunct="0">
              <a:tabLst>
                <a:tab pos="1087438" algn="l"/>
                <a:tab pos="1260475" algn="l"/>
              </a:tabLst>
            </a:pPr>
            <a:r>
              <a:rPr lang="en-US" sz="1800">
                <a:latin typeface="Arial Narrow" pitchFamily="34" charset="0"/>
              </a:rPr>
              <a:t>SPRU403	-	DSP/BIOS (v5) C6000 API Guide</a:t>
            </a:r>
          </a:p>
          <a:p>
            <a:pPr eaLnBrk="0" hangingPunct="0">
              <a:tabLst>
                <a:tab pos="1087438" algn="l"/>
                <a:tab pos="1260475" algn="l"/>
              </a:tabLst>
            </a:pPr>
            <a:r>
              <a:rPr lang="en-US" sz="1800">
                <a:latin typeface="Arial Narrow" pitchFamily="34" charset="0"/>
              </a:rPr>
              <a:t>SPRUEX3	-	SYS/BIOS (v6) User’s Guide</a:t>
            </a:r>
          </a:p>
          <a:p>
            <a:pPr eaLnBrk="0" hangingPunct="0">
              <a:spcBef>
                <a:spcPct val="30000"/>
              </a:spcBef>
              <a:tabLst>
                <a:tab pos="1087438" algn="l"/>
                <a:tab pos="1260475" algn="l"/>
              </a:tabLst>
            </a:pPr>
            <a:r>
              <a:rPr lang="en-US" sz="1800" u="sng">
                <a:latin typeface="Arial Narrow" pitchFamily="34" charset="0"/>
              </a:rPr>
              <a:t>Code Generation Tools</a:t>
            </a:r>
          </a:p>
          <a:p>
            <a:pPr eaLnBrk="0" hangingPunct="0">
              <a:tabLst>
                <a:tab pos="1087438" algn="l"/>
                <a:tab pos="1260475" algn="l"/>
              </a:tabLst>
            </a:pPr>
            <a:r>
              <a:rPr lang="en-US" sz="1800">
                <a:latin typeface="Arial Narrow" pitchFamily="34" charset="0"/>
              </a:rPr>
              <a:t>SPRU186	-	Assembly Language Tools User’s Guide</a:t>
            </a:r>
          </a:p>
          <a:p>
            <a:pPr eaLnBrk="0" hangingPunct="0">
              <a:tabLst>
                <a:tab pos="1087438" algn="l"/>
                <a:tab pos="1260475" algn="l"/>
              </a:tabLst>
            </a:pPr>
            <a:r>
              <a:rPr lang="en-US" sz="1800">
                <a:latin typeface="Arial Narrow" pitchFamily="34" charset="0"/>
              </a:rPr>
              <a:t>SPRU187	-	Optimizing C Compiler User’s Guide</a:t>
            </a:r>
          </a:p>
        </p:txBody>
      </p:sp>
      <p:sp>
        <p:nvSpPr>
          <p:cNvPr id="12291" name="Rectangle 4"/>
          <p:cNvSpPr>
            <a:spLocks noGrp="1" noChangeArrowheads="1"/>
          </p:cNvSpPr>
          <p:nvPr>
            <p:ph type="title"/>
          </p:nvPr>
        </p:nvSpPr>
        <p:spPr/>
        <p:txBody>
          <a:bodyPr/>
          <a:lstStyle/>
          <a:p>
            <a:r>
              <a:rPr lang="en-US" smtClean="0"/>
              <a:t>Key C6000 Manuals</a:t>
            </a:r>
          </a:p>
        </p:txBody>
      </p:sp>
      <p:graphicFrame>
        <p:nvGraphicFramePr>
          <p:cNvPr id="40117" name="Group 181"/>
          <p:cNvGraphicFramePr>
            <a:graphicFrameLocks noGrp="1"/>
          </p:cNvGraphicFramePr>
          <p:nvPr>
            <p:extLst>
              <p:ext uri="{D42A27DB-BD31-4B8C-83A1-F6EECF244321}">
                <p14:modId xmlns:p14="http://schemas.microsoft.com/office/powerpoint/2010/main" val="623503950"/>
              </p:ext>
            </p:extLst>
          </p:nvPr>
        </p:nvGraphicFramePr>
        <p:xfrm>
          <a:off x="460375" y="609600"/>
          <a:ext cx="8378825" cy="3253107"/>
        </p:xfrm>
        <a:graphic>
          <a:graphicData uri="http://schemas.openxmlformats.org/drawingml/2006/table">
            <a:tbl>
              <a:tblPr/>
              <a:tblGrid>
                <a:gridCol w="3944938"/>
                <a:gridCol w="1477962"/>
                <a:gridCol w="1477963"/>
                <a:gridCol w="1477962"/>
              </a:tblGrid>
              <a:tr h="52228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tx1"/>
                          </a:solidFill>
                          <a:effectLst/>
                          <a:latin typeface="Arial Narrow" pitchFamily="34" charset="0"/>
                        </a:rPr>
                        <a:t>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9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2"/>
                          </a:solidFill>
                          <a:effectLst/>
                          <a:latin typeface="Arial Narrow" pitchFamily="34" charset="0"/>
                        </a:rPr>
                        <a:t>C64x/C64x+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9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2"/>
                          </a:solidFill>
                          <a:effectLst/>
                          <a:latin typeface="Arial Narrow" pitchFamily="34" charset="0"/>
                        </a:rPr>
                        <a:t>C674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9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2"/>
                          </a:solidFill>
                          <a:effectLst/>
                          <a:latin typeface="Arial Narrow" pitchFamily="34" charset="0"/>
                        </a:rPr>
                        <a:t>C66x</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90000"/>
                      </a:schemeClr>
                    </a:solidFill>
                  </a:tcPr>
                </a:tc>
              </a:tr>
              <a:tr h="52228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CPU Instruction Set Ref Guide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SPRU732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SPRUFE8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dirty="0" smtClean="0">
                          <a:ln>
                            <a:noFill/>
                          </a:ln>
                          <a:solidFill>
                            <a:schemeClr val="tx1"/>
                          </a:solidFill>
                          <a:effectLst/>
                          <a:latin typeface="Courier New" pitchFamily="49" charset="0"/>
                        </a:rPr>
                        <a:t>SPRUGH7</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r>
              <a:tr h="52228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Megamodule/Corepac Ref Guide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SPRU871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SPRUFK5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SPRUGW0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r>
              <a:tr h="523875">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Peripherals Overview Ref Guide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SPRUE52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SPRUFK9</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N/A</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r>
              <a:tr h="52228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Cache User’s Guide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SPRU862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SPRUG82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SPRUGY8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r>
              <a:tr h="522288">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Programmers Guide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gridSpan="2">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Courier New" pitchFamily="49" charset="0"/>
                        </a:rPr>
                        <a:t>SPRU198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dirty="0" smtClean="0">
                          <a:ln>
                            <a:noFill/>
                          </a:ln>
                          <a:solidFill>
                            <a:schemeClr val="tx1"/>
                          </a:solidFill>
                          <a:effectLst/>
                          <a:latin typeface="Courier New" pitchFamily="49" charset="0"/>
                        </a:rPr>
                        <a:t>SPRA198</a:t>
                      </a:r>
                      <a:br>
                        <a:rPr kumimoji="0" lang="en-US" sz="1800" b="1" i="0" u="none" strike="noStrike" cap="none" normalizeH="0" baseline="0" dirty="0" smtClean="0">
                          <a:ln>
                            <a:noFill/>
                          </a:ln>
                          <a:solidFill>
                            <a:schemeClr val="tx1"/>
                          </a:solidFill>
                          <a:effectLst/>
                          <a:latin typeface="Courier New" pitchFamily="49" charset="0"/>
                        </a:rPr>
                      </a:br>
                      <a:r>
                        <a:rPr kumimoji="0" lang="en-US" sz="1800" b="1" i="0" u="none" strike="noStrike" cap="none" normalizeH="0" baseline="0" dirty="0" smtClean="0">
                          <a:ln>
                            <a:noFill/>
                          </a:ln>
                          <a:solidFill>
                            <a:schemeClr val="tx1"/>
                          </a:solidFill>
                          <a:effectLst/>
                          <a:latin typeface="Courier New" pitchFamily="49" charset="0"/>
                        </a:rPr>
                        <a:t>SPRAB27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r>
            </a:tbl>
          </a:graphicData>
        </a:graphic>
      </p:graphicFrame>
      <p:sp>
        <p:nvSpPr>
          <p:cNvPr id="12328" name="Text Box 182"/>
          <p:cNvSpPr txBox="1">
            <a:spLocks noChangeArrowheads="1"/>
          </p:cNvSpPr>
          <p:nvPr/>
        </p:nvSpPr>
        <p:spPr bwMode="auto">
          <a:xfrm>
            <a:off x="5943600" y="4068168"/>
            <a:ext cx="2895600" cy="757238"/>
          </a:xfrm>
          <a:prstGeom prst="rect">
            <a:avLst/>
          </a:prstGeom>
          <a:noFill/>
          <a:ln w="12700">
            <a:noFill/>
            <a:miter lim="800000"/>
            <a:headEnd type="none" w="sm" len="sm"/>
            <a:tailEnd type="none" w="sm" len="sm"/>
          </a:ln>
        </p:spPr>
        <p:txBody>
          <a:bodyPr>
            <a:spAutoFit/>
          </a:bodyPr>
          <a:lstStyle/>
          <a:p>
            <a:pPr eaLnBrk="0" hangingPunct="0">
              <a:lnSpc>
                <a:spcPct val="90000"/>
              </a:lnSpc>
            </a:pPr>
            <a:r>
              <a:rPr lang="en-US" sz="1600" dirty="0">
                <a:latin typeface="Arial Narrow" pitchFamily="34" charset="0"/>
              </a:rPr>
              <a:t>To find a manual, at </a:t>
            </a:r>
            <a:r>
              <a:rPr lang="en-US" sz="1600" u="sng" dirty="0">
                <a:latin typeface="Arial Narrow" pitchFamily="34" charset="0"/>
              </a:rPr>
              <a:t>www.ti.com</a:t>
            </a:r>
            <a:r>
              <a:rPr lang="en-US" sz="1600" dirty="0">
                <a:latin typeface="Arial Narrow" pitchFamily="34" charset="0"/>
              </a:rPr>
              <a:t> and enter the document number in the Keyword field:</a:t>
            </a:r>
            <a:endParaRPr lang="en-US" sz="1600" u="sng" dirty="0">
              <a:latin typeface="Arial Narrow" pitchFamily="34" charset="0"/>
            </a:endParaRPr>
          </a:p>
        </p:txBody>
      </p:sp>
      <p:pic>
        <p:nvPicPr>
          <p:cNvPr id="12329" name="Picture 183" descr="ti"/>
          <p:cNvPicPr>
            <a:picLocks noChangeAspect="1" noChangeArrowheads="1"/>
          </p:cNvPicPr>
          <p:nvPr/>
        </p:nvPicPr>
        <p:blipFill>
          <a:blip r:embed="rId4" cstate="print"/>
          <a:srcRect/>
          <a:stretch>
            <a:fillRect/>
          </a:stretch>
        </p:blipFill>
        <p:spPr bwMode="auto">
          <a:xfrm>
            <a:off x="6172200" y="4826752"/>
            <a:ext cx="2053017" cy="1400175"/>
          </a:xfrm>
          <a:prstGeom prst="rect">
            <a:avLst/>
          </a:prstGeom>
          <a:noFill/>
          <a:ln w="9525">
            <a:noFill/>
            <a:miter lim="800000"/>
            <a:headEnd/>
            <a:tailEnd/>
          </a:ln>
        </p:spPr>
      </p:pic>
      <p:sp>
        <p:nvSpPr>
          <p:cNvPr id="8" name="TextBox 7"/>
          <p:cNvSpPr txBox="1"/>
          <p:nvPr/>
        </p:nvSpPr>
        <p:spPr>
          <a:xfrm>
            <a:off x="8280776" y="5293056"/>
            <a:ext cx="697627" cy="400110"/>
          </a:xfrm>
          <a:prstGeom prst="rect">
            <a:avLst/>
          </a:prstGeom>
          <a:noFill/>
        </p:spPr>
        <p:txBody>
          <a:bodyPr wrap="none" rtlCol="0" anchor="ctr" anchorCtr="0">
            <a:spAutoFit/>
          </a:bodyPr>
          <a:lstStyle/>
          <a:p>
            <a:r>
              <a:rPr lang="en-US" sz="2000" dirty="0" smtClean="0">
                <a:solidFill>
                  <a:schemeClr val="dk1"/>
                </a:solidFill>
              </a:rPr>
              <a:t>or…</a:t>
            </a:r>
          </a:p>
        </p:txBody>
      </p:sp>
      <p:sp>
        <p:nvSpPr>
          <p:cNvPr id="9" name="TextBox 8"/>
          <p:cNvSpPr txBox="1"/>
          <p:nvPr/>
        </p:nvSpPr>
        <p:spPr>
          <a:xfrm>
            <a:off x="6150592" y="6242712"/>
            <a:ext cx="2522229" cy="400110"/>
          </a:xfrm>
          <a:prstGeom prst="rect">
            <a:avLst/>
          </a:prstGeom>
          <a:noFill/>
        </p:spPr>
        <p:txBody>
          <a:bodyPr wrap="none" rtlCol="0" anchor="ctr" anchorCtr="0">
            <a:spAutoFit/>
          </a:bodyPr>
          <a:lstStyle/>
          <a:p>
            <a:r>
              <a:rPr lang="en-US" sz="2000" dirty="0" smtClean="0">
                <a:solidFill>
                  <a:schemeClr val="dk1"/>
                </a:solidFill>
                <a:latin typeface="Arial Narrow" pitchFamily="34" charset="0"/>
                <a:cs typeface="Courier New" pitchFamily="49" charset="0"/>
              </a:rPr>
              <a:t>www.ti.com/lit/&lt;litnum&gt;</a:t>
            </a:r>
          </a:p>
        </p:txBody>
      </p:sp>
    </p:spTree>
    <p:custDataLst>
      <p:tags r:id="rId1"/>
    </p:custDataLst>
    <p:extLst>
      <p:ext uri="{BB962C8B-B14F-4D97-AF65-F5344CB8AC3E}">
        <p14:creationId xmlns:p14="http://schemas.microsoft.com/office/powerpoint/2010/main" val="128988096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5"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6" action="ppaction://hlinksldjump"/>
          </p:cNvPr>
          <p:cNvSpPr txBox="1">
            <a:spLocks noChangeArrowheads="1"/>
          </p:cNvSpPr>
          <p:nvPr>
            <p:custDataLst>
              <p:tags r:id="rId2"/>
            </p:custDataLst>
          </p:nvPr>
        </p:nvSpPr>
        <p:spPr bwMode="auto">
          <a:xfrm>
            <a:off x="301576" y="784095"/>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TI EP Product Portfolio</a:t>
            </a:r>
            <a:endParaRPr lang="en-US" dirty="0">
              <a:solidFill>
                <a:srgbClr val="000000"/>
              </a:solidFill>
            </a:endParaRPr>
          </a:p>
        </p:txBody>
      </p:sp>
      <p:sp>
        <p:nvSpPr>
          <p:cNvPr id="10" name="Text Box 4">
            <a:hlinkClick r:id="rId17" action="ppaction://hlinksldjump"/>
          </p:cNvPr>
          <p:cNvSpPr txBox="1">
            <a:spLocks noChangeArrowheads="1"/>
          </p:cNvSpPr>
          <p:nvPr>
            <p:custDataLst>
              <p:tags r:id="rId3"/>
            </p:custDataLst>
          </p:nvPr>
        </p:nvSpPr>
        <p:spPr bwMode="auto">
          <a:xfrm>
            <a:off x="301576" y="1267576"/>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DSP Core</a:t>
            </a:r>
            <a:endParaRPr lang="en-US" dirty="0">
              <a:solidFill>
                <a:srgbClr val="000000"/>
              </a:solidFill>
            </a:endParaRPr>
          </a:p>
        </p:txBody>
      </p:sp>
      <p:sp>
        <p:nvSpPr>
          <p:cNvPr id="11" name="Text Box 4">
            <a:hlinkClick r:id="rId18" action="ppaction://hlinksldjump"/>
          </p:cNvPr>
          <p:cNvSpPr txBox="1">
            <a:spLocks noChangeArrowheads="1"/>
          </p:cNvSpPr>
          <p:nvPr>
            <p:custDataLst>
              <p:tags r:id="rId4"/>
            </p:custDataLst>
          </p:nvPr>
        </p:nvSpPr>
        <p:spPr bwMode="auto">
          <a:xfrm>
            <a:off x="301576" y="1751057"/>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Devices &amp; Documentation</a:t>
            </a:r>
            <a:endParaRPr lang="en-US" dirty="0">
              <a:solidFill>
                <a:srgbClr val="000000"/>
              </a:solidFill>
            </a:endParaRPr>
          </a:p>
        </p:txBody>
      </p:sp>
      <p:sp>
        <p:nvSpPr>
          <p:cNvPr id="12" name="Text Box 3">
            <a:hlinkClick r:id="rId19" action="ppaction://hlinksldjump"/>
          </p:cNvPr>
          <p:cNvSpPr txBox="1">
            <a:spLocks noChangeArrowheads="1"/>
          </p:cNvSpPr>
          <p:nvPr>
            <p:custDataLst>
              <p:tags r:id="rId5"/>
            </p:custDataLst>
          </p:nvPr>
        </p:nvSpPr>
        <p:spPr bwMode="auto">
          <a:xfrm>
            <a:off x="304800" y="2234538"/>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Peripherals</a:t>
            </a:r>
            <a:endParaRPr lang="en-US">
              <a:solidFill>
                <a:srgbClr val="000000"/>
              </a:solidFill>
            </a:endParaRPr>
          </a:p>
        </p:txBody>
      </p:sp>
      <p:sp>
        <p:nvSpPr>
          <p:cNvPr id="13" name="Text Box 6">
            <a:hlinkClick r:id="rId20" action="ppaction://hlinksldjump"/>
          </p:cNvPr>
          <p:cNvSpPr txBox="1">
            <a:spLocks noChangeArrowheads="1"/>
          </p:cNvSpPr>
          <p:nvPr>
            <p:custDataLst>
              <p:tags r:id="rId6"/>
            </p:custDataLst>
          </p:nvPr>
        </p:nvSpPr>
        <p:spPr bwMode="auto">
          <a:xfrm>
            <a:off x="769877" y="2708326"/>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PRU</a:t>
            </a:r>
            <a:endParaRPr lang="en-US" sz="2000" dirty="0">
              <a:solidFill>
                <a:srgbClr val="000000"/>
              </a:solidFill>
            </a:endParaRPr>
          </a:p>
        </p:txBody>
      </p:sp>
      <p:sp>
        <p:nvSpPr>
          <p:cNvPr id="14" name="Text Box 6">
            <a:hlinkClick r:id="rId21" action="ppaction://hlinksldjump"/>
          </p:cNvPr>
          <p:cNvSpPr txBox="1">
            <a:spLocks noChangeArrowheads="1"/>
          </p:cNvSpPr>
          <p:nvPr>
            <p:custDataLst>
              <p:tags r:id="rId7"/>
            </p:custDataLst>
          </p:nvPr>
        </p:nvSpPr>
        <p:spPr bwMode="auto">
          <a:xfrm>
            <a:off x="769877" y="3096605"/>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SCR /  EDMA3</a:t>
            </a:r>
            <a:endParaRPr lang="en-US" sz="2000" dirty="0">
              <a:solidFill>
                <a:srgbClr val="000000"/>
              </a:solidFill>
            </a:endParaRPr>
          </a:p>
        </p:txBody>
      </p:sp>
      <p:sp>
        <p:nvSpPr>
          <p:cNvPr id="15" name="Text Box 6">
            <a:hlinkClick r:id="rId22" action="ppaction://hlinksldjump"/>
          </p:cNvPr>
          <p:cNvSpPr txBox="1">
            <a:spLocks noChangeArrowheads="1"/>
          </p:cNvSpPr>
          <p:nvPr>
            <p:custDataLst>
              <p:tags r:id="rId8"/>
            </p:custDataLst>
          </p:nvPr>
        </p:nvSpPr>
        <p:spPr bwMode="auto">
          <a:xfrm>
            <a:off x="769877" y="3484884"/>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Pin Muxing</a:t>
            </a:r>
            <a:endParaRPr lang="en-US" sz="2000" dirty="0">
              <a:solidFill>
                <a:srgbClr val="000000"/>
              </a:solidFill>
            </a:endParaRPr>
          </a:p>
        </p:txBody>
      </p:sp>
      <p:sp>
        <p:nvSpPr>
          <p:cNvPr id="16" name="Text Box 4">
            <a:hlinkClick r:id="rId23" action="ppaction://hlinksldjump"/>
          </p:cNvPr>
          <p:cNvSpPr txBox="1">
            <a:spLocks noChangeArrowheads="1"/>
          </p:cNvSpPr>
          <p:nvPr>
            <p:custDataLst>
              <p:tags r:id="rId9"/>
            </p:custDataLst>
          </p:nvPr>
        </p:nvSpPr>
        <p:spPr bwMode="auto">
          <a:xfrm>
            <a:off x="301576" y="3882856"/>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Example Device: C6748 DSP</a:t>
            </a:r>
            <a:endParaRPr lang="en-US" dirty="0">
              <a:solidFill>
                <a:srgbClr val="000000"/>
              </a:solidFill>
            </a:endParaRPr>
          </a:p>
        </p:txBody>
      </p:sp>
      <p:sp>
        <p:nvSpPr>
          <p:cNvPr id="17" name="Text Box 4">
            <a:hlinkClick r:id="rId24" action="ppaction://hlinksldjump"/>
          </p:cNvPr>
          <p:cNvSpPr txBox="1">
            <a:spLocks noChangeArrowheads="1"/>
          </p:cNvSpPr>
          <p:nvPr>
            <p:custDataLst>
              <p:tags r:id="rId10"/>
            </p:custDataLst>
          </p:nvPr>
        </p:nvSpPr>
        <p:spPr bwMode="auto">
          <a:xfrm>
            <a:off x="301576" y="4366337"/>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Choosing a Device</a:t>
            </a:r>
            <a:endParaRPr lang="en-US" dirty="0">
              <a:solidFill>
                <a:srgbClr val="000000"/>
              </a:solidFill>
            </a:endParaRPr>
          </a:p>
        </p:txBody>
      </p:sp>
      <p:sp>
        <p:nvSpPr>
          <p:cNvPr id="18" name="Text Box 4">
            <a:hlinkClick r:id="rId25" action="ppaction://hlinksldjump"/>
          </p:cNvPr>
          <p:cNvSpPr txBox="1">
            <a:spLocks noChangeArrowheads="1"/>
          </p:cNvSpPr>
          <p:nvPr>
            <p:custDataLst>
              <p:tags r:id="rId11"/>
            </p:custDataLst>
          </p:nvPr>
        </p:nvSpPr>
        <p:spPr bwMode="auto">
          <a:xfrm>
            <a:off x="301576" y="484981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C6000 Arch “Catchup”</a:t>
            </a:r>
            <a:endParaRPr lang="en-US" dirty="0">
              <a:solidFill>
                <a:srgbClr val="000000"/>
              </a:solidFill>
            </a:endParaRPr>
          </a:p>
        </p:txBody>
      </p:sp>
      <p:sp>
        <p:nvSpPr>
          <p:cNvPr id="19" name="Text Box 4">
            <a:hlinkClick r:id="rId26" action="ppaction://hlinksldjump"/>
          </p:cNvPr>
          <p:cNvSpPr txBox="1">
            <a:spLocks noChangeArrowheads="1"/>
          </p:cNvSpPr>
          <p:nvPr>
            <p:custDataLst>
              <p:tags r:id="rId12"/>
            </p:custDataLst>
          </p:nvPr>
        </p:nvSpPr>
        <p:spPr bwMode="auto">
          <a:xfrm>
            <a:off x="301576" y="533329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a:t>
            </a:r>
            <a:endParaRPr lang="en-US" dirty="0">
              <a:solidFill>
                <a:srgbClr val="000000"/>
              </a:solidFill>
            </a:endParaRPr>
          </a:p>
        </p:txBody>
      </p:sp>
      <p:sp>
        <p:nvSpPr>
          <p:cNvPr id="20" name="Text Box 4">
            <a:hlinkClick r:id="rId27" action="ppaction://hlinksldjump"/>
          </p:cNvPr>
          <p:cNvSpPr txBox="1">
            <a:spLocks noChangeArrowheads="1"/>
          </p:cNvSpPr>
          <p:nvPr>
            <p:custDataLst>
              <p:tags r:id="rId13"/>
            </p:custDataLst>
          </p:nvPr>
        </p:nvSpPr>
        <p:spPr bwMode="auto">
          <a:xfrm>
            <a:off x="301576" y="5816779"/>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Lab</a:t>
            </a:r>
            <a:endParaRPr lang="en-US" dirty="0">
              <a:solidFill>
                <a:srgbClr val="000000"/>
              </a:solidFill>
            </a:endParaRPr>
          </a:p>
        </p:txBody>
      </p:sp>
    </p:spTree>
    <p:custDataLst>
      <p:tags r:id="rId1"/>
    </p:custDataLst>
    <p:extLst>
      <p:ext uri="{BB962C8B-B14F-4D97-AF65-F5344CB8AC3E}">
        <p14:creationId xmlns:p14="http://schemas.microsoft.com/office/powerpoint/2010/main" val="28560027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ChangeArrowheads="1"/>
          </p:cNvSpPr>
          <p:nvPr/>
        </p:nvSpPr>
        <p:spPr bwMode="auto">
          <a:xfrm>
            <a:off x="0" y="0"/>
            <a:ext cx="9144000" cy="6477000"/>
          </a:xfrm>
          <a:prstGeom prst="rect">
            <a:avLst/>
          </a:prstGeom>
          <a:solidFill>
            <a:srgbClr val="C0C0C0"/>
          </a:solidFill>
          <a:ln w="9525">
            <a:noFill/>
            <a:miter lim="800000"/>
            <a:headEnd/>
            <a:tailEnd/>
          </a:ln>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nvGrpSpPr>
          <p:cNvPr id="14339" name="Group 3"/>
          <p:cNvGrpSpPr>
            <a:grpSpLocks/>
          </p:cNvGrpSpPr>
          <p:nvPr/>
        </p:nvGrpSpPr>
        <p:grpSpPr bwMode="auto">
          <a:xfrm>
            <a:off x="182563" y="182563"/>
            <a:ext cx="8824912" cy="1265237"/>
            <a:chOff x="115" y="115"/>
            <a:chExt cx="5559" cy="1822"/>
          </a:xfrm>
        </p:grpSpPr>
        <p:sp>
          <p:nvSpPr>
            <p:cNvPr id="14399" name="Rectangle 4"/>
            <p:cNvSpPr>
              <a:spLocks noChangeArrowheads="1"/>
            </p:cNvSpPr>
            <p:nvPr/>
          </p:nvSpPr>
          <p:spPr bwMode="auto">
            <a:xfrm>
              <a:off x="115" y="115"/>
              <a:ext cx="1860" cy="1822"/>
            </a:xfrm>
            <a:prstGeom prst="rect">
              <a:avLst/>
            </a:prstGeom>
            <a:solidFill>
              <a:srgbClr val="5AA44F"/>
            </a:solidFill>
            <a:ln w="9525">
              <a:noFill/>
              <a:miter lim="800000"/>
              <a:headEnd/>
              <a:tailEnd/>
            </a:ln>
          </p:spPr>
          <p:txBody>
            <a:bodyPr anchor="ctr"/>
            <a:lstStyle/>
            <a:p>
              <a:pPr algn="ctr" eaLnBrk="0" hangingPunct="0">
                <a:lnSpc>
                  <a:spcPct val="90000"/>
                </a:lnSpc>
              </a:pPr>
              <a:r>
                <a:rPr lang="en-US" sz="1800">
                  <a:solidFill>
                    <a:srgbClr val="FFFFFF"/>
                  </a:solidFill>
                  <a:latin typeface="Arial Narrow" pitchFamily="34" charset="0"/>
                </a:rPr>
                <a:t> ARM</a:t>
              </a:r>
            </a:p>
          </p:txBody>
        </p:sp>
        <p:sp>
          <p:nvSpPr>
            <p:cNvPr id="14400" name="Rectangle 5"/>
            <p:cNvSpPr>
              <a:spLocks noChangeArrowheads="1"/>
            </p:cNvSpPr>
            <p:nvPr/>
          </p:nvSpPr>
          <p:spPr bwMode="auto">
            <a:xfrm>
              <a:off x="2080" y="115"/>
              <a:ext cx="1810" cy="1819"/>
            </a:xfrm>
            <a:prstGeom prst="rect">
              <a:avLst/>
            </a:prstGeom>
            <a:solidFill>
              <a:srgbClr val="8714D0"/>
            </a:solidFill>
            <a:ln w="9525">
              <a:noFill/>
              <a:miter lim="800000"/>
              <a:headEnd/>
              <a:tailEnd/>
            </a:ln>
          </p:spPr>
          <p:txBody>
            <a:bodyPr lIns="0" tIns="0" rIns="0" bIns="0" anchor="ctr"/>
            <a:lstStyle/>
            <a:p>
              <a:pPr algn="ctr" eaLnBrk="0" hangingPunct="0">
                <a:lnSpc>
                  <a:spcPct val="80000"/>
                </a:lnSpc>
                <a:spcBef>
                  <a:spcPct val="40000"/>
                </a:spcBef>
              </a:pPr>
              <a:r>
                <a:rPr lang="en-US" sz="1800">
                  <a:solidFill>
                    <a:srgbClr val="FFFFFF"/>
                  </a:solidFill>
                  <a:latin typeface="Arial Narrow" pitchFamily="34" charset="0"/>
                </a:rPr>
                <a:t> Graphics</a:t>
              </a:r>
            </a:p>
            <a:p>
              <a:pPr algn="ctr" eaLnBrk="0" hangingPunct="0">
                <a:lnSpc>
                  <a:spcPct val="80000"/>
                </a:lnSpc>
                <a:spcBef>
                  <a:spcPct val="40000"/>
                </a:spcBef>
              </a:pPr>
              <a:r>
                <a:rPr lang="en-US" sz="1800">
                  <a:solidFill>
                    <a:srgbClr val="FFFFFF"/>
                  </a:solidFill>
                  <a:latin typeface="Arial Narrow" pitchFamily="34" charset="0"/>
                </a:rPr>
                <a:t>Accelerator</a:t>
              </a:r>
            </a:p>
          </p:txBody>
        </p:sp>
        <p:sp>
          <p:nvSpPr>
            <p:cNvPr id="14401" name="Rectangle 6"/>
            <p:cNvSpPr>
              <a:spLocks noChangeArrowheads="1"/>
            </p:cNvSpPr>
            <p:nvPr/>
          </p:nvSpPr>
          <p:spPr bwMode="auto">
            <a:xfrm>
              <a:off x="3990" y="115"/>
              <a:ext cx="1684" cy="957"/>
            </a:xfrm>
            <a:prstGeom prst="rect">
              <a:avLst/>
            </a:prstGeom>
            <a:solidFill>
              <a:srgbClr val="000000"/>
            </a:solidFill>
            <a:ln w="9525">
              <a:noFill/>
              <a:miter lim="800000"/>
              <a:headEnd/>
              <a:tailEnd/>
            </a:ln>
          </p:spPr>
          <p:txBody>
            <a:bodyPr tIns="0" bIns="0" anchor="ctr"/>
            <a:lstStyle/>
            <a:p>
              <a:pPr algn="ctr" eaLnBrk="0" hangingPunct="0">
                <a:lnSpc>
                  <a:spcPct val="80000"/>
                </a:lnSpc>
              </a:pPr>
              <a:r>
                <a:rPr lang="en-US" sz="2000">
                  <a:solidFill>
                    <a:srgbClr val="FFFFFF"/>
                  </a:solidFill>
                  <a:latin typeface="Arial Narrow" pitchFamily="34" charset="0"/>
                </a:rPr>
                <a:t> C6x DSP</a:t>
              </a:r>
            </a:p>
          </p:txBody>
        </p:sp>
        <p:sp>
          <p:nvSpPr>
            <p:cNvPr id="14402" name="Rectangle 7"/>
            <p:cNvSpPr>
              <a:spLocks noChangeArrowheads="1"/>
            </p:cNvSpPr>
            <p:nvPr/>
          </p:nvSpPr>
          <p:spPr bwMode="auto">
            <a:xfrm>
              <a:off x="3990" y="1127"/>
              <a:ext cx="1684" cy="807"/>
            </a:xfrm>
            <a:prstGeom prst="rect">
              <a:avLst/>
            </a:prstGeom>
            <a:solidFill>
              <a:srgbClr val="333333"/>
            </a:solidFill>
            <a:ln w="9525">
              <a:noFill/>
              <a:miter lim="800000"/>
              <a:headEnd/>
              <a:tailEnd/>
            </a:ln>
          </p:spPr>
          <p:txBody>
            <a:bodyPr tIns="0" bIns="0" anchor="ctr"/>
            <a:lstStyle/>
            <a:p>
              <a:pPr algn="ctr" eaLnBrk="0" hangingPunct="0">
                <a:lnSpc>
                  <a:spcPct val="80000"/>
                </a:lnSpc>
              </a:pPr>
              <a:r>
                <a:rPr lang="en-US" sz="2000">
                  <a:solidFill>
                    <a:srgbClr val="FFFFFF"/>
                  </a:solidFill>
                  <a:latin typeface="Arial Narrow" pitchFamily="34" charset="0"/>
                </a:rPr>
                <a:t>Video Accelerator(s) </a:t>
              </a:r>
            </a:p>
          </p:txBody>
        </p:sp>
      </p:grpSp>
      <p:sp>
        <p:nvSpPr>
          <p:cNvPr id="14340" name="Rectangle 8"/>
          <p:cNvSpPr>
            <a:spLocks noChangeArrowheads="1"/>
          </p:cNvSpPr>
          <p:nvPr/>
        </p:nvSpPr>
        <p:spPr bwMode="auto">
          <a:xfrm>
            <a:off x="182563" y="1600200"/>
            <a:ext cx="4541837" cy="4800600"/>
          </a:xfrm>
          <a:prstGeom prst="rect">
            <a:avLst/>
          </a:prstGeom>
          <a:solidFill>
            <a:srgbClr val="5B70CD"/>
          </a:solidFill>
          <a:ln w="9525">
            <a:noFill/>
            <a:miter lim="800000"/>
            <a:headEnd/>
            <a:tailEnd/>
          </a:ln>
        </p:spPr>
        <p:txBody>
          <a:bodyPr tIns="228600"/>
          <a:lstStyle/>
          <a:p>
            <a:pPr algn="ctr" eaLnBrk="0" hangingPunct="0">
              <a:spcBef>
                <a:spcPct val="50000"/>
              </a:spcBef>
            </a:pPr>
            <a:r>
              <a:rPr lang="en-US">
                <a:solidFill>
                  <a:srgbClr val="FFFFFF"/>
                </a:solidFill>
              </a:rPr>
              <a:t>Peripherals</a:t>
            </a:r>
          </a:p>
        </p:txBody>
      </p:sp>
      <p:sp>
        <p:nvSpPr>
          <p:cNvPr id="14341" name="Rectangle 9"/>
          <p:cNvSpPr>
            <a:spLocks noChangeArrowheads="1"/>
          </p:cNvSpPr>
          <p:nvPr/>
        </p:nvSpPr>
        <p:spPr bwMode="auto">
          <a:xfrm>
            <a:off x="6705600" y="1600200"/>
            <a:ext cx="2282825" cy="4800600"/>
          </a:xfrm>
          <a:prstGeom prst="rect">
            <a:avLst/>
          </a:prstGeom>
          <a:solidFill>
            <a:srgbClr val="800000"/>
          </a:solidFill>
          <a:ln w="9525">
            <a:noFill/>
            <a:miter lim="800000"/>
            <a:headEnd/>
            <a:tailEnd/>
          </a:ln>
        </p:spPr>
        <p:txBody>
          <a:bodyPr lIns="0" tIns="228600" rIns="0"/>
          <a:lstStyle/>
          <a:p>
            <a:pPr algn="ctr" eaLnBrk="0" hangingPunct="0"/>
            <a:r>
              <a:rPr lang="en-US">
                <a:solidFill>
                  <a:srgbClr val="FFFFFF"/>
                </a:solidFill>
              </a:rPr>
              <a:t> Video/Display </a:t>
            </a:r>
          </a:p>
          <a:p>
            <a:pPr algn="ctr" eaLnBrk="0" hangingPunct="0"/>
            <a:r>
              <a:rPr lang="en-US">
                <a:solidFill>
                  <a:srgbClr val="FFFFFF"/>
                </a:solidFill>
              </a:rPr>
              <a:t>Subsytem</a:t>
            </a:r>
          </a:p>
        </p:txBody>
      </p:sp>
      <p:sp>
        <p:nvSpPr>
          <p:cNvPr id="14342" name="Rectangle 10"/>
          <p:cNvSpPr>
            <a:spLocks noChangeArrowheads="1"/>
          </p:cNvSpPr>
          <p:nvPr/>
        </p:nvSpPr>
        <p:spPr bwMode="auto">
          <a:xfrm>
            <a:off x="4838700" y="1600200"/>
            <a:ext cx="1752600" cy="4800600"/>
          </a:xfrm>
          <a:prstGeom prst="rect">
            <a:avLst/>
          </a:prstGeom>
          <a:solidFill>
            <a:srgbClr val="FF3300"/>
          </a:solidFill>
          <a:ln w="9525">
            <a:noFill/>
            <a:miter lim="800000"/>
            <a:headEnd/>
            <a:tailEnd/>
          </a:ln>
        </p:spPr>
        <p:txBody>
          <a:bodyPr lIns="0" tIns="228600" rIns="0"/>
          <a:lstStyle/>
          <a:p>
            <a:pPr algn="ctr" eaLnBrk="0" hangingPunct="0">
              <a:spcBef>
                <a:spcPct val="40000"/>
              </a:spcBef>
            </a:pPr>
            <a:r>
              <a:rPr lang="en-US" dirty="0">
                <a:solidFill>
                  <a:srgbClr val="FFFFFF"/>
                </a:solidFill>
              </a:rPr>
              <a:t>PRU</a:t>
            </a:r>
          </a:p>
          <a:p>
            <a:pPr algn="ctr" eaLnBrk="0" hangingPunct="0">
              <a:spcBef>
                <a:spcPct val="40000"/>
              </a:spcBef>
            </a:pPr>
            <a:r>
              <a:rPr lang="en-US" sz="2000" b="0" dirty="0">
                <a:solidFill>
                  <a:srgbClr val="FFFFFF"/>
                </a:solidFill>
                <a:latin typeface="Arial Narrow" pitchFamily="34" charset="0"/>
              </a:rPr>
              <a:t>(Soft </a:t>
            </a:r>
            <a:r>
              <a:rPr lang="en-US" sz="2000" b="0" dirty="0" smtClean="0">
                <a:solidFill>
                  <a:srgbClr val="FFFFFF"/>
                </a:solidFill>
                <a:latin typeface="Arial Narrow" pitchFamily="34" charset="0"/>
              </a:rPr>
              <a:t>Peripheral</a:t>
            </a:r>
            <a:r>
              <a:rPr lang="en-US" sz="2000" b="0" dirty="0">
                <a:solidFill>
                  <a:srgbClr val="FFFFFF"/>
                </a:solidFill>
                <a:latin typeface="Arial Narrow" pitchFamily="34" charset="0"/>
              </a:rPr>
              <a:t>)</a:t>
            </a:r>
          </a:p>
        </p:txBody>
      </p:sp>
      <p:sp>
        <p:nvSpPr>
          <p:cNvPr id="14343" name="Rectangle 11"/>
          <p:cNvSpPr>
            <a:spLocks noChangeArrowheads="1"/>
          </p:cNvSpPr>
          <p:nvPr/>
        </p:nvSpPr>
        <p:spPr bwMode="auto">
          <a:xfrm>
            <a:off x="7123113" y="2855913"/>
            <a:ext cx="1447800" cy="738187"/>
          </a:xfrm>
          <a:prstGeom prst="rect">
            <a:avLst/>
          </a:prstGeom>
          <a:solidFill>
            <a:srgbClr val="EAEAEA"/>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2000">
                <a:solidFill>
                  <a:srgbClr val="000000"/>
                </a:solidFill>
                <a:latin typeface="Arial Narrow" pitchFamily="34" charset="0"/>
              </a:rPr>
              <a:t>Capture</a:t>
            </a:r>
          </a:p>
        </p:txBody>
      </p:sp>
      <p:sp>
        <p:nvSpPr>
          <p:cNvPr id="14344" name="Rectangle 12"/>
          <p:cNvSpPr>
            <a:spLocks noChangeArrowheads="1"/>
          </p:cNvSpPr>
          <p:nvPr/>
        </p:nvSpPr>
        <p:spPr bwMode="auto">
          <a:xfrm>
            <a:off x="7123113" y="3717925"/>
            <a:ext cx="1447800" cy="738188"/>
          </a:xfrm>
          <a:prstGeom prst="rect">
            <a:avLst/>
          </a:prstGeom>
          <a:solidFill>
            <a:srgbClr val="EAEAEA"/>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2000">
                <a:solidFill>
                  <a:srgbClr val="000000"/>
                </a:solidFill>
                <a:latin typeface="Arial Narrow" pitchFamily="34" charset="0"/>
              </a:rPr>
              <a:t>Analog</a:t>
            </a:r>
          </a:p>
          <a:p>
            <a:pPr algn="ctr" eaLnBrk="0" hangingPunct="0">
              <a:lnSpc>
                <a:spcPct val="90000"/>
              </a:lnSpc>
            </a:pPr>
            <a:r>
              <a:rPr lang="en-US" sz="2000">
                <a:solidFill>
                  <a:srgbClr val="000000"/>
                </a:solidFill>
                <a:latin typeface="Arial Narrow" pitchFamily="34" charset="0"/>
              </a:rPr>
              <a:t>Display</a:t>
            </a:r>
          </a:p>
        </p:txBody>
      </p:sp>
      <p:sp>
        <p:nvSpPr>
          <p:cNvPr id="14345" name="Rectangle 13"/>
          <p:cNvSpPr>
            <a:spLocks noChangeArrowheads="1"/>
          </p:cNvSpPr>
          <p:nvPr/>
        </p:nvSpPr>
        <p:spPr bwMode="auto">
          <a:xfrm>
            <a:off x="7123113" y="4578350"/>
            <a:ext cx="1447800" cy="739775"/>
          </a:xfrm>
          <a:prstGeom prst="rect">
            <a:avLst/>
          </a:prstGeom>
          <a:solidFill>
            <a:srgbClr val="EAEAEA"/>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2000">
                <a:solidFill>
                  <a:srgbClr val="000000"/>
                </a:solidFill>
                <a:latin typeface="Arial Narrow" pitchFamily="34" charset="0"/>
              </a:rPr>
              <a:t>Digital</a:t>
            </a:r>
          </a:p>
          <a:p>
            <a:pPr algn="ctr" eaLnBrk="0" hangingPunct="0">
              <a:lnSpc>
                <a:spcPct val="90000"/>
              </a:lnSpc>
            </a:pPr>
            <a:r>
              <a:rPr lang="en-US" sz="2000">
                <a:solidFill>
                  <a:srgbClr val="000000"/>
                </a:solidFill>
                <a:latin typeface="Arial Narrow" pitchFamily="34" charset="0"/>
              </a:rPr>
              <a:t>Display</a:t>
            </a:r>
          </a:p>
        </p:txBody>
      </p:sp>
      <p:sp>
        <p:nvSpPr>
          <p:cNvPr id="14346" name="Rectangle 14"/>
          <p:cNvSpPr>
            <a:spLocks noChangeArrowheads="1"/>
          </p:cNvSpPr>
          <p:nvPr/>
        </p:nvSpPr>
        <p:spPr bwMode="auto">
          <a:xfrm>
            <a:off x="7123113" y="5440363"/>
            <a:ext cx="1447800" cy="738187"/>
          </a:xfrm>
          <a:prstGeom prst="rect">
            <a:avLst/>
          </a:prstGeom>
          <a:solidFill>
            <a:srgbClr val="EAEAEA"/>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2000">
                <a:solidFill>
                  <a:srgbClr val="000000"/>
                </a:solidFill>
                <a:latin typeface="Arial Narrow" pitchFamily="34" charset="0"/>
              </a:rPr>
              <a:t>LCD</a:t>
            </a:r>
          </a:p>
          <a:p>
            <a:pPr algn="ctr" eaLnBrk="0" hangingPunct="0">
              <a:lnSpc>
                <a:spcPct val="90000"/>
              </a:lnSpc>
            </a:pPr>
            <a:r>
              <a:rPr lang="en-US" sz="2000">
                <a:solidFill>
                  <a:srgbClr val="000000"/>
                </a:solidFill>
                <a:latin typeface="Arial Narrow" pitchFamily="34" charset="0"/>
              </a:rPr>
              <a:t>Controller</a:t>
            </a:r>
          </a:p>
        </p:txBody>
      </p:sp>
      <p:sp>
        <p:nvSpPr>
          <p:cNvPr id="14347" name="Rectangle 15"/>
          <p:cNvSpPr>
            <a:spLocks noChangeArrowheads="1"/>
          </p:cNvSpPr>
          <p:nvPr/>
        </p:nvSpPr>
        <p:spPr bwMode="auto">
          <a:xfrm>
            <a:off x="5067300" y="4578350"/>
            <a:ext cx="1295400" cy="739775"/>
          </a:xfrm>
          <a:prstGeom prst="rect">
            <a:avLst/>
          </a:prstGeom>
          <a:solidFill>
            <a:srgbClr val="C0C0C0"/>
          </a:solidFill>
          <a:ln w="12700">
            <a:solidFill>
              <a:schemeClr val="tx1"/>
            </a:solidFill>
            <a:miter lim="800000"/>
            <a:headEnd type="none" w="sm" len="sm"/>
            <a:tailEnd type="none" w="sm" len="sm"/>
          </a:ln>
        </p:spPr>
        <p:txBody>
          <a:bodyPr anchor="ctr"/>
          <a:lstStyle/>
          <a:p>
            <a:pPr algn="ctr" eaLnBrk="0" hangingPunct="0">
              <a:lnSpc>
                <a:spcPct val="90000"/>
              </a:lnSpc>
            </a:pPr>
            <a:r>
              <a:rPr lang="en-US" sz="2000">
                <a:solidFill>
                  <a:srgbClr val="000000"/>
                </a:solidFill>
                <a:latin typeface="Arial Narrow" pitchFamily="34" charset="0"/>
              </a:rPr>
              <a:t>What’s Next?</a:t>
            </a:r>
          </a:p>
        </p:txBody>
      </p:sp>
      <p:sp>
        <p:nvSpPr>
          <p:cNvPr id="14348" name="Rectangle 16"/>
          <p:cNvSpPr>
            <a:spLocks noChangeArrowheads="1"/>
          </p:cNvSpPr>
          <p:nvPr/>
        </p:nvSpPr>
        <p:spPr bwMode="auto">
          <a:xfrm>
            <a:off x="5067300" y="5440363"/>
            <a:ext cx="1295400" cy="738187"/>
          </a:xfrm>
          <a:prstGeom prst="rect">
            <a:avLst/>
          </a:prstGeom>
          <a:solidFill>
            <a:srgbClr val="C0C0C0"/>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2000">
                <a:solidFill>
                  <a:srgbClr val="000000"/>
                </a:solidFill>
                <a:latin typeface="Arial Narrow" pitchFamily="34" charset="0"/>
              </a:rPr>
              <a:t>DIY…</a:t>
            </a:r>
          </a:p>
        </p:txBody>
      </p:sp>
      <p:graphicFrame>
        <p:nvGraphicFramePr>
          <p:cNvPr id="625681" name="Group 17"/>
          <p:cNvGraphicFramePr>
            <a:graphicFrameLocks noGrp="1"/>
          </p:cNvGraphicFramePr>
          <p:nvPr/>
        </p:nvGraphicFramePr>
        <p:xfrm>
          <a:off x="381000" y="2286000"/>
          <a:ext cx="4191000" cy="3886200"/>
        </p:xfrm>
        <a:graphic>
          <a:graphicData uri="http://schemas.openxmlformats.org/drawingml/2006/table">
            <a:tbl>
              <a:tblPr/>
              <a:tblGrid>
                <a:gridCol w="1047750"/>
                <a:gridCol w="1047750"/>
                <a:gridCol w="1047750"/>
                <a:gridCol w="1047750"/>
              </a:tblGrid>
              <a:tr h="4857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Serial</a:t>
                      </a:r>
                    </a:p>
                  </a:txBody>
                  <a:tcPr marR="0" marT="91440" anchor="ctr" horzOverflow="overflow">
                    <a:lnL cap="flat">
                      <a:noFill/>
                    </a:lnL>
                    <a:lnR>
                      <a:noFill/>
                    </a:lnR>
                    <a:lnT cap="flat">
                      <a:noFill/>
                    </a:lnT>
                    <a:lnB w="38100" cap="flat" cmpd="sng" algn="ctr">
                      <a:solidFill>
                        <a:srgbClr val="777777"/>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Storage</a:t>
                      </a:r>
                    </a:p>
                  </a:txBody>
                  <a:tcPr marR="0" marT="91440" anchor="ctr" horzOverflow="overflow">
                    <a:lnL>
                      <a:noFill/>
                    </a:lnL>
                    <a:lnR>
                      <a:noFill/>
                    </a:lnR>
                    <a:lnT cap="flat">
                      <a:noFill/>
                    </a:lnT>
                    <a:lnB w="38100" cap="flat" cmpd="sng" algn="ctr">
                      <a:solidFill>
                        <a:srgbClr val="777777"/>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Master</a:t>
                      </a:r>
                    </a:p>
                  </a:txBody>
                  <a:tcPr marR="0" marT="91440" anchor="ctr" horzOverflow="overflow">
                    <a:lnL>
                      <a:noFill/>
                    </a:lnL>
                    <a:lnR>
                      <a:noFill/>
                    </a:lnR>
                    <a:lnT cap="flat">
                      <a:noFill/>
                    </a:lnT>
                    <a:lnB w="38100" cap="flat" cmpd="sng" algn="ctr">
                      <a:solidFill>
                        <a:srgbClr val="777777"/>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Timing</a:t>
                      </a:r>
                    </a:p>
                  </a:txBody>
                  <a:tcPr marR="0" marT="91440" anchor="ctr" horzOverflow="overflow">
                    <a:lnL>
                      <a:noFill/>
                    </a:lnL>
                    <a:lnR cap="flat">
                      <a:noFill/>
                    </a:lnR>
                    <a:lnT cap="flat">
                      <a:noFill/>
                    </a:lnT>
                    <a:lnB w="38100" cap="flat" cmpd="sng" algn="ctr">
                      <a:solidFill>
                        <a:srgbClr val="777777"/>
                      </a:solidFill>
                      <a:prstDash val="solid"/>
                      <a:round/>
                      <a:headEnd type="none" w="sm" len="sm"/>
                      <a:tailEnd type="none" w="sm" len="sm"/>
                    </a:lnB>
                    <a:lnTlToBr>
                      <a:noFill/>
                    </a:lnTlToBr>
                    <a:lnBlToTr>
                      <a:noFill/>
                    </a:lnBlToTr>
                    <a:solidFill>
                      <a:srgbClr val="FFFFFF"/>
                    </a:solidFill>
                  </a:tcPr>
                </a:tc>
              </a:tr>
              <a:tr h="4857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McBSP</a:t>
                      </a:r>
                    </a:p>
                  </a:txBody>
                  <a:tcPr marR="0" marT="91440" anchor="ctr" horzOverflow="overflow">
                    <a:lnL w="381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381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DDR2</a:t>
                      </a:r>
                    </a:p>
                  </a:txBody>
                  <a:tcPr marR="0" marT="91440" anchor="ctr" horzOverflow="overflow">
                    <a:lnL w="127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381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PCIe</a:t>
                      </a:r>
                    </a:p>
                  </a:txBody>
                  <a:tcPr marR="0" marT="91440" anchor="ctr" horzOverflow="overflow">
                    <a:lnL w="127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381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rPr>
                        <a:t>Timers</a:t>
                      </a:r>
                    </a:p>
                  </a:txBody>
                  <a:tcPr marR="0" marT="91440" anchor="ctr" horzOverflow="overflow">
                    <a:lnL w="12700" cap="flat" cmpd="sng" algn="ctr">
                      <a:solidFill>
                        <a:srgbClr val="777777"/>
                      </a:solidFill>
                      <a:prstDash val="solid"/>
                      <a:round/>
                      <a:headEnd type="none" w="sm" len="sm"/>
                      <a:tailEnd type="none" w="sm" len="sm"/>
                    </a:lnL>
                    <a:lnR w="38100" cap="flat" cmpd="sng" algn="ctr">
                      <a:solidFill>
                        <a:srgbClr val="777777"/>
                      </a:solidFill>
                      <a:prstDash val="solid"/>
                      <a:round/>
                      <a:headEnd type="none" w="sm" len="sm"/>
                      <a:tailEnd type="none" w="sm" len="sm"/>
                    </a:lnR>
                    <a:lnT w="381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FFFF"/>
                    </a:solidFill>
                  </a:tcPr>
                </a:tc>
              </a:tr>
              <a:tr h="4857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McASP</a:t>
                      </a:r>
                    </a:p>
                  </a:txBody>
                  <a:tcPr marR="0" marT="91440" anchor="ctr" horzOverflow="overflow">
                    <a:lnL w="381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DDR3</a:t>
                      </a:r>
                    </a:p>
                  </a:txBody>
                  <a:tcPr marR="0" marT="91440" anchor="ctr" horzOverflow="overflow">
                    <a:lnL w="127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USB 2.0</a:t>
                      </a:r>
                    </a:p>
                  </a:txBody>
                  <a:tcPr marR="0" marT="91440" anchor="ctr" horzOverflow="overflow">
                    <a:lnL w="127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rPr>
                        <a:t>Watch</a:t>
                      </a:r>
                    </a:p>
                  </a:txBody>
                  <a:tcPr marR="0" marT="91440" anchor="ctr" horzOverflow="overflow">
                    <a:lnL w="12700" cap="flat" cmpd="sng" algn="ctr">
                      <a:solidFill>
                        <a:srgbClr val="777777"/>
                      </a:solidFill>
                      <a:prstDash val="solid"/>
                      <a:round/>
                      <a:headEnd type="none" w="sm" len="sm"/>
                      <a:tailEnd type="none" w="sm" len="sm"/>
                    </a:lnL>
                    <a:lnR w="381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FFFF"/>
                    </a:solidFill>
                  </a:tcPr>
                </a:tc>
              </a:tr>
              <a:tr h="4857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ASP</a:t>
                      </a:r>
                    </a:p>
                  </a:txBody>
                  <a:tcPr marR="0" marT="91440" anchor="ctr" horzOverflow="overflow">
                    <a:lnL w="381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SDRAM</a:t>
                      </a:r>
                    </a:p>
                  </a:txBody>
                  <a:tcPr marR="0" marT="91440" anchor="ctr" horzOverflow="overflow">
                    <a:lnL w="127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EMAC</a:t>
                      </a:r>
                    </a:p>
                  </a:txBody>
                  <a:tcPr marR="0" marT="91440" anchor="ctr" horzOverflow="overflow">
                    <a:lnL w="127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PWM</a:t>
                      </a:r>
                    </a:p>
                  </a:txBody>
                  <a:tcPr marR="0" marT="91440" anchor="ctr" horzOverflow="overflow">
                    <a:lnL w="12700" cap="flat" cmpd="sng" algn="ctr">
                      <a:solidFill>
                        <a:srgbClr val="777777"/>
                      </a:solidFill>
                      <a:prstDash val="solid"/>
                      <a:round/>
                      <a:headEnd type="none" w="sm" len="sm"/>
                      <a:tailEnd type="none" w="sm" len="sm"/>
                    </a:lnL>
                    <a:lnR w="381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FFFF"/>
                    </a:solidFill>
                  </a:tcPr>
                </a:tc>
              </a:tr>
              <a:tr h="4857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UART</a:t>
                      </a:r>
                    </a:p>
                  </a:txBody>
                  <a:tcPr marR="0" marT="91440" anchor="ctr" horzOverflow="overflow">
                    <a:lnL w="381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Async</a:t>
                      </a:r>
                    </a:p>
                  </a:txBody>
                  <a:tcPr marR="0" marT="91440" anchor="ctr" horzOverflow="overflow">
                    <a:lnL w="127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uPP</a:t>
                      </a:r>
                    </a:p>
                  </a:txBody>
                  <a:tcPr marR="0" marT="91440" anchor="ctr" horzOverflow="overflow">
                    <a:lnL w="127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eCAP</a:t>
                      </a:r>
                    </a:p>
                  </a:txBody>
                  <a:tcPr marR="0" marT="91440" anchor="ctr" horzOverflow="overflow">
                    <a:lnL w="12700" cap="flat" cmpd="sng" algn="ctr">
                      <a:solidFill>
                        <a:srgbClr val="777777"/>
                      </a:solidFill>
                      <a:prstDash val="solid"/>
                      <a:round/>
                      <a:headEnd type="none" w="sm" len="sm"/>
                      <a:tailEnd type="none" w="sm" len="sm"/>
                    </a:lnL>
                    <a:lnR w="381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FFFF"/>
                    </a:solidFill>
                  </a:tcPr>
                </a:tc>
              </a:tr>
              <a:tr h="4857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SPI</a:t>
                      </a:r>
                    </a:p>
                  </a:txBody>
                  <a:tcPr marR="0" marT="91440" anchor="ctr" horzOverflow="overflow">
                    <a:lnL w="381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SD/MMC</a:t>
                      </a:r>
                    </a:p>
                  </a:txBody>
                  <a:tcPr marR="0" marT="91440" anchor="ctr" horzOverflow="overflow">
                    <a:lnL w="127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HPI</a:t>
                      </a:r>
                    </a:p>
                  </a:txBody>
                  <a:tcPr marR="0" marT="91440" anchor="ctr" horzOverflow="overflow">
                    <a:lnL w="127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RTC</a:t>
                      </a:r>
                    </a:p>
                  </a:txBody>
                  <a:tcPr marR="0" marT="91440" anchor="ctr" horzOverflow="overflow">
                    <a:lnL w="12700" cap="flat" cmpd="sng" algn="ctr">
                      <a:solidFill>
                        <a:srgbClr val="777777"/>
                      </a:solidFill>
                      <a:prstDash val="solid"/>
                      <a:round/>
                      <a:headEnd type="none" w="sm" len="sm"/>
                      <a:tailEnd type="none" w="sm" len="sm"/>
                    </a:lnL>
                    <a:lnR w="381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FFFF"/>
                    </a:solidFill>
                  </a:tcPr>
                </a:tc>
              </a:tr>
              <a:tr h="4857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I2C</a:t>
                      </a:r>
                    </a:p>
                  </a:txBody>
                  <a:tcPr marR="0" marT="91440" anchor="ctr" horzOverflow="overflow">
                    <a:lnL w="381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ATA/CF</a:t>
                      </a:r>
                    </a:p>
                  </a:txBody>
                  <a:tcPr marR="0" marT="91440" anchor="ctr" horzOverflow="overflow">
                    <a:lnL w="127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Arial Narrow" pitchFamily="34" charset="0"/>
                          <a:ea typeface="ＭＳ 明朝" pitchFamily="49" charset="-128"/>
                          <a:cs typeface="Times New Roman" pitchFamily="18" charset="0"/>
                        </a:rPr>
                        <a:t>EDMA3</a:t>
                      </a:r>
                    </a:p>
                  </a:txBody>
                  <a:tcPr marR="0" marT="91440" anchor="ctr" horzOverflow="overflow">
                    <a:lnL w="127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FF33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rPr>
                        <a:t> </a:t>
                      </a:r>
                    </a:p>
                  </a:txBody>
                  <a:tcPr marR="0" marT="91440" anchor="ctr" horzOverflow="overflow">
                    <a:lnL w="12700" cap="flat" cmpd="sng" algn="ctr">
                      <a:solidFill>
                        <a:srgbClr val="777777"/>
                      </a:solidFill>
                      <a:prstDash val="solid"/>
                      <a:round/>
                      <a:headEnd type="none" w="sm" len="sm"/>
                      <a:tailEnd type="none" w="sm" len="sm"/>
                    </a:lnL>
                    <a:lnR w="381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5B70CD"/>
                    </a:solidFill>
                  </a:tcPr>
                </a:tc>
              </a:tr>
              <a:tr h="4857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CAN</a:t>
                      </a:r>
                    </a:p>
                  </a:txBody>
                  <a:tcPr marR="0" marT="91440" anchor="ctr" horzOverflow="overflow">
                    <a:lnL w="381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38100" cap="flat" cmpd="sng" algn="ctr">
                      <a:solidFill>
                        <a:srgbClr val="777777"/>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SATA</a:t>
                      </a:r>
                    </a:p>
                  </a:txBody>
                  <a:tcPr marR="0" marT="91440" anchor="ctr" horzOverflow="overflow">
                    <a:lnL w="127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38100" cap="flat" cmpd="sng" algn="ctr">
                      <a:solidFill>
                        <a:srgbClr val="777777"/>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FFFF"/>
                          </a:solidFill>
                          <a:effectLst/>
                          <a:latin typeface="Arial Narrow" pitchFamily="34" charset="0"/>
                          <a:ea typeface="ＭＳ 明朝" pitchFamily="49" charset="-128"/>
                          <a:cs typeface="Times New Roman" pitchFamily="18" charset="0"/>
                        </a:rPr>
                        <a:t>SCR</a:t>
                      </a:r>
                    </a:p>
                  </a:txBody>
                  <a:tcPr marR="0" marT="91440" anchor="ctr" horzOverflow="overflow">
                    <a:lnL w="12700" cap="flat" cmpd="sng" algn="ctr">
                      <a:solidFill>
                        <a:srgbClr val="777777"/>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38100" cap="flat" cmpd="sng" algn="ctr">
                      <a:solidFill>
                        <a:srgbClr val="777777"/>
                      </a:solidFill>
                      <a:prstDash val="solid"/>
                      <a:round/>
                      <a:headEnd type="none" w="sm" len="sm"/>
                      <a:tailEnd type="none" w="sm" len="sm"/>
                    </a:lnB>
                    <a:lnTlToBr>
                      <a:noFill/>
                    </a:lnTlToBr>
                    <a:lnBlToTr>
                      <a:noFill/>
                    </a:lnBlToTr>
                    <a:solidFill>
                      <a:srgbClr val="FF3300"/>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rgbClr val="333333"/>
                          </a:solidFill>
                          <a:effectLst/>
                          <a:latin typeface="Arial Narrow" pitchFamily="34" charset="0"/>
                          <a:ea typeface="ＭＳ 明朝" pitchFamily="49" charset="-128"/>
                          <a:cs typeface="Times New Roman" pitchFamily="18" charset="0"/>
                        </a:rPr>
                        <a:t>GPIO</a:t>
                      </a:r>
                    </a:p>
                  </a:txBody>
                  <a:tcPr marR="0" marT="91440" anchor="ctr" horzOverflow="overflow">
                    <a:lnL w="12700" cap="flat" cmpd="sng" algn="ctr">
                      <a:solidFill>
                        <a:srgbClr val="777777"/>
                      </a:solidFill>
                      <a:prstDash val="solid"/>
                      <a:round/>
                      <a:headEnd type="none" w="sm" len="sm"/>
                      <a:tailEnd type="none" w="sm" len="sm"/>
                    </a:lnL>
                    <a:lnR w="381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38100" cap="flat" cmpd="sng" algn="ctr">
                      <a:solidFill>
                        <a:srgbClr val="777777"/>
                      </a:solidFill>
                      <a:prstDash val="solid"/>
                      <a:round/>
                      <a:headEnd type="none" w="sm" len="sm"/>
                      <a:tailEnd type="none" w="sm" len="sm"/>
                    </a:lnB>
                    <a:lnTlToBr>
                      <a:noFill/>
                    </a:lnTlToBr>
                    <a:lnBlToTr>
                      <a:noFill/>
                    </a:lnBlToTr>
                    <a:solidFill>
                      <a:srgbClr val="FFFFFF"/>
                    </a:solidFill>
                  </a:tcPr>
                </a:tc>
              </a:tr>
            </a:tbl>
          </a:graphicData>
        </a:graphic>
      </p:graphicFrame>
      <p:sp>
        <p:nvSpPr>
          <p:cNvPr id="14395" name="Rectangle 69"/>
          <p:cNvSpPr>
            <a:spLocks noChangeArrowheads="1"/>
          </p:cNvSpPr>
          <p:nvPr/>
        </p:nvSpPr>
        <p:spPr bwMode="auto">
          <a:xfrm>
            <a:off x="5067300" y="3733800"/>
            <a:ext cx="1295400" cy="739775"/>
          </a:xfrm>
          <a:prstGeom prst="rect">
            <a:avLst/>
          </a:prstGeom>
          <a:solidFill>
            <a:srgbClr val="EAEAEA"/>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2000">
                <a:solidFill>
                  <a:srgbClr val="000000"/>
                </a:solidFill>
                <a:latin typeface="Arial Narrow" pitchFamily="34" charset="0"/>
              </a:rPr>
              <a:t>UART</a:t>
            </a:r>
          </a:p>
        </p:txBody>
      </p:sp>
      <p:sp>
        <p:nvSpPr>
          <p:cNvPr id="14396" name="Rectangle 70"/>
          <p:cNvSpPr>
            <a:spLocks noChangeArrowheads="1"/>
          </p:cNvSpPr>
          <p:nvPr/>
        </p:nvSpPr>
        <p:spPr bwMode="auto">
          <a:xfrm>
            <a:off x="5067300" y="2895600"/>
            <a:ext cx="1295400" cy="739775"/>
          </a:xfrm>
          <a:prstGeom prst="rect">
            <a:avLst/>
          </a:prstGeom>
          <a:solidFill>
            <a:srgbClr val="EAEAEA"/>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2000">
                <a:solidFill>
                  <a:srgbClr val="000000"/>
                </a:solidFill>
                <a:latin typeface="Arial Narrow" pitchFamily="34" charset="0"/>
              </a:rPr>
              <a:t>CAN</a:t>
            </a:r>
          </a:p>
        </p:txBody>
      </p:sp>
      <p:sp>
        <p:nvSpPr>
          <p:cNvPr id="625735" name="Leading Question"/>
          <p:cNvSpPr txBox="1">
            <a:spLocks noChangeArrowheads="1"/>
          </p:cNvSpPr>
          <p:nvPr/>
        </p:nvSpPr>
        <p:spPr bwMode="auto">
          <a:xfrm>
            <a:off x="3581400" y="6565900"/>
            <a:ext cx="5065712" cy="244475"/>
          </a:xfrm>
          <a:prstGeom prst="rect">
            <a:avLst/>
          </a:prstGeom>
          <a:noFill/>
          <a:ln w="12700">
            <a:noFill/>
            <a:miter lim="800000"/>
            <a:headEnd type="none" w="sm" len="sm"/>
            <a:tailEnd type="none" w="sm" len="sm"/>
          </a:ln>
        </p:spPr>
        <p:txBody>
          <a:bodyPr wrap="none" lIns="0" tIns="0" rIns="0" bIns="0" anchor="b">
            <a:spAutoFit/>
          </a:bodyPr>
          <a:lstStyle/>
          <a:p>
            <a:pPr algn="r" eaLnBrk="0" hangingPunct="0">
              <a:lnSpc>
                <a:spcPct val="80000"/>
              </a:lnSpc>
            </a:pPr>
            <a:r>
              <a:rPr lang="en-US" sz="2000" b="0" dirty="0">
                <a:solidFill>
                  <a:schemeClr val="tx2"/>
                </a:solidFill>
                <a:latin typeface="Arial Narrow" pitchFamily="34" charset="0"/>
              </a:rPr>
              <a:t>We’ll just look at three of these: PRU and SCR/EDMA3</a:t>
            </a:r>
          </a:p>
        </p:txBody>
      </p:sp>
    </p:spTree>
    <p:custDataLst>
      <p:tags r:id="rId1"/>
    </p:custDataLst>
    <p:extLst>
      <p:ext uri="{BB962C8B-B14F-4D97-AF65-F5344CB8AC3E}">
        <p14:creationId xmlns:p14="http://schemas.microsoft.com/office/powerpoint/2010/main" val="3725492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5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73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5"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6" action="ppaction://hlinksldjump"/>
          </p:cNvPr>
          <p:cNvSpPr txBox="1">
            <a:spLocks noChangeArrowheads="1"/>
          </p:cNvSpPr>
          <p:nvPr>
            <p:custDataLst>
              <p:tags r:id="rId2"/>
            </p:custDataLst>
          </p:nvPr>
        </p:nvSpPr>
        <p:spPr bwMode="auto">
          <a:xfrm>
            <a:off x="301576" y="784095"/>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TI EP Product Portfolio</a:t>
            </a:r>
            <a:endParaRPr lang="en-US" dirty="0">
              <a:solidFill>
                <a:srgbClr val="000000"/>
              </a:solidFill>
            </a:endParaRPr>
          </a:p>
        </p:txBody>
      </p:sp>
      <p:sp>
        <p:nvSpPr>
          <p:cNvPr id="10" name="Text Box 4">
            <a:hlinkClick r:id="rId17" action="ppaction://hlinksldjump"/>
          </p:cNvPr>
          <p:cNvSpPr txBox="1">
            <a:spLocks noChangeArrowheads="1"/>
          </p:cNvSpPr>
          <p:nvPr>
            <p:custDataLst>
              <p:tags r:id="rId3"/>
            </p:custDataLst>
          </p:nvPr>
        </p:nvSpPr>
        <p:spPr bwMode="auto">
          <a:xfrm>
            <a:off x="301576" y="1267576"/>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DSP Core</a:t>
            </a:r>
            <a:endParaRPr lang="en-US" dirty="0">
              <a:solidFill>
                <a:srgbClr val="000000"/>
              </a:solidFill>
            </a:endParaRPr>
          </a:p>
        </p:txBody>
      </p:sp>
      <p:sp>
        <p:nvSpPr>
          <p:cNvPr id="11" name="Text Box 4">
            <a:hlinkClick r:id="rId18" action="ppaction://hlinksldjump"/>
          </p:cNvPr>
          <p:cNvSpPr txBox="1">
            <a:spLocks noChangeArrowheads="1"/>
          </p:cNvSpPr>
          <p:nvPr>
            <p:custDataLst>
              <p:tags r:id="rId4"/>
            </p:custDataLst>
          </p:nvPr>
        </p:nvSpPr>
        <p:spPr bwMode="auto">
          <a:xfrm>
            <a:off x="301576" y="1751057"/>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Devices &amp; Documentation</a:t>
            </a:r>
            <a:endParaRPr lang="en-US" dirty="0">
              <a:solidFill>
                <a:srgbClr val="000000"/>
              </a:solidFill>
            </a:endParaRPr>
          </a:p>
        </p:txBody>
      </p:sp>
      <p:sp>
        <p:nvSpPr>
          <p:cNvPr id="12" name="Text Box 4">
            <a:hlinkClick r:id="rId19" action="ppaction://hlinksldjump"/>
          </p:cNvPr>
          <p:cNvSpPr txBox="1">
            <a:spLocks noChangeArrowheads="1"/>
          </p:cNvSpPr>
          <p:nvPr>
            <p:custDataLst>
              <p:tags r:id="rId5"/>
            </p:custDataLst>
          </p:nvPr>
        </p:nvSpPr>
        <p:spPr bwMode="auto">
          <a:xfrm>
            <a:off x="301576" y="223453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Peripherals</a:t>
            </a:r>
            <a:endParaRPr lang="en-US" dirty="0">
              <a:solidFill>
                <a:srgbClr val="000000"/>
              </a:solidFill>
            </a:endParaRPr>
          </a:p>
        </p:txBody>
      </p:sp>
      <p:sp>
        <p:nvSpPr>
          <p:cNvPr id="13" name="Text Box 5">
            <a:hlinkClick r:id="rId20" action="ppaction://hlinksldjump"/>
          </p:cNvPr>
          <p:cNvSpPr txBox="1">
            <a:spLocks noChangeArrowheads="1"/>
          </p:cNvSpPr>
          <p:nvPr>
            <p:custDataLst>
              <p:tags r:id="rId6"/>
            </p:custDataLst>
          </p:nvPr>
        </p:nvSpPr>
        <p:spPr bwMode="auto">
          <a:xfrm>
            <a:off x="774000" y="2708326"/>
            <a:ext cx="4864800" cy="332399"/>
          </a:xfrm>
          <a:prstGeom prst="rect">
            <a:avLst/>
          </a:prstGeom>
          <a:solidFill>
            <a:schemeClr val="bg1"/>
          </a:solidFill>
          <a:ln w="19050">
            <a:solidFill>
              <a:schemeClr val="tx1"/>
            </a:solid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PRU</a:t>
            </a:r>
            <a:endParaRPr lang="en-US" sz="2000" dirty="0">
              <a:solidFill>
                <a:srgbClr val="000000"/>
              </a:solidFill>
            </a:endParaRPr>
          </a:p>
        </p:txBody>
      </p:sp>
      <p:sp>
        <p:nvSpPr>
          <p:cNvPr id="14" name="Text Box 6">
            <a:hlinkClick r:id="rId21" action="ppaction://hlinksldjump"/>
          </p:cNvPr>
          <p:cNvSpPr txBox="1">
            <a:spLocks noChangeArrowheads="1"/>
          </p:cNvSpPr>
          <p:nvPr>
            <p:custDataLst>
              <p:tags r:id="rId7"/>
            </p:custDataLst>
          </p:nvPr>
        </p:nvSpPr>
        <p:spPr bwMode="auto">
          <a:xfrm>
            <a:off x="769877" y="3096605"/>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SCR /  EDMA3</a:t>
            </a:r>
            <a:endParaRPr lang="en-US" sz="2000" dirty="0">
              <a:solidFill>
                <a:srgbClr val="000000"/>
              </a:solidFill>
            </a:endParaRPr>
          </a:p>
        </p:txBody>
      </p:sp>
      <p:sp>
        <p:nvSpPr>
          <p:cNvPr id="15" name="Text Box 6">
            <a:hlinkClick r:id="rId22" action="ppaction://hlinksldjump"/>
          </p:cNvPr>
          <p:cNvSpPr txBox="1">
            <a:spLocks noChangeArrowheads="1"/>
          </p:cNvSpPr>
          <p:nvPr>
            <p:custDataLst>
              <p:tags r:id="rId8"/>
            </p:custDataLst>
          </p:nvPr>
        </p:nvSpPr>
        <p:spPr bwMode="auto">
          <a:xfrm>
            <a:off x="769877" y="3484884"/>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Pin Muxing</a:t>
            </a:r>
            <a:endParaRPr lang="en-US" sz="2000" dirty="0">
              <a:solidFill>
                <a:srgbClr val="000000"/>
              </a:solidFill>
            </a:endParaRPr>
          </a:p>
        </p:txBody>
      </p:sp>
      <p:sp>
        <p:nvSpPr>
          <p:cNvPr id="16" name="Text Box 4">
            <a:hlinkClick r:id="rId23" action="ppaction://hlinksldjump"/>
          </p:cNvPr>
          <p:cNvSpPr txBox="1">
            <a:spLocks noChangeArrowheads="1"/>
          </p:cNvSpPr>
          <p:nvPr>
            <p:custDataLst>
              <p:tags r:id="rId9"/>
            </p:custDataLst>
          </p:nvPr>
        </p:nvSpPr>
        <p:spPr bwMode="auto">
          <a:xfrm>
            <a:off x="301576" y="3882856"/>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Example Device: C6748 DSP</a:t>
            </a:r>
            <a:endParaRPr lang="en-US" dirty="0">
              <a:solidFill>
                <a:srgbClr val="000000"/>
              </a:solidFill>
            </a:endParaRPr>
          </a:p>
        </p:txBody>
      </p:sp>
      <p:sp>
        <p:nvSpPr>
          <p:cNvPr id="17" name="Text Box 4">
            <a:hlinkClick r:id="rId24" action="ppaction://hlinksldjump"/>
          </p:cNvPr>
          <p:cNvSpPr txBox="1">
            <a:spLocks noChangeArrowheads="1"/>
          </p:cNvSpPr>
          <p:nvPr>
            <p:custDataLst>
              <p:tags r:id="rId10"/>
            </p:custDataLst>
          </p:nvPr>
        </p:nvSpPr>
        <p:spPr bwMode="auto">
          <a:xfrm>
            <a:off x="301576" y="4366337"/>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Choosing a Device</a:t>
            </a:r>
            <a:endParaRPr lang="en-US" dirty="0">
              <a:solidFill>
                <a:srgbClr val="000000"/>
              </a:solidFill>
            </a:endParaRPr>
          </a:p>
        </p:txBody>
      </p:sp>
      <p:sp>
        <p:nvSpPr>
          <p:cNvPr id="18" name="Text Box 4">
            <a:hlinkClick r:id="rId25" action="ppaction://hlinksldjump"/>
          </p:cNvPr>
          <p:cNvSpPr txBox="1">
            <a:spLocks noChangeArrowheads="1"/>
          </p:cNvSpPr>
          <p:nvPr>
            <p:custDataLst>
              <p:tags r:id="rId11"/>
            </p:custDataLst>
          </p:nvPr>
        </p:nvSpPr>
        <p:spPr bwMode="auto">
          <a:xfrm>
            <a:off x="301576" y="484981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C6000 Arch “Catchup”</a:t>
            </a:r>
            <a:endParaRPr lang="en-US" dirty="0">
              <a:solidFill>
                <a:srgbClr val="000000"/>
              </a:solidFill>
            </a:endParaRPr>
          </a:p>
        </p:txBody>
      </p:sp>
      <p:sp>
        <p:nvSpPr>
          <p:cNvPr id="19" name="Text Box 4">
            <a:hlinkClick r:id="rId26" action="ppaction://hlinksldjump"/>
          </p:cNvPr>
          <p:cNvSpPr txBox="1">
            <a:spLocks noChangeArrowheads="1"/>
          </p:cNvSpPr>
          <p:nvPr>
            <p:custDataLst>
              <p:tags r:id="rId12"/>
            </p:custDataLst>
          </p:nvPr>
        </p:nvSpPr>
        <p:spPr bwMode="auto">
          <a:xfrm>
            <a:off x="301576" y="533329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a:t>
            </a:r>
            <a:endParaRPr lang="en-US" dirty="0">
              <a:solidFill>
                <a:srgbClr val="000000"/>
              </a:solidFill>
            </a:endParaRPr>
          </a:p>
        </p:txBody>
      </p:sp>
      <p:sp>
        <p:nvSpPr>
          <p:cNvPr id="20" name="Text Box 4">
            <a:hlinkClick r:id="rId27" action="ppaction://hlinksldjump"/>
          </p:cNvPr>
          <p:cNvSpPr txBox="1">
            <a:spLocks noChangeArrowheads="1"/>
          </p:cNvSpPr>
          <p:nvPr>
            <p:custDataLst>
              <p:tags r:id="rId13"/>
            </p:custDataLst>
          </p:nvPr>
        </p:nvSpPr>
        <p:spPr bwMode="auto">
          <a:xfrm>
            <a:off x="301576" y="5816779"/>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Lab</a:t>
            </a:r>
            <a:endParaRPr lang="en-US" dirty="0">
              <a:solidFill>
                <a:srgbClr val="000000"/>
              </a:solidFill>
            </a:endParaRPr>
          </a:p>
        </p:txBody>
      </p:sp>
    </p:spTree>
    <p:custDataLst>
      <p:tags r:id="rId1"/>
    </p:custDataLst>
    <p:extLst>
      <p:ext uri="{BB962C8B-B14F-4D97-AF65-F5344CB8AC3E}">
        <p14:creationId xmlns:p14="http://schemas.microsoft.com/office/powerpoint/2010/main" val="102732353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ChangeArrowheads="1"/>
          </p:cNvSpPr>
          <p:nvPr/>
        </p:nvSpPr>
        <p:spPr bwMode="auto">
          <a:xfrm>
            <a:off x="152400" y="685800"/>
            <a:ext cx="4724400" cy="5638800"/>
          </a:xfrm>
          <a:prstGeom prst="rect">
            <a:avLst/>
          </a:prstGeom>
          <a:solidFill>
            <a:schemeClr val="accent4">
              <a:lumMod val="20000"/>
              <a:lumOff val="80000"/>
            </a:schemeClr>
          </a:solidFill>
          <a:ln w="12700">
            <a:solidFill>
              <a:schemeClr val="tx1"/>
            </a:solidFill>
            <a:prstDash val="dash"/>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6387" name="Rectangle 3"/>
          <p:cNvSpPr>
            <a:spLocks noGrp="1" noChangeArrowheads="1"/>
          </p:cNvSpPr>
          <p:nvPr>
            <p:ph type="title"/>
          </p:nvPr>
        </p:nvSpPr>
        <p:spPr/>
        <p:txBody>
          <a:bodyPr/>
          <a:lstStyle/>
          <a:p>
            <a:r>
              <a:rPr lang="en-US" smtClean="0"/>
              <a:t>Programmable Realtime Unit (PRU)</a:t>
            </a:r>
          </a:p>
        </p:txBody>
      </p:sp>
      <p:pic>
        <p:nvPicPr>
          <p:cNvPr id="16388" name="Picture 4"/>
          <p:cNvPicPr>
            <a:picLocks noChangeAspect="1" noChangeArrowheads="1"/>
          </p:cNvPicPr>
          <p:nvPr/>
        </p:nvPicPr>
        <p:blipFill>
          <a:blip r:embed="rId3" cstate="print"/>
          <a:srcRect/>
          <a:stretch>
            <a:fillRect/>
          </a:stretch>
        </p:blipFill>
        <p:spPr bwMode="auto">
          <a:xfrm>
            <a:off x="228600" y="2895600"/>
            <a:ext cx="4552950" cy="2873375"/>
          </a:xfrm>
          <a:prstGeom prst="rect">
            <a:avLst/>
          </a:prstGeom>
          <a:noFill/>
          <a:ln w="12700">
            <a:noFill/>
            <a:miter lim="800000"/>
            <a:headEnd type="none" w="sm" len="sm"/>
            <a:tailEnd type="none" w="sm" len="sm"/>
          </a:ln>
        </p:spPr>
      </p:pic>
      <p:sp>
        <p:nvSpPr>
          <p:cNvPr id="16389" name="Text Box 5"/>
          <p:cNvSpPr txBox="1">
            <a:spLocks noChangeArrowheads="1"/>
          </p:cNvSpPr>
          <p:nvPr/>
        </p:nvSpPr>
        <p:spPr bwMode="auto">
          <a:xfrm>
            <a:off x="5029200" y="838200"/>
            <a:ext cx="3886200" cy="5238357"/>
          </a:xfrm>
          <a:prstGeom prst="rect">
            <a:avLst/>
          </a:prstGeom>
          <a:noFill/>
          <a:ln w="12700">
            <a:noFill/>
            <a:miter lim="800000"/>
            <a:headEnd type="none" w="sm" len="sm"/>
            <a:tailEnd type="none" w="sm" len="sm"/>
          </a:ln>
        </p:spPr>
        <p:txBody>
          <a:bodyPr>
            <a:spAutoFit/>
          </a:bodyPr>
          <a:lstStyle/>
          <a:p>
            <a:pPr marL="287338" indent="-287338" eaLnBrk="0" hangingPunct="0">
              <a:lnSpc>
                <a:spcPct val="90000"/>
              </a:lnSpc>
              <a:spcBef>
                <a:spcPct val="40000"/>
              </a:spcBef>
              <a:buClr>
                <a:schemeClr val="tx2"/>
              </a:buClr>
              <a:buSzPct val="75000"/>
              <a:buFont typeface="Wingdings" pitchFamily="2" charset="2"/>
              <a:buChar char=""/>
            </a:pPr>
            <a:r>
              <a:rPr lang="en-US" sz="2000" dirty="0">
                <a:latin typeface="Arial Narrow" pitchFamily="34" charset="0"/>
              </a:rPr>
              <a:t>Use as a </a:t>
            </a:r>
            <a:r>
              <a:rPr lang="en-US" sz="2000" u="sng" dirty="0">
                <a:solidFill>
                  <a:schemeClr val="tx2"/>
                </a:solidFill>
                <a:latin typeface="Arial Narrow" pitchFamily="34" charset="0"/>
              </a:rPr>
              <a:t>soft peripheral</a:t>
            </a:r>
            <a:r>
              <a:rPr lang="en-US" sz="2000" dirty="0">
                <a:latin typeface="Arial Narrow" pitchFamily="34" charset="0"/>
              </a:rPr>
              <a:t> to </a:t>
            </a:r>
            <a:r>
              <a:rPr lang="en-US" sz="2000" dirty="0" err="1">
                <a:latin typeface="Arial Narrow" pitchFamily="34" charset="0"/>
              </a:rPr>
              <a:t>imple-ment</a:t>
            </a:r>
            <a:r>
              <a:rPr lang="en-US" sz="2000" dirty="0">
                <a:latin typeface="Arial Narrow" pitchFamily="34" charset="0"/>
              </a:rPr>
              <a:t> </a:t>
            </a:r>
            <a:r>
              <a:rPr lang="en-US" sz="2000" dirty="0" err="1">
                <a:latin typeface="Arial Narrow" pitchFamily="34" charset="0"/>
              </a:rPr>
              <a:t>add’l</a:t>
            </a:r>
            <a:r>
              <a:rPr lang="en-US" sz="2000" dirty="0">
                <a:latin typeface="Arial Narrow" pitchFamily="34" charset="0"/>
              </a:rPr>
              <a:t> on-chip peripherals</a:t>
            </a:r>
          </a:p>
          <a:p>
            <a:pPr marL="287338" indent="-287338" eaLnBrk="0" hangingPunct="0">
              <a:lnSpc>
                <a:spcPct val="90000"/>
              </a:lnSpc>
              <a:spcBef>
                <a:spcPct val="40000"/>
              </a:spcBef>
              <a:buClr>
                <a:schemeClr val="tx2"/>
              </a:buClr>
              <a:buSzPct val="75000"/>
              <a:buFont typeface="Wingdings" pitchFamily="2" charset="2"/>
              <a:buChar char=""/>
            </a:pPr>
            <a:r>
              <a:rPr lang="en-US" sz="2000" dirty="0">
                <a:latin typeface="Arial Narrow" pitchFamily="34" charset="0"/>
              </a:rPr>
              <a:t>Examples implementations include:</a:t>
            </a:r>
          </a:p>
          <a:p>
            <a:pPr marL="574675" lvl="1" indent="-173038" eaLnBrk="0" hangingPunct="0">
              <a:spcBef>
                <a:spcPct val="30000"/>
              </a:spcBef>
              <a:buClr>
                <a:schemeClr val="tx2"/>
              </a:buClr>
              <a:buSzPct val="75000"/>
              <a:buFont typeface="Wingdings" pitchFamily="2" charset="2"/>
              <a:buChar char=""/>
            </a:pPr>
            <a:r>
              <a:rPr lang="en-US" sz="1800" b="0" dirty="0">
                <a:latin typeface="Arial Narrow" pitchFamily="34" charset="0"/>
              </a:rPr>
              <a:t>Soft UART</a:t>
            </a:r>
          </a:p>
          <a:p>
            <a:pPr marL="574675" lvl="1" indent="-173038" eaLnBrk="0" hangingPunct="0">
              <a:spcBef>
                <a:spcPct val="10000"/>
              </a:spcBef>
              <a:buClr>
                <a:schemeClr val="tx2"/>
              </a:buClr>
              <a:buSzPct val="75000"/>
              <a:buFont typeface="Wingdings" pitchFamily="2" charset="2"/>
              <a:buChar char=""/>
            </a:pPr>
            <a:r>
              <a:rPr lang="en-US" sz="1800" b="0" dirty="0">
                <a:latin typeface="Arial Narrow" pitchFamily="34" charset="0"/>
              </a:rPr>
              <a:t>Soft CAN</a:t>
            </a:r>
          </a:p>
          <a:p>
            <a:pPr marL="287338" indent="-287338" eaLnBrk="0" hangingPunct="0">
              <a:lnSpc>
                <a:spcPct val="90000"/>
              </a:lnSpc>
              <a:spcBef>
                <a:spcPct val="40000"/>
              </a:spcBef>
              <a:buClr>
                <a:schemeClr val="tx2"/>
              </a:buClr>
              <a:buSzPct val="75000"/>
              <a:buFont typeface="Wingdings" pitchFamily="2" charset="2"/>
              <a:buChar char=""/>
            </a:pPr>
            <a:r>
              <a:rPr lang="en-US" sz="2000" dirty="0">
                <a:latin typeface="Arial Narrow" pitchFamily="34" charset="0"/>
              </a:rPr>
              <a:t>Create </a:t>
            </a:r>
            <a:r>
              <a:rPr lang="en-US" sz="2000" u="sng" dirty="0">
                <a:solidFill>
                  <a:schemeClr val="tx2"/>
                </a:solidFill>
                <a:latin typeface="Arial Narrow" pitchFamily="34" charset="0"/>
              </a:rPr>
              <a:t>custom peripherals</a:t>
            </a:r>
            <a:r>
              <a:rPr lang="en-US" sz="2000" dirty="0">
                <a:latin typeface="Arial Narrow" pitchFamily="34" charset="0"/>
              </a:rPr>
              <a:t> or setup non-linear DMA moves. </a:t>
            </a:r>
            <a:endParaRPr lang="en-US" sz="2000" dirty="0" smtClean="0">
              <a:latin typeface="Arial Narrow" pitchFamily="34" charset="0"/>
            </a:endParaRPr>
          </a:p>
          <a:p>
            <a:pPr marL="287338" indent="-287338" eaLnBrk="0" hangingPunct="0">
              <a:lnSpc>
                <a:spcPct val="90000"/>
              </a:lnSpc>
              <a:spcBef>
                <a:spcPct val="40000"/>
              </a:spcBef>
              <a:buClr>
                <a:schemeClr val="tx2"/>
              </a:buClr>
              <a:buSzPct val="75000"/>
              <a:buFont typeface="Wingdings" pitchFamily="2" charset="2"/>
              <a:buChar char=""/>
            </a:pPr>
            <a:r>
              <a:rPr lang="en-US" sz="2000" dirty="0" smtClean="0">
                <a:latin typeface="Arial Narrow" pitchFamily="34" charset="0"/>
              </a:rPr>
              <a:t>No C compiler (ASM only)</a:t>
            </a:r>
            <a:endParaRPr lang="en-US" sz="2000" dirty="0">
              <a:latin typeface="Arial Narrow" pitchFamily="34" charset="0"/>
            </a:endParaRPr>
          </a:p>
          <a:p>
            <a:pPr marL="287338" indent="-287338" eaLnBrk="0" hangingPunct="0">
              <a:lnSpc>
                <a:spcPct val="90000"/>
              </a:lnSpc>
              <a:spcBef>
                <a:spcPct val="40000"/>
              </a:spcBef>
              <a:buClr>
                <a:schemeClr val="tx2"/>
              </a:buClr>
              <a:buSzPct val="75000"/>
              <a:buFont typeface="Wingdings" pitchFamily="2" charset="2"/>
              <a:buChar char=""/>
            </a:pPr>
            <a:r>
              <a:rPr lang="en-US" sz="2000" dirty="0">
                <a:latin typeface="Arial Narrow" pitchFamily="34" charset="0"/>
              </a:rPr>
              <a:t>Implement smart power controller:</a:t>
            </a:r>
          </a:p>
          <a:p>
            <a:pPr marL="574675" lvl="1" indent="-173038" eaLnBrk="0" hangingPunct="0">
              <a:spcBef>
                <a:spcPct val="20000"/>
              </a:spcBef>
              <a:buClr>
                <a:schemeClr val="tx2"/>
              </a:buClr>
              <a:buSzPct val="75000"/>
              <a:buFont typeface="Wingdings" pitchFamily="2" charset="2"/>
              <a:buChar char=""/>
            </a:pPr>
            <a:r>
              <a:rPr lang="en-US" sz="1800" b="0" dirty="0">
                <a:latin typeface="Arial Narrow" pitchFamily="34" charset="0"/>
              </a:rPr>
              <a:t>Allows switching off both ARM and DSP clocks</a:t>
            </a:r>
          </a:p>
          <a:p>
            <a:pPr marL="574675" lvl="1" indent="-173038" eaLnBrk="0" hangingPunct="0">
              <a:spcBef>
                <a:spcPct val="20000"/>
              </a:spcBef>
              <a:buClr>
                <a:schemeClr val="tx2"/>
              </a:buClr>
              <a:buSzPct val="75000"/>
              <a:buFont typeface="Wingdings" pitchFamily="2" charset="2"/>
              <a:buChar char=""/>
            </a:pPr>
            <a:r>
              <a:rPr lang="en-US" sz="1800" b="0" dirty="0">
                <a:latin typeface="Arial Narrow" pitchFamily="34" charset="0"/>
              </a:rPr>
              <a:t>Maximize power down time by evaluating system events before waking up DSP and/or ARM</a:t>
            </a:r>
          </a:p>
        </p:txBody>
      </p:sp>
      <p:sp>
        <p:nvSpPr>
          <p:cNvPr id="16390" name="Text Box 6"/>
          <p:cNvSpPr txBox="1">
            <a:spLocks noChangeArrowheads="1"/>
          </p:cNvSpPr>
          <p:nvPr/>
        </p:nvSpPr>
        <p:spPr bwMode="auto">
          <a:xfrm>
            <a:off x="457200" y="762000"/>
            <a:ext cx="4038600" cy="2043113"/>
          </a:xfrm>
          <a:prstGeom prst="rect">
            <a:avLst/>
          </a:prstGeom>
          <a:noFill/>
          <a:ln w="12700">
            <a:noFill/>
            <a:miter lim="800000"/>
            <a:headEnd type="none" w="sm" len="sm"/>
            <a:tailEnd type="none" w="sm" len="sm"/>
          </a:ln>
        </p:spPr>
        <p:txBody>
          <a:bodyPr>
            <a:spAutoFit/>
          </a:bodyPr>
          <a:lstStyle/>
          <a:p>
            <a:pPr eaLnBrk="0" hangingPunct="0">
              <a:lnSpc>
                <a:spcPct val="90000"/>
              </a:lnSpc>
              <a:spcBef>
                <a:spcPct val="30000"/>
              </a:spcBef>
              <a:buClr>
                <a:schemeClr val="tx2"/>
              </a:buClr>
              <a:buSzPct val="75000"/>
              <a:buFont typeface="Wingdings" pitchFamily="2" charset="2"/>
              <a:buNone/>
            </a:pPr>
            <a:r>
              <a:rPr lang="en-US" sz="2000">
                <a:latin typeface="Arial Narrow" pitchFamily="34" charset="0"/>
              </a:rPr>
              <a:t>PRU consists of:</a:t>
            </a:r>
          </a:p>
          <a:p>
            <a:pPr lvl="1" indent="-225425" eaLnBrk="0" hangingPunct="0">
              <a:lnSpc>
                <a:spcPct val="90000"/>
              </a:lnSpc>
              <a:spcBef>
                <a:spcPct val="30000"/>
              </a:spcBef>
              <a:buClr>
                <a:schemeClr val="tx2"/>
              </a:buClr>
              <a:buSzPct val="75000"/>
              <a:buFont typeface="Wingdings" pitchFamily="2" charset="2"/>
              <a:buChar char=""/>
            </a:pPr>
            <a:r>
              <a:rPr lang="en-US" sz="1800" b="0">
                <a:latin typeface="Arial Narrow" pitchFamily="34" charset="0"/>
              </a:rPr>
              <a:t>2 Independent, Realtime RISC Cores</a:t>
            </a:r>
          </a:p>
          <a:p>
            <a:pPr lvl="1" indent="-225425" eaLnBrk="0" hangingPunct="0">
              <a:lnSpc>
                <a:spcPct val="90000"/>
              </a:lnSpc>
              <a:spcBef>
                <a:spcPct val="10000"/>
              </a:spcBef>
              <a:buClr>
                <a:schemeClr val="tx2"/>
              </a:buClr>
              <a:buSzPct val="75000"/>
              <a:buFont typeface="Wingdings" pitchFamily="2" charset="2"/>
              <a:buChar char=""/>
            </a:pPr>
            <a:r>
              <a:rPr lang="en-US" sz="1800" b="0">
                <a:latin typeface="Arial Narrow" pitchFamily="34" charset="0"/>
              </a:rPr>
              <a:t>Access to pins (GPIO)</a:t>
            </a:r>
          </a:p>
          <a:p>
            <a:pPr lvl="1" indent="-225425" eaLnBrk="0" hangingPunct="0">
              <a:lnSpc>
                <a:spcPct val="90000"/>
              </a:lnSpc>
              <a:spcBef>
                <a:spcPct val="10000"/>
              </a:spcBef>
              <a:buClr>
                <a:schemeClr val="tx2"/>
              </a:buClr>
              <a:buSzPct val="75000"/>
              <a:buFont typeface="Wingdings" pitchFamily="2" charset="2"/>
              <a:buChar char=""/>
            </a:pPr>
            <a:r>
              <a:rPr lang="en-US" sz="1800" b="0">
                <a:latin typeface="Arial Narrow" pitchFamily="34" charset="0"/>
              </a:rPr>
              <a:t>Its own interrupt controller</a:t>
            </a:r>
          </a:p>
          <a:p>
            <a:pPr lvl="1" indent="-225425" eaLnBrk="0" hangingPunct="0">
              <a:lnSpc>
                <a:spcPct val="90000"/>
              </a:lnSpc>
              <a:spcBef>
                <a:spcPct val="10000"/>
              </a:spcBef>
              <a:buClr>
                <a:schemeClr val="tx2"/>
              </a:buClr>
              <a:buSzPct val="75000"/>
              <a:buFont typeface="Wingdings" pitchFamily="2" charset="2"/>
              <a:buChar char=""/>
            </a:pPr>
            <a:r>
              <a:rPr lang="en-US" sz="1800" b="0">
                <a:latin typeface="Arial Narrow" pitchFamily="34" charset="0"/>
              </a:rPr>
              <a:t>Access to memory (master via SCR)</a:t>
            </a:r>
          </a:p>
          <a:p>
            <a:pPr lvl="1" indent="-225425" eaLnBrk="0" hangingPunct="0">
              <a:lnSpc>
                <a:spcPct val="90000"/>
              </a:lnSpc>
              <a:spcBef>
                <a:spcPct val="10000"/>
              </a:spcBef>
              <a:buClr>
                <a:schemeClr val="tx2"/>
              </a:buClr>
              <a:buSzPct val="75000"/>
              <a:buFont typeface="Wingdings" pitchFamily="2" charset="2"/>
              <a:buChar char=""/>
            </a:pPr>
            <a:r>
              <a:rPr lang="en-US" sz="1800" b="0">
                <a:latin typeface="Arial Narrow" pitchFamily="34" charset="0"/>
              </a:rPr>
              <a:t>Device power mgmt control </a:t>
            </a:r>
            <a:br>
              <a:rPr lang="en-US" sz="1800" b="0">
                <a:latin typeface="Arial Narrow" pitchFamily="34" charset="0"/>
              </a:rPr>
            </a:br>
            <a:r>
              <a:rPr lang="en-US" sz="1800" b="0">
                <a:latin typeface="Arial Narrow" pitchFamily="34" charset="0"/>
              </a:rPr>
              <a:t>(ARM/DSP clock gating) </a:t>
            </a:r>
          </a:p>
        </p:txBody>
      </p:sp>
    </p:spTree>
    <p:custDataLst>
      <p:tags r:id="rId1"/>
    </p:custDataLst>
    <p:extLst>
      <p:ext uri="{BB962C8B-B14F-4D97-AF65-F5344CB8AC3E}">
        <p14:creationId xmlns:p14="http://schemas.microsoft.com/office/powerpoint/2010/main" val="242560565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PRU SubSystem :  IS / IS-NOT</a:t>
            </a:r>
          </a:p>
        </p:txBody>
      </p:sp>
      <p:graphicFrame>
        <p:nvGraphicFramePr>
          <p:cNvPr id="629763" name="Group 3"/>
          <p:cNvGraphicFramePr>
            <a:graphicFrameLocks noGrp="1"/>
          </p:cNvGraphicFramePr>
          <p:nvPr/>
        </p:nvGraphicFramePr>
        <p:xfrm>
          <a:off x="190500" y="914400"/>
          <a:ext cx="8764588" cy="5151120"/>
        </p:xfrm>
        <a:graphic>
          <a:graphicData uri="http://schemas.openxmlformats.org/drawingml/2006/table">
            <a:tbl>
              <a:tblPr/>
              <a:tblGrid>
                <a:gridCol w="4383088"/>
                <a:gridCol w="4381500"/>
              </a:tblGrid>
              <a:tr h="3381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smtClean="0">
                          <a:ln>
                            <a:noFill/>
                          </a:ln>
                          <a:solidFill>
                            <a:srgbClr val="FFFFFF"/>
                          </a:solidFill>
                          <a:effectLst/>
                          <a:latin typeface="Courier New" pitchFamily="49" charset="0"/>
                          <a:ea typeface="ＭＳ 明朝" pitchFamily="49" charset="-128"/>
                          <a:cs typeface="Arial,Bold"/>
                        </a:rPr>
                        <a:t>Is </a:t>
                      </a:r>
                    </a:p>
                  </a:txBody>
                  <a:tcPr anchor="ctr" horzOverflow="overflow">
                    <a:lnL w="28575" cap="flat" cmpd="sng" algn="ctr">
                      <a:solidFill>
                        <a:schemeClr val="tx1"/>
                      </a:solidFill>
                      <a:prstDash val="solid"/>
                      <a:round/>
                      <a:headEnd type="none" w="sm" len="sm"/>
                      <a:tailEnd type="none" w="sm" len="sm"/>
                    </a:lnL>
                    <a:lnR w="12700" cap="flat" cmpd="sng" algn="ctr">
                      <a:solidFill>
                        <a:srgbClr val="EAEAEA"/>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777777"/>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smtClean="0">
                          <a:ln>
                            <a:noFill/>
                          </a:ln>
                          <a:solidFill>
                            <a:srgbClr val="FFFFFF"/>
                          </a:solidFill>
                          <a:effectLst/>
                          <a:latin typeface="Courier New" pitchFamily="49" charset="0"/>
                          <a:ea typeface="ＭＳ 明朝" pitchFamily="49" charset="-128"/>
                          <a:cs typeface="Arial,Bold"/>
                        </a:rPr>
                        <a:t>Is­Not </a:t>
                      </a:r>
                    </a:p>
                  </a:txBody>
                  <a:tcPr anchor="ctr" horzOverflow="overflow">
                    <a:lnL w="12700" cap="flat" cmpd="sng" algn="ctr">
                      <a:solidFill>
                        <a:srgbClr val="EAEAEA"/>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777777"/>
                    </a:solidFill>
                  </a:tcPr>
                </a:tc>
              </a:tr>
              <a:tr h="1357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Arial Narrow" pitchFamily="34" charset="0"/>
                          <a:ea typeface="ＭＳ 明朝" pitchFamily="49" charset="-128"/>
                          <a:cs typeface="Arial" pitchFamily="34" charset="0"/>
                        </a:rPr>
                        <a:t>Dual 32­bit RISC processor</a:t>
                      </a:r>
                      <a:r>
                        <a:rPr kumimoji="0" lang="en-US" sz="2000" b="0" i="0" u="none" strike="noStrike" cap="none" normalizeH="0" baseline="0" smtClean="0">
                          <a:ln>
                            <a:noFill/>
                          </a:ln>
                          <a:solidFill>
                            <a:srgbClr val="000000"/>
                          </a:solidFill>
                          <a:effectLst/>
                          <a:latin typeface="Arial Narrow" pitchFamily="34" charset="0"/>
                          <a:ea typeface="ＭＳ 明朝" pitchFamily="49" charset="-128"/>
                          <a:cs typeface="Arial" pitchFamily="34" charset="0"/>
                        </a:rPr>
                        <a:t> specifically designed for manipulation of packed memory mapped data structures and implementing system features that have tight real time constraints.</a:t>
                      </a:r>
                    </a:p>
                  </a:txBody>
                  <a:tcPr horzOverflow="overflow">
                    <a:lnL w="28575" cap="flat" cmpd="sng" algn="ctr">
                      <a:solidFill>
                        <a:schemeClr val="tx1"/>
                      </a:solidFill>
                      <a:prstDash val="solid"/>
                      <a:round/>
                      <a:headEnd type="none" w="sm" len="sm"/>
                      <a:tailEnd type="none" w="sm" len="sm"/>
                    </a:lnL>
                    <a:lnR w="12700" cap="flat" cmpd="sng" algn="ctr">
                      <a:solidFill>
                        <a:srgbClr val="777777"/>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Narrow" pitchFamily="34" charset="0"/>
                          <a:ea typeface="ＭＳ 明朝" pitchFamily="49" charset="-128"/>
                          <a:cs typeface="Arial" pitchFamily="34" charset="0"/>
                        </a:rPr>
                        <a:t>Is not a H/W accelerator used to speed up algorithm computations.</a:t>
                      </a:r>
                    </a:p>
                  </a:txBody>
                  <a:tcPr horzOverflow="overflow">
                    <a:lnL w="12700" cap="flat" cmpd="sng" algn="ctr">
                      <a:solidFill>
                        <a:srgbClr val="777777"/>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EAEAEA"/>
                    </a:solidFill>
                  </a:tcPr>
                </a:tc>
              </a:tr>
              <a:tr h="1193800">
                <a:tc>
                  <a:txBody>
                    <a:bodyPr/>
                    <a:lstStyle/>
                    <a:p>
                      <a:pPr marL="287338" marR="0" lvl="0" indent="-287338"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Arial Narrow" pitchFamily="34" charset="0"/>
                          <a:ea typeface="ＭＳ 明朝" pitchFamily="49" charset="-128"/>
                          <a:cs typeface="Arial" pitchFamily="34" charset="0"/>
                        </a:rPr>
                        <a:t>Simple RISC ISA:</a:t>
                      </a:r>
                    </a:p>
                    <a:p>
                      <a:pPr marL="287338" marR="0" lvl="0" indent="-287338" algn="l" defTabSz="914400" rtl="0" eaLnBrk="0" fontAlgn="base" latinLnBrk="0" hangingPunct="0">
                        <a:lnSpc>
                          <a:spcPct val="100000"/>
                        </a:lnSpc>
                        <a:spcBef>
                          <a:spcPct val="0"/>
                        </a:spcBef>
                        <a:spcAft>
                          <a:spcPct val="0"/>
                        </a:spcAft>
                        <a:buClr>
                          <a:schemeClr val="tx1"/>
                        </a:buClr>
                        <a:buSzTx/>
                        <a:buFont typeface="Wingdings" pitchFamily="2" charset="2"/>
                        <a:buChar char="§"/>
                        <a:tabLst/>
                      </a:pPr>
                      <a:r>
                        <a:rPr kumimoji="0" lang="en-US" sz="2000" b="0" i="0" u="none" strike="noStrike" cap="none" normalizeH="0" baseline="0" smtClean="0">
                          <a:ln>
                            <a:noFill/>
                          </a:ln>
                          <a:solidFill>
                            <a:srgbClr val="000000"/>
                          </a:solidFill>
                          <a:effectLst/>
                          <a:latin typeface="Arial Narrow" pitchFamily="34" charset="0"/>
                          <a:ea typeface="ＭＳ 明朝" pitchFamily="49" charset="-128"/>
                          <a:cs typeface="Arial" pitchFamily="34" charset="0"/>
                        </a:rPr>
                        <a:t>Approximately 40 instructions</a:t>
                      </a:r>
                    </a:p>
                    <a:p>
                      <a:pPr marL="287338" marR="0" lvl="0" indent="-287338" algn="l" defTabSz="914400" rtl="0" eaLnBrk="0" fontAlgn="base" latinLnBrk="0" hangingPunct="0">
                        <a:lnSpc>
                          <a:spcPct val="100000"/>
                        </a:lnSpc>
                        <a:spcBef>
                          <a:spcPct val="0"/>
                        </a:spcBef>
                        <a:spcAft>
                          <a:spcPct val="0"/>
                        </a:spcAft>
                        <a:buClr>
                          <a:schemeClr val="tx1"/>
                        </a:buClr>
                        <a:buSzTx/>
                        <a:buFont typeface="Wingdings" pitchFamily="2" charset="2"/>
                        <a:buChar char="§"/>
                        <a:tabLst/>
                      </a:pPr>
                      <a:r>
                        <a:rPr kumimoji="0" lang="en-US" sz="2000" b="0" i="0" u="none" strike="noStrike" cap="none" normalizeH="0" baseline="0" smtClean="0">
                          <a:ln>
                            <a:noFill/>
                          </a:ln>
                          <a:solidFill>
                            <a:srgbClr val="000000"/>
                          </a:solidFill>
                          <a:effectLst/>
                          <a:latin typeface="Arial Narrow" pitchFamily="34" charset="0"/>
                          <a:ea typeface="ＭＳ 明朝" pitchFamily="49" charset="-128"/>
                          <a:cs typeface="Arial" pitchFamily="34" charset="0"/>
                        </a:rPr>
                        <a:t>Logical, arithmetic, and flow control ops all complete in a single cycle</a:t>
                      </a:r>
                    </a:p>
                  </a:txBody>
                  <a:tcPr horzOverflow="overflow">
                    <a:lnL w="28575" cap="flat" cmpd="sng" algn="ctr">
                      <a:solidFill>
                        <a:schemeClr val="tx1"/>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EAEAEA"/>
                    </a:solidFill>
                  </a:tcPr>
                </a:tc>
                <a:tc>
                  <a:txBody>
                    <a:bodyPr/>
                    <a:lstStyle/>
                    <a:p>
                      <a:pPr marL="287338" marR="0" lvl="0" indent="-287338"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Narrow" pitchFamily="34" charset="0"/>
                          <a:ea typeface="ＭＳ 明朝" pitchFamily="49" charset="-128"/>
                          <a:cs typeface="Arial" pitchFamily="34" charset="0"/>
                        </a:rPr>
                        <a:t>Is not a general purpose RISC processor:</a:t>
                      </a:r>
                    </a:p>
                    <a:p>
                      <a:pPr marL="287338" marR="0" lvl="0" indent="-287338" algn="l" defTabSz="914400" rtl="0" eaLnBrk="0" fontAlgn="base" latinLnBrk="0" hangingPunct="0">
                        <a:lnSpc>
                          <a:spcPct val="100000"/>
                        </a:lnSpc>
                        <a:spcBef>
                          <a:spcPct val="0"/>
                        </a:spcBef>
                        <a:spcAft>
                          <a:spcPct val="0"/>
                        </a:spcAft>
                        <a:buClr>
                          <a:schemeClr val="tx1"/>
                        </a:buClr>
                        <a:buSzTx/>
                        <a:buFont typeface="Wingdings" pitchFamily="2" charset="2"/>
                        <a:buChar char="§"/>
                        <a:tabLst/>
                      </a:pPr>
                      <a:r>
                        <a:rPr kumimoji="0" lang="en-US" sz="2000" b="0" i="0" u="none" strike="noStrike" cap="none" normalizeH="0" baseline="0" smtClean="0">
                          <a:ln>
                            <a:noFill/>
                          </a:ln>
                          <a:solidFill>
                            <a:srgbClr val="000000"/>
                          </a:solidFill>
                          <a:effectLst/>
                          <a:latin typeface="Arial Narrow" pitchFamily="34" charset="0"/>
                          <a:ea typeface="ＭＳ 明朝" pitchFamily="49" charset="-128"/>
                          <a:cs typeface="Arial" pitchFamily="34" charset="0"/>
                        </a:rPr>
                        <a:t>No multiply hardware/instructions</a:t>
                      </a:r>
                    </a:p>
                    <a:p>
                      <a:pPr marL="287338" marR="0" lvl="0" indent="-287338" algn="l" defTabSz="914400" rtl="0" eaLnBrk="0" fontAlgn="base" latinLnBrk="0" hangingPunct="0">
                        <a:lnSpc>
                          <a:spcPct val="100000"/>
                        </a:lnSpc>
                        <a:spcBef>
                          <a:spcPct val="0"/>
                        </a:spcBef>
                        <a:spcAft>
                          <a:spcPct val="0"/>
                        </a:spcAft>
                        <a:buClr>
                          <a:schemeClr val="tx1"/>
                        </a:buClr>
                        <a:buSzTx/>
                        <a:buFont typeface="Wingdings" pitchFamily="2" charset="2"/>
                        <a:buChar char="§"/>
                        <a:tabLst/>
                      </a:pPr>
                      <a:r>
                        <a:rPr kumimoji="0" lang="en-US" sz="2000" b="0" i="0" u="none" strike="noStrike" cap="none" normalizeH="0" baseline="0" smtClean="0">
                          <a:ln>
                            <a:noFill/>
                          </a:ln>
                          <a:solidFill>
                            <a:srgbClr val="000000"/>
                          </a:solidFill>
                          <a:effectLst/>
                          <a:latin typeface="Arial Narrow" pitchFamily="34" charset="0"/>
                          <a:ea typeface="ＭＳ 明朝" pitchFamily="49" charset="-128"/>
                          <a:cs typeface="Arial" pitchFamily="34" charset="0"/>
                        </a:rPr>
                        <a:t>No cache or pipeline</a:t>
                      </a:r>
                    </a:p>
                    <a:p>
                      <a:pPr marL="287338" marR="0" lvl="0" indent="-287338" algn="l" defTabSz="914400" rtl="0" eaLnBrk="0" fontAlgn="base" latinLnBrk="0" hangingPunct="0">
                        <a:lnSpc>
                          <a:spcPct val="100000"/>
                        </a:lnSpc>
                        <a:spcBef>
                          <a:spcPct val="0"/>
                        </a:spcBef>
                        <a:spcAft>
                          <a:spcPct val="0"/>
                        </a:spcAft>
                        <a:buClr>
                          <a:schemeClr val="tx1"/>
                        </a:buClr>
                        <a:buSzTx/>
                        <a:buFont typeface="Wingdings" pitchFamily="2" charset="2"/>
                        <a:buChar char="§"/>
                        <a:tabLst/>
                      </a:pPr>
                      <a:r>
                        <a:rPr kumimoji="0" lang="en-US" sz="2000" b="0" i="0" u="none" strike="noStrike" cap="none" normalizeH="0" baseline="0" smtClean="0">
                          <a:ln>
                            <a:noFill/>
                          </a:ln>
                          <a:solidFill>
                            <a:srgbClr val="000000"/>
                          </a:solidFill>
                          <a:effectLst/>
                          <a:latin typeface="Arial Narrow" pitchFamily="34" charset="0"/>
                          <a:ea typeface="ＭＳ 明朝" pitchFamily="49" charset="-128"/>
                          <a:cs typeface="Arial" pitchFamily="34" charset="0"/>
                        </a:rPr>
                        <a:t>No C programming </a:t>
                      </a:r>
                    </a:p>
                  </a:txBody>
                  <a:tcPr horzOverflow="overflow">
                    <a:lnL w="12700" cap="flat" cmpd="sng" algn="ctr">
                      <a:solidFill>
                        <a:srgbClr val="777777"/>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EAEAEA"/>
                    </a:solidFill>
                  </a:tcPr>
                </a:tc>
              </a:tr>
              <a:tr h="533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Arial Narrow" pitchFamily="34" charset="0"/>
                          <a:ea typeface="ＭＳ 明朝" pitchFamily="49" charset="-128"/>
                          <a:cs typeface="Arial" pitchFamily="34" charset="0"/>
                        </a:rPr>
                        <a:t>Simple tooling:</a:t>
                      </a:r>
                      <a:r>
                        <a:rPr kumimoji="0" lang="en-US" sz="2000" b="0" i="0" u="none" strike="noStrike" cap="none" normalizeH="0" baseline="0" smtClean="0">
                          <a:ln>
                            <a:noFill/>
                          </a:ln>
                          <a:solidFill>
                            <a:srgbClr val="000000"/>
                          </a:solidFill>
                          <a:effectLst/>
                          <a:latin typeface="Arial Narrow" pitchFamily="34" charset="0"/>
                          <a:ea typeface="ＭＳ 明朝" pitchFamily="49" charset="-128"/>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Narrow" pitchFamily="34" charset="0"/>
                          <a:ea typeface="ＭＳ 明朝" pitchFamily="49" charset="-128"/>
                          <a:cs typeface="Arial" pitchFamily="34" charset="0"/>
                        </a:rPr>
                        <a:t>Basic command­line assembler/linker </a:t>
                      </a:r>
                    </a:p>
                  </a:txBody>
                  <a:tcPr horzOverflow="overflow">
                    <a:lnL w="28575" cap="flat" cmpd="sng" algn="ctr">
                      <a:solidFill>
                        <a:schemeClr val="tx1"/>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Narrow" pitchFamily="34" charset="0"/>
                          <a:ea typeface="ＭＳ 明朝" pitchFamily="49" charset="-128"/>
                          <a:cs typeface="Arial" pitchFamily="34" charset="0"/>
                        </a:rPr>
                        <a:t>Is not integrated with CCS. Doesn’t include advanced debug options </a:t>
                      </a:r>
                    </a:p>
                  </a:txBody>
                  <a:tcPr horzOverflow="overflow">
                    <a:lnL w="12700" cap="flat" cmpd="sng" algn="ctr">
                      <a:solidFill>
                        <a:srgbClr val="777777"/>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777777"/>
                      </a:solidFill>
                      <a:prstDash val="solid"/>
                      <a:round/>
                      <a:headEnd type="none" w="sm" len="sm"/>
                      <a:tailEnd type="none" w="sm" len="sm"/>
                    </a:lnT>
                    <a:lnB w="12700" cap="flat" cmpd="sng" algn="ctr">
                      <a:solidFill>
                        <a:srgbClr val="777777"/>
                      </a:solidFill>
                      <a:prstDash val="solid"/>
                      <a:round/>
                      <a:headEnd type="none" w="sm" len="sm"/>
                      <a:tailEnd type="none" w="sm" len="sm"/>
                    </a:lnB>
                    <a:lnTlToBr>
                      <a:noFill/>
                    </a:lnTlToBr>
                    <a:lnBlToTr>
                      <a:noFill/>
                    </a:lnBlToTr>
                    <a:solidFill>
                      <a:srgbClr val="EAEAEA"/>
                    </a:solidFill>
                  </a:tcPr>
                </a:tc>
              </a:tr>
              <a:tr h="8604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Arial Narrow" pitchFamily="34" charset="0"/>
                          <a:ea typeface="ＭＳ 明朝" pitchFamily="49" charset="-128"/>
                          <a:cs typeface="Arial" pitchFamily="34" charset="0"/>
                        </a:rPr>
                        <a:t>Includes example code</a:t>
                      </a:r>
                      <a:r>
                        <a:rPr kumimoji="0" lang="en-US" sz="2000" b="0" i="0" u="none" strike="noStrike" cap="none" normalizeH="0" baseline="0" smtClean="0">
                          <a:ln>
                            <a:noFill/>
                          </a:ln>
                          <a:solidFill>
                            <a:srgbClr val="000000"/>
                          </a:solidFill>
                          <a:effectLst/>
                          <a:latin typeface="Arial Narrow" pitchFamily="34" charset="0"/>
                          <a:ea typeface="ＭＳ 明朝" pitchFamily="49" charset="-128"/>
                          <a:cs typeface="Arial" pitchFamily="34" charset="0"/>
                        </a:rPr>
                        <a:t> to demonstrate various features. Examples can be used as building blocks.</a:t>
                      </a:r>
                    </a:p>
                  </a:txBody>
                  <a:tcPr horzOverflow="overflow">
                    <a:lnL w="28575" cap="flat" cmpd="sng" algn="ctr">
                      <a:solidFill>
                        <a:schemeClr val="tx1"/>
                      </a:solidFill>
                      <a:prstDash val="solid"/>
                      <a:round/>
                      <a:headEnd type="none" w="sm" len="sm"/>
                      <a:tailEnd type="none" w="sm" len="sm"/>
                    </a:lnL>
                    <a:lnR w="12700" cap="flat" cmpd="sng" algn="ctr">
                      <a:solidFill>
                        <a:srgbClr val="777777"/>
                      </a:solidFill>
                      <a:prstDash val="solid"/>
                      <a:round/>
                      <a:headEnd type="none" w="sm" len="sm"/>
                      <a:tailEnd type="none" w="sm" len="sm"/>
                    </a:lnR>
                    <a:lnT w="12700" cap="flat" cmpd="sng" algn="ctr">
                      <a:solidFill>
                        <a:srgbClr val="777777"/>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Narrow" pitchFamily="34" charset="0"/>
                          <a:ea typeface="ＭＳ 明朝" pitchFamily="49" charset="-128"/>
                          <a:cs typeface="Arial" pitchFamily="34" charset="0"/>
                        </a:rPr>
                        <a:t>No Operating System or high-level application software stack </a:t>
                      </a:r>
                    </a:p>
                  </a:txBody>
                  <a:tcPr horzOverflow="overflow">
                    <a:lnL w="12700" cap="flat" cmpd="sng" algn="ctr">
                      <a:solidFill>
                        <a:srgbClr val="777777"/>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777777"/>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bl>
          </a:graphicData>
        </a:graphic>
      </p:graphicFrame>
    </p:spTree>
    <p:custDataLst>
      <p:tags r:id="rId1"/>
    </p:custDataLst>
    <p:extLst>
      <p:ext uri="{BB962C8B-B14F-4D97-AF65-F5344CB8AC3E}">
        <p14:creationId xmlns:p14="http://schemas.microsoft.com/office/powerpoint/2010/main" val="117250223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5"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6" action="ppaction://hlinksldjump"/>
          </p:cNvPr>
          <p:cNvSpPr txBox="1">
            <a:spLocks noChangeArrowheads="1"/>
          </p:cNvSpPr>
          <p:nvPr>
            <p:custDataLst>
              <p:tags r:id="rId2"/>
            </p:custDataLst>
          </p:nvPr>
        </p:nvSpPr>
        <p:spPr bwMode="auto">
          <a:xfrm>
            <a:off x="301576" y="784095"/>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TI EP Product Portfolio</a:t>
            </a:r>
            <a:endParaRPr lang="en-US" dirty="0">
              <a:solidFill>
                <a:srgbClr val="000000"/>
              </a:solidFill>
            </a:endParaRPr>
          </a:p>
        </p:txBody>
      </p:sp>
      <p:sp>
        <p:nvSpPr>
          <p:cNvPr id="10" name="Text Box 4">
            <a:hlinkClick r:id="rId17" action="ppaction://hlinksldjump"/>
          </p:cNvPr>
          <p:cNvSpPr txBox="1">
            <a:spLocks noChangeArrowheads="1"/>
          </p:cNvSpPr>
          <p:nvPr>
            <p:custDataLst>
              <p:tags r:id="rId3"/>
            </p:custDataLst>
          </p:nvPr>
        </p:nvSpPr>
        <p:spPr bwMode="auto">
          <a:xfrm>
            <a:off x="301576" y="1267576"/>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DSP Core</a:t>
            </a:r>
            <a:endParaRPr lang="en-US" dirty="0">
              <a:solidFill>
                <a:srgbClr val="000000"/>
              </a:solidFill>
            </a:endParaRPr>
          </a:p>
        </p:txBody>
      </p:sp>
      <p:sp>
        <p:nvSpPr>
          <p:cNvPr id="11" name="Text Box 4">
            <a:hlinkClick r:id="rId18" action="ppaction://hlinksldjump"/>
          </p:cNvPr>
          <p:cNvSpPr txBox="1">
            <a:spLocks noChangeArrowheads="1"/>
          </p:cNvSpPr>
          <p:nvPr>
            <p:custDataLst>
              <p:tags r:id="rId4"/>
            </p:custDataLst>
          </p:nvPr>
        </p:nvSpPr>
        <p:spPr bwMode="auto">
          <a:xfrm>
            <a:off x="301576" y="1751057"/>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Devices &amp; Documentation</a:t>
            </a:r>
            <a:endParaRPr lang="en-US" dirty="0">
              <a:solidFill>
                <a:srgbClr val="000000"/>
              </a:solidFill>
            </a:endParaRPr>
          </a:p>
        </p:txBody>
      </p:sp>
      <p:sp>
        <p:nvSpPr>
          <p:cNvPr id="12" name="Text Box 4">
            <a:hlinkClick r:id="rId19" action="ppaction://hlinksldjump"/>
          </p:cNvPr>
          <p:cNvSpPr txBox="1">
            <a:spLocks noChangeArrowheads="1"/>
          </p:cNvSpPr>
          <p:nvPr>
            <p:custDataLst>
              <p:tags r:id="rId5"/>
            </p:custDataLst>
          </p:nvPr>
        </p:nvSpPr>
        <p:spPr bwMode="auto">
          <a:xfrm>
            <a:off x="301576" y="223453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Peripherals</a:t>
            </a:r>
            <a:endParaRPr lang="en-US" dirty="0">
              <a:solidFill>
                <a:srgbClr val="000000"/>
              </a:solidFill>
            </a:endParaRPr>
          </a:p>
        </p:txBody>
      </p:sp>
      <p:sp>
        <p:nvSpPr>
          <p:cNvPr id="13" name="Text Box 6">
            <a:hlinkClick r:id="rId20" action="ppaction://hlinksldjump"/>
          </p:cNvPr>
          <p:cNvSpPr txBox="1">
            <a:spLocks noChangeArrowheads="1"/>
          </p:cNvSpPr>
          <p:nvPr>
            <p:custDataLst>
              <p:tags r:id="rId6"/>
            </p:custDataLst>
          </p:nvPr>
        </p:nvSpPr>
        <p:spPr bwMode="auto">
          <a:xfrm>
            <a:off x="769877" y="2708326"/>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PRU</a:t>
            </a:r>
            <a:endParaRPr lang="en-US" sz="2000" dirty="0">
              <a:solidFill>
                <a:srgbClr val="000000"/>
              </a:solidFill>
            </a:endParaRPr>
          </a:p>
        </p:txBody>
      </p:sp>
      <p:sp>
        <p:nvSpPr>
          <p:cNvPr id="14" name="Text Box 5">
            <a:hlinkClick r:id="rId21" action="ppaction://hlinksldjump"/>
          </p:cNvPr>
          <p:cNvSpPr txBox="1">
            <a:spLocks noChangeArrowheads="1"/>
          </p:cNvSpPr>
          <p:nvPr>
            <p:custDataLst>
              <p:tags r:id="rId7"/>
            </p:custDataLst>
          </p:nvPr>
        </p:nvSpPr>
        <p:spPr bwMode="auto">
          <a:xfrm>
            <a:off x="774000" y="3096605"/>
            <a:ext cx="4864800" cy="332399"/>
          </a:xfrm>
          <a:prstGeom prst="rect">
            <a:avLst/>
          </a:prstGeom>
          <a:solidFill>
            <a:schemeClr val="bg1"/>
          </a:solidFill>
          <a:ln w="19050">
            <a:solidFill>
              <a:schemeClr val="tx1"/>
            </a:solid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SCR /  EDMA3</a:t>
            </a:r>
            <a:endParaRPr lang="en-US" sz="2000" dirty="0">
              <a:solidFill>
                <a:srgbClr val="000000"/>
              </a:solidFill>
            </a:endParaRPr>
          </a:p>
        </p:txBody>
      </p:sp>
      <p:sp>
        <p:nvSpPr>
          <p:cNvPr id="15" name="Text Box 6">
            <a:hlinkClick r:id="rId22" action="ppaction://hlinksldjump"/>
          </p:cNvPr>
          <p:cNvSpPr txBox="1">
            <a:spLocks noChangeArrowheads="1"/>
          </p:cNvSpPr>
          <p:nvPr>
            <p:custDataLst>
              <p:tags r:id="rId8"/>
            </p:custDataLst>
          </p:nvPr>
        </p:nvSpPr>
        <p:spPr bwMode="auto">
          <a:xfrm>
            <a:off x="769877" y="3484884"/>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Pin Muxing</a:t>
            </a:r>
            <a:endParaRPr lang="en-US" sz="2000" dirty="0">
              <a:solidFill>
                <a:srgbClr val="000000"/>
              </a:solidFill>
            </a:endParaRPr>
          </a:p>
        </p:txBody>
      </p:sp>
      <p:sp>
        <p:nvSpPr>
          <p:cNvPr id="16" name="Text Box 4">
            <a:hlinkClick r:id="rId23" action="ppaction://hlinksldjump"/>
          </p:cNvPr>
          <p:cNvSpPr txBox="1">
            <a:spLocks noChangeArrowheads="1"/>
          </p:cNvSpPr>
          <p:nvPr>
            <p:custDataLst>
              <p:tags r:id="rId9"/>
            </p:custDataLst>
          </p:nvPr>
        </p:nvSpPr>
        <p:spPr bwMode="auto">
          <a:xfrm>
            <a:off x="301576" y="3882856"/>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Example Device: C6748 DSP</a:t>
            </a:r>
            <a:endParaRPr lang="en-US" dirty="0">
              <a:solidFill>
                <a:srgbClr val="000000"/>
              </a:solidFill>
            </a:endParaRPr>
          </a:p>
        </p:txBody>
      </p:sp>
      <p:sp>
        <p:nvSpPr>
          <p:cNvPr id="17" name="Text Box 4">
            <a:hlinkClick r:id="rId24" action="ppaction://hlinksldjump"/>
          </p:cNvPr>
          <p:cNvSpPr txBox="1">
            <a:spLocks noChangeArrowheads="1"/>
          </p:cNvSpPr>
          <p:nvPr>
            <p:custDataLst>
              <p:tags r:id="rId10"/>
            </p:custDataLst>
          </p:nvPr>
        </p:nvSpPr>
        <p:spPr bwMode="auto">
          <a:xfrm>
            <a:off x="301576" y="4366337"/>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Choosing a Device</a:t>
            </a:r>
            <a:endParaRPr lang="en-US" dirty="0">
              <a:solidFill>
                <a:srgbClr val="000000"/>
              </a:solidFill>
            </a:endParaRPr>
          </a:p>
        </p:txBody>
      </p:sp>
      <p:sp>
        <p:nvSpPr>
          <p:cNvPr id="18" name="Text Box 4">
            <a:hlinkClick r:id="rId25" action="ppaction://hlinksldjump"/>
          </p:cNvPr>
          <p:cNvSpPr txBox="1">
            <a:spLocks noChangeArrowheads="1"/>
          </p:cNvSpPr>
          <p:nvPr>
            <p:custDataLst>
              <p:tags r:id="rId11"/>
            </p:custDataLst>
          </p:nvPr>
        </p:nvSpPr>
        <p:spPr bwMode="auto">
          <a:xfrm>
            <a:off x="301576" y="484981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C6000 Arch “Catchup”</a:t>
            </a:r>
            <a:endParaRPr lang="en-US" dirty="0">
              <a:solidFill>
                <a:srgbClr val="000000"/>
              </a:solidFill>
            </a:endParaRPr>
          </a:p>
        </p:txBody>
      </p:sp>
      <p:sp>
        <p:nvSpPr>
          <p:cNvPr id="19" name="Text Box 4">
            <a:hlinkClick r:id="rId26" action="ppaction://hlinksldjump"/>
          </p:cNvPr>
          <p:cNvSpPr txBox="1">
            <a:spLocks noChangeArrowheads="1"/>
          </p:cNvSpPr>
          <p:nvPr>
            <p:custDataLst>
              <p:tags r:id="rId12"/>
            </p:custDataLst>
          </p:nvPr>
        </p:nvSpPr>
        <p:spPr bwMode="auto">
          <a:xfrm>
            <a:off x="301576" y="533329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a:t>
            </a:r>
            <a:endParaRPr lang="en-US" dirty="0">
              <a:solidFill>
                <a:srgbClr val="000000"/>
              </a:solidFill>
            </a:endParaRPr>
          </a:p>
        </p:txBody>
      </p:sp>
      <p:sp>
        <p:nvSpPr>
          <p:cNvPr id="20" name="Text Box 4">
            <a:hlinkClick r:id="rId27" action="ppaction://hlinksldjump"/>
          </p:cNvPr>
          <p:cNvSpPr txBox="1">
            <a:spLocks noChangeArrowheads="1"/>
          </p:cNvSpPr>
          <p:nvPr>
            <p:custDataLst>
              <p:tags r:id="rId13"/>
            </p:custDataLst>
          </p:nvPr>
        </p:nvSpPr>
        <p:spPr bwMode="auto">
          <a:xfrm>
            <a:off x="301576" y="5816779"/>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Lab</a:t>
            </a:r>
            <a:endParaRPr lang="en-US" dirty="0">
              <a:solidFill>
                <a:srgbClr val="000000"/>
              </a:solidFill>
            </a:endParaRPr>
          </a:p>
        </p:txBody>
      </p:sp>
    </p:spTree>
    <p:custDataLst>
      <p:tags r:id="rId1"/>
    </p:custDataLst>
    <p:extLst>
      <p:ext uri="{BB962C8B-B14F-4D97-AF65-F5344CB8AC3E}">
        <p14:creationId xmlns:p14="http://schemas.microsoft.com/office/powerpoint/2010/main" val="126560537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System Architecture – SCR/EDMA</a:t>
            </a:r>
          </a:p>
        </p:txBody>
      </p:sp>
      <p:sp>
        <p:nvSpPr>
          <p:cNvPr id="631811" name="Rectangle 3"/>
          <p:cNvSpPr>
            <a:spLocks noChangeArrowheads="1"/>
          </p:cNvSpPr>
          <p:nvPr/>
        </p:nvSpPr>
        <p:spPr bwMode="auto">
          <a:xfrm>
            <a:off x="4583113" y="1371600"/>
            <a:ext cx="838200" cy="5334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60" name="Text Box 4"/>
          <p:cNvSpPr txBox="1">
            <a:spLocks noChangeArrowheads="1"/>
          </p:cNvSpPr>
          <p:nvPr/>
        </p:nvSpPr>
        <p:spPr bwMode="auto">
          <a:xfrm>
            <a:off x="4659313" y="1485900"/>
            <a:ext cx="704850"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ARM</a:t>
            </a:r>
          </a:p>
        </p:txBody>
      </p:sp>
      <p:sp>
        <p:nvSpPr>
          <p:cNvPr id="631813" name="Rectangle 5"/>
          <p:cNvSpPr>
            <a:spLocks noChangeArrowheads="1"/>
          </p:cNvSpPr>
          <p:nvPr/>
        </p:nvSpPr>
        <p:spPr bwMode="auto">
          <a:xfrm>
            <a:off x="4583113" y="2095500"/>
            <a:ext cx="838200" cy="5334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62" name="Text Box 6"/>
          <p:cNvSpPr txBox="1">
            <a:spLocks noChangeArrowheads="1"/>
          </p:cNvSpPr>
          <p:nvPr/>
        </p:nvSpPr>
        <p:spPr bwMode="auto">
          <a:xfrm>
            <a:off x="4687888" y="2209800"/>
            <a:ext cx="654050"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DSP</a:t>
            </a:r>
          </a:p>
        </p:txBody>
      </p:sp>
      <p:sp>
        <p:nvSpPr>
          <p:cNvPr id="631815" name="Rectangle 7"/>
          <p:cNvSpPr>
            <a:spLocks noChangeArrowheads="1"/>
          </p:cNvSpPr>
          <p:nvPr/>
        </p:nvSpPr>
        <p:spPr bwMode="auto">
          <a:xfrm>
            <a:off x="4583113" y="3184525"/>
            <a:ext cx="838200" cy="4191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64" name="Text Box 8"/>
          <p:cNvSpPr txBox="1">
            <a:spLocks noChangeArrowheads="1"/>
          </p:cNvSpPr>
          <p:nvPr/>
        </p:nvSpPr>
        <p:spPr bwMode="auto">
          <a:xfrm>
            <a:off x="4687888" y="3251200"/>
            <a:ext cx="615950"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TC0</a:t>
            </a:r>
          </a:p>
        </p:txBody>
      </p:sp>
      <p:sp>
        <p:nvSpPr>
          <p:cNvPr id="631817" name="Rectangle 9"/>
          <p:cNvSpPr>
            <a:spLocks noChangeArrowheads="1"/>
          </p:cNvSpPr>
          <p:nvPr/>
        </p:nvSpPr>
        <p:spPr bwMode="auto">
          <a:xfrm>
            <a:off x="4583113" y="3603625"/>
            <a:ext cx="838200" cy="4191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66" name="Text Box 10"/>
          <p:cNvSpPr txBox="1">
            <a:spLocks noChangeArrowheads="1"/>
          </p:cNvSpPr>
          <p:nvPr/>
        </p:nvSpPr>
        <p:spPr bwMode="auto">
          <a:xfrm>
            <a:off x="4687888" y="3670300"/>
            <a:ext cx="615950"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TC1</a:t>
            </a:r>
          </a:p>
        </p:txBody>
      </p:sp>
      <p:sp>
        <p:nvSpPr>
          <p:cNvPr id="631819" name="Rectangle 11"/>
          <p:cNvSpPr>
            <a:spLocks noChangeArrowheads="1"/>
          </p:cNvSpPr>
          <p:nvPr/>
        </p:nvSpPr>
        <p:spPr bwMode="auto">
          <a:xfrm>
            <a:off x="4583113" y="4022725"/>
            <a:ext cx="838200" cy="396875"/>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68" name="Text Box 12"/>
          <p:cNvSpPr txBox="1">
            <a:spLocks noChangeArrowheads="1"/>
          </p:cNvSpPr>
          <p:nvPr/>
        </p:nvSpPr>
        <p:spPr bwMode="auto">
          <a:xfrm>
            <a:off x="4687888" y="4089400"/>
            <a:ext cx="615950"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TC2</a:t>
            </a:r>
          </a:p>
        </p:txBody>
      </p:sp>
      <p:sp>
        <p:nvSpPr>
          <p:cNvPr id="631821" name="Rectangle 13"/>
          <p:cNvSpPr>
            <a:spLocks noChangeArrowheads="1"/>
          </p:cNvSpPr>
          <p:nvPr/>
        </p:nvSpPr>
        <p:spPr bwMode="auto">
          <a:xfrm>
            <a:off x="4125913" y="3184525"/>
            <a:ext cx="457200" cy="123507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70" name="Text Box 14"/>
          <p:cNvSpPr txBox="1">
            <a:spLocks noChangeArrowheads="1"/>
          </p:cNvSpPr>
          <p:nvPr/>
        </p:nvSpPr>
        <p:spPr bwMode="auto">
          <a:xfrm>
            <a:off x="4097338" y="3657600"/>
            <a:ext cx="514350"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CC</a:t>
            </a:r>
          </a:p>
        </p:txBody>
      </p:sp>
      <p:sp>
        <p:nvSpPr>
          <p:cNvPr id="631823" name="Rectangle 15"/>
          <p:cNvSpPr>
            <a:spLocks noChangeArrowheads="1"/>
          </p:cNvSpPr>
          <p:nvPr/>
        </p:nvSpPr>
        <p:spPr bwMode="auto">
          <a:xfrm>
            <a:off x="3976688" y="5181600"/>
            <a:ext cx="838200" cy="371475"/>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72" name="Text Box 16"/>
          <p:cNvSpPr txBox="1">
            <a:spLocks noChangeArrowheads="1"/>
          </p:cNvSpPr>
          <p:nvPr/>
        </p:nvSpPr>
        <p:spPr bwMode="auto">
          <a:xfrm>
            <a:off x="4110038" y="5210175"/>
            <a:ext cx="565150" cy="31115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800"/>
              <a:t>PCI</a:t>
            </a:r>
          </a:p>
        </p:txBody>
      </p:sp>
      <p:sp>
        <p:nvSpPr>
          <p:cNvPr id="631825" name="Rectangle 17"/>
          <p:cNvSpPr>
            <a:spLocks noChangeArrowheads="1"/>
          </p:cNvSpPr>
          <p:nvPr/>
        </p:nvSpPr>
        <p:spPr bwMode="auto">
          <a:xfrm>
            <a:off x="3976688" y="5676900"/>
            <a:ext cx="838200" cy="371475"/>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74" name="Text Box 18"/>
          <p:cNvSpPr txBox="1">
            <a:spLocks noChangeArrowheads="1"/>
          </p:cNvSpPr>
          <p:nvPr/>
        </p:nvSpPr>
        <p:spPr bwMode="auto">
          <a:xfrm>
            <a:off x="4125913" y="5705475"/>
            <a:ext cx="565150"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HPI</a:t>
            </a:r>
          </a:p>
        </p:txBody>
      </p:sp>
      <p:sp>
        <p:nvSpPr>
          <p:cNvPr id="631827" name="Rectangle 19"/>
          <p:cNvSpPr>
            <a:spLocks noChangeArrowheads="1"/>
          </p:cNvSpPr>
          <p:nvPr/>
        </p:nvSpPr>
        <p:spPr bwMode="auto">
          <a:xfrm>
            <a:off x="3976688" y="6162675"/>
            <a:ext cx="838200" cy="371475"/>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76" name="Text Box 20"/>
          <p:cNvSpPr txBox="1">
            <a:spLocks noChangeArrowheads="1"/>
          </p:cNvSpPr>
          <p:nvPr/>
        </p:nvSpPr>
        <p:spPr bwMode="auto">
          <a:xfrm>
            <a:off x="3976688" y="6191250"/>
            <a:ext cx="857250"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EMAC</a:t>
            </a:r>
          </a:p>
        </p:txBody>
      </p:sp>
      <p:sp>
        <p:nvSpPr>
          <p:cNvPr id="631829" name="AutoShape 21"/>
          <p:cNvSpPr>
            <a:spLocks noChangeArrowheads="1"/>
          </p:cNvSpPr>
          <p:nvPr/>
        </p:nvSpPr>
        <p:spPr bwMode="auto">
          <a:xfrm rot="16200000" flipH="1">
            <a:off x="4621213" y="5734050"/>
            <a:ext cx="12954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DDDDDD"/>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30" name="Line 22"/>
          <p:cNvSpPr>
            <a:spLocks noChangeShapeType="1"/>
          </p:cNvSpPr>
          <p:nvPr/>
        </p:nvSpPr>
        <p:spPr bwMode="auto">
          <a:xfrm>
            <a:off x="4811713" y="5400675"/>
            <a:ext cx="304800" cy="0"/>
          </a:xfrm>
          <a:prstGeom prst="line">
            <a:avLst/>
          </a:prstGeom>
          <a:noFill/>
          <a:ln w="12700">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31" name="Line 23"/>
          <p:cNvSpPr>
            <a:spLocks noChangeShapeType="1"/>
          </p:cNvSpPr>
          <p:nvPr/>
        </p:nvSpPr>
        <p:spPr bwMode="auto">
          <a:xfrm>
            <a:off x="4811713" y="5857875"/>
            <a:ext cx="304800" cy="0"/>
          </a:xfrm>
          <a:prstGeom prst="line">
            <a:avLst/>
          </a:prstGeom>
          <a:noFill/>
          <a:ln w="12700">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32" name="Line 24"/>
          <p:cNvSpPr>
            <a:spLocks noChangeShapeType="1"/>
          </p:cNvSpPr>
          <p:nvPr/>
        </p:nvSpPr>
        <p:spPr bwMode="auto">
          <a:xfrm>
            <a:off x="4811713" y="6362700"/>
            <a:ext cx="304800" cy="0"/>
          </a:xfrm>
          <a:prstGeom prst="line">
            <a:avLst/>
          </a:prstGeom>
          <a:noFill/>
          <a:ln w="12700">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33" name="AutoShape 25"/>
          <p:cNvSpPr>
            <a:spLocks noChangeArrowheads="1"/>
          </p:cNvSpPr>
          <p:nvPr/>
        </p:nvSpPr>
        <p:spPr bwMode="auto">
          <a:xfrm>
            <a:off x="5421313" y="5772150"/>
            <a:ext cx="609600" cy="228600"/>
          </a:xfrm>
          <a:prstGeom prst="leftRightArrow">
            <a:avLst>
              <a:gd name="adj1" fmla="val 50000"/>
              <a:gd name="adj2" fmla="val 53333"/>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34" name="AutoShape 26"/>
          <p:cNvSpPr>
            <a:spLocks noChangeArrowheads="1"/>
          </p:cNvSpPr>
          <p:nvPr/>
        </p:nvSpPr>
        <p:spPr bwMode="auto">
          <a:xfrm>
            <a:off x="5421313" y="1524000"/>
            <a:ext cx="609600" cy="228600"/>
          </a:xfrm>
          <a:prstGeom prst="leftRightArrow">
            <a:avLst>
              <a:gd name="adj1" fmla="val 50000"/>
              <a:gd name="adj2" fmla="val 53333"/>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35" name="AutoShape 27"/>
          <p:cNvSpPr>
            <a:spLocks noChangeArrowheads="1"/>
          </p:cNvSpPr>
          <p:nvPr/>
        </p:nvSpPr>
        <p:spPr bwMode="auto">
          <a:xfrm>
            <a:off x="5421313" y="2247900"/>
            <a:ext cx="609600" cy="228600"/>
          </a:xfrm>
          <a:prstGeom prst="leftRightArrow">
            <a:avLst>
              <a:gd name="adj1" fmla="val 50000"/>
              <a:gd name="adj2" fmla="val 53333"/>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36" name="Line 28"/>
          <p:cNvSpPr>
            <a:spLocks noChangeShapeType="1"/>
          </p:cNvSpPr>
          <p:nvPr/>
        </p:nvSpPr>
        <p:spPr bwMode="auto">
          <a:xfrm>
            <a:off x="5421313" y="3317875"/>
            <a:ext cx="609600" cy="0"/>
          </a:xfrm>
          <a:prstGeom prst="line">
            <a:avLst/>
          </a:prstGeom>
          <a:noFill/>
          <a:ln w="28575">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37" name="Line 29"/>
          <p:cNvSpPr>
            <a:spLocks noChangeShapeType="1"/>
          </p:cNvSpPr>
          <p:nvPr/>
        </p:nvSpPr>
        <p:spPr bwMode="auto">
          <a:xfrm flipH="1">
            <a:off x="5421313" y="3460750"/>
            <a:ext cx="609600" cy="0"/>
          </a:xfrm>
          <a:prstGeom prst="line">
            <a:avLst/>
          </a:prstGeom>
          <a:noFill/>
          <a:ln w="28575">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38" name="Line 30"/>
          <p:cNvSpPr>
            <a:spLocks noChangeShapeType="1"/>
          </p:cNvSpPr>
          <p:nvPr/>
        </p:nvSpPr>
        <p:spPr bwMode="auto">
          <a:xfrm>
            <a:off x="5421313" y="3736975"/>
            <a:ext cx="609600" cy="0"/>
          </a:xfrm>
          <a:prstGeom prst="line">
            <a:avLst/>
          </a:prstGeom>
          <a:noFill/>
          <a:ln w="28575">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39" name="Line 31"/>
          <p:cNvSpPr>
            <a:spLocks noChangeShapeType="1"/>
          </p:cNvSpPr>
          <p:nvPr/>
        </p:nvSpPr>
        <p:spPr bwMode="auto">
          <a:xfrm flipH="1">
            <a:off x="5421313" y="3879850"/>
            <a:ext cx="609600" cy="0"/>
          </a:xfrm>
          <a:prstGeom prst="line">
            <a:avLst/>
          </a:prstGeom>
          <a:noFill/>
          <a:ln w="28575">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40" name="Line 32"/>
          <p:cNvSpPr>
            <a:spLocks noChangeShapeType="1"/>
          </p:cNvSpPr>
          <p:nvPr/>
        </p:nvSpPr>
        <p:spPr bwMode="auto">
          <a:xfrm>
            <a:off x="5421313" y="4156075"/>
            <a:ext cx="609600" cy="0"/>
          </a:xfrm>
          <a:prstGeom prst="line">
            <a:avLst/>
          </a:prstGeom>
          <a:noFill/>
          <a:ln w="28575">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41" name="Line 33"/>
          <p:cNvSpPr>
            <a:spLocks noChangeShapeType="1"/>
          </p:cNvSpPr>
          <p:nvPr/>
        </p:nvSpPr>
        <p:spPr bwMode="auto">
          <a:xfrm flipH="1">
            <a:off x="5421313" y="4298950"/>
            <a:ext cx="609600" cy="0"/>
          </a:xfrm>
          <a:prstGeom prst="line">
            <a:avLst/>
          </a:prstGeom>
          <a:noFill/>
          <a:ln w="28575">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42" name="Rectangle 34"/>
          <p:cNvSpPr>
            <a:spLocks noChangeArrowheads="1"/>
          </p:cNvSpPr>
          <p:nvPr/>
        </p:nvSpPr>
        <p:spPr bwMode="auto">
          <a:xfrm>
            <a:off x="6030913" y="1371600"/>
            <a:ext cx="914400" cy="487680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91" name="Text Box 35"/>
          <p:cNvSpPr txBox="1">
            <a:spLocks noChangeArrowheads="1"/>
          </p:cNvSpPr>
          <p:nvPr/>
        </p:nvSpPr>
        <p:spPr bwMode="auto">
          <a:xfrm>
            <a:off x="6162675" y="6248400"/>
            <a:ext cx="666750"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SCR</a:t>
            </a:r>
          </a:p>
        </p:txBody>
      </p:sp>
      <p:sp>
        <p:nvSpPr>
          <p:cNvPr id="19492" name="Text Box 36"/>
          <p:cNvSpPr txBox="1">
            <a:spLocks noChangeArrowheads="1"/>
          </p:cNvSpPr>
          <p:nvPr/>
        </p:nvSpPr>
        <p:spPr bwMode="auto">
          <a:xfrm>
            <a:off x="5967413" y="638175"/>
            <a:ext cx="1049337" cy="757238"/>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800">
                <a:latin typeface="Arial Narrow" pitchFamily="34" charset="0"/>
              </a:rPr>
              <a:t>Switched</a:t>
            </a:r>
            <a:br>
              <a:rPr lang="en-US" sz="1800">
                <a:latin typeface="Arial Narrow" pitchFamily="34" charset="0"/>
              </a:rPr>
            </a:br>
            <a:r>
              <a:rPr lang="en-US" sz="1800">
                <a:latin typeface="Arial Narrow" pitchFamily="34" charset="0"/>
              </a:rPr>
              <a:t>Central</a:t>
            </a:r>
            <a:br>
              <a:rPr lang="en-US" sz="1800">
                <a:latin typeface="Arial Narrow" pitchFamily="34" charset="0"/>
              </a:rPr>
            </a:br>
            <a:r>
              <a:rPr lang="en-US" sz="1800">
                <a:latin typeface="Arial Narrow" pitchFamily="34" charset="0"/>
              </a:rPr>
              <a:t>Resource</a:t>
            </a:r>
          </a:p>
        </p:txBody>
      </p:sp>
      <p:sp>
        <p:nvSpPr>
          <p:cNvPr id="631845" name="AutoShape 37"/>
          <p:cNvSpPr>
            <a:spLocks noChangeArrowheads="1"/>
          </p:cNvSpPr>
          <p:nvPr/>
        </p:nvSpPr>
        <p:spPr bwMode="auto">
          <a:xfrm>
            <a:off x="6945313" y="1524000"/>
            <a:ext cx="609600" cy="228600"/>
          </a:xfrm>
          <a:prstGeom prst="leftRightArrow">
            <a:avLst>
              <a:gd name="adj1" fmla="val 50000"/>
              <a:gd name="adj2" fmla="val 53333"/>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46" name="AutoShape 38"/>
          <p:cNvSpPr>
            <a:spLocks noChangeArrowheads="1"/>
          </p:cNvSpPr>
          <p:nvPr/>
        </p:nvSpPr>
        <p:spPr bwMode="auto">
          <a:xfrm>
            <a:off x="6945313" y="2019300"/>
            <a:ext cx="609600" cy="228600"/>
          </a:xfrm>
          <a:prstGeom prst="leftRightArrow">
            <a:avLst>
              <a:gd name="adj1" fmla="val 50000"/>
              <a:gd name="adj2" fmla="val 53333"/>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47" name="Rectangle 39"/>
          <p:cNvSpPr>
            <a:spLocks noChangeArrowheads="1"/>
          </p:cNvSpPr>
          <p:nvPr/>
        </p:nvSpPr>
        <p:spPr bwMode="auto">
          <a:xfrm>
            <a:off x="7556500" y="1447800"/>
            <a:ext cx="838200" cy="371475"/>
          </a:xfrm>
          <a:prstGeom prst="rect">
            <a:avLst/>
          </a:prstGeom>
          <a:solidFill>
            <a:schemeClr val="accent5">
              <a:lumMod val="20000"/>
              <a:lumOff val="80000"/>
            </a:schemeClr>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96" name="Text Box 40"/>
          <p:cNvSpPr txBox="1">
            <a:spLocks noChangeArrowheads="1"/>
          </p:cNvSpPr>
          <p:nvPr/>
        </p:nvSpPr>
        <p:spPr bwMode="auto">
          <a:xfrm>
            <a:off x="7518400" y="1493838"/>
            <a:ext cx="912813" cy="28733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Arial Narrow" pitchFamily="34" charset="0"/>
              </a:rPr>
              <a:t>C64 Mem</a:t>
            </a:r>
          </a:p>
        </p:txBody>
      </p:sp>
      <p:sp>
        <p:nvSpPr>
          <p:cNvPr id="631849" name="Rectangle 41"/>
          <p:cNvSpPr>
            <a:spLocks noChangeArrowheads="1"/>
          </p:cNvSpPr>
          <p:nvPr/>
        </p:nvSpPr>
        <p:spPr bwMode="auto">
          <a:xfrm>
            <a:off x="7556500" y="1943100"/>
            <a:ext cx="838200" cy="371475"/>
          </a:xfrm>
          <a:prstGeom prst="rect">
            <a:avLst/>
          </a:prstGeom>
          <a:solidFill>
            <a:schemeClr val="accent5">
              <a:lumMod val="20000"/>
              <a:lumOff val="80000"/>
            </a:schemeClr>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50" name="Rectangle 42"/>
          <p:cNvSpPr>
            <a:spLocks noChangeArrowheads="1"/>
          </p:cNvSpPr>
          <p:nvPr/>
        </p:nvSpPr>
        <p:spPr bwMode="auto">
          <a:xfrm>
            <a:off x="7556500" y="2428875"/>
            <a:ext cx="838200" cy="371475"/>
          </a:xfrm>
          <a:prstGeom prst="rect">
            <a:avLst/>
          </a:prstGeom>
          <a:solidFill>
            <a:schemeClr val="accent5">
              <a:lumMod val="20000"/>
              <a:lumOff val="80000"/>
            </a:schemeClr>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51" name="Rectangle 43"/>
          <p:cNvSpPr>
            <a:spLocks noChangeArrowheads="1"/>
          </p:cNvSpPr>
          <p:nvPr/>
        </p:nvSpPr>
        <p:spPr bwMode="auto">
          <a:xfrm>
            <a:off x="7556500" y="2914650"/>
            <a:ext cx="838200" cy="371475"/>
          </a:xfrm>
          <a:prstGeom prst="rect">
            <a:avLst/>
          </a:prstGeom>
          <a:solidFill>
            <a:schemeClr val="accent5">
              <a:lumMod val="20000"/>
              <a:lumOff val="80000"/>
            </a:schemeClr>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500" name="Text Box 44"/>
          <p:cNvSpPr txBox="1">
            <a:spLocks noChangeArrowheads="1"/>
          </p:cNvSpPr>
          <p:nvPr/>
        </p:nvSpPr>
        <p:spPr bwMode="auto">
          <a:xfrm>
            <a:off x="7651750" y="2009775"/>
            <a:ext cx="638175"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Arial Narrow" pitchFamily="34" charset="0"/>
              </a:rPr>
              <a:t>DDR2</a:t>
            </a:r>
          </a:p>
        </p:txBody>
      </p:sp>
      <p:sp>
        <p:nvSpPr>
          <p:cNvPr id="19501" name="Text Box 45"/>
          <p:cNvSpPr txBox="1">
            <a:spLocks noChangeArrowheads="1"/>
          </p:cNvSpPr>
          <p:nvPr/>
        </p:nvSpPr>
        <p:spPr bwMode="auto">
          <a:xfrm>
            <a:off x="7594600" y="2495550"/>
            <a:ext cx="765175"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Arial Narrow" pitchFamily="34" charset="0"/>
              </a:rPr>
              <a:t>EMIF64</a:t>
            </a:r>
          </a:p>
        </p:txBody>
      </p:sp>
      <p:sp>
        <p:nvSpPr>
          <p:cNvPr id="19502" name="Text Box 46"/>
          <p:cNvSpPr txBox="1">
            <a:spLocks noChangeArrowheads="1"/>
          </p:cNvSpPr>
          <p:nvPr/>
        </p:nvSpPr>
        <p:spPr bwMode="auto">
          <a:xfrm>
            <a:off x="7743825" y="2962275"/>
            <a:ext cx="517525"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Arial Narrow" pitchFamily="34" charset="0"/>
              </a:rPr>
              <a:t>TCP</a:t>
            </a:r>
          </a:p>
        </p:txBody>
      </p:sp>
      <p:sp>
        <p:nvSpPr>
          <p:cNvPr id="631855" name="AutoShape 47"/>
          <p:cNvSpPr>
            <a:spLocks noChangeArrowheads="1"/>
          </p:cNvSpPr>
          <p:nvPr/>
        </p:nvSpPr>
        <p:spPr bwMode="auto">
          <a:xfrm>
            <a:off x="6945313" y="2514600"/>
            <a:ext cx="609600" cy="228600"/>
          </a:xfrm>
          <a:prstGeom prst="leftRightArrow">
            <a:avLst>
              <a:gd name="adj1" fmla="val 50000"/>
              <a:gd name="adj2" fmla="val 53333"/>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56" name="AutoShape 48"/>
          <p:cNvSpPr>
            <a:spLocks noChangeArrowheads="1"/>
          </p:cNvSpPr>
          <p:nvPr/>
        </p:nvSpPr>
        <p:spPr bwMode="auto">
          <a:xfrm>
            <a:off x="6945313" y="2990850"/>
            <a:ext cx="609600" cy="228600"/>
          </a:xfrm>
          <a:prstGeom prst="leftRightArrow">
            <a:avLst>
              <a:gd name="adj1" fmla="val 50000"/>
              <a:gd name="adj2" fmla="val 53333"/>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57" name="Rectangle 49"/>
          <p:cNvSpPr>
            <a:spLocks noChangeArrowheads="1"/>
          </p:cNvSpPr>
          <p:nvPr/>
        </p:nvSpPr>
        <p:spPr bwMode="auto">
          <a:xfrm>
            <a:off x="7556500" y="3419475"/>
            <a:ext cx="838200" cy="371475"/>
          </a:xfrm>
          <a:prstGeom prst="rect">
            <a:avLst/>
          </a:prstGeom>
          <a:solidFill>
            <a:schemeClr val="accent5">
              <a:lumMod val="20000"/>
              <a:lumOff val="80000"/>
            </a:schemeClr>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506" name="Text Box 50"/>
          <p:cNvSpPr txBox="1">
            <a:spLocks noChangeArrowheads="1"/>
          </p:cNvSpPr>
          <p:nvPr/>
        </p:nvSpPr>
        <p:spPr bwMode="auto">
          <a:xfrm>
            <a:off x="7743825" y="3467100"/>
            <a:ext cx="527050"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Arial Narrow" pitchFamily="34" charset="0"/>
              </a:rPr>
              <a:t>VCP</a:t>
            </a:r>
          </a:p>
        </p:txBody>
      </p:sp>
      <p:sp>
        <p:nvSpPr>
          <p:cNvPr id="631859" name="AutoShape 51"/>
          <p:cNvSpPr>
            <a:spLocks noChangeArrowheads="1"/>
          </p:cNvSpPr>
          <p:nvPr/>
        </p:nvSpPr>
        <p:spPr bwMode="auto">
          <a:xfrm rot="5400000">
            <a:off x="7040563" y="4876800"/>
            <a:ext cx="13716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DDDDDD"/>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60" name="Line 52"/>
          <p:cNvSpPr>
            <a:spLocks noChangeShapeType="1"/>
          </p:cNvSpPr>
          <p:nvPr/>
        </p:nvSpPr>
        <p:spPr bwMode="auto">
          <a:xfrm flipH="1">
            <a:off x="7878763" y="4495800"/>
            <a:ext cx="304800" cy="0"/>
          </a:xfrm>
          <a:prstGeom prst="line">
            <a:avLst/>
          </a:prstGeom>
          <a:noFill/>
          <a:ln w="12700">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61" name="Line 53"/>
          <p:cNvSpPr>
            <a:spLocks noChangeShapeType="1"/>
          </p:cNvSpPr>
          <p:nvPr/>
        </p:nvSpPr>
        <p:spPr bwMode="auto">
          <a:xfrm flipH="1">
            <a:off x="7878763" y="4953000"/>
            <a:ext cx="304800" cy="0"/>
          </a:xfrm>
          <a:prstGeom prst="line">
            <a:avLst/>
          </a:prstGeom>
          <a:noFill/>
          <a:ln w="12700">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62" name="Line 54"/>
          <p:cNvSpPr>
            <a:spLocks noChangeShapeType="1"/>
          </p:cNvSpPr>
          <p:nvPr/>
        </p:nvSpPr>
        <p:spPr bwMode="auto">
          <a:xfrm flipH="1">
            <a:off x="7878763" y="5457825"/>
            <a:ext cx="304800" cy="0"/>
          </a:xfrm>
          <a:prstGeom prst="line">
            <a:avLst/>
          </a:prstGeom>
          <a:noFill/>
          <a:ln w="12700">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63" name="AutoShape 55"/>
          <p:cNvSpPr>
            <a:spLocks noChangeArrowheads="1"/>
          </p:cNvSpPr>
          <p:nvPr/>
        </p:nvSpPr>
        <p:spPr bwMode="auto">
          <a:xfrm>
            <a:off x="6945313" y="3505200"/>
            <a:ext cx="609600" cy="228600"/>
          </a:xfrm>
          <a:prstGeom prst="leftRightArrow">
            <a:avLst>
              <a:gd name="adj1" fmla="val 50000"/>
              <a:gd name="adj2" fmla="val 53333"/>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64" name="AutoShape 56"/>
          <p:cNvSpPr>
            <a:spLocks noChangeArrowheads="1"/>
          </p:cNvSpPr>
          <p:nvPr/>
        </p:nvSpPr>
        <p:spPr bwMode="auto">
          <a:xfrm>
            <a:off x="6945313" y="4953000"/>
            <a:ext cx="609600" cy="228600"/>
          </a:xfrm>
          <a:prstGeom prst="leftRightArrow">
            <a:avLst>
              <a:gd name="adj1" fmla="val 50000"/>
              <a:gd name="adj2" fmla="val 53333"/>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65" name="Rectangle 57"/>
          <p:cNvSpPr>
            <a:spLocks noChangeArrowheads="1"/>
          </p:cNvSpPr>
          <p:nvPr/>
        </p:nvSpPr>
        <p:spPr bwMode="auto">
          <a:xfrm>
            <a:off x="8212138" y="4305300"/>
            <a:ext cx="838200" cy="371475"/>
          </a:xfrm>
          <a:prstGeom prst="rect">
            <a:avLst/>
          </a:prstGeom>
          <a:solidFill>
            <a:schemeClr val="accent5">
              <a:lumMod val="20000"/>
              <a:lumOff val="80000"/>
            </a:schemeClr>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66" name="Rectangle 58"/>
          <p:cNvSpPr>
            <a:spLocks noChangeArrowheads="1"/>
          </p:cNvSpPr>
          <p:nvPr/>
        </p:nvSpPr>
        <p:spPr bwMode="auto">
          <a:xfrm>
            <a:off x="8212138" y="4800600"/>
            <a:ext cx="838200" cy="371475"/>
          </a:xfrm>
          <a:prstGeom prst="rect">
            <a:avLst/>
          </a:prstGeom>
          <a:solidFill>
            <a:schemeClr val="accent5">
              <a:lumMod val="20000"/>
              <a:lumOff val="80000"/>
            </a:schemeClr>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67" name="Rectangle 59"/>
          <p:cNvSpPr>
            <a:spLocks noChangeArrowheads="1"/>
          </p:cNvSpPr>
          <p:nvPr/>
        </p:nvSpPr>
        <p:spPr bwMode="auto">
          <a:xfrm>
            <a:off x="8212138" y="5286375"/>
            <a:ext cx="838200" cy="371475"/>
          </a:xfrm>
          <a:prstGeom prst="rect">
            <a:avLst/>
          </a:prstGeom>
          <a:solidFill>
            <a:schemeClr val="accent5">
              <a:lumMod val="20000"/>
              <a:lumOff val="80000"/>
            </a:schemeClr>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516" name="Text Box 60"/>
          <p:cNvSpPr txBox="1">
            <a:spLocks noChangeArrowheads="1"/>
          </p:cNvSpPr>
          <p:nvPr/>
        </p:nvSpPr>
        <p:spPr bwMode="auto">
          <a:xfrm>
            <a:off x="8386763" y="4371975"/>
            <a:ext cx="461962"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Arial Narrow" pitchFamily="34" charset="0"/>
              </a:rPr>
              <a:t>PCI</a:t>
            </a:r>
          </a:p>
        </p:txBody>
      </p:sp>
      <p:sp>
        <p:nvSpPr>
          <p:cNvPr id="19517" name="Text Box 61"/>
          <p:cNvSpPr txBox="1">
            <a:spLocks noChangeArrowheads="1"/>
          </p:cNvSpPr>
          <p:nvPr/>
        </p:nvSpPr>
        <p:spPr bwMode="auto">
          <a:xfrm>
            <a:off x="8259763" y="4857750"/>
            <a:ext cx="757237"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Arial Narrow" pitchFamily="34" charset="0"/>
              </a:rPr>
              <a:t>McBSP</a:t>
            </a:r>
          </a:p>
        </p:txBody>
      </p:sp>
      <p:sp>
        <p:nvSpPr>
          <p:cNvPr id="19518" name="Text Box 62"/>
          <p:cNvSpPr txBox="1">
            <a:spLocks noChangeArrowheads="1"/>
          </p:cNvSpPr>
          <p:nvPr/>
        </p:nvSpPr>
        <p:spPr bwMode="auto">
          <a:xfrm>
            <a:off x="8297863" y="5343525"/>
            <a:ext cx="701675"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Arial Narrow" pitchFamily="34" charset="0"/>
              </a:rPr>
              <a:t>Utopia</a:t>
            </a:r>
          </a:p>
        </p:txBody>
      </p:sp>
      <p:sp>
        <p:nvSpPr>
          <p:cNvPr id="19519" name="Text Box 63"/>
          <p:cNvSpPr txBox="1">
            <a:spLocks noChangeArrowheads="1"/>
          </p:cNvSpPr>
          <p:nvPr/>
        </p:nvSpPr>
        <p:spPr bwMode="auto">
          <a:xfrm>
            <a:off x="4165600" y="822325"/>
            <a:ext cx="1397000" cy="3365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2000">
                <a:solidFill>
                  <a:schemeClr val="tx2"/>
                </a:solidFill>
              </a:rPr>
              <a:t>“Masters”</a:t>
            </a:r>
          </a:p>
        </p:txBody>
      </p:sp>
      <p:sp>
        <p:nvSpPr>
          <p:cNvPr id="19520" name="Text Box 64"/>
          <p:cNvSpPr txBox="1">
            <a:spLocks noChangeArrowheads="1"/>
          </p:cNvSpPr>
          <p:nvPr/>
        </p:nvSpPr>
        <p:spPr bwMode="auto">
          <a:xfrm>
            <a:off x="7291388" y="822325"/>
            <a:ext cx="1243012" cy="3365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2000">
                <a:solidFill>
                  <a:schemeClr val="tx2"/>
                </a:solidFill>
              </a:rPr>
              <a:t>“Slaves”</a:t>
            </a:r>
          </a:p>
        </p:txBody>
      </p:sp>
      <p:sp>
        <p:nvSpPr>
          <p:cNvPr id="19521" name="Text Box 65"/>
          <p:cNvSpPr txBox="1">
            <a:spLocks noChangeArrowheads="1"/>
          </p:cNvSpPr>
          <p:nvPr/>
        </p:nvSpPr>
        <p:spPr bwMode="auto">
          <a:xfrm>
            <a:off x="66675" y="1066800"/>
            <a:ext cx="4086375" cy="3170099"/>
          </a:xfrm>
          <a:prstGeom prst="rect">
            <a:avLst/>
          </a:prstGeom>
          <a:noFill/>
          <a:ln w="12700">
            <a:noFill/>
            <a:miter lim="800000"/>
            <a:headEnd type="none" w="sm" len="sm"/>
            <a:tailEnd type="none" w="sm" len="sm"/>
          </a:ln>
        </p:spPr>
        <p:txBody>
          <a:bodyPr wrap="none">
            <a:spAutoFit/>
          </a:bodyPr>
          <a:lstStyle/>
          <a:p>
            <a:pPr marL="342900" indent="-342900" eaLnBrk="0" hangingPunct="0">
              <a:spcBef>
                <a:spcPct val="50000"/>
              </a:spcBef>
              <a:buClr>
                <a:schemeClr val="tx2"/>
              </a:buClr>
              <a:buSzPct val="75000"/>
              <a:buFont typeface="Wingdings" pitchFamily="2" charset="2"/>
              <a:buChar char=""/>
            </a:pPr>
            <a:r>
              <a:rPr lang="en-US" sz="2000" b="0">
                <a:latin typeface="Arial Narrow" pitchFamily="34" charset="0"/>
              </a:rPr>
              <a:t>SCR – Switched Central Resource</a:t>
            </a:r>
          </a:p>
          <a:p>
            <a:pPr marL="342900" indent="-342900" eaLnBrk="0" hangingPunct="0">
              <a:spcBef>
                <a:spcPct val="50000"/>
              </a:spcBef>
              <a:buClr>
                <a:schemeClr val="tx2"/>
              </a:buClr>
              <a:buSzPct val="75000"/>
              <a:buFont typeface="Wingdings" pitchFamily="2" charset="2"/>
              <a:buChar char=""/>
            </a:pPr>
            <a:r>
              <a:rPr lang="en-US" sz="2000" b="0">
                <a:latin typeface="Arial Narrow" pitchFamily="34" charset="0"/>
              </a:rPr>
              <a:t>Masters initiate accesses to/from</a:t>
            </a:r>
            <a:br>
              <a:rPr lang="en-US" sz="2000" b="0">
                <a:latin typeface="Arial Narrow" pitchFamily="34" charset="0"/>
              </a:rPr>
            </a:br>
            <a:r>
              <a:rPr lang="en-US" sz="2000" b="0">
                <a:latin typeface="Arial Narrow" pitchFamily="34" charset="0"/>
              </a:rPr>
              <a:t>slaves via the SCR</a:t>
            </a:r>
          </a:p>
          <a:p>
            <a:pPr marL="342900" indent="-342900" eaLnBrk="0" hangingPunct="0">
              <a:spcBef>
                <a:spcPct val="50000"/>
              </a:spcBef>
              <a:buClr>
                <a:schemeClr val="tx2"/>
              </a:buClr>
              <a:buSzPct val="75000"/>
              <a:buFont typeface="Wingdings" pitchFamily="2" charset="2"/>
              <a:buChar char=""/>
            </a:pPr>
            <a:r>
              <a:rPr lang="en-US" sz="2000" b="0">
                <a:latin typeface="Arial Narrow" pitchFamily="34" charset="0"/>
              </a:rPr>
              <a:t>Most Masters (requestors) and Slaves</a:t>
            </a:r>
            <a:br>
              <a:rPr lang="en-US" sz="2000" b="0">
                <a:latin typeface="Arial Narrow" pitchFamily="34" charset="0"/>
              </a:rPr>
            </a:br>
            <a:r>
              <a:rPr lang="en-US" sz="2000" b="0">
                <a:latin typeface="Arial Narrow" pitchFamily="34" charset="0"/>
              </a:rPr>
              <a:t>(resources) have their own port</a:t>
            </a:r>
            <a:br>
              <a:rPr lang="en-US" sz="2000" b="0">
                <a:latin typeface="Arial Narrow" pitchFamily="34" charset="0"/>
              </a:rPr>
            </a:br>
            <a:r>
              <a:rPr lang="en-US" sz="2000" b="0">
                <a:latin typeface="Arial Narrow" pitchFamily="34" charset="0"/>
              </a:rPr>
              <a:t>to the SCR</a:t>
            </a:r>
          </a:p>
          <a:p>
            <a:pPr marL="342900" indent="-342900" eaLnBrk="0" hangingPunct="0">
              <a:spcBef>
                <a:spcPct val="50000"/>
              </a:spcBef>
              <a:buClr>
                <a:schemeClr val="tx2"/>
              </a:buClr>
              <a:buSzPct val="75000"/>
              <a:buFont typeface="Wingdings" pitchFamily="2" charset="2"/>
              <a:buChar char=""/>
            </a:pPr>
            <a:r>
              <a:rPr lang="en-US" sz="2000" b="0">
                <a:latin typeface="Arial Narrow" pitchFamily="34" charset="0"/>
              </a:rPr>
              <a:t>Lower bandwidth masters (HPI,</a:t>
            </a:r>
            <a:br>
              <a:rPr lang="en-US" sz="2000" b="0">
                <a:latin typeface="Arial Narrow" pitchFamily="34" charset="0"/>
              </a:rPr>
            </a:br>
            <a:r>
              <a:rPr lang="en-US" sz="2000" b="0">
                <a:latin typeface="Arial Narrow" pitchFamily="34" charset="0"/>
              </a:rPr>
              <a:t>PCI66, etc) share a port</a:t>
            </a:r>
          </a:p>
          <a:p>
            <a:pPr marL="342900" indent="-342900" eaLnBrk="0" hangingPunct="0">
              <a:spcBef>
                <a:spcPct val="50000"/>
              </a:spcBef>
              <a:buClr>
                <a:schemeClr val="tx2"/>
              </a:buClr>
              <a:buSzPct val="75000"/>
              <a:buFont typeface="Wingdings" pitchFamily="2" charset="2"/>
              <a:buChar char=""/>
            </a:pPr>
            <a:r>
              <a:rPr lang="en-US" sz="2000" b="0">
                <a:latin typeface="Arial Narrow" pitchFamily="34" charset="0"/>
              </a:rPr>
              <a:t>There is a default priority (0 to 7) to</a:t>
            </a:r>
            <a:br>
              <a:rPr lang="en-US" sz="2000" b="0">
                <a:latin typeface="Arial Narrow" pitchFamily="34" charset="0"/>
              </a:rPr>
            </a:br>
            <a:r>
              <a:rPr lang="en-US" sz="2000" b="0">
                <a:latin typeface="Arial Narrow" pitchFamily="34" charset="0"/>
              </a:rPr>
              <a:t>SCR resources that can be modified.</a:t>
            </a:r>
          </a:p>
        </p:txBody>
      </p:sp>
      <p:sp>
        <p:nvSpPr>
          <p:cNvPr id="19522" name="Text Box 66"/>
          <p:cNvSpPr txBox="1">
            <a:spLocks noChangeArrowheads="1"/>
          </p:cNvSpPr>
          <p:nvPr/>
        </p:nvSpPr>
        <p:spPr bwMode="auto">
          <a:xfrm>
            <a:off x="4240213" y="2895600"/>
            <a:ext cx="1074737" cy="3365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2000">
                <a:solidFill>
                  <a:schemeClr val="tx2"/>
                </a:solidFill>
              </a:rPr>
              <a:t>EDMA3</a:t>
            </a:r>
          </a:p>
        </p:txBody>
      </p:sp>
      <p:sp>
        <p:nvSpPr>
          <p:cNvPr id="19523" name="Text Box 67"/>
          <p:cNvSpPr txBox="1">
            <a:spLocks noChangeArrowheads="1"/>
          </p:cNvSpPr>
          <p:nvPr/>
        </p:nvSpPr>
        <p:spPr bwMode="auto">
          <a:xfrm>
            <a:off x="228600" y="5039168"/>
            <a:ext cx="3207929" cy="781752"/>
          </a:xfrm>
          <a:prstGeom prst="rect">
            <a:avLst/>
          </a:prstGeom>
          <a:solidFill>
            <a:schemeClr val="accent5">
              <a:lumMod val="20000"/>
              <a:lumOff val="80000"/>
            </a:schemeClr>
          </a:solidFill>
          <a:ln w="12700">
            <a:noFill/>
            <a:miter lim="800000"/>
            <a:headEnd type="none" w="sm" len="sm"/>
            <a:tailEnd type="none" w="sm" len="sm"/>
          </a:ln>
        </p:spPr>
        <p:txBody>
          <a:bodyPr wrap="none" anchor="ctr" anchorCtr="1">
            <a:spAutoFit/>
          </a:bodyPr>
          <a:lstStyle/>
          <a:p>
            <a:pPr eaLnBrk="0" hangingPunct="0">
              <a:spcBef>
                <a:spcPct val="50000"/>
              </a:spcBef>
            </a:pPr>
            <a:r>
              <a:rPr lang="en-US" sz="1400" b="0" i="1"/>
              <a:t>Note: this picture is the “general idea”.</a:t>
            </a:r>
            <a:br>
              <a:rPr lang="en-US" sz="1400" b="0" i="1"/>
            </a:br>
            <a:r>
              <a:rPr lang="en-US" sz="1400" b="0" i="1"/>
              <a:t>Every device has a different scheme</a:t>
            </a:r>
            <a:br>
              <a:rPr lang="en-US" sz="1400" b="0" i="1"/>
            </a:br>
            <a:r>
              <a:rPr lang="en-US" sz="1400" b="0" i="1"/>
              <a:t>for SCRs and peripheral muxing. In</a:t>
            </a:r>
            <a:br>
              <a:rPr lang="en-US" sz="1400" b="0" i="1"/>
            </a:br>
            <a:r>
              <a:rPr lang="en-US" sz="1400" b="0" i="1"/>
              <a:t>other words “check your data sheet”.</a:t>
            </a:r>
          </a:p>
        </p:txBody>
      </p:sp>
      <p:sp>
        <p:nvSpPr>
          <p:cNvPr id="631884" name="Line 76"/>
          <p:cNvSpPr>
            <a:spLocks noChangeShapeType="1"/>
          </p:cNvSpPr>
          <p:nvPr/>
        </p:nvSpPr>
        <p:spPr bwMode="auto">
          <a:xfrm>
            <a:off x="6229350" y="1600200"/>
            <a:ext cx="0" cy="4343400"/>
          </a:xfrm>
          <a:prstGeom prst="line">
            <a:avLst/>
          </a:prstGeom>
          <a:noFill/>
          <a:ln w="28575">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85" name="Line 77"/>
          <p:cNvSpPr>
            <a:spLocks noChangeShapeType="1"/>
          </p:cNvSpPr>
          <p:nvPr/>
        </p:nvSpPr>
        <p:spPr bwMode="auto">
          <a:xfrm>
            <a:off x="6400800" y="1600200"/>
            <a:ext cx="0" cy="4343400"/>
          </a:xfrm>
          <a:prstGeom prst="line">
            <a:avLst/>
          </a:prstGeom>
          <a:noFill/>
          <a:ln w="28575">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86" name="Line 78"/>
          <p:cNvSpPr>
            <a:spLocks noChangeShapeType="1"/>
          </p:cNvSpPr>
          <p:nvPr/>
        </p:nvSpPr>
        <p:spPr bwMode="auto">
          <a:xfrm>
            <a:off x="6553200" y="1600200"/>
            <a:ext cx="0" cy="4343400"/>
          </a:xfrm>
          <a:prstGeom prst="line">
            <a:avLst/>
          </a:prstGeom>
          <a:noFill/>
          <a:ln w="28575">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87" name="Line 79"/>
          <p:cNvSpPr>
            <a:spLocks noChangeShapeType="1"/>
          </p:cNvSpPr>
          <p:nvPr/>
        </p:nvSpPr>
        <p:spPr bwMode="auto">
          <a:xfrm>
            <a:off x="6724650" y="1600200"/>
            <a:ext cx="0" cy="4343400"/>
          </a:xfrm>
          <a:prstGeom prst="line">
            <a:avLst/>
          </a:prstGeom>
          <a:noFill/>
          <a:ln w="28575">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88" name="Line 80"/>
          <p:cNvSpPr>
            <a:spLocks noChangeShapeType="1"/>
          </p:cNvSpPr>
          <p:nvPr/>
        </p:nvSpPr>
        <p:spPr bwMode="auto">
          <a:xfrm>
            <a:off x="6010275" y="5886450"/>
            <a:ext cx="533400" cy="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89" name="Oval 81"/>
          <p:cNvSpPr>
            <a:spLocks noChangeArrowheads="1"/>
          </p:cNvSpPr>
          <p:nvPr/>
        </p:nvSpPr>
        <p:spPr bwMode="auto">
          <a:xfrm>
            <a:off x="6191250" y="5843588"/>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90" name="Line 82"/>
          <p:cNvSpPr>
            <a:spLocks noChangeShapeType="1"/>
          </p:cNvSpPr>
          <p:nvPr/>
        </p:nvSpPr>
        <p:spPr bwMode="auto">
          <a:xfrm>
            <a:off x="6019800" y="4300538"/>
            <a:ext cx="685800" cy="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91" name="Line 83"/>
          <p:cNvSpPr>
            <a:spLocks noChangeShapeType="1"/>
          </p:cNvSpPr>
          <p:nvPr/>
        </p:nvSpPr>
        <p:spPr bwMode="auto">
          <a:xfrm>
            <a:off x="6019800" y="4152900"/>
            <a:ext cx="685800" cy="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92" name="Line 84"/>
          <p:cNvSpPr>
            <a:spLocks noChangeShapeType="1"/>
          </p:cNvSpPr>
          <p:nvPr/>
        </p:nvSpPr>
        <p:spPr bwMode="auto">
          <a:xfrm>
            <a:off x="6019800" y="3881438"/>
            <a:ext cx="685800" cy="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93" name="Line 85"/>
          <p:cNvSpPr>
            <a:spLocks noChangeShapeType="1"/>
          </p:cNvSpPr>
          <p:nvPr/>
        </p:nvSpPr>
        <p:spPr bwMode="auto">
          <a:xfrm>
            <a:off x="6019800" y="3733800"/>
            <a:ext cx="685800" cy="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94" name="Line 86"/>
          <p:cNvSpPr>
            <a:spLocks noChangeShapeType="1"/>
          </p:cNvSpPr>
          <p:nvPr/>
        </p:nvSpPr>
        <p:spPr bwMode="auto">
          <a:xfrm>
            <a:off x="6019800" y="3462338"/>
            <a:ext cx="685800" cy="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95" name="Line 87"/>
          <p:cNvSpPr>
            <a:spLocks noChangeShapeType="1"/>
          </p:cNvSpPr>
          <p:nvPr/>
        </p:nvSpPr>
        <p:spPr bwMode="auto">
          <a:xfrm>
            <a:off x="6019800" y="3314700"/>
            <a:ext cx="685800" cy="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96" name="Line 88"/>
          <p:cNvSpPr>
            <a:spLocks noChangeShapeType="1"/>
          </p:cNvSpPr>
          <p:nvPr/>
        </p:nvSpPr>
        <p:spPr bwMode="auto">
          <a:xfrm>
            <a:off x="6019800" y="2357438"/>
            <a:ext cx="685800" cy="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97" name="Line 89"/>
          <p:cNvSpPr>
            <a:spLocks noChangeShapeType="1"/>
          </p:cNvSpPr>
          <p:nvPr/>
        </p:nvSpPr>
        <p:spPr bwMode="auto">
          <a:xfrm>
            <a:off x="6019800" y="1638300"/>
            <a:ext cx="685800" cy="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98" name="Line 90"/>
          <p:cNvSpPr>
            <a:spLocks noChangeShapeType="1"/>
          </p:cNvSpPr>
          <p:nvPr/>
        </p:nvSpPr>
        <p:spPr bwMode="auto">
          <a:xfrm>
            <a:off x="6400800" y="5067300"/>
            <a:ext cx="533400" cy="0"/>
          </a:xfrm>
          <a:prstGeom prst="line">
            <a:avLst/>
          </a:prstGeom>
          <a:noFill/>
          <a:ln w="12700">
            <a:solidFill>
              <a:schemeClr val="tx1"/>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899" name="Oval 91"/>
          <p:cNvSpPr>
            <a:spLocks noChangeArrowheads="1"/>
          </p:cNvSpPr>
          <p:nvPr/>
        </p:nvSpPr>
        <p:spPr bwMode="auto">
          <a:xfrm>
            <a:off x="6362700" y="5843588"/>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00" name="Oval 92"/>
          <p:cNvSpPr>
            <a:spLocks noChangeArrowheads="1"/>
          </p:cNvSpPr>
          <p:nvPr/>
        </p:nvSpPr>
        <p:spPr bwMode="auto">
          <a:xfrm>
            <a:off x="6515100" y="5843588"/>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01" name="Oval 93"/>
          <p:cNvSpPr>
            <a:spLocks noChangeArrowheads="1"/>
          </p:cNvSpPr>
          <p:nvPr/>
        </p:nvSpPr>
        <p:spPr bwMode="auto">
          <a:xfrm>
            <a:off x="6191250" y="4262438"/>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02" name="Oval 94"/>
          <p:cNvSpPr>
            <a:spLocks noChangeArrowheads="1"/>
          </p:cNvSpPr>
          <p:nvPr/>
        </p:nvSpPr>
        <p:spPr bwMode="auto">
          <a:xfrm>
            <a:off x="6362700" y="4262438"/>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03" name="Oval 95"/>
          <p:cNvSpPr>
            <a:spLocks noChangeArrowheads="1"/>
          </p:cNvSpPr>
          <p:nvPr/>
        </p:nvSpPr>
        <p:spPr bwMode="auto">
          <a:xfrm>
            <a:off x="6515100" y="4262438"/>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04" name="Oval 96"/>
          <p:cNvSpPr>
            <a:spLocks noChangeArrowheads="1"/>
          </p:cNvSpPr>
          <p:nvPr/>
        </p:nvSpPr>
        <p:spPr bwMode="auto">
          <a:xfrm>
            <a:off x="6681788" y="4262438"/>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05" name="Oval 97"/>
          <p:cNvSpPr>
            <a:spLocks noChangeArrowheads="1"/>
          </p:cNvSpPr>
          <p:nvPr/>
        </p:nvSpPr>
        <p:spPr bwMode="auto">
          <a:xfrm>
            <a:off x="6191250" y="41148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06" name="Oval 98"/>
          <p:cNvSpPr>
            <a:spLocks noChangeArrowheads="1"/>
          </p:cNvSpPr>
          <p:nvPr/>
        </p:nvSpPr>
        <p:spPr bwMode="auto">
          <a:xfrm>
            <a:off x="6362700" y="41148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07" name="Oval 99"/>
          <p:cNvSpPr>
            <a:spLocks noChangeArrowheads="1"/>
          </p:cNvSpPr>
          <p:nvPr/>
        </p:nvSpPr>
        <p:spPr bwMode="auto">
          <a:xfrm>
            <a:off x="6515100" y="41148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08" name="Oval 100"/>
          <p:cNvSpPr>
            <a:spLocks noChangeArrowheads="1"/>
          </p:cNvSpPr>
          <p:nvPr/>
        </p:nvSpPr>
        <p:spPr bwMode="auto">
          <a:xfrm>
            <a:off x="6681788" y="41148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09" name="Oval 101"/>
          <p:cNvSpPr>
            <a:spLocks noChangeArrowheads="1"/>
          </p:cNvSpPr>
          <p:nvPr/>
        </p:nvSpPr>
        <p:spPr bwMode="auto">
          <a:xfrm>
            <a:off x="6191250" y="3843338"/>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10" name="Oval 102"/>
          <p:cNvSpPr>
            <a:spLocks noChangeArrowheads="1"/>
          </p:cNvSpPr>
          <p:nvPr/>
        </p:nvSpPr>
        <p:spPr bwMode="auto">
          <a:xfrm>
            <a:off x="6362700" y="3843338"/>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11" name="Oval 103"/>
          <p:cNvSpPr>
            <a:spLocks noChangeArrowheads="1"/>
          </p:cNvSpPr>
          <p:nvPr/>
        </p:nvSpPr>
        <p:spPr bwMode="auto">
          <a:xfrm>
            <a:off x="6515100" y="3843338"/>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12" name="Oval 104"/>
          <p:cNvSpPr>
            <a:spLocks noChangeArrowheads="1"/>
          </p:cNvSpPr>
          <p:nvPr/>
        </p:nvSpPr>
        <p:spPr bwMode="auto">
          <a:xfrm>
            <a:off x="6681788" y="3843338"/>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13" name="Oval 105"/>
          <p:cNvSpPr>
            <a:spLocks noChangeArrowheads="1"/>
          </p:cNvSpPr>
          <p:nvPr/>
        </p:nvSpPr>
        <p:spPr bwMode="auto">
          <a:xfrm>
            <a:off x="6191250" y="3690938"/>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14" name="Oval 106"/>
          <p:cNvSpPr>
            <a:spLocks noChangeArrowheads="1"/>
          </p:cNvSpPr>
          <p:nvPr/>
        </p:nvSpPr>
        <p:spPr bwMode="auto">
          <a:xfrm>
            <a:off x="6362700" y="3690938"/>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15" name="Oval 107"/>
          <p:cNvSpPr>
            <a:spLocks noChangeArrowheads="1"/>
          </p:cNvSpPr>
          <p:nvPr/>
        </p:nvSpPr>
        <p:spPr bwMode="auto">
          <a:xfrm>
            <a:off x="6515100" y="3690938"/>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16" name="Oval 108"/>
          <p:cNvSpPr>
            <a:spLocks noChangeArrowheads="1"/>
          </p:cNvSpPr>
          <p:nvPr/>
        </p:nvSpPr>
        <p:spPr bwMode="auto">
          <a:xfrm>
            <a:off x="6681788" y="3690938"/>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17" name="Oval 109"/>
          <p:cNvSpPr>
            <a:spLocks noChangeArrowheads="1"/>
          </p:cNvSpPr>
          <p:nvPr/>
        </p:nvSpPr>
        <p:spPr bwMode="auto">
          <a:xfrm>
            <a:off x="6191250" y="34290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18" name="Oval 110"/>
          <p:cNvSpPr>
            <a:spLocks noChangeArrowheads="1"/>
          </p:cNvSpPr>
          <p:nvPr/>
        </p:nvSpPr>
        <p:spPr bwMode="auto">
          <a:xfrm>
            <a:off x="6362700" y="34290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19" name="Oval 111"/>
          <p:cNvSpPr>
            <a:spLocks noChangeArrowheads="1"/>
          </p:cNvSpPr>
          <p:nvPr/>
        </p:nvSpPr>
        <p:spPr bwMode="auto">
          <a:xfrm>
            <a:off x="6515100" y="34290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20" name="Oval 112"/>
          <p:cNvSpPr>
            <a:spLocks noChangeArrowheads="1"/>
          </p:cNvSpPr>
          <p:nvPr/>
        </p:nvSpPr>
        <p:spPr bwMode="auto">
          <a:xfrm>
            <a:off x="6681788" y="34290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21" name="Oval 113"/>
          <p:cNvSpPr>
            <a:spLocks noChangeArrowheads="1"/>
          </p:cNvSpPr>
          <p:nvPr/>
        </p:nvSpPr>
        <p:spPr bwMode="auto">
          <a:xfrm>
            <a:off x="6191250" y="32766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22" name="Oval 114"/>
          <p:cNvSpPr>
            <a:spLocks noChangeArrowheads="1"/>
          </p:cNvSpPr>
          <p:nvPr/>
        </p:nvSpPr>
        <p:spPr bwMode="auto">
          <a:xfrm>
            <a:off x="6362700" y="32766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23" name="Oval 115"/>
          <p:cNvSpPr>
            <a:spLocks noChangeArrowheads="1"/>
          </p:cNvSpPr>
          <p:nvPr/>
        </p:nvSpPr>
        <p:spPr bwMode="auto">
          <a:xfrm>
            <a:off x="6515100" y="32766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24" name="Oval 116"/>
          <p:cNvSpPr>
            <a:spLocks noChangeArrowheads="1"/>
          </p:cNvSpPr>
          <p:nvPr/>
        </p:nvSpPr>
        <p:spPr bwMode="auto">
          <a:xfrm>
            <a:off x="6681788" y="32766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25" name="Oval 117"/>
          <p:cNvSpPr>
            <a:spLocks noChangeArrowheads="1"/>
          </p:cNvSpPr>
          <p:nvPr/>
        </p:nvSpPr>
        <p:spPr bwMode="auto">
          <a:xfrm>
            <a:off x="6191250" y="2319338"/>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26" name="Oval 118"/>
          <p:cNvSpPr>
            <a:spLocks noChangeArrowheads="1"/>
          </p:cNvSpPr>
          <p:nvPr/>
        </p:nvSpPr>
        <p:spPr bwMode="auto">
          <a:xfrm>
            <a:off x="6362700" y="2319338"/>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27" name="Oval 119"/>
          <p:cNvSpPr>
            <a:spLocks noChangeArrowheads="1"/>
          </p:cNvSpPr>
          <p:nvPr/>
        </p:nvSpPr>
        <p:spPr bwMode="auto">
          <a:xfrm>
            <a:off x="6515100" y="2319338"/>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28" name="Oval 120"/>
          <p:cNvSpPr>
            <a:spLocks noChangeArrowheads="1"/>
          </p:cNvSpPr>
          <p:nvPr/>
        </p:nvSpPr>
        <p:spPr bwMode="auto">
          <a:xfrm>
            <a:off x="6681788" y="2319338"/>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29" name="Oval 121"/>
          <p:cNvSpPr>
            <a:spLocks noChangeArrowheads="1"/>
          </p:cNvSpPr>
          <p:nvPr/>
        </p:nvSpPr>
        <p:spPr bwMode="auto">
          <a:xfrm>
            <a:off x="6191250" y="16002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30" name="Oval 122"/>
          <p:cNvSpPr>
            <a:spLocks noChangeArrowheads="1"/>
          </p:cNvSpPr>
          <p:nvPr/>
        </p:nvSpPr>
        <p:spPr bwMode="auto">
          <a:xfrm>
            <a:off x="6362700" y="16002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31" name="Oval 123"/>
          <p:cNvSpPr>
            <a:spLocks noChangeArrowheads="1"/>
          </p:cNvSpPr>
          <p:nvPr/>
        </p:nvSpPr>
        <p:spPr bwMode="auto">
          <a:xfrm>
            <a:off x="6515100" y="16002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32" name="Oval 124"/>
          <p:cNvSpPr>
            <a:spLocks noChangeArrowheads="1"/>
          </p:cNvSpPr>
          <p:nvPr/>
        </p:nvSpPr>
        <p:spPr bwMode="auto">
          <a:xfrm>
            <a:off x="6681788" y="16002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33" name="Oval 125"/>
          <p:cNvSpPr>
            <a:spLocks noChangeArrowheads="1"/>
          </p:cNvSpPr>
          <p:nvPr/>
        </p:nvSpPr>
        <p:spPr bwMode="auto">
          <a:xfrm>
            <a:off x="6362700" y="50292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34" name="Oval 126"/>
          <p:cNvSpPr>
            <a:spLocks noChangeArrowheads="1"/>
          </p:cNvSpPr>
          <p:nvPr/>
        </p:nvSpPr>
        <p:spPr bwMode="auto">
          <a:xfrm>
            <a:off x="6515100" y="50292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1935" name="Oval 127"/>
          <p:cNvSpPr>
            <a:spLocks noChangeArrowheads="1"/>
          </p:cNvSpPr>
          <p:nvPr/>
        </p:nvSpPr>
        <p:spPr bwMode="auto">
          <a:xfrm>
            <a:off x="6681788" y="5029200"/>
            <a:ext cx="76200" cy="76200"/>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val="165931902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8" name="Rectangle 6"/>
          <p:cNvSpPr>
            <a:spLocks noChangeArrowheads="1"/>
          </p:cNvSpPr>
          <p:nvPr/>
        </p:nvSpPr>
        <p:spPr bwMode="auto">
          <a:xfrm>
            <a:off x="0" y="0"/>
            <a:ext cx="9144000" cy="6858000"/>
          </a:xfrm>
          <a:prstGeom prst="rect">
            <a:avLst/>
          </a:prstGeom>
          <a:solidFill>
            <a:schemeClr val="tx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5" name="Rectangle 2"/>
          <p:cNvSpPr>
            <a:spLocks noGrp="1" noChangeArrowheads="1"/>
          </p:cNvSpPr>
          <p:nvPr>
            <p:ph type="title"/>
          </p:nvPr>
        </p:nvSpPr>
        <p:spPr/>
        <p:txBody>
          <a:bodyPr/>
          <a:lstStyle/>
          <a:p>
            <a:r>
              <a:rPr lang="en-US" smtClean="0">
                <a:solidFill>
                  <a:srgbClr val="FFFF66"/>
                </a:solidFill>
              </a:rPr>
              <a:t>Objectives</a:t>
            </a:r>
          </a:p>
        </p:txBody>
      </p:sp>
      <p:pic>
        <p:nvPicPr>
          <p:cNvPr id="3076" name="Picture 3" descr="dglxasset[3]"/>
          <p:cNvPicPr>
            <a:picLocks noChangeAspect="1" noChangeArrowheads="1"/>
          </p:cNvPicPr>
          <p:nvPr/>
        </p:nvPicPr>
        <p:blipFill>
          <a:blip r:embed="rId4" cstate="print"/>
          <a:srcRect/>
          <a:stretch>
            <a:fillRect/>
          </a:stretch>
        </p:blipFill>
        <p:spPr bwMode="auto">
          <a:xfrm>
            <a:off x="304800" y="762000"/>
            <a:ext cx="8458200" cy="5894388"/>
          </a:xfrm>
          <a:prstGeom prst="rect">
            <a:avLst/>
          </a:prstGeom>
          <a:noFill/>
          <a:ln w="9525">
            <a:noFill/>
            <a:miter lim="800000"/>
            <a:headEnd/>
            <a:tailEnd/>
          </a:ln>
        </p:spPr>
      </p:pic>
      <p:sp>
        <p:nvSpPr>
          <p:cNvPr id="3077" name="Text Box 4"/>
          <p:cNvSpPr txBox="1">
            <a:spLocks noChangeArrowheads="1"/>
          </p:cNvSpPr>
          <p:nvPr/>
        </p:nvSpPr>
        <p:spPr bwMode="auto">
          <a:xfrm>
            <a:off x="1524001" y="1670712"/>
            <a:ext cx="6019800" cy="3637919"/>
          </a:xfrm>
          <a:prstGeom prst="rect">
            <a:avLst/>
          </a:prstGeom>
          <a:noFill/>
          <a:ln w="12700">
            <a:noFill/>
            <a:miter lim="800000"/>
            <a:headEnd type="none" w="sm" len="sm"/>
            <a:tailEnd type="none" w="sm" len="sm"/>
          </a:ln>
        </p:spPr>
        <p:txBody>
          <a:bodyPr wrap="square">
            <a:spAutoFit/>
          </a:bodyPr>
          <a:lstStyle/>
          <a:p>
            <a:pPr marL="287338" indent="-287338" eaLnBrk="0" hangingPunct="0">
              <a:lnSpc>
                <a:spcPct val="90000"/>
              </a:lnSpc>
              <a:spcBef>
                <a:spcPct val="50000"/>
              </a:spcBef>
              <a:buClr>
                <a:srgbClr val="D60093"/>
              </a:buClr>
              <a:buSzPct val="120000"/>
              <a:buFont typeface="Wingdings" pitchFamily="2" charset="2"/>
              <a:buChar char="§"/>
            </a:pPr>
            <a:r>
              <a:rPr lang="en-US" smtClean="0">
                <a:latin typeface="Arial Narrow" pitchFamily="34" charset="0"/>
              </a:rPr>
              <a:t>Introduce the </a:t>
            </a:r>
            <a:r>
              <a:rPr lang="en-US" i="1" u="sng" smtClean="0">
                <a:latin typeface="Arial Narrow" pitchFamily="34" charset="0"/>
              </a:rPr>
              <a:t>C6000 Core</a:t>
            </a:r>
            <a:r>
              <a:rPr lang="en-US" smtClean="0">
                <a:latin typeface="Arial Narrow" pitchFamily="34" charset="0"/>
              </a:rPr>
              <a:t> and the </a:t>
            </a:r>
            <a:r>
              <a:rPr lang="en-US" u="sng" smtClean="0">
                <a:latin typeface="Arial Narrow" pitchFamily="34" charset="0"/>
              </a:rPr>
              <a:t>C6748 target device</a:t>
            </a:r>
            <a:endParaRPr lang="en-US" u="sng" dirty="0">
              <a:latin typeface="Arial Narrow" pitchFamily="34" charset="0"/>
            </a:endParaRPr>
          </a:p>
          <a:p>
            <a:pPr marL="287338" indent="-287338" eaLnBrk="0" hangingPunct="0">
              <a:lnSpc>
                <a:spcPct val="90000"/>
              </a:lnSpc>
              <a:spcBef>
                <a:spcPct val="50000"/>
              </a:spcBef>
              <a:buClr>
                <a:srgbClr val="D60093"/>
              </a:buClr>
              <a:buSzPct val="120000"/>
              <a:buFont typeface="Wingdings" pitchFamily="2" charset="2"/>
              <a:buChar char="§"/>
            </a:pPr>
            <a:r>
              <a:rPr lang="en-US" smtClean="0">
                <a:latin typeface="Arial Narrow" pitchFamily="34" charset="0"/>
              </a:rPr>
              <a:t>Highlight a few </a:t>
            </a:r>
            <a:r>
              <a:rPr lang="en-US" i="1" u="sng" smtClean="0">
                <a:latin typeface="Arial Narrow" pitchFamily="34" charset="0"/>
              </a:rPr>
              <a:t>uncommon</a:t>
            </a:r>
            <a:r>
              <a:rPr lang="en-US" smtClean="0">
                <a:latin typeface="Arial Narrow" pitchFamily="34" charset="0"/>
              </a:rPr>
              <a:t> pieces of the architecture – e.g. the SCR and PRU</a:t>
            </a:r>
            <a:endParaRPr lang="en-US" dirty="0" smtClean="0">
              <a:latin typeface="Arial Narrow" pitchFamily="34" charset="0"/>
            </a:endParaRPr>
          </a:p>
          <a:p>
            <a:pPr marL="287338" indent="-287338" eaLnBrk="0" hangingPunct="0">
              <a:lnSpc>
                <a:spcPct val="90000"/>
              </a:lnSpc>
              <a:spcBef>
                <a:spcPct val="50000"/>
              </a:spcBef>
              <a:buClr>
                <a:srgbClr val="D60093"/>
              </a:buClr>
              <a:buSzPct val="120000"/>
              <a:buFont typeface="Wingdings" pitchFamily="2" charset="2"/>
              <a:buChar char="§"/>
            </a:pPr>
            <a:r>
              <a:rPr lang="en-US" i="1" u="sng" smtClean="0">
                <a:latin typeface="Arial Narrow" pitchFamily="34" charset="0"/>
              </a:rPr>
              <a:t>“Catch up”</a:t>
            </a:r>
            <a:r>
              <a:rPr lang="en-US" smtClean="0">
                <a:latin typeface="Arial Narrow" pitchFamily="34" charset="0"/>
              </a:rPr>
              <a:t> from the TI-RTOS Kernel discussions are C6000-specific topics such as </a:t>
            </a:r>
            <a:r>
              <a:rPr lang="en-US" i="1" u="sng" smtClean="0">
                <a:latin typeface="Arial Narrow" pitchFamily="34" charset="0"/>
              </a:rPr>
              <a:t>Interrupts, Platforms and Target Config Files</a:t>
            </a:r>
            <a:endParaRPr lang="en-US" i="1" u="sng" dirty="0">
              <a:latin typeface="Arial Narrow" pitchFamily="34" charset="0"/>
            </a:endParaRPr>
          </a:p>
          <a:p>
            <a:pPr marL="287338" indent="-287338" eaLnBrk="0" hangingPunct="0">
              <a:lnSpc>
                <a:spcPct val="90000"/>
              </a:lnSpc>
              <a:spcBef>
                <a:spcPct val="50000"/>
              </a:spcBef>
              <a:buClr>
                <a:srgbClr val="D60093"/>
              </a:buClr>
              <a:buSzPct val="120000"/>
              <a:buFont typeface="Wingdings" pitchFamily="2" charset="2"/>
              <a:buChar char="§"/>
            </a:pPr>
            <a:r>
              <a:rPr lang="en-US" i="1" u="sng" smtClean="0">
                <a:latin typeface="Arial Narrow" pitchFamily="34" charset="0"/>
              </a:rPr>
              <a:t>Lab 11</a:t>
            </a:r>
            <a:r>
              <a:rPr lang="en-US" smtClean="0">
                <a:latin typeface="Arial Narrow" pitchFamily="34" charset="0"/>
              </a:rPr>
              <a:t> </a:t>
            </a:r>
            <a:r>
              <a:rPr lang="en-US">
                <a:latin typeface="Arial Narrow" pitchFamily="34" charset="0"/>
              </a:rPr>
              <a:t>– </a:t>
            </a:r>
            <a:r>
              <a:rPr lang="en-US" smtClean="0">
                <a:latin typeface="Arial Narrow" pitchFamily="34" charset="0"/>
              </a:rPr>
              <a:t>Create a custom platform and create an Hwi to respond to the </a:t>
            </a:r>
            <a:r>
              <a:rPr lang="en-US" i="1" u="sng" smtClean="0">
                <a:latin typeface="Arial Narrow" pitchFamily="34" charset="0"/>
              </a:rPr>
              <a:t>audio</a:t>
            </a:r>
            <a:r>
              <a:rPr lang="en-US" smtClean="0">
                <a:latin typeface="Arial Narrow" pitchFamily="34" charset="0"/>
              </a:rPr>
              <a:t> interrupts</a:t>
            </a:r>
            <a:endParaRPr lang="en-US" dirty="0">
              <a:latin typeface="Arial Narrow" pitchFamily="34" charset="0"/>
            </a:endParaRPr>
          </a:p>
        </p:txBody>
      </p:sp>
    </p:spTree>
    <p:custDataLst>
      <p:tags r:id="rId1"/>
    </p:custDataLst>
    <p:extLst>
      <p:ext uri="{BB962C8B-B14F-4D97-AF65-F5344CB8AC3E}">
        <p14:creationId xmlns:p14="http://schemas.microsoft.com/office/powerpoint/2010/main" val="38962616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TMS320C6748 Interconnect Matrix</a:t>
            </a:r>
          </a:p>
        </p:txBody>
      </p:sp>
      <p:pic>
        <p:nvPicPr>
          <p:cNvPr id="1026" name="Picture 2"/>
          <p:cNvPicPr>
            <a:picLocks noChangeAspect="1" noChangeArrowheads="1"/>
          </p:cNvPicPr>
          <p:nvPr/>
        </p:nvPicPr>
        <p:blipFill>
          <a:blip r:embed="rId4" cstate="print"/>
          <a:srcRect/>
          <a:stretch>
            <a:fillRect/>
          </a:stretch>
        </p:blipFill>
        <p:spPr bwMode="auto">
          <a:xfrm>
            <a:off x="381000" y="914400"/>
            <a:ext cx="8419218" cy="4648200"/>
          </a:xfrm>
          <a:prstGeom prst="rect">
            <a:avLst/>
          </a:prstGeom>
          <a:noFill/>
          <a:ln w="12700">
            <a:solidFill>
              <a:schemeClr val="tx1"/>
            </a:solidFill>
            <a:miter lim="800000"/>
            <a:headEnd/>
            <a:tailEnd/>
          </a:ln>
          <a:effectLst>
            <a:outerShdw blurRad="50800" dist="88900" dir="2700000" algn="tl" rotWithShape="0">
              <a:prstClr val="black">
                <a:alpha val="40000"/>
              </a:prstClr>
            </a:outerShdw>
          </a:effectLst>
        </p:spPr>
      </p:pic>
      <p:sp>
        <p:nvSpPr>
          <p:cNvPr id="124" name="TextBox 123"/>
          <p:cNvSpPr txBox="1"/>
          <p:nvPr/>
        </p:nvSpPr>
        <p:spPr>
          <a:xfrm>
            <a:off x="2709687" y="5867400"/>
            <a:ext cx="3767313" cy="400110"/>
          </a:xfrm>
          <a:prstGeom prst="rect">
            <a:avLst/>
          </a:prstGeom>
          <a:noFill/>
        </p:spPr>
        <p:txBody>
          <a:bodyPr wrap="none" rtlCol="0" anchor="ctr" anchorCtr="0">
            <a:spAutoFit/>
          </a:bodyPr>
          <a:lstStyle/>
          <a:p>
            <a:r>
              <a:rPr lang="en-US" sz="2000" i="1" dirty="0" smtClean="0">
                <a:solidFill>
                  <a:schemeClr val="dk1"/>
                </a:solidFill>
                <a:latin typeface="Arial Narrow" pitchFamily="34" charset="0"/>
              </a:rPr>
              <a:t>Note: not ALL connections are valid</a:t>
            </a:r>
          </a:p>
        </p:txBody>
      </p:sp>
    </p:spTree>
    <p:custDataLst>
      <p:tags r:id="rId1"/>
    </p:custDataLst>
    <p:extLst>
      <p:ext uri="{BB962C8B-B14F-4D97-AF65-F5344CB8AC3E}">
        <p14:creationId xmlns:p14="http://schemas.microsoft.com/office/powerpoint/2010/main" val="17985993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5"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6" action="ppaction://hlinksldjump"/>
          </p:cNvPr>
          <p:cNvSpPr txBox="1">
            <a:spLocks noChangeArrowheads="1"/>
          </p:cNvSpPr>
          <p:nvPr>
            <p:custDataLst>
              <p:tags r:id="rId2"/>
            </p:custDataLst>
          </p:nvPr>
        </p:nvSpPr>
        <p:spPr bwMode="auto">
          <a:xfrm>
            <a:off x="301576" y="784095"/>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TI EP Product Portfolio</a:t>
            </a:r>
            <a:endParaRPr lang="en-US" dirty="0">
              <a:solidFill>
                <a:srgbClr val="000000"/>
              </a:solidFill>
            </a:endParaRPr>
          </a:p>
        </p:txBody>
      </p:sp>
      <p:sp>
        <p:nvSpPr>
          <p:cNvPr id="10" name="Text Box 4">
            <a:hlinkClick r:id="rId17" action="ppaction://hlinksldjump"/>
          </p:cNvPr>
          <p:cNvSpPr txBox="1">
            <a:spLocks noChangeArrowheads="1"/>
          </p:cNvSpPr>
          <p:nvPr>
            <p:custDataLst>
              <p:tags r:id="rId3"/>
            </p:custDataLst>
          </p:nvPr>
        </p:nvSpPr>
        <p:spPr bwMode="auto">
          <a:xfrm>
            <a:off x="301576" y="1267576"/>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DSP Core</a:t>
            </a:r>
            <a:endParaRPr lang="en-US" dirty="0">
              <a:solidFill>
                <a:srgbClr val="000000"/>
              </a:solidFill>
            </a:endParaRPr>
          </a:p>
        </p:txBody>
      </p:sp>
      <p:sp>
        <p:nvSpPr>
          <p:cNvPr id="11" name="Text Box 4">
            <a:hlinkClick r:id="rId18" action="ppaction://hlinksldjump"/>
          </p:cNvPr>
          <p:cNvSpPr txBox="1">
            <a:spLocks noChangeArrowheads="1"/>
          </p:cNvSpPr>
          <p:nvPr>
            <p:custDataLst>
              <p:tags r:id="rId4"/>
            </p:custDataLst>
          </p:nvPr>
        </p:nvSpPr>
        <p:spPr bwMode="auto">
          <a:xfrm>
            <a:off x="301576" y="1751057"/>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Devices &amp; Documentation</a:t>
            </a:r>
            <a:endParaRPr lang="en-US" dirty="0">
              <a:solidFill>
                <a:srgbClr val="000000"/>
              </a:solidFill>
            </a:endParaRPr>
          </a:p>
        </p:txBody>
      </p:sp>
      <p:sp>
        <p:nvSpPr>
          <p:cNvPr id="12" name="Text Box 4">
            <a:hlinkClick r:id="rId19" action="ppaction://hlinksldjump"/>
          </p:cNvPr>
          <p:cNvSpPr txBox="1">
            <a:spLocks noChangeArrowheads="1"/>
          </p:cNvSpPr>
          <p:nvPr>
            <p:custDataLst>
              <p:tags r:id="rId5"/>
            </p:custDataLst>
          </p:nvPr>
        </p:nvSpPr>
        <p:spPr bwMode="auto">
          <a:xfrm>
            <a:off x="301576" y="223453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Peripherals</a:t>
            </a:r>
            <a:endParaRPr lang="en-US" dirty="0">
              <a:solidFill>
                <a:srgbClr val="000000"/>
              </a:solidFill>
            </a:endParaRPr>
          </a:p>
        </p:txBody>
      </p:sp>
      <p:sp>
        <p:nvSpPr>
          <p:cNvPr id="13" name="Text Box 6">
            <a:hlinkClick r:id="rId20" action="ppaction://hlinksldjump"/>
          </p:cNvPr>
          <p:cNvSpPr txBox="1">
            <a:spLocks noChangeArrowheads="1"/>
          </p:cNvSpPr>
          <p:nvPr>
            <p:custDataLst>
              <p:tags r:id="rId6"/>
            </p:custDataLst>
          </p:nvPr>
        </p:nvSpPr>
        <p:spPr bwMode="auto">
          <a:xfrm>
            <a:off x="769877" y="2708326"/>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PRU</a:t>
            </a:r>
            <a:endParaRPr lang="en-US" sz="2000" dirty="0">
              <a:solidFill>
                <a:srgbClr val="000000"/>
              </a:solidFill>
            </a:endParaRPr>
          </a:p>
        </p:txBody>
      </p:sp>
      <p:sp>
        <p:nvSpPr>
          <p:cNvPr id="14" name="Text Box 6">
            <a:hlinkClick r:id="rId21" action="ppaction://hlinksldjump"/>
          </p:cNvPr>
          <p:cNvSpPr txBox="1">
            <a:spLocks noChangeArrowheads="1"/>
          </p:cNvSpPr>
          <p:nvPr>
            <p:custDataLst>
              <p:tags r:id="rId7"/>
            </p:custDataLst>
          </p:nvPr>
        </p:nvSpPr>
        <p:spPr bwMode="auto">
          <a:xfrm>
            <a:off x="769877" y="3096605"/>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SCR /  EDMA3</a:t>
            </a:r>
            <a:endParaRPr lang="en-US" sz="2000" dirty="0">
              <a:solidFill>
                <a:srgbClr val="000000"/>
              </a:solidFill>
            </a:endParaRPr>
          </a:p>
        </p:txBody>
      </p:sp>
      <p:sp>
        <p:nvSpPr>
          <p:cNvPr id="15" name="Text Box 5">
            <a:hlinkClick r:id="rId22" action="ppaction://hlinksldjump"/>
          </p:cNvPr>
          <p:cNvSpPr txBox="1">
            <a:spLocks noChangeArrowheads="1"/>
          </p:cNvSpPr>
          <p:nvPr>
            <p:custDataLst>
              <p:tags r:id="rId8"/>
            </p:custDataLst>
          </p:nvPr>
        </p:nvSpPr>
        <p:spPr bwMode="auto">
          <a:xfrm>
            <a:off x="774000" y="3484884"/>
            <a:ext cx="4864800" cy="332399"/>
          </a:xfrm>
          <a:prstGeom prst="rect">
            <a:avLst/>
          </a:prstGeom>
          <a:solidFill>
            <a:schemeClr val="bg1"/>
          </a:solidFill>
          <a:ln w="19050">
            <a:solidFill>
              <a:schemeClr val="tx1"/>
            </a:solid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Pin Muxing</a:t>
            </a:r>
            <a:endParaRPr lang="en-US" sz="2000" dirty="0">
              <a:solidFill>
                <a:srgbClr val="000000"/>
              </a:solidFill>
            </a:endParaRPr>
          </a:p>
        </p:txBody>
      </p:sp>
      <p:sp>
        <p:nvSpPr>
          <p:cNvPr id="16" name="Text Box 4">
            <a:hlinkClick r:id="rId23" action="ppaction://hlinksldjump"/>
          </p:cNvPr>
          <p:cNvSpPr txBox="1">
            <a:spLocks noChangeArrowheads="1"/>
          </p:cNvSpPr>
          <p:nvPr>
            <p:custDataLst>
              <p:tags r:id="rId9"/>
            </p:custDataLst>
          </p:nvPr>
        </p:nvSpPr>
        <p:spPr bwMode="auto">
          <a:xfrm>
            <a:off x="301576" y="3882856"/>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Example Device: C6748 DSP</a:t>
            </a:r>
            <a:endParaRPr lang="en-US" dirty="0">
              <a:solidFill>
                <a:srgbClr val="000000"/>
              </a:solidFill>
            </a:endParaRPr>
          </a:p>
        </p:txBody>
      </p:sp>
      <p:sp>
        <p:nvSpPr>
          <p:cNvPr id="17" name="Text Box 4">
            <a:hlinkClick r:id="rId24" action="ppaction://hlinksldjump"/>
          </p:cNvPr>
          <p:cNvSpPr txBox="1">
            <a:spLocks noChangeArrowheads="1"/>
          </p:cNvSpPr>
          <p:nvPr>
            <p:custDataLst>
              <p:tags r:id="rId10"/>
            </p:custDataLst>
          </p:nvPr>
        </p:nvSpPr>
        <p:spPr bwMode="auto">
          <a:xfrm>
            <a:off x="301576" y="4366337"/>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Choosing a Device</a:t>
            </a:r>
            <a:endParaRPr lang="en-US" dirty="0">
              <a:solidFill>
                <a:srgbClr val="000000"/>
              </a:solidFill>
            </a:endParaRPr>
          </a:p>
        </p:txBody>
      </p:sp>
      <p:sp>
        <p:nvSpPr>
          <p:cNvPr id="18" name="Text Box 4">
            <a:hlinkClick r:id="rId25" action="ppaction://hlinksldjump"/>
          </p:cNvPr>
          <p:cNvSpPr txBox="1">
            <a:spLocks noChangeArrowheads="1"/>
          </p:cNvSpPr>
          <p:nvPr>
            <p:custDataLst>
              <p:tags r:id="rId11"/>
            </p:custDataLst>
          </p:nvPr>
        </p:nvSpPr>
        <p:spPr bwMode="auto">
          <a:xfrm>
            <a:off x="301576" y="484981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C6000 Arch “Catchup”</a:t>
            </a:r>
            <a:endParaRPr lang="en-US" dirty="0">
              <a:solidFill>
                <a:srgbClr val="000000"/>
              </a:solidFill>
            </a:endParaRPr>
          </a:p>
        </p:txBody>
      </p:sp>
      <p:sp>
        <p:nvSpPr>
          <p:cNvPr id="19" name="Text Box 4">
            <a:hlinkClick r:id="rId26" action="ppaction://hlinksldjump"/>
          </p:cNvPr>
          <p:cNvSpPr txBox="1">
            <a:spLocks noChangeArrowheads="1"/>
          </p:cNvSpPr>
          <p:nvPr>
            <p:custDataLst>
              <p:tags r:id="rId12"/>
            </p:custDataLst>
          </p:nvPr>
        </p:nvSpPr>
        <p:spPr bwMode="auto">
          <a:xfrm>
            <a:off x="301576" y="533329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a:t>
            </a:r>
            <a:endParaRPr lang="en-US" dirty="0">
              <a:solidFill>
                <a:srgbClr val="000000"/>
              </a:solidFill>
            </a:endParaRPr>
          </a:p>
        </p:txBody>
      </p:sp>
      <p:sp>
        <p:nvSpPr>
          <p:cNvPr id="20" name="Text Box 4">
            <a:hlinkClick r:id="rId27" action="ppaction://hlinksldjump"/>
          </p:cNvPr>
          <p:cNvSpPr txBox="1">
            <a:spLocks noChangeArrowheads="1"/>
          </p:cNvSpPr>
          <p:nvPr>
            <p:custDataLst>
              <p:tags r:id="rId13"/>
            </p:custDataLst>
          </p:nvPr>
        </p:nvSpPr>
        <p:spPr bwMode="auto">
          <a:xfrm>
            <a:off x="301576" y="5816779"/>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Lab</a:t>
            </a:r>
            <a:endParaRPr lang="en-US" dirty="0">
              <a:solidFill>
                <a:srgbClr val="000000"/>
              </a:solidFill>
            </a:endParaRPr>
          </a:p>
        </p:txBody>
      </p:sp>
    </p:spTree>
    <p:custDataLst>
      <p:tags r:id="rId1"/>
    </p:custDataLst>
    <p:extLst>
      <p:ext uri="{BB962C8B-B14F-4D97-AF65-F5344CB8AC3E}">
        <p14:creationId xmlns:p14="http://schemas.microsoft.com/office/powerpoint/2010/main" val="220870625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What is Pin Multiplexing?</a:t>
            </a:r>
          </a:p>
        </p:txBody>
      </p:sp>
      <p:sp>
        <p:nvSpPr>
          <p:cNvPr id="21508" name="Text Box 4"/>
          <p:cNvSpPr txBox="1">
            <a:spLocks noChangeArrowheads="1"/>
          </p:cNvSpPr>
          <p:nvPr/>
        </p:nvSpPr>
        <p:spPr bwMode="auto">
          <a:xfrm>
            <a:off x="669925" y="3735569"/>
            <a:ext cx="7788275" cy="2840038"/>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spcBef>
                <a:spcPct val="30000"/>
              </a:spcBef>
              <a:buClr>
                <a:schemeClr val="tx2"/>
              </a:buClr>
              <a:buSzPct val="75000"/>
              <a:buFont typeface="Wingdings" pitchFamily="2" charset="2"/>
              <a:buChar char=""/>
            </a:pPr>
            <a:r>
              <a:rPr lang="en-US" sz="2000" dirty="0">
                <a:latin typeface="Arial Narrow" pitchFamily="34" charset="0"/>
              </a:rPr>
              <a:t>How many pins </a:t>
            </a:r>
            <a:r>
              <a:rPr lang="en-US" sz="2000" dirty="0" smtClean="0">
                <a:latin typeface="Arial Narrow" pitchFamily="34" charset="0"/>
              </a:rPr>
              <a:t>are </a:t>
            </a:r>
            <a:r>
              <a:rPr lang="en-US" sz="2000" dirty="0">
                <a:latin typeface="Arial Narrow" pitchFamily="34" charset="0"/>
              </a:rPr>
              <a:t>on your device?</a:t>
            </a:r>
          </a:p>
          <a:p>
            <a:pPr marL="342900" indent="-342900" eaLnBrk="0" hangingPunct="0">
              <a:lnSpc>
                <a:spcPct val="90000"/>
              </a:lnSpc>
              <a:spcBef>
                <a:spcPct val="30000"/>
              </a:spcBef>
              <a:buClr>
                <a:schemeClr val="tx2"/>
              </a:buClr>
              <a:buSzPct val="75000"/>
              <a:buFont typeface="Wingdings" pitchFamily="2" charset="2"/>
              <a:buChar char=""/>
            </a:pPr>
            <a:r>
              <a:rPr lang="en-US" sz="2000" dirty="0">
                <a:latin typeface="Arial Narrow" pitchFamily="34" charset="0"/>
              </a:rPr>
              <a:t>How many pins would all your peripheral require?</a:t>
            </a:r>
          </a:p>
          <a:p>
            <a:pPr marL="342900" indent="-342900" eaLnBrk="0" hangingPunct="0">
              <a:lnSpc>
                <a:spcPct val="90000"/>
              </a:lnSpc>
              <a:spcBef>
                <a:spcPct val="30000"/>
              </a:spcBef>
              <a:buClr>
                <a:schemeClr val="tx2"/>
              </a:buClr>
              <a:buSzPct val="75000"/>
              <a:buFont typeface="Wingdings" pitchFamily="2" charset="2"/>
              <a:buChar char=""/>
            </a:pPr>
            <a:r>
              <a:rPr lang="en-US" sz="2000" dirty="0">
                <a:latin typeface="Arial Narrow" pitchFamily="34" charset="0"/>
              </a:rPr>
              <a:t>Pin Multiplexing is the answer – only so many peripherals can be used at the same time … in other words, to reduce costs, peripherals must share available pins </a:t>
            </a:r>
          </a:p>
          <a:p>
            <a:pPr marL="342900" indent="-342900" eaLnBrk="0" hangingPunct="0">
              <a:lnSpc>
                <a:spcPct val="90000"/>
              </a:lnSpc>
              <a:spcBef>
                <a:spcPct val="30000"/>
              </a:spcBef>
              <a:buClr>
                <a:schemeClr val="tx2"/>
              </a:buClr>
              <a:buSzPct val="75000"/>
              <a:buFont typeface="Wingdings" pitchFamily="2" charset="2"/>
              <a:buChar char=""/>
            </a:pPr>
            <a:r>
              <a:rPr lang="en-US" sz="2000" dirty="0">
                <a:latin typeface="Arial Narrow" pitchFamily="34" charset="0"/>
              </a:rPr>
              <a:t>Which ones can you use simultaneously?</a:t>
            </a:r>
          </a:p>
          <a:p>
            <a:pPr marL="800100" lvl="1" indent="-342900" eaLnBrk="0" hangingPunct="0">
              <a:buClr>
                <a:schemeClr val="tx2"/>
              </a:buClr>
              <a:buSzPct val="75000"/>
              <a:buFont typeface="Wingdings" pitchFamily="2" charset="2"/>
              <a:buChar char=""/>
            </a:pPr>
            <a:r>
              <a:rPr lang="en-US" sz="1800" b="0" dirty="0">
                <a:latin typeface="Arial Narrow" pitchFamily="34" charset="0"/>
              </a:rPr>
              <a:t>Designers examine app use cases when deciding best </a:t>
            </a:r>
            <a:r>
              <a:rPr lang="en-US" sz="1800" b="0" dirty="0" err="1">
                <a:latin typeface="Arial Narrow" pitchFamily="34" charset="0"/>
              </a:rPr>
              <a:t>muxing</a:t>
            </a:r>
            <a:r>
              <a:rPr lang="en-US" sz="1800" b="0" dirty="0">
                <a:latin typeface="Arial Narrow" pitchFamily="34" charset="0"/>
              </a:rPr>
              <a:t> layout</a:t>
            </a:r>
          </a:p>
          <a:p>
            <a:pPr marL="800100" lvl="1" indent="-342900" eaLnBrk="0" hangingPunct="0">
              <a:buClr>
                <a:schemeClr val="tx2"/>
              </a:buClr>
              <a:buSzPct val="75000"/>
              <a:buFont typeface="Wingdings" pitchFamily="2" charset="2"/>
              <a:buChar char=""/>
            </a:pPr>
            <a:r>
              <a:rPr lang="en-US" sz="1800" b="0" dirty="0">
                <a:latin typeface="Arial Narrow" pitchFamily="34" charset="0"/>
              </a:rPr>
              <a:t>Read datasheet for final authority on how pins are </a:t>
            </a:r>
            <a:r>
              <a:rPr lang="en-US" sz="1800" b="0" dirty="0" err="1">
                <a:latin typeface="Arial Narrow" pitchFamily="34" charset="0"/>
              </a:rPr>
              <a:t>muxed</a:t>
            </a:r>
            <a:endParaRPr lang="en-US" sz="1800" b="0" dirty="0">
              <a:latin typeface="Arial Narrow" pitchFamily="34" charset="0"/>
            </a:endParaRPr>
          </a:p>
          <a:p>
            <a:pPr marL="800100" lvl="1" indent="-342900" eaLnBrk="0" hangingPunct="0">
              <a:buClr>
                <a:schemeClr val="tx2"/>
              </a:buClr>
              <a:buSzPct val="75000"/>
              <a:buFont typeface="Wingdings" pitchFamily="2" charset="2"/>
              <a:buChar char=""/>
            </a:pPr>
            <a:r>
              <a:rPr lang="en-US" sz="1800" b="0" dirty="0">
                <a:latin typeface="Arial Narrow" pitchFamily="34" charset="0"/>
              </a:rPr>
              <a:t>Graphical utility can assist with figuring out pin-</a:t>
            </a:r>
            <a:r>
              <a:rPr lang="en-US" sz="1800" b="0" dirty="0" err="1">
                <a:latin typeface="Arial Narrow" pitchFamily="34" charset="0"/>
              </a:rPr>
              <a:t>muxing</a:t>
            </a:r>
            <a:r>
              <a:rPr lang="en-US" sz="1800" b="0" dirty="0">
                <a:latin typeface="Arial Narrow" pitchFamily="34" charset="0"/>
              </a:rPr>
              <a:t>…</a:t>
            </a:r>
          </a:p>
        </p:txBody>
      </p:sp>
      <p:sp>
        <p:nvSpPr>
          <p:cNvPr id="634885" name="Leading Question"/>
          <p:cNvSpPr txBox="1">
            <a:spLocks noChangeArrowheads="1"/>
          </p:cNvSpPr>
          <p:nvPr/>
        </p:nvSpPr>
        <p:spPr bwMode="auto">
          <a:xfrm>
            <a:off x="7239000" y="6548438"/>
            <a:ext cx="1454150" cy="244475"/>
          </a:xfrm>
          <a:prstGeom prst="rect">
            <a:avLst/>
          </a:prstGeom>
          <a:noFill/>
          <a:ln w="12700">
            <a:noFill/>
            <a:miter lim="800000"/>
            <a:headEnd type="none" w="sm" len="sm"/>
            <a:tailEnd type="none" w="sm" len="sm"/>
          </a:ln>
        </p:spPr>
        <p:txBody>
          <a:bodyPr wrap="none" lIns="0" tIns="0" rIns="0" bIns="0" anchor="b">
            <a:spAutoFit/>
          </a:bodyPr>
          <a:lstStyle/>
          <a:p>
            <a:pPr algn="r" eaLnBrk="0" hangingPunct="0">
              <a:lnSpc>
                <a:spcPct val="80000"/>
              </a:lnSpc>
            </a:pPr>
            <a:r>
              <a:rPr lang="en-US" sz="2000" b="0">
                <a:solidFill>
                  <a:schemeClr val="tx2"/>
                </a:solidFill>
                <a:latin typeface="Arial Narrow" pitchFamily="34" charset="0"/>
              </a:rPr>
              <a:t>Pin mux utility...</a:t>
            </a:r>
          </a:p>
        </p:txBody>
      </p:sp>
      <p:grpSp>
        <p:nvGrpSpPr>
          <p:cNvPr id="21510" name="Group 6"/>
          <p:cNvGrpSpPr>
            <a:grpSpLocks/>
          </p:cNvGrpSpPr>
          <p:nvPr/>
        </p:nvGrpSpPr>
        <p:grpSpPr bwMode="auto">
          <a:xfrm>
            <a:off x="6248400" y="766763"/>
            <a:ext cx="2667000" cy="2433637"/>
            <a:chOff x="3984" y="435"/>
            <a:chExt cx="1680" cy="1533"/>
          </a:xfrm>
        </p:grpSpPr>
        <p:sp>
          <p:nvSpPr>
            <p:cNvPr id="634887" name="Rectangle 7"/>
            <p:cNvSpPr>
              <a:spLocks noChangeArrowheads="1"/>
            </p:cNvSpPr>
            <p:nvPr/>
          </p:nvSpPr>
          <p:spPr bwMode="auto">
            <a:xfrm>
              <a:off x="4026" y="672"/>
              <a:ext cx="1152" cy="124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nvGrpSpPr>
            <p:cNvPr id="21521" name="Group 8"/>
            <p:cNvGrpSpPr>
              <a:grpSpLocks/>
            </p:cNvGrpSpPr>
            <p:nvPr/>
          </p:nvGrpSpPr>
          <p:grpSpPr bwMode="auto">
            <a:xfrm>
              <a:off x="4176" y="960"/>
              <a:ext cx="624" cy="672"/>
              <a:chOff x="4128" y="816"/>
              <a:chExt cx="624" cy="672"/>
            </a:xfrm>
          </p:grpSpPr>
          <p:sp>
            <p:nvSpPr>
              <p:cNvPr id="21532" name="Rectangle 9"/>
              <p:cNvSpPr>
                <a:spLocks noChangeArrowheads="1"/>
              </p:cNvSpPr>
              <p:nvPr/>
            </p:nvSpPr>
            <p:spPr bwMode="auto">
              <a:xfrm>
                <a:off x="4128" y="816"/>
                <a:ext cx="624" cy="288"/>
              </a:xfrm>
              <a:prstGeom prst="rect">
                <a:avLst/>
              </a:prstGeom>
              <a:solidFill>
                <a:srgbClr val="CCFF66"/>
              </a:solidFill>
              <a:ln w="12700">
                <a:solidFill>
                  <a:schemeClr val="tx1"/>
                </a:solidFill>
                <a:miter lim="800000"/>
                <a:headEnd type="none" w="sm" len="sm"/>
                <a:tailEnd type="none" w="sm" len="sm"/>
              </a:ln>
            </p:spPr>
            <p:txBody>
              <a:bodyPr wrap="none" anchor="ctr"/>
              <a:lstStyle/>
              <a:p>
                <a:pPr algn="ctr" eaLnBrk="0" hangingPunct="0"/>
                <a:r>
                  <a:rPr lang="en-US" sz="2800">
                    <a:latin typeface="Arial Narrow" pitchFamily="34" charset="0"/>
                  </a:rPr>
                  <a:t>HPI</a:t>
                </a:r>
              </a:p>
            </p:txBody>
          </p:sp>
          <p:sp>
            <p:nvSpPr>
              <p:cNvPr id="21533" name="Rectangle 10"/>
              <p:cNvSpPr>
                <a:spLocks noChangeArrowheads="1"/>
              </p:cNvSpPr>
              <p:nvPr/>
            </p:nvSpPr>
            <p:spPr bwMode="auto">
              <a:xfrm>
                <a:off x="4128" y="1200"/>
                <a:ext cx="624" cy="288"/>
              </a:xfrm>
              <a:prstGeom prst="rect">
                <a:avLst/>
              </a:prstGeom>
              <a:solidFill>
                <a:srgbClr val="CCFF66"/>
              </a:solidFill>
              <a:ln w="12700">
                <a:solidFill>
                  <a:schemeClr val="tx1"/>
                </a:solidFill>
                <a:miter lim="800000"/>
                <a:headEnd type="none" w="sm" len="sm"/>
                <a:tailEnd type="none" w="sm" len="sm"/>
              </a:ln>
            </p:spPr>
            <p:txBody>
              <a:bodyPr wrap="none" anchor="ctr"/>
              <a:lstStyle/>
              <a:p>
                <a:pPr algn="ctr" eaLnBrk="0" hangingPunct="0"/>
                <a:r>
                  <a:rPr lang="en-US" sz="2800">
                    <a:latin typeface="Arial Narrow" pitchFamily="34" charset="0"/>
                  </a:rPr>
                  <a:t>uPP</a:t>
                </a:r>
              </a:p>
            </p:txBody>
          </p:sp>
        </p:grpSp>
        <p:sp>
          <p:nvSpPr>
            <p:cNvPr id="21522" name="Rectangle 11"/>
            <p:cNvSpPr>
              <a:spLocks noChangeArrowheads="1"/>
            </p:cNvSpPr>
            <p:nvPr/>
          </p:nvSpPr>
          <p:spPr bwMode="auto">
            <a:xfrm>
              <a:off x="4227" y="435"/>
              <a:ext cx="1194" cy="21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a:latin typeface="Arial Narrow" pitchFamily="34" charset="0"/>
                </a:rPr>
                <a:t>Pin Mux Example</a:t>
              </a:r>
            </a:p>
          </p:txBody>
        </p:sp>
        <p:grpSp>
          <p:nvGrpSpPr>
            <p:cNvPr id="21523" name="Group 12"/>
            <p:cNvGrpSpPr>
              <a:grpSpLocks/>
            </p:cNvGrpSpPr>
            <p:nvPr/>
          </p:nvGrpSpPr>
          <p:grpSpPr bwMode="auto">
            <a:xfrm>
              <a:off x="4992" y="960"/>
              <a:ext cx="192" cy="672"/>
              <a:chOff x="4992" y="960"/>
              <a:chExt cx="192" cy="672"/>
            </a:xfrm>
          </p:grpSpPr>
          <p:sp>
            <p:nvSpPr>
              <p:cNvPr id="634893" name="AutoShape 13"/>
              <p:cNvSpPr>
                <a:spLocks noChangeArrowheads="1"/>
              </p:cNvSpPr>
              <p:nvPr/>
            </p:nvSpPr>
            <p:spPr bwMode="auto">
              <a:xfrm rot="-5400000">
                <a:off x="4752" y="1200"/>
                <a:ext cx="672" cy="19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nvGrpSpPr>
              <p:cNvPr id="21529" name="Group 14"/>
              <p:cNvGrpSpPr>
                <a:grpSpLocks/>
              </p:cNvGrpSpPr>
              <p:nvPr/>
            </p:nvGrpSpPr>
            <p:grpSpPr bwMode="auto">
              <a:xfrm>
                <a:off x="4992" y="1152"/>
                <a:ext cx="144" cy="288"/>
                <a:chOff x="4992" y="1104"/>
                <a:chExt cx="144" cy="288"/>
              </a:xfrm>
            </p:grpSpPr>
            <p:sp>
              <p:nvSpPr>
                <p:cNvPr id="634895" name="Rectangle 15"/>
                <p:cNvSpPr>
                  <a:spLocks noChangeArrowheads="1"/>
                </p:cNvSpPr>
                <p:nvPr/>
              </p:nvSpPr>
              <p:spPr bwMode="auto">
                <a:xfrm>
                  <a:off x="4992" y="1104"/>
                  <a:ext cx="144" cy="144"/>
                </a:xfrm>
                <a:prstGeom prst="rect">
                  <a:avLst/>
                </a:prstGeom>
                <a:no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4896" name="Rectangle 16"/>
                <p:cNvSpPr>
                  <a:spLocks noChangeArrowheads="1"/>
                </p:cNvSpPr>
                <p:nvPr/>
              </p:nvSpPr>
              <p:spPr bwMode="auto">
                <a:xfrm>
                  <a:off x="4992" y="1248"/>
                  <a:ext cx="144" cy="144"/>
                </a:xfrm>
                <a:prstGeom prst="rect">
                  <a:avLst/>
                </a:prstGeom>
                <a:no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grpSp>
        <p:cxnSp>
          <p:nvCxnSpPr>
            <p:cNvPr id="21524" name="AutoShape 17"/>
            <p:cNvCxnSpPr>
              <a:cxnSpLocks noChangeShapeType="1"/>
              <a:stCxn id="21532" idx="3"/>
              <a:endCxn id="634895" idx="1"/>
            </p:cNvCxnSpPr>
            <p:nvPr/>
          </p:nvCxnSpPr>
          <p:spPr bwMode="auto">
            <a:xfrm>
              <a:off x="4800" y="1104"/>
              <a:ext cx="192" cy="120"/>
            </a:xfrm>
            <a:prstGeom prst="bentConnector3">
              <a:avLst>
                <a:gd name="adj1" fmla="val 50000"/>
              </a:avLst>
            </a:prstGeom>
            <a:noFill/>
            <a:ln w="12700">
              <a:solidFill>
                <a:schemeClr val="tx1"/>
              </a:solidFill>
              <a:miter lim="800000"/>
              <a:headEnd type="none" w="sm" len="sm"/>
              <a:tailEnd type="none" w="sm" len="sm"/>
            </a:ln>
          </p:spPr>
        </p:cxnSp>
        <p:cxnSp>
          <p:nvCxnSpPr>
            <p:cNvPr id="21525" name="AutoShape 18"/>
            <p:cNvCxnSpPr>
              <a:cxnSpLocks noChangeShapeType="1"/>
              <a:stCxn id="21533" idx="3"/>
              <a:endCxn id="634896" idx="1"/>
            </p:cNvCxnSpPr>
            <p:nvPr/>
          </p:nvCxnSpPr>
          <p:spPr bwMode="auto">
            <a:xfrm flipV="1">
              <a:off x="4800" y="1368"/>
              <a:ext cx="192" cy="120"/>
            </a:xfrm>
            <a:prstGeom prst="bentConnector3">
              <a:avLst>
                <a:gd name="adj1" fmla="val 50000"/>
              </a:avLst>
            </a:prstGeom>
            <a:noFill/>
            <a:ln w="12700">
              <a:solidFill>
                <a:schemeClr val="tx1"/>
              </a:solidFill>
              <a:miter lim="800000"/>
              <a:headEnd type="none" w="sm" len="sm"/>
              <a:tailEnd type="none" w="sm" len="sm"/>
            </a:ln>
          </p:spPr>
        </p:cxnSp>
        <p:sp>
          <p:nvSpPr>
            <p:cNvPr id="634899" name="AutoShape 19"/>
            <p:cNvSpPr>
              <a:spLocks noChangeArrowheads="1"/>
            </p:cNvSpPr>
            <p:nvPr/>
          </p:nvSpPr>
          <p:spPr bwMode="auto">
            <a:xfrm>
              <a:off x="5184" y="1176"/>
              <a:ext cx="432" cy="240"/>
            </a:xfrm>
            <a:prstGeom prst="leftRightArrow">
              <a:avLst>
                <a:gd name="adj1" fmla="val 50000"/>
                <a:gd name="adj2" fmla="val 36000"/>
              </a:avLst>
            </a:prstGeom>
            <a:solidFill>
              <a:schemeClr val="accent3"/>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4900" name="Rectangle 20"/>
            <p:cNvSpPr>
              <a:spLocks noChangeArrowheads="1"/>
            </p:cNvSpPr>
            <p:nvPr/>
          </p:nvSpPr>
          <p:spPr bwMode="auto">
            <a:xfrm>
              <a:off x="3984" y="624"/>
              <a:ext cx="1680" cy="1344"/>
            </a:xfrm>
            <a:prstGeom prst="rect">
              <a:avLst/>
            </a:prstGeom>
            <a:noFill/>
            <a:ln w="12700">
              <a:solidFill>
                <a:schemeClr val="tx1"/>
              </a:solidFill>
              <a:prstDash val="dash"/>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pic>
        <p:nvPicPr>
          <p:cNvPr id="1026" name="Picture 2"/>
          <p:cNvPicPr>
            <a:picLocks noChangeAspect="1" noChangeArrowheads="1"/>
          </p:cNvPicPr>
          <p:nvPr/>
        </p:nvPicPr>
        <p:blipFill>
          <a:blip r:embed="rId3" cstate="print"/>
          <a:srcRect/>
          <a:stretch>
            <a:fillRect/>
          </a:stretch>
        </p:blipFill>
        <p:spPr bwMode="auto">
          <a:xfrm>
            <a:off x="381000" y="609600"/>
            <a:ext cx="5613260" cy="31242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469956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8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Pin Muxing Tools</a:t>
            </a:r>
          </a:p>
        </p:txBody>
      </p:sp>
      <p:pic>
        <p:nvPicPr>
          <p:cNvPr id="1026" name="Picture 2"/>
          <p:cNvPicPr>
            <a:picLocks noChangeAspect="1" noChangeArrowheads="1"/>
          </p:cNvPicPr>
          <p:nvPr/>
        </p:nvPicPr>
        <p:blipFill>
          <a:blip r:embed="rId3" cstate="print"/>
          <a:srcRect/>
          <a:stretch>
            <a:fillRect/>
          </a:stretch>
        </p:blipFill>
        <p:spPr bwMode="auto">
          <a:xfrm>
            <a:off x="924536" y="609600"/>
            <a:ext cx="7305064" cy="6172200"/>
          </a:xfrm>
          <a:prstGeom prst="rect">
            <a:avLst/>
          </a:prstGeom>
          <a:noFill/>
          <a:ln w="9525">
            <a:noFill/>
            <a:miter lim="800000"/>
            <a:headEnd/>
            <a:tailEnd/>
          </a:ln>
        </p:spPr>
      </p:pic>
      <p:sp>
        <p:nvSpPr>
          <p:cNvPr id="22531" name="Rectangle 3"/>
          <p:cNvSpPr>
            <a:spLocks noChangeArrowheads="1"/>
          </p:cNvSpPr>
          <p:nvPr/>
        </p:nvSpPr>
        <p:spPr bwMode="auto">
          <a:xfrm>
            <a:off x="457200" y="5602288"/>
            <a:ext cx="7543800" cy="950912"/>
          </a:xfrm>
          <a:prstGeom prst="rect">
            <a:avLst/>
          </a:prstGeom>
          <a:solidFill>
            <a:schemeClr val="accent1">
              <a:lumMod val="90000"/>
            </a:schemeClr>
          </a:solidFill>
          <a:ln w="12700" algn="ctr">
            <a:solidFill>
              <a:schemeClr val="tx1"/>
            </a:solidFill>
            <a:miter lim="800000"/>
            <a:headEnd type="none" w="sm" len="sm"/>
            <a:tailEnd type="none" w="sm" len="sm"/>
          </a:ln>
          <a:effectLst>
            <a:outerShdw blurRad="50800" dist="76200" dir="2700000" algn="tl" rotWithShape="0">
              <a:prstClr val="black">
                <a:alpha val="40000"/>
              </a:prstClr>
            </a:outerShdw>
          </a:effectLst>
        </p:spPr>
        <p:txBody>
          <a:bodyPr>
            <a:spAutoFit/>
          </a:bodyPr>
          <a:lstStyle/>
          <a:p>
            <a:pPr marL="287338" indent="-287338" eaLnBrk="0" hangingPunct="0">
              <a:lnSpc>
                <a:spcPct val="90000"/>
              </a:lnSpc>
              <a:spcBef>
                <a:spcPct val="20000"/>
              </a:spcBef>
              <a:buClr>
                <a:schemeClr val="tx2"/>
              </a:buClr>
              <a:buSzPct val="75000"/>
              <a:buFont typeface="Wingdings" pitchFamily="2" charset="2"/>
              <a:buChar char=""/>
            </a:pPr>
            <a:r>
              <a:rPr lang="en-US" sz="1800" b="0" dirty="0">
                <a:latin typeface="Arial Narrow" pitchFamily="34" charset="0"/>
              </a:rPr>
              <a:t>Graphical Utilities For Determining which Peripherals can be Used Simultaneously</a:t>
            </a:r>
          </a:p>
          <a:p>
            <a:pPr marL="287338" indent="-287338" eaLnBrk="0" hangingPunct="0">
              <a:lnSpc>
                <a:spcPct val="90000"/>
              </a:lnSpc>
              <a:spcBef>
                <a:spcPct val="20000"/>
              </a:spcBef>
              <a:buClr>
                <a:schemeClr val="tx2"/>
              </a:buClr>
              <a:buSzPct val="75000"/>
              <a:buFont typeface="Wingdings" pitchFamily="2" charset="2"/>
              <a:buChar char=""/>
            </a:pPr>
            <a:r>
              <a:rPr lang="en-US" sz="1800" b="0" dirty="0">
                <a:latin typeface="Arial Narrow" pitchFamily="34" charset="0"/>
              </a:rPr>
              <a:t>Provides Pin </a:t>
            </a:r>
            <a:r>
              <a:rPr lang="en-US" sz="1800" b="0" dirty="0" err="1">
                <a:latin typeface="Arial Narrow" pitchFamily="34" charset="0"/>
              </a:rPr>
              <a:t>Mux</a:t>
            </a:r>
            <a:r>
              <a:rPr lang="en-US" sz="1800" b="0" dirty="0">
                <a:latin typeface="Arial Narrow" pitchFamily="34" charset="0"/>
              </a:rPr>
              <a:t> Register </a:t>
            </a:r>
            <a:r>
              <a:rPr lang="en-US" sz="1800" b="0" dirty="0" smtClean="0">
                <a:latin typeface="Arial Narrow" pitchFamily="34" charset="0"/>
              </a:rPr>
              <a:t>Configurations. Warns user about conflicts.</a:t>
            </a:r>
            <a:endParaRPr lang="en-US" sz="1800" b="0" dirty="0">
              <a:latin typeface="Arial Narrow" pitchFamily="34" charset="0"/>
            </a:endParaRPr>
          </a:p>
          <a:p>
            <a:pPr marL="287338" indent="-287338" eaLnBrk="0" hangingPunct="0">
              <a:lnSpc>
                <a:spcPct val="90000"/>
              </a:lnSpc>
              <a:spcBef>
                <a:spcPct val="20000"/>
              </a:spcBef>
              <a:buClr>
                <a:schemeClr val="tx2"/>
              </a:buClr>
              <a:buSzPct val="75000"/>
              <a:buFont typeface="Wingdings" pitchFamily="2" charset="2"/>
              <a:buChar char=""/>
            </a:pPr>
            <a:r>
              <a:rPr lang="en-US" sz="1800" b="0" dirty="0" smtClean="0">
                <a:latin typeface="Arial Narrow" pitchFamily="34" charset="0"/>
              </a:rPr>
              <a:t>ARM-based devices:  </a:t>
            </a:r>
            <a:r>
              <a:rPr lang="en-US" sz="1800" u="sng" dirty="0" smtClean="0">
                <a:solidFill>
                  <a:schemeClr val="tx2"/>
                </a:solidFill>
                <a:latin typeface="Arial Narrow" pitchFamily="34" charset="0"/>
              </a:rPr>
              <a:t>www.ti.com/tool/pinmuxtool</a:t>
            </a:r>
            <a:r>
              <a:rPr lang="en-US" sz="1800" dirty="0" smtClean="0">
                <a:solidFill>
                  <a:schemeClr val="tx2"/>
                </a:solidFill>
                <a:latin typeface="Arial Narrow" pitchFamily="34" charset="0"/>
              </a:rPr>
              <a:t>     </a:t>
            </a:r>
            <a:r>
              <a:rPr lang="en-US" sz="1800" b="0" dirty="0" smtClean="0">
                <a:latin typeface="Arial Narrow" pitchFamily="34" charset="0"/>
              </a:rPr>
              <a:t>others:  see product page</a:t>
            </a:r>
            <a:endParaRPr lang="en-US" sz="1800" b="0" dirty="0">
              <a:latin typeface="Arial Narrow" pitchFamily="34" charset="0"/>
            </a:endParaRPr>
          </a:p>
        </p:txBody>
      </p:sp>
    </p:spTree>
    <p:custDataLst>
      <p:tags r:id="rId1"/>
    </p:custDataLst>
    <p:extLst>
      <p:ext uri="{BB962C8B-B14F-4D97-AF65-F5344CB8AC3E}">
        <p14:creationId xmlns:p14="http://schemas.microsoft.com/office/powerpoint/2010/main" val="323588071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2"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3" action="ppaction://hlinksldjump"/>
          </p:cNvPr>
          <p:cNvSpPr txBox="1">
            <a:spLocks noChangeArrowheads="1"/>
          </p:cNvSpPr>
          <p:nvPr>
            <p:custDataLst>
              <p:tags r:id="rId2"/>
            </p:custDataLst>
          </p:nvPr>
        </p:nvSpPr>
        <p:spPr bwMode="auto">
          <a:xfrm>
            <a:off x="301576" y="784095"/>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TI EP Product Portfolio</a:t>
            </a:r>
            <a:endParaRPr lang="en-US" dirty="0">
              <a:solidFill>
                <a:srgbClr val="000000"/>
              </a:solidFill>
            </a:endParaRPr>
          </a:p>
        </p:txBody>
      </p:sp>
      <p:sp>
        <p:nvSpPr>
          <p:cNvPr id="10" name="Text Box 4">
            <a:hlinkClick r:id="rId14" action="ppaction://hlinksldjump"/>
          </p:cNvPr>
          <p:cNvSpPr txBox="1">
            <a:spLocks noChangeArrowheads="1"/>
          </p:cNvSpPr>
          <p:nvPr>
            <p:custDataLst>
              <p:tags r:id="rId3"/>
            </p:custDataLst>
          </p:nvPr>
        </p:nvSpPr>
        <p:spPr bwMode="auto">
          <a:xfrm>
            <a:off x="301576" y="1267576"/>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DSP Core</a:t>
            </a:r>
            <a:endParaRPr lang="en-US" dirty="0">
              <a:solidFill>
                <a:srgbClr val="000000"/>
              </a:solidFill>
            </a:endParaRPr>
          </a:p>
        </p:txBody>
      </p:sp>
      <p:sp>
        <p:nvSpPr>
          <p:cNvPr id="11" name="Text Box 4">
            <a:hlinkClick r:id="rId15" action="ppaction://hlinksldjump"/>
          </p:cNvPr>
          <p:cNvSpPr txBox="1">
            <a:spLocks noChangeArrowheads="1"/>
          </p:cNvSpPr>
          <p:nvPr>
            <p:custDataLst>
              <p:tags r:id="rId4"/>
            </p:custDataLst>
          </p:nvPr>
        </p:nvSpPr>
        <p:spPr bwMode="auto">
          <a:xfrm>
            <a:off x="301576" y="1751057"/>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Devices &amp; Documentation</a:t>
            </a:r>
            <a:endParaRPr lang="en-US" dirty="0">
              <a:solidFill>
                <a:srgbClr val="000000"/>
              </a:solidFill>
            </a:endParaRPr>
          </a:p>
        </p:txBody>
      </p:sp>
      <p:sp>
        <p:nvSpPr>
          <p:cNvPr id="12" name="Text Box 4">
            <a:hlinkClick r:id="rId16" action="ppaction://hlinksldjump"/>
          </p:cNvPr>
          <p:cNvSpPr txBox="1">
            <a:spLocks noChangeArrowheads="1"/>
          </p:cNvSpPr>
          <p:nvPr>
            <p:custDataLst>
              <p:tags r:id="rId5"/>
            </p:custDataLst>
          </p:nvPr>
        </p:nvSpPr>
        <p:spPr bwMode="auto">
          <a:xfrm>
            <a:off x="301576" y="223453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Peripherals</a:t>
            </a:r>
            <a:endParaRPr lang="en-US" dirty="0">
              <a:solidFill>
                <a:srgbClr val="000000"/>
              </a:solidFill>
            </a:endParaRPr>
          </a:p>
        </p:txBody>
      </p:sp>
      <p:sp>
        <p:nvSpPr>
          <p:cNvPr id="13" name="Text Box 3">
            <a:hlinkClick r:id="rId17" action="ppaction://hlinksldjump"/>
          </p:cNvPr>
          <p:cNvSpPr txBox="1">
            <a:spLocks noChangeArrowheads="1"/>
          </p:cNvSpPr>
          <p:nvPr>
            <p:custDataLst>
              <p:tags r:id="rId6"/>
            </p:custDataLst>
          </p:nvPr>
        </p:nvSpPr>
        <p:spPr bwMode="auto">
          <a:xfrm>
            <a:off x="304800" y="2718019"/>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Example Device: C6748 DSP</a:t>
            </a:r>
            <a:endParaRPr lang="en-US">
              <a:solidFill>
                <a:srgbClr val="000000"/>
              </a:solidFill>
            </a:endParaRPr>
          </a:p>
        </p:txBody>
      </p:sp>
      <p:sp>
        <p:nvSpPr>
          <p:cNvPr id="14" name="Text Box 4">
            <a:hlinkClick r:id="rId18" action="ppaction://hlinksldjump"/>
          </p:cNvPr>
          <p:cNvSpPr txBox="1">
            <a:spLocks noChangeArrowheads="1"/>
          </p:cNvSpPr>
          <p:nvPr>
            <p:custDataLst>
              <p:tags r:id="rId7"/>
            </p:custDataLst>
          </p:nvPr>
        </p:nvSpPr>
        <p:spPr bwMode="auto">
          <a:xfrm>
            <a:off x="301576" y="3201500"/>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Choosing a Device</a:t>
            </a:r>
            <a:endParaRPr lang="en-US" dirty="0">
              <a:solidFill>
                <a:srgbClr val="000000"/>
              </a:solidFill>
            </a:endParaRPr>
          </a:p>
        </p:txBody>
      </p:sp>
      <p:sp>
        <p:nvSpPr>
          <p:cNvPr id="15" name="Text Box 4">
            <a:hlinkClick r:id="rId19" action="ppaction://hlinksldjump"/>
          </p:cNvPr>
          <p:cNvSpPr txBox="1">
            <a:spLocks noChangeArrowheads="1"/>
          </p:cNvSpPr>
          <p:nvPr>
            <p:custDataLst>
              <p:tags r:id="rId8"/>
            </p:custDataLst>
          </p:nvPr>
        </p:nvSpPr>
        <p:spPr bwMode="auto">
          <a:xfrm>
            <a:off x="301576" y="3684981"/>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C6000 Arch “Catchup”</a:t>
            </a:r>
            <a:endParaRPr lang="en-US" dirty="0">
              <a:solidFill>
                <a:srgbClr val="000000"/>
              </a:solidFill>
            </a:endParaRPr>
          </a:p>
        </p:txBody>
      </p:sp>
      <p:sp>
        <p:nvSpPr>
          <p:cNvPr id="16" name="Text Box 4">
            <a:hlinkClick r:id="rId20" action="ppaction://hlinksldjump"/>
          </p:cNvPr>
          <p:cNvSpPr txBox="1">
            <a:spLocks noChangeArrowheads="1"/>
          </p:cNvSpPr>
          <p:nvPr>
            <p:custDataLst>
              <p:tags r:id="rId9"/>
            </p:custDataLst>
          </p:nvPr>
        </p:nvSpPr>
        <p:spPr bwMode="auto">
          <a:xfrm>
            <a:off x="301576" y="4168462"/>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a:t>
            </a:r>
            <a:endParaRPr lang="en-US" dirty="0">
              <a:solidFill>
                <a:srgbClr val="000000"/>
              </a:solidFill>
            </a:endParaRPr>
          </a:p>
        </p:txBody>
      </p:sp>
      <p:sp>
        <p:nvSpPr>
          <p:cNvPr id="17" name="Text Box 4">
            <a:hlinkClick r:id="rId21" action="ppaction://hlinksldjump"/>
          </p:cNvPr>
          <p:cNvSpPr txBox="1">
            <a:spLocks noChangeArrowheads="1"/>
          </p:cNvSpPr>
          <p:nvPr>
            <p:custDataLst>
              <p:tags r:id="rId10"/>
            </p:custDataLst>
          </p:nvPr>
        </p:nvSpPr>
        <p:spPr bwMode="auto">
          <a:xfrm>
            <a:off x="301576" y="4651943"/>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Lab</a:t>
            </a:r>
            <a:endParaRPr lang="en-US" dirty="0">
              <a:solidFill>
                <a:srgbClr val="000000"/>
              </a:solidFill>
            </a:endParaRPr>
          </a:p>
        </p:txBody>
      </p:sp>
    </p:spTree>
    <p:custDataLst>
      <p:tags r:id="rId1"/>
    </p:custDataLst>
    <p:extLst>
      <p:ext uri="{BB962C8B-B14F-4D97-AF65-F5344CB8AC3E}">
        <p14:creationId xmlns:p14="http://schemas.microsoft.com/office/powerpoint/2010/main" val="386336167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gray">
          <a:xfrm>
            <a:off x="182563" y="685800"/>
            <a:ext cx="5365750" cy="6019800"/>
          </a:xfrm>
          <a:prstGeom prst="rect">
            <a:avLst/>
          </a:prstGeom>
          <a:solidFill>
            <a:schemeClr val="accent4">
              <a:lumMod val="40000"/>
              <a:lumOff val="60000"/>
            </a:schemeClr>
          </a:solidFill>
          <a:ln w="9525">
            <a:miter lim="800000"/>
            <a:headEnd/>
            <a:tailEnd/>
          </a:ln>
          <a:scene3d>
            <a:camera prst="legacyObliqueTopRight"/>
            <a:lightRig rig="legacyHarsh1" dir="t"/>
          </a:scene3d>
          <a:sp3d extrusionH="11100" prstMaterial="legacyMatte">
            <a:bevelT w="13500" h="13500" prst="angle"/>
            <a:bevelB w="13500" h="13500" prst="angle"/>
            <a:extrusionClr>
              <a:srgbClr val="777777"/>
            </a:extrusionClr>
          </a:sp3d>
        </p:spPr>
        <p:txBody>
          <a:bodyPr lIns="12700" tIns="12700" rIns="12700" bIns="12700">
            <a:flatTx/>
          </a:bodyPr>
          <a:lstStyle/>
          <a:p>
            <a:pPr algn="r"/>
            <a:r>
              <a:rPr lang="en-US" altLang="en-US" sz="1600"/>
              <a:t>    </a:t>
            </a:r>
            <a:endParaRPr lang="en-US" altLang="en-US" sz="1600" b="0"/>
          </a:p>
        </p:txBody>
      </p:sp>
      <p:sp>
        <p:nvSpPr>
          <p:cNvPr id="637955" name="Rectangle 3"/>
          <p:cNvSpPr>
            <a:spLocks noChangeArrowheads="1"/>
          </p:cNvSpPr>
          <p:nvPr/>
        </p:nvSpPr>
        <p:spPr bwMode="auto">
          <a:xfrm>
            <a:off x="304800" y="3581400"/>
            <a:ext cx="1295400" cy="2895600"/>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580" name="Rectangle 4"/>
          <p:cNvSpPr>
            <a:spLocks noGrp="1" noChangeArrowheads="1"/>
          </p:cNvSpPr>
          <p:nvPr>
            <p:ph type="title"/>
          </p:nvPr>
        </p:nvSpPr>
        <p:spPr/>
        <p:txBody>
          <a:bodyPr/>
          <a:lstStyle/>
          <a:p>
            <a:r>
              <a:rPr lang="en-US" smtClean="0"/>
              <a:t>TMS320C674x Architecture - Overview</a:t>
            </a:r>
          </a:p>
        </p:txBody>
      </p:sp>
      <p:sp>
        <p:nvSpPr>
          <p:cNvPr id="24581" name="AutoShape 5"/>
          <p:cNvSpPr>
            <a:spLocks noChangeArrowheads="1"/>
          </p:cNvSpPr>
          <p:nvPr/>
        </p:nvSpPr>
        <p:spPr bwMode="auto">
          <a:xfrm>
            <a:off x="381000" y="914400"/>
            <a:ext cx="1143000" cy="533400"/>
          </a:xfrm>
          <a:prstGeom prst="cube">
            <a:avLst>
              <a:gd name="adj" fmla="val 14287"/>
            </a:avLst>
          </a:prstGeom>
          <a:solidFill>
            <a:schemeClr val="accent5">
              <a:lumMod val="20000"/>
              <a:lumOff val="80000"/>
            </a:schemeClr>
          </a:solidFill>
          <a:ln w="12700">
            <a:solidFill>
              <a:schemeClr val="tx1"/>
            </a:solidFill>
            <a:prstDash val="dash"/>
            <a:miter lim="800000"/>
            <a:headEnd type="none" w="sm" len="sm"/>
            <a:tailEnd type="none" w="sm" len="sm"/>
          </a:ln>
        </p:spPr>
        <p:txBody>
          <a:bodyPr wrap="none" anchor="ctr"/>
          <a:lstStyle/>
          <a:p>
            <a:pPr algn="ctr" eaLnBrk="0" hangingPunct="0">
              <a:lnSpc>
                <a:spcPct val="80000"/>
              </a:lnSpc>
              <a:spcBef>
                <a:spcPct val="50000"/>
              </a:spcBef>
            </a:pPr>
            <a:r>
              <a:rPr lang="en-US" sz="1800">
                <a:latin typeface="Arial Narrow" pitchFamily="34" charset="0"/>
              </a:rPr>
              <a:t>128K L3</a:t>
            </a:r>
          </a:p>
        </p:txBody>
      </p:sp>
      <p:sp>
        <p:nvSpPr>
          <p:cNvPr id="24582" name="AutoShape 6"/>
          <p:cNvSpPr>
            <a:spLocks noChangeArrowheads="1"/>
          </p:cNvSpPr>
          <p:nvPr/>
        </p:nvSpPr>
        <p:spPr bwMode="auto">
          <a:xfrm>
            <a:off x="381000" y="1524000"/>
            <a:ext cx="1143000" cy="533400"/>
          </a:xfrm>
          <a:prstGeom prst="cube">
            <a:avLst>
              <a:gd name="adj" fmla="val 14287"/>
            </a:avLst>
          </a:prstGeom>
          <a:solidFill>
            <a:schemeClr val="accent5">
              <a:lumMod val="20000"/>
              <a:lumOff val="80000"/>
            </a:schemeClr>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latin typeface="Arial Narrow" pitchFamily="34" charset="0"/>
              </a:rPr>
              <a:t>16-bit EMIF</a:t>
            </a:r>
          </a:p>
        </p:txBody>
      </p:sp>
      <p:sp>
        <p:nvSpPr>
          <p:cNvPr id="24583" name="AutoShape 7"/>
          <p:cNvSpPr>
            <a:spLocks noChangeArrowheads="1"/>
          </p:cNvSpPr>
          <p:nvPr/>
        </p:nvSpPr>
        <p:spPr bwMode="auto">
          <a:xfrm>
            <a:off x="381000" y="2133600"/>
            <a:ext cx="1143000" cy="533400"/>
          </a:xfrm>
          <a:prstGeom prst="cube">
            <a:avLst>
              <a:gd name="adj" fmla="val 14287"/>
            </a:avLst>
          </a:prstGeom>
          <a:solidFill>
            <a:schemeClr val="accent5">
              <a:lumMod val="20000"/>
              <a:lumOff val="80000"/>
            </a:schemeClr>
          </a:solidFill>
          <a:ln w="12700">
            <a:solidFill>
              <a:schemeClr val="tx1"/>
            </a:solidFill>
            <a:miter lim="800000"/>
            <a:headEnd type="none" w="sm" len="sm"/>
            <a:tailEnd type="none" w="sm" len="sm"/>
          </a:ln>
        </p:spPr>
        <p:txBody>
          <a:bodyPr wrap="none" tIns="91440" anchor="ctr"/>
          <a:lstStyle/>
          <a:p>
            <a:pPr algn="ctr" eaLnBrk="0" hangingPunct="0">
              <a:lnSpc>
                <a:spcPct val="70000"/>
              </a:lnSpc>
              <a:spcBef>
                <a:spcPct val="50000"/>
              </a:spcBef>
            </a:pPr>
            <a:r>
              <a:rPr lang="en-US" sz="1800" dirty="0">
                <a:latin typeface="Arial Narrow" pitchFamily="34" charset="0"/>
              </a:rPr>
              <a:t>DDR2</a:t>
            </a:r>
            <a:br>
              <a:rPr lang="en-US" sz="1800" dirty="0">
                <a:latin typeface="Arial Narrow" pitchFamily="34" charset="0"/>
              </a:rPr>
            </a:br>
            <a:r>
              <a:rPr lang="en-US" sz="1800" dirty="0" err="1">
                <a:latin typeface="Arial Narrow" pitchFamily="34" charset="0"/>
              </a:rPr>
              <a:t>mDDR</a:t>
            </a:r>
            <a:endParaRPr lang="en-US" sz="1800" dirty="0">
              <a:latin typeface="Arial Narrow" pitchFamily="34" charset="0"/>
            </a:endParaRPr>
          </a:p>
        </p:txBody>
      </p:sp>
      <p:sp>
        <p:nvSpPr>
          <p:cNvPr id="24584" name="AutoShape 8"/>
          <p:cNvSpPr>
            <a:spLocks noChangeArrowheads="1"/>
          </p:cNvSpPr>
          <p:nvPr/>
        </p:nvSpPr>
        <p:spPr bwMode="auto">
          <a:xfrm>
            <a:off x="381000" y="2743200"/>
            <a:ext cx="1143000" cy="533400"/>
          </a:xfrm>
          <a:prstGeom prst="cube">
            <a:avLst>
              <a:gd name="adj" fmla="val 14287"/>
            </a:avLst>
          </a:prstGeom>
          <a:solidFill>
            <a:schemeClr val="accent5">
              <a:lumMod val="20000"/>
              <a:lumOff val="80000"/>
            </a:schemeClr>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latin typeface="Arial Narrow" pitchFamily="34" charset="0"/>
              </a:rPr>
              <a:t>McASP</a:t>
            </a:r>
          </a:p>
        </p:txBody>
      </p:sp>
      <p:sp>
        <p:nvSpPr>
          <p:cNvPr id="24585" name="Rectangle 9"/>
          <p:cNvSpPr>
            <a:spLocks noChangeArrowheads="1"/>
          </p:cNvSpPr>
          <p:nvPr/>
        </p:nvSpPr>
        <p:spPr bwMode="auto">
          <a:xfrm>
            <a:off x="457200" y="3657600"/>
            <a:ext cx="9906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MMC/SD</a:t>
            </a:r>
          </a:p>
        </p:txBody>
      </p:sp>
      <p:sp>
        <p:nvSpPr>
          <p:cNvPr id="24586" name="Rectangle 10"/>
          <p:cNvSpPr>
            <a:spLocks noChangeArrowheads="1"/>
          </p:cNvSpPr>
          <p:nvPr/>
        </p:nvSpPr>
        <p:spPr bwMode="auto">
          <a:xfrm>
            <a:off x="457200" y="3962400"/>
            <a:ext cx="9906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EMAC</a:t>
            </a:r>
          </a:p>
        </p:txBody>
      </p:sp>
      <p:sp>
        <p:nvSpPr>
          <p:cNvPr id="24587" name="Rectangle 11"/>
          <p:cNvSpPr>
            <a:spLocks noChangeArrowheads="1"/>
          </p:cNvSpPr>
          <p:nvPr/>
        </p:nvSpPr>
        <p:spPr bwMode="auto">
          <a:xfrm>
            <a:off x="457200" y="4267200"/>
            <a:ext cx="9906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HPI</a:t>
            </a:r>
          </a:p>
        </p:txBody>
      </p:sp>
      <p:sp>
        <p:nvSpPr>
          <p:cNvPr id="24588" name="Rectangle 12"/>
          <p:cNvSpPr>
            <a:spLocks noChangeArrowheads="1"/>
          </p:cNvSpPr>
          <p:nvPr/>
        </p:nvSpPr>
        <p:spPr bwMode="auto">
          <a:xfrm>
            <a:off x="457200" y="4876800"/>
            <a:ext cx="9906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SATA</a:t>
            </a:r>
          </a:p>
        </p:txBody>
      </p:sp>
      <p:sp>
        <p:nvSpPr>
          <p:cNvPr id="24589" name="Rectangle 13"/>
          <p:cNvSpPr>
            <a:spLocks noChangeArrowheads="1"/>
          </p:cNvSpPr>
          <p:nvPr/>
        </p:nvSpPr>
        <p:spPr bwMode="auto">
          <a:xfrm>
            <a:off x="457200" y="5486400"/>
            <a:ext cx="9906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latin typeface="Arial Narrow" pitchFamily="34" charset="0"/>
              </a:rPr>
              <a:t>I2C, SPI, UART</a:t>
            </a:r>
          </a:p>
        </p:txBody>
      </p:sp>
      <p:sp>
        <p:nvSpPr>
          <p:cNvPr id="637966" name="Rectangle 14"/>
          <p:cNvSpPr>
            <a:spLocks noChangeArrowheads="1"/>
          </p:cNvSpPr>
          <p:nvPr/>
        </p:nvSpPr>
        <p:spPr bwMode="auto">
          <a:xfrm>
            <a:off x="1828800" y="914400"/>
            <a:ext cx="381000" cy="5486400"/>
          </a:xfrm>
          <a:prstGeom prst="rect">
            <a:avLst/>
          </a:prstGeom>
          <a:solidFill>
            <a:srgbClr val="DDDDDD"/>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591" name="Text Box 15"/>
          <p:cNvSpPr txBox="1">
            <a:spLocks noChangeArrowheads="1"/>
          </p:cNvSpPr>
          <p:nvPr/>
        </p:nvSpPr>
        <p:spPr bwMode="auto">
          <a:xfrm rot="5400000">
            <a:off x="678656" y="3136107"/>
            <a:ext cx="2708275"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b="0">
                <a:latin typeface="Arial Narrow" pitchFamily="34" charset="0"/>
              </a:rPr>
              <a:t>Switched Central Resource (SCR)</a:t>
            </a:r>
          </a:p>
        </p:txBody>
      </p:sp>
      <p:sp>
        <p:nvSpPr>
          <p:cNvPr id="24592" name="Rectangle 16"/>
          <p:cNvSpPr>
            <a:spLocks noChangeArrowheads="1"/>
          </p:cNvSpPr>
          <p:nvPr/>
        </p:nvSpPr>
        <p:spPr bwMode="auto">
          <a:xfrm>
            <a:off x="2438400" y="2209800"/>
            <a:ext cx="609600" cy="21336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t>256K</a:t>
            </a:r>
          </a:p>
          <a:p>
            <a:pPr algn="ctr" eaLnBrk="0" hangingPunct="0">
              <a:lnSpc>
                <a:spcPct val="80000"/>
              </a:lnSpc>
              <a:spcBef>
                <a:spcPct val="50000"/>
              </a:spcBef>
            </a:pPr>
            <a:r>
              <a:rPr lang="en-US" sz="1800"/>
              <a:t>L2</a:t>
            </a:r>
          </a:p>
        </p:txBody>
      </p:sp>
      <p:sp>
        <p:nvSpPr>
          <p:cNvPr id="24593" name="AutoShape 17"/>
          <p:cNvSpPr>
            <a:spLocks noChangeArrowheads="1"/>
          </p:cNvSpPr>
          <p:nvPr/>
        </p:nvSpPr>
        <p:spPr bwMode="auto">
          <a:xfrm>
            <a:off x="2514600" y="866775"/>
            <a:ext cx="990600" cy="609600"/>
          </a:xfrm>
          <a:prstGeom prst="can">
            <a:avLst>
              <a:gd name="adj" fmla="val 25000"/>
            </a:avLst>
          </a:prstGeom>
          <a:solidFill>
            <a:schemeClr val="accent1"/>
          </a:solidFill>
          <a:ln w="12700">
            <a:solidFill>
              <a:schemeClr val="tx1"/>
            </a:solidFill>
            <a:round/>
            <a:headEnd type="none" w="sm" len="sm"/>
            <a:tailEnd type="none" w="sm" len="sm"/>
          </a:ln>
        </p:spPr>
        <p:txBody>
          <a:bodyPr wrap="none" tIns="137160" anchor="ctr"/>
          <a:lstStyle/>
          <a:p>
            <a:pPr algn="ctr" eaLnBrk="0" hangingPunct="0">
              <a:lnSpc>
                <a:spcPct val="80000"/>
              </a:lnSpc>
              <a:spcBef>
                <a:spcPct val="50000"/>
              </a:spcBef>
            </a:pPr>
            <a:r>
              <a:rPr lang="en-US" sz="1800" dirty="0">
                <a:latin typeface="Arial Narrow" pitchFamily="34" charset="0"/>
              </a:rPr>
              <a:t>EDMA3</a:t>
            </a:r>
          </a:p>
        </p:txBody>
      </p:sp>
      <p:sp>
        <p:nvSpPr>
          <p:cNvPr id="637970" name="Rectangle 18"/>
          <p:cNvSpPr>
            <a:spLocks noChangeArrowheads="1"/>
          </p:cNvSpPr>
          <p:nvPr/>
        </p:nvSpPr>
        <p:spPr bwMode="auto">
          <a:xfrm>
            <a:off x="3429000" y="2667000"/>
            <a:ext cx="1981200" cy="2667000"/>
          </a:xfrm>
          <a:prstGeom prst="rect">
            <a:avLst/>
          </a:prstGeom>
          <a:solidFill>
            <a:srgbClr val="CCFF66"/>
          </a:solidFill>
          <a:ln w="381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595" name="Text Box 19"/>
          <p:cNvSpPr txBox="1">
            <a:spLocks noChangeArrowheads="1"/>
          </p:cNvSpPr>
          <p:nvPr/>
        </p:nvSpPr>
        <p:spPr bwMode="auto">
          <a:xfrm>
            <a:off x="3516313" y="2711450"/>
            <a:ext cx="1939925" cy="3365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2000">
                <a:latin typeface="Arial Narrow" pitchFamily="34" charset="0"/>
              </a:rPr>
              <a:t>C674x+ DSP Core</a:t>
            </a:r>
          </a:p>
        </p:txBody>
      </p:sp>
      <p:sp>
        <p:nvSpPr>
          <p:cNvPr id="24596" name="Rectangle 20"/>
          <p:cNvSpPr>
            <a:spLocks noChangeArrowheads="1"/>
          </p:cNvSpPr>
          <p:nvPr/>
        </p:nvSpPr>
        <p:spPr bwMode="auto">
          <a:xfrm>
            <a:off x="3429000" y="1905000"/>
            <a:ext cx="1981200" cy="381000"/>
          </a:xfrm>
          <a:prstGeom prst="rect">
            <a:avLst/>
          </a:prstGeom>
          <a:solidFill>
            <a:schemeClr val="accent1"/>
          </a:solidFill>
          <a:ln w="12700" algn="ctr">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32KB L1P Cache/SRAM</a:t>
            </a:r>
          </a:p>
        </p:txBody>
      </p:sp>
      <p:sp>
        <p:nvSpPr>
          <p:cNvPr id="24597" name="Rectangle 21"/>
          <p:cNvSpPr>
            <a:spLocks noChangeArrowheads="1"/>
          </p:cNvSpPr>
          <p:nvPr/>
        </p:nvSpPr>
        <p:spPr bwMode="auto">
          <a:xfrm>
            <a:off x="3429000" y="5715000"/>
            <a:ext cx="1981200" cy="381000"/>
          </a:xfrm>
          <a:prstGeom prst="rect">
            <a:avLst/>
          </a:prstGeom>
          <a:solidFill>
            <a:schemeClr val="accent1"/>
          </a:solidFill>
          <a:ln w="12700" algn="ctr">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32KB L1D Cache/SRAM</a:t>
            </a:r>
          </a:p>
        </p:txBody>
      </p:sp>
      <p:sp>
        <p:nvSpPr>
          <p:cNvPr id="24598" name="AutoShape 22"/>
          <p:cNvSpPr>
            <a:spLocks noChangeArrowheads="1"/>
          </p:cNvSpPr>
          <p:nvPr/>
        </p:nvSpPr>
        <p:spPr bwMode="auto">
          <a:xfrm>
            <a:off x="4114800" y="1143000"/>
            <a:ext cx="609600" cy="609600"/>
          </a:xfrm>
          <a:prstGeom prst="bevel">
            <a:avLst>
              <a:gd name="adj" fmla="val 12500"/>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latin typeface="Arial Narrow" pitchFamily="34" charset="0"/>
              </a:rPr>
              <a:t>4-32x</a:t>
            </a:r>
            <a:br>
              <a:rPr lang="en-US" sz="1200">
                <a:latin typeface="Arial Narrow" pitchFamily="34" charset="0"/>
              </a:rPr>
            </a:br>
            <a:r>
              <a:rPr lang="en-US" sz="1200">
                <a:latin typeface="Arial Narrow" pitchFamily="34" charset="0"/>
              </a:rPr>
              <a:t>PLL</a:t>
            </a:r>
          </a:p>
        </p:txBody>
      </p:sp>
      <p:sp>
        <p:nvSpPr>
          <p:cNvPr id="24599" name="Rectangle 23"/>
          <p:cNvSpPr>
            <a:spLocks noChangeArrowheads="1"/>
          </p:cNvSpPr>
          <p:nvPr/>
        </p:nvSpPr>
        <p:spPr bwMode="auto">
          <a:xfrm>
            <a:off x="5638800" y="685800"/>
            <a:ext cx="3505200" cy="304800"/>
          </a:xfrm>
          <a:prstGeom prst="rect">
            <a:avLst/>
          </a:prstGeom>
          <a:solidFill>
            <a:schemeClr val="accent4">
              <a:lumMod val="20000"/>
              <a:lumOff val="80000"/>
            </a:schemeClr>
          </a:solidFill>
          <a:ln w="12700">
            <a:noFill/>
            <a:miter lim="800000"/>
            <a:headEnd type="none" w="sm" len="sm"/>
            <a:tailEnd type="none" w="sm" len="sm"/>
          </a:ln>
        </p:spPr>
        <p:txBody>
          <a:bodyPr wrap="none" anchor="ctr"/>
          <a:lstStyle/>
          <a:p>
            <a:pPr eaLnBrk="0" hangingPunct="0">
              <a:lnSpc>
                <a:spcPct val="80000"/>
              </a:lnSpc>
              <a:spcBef>
                <a:spcPct val="50000"/>
              </a:spcBef>
            </a:pPr>
            <a:r>
              <a:rPr lang="en-US" sz="2000"/>
              <a:t>Performance &amp; Memory</a:t>
            </a:r>
          </a:p>
        </p:txBody>
      </p:sp>
      <p:sp>
        <p:nvSpPr>
          <p:cNvPr id="637976" name="Line 24"/>
          <p:cNvSpPr>
            <a:spLocks noChangeShapeType="1"/>
          </p:cNvSpPr>
          <p:nvPr/>
        </p:nvSpPr>
        <p:spPr bwMode="auto">
          <a:xfrm>
            <a:off x="1524000" y="1171575"/>
            <a:ext cx="304800" cy="0"/>
          </a:xfrm>
          <a:prstGeom prst="line">
            <a:avLst/>
          </a:prstGeom>
          <a:noFill/>
          <a:ln w="28575">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7977" name="Line 25"/>
          <p:cNvSpPr>
            <a:spLocks noChangeShapeType="1"/>
          </p:cNvSpPr>
          <p:nvPr/>
        </p:nvSpPr>
        <p:spPr bwMode="auto">
          <a:xfrm>
            <a:off x="1524000" y="1781175"/>
            <a:ext cx="304800" cy="0"/>
          </a:xfrm>
          <a:prstGeom prst="line">
            <a:avLst/>
          </a:prstGeom>
          <a:noFill/>
          <a:ln w="28575">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7978" name="Line 26"/>
          <p:cNvSpPr>
            <a:spLocks noChangeShapeType="1"/>
          </p:cNvSpPr>
          <p:nvPr/>
        </p:nvSpPr>
        <p:spPr bwMode="auto">
          <a:xfrm>
            <a:off x="1524000" y="2400300"/>
            <a:ext cx="304800" cy="0"/>
          </a:xfrm>
          <a:prstGeom prst="line">
            <a:avLst/>
          </a:prstGeom>
          <a:noFill/>
          <a:ln w="28575">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7979" name="Line 27"/>
          <p:cNvSpPr>
            <a:spLocks noChangeShapeType="1"/>
          </p:cNvSpPr>
          <p:nvPr/>
        </p:nvSpPr>
        <p:spPr bwMode="auto">
          <a:xfrm>
            <a:off x="1524000" y="3019425"/>
            <a:ext cx="304800" cy="0"/>
          </a:xfrm>
          <a:prstGeom prst="line">
            <a:avLst/>
          </a:prstGeom>
          <a:noFill/>
          <a:ln w="28575">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7980" name="Line 28"/>
          <p:cNvSpPr>
            <a:spLocks noChangeShapeType="1"/>
          </p:cNvSpPr>
          <p:nvPr/>
        </p:nvSpPr>
        <p:spPr bwMode="auto">
          <a:xfrm>
            <a:off x="1600200" y="4953000"/>
            <a:ext cx="228600" cy="0"/>
          </a:xfrm>
          <a:prstGeom prst="line">
            <a:avLst/>
          </a:prstGeom>
          <a:noFill/>
          <a:ln w="28575">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7981" name="Line 29"/>
          <p:cNvSpPr>
            <a:spLocks noChangeShapeType="1"/>
          </p:cNvSpPr>
          <p:nvPr/>
        </p:nvSpPr>
        <p:spPr bwMode="auto">
          <a:xfrm>
            <a:off x="2209800" y="1171575"/>
            <a:ext cx="304800" cy="0"/>
          </a:xfrm>
          <a:prstGeom prst="line">
            <a:avLst/>
          </a:prstGeom>
          <a:noFill/>
          <a:ln w="28575">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606" name="Text Box 30"/>
          <p:cNvSpPr txBox="1">
            <a:spLocks noChangeArrowheads="1"/>
          </p:cNvSpPr>
          <p:nvPr/>
        </p:nvSpPr>
        <p:spPr bwMode="auto">
          <a:xfrm>
            <a:off x="3657600" y="685800"/>
            <a:ext cx="1893888" cy="3365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2000"/>
              <a:t>TMS320C6748</a:t>
            </a:r>
          </a:p>
        </p:txBody>
      </p:sp>
      <p:sp>
        <p:nvSpPr>
          <p:cNvPr id="637983" name="Line 31"/>
          <p:cNvSpPr>
            <a:spLocks noChangeShapeType="1"/>
          </p:cNvSpPr>
          <p:nvPr/>
        </p:nvSpPr>
        <p:spPr bwMode="auto">
          <a:xfrm>
            <a:off x="2209800" y="4572000"/>
            <a:ext cx="1219200" cy="0"/>
          </a:xfrm>
          <a:prstGeom prst="line">
            <a:avLst/>
          </a:prstGeom>
          <a:noFill/>
          <a:ln w="28575">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7984" name="Line 32"/>
          <p:cNvSpPr>
            <a:spLocks noChangeShapeType="1"/>
          </p:cNvSpPr>
          <p:nvPr/>
        </p:nvSpPr>
        <p:spPr bwMode="auto">
          <a:xfrm>
            <a:off x="2209800" y="4876800"/>
            <a:ext cx="1219200" cy="0"/>
          </a:xfrm>
          <a:prstGeom prst="line">
            <a:avLst/>
          </a:prstGeom>
          <a:noFill/>
          <a:ln w="28575">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609" name="Text Box 33"/>
          <p:cNvSpPr txBox="1">
            <a:spLocks noChangeArrowheads="1"/>
          </p:cNvSpPr>
          <p:nvPr/>
        </p:nvSpPr>
        <p:spPr bwMode="gray">
          <a:xfrm>
            <a:off x="2438400" y="4991100"/>
            <a:ext cx="228600" cy="95250"/>
          </a:xfrm>
          <a:prstGeom prst="rect">
            <a:avLst/>
          </a:prstGeom>
          <a:noFill/>
          <a:ln w="12700">
            <a:noFill/>
            <a:miter lim="800000"/>
            <a:headEnd type="none" w="sm" len="sm"/>
            <a:tailEnd type="none" w="sm" len="sm"/>
          </a:ln>
        </p:spPr>
        <p:txBody>
          <a:bodyPr lIns="0" tIns="0" rIns="0" bIns="0" anchor="ctr"/>
          <a:lstStyle/>
          <a:p>
            <a:pPr eaLnBrk="0" hangingPunct="0"/>
            <a:r>
              <a:rPr lang="en-US" sz="1000"/>
              <a:t>128</a:t>
            </a:r>
          </a:p>
        </p:txBody>
      </p:sp>
      <p:sp>
        <p:nvSpPr>
          <p:cNvPr id="637986" name="Line 34"/>
          <p:cNvSpPr>
            <a:spLocks noChangeShapeType="1"/>
          </p:cNvSpPr>
          <p:nvPr/>
        </p:nvSpPr>
        <p:spPr bwMode="gray">
          <a:xfrm flipV="1">
            <a:off x="2501900" y="4819650"/>
            <a:ext cx="96838" cy="131763"/>
          </a:xfrm>
          <a:prstGeom prst="line">
            <a:avLst/>
          </a:prstGeom>
          <a:noFill/>
          <a:ln w="12700">
            <a:solidFill>
              <a:schemeClr val="tx1"/>
            </a:solidFill>
            <a:round/>
            <a:headEnd type="none" w="lg" len="lg"/>
            <a:tailEnd type="none" w="lg" len="lg"/>
          </a:ln>
          <a:effectLst/>
        </p:spPr>
        <p:txBody>
          <a:bodyPr lIns="0" tIns="0" rIns="0" bIns="0"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611" name="Text Box 35"/>
          <p:cNvSpPr txBox="1">
            <a:spLocks noChangeArrowheads="1"/>
          </p:cNvSpPr>
          <p:nvPr/>
        </p:nvSpPr>
        <p:spPr bwMode="gray">
          <a:xfrm>
            <a:off x="2438400" y="4648200"/>
            <a:ext cx="228600" cy="95250"/>
          </a:xfrm>
          <a:prstGeom prst="rect">
            <a:avLst/>
          </a:prstGeom>
          <a:noFill/>
          <a:ln w="12700">
            <a:noFill/>
            <a:miter lim="800000"/>
            <a:headEnd type="none" w="sm" len="sm"/>
            <a:tailEnd type="none" w="sm" len="sm"/>
          </a:ln>
        </p:spPr>
        <p:txBody>
          <a:bodyPr lIns="0" tIns="0" rIns="0" bIns="0" anchor="ctr"/>
          <a:lstStyle/>
          <a:p>
            <a:pPr eaLnBrk="0" hangingPunct="0"/>
            <a:r>
              <a:rPr lang="en-US" sz="1000"/>
              <a:t>128</a:t>
            </a:r>
          </a:p>
        </p:txBody>
      </p:sp>
      <p:sp>
        <p:nvSpPr>
          <p:cNvPr id="637988" name="Line 36"/>
          <p:cNvSpPr>
            <a:spLocks noChangeShapeType="1"/>
          </p:cNvSpPr>
          <p:nvPr/>
        </p:nvSpPr>
        <p:spPr bwMode="gray">
          <a:xfrm flipV="1">
            <a:off x="2501900" y="4476750"/>
            <a:ext cx="96838" cy="131763"/>
          </a:xfrm>
          <a:prstGeom prst="line">
            <a:avLst/>
          </a:prstGeom>
          <a:noFill/>
          <a:ln w="12700">
            <a:solidFill>
              <a:schemeClr val="tx1"/>
            </a:solidFill>
            <a:round/>
            <a:headEnd type="none" w="lg" len="lg"/>
            <a:tailEnd type="none" w="lg" len="lg"/>
          </a:ln>
          <a:effectLst/>
        </p:spPr>
        <p:txBody>
          <a:bodyPr lIns="0" tIns="0" rIns="0" bIns="0"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7989" name="Line 37"/>
          <p:cNvSpPr>
            <a:spLocks noChangeShapeType="1"/>
          </p:cNvSpPr>
          <p:nvPr/>
        </p:nvSpPr>
        <p:spPr bwMode="auto">
          <a:xfrm>
            <a:off x="4419600" y="2286000"/>
            <a:ext cx="0" cy="381000"/>
          </a:xfrm>
          <a:prstGeom prst="line">
            <a:avLst/>
          </a:prstGeom>
          <a:noFill/>
          <a:ln w="28575">
            <a:solidFill>
              <a:schemeClr val="tx1"/>
            </a:solidFill>
            <a:round/>
            <a:headEn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7990" name="Line 38"/>
          <p:cNvSpPr>
            <a:spLocks noChangeShapeType="1"/>
          </p:cNvSpPr>
          <p:nvPr/>
        </p:nvSpPr>
        <p:spPr bwMode="auto">
          <a:xfrm>
            <a:off x="4419600" y="5334000"/>
            <a:ext cx="0" cy="381000"/>
          </a:xfrm>
          <a:prstGeom prst="line">
            <a:avLst/>
          </a:prstGeom>
          <a:noFill/>
          <a:ln w="28575">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615" name="Text Box 39"/>
          <p:cNvSpPr txBox="1">
            <a:spLocks noChangeArrowheads="1"/>
          </p:cNvSpPr>
          <p:nvPr/>
        </p:nvSpPr>
        <p:spPr bwMode="gray">
          <a:xfrm>
            <a:off x="4092575" y="2406650"/>
            <a:ext cx="244475" cy="136525"/>
          </a:xfrm>
          <a:prstGeom prst="rect">
            <a:avLst/>
          </a:prstGeom>
          <a:noFill/>
          <a:ln w="12700">
            <a:noFill/>
            <a:miter lim="800000"/>
            <a:headEnd type="none" w="sm" len="sm"/>
            <a:tailEnd type="none" w="sm" len="sm"/>
          </a:ln>
        </p:spPr>
        <p:txBody>
          <a:bodyPr lIns="0" tIns="0" rIns="0" bIns="0" anchor="ctr"/>
          <a:lstStyle/>
          <a:p>
            <a:pPr eaLnBrk="0" hangingPunct="0"/>
            <a:r>
              <a:rPr lang="en-US" sz="1000"/>
              <a:t>256</a:t>
            </a:r>
          </a:p>
        </p:txBody>
      </p:sp>
      <p:sp>
        <p:nvSpPr>
          <p:cNvPr id="637992" name="Line 40"/>
          <p:cNvSpPr>
            <a:spLocks noChangeShapeType="1"/>
          </p:cNvSpPr>
          <p:nvPr/>
        </p:nvSpPr>
        <p:spPr bwMode="gray">
          <a:xfrm flipV="1">
            <a:off x="4362450" y="2405063"/>
            <a:ext cx="123825" cy="95250"/>
          </a:xfrm>
          <a:prstGeom prst="line">
            <a:avLst/>
          </a:prstGeom>
          <a:noFill/>
          <a:ln w="12700">
            <a:solidFill>
              <a:schemeClr val="tx1"/>
            </a:solidFill>
            <a:round/>
            <a:headEnd type="none" w="sm" len="sm"/>
            <a:tailEnd type="none" w="sm" len="sm"/>
          </a:ln>
          <a:effectLst/>
        </p:spPr>
        <p:txBody>
          <a:bodyPr lIns="0" tIns="0" rIns="0" bIns="0"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617" name="Text Box 41"/>
          <p:cNvSpPr txBox="1">
            <a:spLocks noChangeArrowheads="1"/>
          </p:cNvSpPr>
          <p:nvPr/>
        </p:nvSpPr>
        <p:spPr bwMode="gray">
          <a:xfrm>
            <a:off x="4092575" y="5467350"/>
            <a:ext cx="244475" cy="136525"/>
          </a:xfrm>
          <a:prstGeom prst="rect">
            <a:avLst/>
          </a:prstGeom>
          <a:noFill/>
          <a:ln w="12700">
            <a:noFill/>
            <a:miter lim="800000"/>
            <a:headEnd type="none" w="sm" len="sm"/>
            <a:tailEnd type="none" w="sm" len="sm"/>
          </a:ln>
        </p:spPr>
        <p:txBody>
          <a:bodyPr lIns="0" tIns="0" rIns="0" bIns="0" anchor="ctr"/>
          <a:lstStyle/>
          <a:p>
            <a:pPr eaLnBrk="0" hangingPunct="0"/>
            <a:r>
              <a:rPr lang="en-US" sz="1000" dirty="0" smtClean="0"/>
              <a:t>128</a:t>
            </a:r>
            <a:endParaRPr lang="en-US" sz="1000" dirty="0"/>
          </a:p>
        </p:txBody>
      </p:sp>
      <p:sp>
        <p:nvSpPr>
          <p:cNvPr id="637994" name="Line 42"/>
          <p:cNvSpPr>
            <a:spLocks noChangeShapeType="1"/>
          </p:cNvSpPr>
          <p:nvPr/>
        </p:nvSpPr>
        <p:spPr bwMode="gray">
          <a:xfrm flipV="1">
            <a:off x="4362450" y="5465763"/>
            <a:ext cx="123825" cy="95250"/>
          </a:xfrm>
          <a:prstGeom prst="line">
            <a:avLst/>
          </a:prstGeom>
          <a:noFill/>
          <a:ln w="12700">
            <a:solidFill>
              <a:schemeClr val="tx1"/>
            </a:solidFill>
            <a:round/>
            <a:headEnd type="none" w="sm" len="sm"/>
            <a:tailEnd type="none" w="sm" len="sm"/>
          </a:ln>
          <a:effectLst/>
        </p:spPr>
        <p:txBody>
          <a:bodyPr lIns="0" tIns="0" rIns="0" bIns="0"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619" name="Rectangle 43"/>
          <p:cNvSpPr>
            <a:spLocks noChangeArrowheads="1"/>
          </p:cNvSpPr>
          <p:nvPr/>
        </p:nvSpPr>
        <p:spPr bwMode="auto">
          <a:xfrm>
            <a:off x="5638800" y="2667000"/>
            <a:ext cx="3505200" cy="304800"/>
          </a:xfrm>
          <a:prstGeom prst="rect">
            <a:avLst/>
          </a:prstGeom>
          <a:solidFill>
            <a:schemeClr val="accent4">
              <a:lumMod val="20000"/>
              <a:lumOff val="80000"/>
            </a:schemeClr>
          </a:solidFill>
          <a:ln w="12700">
            <a:noFill/>
            <a:miter lim="800000"/>
            <a:headEnd type="none" w="sm" len="sm"/>
            <a:tailEnd type="none" w="sm" len="sm"/>
          </a:ln>
        </p:spPr>
        <p:txBody>
          <a:bodyPr wrap="none" anchor="ctr"/>
          <a:lstStyle/>
          <a:p>
            <a:pPr eaLnBrk="0" hangingPunct="0">
              <a:lnSpc>
                <a:spcPct val="80000"/>
              </a:lnSpc>
              <a:spcBef>
                <a:spcPct val="50000"/>
              </a:spcBef>
            </a:pPr>
            <a:r>
              <a:rPr lang="en-US" sz="2000"/>
              <a:t>Communications</a:t>
            </a:r>
          </a:p>
        </p:txBody>
      </p:sp>
      <p:sp>
        <p:nvSpPr>
          <p:cNvPr id="24620" name="Text Box 44"/>
          <p:cNvSpPr txBox="1">
            <a:spLocks noChangeArrowheads="1"/>
          </p:cNvSpPr>
          <p:nvPr/>
        </p:nvSpPr>
        <p:spPr bwMode="auto">
          <a:xfrm>
            <a:off x="5715000" y="1085850"/>
            <a:ext cx="2786063" cy="1438275"/>
          </a:xfrm>
          <a:prstGeom prst="rect">
            <a:avLst/>
          </a:prstGeom>
          <a:noFill/>
          <a:ln w="12700">
            <a:noFill/>
            <a:miter lim="800000"/>
            <a:headEnd type="none" w="sm" len="sm"/>
            <a:tailEnd type="none" w="sm" len="sm"/>
          </a:ln>
        </p:spPr>
        <p:txBody>
          <a:bodyPr wrap="none">
            <a:spAutoFit/>
          </a:bodyPr>
          <a:lstStyle/>
          <a:p>
            <a:pPr eaLnBrk="0" hangingPunct="0">
              <a:lnSpc>
                <a:spcPct val="70000"/>
              </a:lnSpc>
              <a:spcBef>
                <a:spcPct val="50000"/>
              </a:spcBef>
              <a:buClr>
                <a:schemeClr val="tx2"/>
              </a:buClr>
              <a:buSzPct val="130000"/>
              <a:buFontTx/>
              <a:buChar char="•"/>
            </a:pPr>
            <a:r>
              <a:rPr lang="en-US" sz="1600"/>
              <a:t> Up to 456MHz</a:t>
            </a:r>
          </a:p>
          <a:p>
            <a:pPr eaLnBrk="0" hangingPunct="0">
              <a:lnSpc>
                <a:spcPct val="70000"/>
              </a:lnSpc>
              <a:spcBef>
                <a:spcPct val="50000"/>
              </a:spcBef>
              <a:buClr>
                <a:schemeClr val="tx2"/>
              </a:buClr>
              <a:buSzPct val="130000"/>
              <a:buFontTx/>
              <a:buChar char="•"/>
            </a:pPr>
            <a:r>
              <a:rPr lang="en-US" sz="1600"/>
              <a:t> 256K L2 (cache/SRAM)</a:t>
            </a:r>
          </a:p>
          <a:p>
            <a:pPr eaLnBrk="0" hangingPunct="0">
              <a:lnSpc>
                <a:spcPct val="70000"/>
              </a:lnSpc>
              <a:spcBef>
                <a:spcPct val="50000"/>
              </a:spcBef>
              <a:buClr>
                <a:schemeClr val="tx2"/>
              </a:buClr>
              <a:buSzPct val="130000"/>
              <a:buFontTx/>
              <a:buChar char="•"/>
            </a:pPr>
            <a:r>
              <a:rPr lang="en-US" sz="1600"/>
              <a:t> 32K L1P/D Cache/SRAM</a:t>
            </a:r>
          </a:p>
          <a:p>
            <a:pPr eaLnBrk="0" hangingPunct="0">
              <a:lnSpc>
                <a:spcPct val="70000"/>
              </a:lnSpc>
              <a:spcBef>
                <a:spcPct val="50000"/>
              </a:spcBef>
              <a:buClr>
                <a:schemeClr val="tx2"/>
              </a:buClr>
              <a:buSzPct val="130000"/>
              <a:buFontTx/>
              <a:buChar char="•"/>
            </a:pPr>
            <a:r>
              <a:rPr lang="en-US" sz="1600"/>
              <a:t> 16-bit DDR2-266</a:t>
            </a:r>
          </a:p>
          <a:p>
            <a:pPr eaLnBrk="0" hangingPunct="0">
              <a:lnSpc>
                <a:spcPct val="70000"/>
              </a:lnSpc>
              <a:spcBef>
                <a:spcPct val="50000"/>
              </a:spcBef>
              <a:buClr>
                <a:schemeClr val="tx2"/>
              </a:buClr>
              <a:buSzPct val="130000"/>
              <a:buFontTx/>
              <a:buChar char="•"/>
            </a:pPr>
            <a:r>
              <a:rPr lang="en-US" sz="1600"/>
              <a:t> 16-bit EMIF (NAND Flash)</a:t>
            </a:r>
          </a:p>
        </p:txBody>
      </p:sp>
      <p:sp>
        <p:nvSpPr>
          <p:cNvPr id="24621" name="Text Box 45"/>
          <p:cNvSpPr txBox="1">
            <a:spLocks noChangeArrowheads="1"/>
          </p:cNvSpPr>
          <p:nvPr/>
        </p:nvSpPr>
        <p:spPr bwMode="auto">
          <a:xfrm>
            <a:off x="5715000" y="3086100"/>
            <a:ext cx="2479675" cy="1144588"/>
          </a:xfrm>
          <a:prstGeom prst="rect">
            <a:avLst/>
          </a:prstGeom>
          <a:noFill/>
          <a:ln w="12700">
            <a:noFill/>
            <a:miter lim="800000"/>
            <a:headEnd type="none" w="sm" len="sm"/>
            <a:tailEnd type="none" w="sm" len="sm"/>
          </a:ln>
        </p:spPr>
        <p:txBody>
          <a:bodyPr wrap="none">
            <a:spAutoFit/>
          </a:bodyPr>
          <a:lstStyle/>
          <a:p>
            <a:pPr eaLnBrk="0" hangingPunct="0">
              <a:lnSpc>
                <a:spcPct val="70000"/>
              </a:lnSpc>
              <a:spcBef>
                <a:spcPct val="50000"/>
              </a:spcBef>
              <a:buClr>
                <a:schemeClr val="tx2"/>
              </a:buClr>
              <a:buSzPct val="130000"/>
              <a:buFontTx/>
              <a:buChar char="•"/>
            </a:pPr>
            <a:r>
              <a:rPr lang="en-US" sz="1600"/>
              <a:t> 64-Channel EDMA 3.0 </a:t>
            </a:r>
          </a:p>
          <a:p>
            <a:pPr eaLnBrk="0" hangingPunct="0">
              <a:lnSpc>
                <a:spcPct val="70000"/>
              </a:lnSpc>
              <a:spcBef>
                <a:spcPct val="50000"/>
              </a:spcBef>
              <a:buClr>
                <a:schemeClr val="tx2"/>
              </a:buClr>
              <a:buSzPct val="130000"/>
              <a:buFontTx/>
              <a:buChar char="•"/>
            </a:pPr>
            <a:r>
              <a:rPr lang="en-US" sz="1600"/>
              <a:t> 10/100 EMAC</a:t>
            </a:r>
          </a:p>
          <a:p>
            <a:pPr eaLnBrk="0" hangingPunct="0">
              <a:lnSpc>
                <a:spcPct val="70000"/>
              </a:lnSpc>
              <a:spcBef>
                <a:spcPct val="50000"/>
              </a:spcBef>
              <a:buClr>
                <a:schemeClr val="tx2"/>
              </a:buClr>
              <a:buSzPct val="130000"/>
              <a:buFontTx/>
              <a:buChar char="•"/>
            </a:pPr>
            <a:r>
              <a:rPr lang="en-US" sz="1600"/>
              <a:t> USB 1.1 &amp; 2.0</a:t>
            </a:r>
          </a:p>
          <a:p>
            <a:pPr eaLnBrk="0" hangingPunct="0">
              <a:lnSpc>
                <a:spcPct val="70000"/>
              </a:lnSpc>
              <a:spcBef>
                <a:spcPct val="50000"/>
              </a:spcBef>
              <a:buClr>
                <a:schemeClr val="tx2"/>
              </a:buClr>
              <a:buSzPct val="130000"/>
              <a:buFontTx/>
              <a:buChar char="•"/>
            </a:pPr>
            <a:r>
              <a:rPr lang="en-US" sz="1600"/>
              <a:t> SATA</a:t>
            </a:r>
          </a:p>
        </p:txBody>
      </p:sp>
      <p:sp>
        <p:nvSpPr>
          <p:cNvPr id="24622" name="Rectangle 46"/>
          <p:cNvSpPr>
            <a:spLocks noChangeArrowheads="1"/>
          </p:cNvSpPr>
          <p:nvPr/>
        </p:nvSpPr>
        <p:spPr bwMode="auto">
          <a:xfrm>
            <a:off x="5638800" y="4397375"/>
            <a:ext cx="3505200" cy="304800"/>
          </a:xfrm>
          <a:prstGeom prst="rect">
            <a:avLst/>
          </a:prstGeom>
          <a:solidFill>
            <a:schemeClr val="accent4">
              <a:lumMod val="20000"/>
              <a:lumOff val="80000"/>
            </a:schemeClr>
          </a:solidFill>
          <a:ln w="12700">
            <a:noFill/>
            <a:miter lim="800000"/>
            <a:headEnd type="none" w="sm" len="sm"/>
            <a:tailEnd type="none" w="sm" len="sm"/>
          </a:ln>
        </p:spPr>
        <p:txBody>
          <a:bodyPr wrap="none" anchor="ctr"/>
          <a:lstStyle/>
          <a:p>
            <a:pPr eaLnBrk="0" hangingPunct="0">
              <a:lnSpc>
                <a:spcPct val="80000"/>
              </a:lnSpc>
              <a:spcBef>
                <a:spcPct val="50000"/>
              </a:spcBef>
            </a:pPr>
            <a:r>
              <a:rPr lang="en-US" sz="2000"/>
              <a:t>Power/Packaging</a:t>
            </a:r>
          </a:p>
        </p:txBody>
      </p:sp>
      <p:sp>
        <p:nvSpPr>
          <p:cNvPr id="24623" name="Text Box 47"/>
          <p:cNvSpPr txBox="1">
            <a:spLocks noChangeArrowheads="1"/>
          </p:cNvSpPr>
          <p:nvPr/>
        </p:nvSpPr>
        <p:spPr bwMode="auto">
          <a:xfrm>
            <a:off x="5715000" y="4797425"/>
            <a:ext cx="3297238" cy="1630363"/>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buClr>
                <a:schemeClr val="tx2"/>
              </a:buClr>
              <a:buSzPct val="130000"/>
              <a:buFontTx/>
              <a:buChar char="•"/>
            </a:pPr>
            <a:r>
              <a:rPr lang="en-US" sz="1600"/>
              <a:t> 13x13mm nPBGA &amp; 16x16mm</a:t>
            </a:r>
            <a:br>
              <a:rPr lang="en-US" sz="1600"/>
            </a:br>
            <a:r>
              <a:rPr lang="en-US" sz="1600"/>
              <a:t>   PBGA</a:t>
            </a:r>
          </a:p>
          <a:p>
            <a:pPr eaLnBrk="0" hangingPunct="0">
              <a:lnSpc>
                <a:spcPct val="80000"/>
              </a:lnSpc>
              <a:spcBef>
                <a:spcPct val="50000"/>
              </a:spcBef>
              <a:buClr>
                <a:schemeClr val="tx2"/>
              </a:buClr>
              <a:buSzPct val="130000"/>
              <a:buFontTx/>
              <a:buChar char="•"/>
            </a:pPr>
            <a:r>
              <a:rPr lang="en-US" sz="1600"/>
              <a:t> Pin-to-pin compatible w/OMAP</a:t>
            </a:r>
            <a:br>
              <a:rPr lang="en-US" sz="1600"/>
            </a:br>
            <a:r>
              <a:rPr lang="en-US" sz="1600"/>
              <a:t>   L138 (+ARM9), 361-pin pkg</a:t>
            </a:r>
          </a:p>
          <a:p>
            <a:pPr eaLnBrk="0" hangingPunct="0">
              <a:lnSpc>
                <a:spcPct val="80000"/>
              </a:lnSpc>
              <a:spcBef>
                <a:spcPct val="50000"/>
              </a:spcBef>
              <a:buClr>
                <a:schemeClr val="tx2"/>
              </a:buClr>
              <a:buSzPct val="130000"/>
              <a:buFontTx/>
              <a:buChar char="•"/>
            </a:pPr>
            <a:r>
              <a:rPr lang="en-US" sz="1600"/>
              <a:t> Dynamic voltage/freq scaling</a:t>
            </a:r>
          </a:p>
          <a:p>
            <a:pPr eaLnBrk="0" hangingPunct="0">
              <a:lnSpc>
                <a:spcPct val="80000"/>
              </a:lnSpc>
              <a:spcBef>
                <a:spcPct val="50000"/>
              </a:spcBef>
              <a:buClr>
                <a:schemeClr val="tx2"/>
              </a:buClr>
              <a:buSzPct val="130000"/>
              <a:buFontTx/>
              <a:buChar char="•"/>
            </a:pPr>
            <a:r>
              <a:rPr lang="en-US" sz="1600"/>
              <a:t> Total Power &lt; 420mW</a:t>
            </a:r>
          </a:p>
        </p:txBody>
      </p:sp>
      <p:sp>
        <p:nvSpPr>
          <p:cNvPr id="638000" name="Line 48"/>
          <p:cNvSpPr>
            <a:spLocks noChangeShapeType="1"/>
          </p:cNvSpPr>
          <p:nvPr/>
        </p:nvSpPr>
        <p:spPr bwMode="auto">
          <a:xfrm flipH="1">
            <a:off x="2895600" y="2057400"/>
            <a:ext cx="533400" cy="0"/>
          </a:xfrm>
          <a:prstGeom prst="line">
            <a:avLst/>
          </a:prstGeom>
          <a:noFill/>
          <a:ln w="12700">
            <a:solidFill>
              <a:schemeClr val="tx1"/>
            </a:solidFill>
            <a:round/>
            <a:headEnd type="triangle" w="med" len="me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8001" name="Line 49"/>
          <p:cNvSpPr>
            <a:spLocks noChangeShapeType="1"/>
          </p:cNvSpPr>
          <p:nvPr/>
        </p:nvSpPr>
        <p:spPr bwMode="auto">
          <a:xfrm>
            <a:off x="2895600" y="2057400"/>
            <a:ext cx="0" cy="152400"/>
          </a:xfrm>
          <a:prstGeom prst="line">
            <a:avLst/>
          </a:prstGeom>
          <a:noFill/>
          <a:ln w="12700">
            <a:solidFill>
              <a:schemeClr val="tx1"/>
            </a:solidFill>
            <a:round/>
            <a:headEnd type="none" w="sm" len="sm"/>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8002" name="Line 50"/>
          <p:cNvSpPr>
            <a:spLocks noChangeShapeType="1"/>
          </p:cNvSpPr>
          <p:nvPr/>
        </p:nvSpPr>
        <p:spPr bwMode="auto">
          <a:xfrm>
            <a:off x="2895600" y="4343400"/>
            <a:ext cx="0" cy="1524000"/>
          </a:xfrm>
          <a:prstGeom prst="line">
            <a:avLst/>
          </a:prstGeom>
          <a:noFill/>
          <a:ln w="12700">
            <a:solidFill>
              <a:schemeClr val="tx1"/>
            </a:solidFill>
            <a:round/>
            <a:headEnd type="triangle" w="med" len="me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8003" name="Line 51"/>
          <p:cNvSpPr>
            <a:spLocks noChangeShapeType="1"/>
          </p:cNvSpPr>
          <p:nvPr/>
        </p:nvSpPr>
        <p:spPr bwMode="auto">
          <a:xfrm>
            <a:off x="2895600" y="5867400"/>
            <a:ext cx="533400" cy="0"/>
          </a:xfrm>
          <a:prstGeom prst="line">
            <a:avLst/>
          </a:prstGeom>
          <a:noFill/>
          <a:ln w="1270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628" name="Text Box 52"/>
          <p:cNvSpPr txBox="1">
            <a:spLocks noChangeArrowheads="1"/>
          </p:cNvSpPr>
          <p:nvPr/>
        </p:nvSpPr>
        <p:spPr bwMode="gray">
          <a:xfrm>
            <a:off x="2624138" y="5338763"/>
            <a:ext cx="228600" cy="95250"/>
          </a:xfrm>
          <a:prstGeom prst="rect">
            <a:avLst/>
          </a:prstGeom>
          <a:noFill/>
          <a:ln w="12700">
            <a:noFill/>
            <a:miter lim="800000"/>
            <a:headEnd type="none" w="sm" len="sm"/>
            <a:tailEnd type="none" w="sm" len="sm"/>
          </a:ln>
        </p:spPr>
        <p:txBody>
          <a:bodyPr lIns="0" tIns="0" rIns="0" bIns="0" anchor="ctr"/>
          <a:lstStyle/>
          <a:p>
            <a:pPr eaLnBrk="0" hangingPunct="0"/>
            <a:r>
              <a:rPr lang="en-US" sz="1000"/>
              <a:t>128</a:t>
            </a:r>
          </a:p>
        </p:txBody>
      </p:sp>
      <p:sp>
        <p:nvSpPr>
          <p:cNvPr id="638005" name="Line 53"/>
          <p:cNvSpPr>
            <a:spLocks noChangeShapeType="1"/>
          </p:cNvSpPr>
          <p:nvPr/>
        </p:nvSpPr>
        <p:spPr bwMode="gray">
          <a:xfrm flipV="1">
            <a:off x="2844800" y="5314950"/>
            <a:ext cx="96838" cy="131763"/>
          </a:xfrm>
          <a:prstGeom prst="line">
            <a:avLst/>
          </a:prstGeom>
          <a:noFill/>
          <a:ln w="12700">
            <a:solidFill>
              <a:schemeClr val="tx1"/>
            </a:solidFill>
            <a:round/>
            <a:headEnd type="none" w="lg" len="lg"/>
            <a:tailEnd type="none" w="lg" len="lg"/>
          </a:ln>
          <a:effectLst/>
        </p:spPr>
        <p:txBody>
          <a:bodyPr lIns="0" tIns="0" rIns="0" bIns="0"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630" name="Text Box 54"/>
          <p:cNvSpPr txBox="1">
            <a:spLocks noChangeArrowheads="1"/>
          </p:cNvSpPr>
          <p:nvPr/>
        </p:nvSpPr>
        <p:spPr bwMode="gray">
          <a:xfrm>
            <a:off x="3057525" y="1862138"/>
            <a:ext cx="228600" cy="95250"/>
          </a:xfrm>
          <a:prstGeom prst="rect">
            <a:avLst/>
          </a:prstGeom>
          <a:noFill/>
          <a:ln w="12700">
            <a:noFill/>
            <a:miter lim="800000"/>
            <a:headEnd type="none" w="sm" len="sm"/>
            <a:tailEnd type="none" w="sm" len="sm"/>
          </a:ln>
        </p:spPr>
        <p:txBody>
          <a:bodyPr lIns="0" tIns="0" rIns="0" bIns="0" anchor="ctr"/>
          <a:lstStyle/>
          <a:p>
            <a:pPr eaLnBrk="0" hangingPunct="0"/>
            <a:r>
              <a:rPr lang="en-US" sz="1000"/>
              <a:t>128</a:t>
            </a:r>
          </a:p>
        </p:txBody>
      </p:sp>
      <p:sp>
        <p:nvSpPr>
          <p:cNvPr id="638007" name="Line 55"/>
          <p:cNvSpPr>
            <a:spLocks noChangeShapeType="1"/>
          </p:cNvSpPr>
          <p:nvPr/>
        </p:nvSpPr>
        <p:spPr bwMode="gray">
          <a:xfrm flipV="1">
            <a:off x="3116263" y="1985963"/>
            <a:ext cx="96837" cy="131762"/>
          </a:xfrm>
          <a:prstGeom prst="line">
            <a:avLst/>
          </a:prstGeom>
          <a:noFill/>
          <a:ln w="12700">
            <a:solidFill>
              <a:schemeClr val="tx1"/>
            </a:solidFill>
            <a:round/>
            <a:headEnd type="none" w="lg" len="lg"/>
            <a:tailEnd type="none" w="lg" len="lg"/>
          </a:ln>
          <a:effectLst/>
        </p:spPr>
        <p:txBody>
          <a:bodyPr lIns="0" tIns="0" rIns="0" bIns="0"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8008" name="Line 56"/>
          <p:cNvSpPr>
            <a:spLocks noChangeShapeType="1"/>
          </p:cNvSpPr>
          <p:nvPr/>
        </p:nvSpPr>
        <p:spPr bwMode="auto">
          <a:xfrm>
            <a:off x="2209800" y="3276600"/>
            <a:ext cx="228600" cy="0"/>
          </a:xfrm>
          <a:prstGeom prst="line">
            <a:avLst/>
          </a:prstGeom>
          <a:noFill/>
          <a:ln w="28575">
            <a:solidFill>
              <a:schemeClr val="tx1"/>
            </a:solidFill>
            <a:round/>
            <a:headEnd type="triangle" w="med" len="me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4633" name="Rectangle 57"/>
          <p:cNvSpPr>
            <a:spLocks noChangeArrowheads="1"/>
          </p:cNvSpPr>
          <p:nvPr/>
        </p:nvSpPr>
        <p:spPr bwMode="auto">
          <a:xfrm>
            <a:off x="457200" y="4572000"/>
            <a:ext cx="9906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USB</a:t>
            </a:r>
          </a:p>
        </p:txBody>
      </p:sp>
      <p:sp>
        <p:nvSpPr>
          <p:cNvPr id="24634" name="Rectangle 58"/>
          <p:cNvSpPr>
            <a:spLocks noChangeArrowheads="1"/>
          </p:cNvSpPr>
          <p:nvPr/>
        </p:nvSpPr>
        <p:spPr bwMode="auto">
          <a:xfrm>
            <a:off x="457200" y="5181600"/>
            <a:ext cx="9906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Timers</a:t>
            </a:r>
          </a:p>
        </p:txBody>
      </p:sp>
      <p:sp>
        <p:nvSpPr>
          <p:cNvPr id="24635" name="Rectangle 59"/>
          <p:cNvSpPr>
            <a:spLocks noChangeArrowheads="1"/>
          </p:cNvSpPr>
          <p:nvPr/>
        </p:nvSpPr>
        <p:spPr bwMode="auto">
          <a:xfrm>
            <a:off x="457200" y="5791200"/>
            <a:ext cx="9906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000">
                <a:latin typeface="Arial Narrow" pitchFamily="34" charset="0"/>
              </a:rPr>
              <a:t>LCD, PWM, eCAP</a:t>
            </a:r>
          </a:p>
        </p:txBody>
      </p:sp>
      <p:sp>
        <p:nvSpPr>
          <p:cNvPr id="24636" name="Rectangle 60"/>
          <p:cNvSpPr>
            <a:spLocks noChangeArrowheads="1"/>
          </p:cNvSpPr>
          <p:nvPr/>
        </p:nvSpPr>
        <p:spPr bwMode="auto">
          <a:xfrm>
            <a:off x="457200" y="6096000"/>
            <a:ext cx="9906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Arial Narrow" pitchFamily="34" charset="0"/>
              </a:rPr>
              <a:t>uPP</a:t>
            </a:r>
          </a:p>
        </p:txBody>
      </p:sp>
      <p:sp>
        <p:nvSpPr>
          <p:cNvPr id="24637" name="AutoShape 62"/>
          <p:cNvSpPr>
            <a:spLocks noChangeArrowheads="1"/>
          </p:cNvSpPr>
          <p:nvPr/>
        </p:nvSpPr>
        <p:spPr bwMode="auto">
          <a:xfrm>
            <a:off x="3543300" y="3429000"/>
            <a:ext cx="1752600" cy="1371600"/>
          </a:xfrm>
          <a:prstGeom prst="roundRect">
            <a:avLst>
              <a:gd name="adj" fmla="val 16667"/>
            </a:avLst>
          </a:prstGeom>
          <a:solidFill>
            <a:srgbClr val="CCFF66"/>
          </a:solidFill>
          <a:ln w="12700" algn="ctr">
            <a:solidFill>
              <a:schemeClr val="tx1"/>
            </a:solidFill>
            <a:round/>
            <a:headEnd type="none" w="sm" len="sm"/>
            <a:tailEnd type="none" w="sm" len="sm"/>
          </a:ln>
        </p:spPr>
        <p:txBody>
          <a:bodyPr wrap="none" anchor="ctr"/>
          <a:lstStyle/>
          <a:p>
            <a:pPr algn="ctr" eaLnBrk="0" hangingPunct="0">
              <a:lnSpc>
                <a:spcPct val="80000"/>
              </a:lnSpc>
              <a:spcBef>
                <a:spcPct val="50000"/>
              </a:spcBef>
            </a:pPr>
            <a:r>
              <a:rPr lang="en-US" sz="1800" b="0">
                <a:latin typeface="Arial Narrow" pitchFamily="34" charset="0"/>
              </a:rPr>
              <a:t>Fixed &amp; Floating-Pt</a:t>
            </a:r>
          </a:p>
          <a:p>
            <a:pPr algn="ctr" eaLnBrk="0" hangingPunct="0">
              <a:lnSpc>
                <a:spcPct val="80000"/>
              </a:lnSpc>
              <a:spcBef>
                <a:spcPct val="50000"/>
              </a:spcBef>
            </a:pPr>
            <a:r>
              <a:rPr lang="en-US" sz="1800" b="0">
                <a:latin typeface="Arial Narrow" pitchFamily="34" charset="0"/>
              </a:rPr>
              <a:t>CPU</a:t>
            </a:r>
          </a:p>
        </p:txBody>
      </p:sp>
    </p:spTree>
    <p:custDataLst>
      <p:tags r:id="rId1"/>
    </p:custDataLst>
    <p:extLst>
      <p:ext uri="{BB962C8B-B14F-4D97-AF65-F5344CB8AC3E}">
        <p14:creationId xmlns:p14="http://schemas.microsoft.com/office/powerpoint/2010/main" val="142680262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2"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3" action="ppaction://hlinksldjump"/>
          </p:cNvPr>
          <p:cNvSpPr txBox="1">
            <a:spLocks noChangeArrowheads="1"/>
          </p:cNvSpPr>
          <p:nvPr>
            <p:custDataLst>
              <p:tags r:id="rId2"/>
            </p:custDataLst>
          </p:nvPr>
        </p:nvSpPr>
        <p:spPr bwMode="auto">
          <a:xfrm>
            <a:off x="301576" y="784095"/>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TI EP Product Portfolio</a:t>
            </a:r>
            <a:endParaRPr lang="en-US" dirty="0">
              <a:solidFill>
                <a:srgbClr val="000000"/>
              </a:solidFill>
            </a:endParaRPr>
          </a:p>
        </p:txBody>
      </p:sp>
      <p:sp>
        <p:nvSpPr>
          <p:cNvPr id="10" name="Text Box 4">
            <a:hlinkClick r:id="rId14" action="ppaction://hlinksldjump"/>
          </p:cNvPr>
          <p:cNvSpPr txBox="1">
            <a:spLocks noChangeArrowheads="1"/>
          </p:cNvSpPr>
          <p:nvPr>
            <p:custDataLst>
              <p:tags r:id="rId3"/>
            </p:custDataLst>
          </p:nvPr>
        </p:nvSpPr>
        <p:spPr bwMode="auto">
          <a:xfrm>
            <a:off x="301576" y="1267576"/>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DSP Core</a:t>
            </a:r>
            <a:endParaRPr lang="en-US" dirty="0">
              <a:solidFill>
                <a:srgbClr val="000000"/>
              </a:solidFill>
            </a:endParaRPr>
          </a:p>
        </p:txBody>
      </p:sp>
      <p:sp>
        <p:nvSpPr>
          <p:cNvPr id="11" name="Text Box 4">
            <a:hlinkClick r:id="rId15" action="ppaction://hlinksldjump"/>
          </p:cNvPr>
          <p:cNvSpPr txBox="1">
            <a:spLocks noChangeArrowheads="1"/>
          </p:cNvSpPr>
          <p:nvPr>
            <p:custDataLst>
              <p:tags r:id="rId4"/>
            </p:custDataLst>
          </p:nvPr>
        </p:nvSpPr>
        <p:spPr bwMode="auto">
          <a:xfrm>
            <a:off x="301576" y="1751057"/>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Devices &amp; Documentation</a:t>
            </a:r>
            <a:endParaRPr lang="en-US" dirty="0">
              <a:solidFill>
                <a:srgbClr val="000000"/>
              </a:solidFill>
            </a:endParaRPr>
          </a:p>
        </p:txBody>
      </p:sp>
      <p:sp>
        <p:nvSpPr>
          <p:cNvPr id="12" name="Text Box 4">
            <a:hlinkClick r:id="rId16" action="ppaction://hlinksldjump"/>
          </p:cNvPr>
          <p:cNvSpPr txBox="1">
            <a:spLocks noChangeArrowheads="1"/>
          </p:cNvSpPr>
          <p:nvPr>
            <p:custDataLst>
              <p:tags r:id="rId5"/>
            </p:custDataLst>
          </p:nvPr>
        </p:nvSpPr>
        <p:spPr bwMode="auto">
          <a:xfrm>
            <a:off x="301576" y="223453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Peripherals</a:t>
            </a:r>
            <a:endParaRPr lang="en-US" dirty="0">
              <a:solidFill>
                <a:srgbClr val="000000"/>
              </a:solidFill>
            </a:endParaRPr>
          </a:p>
        </p:txBody>
      </p:sp>
      <p:sp>
        <p:nvSpPr>
          <p:cNvPr id="13" name="Text Box 4">
            <a:hlinkClick r:id="rId17" action="ppaction://hlinksldjump"/>
          </p:cNvPr>
          <p:cNvSpPr txBox="1">
            <a:spLocks noChangeArrowheads="1"/>
          </p:cNvSpPr>
          <p:nvPr>
            <p:custDataLst>
              <p:tags r:id="rId6"/>
            </p:custDataLst>
          </p:nvPr>
        </p:nvSpPr>
        <p:spPr bwMode="auto">
          <a:xfrm>
            <a:off x="301576" y="2718019"/>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Example Device: C6748 DSP</a:t>
            </a:r>
            <a:endParaRPr lang="en-US" dirty="0">
              <a:solidFill>
                <a:srgbClr val="000000"/>
              </a:solidFill>
            </a:endParaRPr>
          </a:p>
        </p:txBody>
      </p:sp>
      <p:sp>
        <p:nvSpPr>
          <p:cNvPr id="14" name="Text Box 3">
            <a:hlinkClick r:id="rId18" action="ppaction://hlinksldjump"/>
          </p:cNvPr>
          <p:cNvSpPr txBox="1">
            <a:spLocks noChangeArrowheads="1"/>
          </p:cNvSpPr>
          <p:nvPr>
            <p:custDataLst>
              <p:tags r:id="rId7"/>
            </p:custDataLst>
          </p:nvPr>
        </p:nvSpPr>
        <p:spPr bwMode="auto">
          <a:xfrm>
            <a:off x="304800" y="3201500"/>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Choosing a Device</a:t>
            </a:r>
            <a:endParaRPr lang="en-US">
              <a:solidFill>
                <a:srgbClr val="000000"/>
              </a:solidFill>
            </a:endParaRPr>
          </a:p>
        </p:txBody>
      </p:sp>
      <p:sp>
        <p:nvSpPr>
          <p:cNvPr id="15" name="Text Box 4">
            <a:hlinkClick r:id="rId19" action="ppaction://hlinksldjump"/>
          </p:cNvPr>
          <p:cNvSpPr txBox="1">
            <a:spLocks noChangeArrowheads="1"/>
          </p:cNvSpPr>
          <p:nvPr>
            <p:custDataLst>
              <p:tags r:id="rId8"/>
            </p:custDataLst>
          </p:nvPr>
        </p:nvSpPr>
        <p:spPr bwMode="auto">
          <a:xfrm>
            <a:off x="301576" y="3684981"/>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C6000 Arch “Catchup”</a:t>
            </a:r>
            <a:endParaRPr lang="en-US" dirty="0">
              <a:solidFill>
                <a:srgbClr val="000000"/>
              </a:solidFill>
            </a:endParaRPr>
          </a:p>
        </p:txBody>
      </p:sp>
      <p:sp>
        <p:nvSpPr>
          <p:cNvPr id="16" name="Text Box 4">
            <a:hlinkClick r:id="rId20" action="ppaction://hlinksldjump"/>
          </p:cNvPr>
          <p:cNvSpPr txBox="1">
            <a:spLocks noChangeArrowheads="1"/>
          </p:cNvSpPr>
          <p:nvPr>
            <p:custDataLst>
              <p:tags r:id="rId9"/>
            </p:custDataLst>
          </p:nvPr>
        </p:nvSpPr>
        <p:spPr bwMode="auto">
          <a:xfrm>
            <a:off x="301576" y="4168462"/>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a:t>
            </a:r>
            <a:endParaRPr lang="en-US" dirty="0">
              <a:solidFill>
                <a:srgbClr val="000000"/>
              </a:solidFill>
            </a:endParaRPr>
          </a:p>
        </p:txBody>
      </p:sp>
      <p:sp>
        <p:nvSpPr>
          <p:cNvPr id="17" name="Text Box 4">
            <a:hlinkClick r:id="rId21" action="ppaction://hlinksldjump"/>
          </p:cNvPr>
          <p:cNvSpPr txBox="1">
            <a:spLocks noChangeArrowheads="1"/>
          </p:cNvSpPr>
          <p:nvPr>
            <p:custDataLst>
              <p:tags r:id="rId10"/>
            </p:custDataLst>
          </p:nvPr>
        </p:nvSpPr>
        <p:spPr bwMode="auto">
          <a:xfrm>
            <a:off x="301576" y="4651943"/>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Lab</a:t>
            </a:r>
            <a:endParaRPr lang="en-US" dirty="0">
              <a:solidFill>
                <a:srgbClr val="000000"/>
              </a:solidFill>
            </a:endParaRPr>
          </a:p>
        </p:txBody>
      </p:sp>
    </p:spTree>
    <p:custDataLst>
      <p:tags r:id="rId1"/>
    </p:custDataLst>
    <p:extLst>
      <p:ext uri="{BB962C8B-B14F-4D97-AF65-F5344CB8AC3E}">
        <p14:creationId xmlns:p14="http://schemas.microsoft.com/office/powerpoint/2010/main" val="340852248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50800"/>
            <a:ext cx="9144000" cy="482600"/>
          </a:xfrm>
        </p:spPr>
        <p:txBody>
          <a:bodyPr>
            <a:normAutofit fontScale="90000"/>
          </a:bodyPr>
          <a:lstStyle/>
          <a:p>
            <a:r>
              <a:rPr lang="en-US" smtClean="0"/>
              <a:t>DSP &amp; ARM MPU Selection Tool</a:t>
            </a:r>
          </a:p>
        </p:txBody>
      </p:sp>
      <p:sp>
        <p:nvSpPr>
          <p:cNvPr id="32772" name="Text Box 4"/>
          <p:cNvSpPr txBox="1">
            <a:spLocks noChangeArrowheads="1"/>
          </p:cNvSpPr>
          <p:nvPr/>
        </p:nvSpPr>
        <p:spPr bwMode="auto">
          <a:xfrm>
            <a:off x="1166395" y="6534105"/>
            <a:ext cx="6974986" cy="338554"/>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dirty="0">
                <a:solidFill>
                  <a:schemeClr val="tx2"/>
                </a:solidFill>
                <a:latin typeface="Arial Narrow" pitchFamily="34" charset="0"/>
              </a:rPr>
              <a:t>http://focus.ti.com/en/multimedia/flash/selection_tools/dsp/dsp.html</a:t>
            </a:r>
          </a:p>
        </p:txBody>
      </p:sp>
      <p:pic>
        <p:nvPicPr>
          <p:cNvPr id="2051" name="Picture 3"/>
          <p:cNvPicPr>
            <a:picLocks noChangeAspect="1" noChangeArrowheads="1"/>
          </p:cNvPicPr>
          <p:nvPr/>
        </p:nvPicPr>
        <p:blipFill>
          <a:blip r:embed="rId3" cstate="print"/>
          <a:srcRect/>
          <a:stretch>
            <a:fillRect/>
          </a:stretch>
        </p:blipFill>
        <p:spPr bwMode="auto">
          <a:xfrm>
            <a:off x="490538" y="555008"/>
            <a:ext cx="8043862" cy="5900542"/>
          </a:xfrm>
          <a:prstGeom prst="rect">
            <a:avLst/>
          </a:prstGeom>
          <a:noFill/>
          <a:ln w="12700">
            <a:solidFill>
              <a:schemeClr val="tx1"/>
            </a:solidFill>
            <a:miter lim="800000"/>
            <a:headEnd/>
            <a:tailEnd/>
          </a:ln>
          <a:effectLst>
            <a:outerShdw blurRad="50800" dist="762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103345940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6"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7" action="ppaction://hlinksldjump"/>
          </p:cNvPr>
          <p:cNvSpPr txBox="1">
            <a:spLocks noChangeArrowheads="1"/>
          </p:cNvSpPr>
          <p:nvPr>
            <p:custDataLst>
              <p:tags r:id="rId2"/>
            </p:custDataLst>
          </p:nvPr>
        </p:nvSpPr>
        <p:spPr bwMode="auto">
          <a:xfrm>
            <a:off x="301576" y="784095"/>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TI EP Product Portfolio</a:t>
            </a:r>
            <a:endParaRPr lang="en-US" dirty="0">
              <a:solidFill>
                <a:srgbClr val="000000"/>
              </a:solidFill>
            </a:endParaRPr>
          </a:p>
        </p:txBody>
      </p:sp>
      <p:sp>
        <p:nvSpPr>
          <p:cNvPr id="10" name="Text Box 4">
            <a:hlinkClick r:id="rId18" action="ppaction://hlinksldjump"/>
          </p:cNvPr>
          <p:cNvSpPr txBox="1">
            <a:spLocks noChangeArrowheads="1"/>
          </p:cNvSpPr>
          <p:nvPr>
            <p:custDataLst>
              <p:tags r:id="rId3"/>
            </p:custDataLst>
          </p:nvPr>
        </p:nvSpPr>
        <p:spPr bwMode="auto">
          <a:xfrm>
            <a:off x="301576" y="1267576"/>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DSP Core</a:t>
            </a:r>
            <a:endParaRPr lang="en-US" dirty="0">
              <a:solidFill>
                <a:srgbClr val="000000"/>
              </a:solidFill>
            </a:endParaRPr>
          </a:p>
        </p:txBody>
      </p:sp>
      <p:sp>
        <p:nvSpPr>
          <p:cNvPr id="11" name="Text Box 4">
            <a:hlinkClick r:id="rId19" action="ppaction://hlinksldjump"/>
          </p:cNvPr>
          <p:cNvSpPr txBox="1">
            <a:spLocks noChangeArrowheads="1"/>
          </p:cNvSpPr>
          <p:nvPr>
            <p:custDataLst>
              <p:tags r:id="rId4"/>
            </p:custDataLst>
          </p:nvPr>
        </p:nvSpPr>
        <p:spPr bwMode="auto">
          <a:xfrm>
            <a:off x="301576" y="1751057"/>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Devices &amp; Documentation</a:t>
            </a:r>
            <a:endParaRPr lang="en-US" dirty="0">
              <a:solidFill>
                <a:srgbClr val="000000"/>
              </a:solidFill>
            </a:endParaRPr>
          </a:p>
        </p:txBody>
      </p:sp>
      <p:sp>
        <p:nvSpPr>
          <p:cNvPr id="12" name="Text Box 4">
            <a:hlinkClick r:id="rId20" action="ppaction://hlinksldjump"/>
          </p:cNvPr>
          <p:cNvSpPr txBox="1">
            <a:spLocks noChangeArrowheads="1"/>
          </p:cNvSpPr>
          <p:nvPr>
            <p:custDataLst>
              <p:tags r:id="rId5"/>
            </p:custDataLst>
          </p:nvPr>
        </p:nvSpPr>
        <p:spPr bwMode="auto">
          <a:xfrm>
            <a:off x="301576" y="223453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Peripherals</a:t>
            </a:r>
            <a:endParaRPr lang="en-US" dirty="0">
              <a:solidFill>
                <a:srgbClr val="000000"/>
              </a:solidFill>
            </a:endParaRPr>
          </a:p>
        </p:txBody>
      </p:sp>
      <p:sp>
        <p:nvSpPr>
          <p:cNvPr id="13" name="Text Box 4">
            <a:hlinkClick r:id="rId21" action="ppaction://hlinksldjump"/>
          </p:cNvPr>
          <p:cNvSpPr txBox="1">
            <a:spLocks noChangeArrowheads="1"/>
          </p:cNvSpPr>
          <p:nvPr>
            <p:custDataLst>
              <p:tags r:id="rId6"/>
            </p:custDataLst>
          </p:nvPr>
        </p:nvSpPr>
        <p:spPr bwMode="auto">
          <a:xfrm>
            <a:off x="301576" y="2718019"/>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Example Device: C6748 DSP</a:t>
            </a:r>
            <a:endParaRPr lang="en-US" dirty="0">
              <a:solidFill>
                <a:srgbClr val="000000"/>
              </a:solidFill>
            </a:endParaRPr>
          </a:p>
        </p:txBody>
      </p:sp>
      <p:sp>
        <p:nvSpPr>
          <p:cNvPr id="14" name="Text Box 4">
            <a:hlinkClick r:id="rId22" action="ppaction://hlinksldjump"/>
          </p:cNvPr>
          <p:cNvSpPr txBox="1">
            <a:spLocks noChangeArrowheads="1"/>
          </p:cNvSpPr>
          <p:nvPr>
            <p:custDataLst>
              <p:tags r:id="rId7"/>
            </p:custDataLst>
          </p:nvPr>
        </p:nvSpPr>
        <p:spPr bwMode="auto">
          <a:xfrm>
            <a:off x="301576" y="3201500"/>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Choosing a Device</a:t>
            </a:r>
            <a:endParaRPr lang="en-US" dirty="0">
              <a:solidFill>
                <a:srgbClr val="000000"/>
              </a:solidFill>
            </a:endParaRPr>
          </a:p>
        </p:txBody>
      </p:sp>
      <p:sp>
        <p:nvSpPr>
          <p:cNvPr id="15" name="Text Box 3">
            <a:hlinkClick r:id="rId23" action="ppaction://hlinksldjump"/>
          </p:cNvPr>
          <p:cNvSpPr txBox="1">
            <a:spLocks noChangeArrowheads="1"/>
          </p:cNvSpPr>
          <p:nvPr>
            <p:custDataLst>
              <p:tags r:id="rId8"/>
            </p:custDataLst>
          </p:nvPr>
        </p:nvSpPr>
        <p:spPr bwMode="auto">
          <a:xfrm>
            <a:off x="304800" y="3684981"/>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C6000 Arch “Catchup”</a:t>
            </a:r>
            <a:endParaRPr lang="en-US">
              <a:solidFill>
                <a:srgbClr val="000000"/>
              </a:solidFill>
            </a:endParaRPr>
          </a:p>
        </p:txBody>
      </p:sp>
      <p:sp>
        <p:nvSpPr>
          <p:cNvPr id="16" name="Text Box 6">
            <a:hlinkClick r:id="rId24" action="ppaction://hlinksldjump"/>
          </p:cNvPr>
          <p:cNvSpPr txBox="1">
            <a:spLocks noChangeArrowheads="1"/>
          </p:cNvSpPr>
          <p:nvPr>
            <p:custDataLst>
              <p:tags r:id="rId9"/>
            </p:custDataLst>
          </p:nvPr>
        </p:nvSpPr>
        <p:spPr bwMode="auto">
          <a:xfrm>
            <a:off x="769877" y="4158769"/>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C64x+ Interrupts</a:t>
            </a:r>
            <a:endParaRPr lang="en-US" sz="2000" dirty="0">
              <a:solidFill>
                <a:srgbClr val="000000"/>
              </a:solidFill>
            </a:endParaRPr>
          </a:p>
        </p:txBody>
      </p:sp>
      <p:sp>
        <p:nvSpPr>
          <p:cNvPr id="17" name="Text Box 6">
            <a:hlinkClick r:id="rId25" action="ppaction://hlinksldjump"/>
          </p:cNvPr>
          <p:cNvSpPr txBox="1">
            <a:spLocks noChangeArrowheads="1"/>
          </p:cNvSpPr>
          <p:nvPr>
            <p:custDataLst>
              <p:tags r:id="rId10"/>
            </p:custDataLst>
          </p:nvPr>
        </p:nvSpPr>
        <p:spPr bwMode="auto">
          <a:xfrm>
            <a:off x="769877" y="4547048"/>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Event Combiner</a:t>
            </a:r>
            <a:endParaRPr lang="en-US" sz="2000" dirty="0">
              <a:solidFill>
                <a:srgbClr val="000000"/>
              </a:solidFill>
            </a:endParaRPr>
          </a:p>
        </p:txBody>
      </p:sp>
      <p:sp>
        <p:nvSpPr>
          <p:cNvPr id="18" name="Text Box 6">
            <a:hlinkClick r:id="rId26" action="ppaction://hlinksldjump"/>
          </p:cNvPr>
          <p:cNvSpPr txBox="1">
            <a:spLocks noChangeArrowheads="1"/>
          </p:cNvSpPr>
          <p:nvPr>
            <p:custDataLst>
              <p:tags r:id="rId11"/>
            </p:custDataLst>
          </p:nvPr>
        </p:nvSpPr>
        <p:spPr bwMode="auto">
          <a:xfrm>
            <a:off x="769877" y="4935327"/>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Target Config Files</a:t>
            </a:r>
            <a:endParaRPr lang="en-US" sz="2000" dirty="0">
              <a:solidFill>
                <a:srgbClr val="000000"/>
              </a:solidFill>
            </a:endParaRPr>
          </a:p>
        </p:txBody>
      </p:sp>
      <p:sp>
        <p:nvSpPr>
          <p:cNvPr id="19" name="Text Box 6">
            <a:hlinkClick r:id="rId27" action="ppaction://hlinksldjump"/>
          </p:cNvPr>
          <p:cNvSpPr txBox="1">
            <a:spLocks noChangeArrowheads="1"/>
          </p:cNvSpPr>
          <p:nvPr>
            <p:custDataLst>
              <p:tags r:id="rId12"/>
            </p:custDataLst>
          </p:nvPr>
        </p:nvSpPr>
        <p:spPr bwMode="auto">
          <a:xfrm>
            <a:off x="769877" y="5323606"/>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Creating Custom Platforms</a:t>
            </a:r>
            <a:endParaRPr lang="en-US" sz="2000" dirty="0">
              <a:solidFill>
                <a:srgbClr val="000000"/>
              </a:solidFill>
            </a:endParaRPr>
          </a:p>
        </p:txBody>
      </p:sp>
      <p:sp>
        <p:nvSpPr>
          <p:cNvPr id="20" name="Text Box 4">
            <a:hlinkClick r:id="rId28" action="ppaction://hlinksldjump"/>
          </p:cNvPr>
          <p:cNvSpPr txBox="1">
            <a:spLocks noChangeArrowheads="1"/>
          </p:cNvSpPr>
          <p:nvPr>
            <p:custDataLst>
              <p:tags r:id="rId13"/>
            </p:custDataLst>
          </p:nvPr>
        </p:nvSpPr>
        <p:spPr bwMode="auto">
          <a:xfrm>
            <a:off x="301576" y="572157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a:t>
            </a:r>
            <a:endParaRPr lang="en-US" dirty="0">
              <a:solidFill>
                <a:srgbClr val="000000"/>
              </a:solidFill>
            </a:endParaRPr>
          </a:p>
        </p:txBody>
      </p:sp>
      <p:sp>
        <p:nvSpPr>
          <p:cNvPr id="21" name="Text Box 4">
            <a:hlinkClick r:id="rId29" action="ppaction://hlinksldjump"/>
          </p:cNvPr>
          <p:cNvSpPr txBox="1">
            <a:spLocks noChangeArrowheads="1"/>
          </p:cNvSpPr>
          <p:nvPr>
            <p:custDataLst>
              <p:tags r:id="rId14"/>
            </p:custDataLst>
          </p:nvPr>
        </p:nvSpPr>
        <p:spPr bwMode="auto">
          <a:xfrm>
            <a:off x="301576" y="6205059"/>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Lab</a:t>
            </a:r>
            <a:endParaRPr lang="en-US" dirty="0">
              <a:solidFill>
                <a:srgbClr val="000000"/>
              </a:solidFill>
            </a:endParaRPr>
          </a:p>
        </p:txBody>
      </p:sp>
    </p:spTree>
    <p:custDataLst>
      <p:tags r:id="rId1"/>
    </p:custDataLst>
    <p:extLst>
      <p:ext uri="{BB962C8B-B14F-4D97-AF65-F5344CB8AC3E}">
        <p14:creationId xmlns:p14="http://schemas.microsoft.com/office/powerpoint/2010/main" val="284846517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6"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7" action="ppaction://hlinksldjump"/>
          </p:cNvPr>
          <p:cNvSpPr txBox="1">
            <a:spLocks noChangeArrowheads="1"/>
          </p:cNvSpPr>
          <p:nvPr>
            <p:custDataLst>
              <p:tags r:id="rId2"/>
            </p:custDataLst>
          </p:nvPr>
        </p:nvSpPr>
        <p:spPr bwMode="auto">
          <a:xfrm>
            <a:off x="301576" y="784095"/>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TI EP Product Portfolio</a:t>
            </a:r>
            <a:endParaRPr lang="en-US" dirty="0">
              <a:solidFill>
                <a:srgbClr val="000000"/>
              </a:solidFill>
            </a:endParaRPr>
          </a:p>
        </p:txBody>
      </p:sp>
      <p:sp>
        <p:nvSpPr>
          <p:cNvPr id="10" name="Text Box 4">
            <a:hlinkClick r:id="rId18" action="ppaction://hlinksldjump"/>
          </p:cNvPr>
          <p:cNvSpPr txBox="1">
            <a:spLocks noChangeArrowheads="1"/>
          </p:cNvSpPr>
          <p:nvPr>
            <p:custDataLst>
              <p:tags r:id="rId3"/>
            </p:custDataLst>
          </p:nvPr>
        </p:nvSpPr>
        <p:spPr bwMode="auto">
          <a:xfrm>
            <a:off x="301576" y="1267576"/>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DSP Core</a:t>
            </a:r>
            <a:endParaRPr lang="en-US" dirty="0">
              <a:solidFill>
                <a:srgbClr val="000000"/>
              </a:solidFill>
            </a:endParaRPr>
          </a:p>
        </p:txBody>
      </p:sp>
      <p:sp>
        <p:nvSpPr>
          <p:cNvPr id="11" name="Text Box 4">
            <a:hlinkClick r:id="rId19" action="ppaction://hlinksldjump"/>
          </p:cNvPr>
          <p:cNvSpPr txBox="1">
            <a:spLocks noChangeArrowheads="1"/>
          </p:cNvSpPr>
          <p:nvPr>
            <p:custDataLst>
              <p:tags r:id="rId4"/>
            </p:custDataLst>
          </p:nvPr>
        </p:nvSpPr>
        <p:spPr bwMode="auto">
          <a:xfrm>
            <a:off x="301576" y="1751057"/>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Devices &amp; Documentation</a:t>
            </a:r>
            <a:endParaRPr lang="en-US" dirty="0">
              <a:solidFill>
                <a:srgbClr val="000000"/>
              </a:solidFill>
            </a:endParaRPr>
          </a:p>
        </p:txBody>
      </p:sp>
      <p:sp>
        <p:nvSpPr>
          <p:cNvPr id="12" name="Text Box 4">
            <a:hlinkClick r:id="rId20" action="ppaction://hlinksldjump"/>
          </p:cNvPr>
          <p:cNvSpPr txBox="1">
            <a:spLocks noChangeArrowheads="1"/>
          </p:cNvSpPr>
          <p:nvPr>
            <p:custDataLst>
              <p:tags r:id="rId5"/>
            </p:custDataLst>
          </p:nvPr>
        </p:nvSpPr>
        <p:spPr bwMode="auto">
          <a:xfrm>
            <a:off x="301576" y="223453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Peripherals</a:t>
            </a:r>
            <a:endParaRPr lang="en-US" dirty="0">
              <a:solidFill>
                <a:srgbClr val="000000"/>
              </a:solidFill>
            </a:endParaRPr>
          </a:p>
        </p:txBody>
      </p:sp>
      <p:sp>
        <p:nvSpPr>
          <p:cNvPr id="13" name="Text Box 4">
            <a:hlinkClick r:id="rId21" action="ppaction://hlinksldjump"/>
          </p:cNvPr>
          <p:cNvSpPr txBox="1">
            <a:spLocks noChangeArrowheads="1"/>
          </p:cNvSpPr>
          <p:nvPr>
            <p:custDataLst>
              <p:tags r:id="rId6"/>
            </p:custDataLst>
          </p:nvPr>
        </p:nvSpPr>
        <p:spPr bwMode="auto">
          <a:xfrm>
            <a:off x="301576" y="2718019"/>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Example Device: C6748 DSP</a:t>
            </a:r>
            <a:endParaRPr lang="en-US" dirty="0">
              <a:solidFill>
                <a:srgbClr val="000000"/>
              </a:solidFill>
            </a:endParaRPr>
          </a:p>
        </p:txBody>
      </p:sp>
      <p:sp>
        <p:nvSpPr>
          <p:cNvPr id="14" name="Text Box 4">
            <a:hlinkClick r:id="rId22" action="ppaction://hlinksldjump"/>
          </p:cNvPr>
          <p:cNvSpPr txBox="1">
            <a:spLocks noChangeArrowheads="1"/>
          </p:cNvSpPr>
          <p:nvPr>
            <p:custDataLst>
              <p:tags r:id="rId7"/>
            </p:custDataLst>
          </p:nvPr>
        </p:nvSpPr>
        <p:spPr bwMode="auto">
          <a:xfrm>
            <a:off x="301576" y="3201500"/>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Choosing a Device</a:t>
            </a:r>
            <a:endParaRPr lang="en-US" dirty="0">
              <a:solidFill>
                <a:srgbClr val="000000"/>
              </a:solidFill>
            </a:endParaRPr>
          </a:p>
        </p:txBody>
      </p:sp>
      <p:sp>
        <p:nvSpPr>
          <p:cNvPr id="15" name="Text Box 4">
            <a:hlinkClick r:id="rId23" action="ppaction://hlinksldjump"/>
          </p:cNvPr>
          <p:cNvSpPr txBox="1">
            <a:spLocks noChangeArrowheads="1"/>
          </p:cNvSpPr>
          <p:nvPr>
            <p:custDataLst>
              <p:tags r:id="rId8"/>
            </p:custDataLst>
          </p:nvPr>
        </p:nvSpPr>
        <p:spPr bwMode="auto">
          <a:xfrm>
            <a:off x="301576" y="3684981"/>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C6000 Arch “Catchup”</a:t>
            </a:r>
            <a:endParaRPr lang="en-US" dirty="0">
              <a:solidFill>
                <a:srgbClr val="000000"/>
              </a:solidFill>
            </a:endParaRPr>
          </a:p>
        </p:txBody>
      </p:sp>
      <p:sp>
        <p:nvSpPr>
          <p:cNvPr id="16" name="Text Box 5">
            <a:hlinkClick r:id="rId24" action="ppaction://hlinksldjump"/>
          </p:cNvPr>
          <p:cNvSpPr txBox="1">
            <a:spLocks noChangeArrowheads="1"/>
          </p:cNvSpPr>
          <p:nvPr>
            <p:custDataLst>
              <p:tags r:id="rId9"/>
            </p:custDataLst>
          </p:nvPr>
        </p:nvSpPr>
        <p:spPr bwMode="auto">
          <a:xfrm>
            <a:off x="774000" y="4158769"/>
            <a:ext cx="4864800" cy="332399"/>
          </a:xfrm>
          <a:prstGeom prst="rect">
            <a:avLst/>
          </a:prstGeom>
          <a:solidFill>
            <a:schemeClr val="bg1"/>
          </a:solidFill>
          <a:ln w="19050">
            <a:solidFill>
              <a:schemeClr val="tx1"/>
            </a:solid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C64x+ Interrupts</a:t>
            </a:r>
            <a:endParaRPr lang="en-US" sz="2000" dirty="0">
              <a:solidFill>
                <a:srgbClr val="000000"/>
              </a:solidFill>
            </a:endParaRPr>
          </a:p>
        </p:txBody>
      </p:sp>
      <p:sp>
        <p:nvSpPr>
          <p:cNvPr id="17" name="Text Box 6">
            <a:hlinkClick r:id="rId25" action="ppaction://hlinksldjump"/>
          </p:cNvPr>
          <p:cNvSpPr txBox="1">
            <a:spLocks noChangeArrowheads="1"/>
          </p:cNvSpPr>
          <p:nvPr>
            <p:custDataLst>
              <p:tags r:id="rId10"/>
            </p:custDataLst>
          </p:nvPr>
        </p:nvSpPr>
        <p:spPr bwMode="auto">
          <a:xfrm>
            <a:off x="769877" y="4547048"/>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Event Combiner</a:t>
            </a:r>
            <a:endParaRPr lang="en-US" sz="2000" dirty="0">
              <a:solidFill>
                <a:srgbClr val="000000"/>
              </a:solidFill>
            </a:endParaRPr>
          </a:p>
        </p:txBody>
      </p:sp>
      <p:sp>
        <p:nvSpPr>
          <p:cNvPr id="18" name="Text Box 6">
            <a:hlinkClick r:id="rId26" action="ppaction://hlinksldjump"/>
          </p:cNvPr>
          <p:cNvSpPr txBox="1">
            <a:spLocks noChangeArrowheads="1"/>
          </p:cNvSpPr>
          <p:nvPr>
            <p:custDataLst>
              <p:tags r:id="rId11"/>
            </p:custDataLst>
          </p:nvPr>
        </p:nvSpPr>
        <p:spPr bwMode="auto">
          <a:xfrm>
            <a:off x="769877" y="4935327"/>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Target Config Files</a:t>
            </a:r>
            <a:endParaRPr lang="en-US" sz="2000" dirty="0">
              <a:solidFill>
                <a:srgbClr val="000000"/>
              </a:solidFill>
            </a:endParaRPr>
          </a:p>
        </p:txBody>
      </p:sp>
      <p:sp>
        <p:nvSpPr>
          <p:cNvPr id="19" name="Text Box 6">
            <a:hlinkClick r:id="rId27" action="ppaction://hlinksldjump"/>
          </p:cNvPr>
          <p:cNvSpPr txBox="1">
            <a:spLocks noChangeArrowheads="1"/>
          </p:cNvSpPr>
          <p:nvPr>
            <p:custDataLst>
              <p:tags r:id="rId12"/>
            </p:custDataLst>
          </p:nvPr>
        </p:nvSpPr>
        <p:spPr bwMode="auto">
          <a:xfrm>
            <a:off x="769877" y="5323606"/>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Creating Custom Platforms</a:t>
            </a:r>
            <a:endParaRPr lang="en-US" sz="2000" dirty="0">
              <a:solidFill>
                <a:srgbClr val="000000"/>
              </a:solidFill>
            </a:endParaRPr>
          </a:p>
        </p:txBody>
      </p:sp>
      <p:sp>
        <p:nvSpPr>
          <p:cNvPr id="20" name="Text Box 4">
            <a:hlinkClick r:id="rId28" action="ppaction://hlinksldjump"/>
          </p:cNvPr>
          <p:cNvSpPr txBox="1">
            <a:spLocks noChangeArrowheads="1"/>
          </p:cNvSpPr>
          <p:nvPr>
            <p:custDataLst>
              <p:tags r:id="rId13"/>
            </p:custDataLst>
          </p:nvPr>
        </p:nvSpPr>
        <p:spPr bwMode="auto">
          <a:xfrm>
            <a:off x="301576" y="572157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a:t>
            </a:r>
            <a:endParaRPr lang="en-US" dirty="0">
              <a:solidFill>
                <a:srgbClr val="000000"/>
              </a:solidFill>
            </a:endParaRPr>
          </a:p>
        </p:txBody>
      </p:sp>
      <p:sp>
        <p:nvSpPr>
          <p:cNvPr id="21" name="Text Box 4">
            <a:hlinkClick r:id="rId29" action="ppaction://hlinksldjump"/>
          </p:cNvPr>
          <p:cNvSpPr txBox="1">
            <a:spLocks noChangeArrowheads="1"/>
          </p:cNvSpPr>
          <p:nvPr>
            <p:custDataLst>
              <p:tags r:id="rId14"/>
            </p:custDataLst>
          </p:nvPr>
        </p:nvSpPr>
        <p:spPr bwMode="auto">
          <a:xfrm>
            <a:off x="301576" y="6205059"/>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Lab</a:t>
            </a:r>
            <a:endParaRPr lang="en-US" dirty="0">
              <a:solidFill>
                <a:srgbClr val="000000"/>
              </a:solidFill>
            </a:endParaRPr>
          </a:p>
        </p:txBody>
      </p:sp>
    </p:spTree>
    <p:custDataLst>
      <p:tags r:id="rId1"/>
    </p:custDataLst>
    <p:extLst>
      <p:ext uri="{BB962C8B-B14F-4D97-AF65-F5344CB8AC3E}">
        <p14:creationId xmlns:p14="http://schemas.microsoft.com/office/powerpoint/2010/main" val="291802618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2"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3">
            <a:hlinkClick r:id="rId13" action="ppaction://hlinksldjump"/>
          </p:cNvPr>
          <p:cNvSpPr txBox="1">
            <a:spLocks noChangeArrowheads="1"/>
          </p:cNvSpPr>
          <p:nvPr>
            <p:custDataLst>
              <p:tags r:id="rId2"/>
            </p:custDataLst>
          </p:nvPr>
        </p:nvSpPr>
        <p:spPr bwMode="auto">
          <a:xfrm>
            <a:off x="304800" y="784095"/>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TI EP Product Portfolio</a:t>
            </a:r>
            <a:endParaRPr lang="en-US">
              <a:solidFill>
                <a:srgbClr val="000000"/>
              </a:solidFill>
            </a:endParaRPr>
          </a:p>
        </p:txBody>
      </p:sp>
      <p:sp>
        <p:nvSpPr>
          <p:cNvPr id="10" name="Text Box 4">
            <a:hlinkClick r:id="rId14" action="ppaction://hlinksldjump"/>
          </p:cNvPr>
          <p:cNvSpPr txBox="1">
            <a:spLocks noChangeArrowheads="1"/>
          </p:cNvSpPr>
          <p:nvPr>
            <p:custDataLst>
              <p:tags r:id="rId3"/>
            </p:custDataLst>
          </p:nvPr>
        </p:nvSpPr>
        <p:spPr bwMode="auto">
          <a:xfrm>
            <a:off x="301576" y="1267576"/>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DSP Core</a:t>
            </a:r>
            <a:endParaRPr lang="en-US" dirty="0">
              <a:solidFill>
                <a:srgbClr val="000000"/>
              </a:solidFill>
            </a:endParaRPr>
          </a:p>
        </p:txBody>
      </p:sp>
      <p:sp>
        <p:nvSpPr>
          <p:cNvPr id="11" name="Text Box 4">
            <a:hlinkClick r:id="rId15" action="ppaction://hlinksldjump"/>
          </p:cNvPr>
          <p:cNvSpPr txBox="1">
            <a:spLocks noChangeArrowheads="1"/>
          </p:cNvSpPr>
          <p:nvPr>
            <p:custDataLst>
              <p:tags r:id="rId4"/>
            </p:custDataLst>
          </p:nvPr>
        </p:nvSpPr>
        <p:spPr bwMode="auto">
          <a:xfrm>
            <a:off x="301576" y="1751057"/>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Devices &amp; Documentation</a:t>
            </a:r>
            <a:endParaRPr lang="en-US" dirty="0">
              <a:solidFill>
                <a:srgbClr val="000000"/>
              </a:solidFill>
            </a:endParaRPr>
          </a:p>
        </p:txBody>
      </p:sp>
      <p:sp>
        <p:nvSpPr>
          <p:cNvPr id="12" name="Text Box 4">
            <a:hlinkClick r:id="rId16" action="ppaction://hlinksldjump"/>
          </p:cNvPr>
          <p:cNvSpPr txBox="1">
            <a:spLocks noChangeArrowheads="1"/>
          </p:cNvSpPr>
          <p:nvPr>
            <p:custDataLst>
              <p:tags r:id="rId5"/>
            </p:custDataLst>
          </p:nvPr>
        </p:nvSpPr>
        <p:spPr bwMode="auto">
          <a:xfrm>
            <a:off x="301576" y="223453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Peripherals</a:t>
            </a:r>
            <a:endParaRPr lang="en-US" dirty="0">
              <a:solidFill>
                <a:srgbClr val="000000"/>
              </a:solidFill>
            </a:endParaRPr>
          </a:p>
        </p:txBody>
      </p:sp>
      <p:sp>
        <p:nvSpPr>
          <p:cNvPr id="13" name="Text Box 4">
            <a:hlinkClick r:id="rId17" action="ppaction://hlinksldjump"/>
          </p:cNvPr>
          <p:cNvSpPr txBox="1">
            <a:spLocks noChangeArrowheads="1"/>
          </p:cNvSpPr>
          <p:nvPr>
            <p:custDataLst>
              <p:tags r:id="rId6"/>
            </p:custDataLst>
          </p:nvPr>
        </p:nvSpPr>
        <p:spPr bwMode="auto">
          <a:xfrm>
            <a:off x="301576" y="2718019"/>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Example Device: C6748 DSP</a:t>
            </a:r>
            <a:endParaRPr lang="en-US" dirty="0">
              <a:solidFill>
                <a:srgbClr val="000000"/>
              </a:solidFill>
            </a:endParaRPr>
          </a:p>
        </p:txBody>
      </p:sp>
      <p:sp>
        <p:nvSpPr>
          <p:cNvPr id="14" name="Text Box 4">
            <a:hlinkClick r:id="rId18" action="ppaction://hlinksldjump"/>
          </p:cNvPr>
          <p:cNvSpPr txBox="1">
            <a:spLocks noChangeArrowheads="1"/>
          </p:cNvSpPr>
          <p:nvPr>
            <p:custDataLst>
              <p:tags r:id="rId7"/>
            </p:custDataLst>
          </p:nvPr>
        </p:nvSpPr>
        <p:spPr bwMode="auto">
          <a:xfrm>
            <a:off x="301576" y="3201500"/>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Choosing a Device</a:t>
            </a:r>
            <a:endParaRPr lang="en-US" dirty="0">
              <a:solidFill>
                <a:srgbClr val="000000"/>
              </a:solidFill>
            </a:endParaRPr>
          </a:p>
        </p:txBody>
      </p:sp>
      <p:sp>
        <p:nvSpPr>
          <p:cNvPr id="15" name="Text Box 4">
            <a:hlinkClick r:id="rId19" action="ppaction://hlinksldjump"/>
          </p:cNvPr>
          <p:cNvSpPr txBox="1">
            <a:spLocks noChangeArrowheads="1"/>
          </p:cNvSpPr>
          <p:nvPr>
            <p:custDataLst>
              <p:tags r:id="rId8"/>
            </p:custDataLst>
          </p:nvPr>
        </p:nvSpPr>
        <p:spPr bwMode="auto">
          <a:xfrm>
            <a:off x="301576" y="3684981"/>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C6000 Arch “Catchup”</a:t>
            </a:r>
            <a:endParaRPr lang="en-US" dirty="0">
              <a:solidFill>
                <a:srgbClr val="000000"/>
              </a:solidFill>
            </a:endParaRPr>
          </a:p>
        </p:txBody>
      </p:sp>
      <p:sp>
        <p:nvSpPr>
          <p:cNvPr id="16" name="Text Box 4">
            <a:hlinkClick r:id="rId20" action="ppaction://hlinksldjump"/>
          </p:cNvPr>
          <p:cNvSpPr txBox="1">
            <a:spLocks noChangeArrowheads="1"/>
          </p:cNvSpPr>
          <p:nvPr>
            <p:custDataLst>
              <p:tags r:id="rId9"/>
            </p:custDataLst>
          </p:nvPr>
        </p:nvSpPr>
        <p:spPr bwMode="auto">
          <a:xfrm>
            <a:off x="301576" y="4168462"/>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a:t>
            </a:r>
            <a:endParaRPr lang="en-US" dirty="0">
              <a:solidFill>
                <a:srgbClr val="000000"/>
              </a:solidFill>
            </a:endParaRPr>
          </a:p>
        </p:txBody>
      </p:sp>
      <p:sp>
        <p:nvSpPr>
          <p:cNvPr id="17" name="Text Box 4">
            <a:hlinkClick r:id="rId21" action="ppaction://hlinksldjump"/>
          </p:cNvPr>
          <p:cNvSpPr txBox="1">
            <a:spLocks noChangeArrowheads="1"/>
          </p:cNvSpPr>
          <p:nvPr>
            <p:custDataLst>
              <p:tags r:id="rId10"/>
            </p:custDataLst>
          </p:nvPr>
        </p:nvSpPr>
        <p:spPr bwMode="auto">
          <a:xfrm>
            <a:off x="301576" y="4651943"/>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Lab</a:t>
            </a:r>
            <a:endParaRPr lang="en-US" dirty="0">
              <a:solidFill>
                <a:srgbClr val="000000"/>
              </a:solidFill>
            </a:endParaRPr>
          </a:p>
        </p:txBody>
      </p:sp>
    </p:spTree>
    <p:custDataLst>
      <p:tags r:id="rId1"/>
    </p:custDataLst>
    <p:extLst>
      <p:ext uri="{BB962C8B-B14F-4D97-AF65-F5344CB8AC3E}">
        <p14:creationId xmlns:p14="http://schemas.microsoft.com/office/powerpoint/2010/main" val="127969580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AutoShape 2"/>
          <p:cNvSpPr>
            <a:spLocks noChangeArrowheads="1"/>
          </p:cNvSpPr>
          <p:nvPr/>
        </p:nvSpPr>
        <p:spPr bwMode="auto">
          <a:xfrm>
            <a:off x="152400" y="609600"/>
            <a:ext cx="8839200" cy="3962400"/>
          </a:xfrm>
          <a:prstGeom prst="roundRect">
            <a:avLst>
              <a:gd name="adj" fmla="val 7051"/>
            </a:avLst>
          </a:prstGeom>
          <a:solidFill>
            <a:schemeClr val="accent4">
              <a:lumMod val="20000"/>
              <a:lumOff val="80000"/>
            </a:schemeClr>
          </a:solidFill>
          <a:ln w="12700">
            <a:solidFill>
              <a:schemeClr val="tx1"/>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3315" name="Rectangle 3"/>
          <p:cNvSpPr>
            <a:spLocks noGrp="1" noChangeArrowheads="1"/>
          </p:cNvSpPr>
          <p:nvPr>
            <p:ph type="title"/>
          </p:nvPr>
        </p:nvSpPr>
        <p:spPr/>
        <p:txBody>
          <a:bodyPr/>
          <a:lstStyle/>
          <a:p>
            <a:r>
              <a:rPr lang="en-US" smtClean="0"/>
              <a:t>How do Interrupts Work?</a:t>
            </a:r>
          </a:p>
        </p:txBody>
      </p:sp>
      <p:pic>
        <p:nvPicPr>
          <p:cNvPr id="13317" name="Picture 12" descr="DD00943_[1]"/>
          <p:cNvPicPr>
            <a:picLocks noGrp="1" noChangeAspect="1" noChangeArrowheads="1"/>
          </p:cNvPicPr>
          <p:nvPr>
            <p:ph idx="1"/>
          </p:nvPr>
        </p:nvPicPr>
        <p:blipFill>
          <a:blip r:embed="rId4" cstate="print"/>
          <a:srcRect/>
          <a:stretch>
            <a:fillRect/>
          </a:stretch>
        </p:blipFill>
        <p:spPr>
          <a:xfrm flipH="1">
            <a:off x="476250" y="1219200"/>
            <a:ext cx="936625" cy="957263"/>
          </a:xfrm>
          <a:noFill/>
        </p:spPr>
      </p:pic>
      <p:sp>
        <p:nvSpPr>
          <p:cNvPr id="13318" name="Text Box 13"/>
          <p:cNvSpPr txBox="1">
            <a:spLocks noChangeArrowheads="1"/>
          </p:cNvSpPr>
          <p:nvPr/>
        </p:nvSpPr>
        <p:spPr bwMode="auto">
          <a:xfrm>
            <a:off x="228600" y="762000"/>
            <a:ext cx="2401888" cy="336550"/>
          </a:xfrm>
          <a:prstGeom prst="rect">
            <a:avLst/>
          </a:prstGeom>
          <a:noFill/>
          <a:ln w="12700">
            <a:noFill/>
            <a:miter lim="800000"/>
            <a:headEnd/>
            <a:tailEnd/>
          </a:ln>
        </p:spPr>
        <p:txBody>
          <a:bodyPr wrap="none">
            <a:spAutoFit/>
          </a:bodyPr>
          <a:lstStyle/>
          <a:p>
            <a:r>
              <a:rPr lang="en-US" sz="2000">
                <a:latin typeface="Arial Narrow" pitchFamily="34" charset="0"/>
              </a:rPr>
              <a:t>1.  An interrupt occurs</a:t>
            </a:r>
          </a:p>
        </p:txBody>
      </p:sp>
      <p:sp>
        <p:nvSpPr>
          <p:cNvPr id="13319" name="Text Box 14"/>
          <p:cNvSpPr txBox="1">
            <a:spLocks noChangeArrowheads="1"/>
          </p:cNvSpPr>
          <p:nvPr/>
        </p:nvSpPr>
        <p:spPr bwMode="auto">
          <a:xfrm>
            <a:off x="1495425" y="1162050"/>
            <a:ext cx="1027113" cy="1042988"/>
          </a:xfrm>
          <a:prstGeom prst="rect">
            <a:avLst/>
          </a:prstGeom>
          <a:noFill/>
          <a:ln w="12700">
            <a:noFill/>
            <a:miter lim="800000"/>
            <a:headEnd/>
            <a:tailEnd/>
          </a:ln>
        </p:spPr>
        <p:txBody>
          <a:bodyPr wrap="none">
            <a:spAutoFit/>
          </a:bodyPr>
          <a:lstStyle/>
          <a:p>
            <a:pPr>
              <a:lnSpc>
                <a:spcPct val="60000"/>
              </a:lnSpc>
              <a:buFontTx/>
              <a:buChar char="•"/>
            </a:pPr>
            <a:r>
              <a:rPr lang="en-US" sz="1600">
                <a:latin typeface="Arial Narrow" pitchFamily="34" charset="0"/>
              </a:rPr>
              <a:t> EDMA</a:t>
            </a:r>
          </a:p>
          <a:p>
            <a:pPr>
              <a:lnSpc>
                <a:spcPct val="60000"/>
              </a:lnSpc>
              <a:buFontTx/>
              <a:buChar char="•"/>
            </a:pPr>
            <a:r>
              <a:rPr lang="en-US" sz="1600">
                <a:latin typeface="Arial Narrow" pitchFamily="34" charset="0"/>
              </a:rPr>
              <a:t> McASP</a:t>
            </a:r>
          </a:p>
          <a:p>
            <a:pPr>
              <a:lnSpc>
                <a:spcPct val="60000"/>
              </a:lnSpc>
              <a:buFontTx/>
              <a:buChar char="•"/>
            </a:pPr>
            <a:r>
              <a:rPr lang="en-US" sz="1600">
                <a:latin typeface="Arial Narrow" pitchFamily="34" charset="0"/>
              </a:rPr>
              <a:t> Timer</a:t>
            </a:r>
          </a:p>
          <a:p>
            <a:pPr>
              <a:lnSpc>
                <a:spcPct val="60000"/>
              </a:lnSpc>
              <a:buFontTx/>
              <a:buChar char="•"/>
            </a:pPr>
            <a:r>
              <a:rPr lang="en-US" sz="1600">
                <a:latin typeface="Arial Narrow" pitchFamily="34" charset="0"/>
              </a:rPr>
              <a:t> Ext’l pins</a:t>
            </a:r>
          </a:p>
        </p:txBody>
      </p:sp>
      <p:sp>
        <p:nvSpPr>
          <p:cNvPr id="13320" name="Text Box 15"/>
          <p:cNvSpPr txBox="1">
            <a:spLocks noChangeArrowheads="1"/>
          </p:cNvSpPr>
          <p:nvPr/>
        </p:nvSpPr>
        <p:spPr bwMode="auto">
          <a:xfrm>
            <a:off x="3203575" y="762000"/>
            <a:ext cx="2206625" cy="336550"/>
          </a:xfrm>
          <a:prstGeom prst="rect">
            <a:avLst/>
          </a:prstGeom>
          <a:noFill/>
          <a:ln w="12700">
            <a:noFill/>
            <a:miter lim="800000"/>
            <a:headEnd/>
            <a:tailEnd/>
          </a:ln>
        </p:spPr>
        <p:txBody>
          <a:bodyPr wrap="none">
            <a:spAutoFit/>
          </a:bodyPr>
          <a:lstStyle/>
          <a:p>
            <a:r>
              <a:rPr lang="en-US" sz="2000" i="1">
                <a:solidFill>
                  <a:schemeClr val="tx2"/>
                </a:solidFill>
                <a:latin typeface="Arial Narrow" pitchFamily="34" charset="0"/>
              </a:rPr>
              <a:t>2.  Interrupt Selector</a:t>
            </a:r>
          </a:p>
        </p:txBody>
      </p:sp>
      <p:sp>
        <p:nvSpPr>
          <p:cNvPr id="364560" name="AutoShape 16"/>
          <p:cNvSpPr>
            <a:spLocks noChangeArrowheads="1"/>
          </p:cNvSpPr>
          <p:nvPr/>
        </p:nvSpPr>
        <p:spPr bwMode="auto">
          <a:xfrm rot="16200000" flipH="1">
            <a:off x="3962400" y="1524000"/>
            <a:ext cx="1066800" cy="304800"/>
          </a:xfrm>
          <a:prstGeom prst="flowChartManualOperation">
            <a:avLst/>
          </a:prstGeom>
          <a:solidFill>
            <a:schemeClr val="accent2"/>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13322" name="AutoShape 17"/>
          <p:cNvSpPr>
            <a:spLocks noChangeArrowheads="1"/>
          </p:cNvSpPr>
          <p:nvPr/>
        </p:nvSpPr>
        <p:spPr bwMode="auto">
          <a:xfrm>
            <a:off x="3200400" y="1392238"/>
            <a:ext cx="1143000" cy="666119"/>
          </a:xfrm>
          <a:prstGeom prst="rightArrow">
            <a:avLst>
              <a:gd name="adj1" fmla="val 46870"/>
              <a:gd name="adj2" fmla="val 84370"/>
            </a:avLst>
          </a:prstGeom>
          <a:noFill/>
          <a:ln w="12700">
            <a:solidFill>
              <a:schemeClr val="tx1"/>
            </a:solidFill>
            <a:miter lim="800000"/>
            <a:headEnd/>
            <a:tailEnd/>
          </a:ln>
        </p:spPr>
        <p:txBody>
          <a:bodyPr tIns="91440" bIns="0" anchor="ctr" anchorCtr="0">
            <a:spAutoFit/>
          </a:bodyPr>
          <a:lstStyle/>
          <a:p>
            <a:r>
              <a:rPr lang="en-US" sz="1800" dirty="0"/>
              <a:t>124+4</a:t>
            </a:r>
          </a:p>
        </p:txBody>
      </p:sp>
      <p:sp>
        <p:nvSpPr>
          <p:cNvPr id="364562" name="Line 18"/>
          <p:cNvSpPr>
            <a:spLocks noChangeShapeType="1"/>
          </p:cNvSpPr>
          <p:nvPr/>
        </p:nvSpPr>
        <p:spPr bwMode="auto">
          <a:xfrm>
            <a:off x="4648200" y="1676400"/>
            <a:ext cx="609600" cy="0"/>
          </a:xfrm>
          <a:prstGeom prst="line">
            <a:avLst/>
          </a:prstGeom>
          <a:noFill/>
          <a:ln w="28575">
            <a:solidFill>
              <a:schemeClr val="tx1"/>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364563" name="Line 19"/>
          <p:cNvSpPr>
            <a:spLocks noChangeShapeType="1"/>
          </p:cNvSpPr>
          <p:nvPr/>
        </p:nvSpPr>
        <p:spPr bwMode="auto">
          <a:xfrm>
            <a:off x="4857750" y="1600200"/>
            <a:ext cx="152400" cy="152400"/>
          </a:xfrm>
          <a:prstGeom prst="line">
            <a:avLst/>
          </a:prstGeom>
          <a:noFill/>
          <a:ln w="12700">
            <a:solidFill>
              <a:schemeClr val="tx1"/>
            </a:solidFill>
            <a:round/>
            <a:headEnd/>
            <a:tailEnd/>
          </a:ln>
          <a:effectLst/>
        </p:spPr>
        <p:txBody>
          <a:bodyPr wrap="none">
            <a:spAutoFit/>
          </a:bodyPr>
          <a:lstStyle/>
          <a:p>
            <a:pPr>
              <a:defRPr/>
            </a:pPr>
            <a:endParaRPr lang="en-US">
              <a:effectLst>
                <a:outerShdw blurRad="38100" dist="38100" dir="2700000" algn="tl">
                  <a:srgbClr val="000000">
                    <a:alpha val="43137"/>
                  </a:srgbClr>
                </a:outerShdw>
              </a:effectLst>
            </a:endParaRPr>
          </a:p>
        </p:txBody>
      </p:sp>
      <p:sp>
        <p:nvSpPr>
          <p:cNvPr id="13325" name="Text Box 20"/>
          <p:cNvSpPr txBox="1">
            <a:spLocks noChangeArrowheads="1"/>
          </p:cNvSpPr>
          <p:nvPr/>
        </p:nvSpPr>
        <p:spPr bwMode="auto">
          <a:xfrm>
            <a:off x="4724400" y="1352550"/>
            <a:ext cx="393700" cy="311150"/>
          </a:xfrm>
          <a:prstGeom prst="rect">
            <a:avLst/>
          </a:prstGeom>
          <a:noFill/>
          <a:ln w="12700">
            <a:noFill/>
            <a:miter lim="800000"/>
            <a:headEnd/>
            <a:tailEnd/>
          </a:ln>
        </p:spPr>
        <p:txBody>
          <a:bodyPr wrap="none">
            <a:spAutoFit/>
          </a:bodyPr>
          <a:lstStyle/>
          <a:p>
            <a:r>
              <a:rPr lang="en-US" sz="1800">
                <a:latin typeface="Arial Narrow" pitchFamily="34" charset="0"/>
              </a:rPr>
              <a:t>12</a:t>
            </a:r>
          </a:p>
        </p:txBody>
      </p:sp>
      <p:sp>
        <p:nvSpPr>
          <p:cNvPr id="13326" name="Text Box 21"/>
          <p:cNvSpPr txBox="1">
            <a:spLocks noChangeArrowheads="1"/>
          </p:cNvSpPr>
          <p:nvPr/>
        </p:nvSpPr>
        <p:spPr bwMode="auto">
          <a:xfrm>
            <a:off x="6096000" y="762000"/>
            <a:ext cx="2493963" cy="825500"/>
          </a:xfrm>
          <a:prstGeom prst="rect">
            <a:avLst/>
          </a:prstGeom>
          <a:noFill/>
          <a:ln w="12700">
            <a:noFill/>
            <a:miter lim="800000"/>
            <a:headEnd/>
            <a:tailEnd/>
          </a:ln>
        </p:spPr>
        <p:txBody>
          <a:bodyPr wrap="none">
            <a:spAutoFit/>
          </a:bodyPr>
          <a:lstStyle/>
          <a:p>
            <a:r>
              <a:rPr lang="en-US" sz="2000">
                <a:latin typeface="Arial Narrow" pitchFamily="34" charset="0"/>
              </a:rPr>
              <a:t>3.  Sets flag in Interrupt</a:t>
            </a:r>
            <a:br>
              <a:rPr lang="en-US" sz="2000">
                <a:latin typeface="Arial Narrow" pitchFamily="34" charset="0"/>
              </a:rPr>
            </a:br>
            <a:r>
              <a:rPr lang="en-US" sz="2000">
                <a:latin typeface="Arial Narrow" pitchFamily="34" charset="0"/>
              </a:rPr>
              <a:t>     Flag Register</a:t>
            </a:r>
            <a:br>
              <a:rPr lang="en-US" sz="2000">
                <a:latin typeface="Arial Narrow" pitchFamily="34" charset="0"/>
              </a:rPr>
            </a:br>
            <a:r>
              <a:rPr lang="en-US" sz="2000">
                <a:latin typeface="Arial Narrow" pitchFamily="34" charset="0"/>
              </a:rPr>
              <a:t>     (IFR)</a:t>
            </a:r>
          </a:p>
        </p:txBody>
      </p:sp>
      <p:grpSp>
        <p:nvGrpSpPr>
          <p:cNvPr id="13327" name="Group 22"/>
          <p:cNvGrpSpPr>
            <a:grpSpLocks/>
          </p:cNvGrpSpPr>
          <p:nvPr/>
        </p:nvGrpSpPr>
        <p:grpSpPr bwMode="auto">
          <a:xfrm>
            <a:off x="6477000" y="1143000"/>
            <a:ext cx="2286000" cy="914400"/>
            <a:chOff x="4080" y="768"/>
            <a:chExt cx="1440" cy="576"/>
          </a:xfrm>
        </p:grpSpPr>
        <p:sp>
          <p:nvSpPr>
            <p:cNvPr id="364567" name="Rectangle 23"/>
            <p:cNvSpPr>
              <a:spLocks noChangeArrowheads="1"/>
            </p:cNvSpPr>
            <p:nvPr/>
          </p:nvSpPr>
          <p:spPr bwMode="auto">
            <a:xfrm>
              <a:off x="4080" y="1104"/>
              <a:ext cx="240" cy="240"/>
            </a:xfrm>
            <a:prstGeom prst="rect">
              <a:avLst/>
            </a:prstGeom>
            <a:solidFill>
              <a:schemeClr val="accent3"/>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364568" name="Rectangle 24"/>
            <p:cNvSpPr>
              <a:spLocks noChangeArrowheads="1"/>
            </p:cNvSpPr>
            <p:nvPr/>
          </p:nvSpPr>
          <p:spPr bwMode="auto">
            <a:xfrm>
              <a:off x="4320" y="1104"/>
              <a:ext cx="240" cy="240"/>
            </a:xfrm>
            <a:prstGeom prst="rect">
              <a:avLst/>
            </a:prstGeom>
            <a:solidFill>
              <a:schemeClr val="accent3"/>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364569" name="Rectangle 25"/>
            <p:cNvSpPr>
              <a:spLocks noChangeArrowheads="1"/>
            </p:cNvSpPr>
            <p:nvPr/>
          </p:nvSpPr>
          <p:spPr bwMode="auto">
            <a:xfrm>
              <a:off x="5040" y="1104"/>
              <a:ext cx="240" cy="240"/>
            </a:xfrm>
            <a:prstGeom prst="rect">
              <a:avLst/>
            </a:prstGeom>
            <a:solidFill>
              <a:schemeClr val="accent3"/>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364570" name="Rectangle 26"/>
            <p:cNvSpPr>
              <a:spLocks noChangeArrowheads="1"/>
            </p:cNvSpPr>
            <p:nvPr/>
          </p:nvSpPr>
          <p:spPr bwMode="auto">
            <a:xfrm>
              <a:off x="5280" y="1104"/>
              <a:ext cx="240" cy="240"/>
            </a:xfrm>
            <a:prstGeom prst="rect">
              <a:avLst/>
            </a:prstGeom>
            <a:solidFill>
              <a:schemeClr val="accent3"/>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364571" name="Rectangle 27"/>
            <p:cNvSpPr>
              <a:spLocks noChangeArrowheads="1"/>
            </p:cNvSpPr>
            <p:nvPr/>
          </p:nvSpPr>
          <p:spPr bwMode="auto">
            <a:xfrm>
              <a:off x="4560" y="1104"/>
              <a:ext cx="480" cy="240"/>
            </a:xfrm>
            <a:prstGeom prst="rect">
              <a:avLst/>
            </a:prstGeom>
            <a:solidFill>
              <a:schemeClr val="accent3"/>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13341" name="Text Box 28"/>
            <p:cNvSpPr txBox="1">
              <a:spLocks noChangeArrowheads="1"/>
            </p:cNvSpPr>
            <p:nvPr/>
          </p:nvSpPr>
          <p:spPr bwMode="auto">
            <a:xfrm>
              <a:off x="4604" y="1020"/>
              <a:ext cx="372" cy="304"/>
            </a:xfrm>
            <a:prstGeom prst="rect">
              <a:avLst/>
            </a:prstGeom>
            <a:noFill/>
            <a:ln w="12700">
              <a:noFill/>
              <a:miter lim="800000"/>
              <a:headEnd/>
              <a:tailEnd/>
            </a:ln>
          </p:spPr>
          <p:txBody>
            <a:bodyPr wrap="none">
              <a:spAutoFit/>
            </a:bodyPr>
            <a:lstStyle/>
            <a:p>
              <a:r>
                <a:rPr lang="en-US" sz="3200"/>
                <a:t>…</a:t>
              </a:r>
            </a:p>
          </p:txBody>
        </p:sp>
        <p:grpSp>
          <p:nvGrpSpPr>
            <p:cNvPr id="13342" name="Group 29"/>
            <p:cNvGrpSpPr>
              <a:grpSpLocks/>
            </p:cNvGrpSpPr>
            <p:nvPr/>
          </p:nvGrpSpPr>
          <p:grpSpPr bwMode="auto">
            <a:xfrm>
              <a:off x="5137" y="768"/>
              <a:ext cx="235" cy="480"/>
              <a:chOff x="895" y="1621"/>
              <a:chExt cx="644" cy="1582"/>
            </a:xfrm>
          </p:grpSpPr>
          <p:sp>
            <p:nvSpPr>
              <p:cNvPr id="364574" name="Line 30"/>
              <p:cNvSpPr>
                <a:spLocks noChangeShapeType="1"/>
              </p:cNvSpPr>
              <p:nvPr/>
            </p:nvSpPr>
            <p:spPr bwMode="auto">
              <a:xfrm>
                <a:off x="955" y="1687"/>
                <a:ext cx="8" cy="1516"/>
              </a:xfrm>
              <a:prstGeom prst="line">
                <a:avLst/>
              </a:prstGeom>
              <a:noFill/>
              <a:ln w="5715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364575" name="Oval 31"/>
              <p:cNvSpPr>
                <a:spLocks noChangeArrowheads="1"/>
              </p:cNvSpPr>
              <p:nvPr/>
            </p:nvSpPr>
            <p:spPr bwMode="auto">
              <a:xfrm>
                <a:off x="895" y="1621"/>
                <a:ext cx="107" cy="76"/>
              </a:xfrm>
              <a:prstGeom prst="ellipse">
                <a:avLst/>
              </a:prstGeom>
              <a:solidFill>
                <a:schemeClr val="accent1"/>
              </a:solid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64576" name="AutoShape 32"/>
              <p:cNvSpPr>
                <a:spLocks noChangeArrowheads="1"/>
              </p:cNvSpPr>
              <p:nvPr/>
            </p:nvSpPr>
            <p:spPr bwMode="auto">
              <a:xfrm>
                <a:off x="964" y="1670"/>
                <a:ext cx="575" cy="577"/>
              </a:xfrm>
              <a:prstGeom prst="wave">
                <a:avLst>
                  <a:gd name="adj1" fmla="val 13005"/>
                  <a:gd name="adj2" fmla="val 0"/>
                </a:avLst>
              </a:prstGeom>
              <a:solidFill>
                <a:schemeClr val="accent1"/>
              </a:solid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grpSp>
      <p:sp>
        <p:nvSpPr>
          <p:cNvPr id="13328" name="Text Box 33"/>
          <p:cNvSpPr txBox="1">
            <a:spLocks noChangeArrowheads="1"/>
          </p:cNvSpPr>
          <p:nvPr/>
        </p:nvSpPr>
        <p:spPr bwMode="auto">
          <a:xfrm>
            <a:off x="228600" y="2535238"/>
            <a:ext cx="2816225" cy="641350"/>
          </a:xfrm>
          <a:prstGeom prst="rect">
            <a:avLst/>
          </a:prstGeom>
          <a:noFill/>
          <a:ln w="12700">
            <a:noFill/>
            <a:miter lim="800000"/>
            <a:headEnd/>
            <a:tailEnd/>
          </a:ln>
        </p:spPr>
        <p:txBody>
          <a:bodyPr wrap="none">
            <a:spAutoFit/>
          </a:bodyPr>
          <a:lstStyle/>
          <a:p>
            <a:pPr>
              <a:lnSpc>
                <a:spcPct val="90000"/>
              </a:lnSpc>
            </a:pPr>
            <a:r>
              <a:rPr lang="en-US" sz="2000" i="1">
                <a:solidFill>
                  <a:schemeClr val="tx2"/>
                </a:solidFill>
                <a:latin typeface="Arial Narrow" pitchFamily="34" charset="0"/>
              </a:rPr>
              <a:t>4.  Is this specific interrupt</a:t>
            </a:r>
            <a:br>
              <a:rPr lang="en-US" sz="2000" i="1">
                <a:solidFill>
                  <a:schemeClr val="tx2"/>
                </a:solidFill>
                <a:latin typeface="Arial Narrow" pitchFamily="34" charset="0"/>
              </a:rPr>
            </a:br>
            <a:r>
              <a:rPr lang="en-US" sz="2000" i="1">
                <a:solidFill>
                  <a:schemeClr val="tx2"/>
                </a:solidFill>
                <a:latin typeface="Arial Narrow" pitchFamily="34" charset="0"/>
              </a:rPr>
              <a:t>     enabled? (IER)</a:t>
            </a:r>
          </a:p>
        </p:txBody>
      </p:sp>
      <p:sp>
        <p:nvSpPr>
          <p:cNvPr id="13329" name="Text Box 34"/>
          <p:cNvSpPr txBox="1">
            <a:spLocks noChangeArrowheads="1"/>
          </p:cNvSpPr>
          <p:nvPr/>
        </p:nvSpPr>
        <p:spPr bwMode="auto">
          <a:xfrm>
            <a:off x="3200400" y="2535238"/>
            <a:ext cx="2689225" cy="641350"/>
          </a:xfrm>
          <a:prstGeom prst="rect">
            <a:avLst/>
          </a:prstGeom>
          <a:noFill/>
          <a:ln w="12700">
            <a:noFill/>
            <a:miter lim="800000"/>
            <a:headEnd/>
            <a:tailEnd/>
          </a:ln>
        </p:spPr>
        <p:txBody>
          <a:bodyPr wrap="none">
            <a:spAutoFit/>
          </a:bodyPr>
          <a:lstStyle/>
          <a:p>
            <a:pPr>
              <a:lnSpc>
                <a:spcPct val="90000"/>
              </a:lnSpc>
            </a:pPr>
            <a:r>
              <a:rPr lang="en-US" sz="2000" i="1">
                <a:solidFill>
                  <a:schemeClr val="tx2"/>
                </a:solidFill>
                <a:latin typeface="Arial Narrow" pitchFamily="34" charset="0"/>
              </a:rPr>
              <a:t>5.  Are interrupts globally</a:t>
            </a:r>
            <a:br>
              <a:rPr lang="en-US" sz="2000" i="1">
                <a:solidFill>
                  <a:schemeClr val="tx2"/>
                </a:solidFill>
                <a:latin typeface="Arial Narrow" pitchFamily="34" charset="0"/>
              </a:rPr>
            </a:br>
            <a:r>
              <a:rPr lang="en-US" sz="2000" i="1">
                <a:solidFill>
                  <a:schemeClr val="tx2"/>
                </a:solidFill>
                <a:latin typeface="Arial Narrow" pitchFamily="34" charset="0"/>
              </a:rPr>
              <a:t>     enabled? (GIE/NMIE)</a:t>
            </a:r>
          </a:p>
        </p:txBody>
      </p:sp>
      <p:sp>
        <p:nvSpPr>
          <p:cNvPr id="13330" name="Text Box 35"/>
          <p:cNvSpPr txBox="1">
            <a:spLocks noChangeArrowheads="1"/>
          </p:cNvSpPr>
          <p:nvPr/>
        </p:nvSpPr>
        <p:spPr bwMode="auto">
          <a:xfrm>
            <a:off x="6096000" y="2559050"/>
            <a:ext cx="471488" cy="336550"/>
          </a:xfrm>
          <a:prstGeom prst="rect">
            <a:avLst/>
          </a:prstGeom>
          <a:noFill/>
          <a:ln w="12700">
            <a:noFill/>
            <a:miter lim="800000"/>
            <a:headEnd/>
            <a:tailEnd/>
          </a:ln>
        </p:spPr>
        <p:txBody>
          <a:bodyPr wrap="none">
            <a:spAutoFit/>
          </a:bodyPr>
          <a:lstStyle/>
          <a:p>
            <a:r>
              <a:rPr lang="en-US" sz="2000">
                <a:latin typeface="Arial Narrow" pitchFamily="34" charset="0"/>
              </a:rPr>
              <a:t>6.  </a:t>
            </a:r>
          </a:p>
        </p:txBody>
      </p:sp>
      <p:sp>
        <p:nvSpPr>
          <p:cNvPr id="13331" name="Text Box 36"/>
          <p:cNvSpPr txBox="1">
            <a:spLocks noChangeArrowheads="1"/>
          </p:cNvSpPr>
          <p:nvPr/>
        </p:nvSpPr>
        <p:spPr bwMode="auto">
          <a:xfrm>
            <a:off x="6430963" y="2598738"/>
            <a:ext cx="2533650" cy="1274762"/>
          </a:xfrm>
          <a:prstGeom prst="rect">
            <a:avLst/>
          </a:prstGeom>
          <a:noFill/>
          <a:ln w="12700">
            <a:noFill/>
            <a:miter lim="800000"/>
            <a:headEnd/>
            <a:tailEnd/>
          </a:ln>
        </p:spPr>
        <p:txBody>
          <a:bodyPr wrap="none">
            <a:spAutoFit/>
          </a:bodyPr>
          <a:lstStyle/>
          <a:p>
            <a:pPr>
              <a:lnSpc>
                <a:spcPct val="70000"/>
              </a:lnSpc>
              <a:buFontTx/>
              <a:buChar char="•"/>
            </a:pPr>
            <a:r>
              <a:rPr lang="en-US" sz="1800" dirty="0">
                <a:latin typeface="Arial Narrow" pitchFamily="34" charset="0"/>
              </a:rPr>
              <a:t> CPU Acknowledge</a:t>
            </a:r>
          </a:p>
          <a:p>
            <a:pPr>
              <a:lnSpc>
                <a:spcPct val="70000"/>
              </a:lnSpc>
              <a:buFontTx/>
              <a:buChar char="•"/>
            </a:pPr>
            <a:r>
              <a:rPr lang="en-US" sz="1800" dirty="0">
                <a:latin typeface="Arial Narrow" pitchFamily="34" charset="0"/>
              </a:rPr>
              <a:t> Auto hardware sequence</a:t>
            </a:r>
          </a:p>
          <a:p>
            <a:pPr>
              <a:lnSpc>
                <a:spcPct val="70000"/>
              </a:lnSpc>
              <a:buFontTx/>
              <a:buChar char="•"/>
            </a:pPr>
            <a:r>
              <a:rPr lang="en-US" sz="1800" dirty="0">
                <a:latin typeface="Arial Narrow" pitchFamily="34" charset="0"/>
              </a:rPr>
              <a:t> HWI Dispatcher (vector)</a:t>
            </a:r>
          </a:p>
          <a:p>
            <a:pPr>
              <a:lnSpc>
                <a:spcPct val="70000"/>
              </a:lnSpc>
              <a:buFontTx/>
              <a:buChar char="•"/>
            </a:pPr>
            <a:r>
              <a:rPr lang="en-US" sz="1800" dirty="0">
                <a:latin typeface="Arial Narrow" pitchFamily="34" charset="0"/>
              </a:rPr>
              <a:t> Branch to ISR</a:t>
            </a:r>
          </a:p>
        </p:txBody>
      </p:sp>
      <p:sp>
        <p:nvSpPr>
          <p:cNvPr id="13332" name="Text Box 37"/>
          <p:cNvSpPr txBox="1">
            <a:spLocks noChangeArrowheads="1"/>
          </p:cNvSpPr>
          <p:nvPr/>
        </p:nvSpPr>
        <p:spPr bwMode="auto">
          <a:xfrm>
            <a:off x="228600" y="3778250"/>
            <a:ext cx="3502025" cy="336550"/>
          </a:xfrm>
          <a:prstGeom prst="rect">
            <a:avLst/>
          </a:prstGeom>
          <a:noFill/>
          <a:ln w="12700">
            <a:noFill/>
            <a:miter lim="800000"/>
            <a:headEnd/>
            <a:tailEnd/>
          </a:ln>
        </p:spPr>
        <p:txBody>
          <a:bodyPr wrap="none">
            <a:spAutoFit/>
          </a:bodyPr>
          <a:lstStyle/>
          <a:p>
            <a:r>
              <a:rPr lang="en-US" sz="2000">
                <a:latin typeface="Arial Narrow" pitchFamily="34" charset="0"/>
              </a:rPr>
              <a:t>7.  Interrupt Service Routine (ISR)</a:t>
            </a:r>
          </a:p>
        </p:txBody>
      </p:sp>
      <p:sp>
        <p:nvSpPr>
          <p:cNvPr id="13333" name="Text Box 38"/>
          <p:cNvSpPr txBox="1">
            <a:spLocks noChangeArrowheads="1"/>
          </p:cNvSpPr>
          <p:nvPr/>
        </p:nvSpPr>
        <p:spPr bwMode="auto">
          <a:xfrm>
            <a:off x="609600" y="4152900"/>
            <a:ext cx="3460750" cy="257175"/>
          </a:xfrm>
          <a:prstGeom prst="rect">
            <a:avLst/>
          </a:prstGeom>
          <a:noFill/>
          <a:ln w="12700">
            <a:noFill/>
            <a:miter lim="800000"/>
            <a:headEnd/>
            <a:tailEnd/>
          </a:ln>
        </p:spPr>
        <p:txBody>
          <a:bodyPr wrap="none">
            <a:spAutoFit/>
          </a:bodyPr>
          <a:lstStyle/>
          <a:p>
            <a:pPr>
              <a:lnSpc>
                <a:spcPct val="60000"/>
              </a:lnSpc>
              <a:buFontTx/>
              <a:buChar char="•"/>
            </a:pPr>
            <a:r>
              <a:rPr lang="en-US" sz="1800">
                <a:latin typeface="Arial Narrow" pitchFamily="34" charset="0"/>
              </a:rPr>
              <a:t> Context Save, ISR, Context Restore</a:t>
            </a:r>
          </a:p>
        </p:txBody>
      </p:sp>
      <p:sp>
        <p:nvSpPr>
          <p:cNvPr id="13334" name="Text Box 39"/>
          <p:cNvSpPr txBox="1">
            <a:spLocks noChangeArrowheads="1"/>
          </p:cNvSpPr>
          <p:nvPr/>
        </p:nvSpPr>
        <p:spPr bwMode="auto">
          <a:xfrm>
            <a:off x="457200" y="4648200"/>
            <a:ext cx="6276975" cy="366713"/>
          </a:xfrm>
          <a:prstGeom prst="rect">
            <a:avLst/>
          </a:prstGeom>
          <a:noFill/>
          <a:ln w="12700">
            <a:noFill/>
            <a:miter lim="800000"/>
            <a:headEnd type="none" w="sm" len="sm"/>
            <a:tailEnd type="none" w="sm" len="sm"/>
          </a:ln>
        </p:spPr>
        <p:txBody>
          <a:bodyPr wrap="none">
            <a:spAutoFit/>
          </a:bodyPr>
          <a:lstStyle/>
          <a:p>
            <a:pPr marL="342900" indent="-342900">
              <a:lnSpc>
                <a:spcPct val="90000"/>
              </a:lnSpc>
              <a:buClr>
                <a:schemeClr val="tx2"/>
              </a:buClr>
              <a:buSzPct val="75000"/>
              <a:buFont typeface="Wingdings" pitchFamily="2" charset="2"/>
              <a:buChar char=""/>
            </a:pPr>
            <a:r>
              <a:rPr lang="en-US" sz="2000"/>
              <a:t>User is responsible for setting up the following:</a:t>
            </a:r>
          </a:p>
        </p:txBody>
      </p:sp>
      <p:sp>
        <p:nvSpPr>
          <p:cNvPr id="13335" name="Text Box 40"/>
          <p:cNvSpPr txBox="1">
            <a:spLocks noChangeArrowheads="1"/>
          </p:cNvSpPr>
          <p:nvPr/>
        </p:nvSpPr>
        <p:spPr bwMode="auto">
          <a:xfrm>
            <a:off x="830263" y="5051425"/>
            <a:ext cx="7992894" cy="1034129"/>
          </a:xfrm>
          <a:prstGeom prst="rect">
            <a:avLst/>
          </a:prstGeom>
          <a:noFill/>
          <a:ln w="12700">
            <a:noFill/>
            <a:miter lim="800000"/>
            <a:headEnd/>
            <a:tailEnd/>
          </a:ln>
        </p:spPr>
        <p:txBody>
          <a:bodyPr wrap="none">
            <a:spAutoFit/>
          </a:bodyPr>
          <a:lstStyle/>
          <a:p>
            <a:pPr>
              <a:buFontTx/>
              <a:buChar char="•"/>
            </a:pPr>
            <a:r>
              <a:rPr lang="en-US" sz="1800" dirty="0">
                <a:latin typeface="Arial Narrow" pitchFamily="34" charset="0"/>
              </a:rPr>
              <a:t> #2 – </a:t>
            </a:r>
            <a:r>
              <a:rPr lang="en-US" sz="1800" i="1" dirty="0">
                <a:solidFill>
                  <a:schemeClr val="tx2"/>
                </a:solidFill>
                <a:latin typeface="Arial Narrow" pitchFamily="34" charset="0"/>
              </a:rPr>
              <a:t>Interrupt Selector</a:t>
            </a:r>
            <a:r>
              <a:rPr lang="en-US" sz="1800" dirty="0">
                <a:latin typeface="Arial Narrow" pitchFamily="34" charset="0"/>
              </a:rPr>
              <a:t> (choose which 12 of 128 interrupt sources to use)</a:t>
            </a:r>
          </a:p>
          <a:p>
            <a:pPr>
              <a:buFontTx/>
              <a:buChar char="•"/>
            </a:pPr>
            <a:r>
              <a:rPr lang="en-US" sz="1800" dirty="0">
                <a:latin typeface="Arial Narrow" pitchFamily="34" charset="0"/>
              </a:rPr>
              <a:t> #4 – </a:t>
            </a:r>
            <a:r>
              <a:rPr lang="en-US" sz="1800" i="1" dirty="0">
                <a:solidFill>
                  <a:schemeClr val="tx2"/>
                </a:solidFill>
                <a:latin typeface="Arial Narrow" pitchFamily="34" charset="0"/>
              </a:rPr>
              <a:t>Interrupt Enable Register (IER)</a:t>
            </a:r>
            <a:r>
              <a:rPr lang="en-US" sz="1800" dirty="0">
                <a:latin typeface="Arial Narrow" pitchFamily="34" charset="0"/>
              </a:rPr>
              <a:t> – individually enable the proper interrupt sources</a:t>
            </a:r>
          </a:p>
          <a:p>
            <a:pPr>
              <a:buFontTx/>
              <a:buChar char="•"/>
            </a:pPr>
            <a:r>
              <a:rPr lang="en-US" sz="1800" dirty="0">
                <a:latin typeface="Arial Narrow" pitchFamily="34" charset="0"/>
              </a:rPr>
              <a:t> #5 – </a:t>
            </a:r>
            <a:r>
              <a:rPr lang="en-US" sz="1800" i="1" dirty="0">
                <a:solidFill>
                  <a:schemeClr val="tx2"/>
                </a:solidFill>
                <a:latin typeface="Arial Narrow" pitchFamily="34" charset="0"/>
              </a:rPr>
              <a:t>Global Interrupt Enable (GIE/NMIE)</a:t>
            </a:r>
            <a:r>
              <a:rPr lang="en-US" sz="1800" dirty="0">
                <a:latin typeface="Arial Narrow" pitchFamily="34" charset="0"/>
              </a:rPr>
              <a:t> – globally enable all </a:t>
            </a:r>
            <a:r>
              <a:rPr lang="en-US" sz="1800" dirty="0" smtClean="0">
                <a:latin typeface="Arial Narrow" pitchFamily="34" charset="0"/>
              </a:rPr>
              <a:t>interrupts</a:t>
            </a:r>
            <a:endParaRPr lang="en-US" sz="1800" dirty="0">
              <a:latin typeface="Arial Narrow" pitchFamily="34" charset="0"/>
            </a:endParaRPr>
          </a:p>
        </p:txBody>
      </p:sp>
    </p:spTree>
    <p:custDataLst>
      <p:tags r:id="rId1"/>
    </p:custDataLst>
    <p:extLst>
      <p:ext uri="{BB962C8B-B14F-4D97-AF65-F5344CB8AC3E}">
        <p14:creationId xmlns:p14="http://schemas.microsoft.com/office/powerpoint/2010/main" val="233292929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ChangeArrowheads="1"/>
          </p:cNvSpPr>
          <p:nvPr/>
        </p:nvSpPr>
        <p:spPr bwMode="auto">
          <a:xfrm>
            <a:off x="3200400" y="685800"/>
            <a:ext cx="5257800" cy="2971800"/>
          </a:xfrm>
          <a:prstGeom prst="rect">
            <a:avLst/>
          </a:prstGeom>
          <a:solidFill>
            <a:schemeClr val="accent4">
              <a:lumMod val="20000"/>
              <a:lumOff val="80000"/>
            </a:schemeClr>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366595" name="Rectangle 3"/>
          <p:cNvSpPr>
            <a:spLocks noChangeArrowheads="1"/>
          </p:cNvSpPr>
          <p:nvPr/>
        </p:nvSpPr>
        <p:spPr bwMode="auto">
          <a:xfrm>
            <a:off x="1524000" y="685800"/>
            <a:ext cx="1676400" cy="2971800"/>
          </a:xfrm>
          <a:prstGeom prst="rect">
            <a:avLst/>
          </a:prstGeom>
          <a:solidFill>
            <a:schemeClr val="accent5">
              <a:lumMod val="20000"/>
              <a:lumOff val="80000"/>
            </a:schemeClr>
          </a:solid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340" name="Rectangle 4"/>
          <p:cNvSpPr>
            <a:spLocks noGrp="1" noChangeArrowheads="1"/>
          </p:cNvSpPr>
          <p:nvPr>
            <p:ph type="title"/>
          </p:nvPr>
        </p:nvSpPr>
        <p:spPr/>
        <p:txBody>
          <a:bodyPr/>
          <a:lstStyle/>
          <a:p>
            <a:r>
              <a:rPr lang="en-US" smtClean="0"/>
              <a:t>C64x+ Hardware Interrupts</a:t>
            </a:r>
          </a:p>
        </p:txBody>
      </p:sp>
      <p:sp>
        <p:nvSpPr>
          <p:cNvPr id="14341" name="Text Box 5"/>
          <p:cNvSpPr txBox="1">
            <a:spLocks noChangeArrowheads="1"/>
          </p:cNvSpPr>
          <p:nvPr/>
        </p:nvSpPr>
        <p:spPr bwMode="auto">
          <a:xfrm>
            <a:off x="228600" y="3886200"/>
            <a:ext cx="8016875" cy="733425"/>
          </a:xfrm>
          <a:prstGeom prst="rect">
            <a:avLst/>
          </a:prstGeom>
          <a:noFill/>
          <a:ln w="12700">
            <a:noFill/>
            <a:miter lim="800000"/>
            <a:headEnd type="none" w="sm" len="sm"/>
            <a:tailEnd type="none" w="sm" len="sm"/>
          </a:ln>
        </p:spPr>
        <p:txBody>
          <a:bodyPr>
            <a:spAutoFit/>
          </a:bodyPr>
          <a:lstStyle/>
          <a:p>
            <a:pPr marL="342900" indent="-342900">
              <a:buClr>
                <a:schemeClr val="tx2"/>
              </a:buClr>
              <a:buSzPct val="75000"/>
              <a:buFont typeface="Wingdings" pitchFamily="2" charset="2"/>
              <a:buChar char=""/>
            </a:pPr>
            <a:r>
              <a:rPr lang="en-US" sz="2000">
                <a:latin typeface="Arial Narrow" pitchFamily="34" charset="0"/>
              </a:rPr>
              <a:t>C6748 has 128 possible interrupt sources (but only 12 CPU interrupts)</a:t>
            </a:r>
          </a:p>
          <a:p>
            <a:pPr marL="342900" indent="-342900">
              <a:buClr>
                <a:schemeClr val="tx2"/>
              </a:buClr>
              <a:buSzPct val="75000"/>
              <a:buFont typeface="Wingdings" pitchFamily="2" charset="2"/>
              <a:buChar char=""/>
            </a:pPr>
            <a:r>
              <a:rPr lang="en-US" sz="2000">
                <a:latin typeface="Arial Narrow" pitchFamily="34" charset="0"/>
              </a:rPr>
              <a:t>4-Step Programming:</a:t>
            </a:r>
          </a:p>
        </p:txBody>
      </p:sp>
      <p:sp>
        <p:nvSpPr>
          <p:cNvPr id="366606" name="AutoShape 14"/>
          <p:cNvSpPr>
            <a:spLocks noChangeArrowheads="1"/>
          </p:cNvSpPr>
          <p:nvPr/>
        </p:nvSpPr>
        <p:spPr bwMode="auto">
          <a:xfrm rot="16200000" flipH="1">
            <a:off x="914400" y="2133600"/>
            <a:ext cx="2286000" cy="457200"/>
          </a:xfrm>
          <a:prstGeom prst="flowChartManualOperation">
            <a:avLst/>
          </a:prstGeom>
          <a:solidFill>
            <a:schemeClr val="accent2"/>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14344" name="Text Box 15"/>
          <p:cNvSpPr txBox="1">
            <a:spLocks noChangeArrowheads="1"/>
          </p:cNvSpPr>
          <p:nvPr/>
        </p:nvSpPr>
        <p:spPr bwMode="auto">
          <a:xfrm>
            <a:off x="1900983" y="679450"/>
            <a:ext cx="962123" cy="535531"/>
          </a:xfrm>
          <a:prstGeom prst="rect">
            <a:avLst/>
          </a:prstGeom>
          <a:noFill/>
          <a:ln w="12700">
            <a:noFill/>
            <a:miter lim="800000"/>
            <a:headEnd/>
            <a:tailEnd/>
          </a:ln>
        </p:spPr>
        <p:txBody>
          <a:bodyPr wrap="none">
            <a:spAutoFit/>
          </a:bodyPr>
          <a:lstStyle/>
          <a:p>
            <a:pPr algn="ctr"/>
            <a:r>
              <a:rPr lang="en-US" sz="1800">
                <a:solidFill>
                  <a:schemeClr val="tx2"/>
                </a:solidFill>
                <a:latin typeface="Arial Narrow" pitchFamily="34" charset="0"/>
              </a:rPr>
              <a:t>Interrupt</a:t>
            </a:r>
            <a:br>
              <a:rPr lang="en-US" sz="1800">
                <a:solidFill>
                  <a:schemeClr val="tx2"/>
                </a:solidFill>
                <a:latin typeface="Arial Narrow" pitchFamily="34" charset="0"/>
              </a:rPr>
            </a:br>
            <a:r>
              <a:rPr lang="en-US" sz="1800">
                <a:solidFill>
                  <a:schemeClr val="tx2"/>
                </a:solidFill>
                <a:latin typeface="Arial Narrow" pitchFamily="34" charset="0"/>
              </a:rPr>
              <a:t>Selector</a:t>
            </a:r>
          </a:p>
        </p:txBody>
      </p:sp>
      <p:sp>
        <p:nvSpPr>
          <p:cNvPr id="366608" name="Line 16"/>
          <p:cNvSpPr>
            <a:spLocks noChangeShapeType="1"/>
          </p:cNvSpPr>
          <p:nvPr/>
        </p:nvSpPr>
        <p:spPr bwMode="auto">
          <a:xfrm>
            <a:off x="1219200" y="1371600"/>
            <a:ext cx="609600" cy="0"/>
          </a:xfrm>
          <a:prstGeom prst="line">
            <a:avLst/>
          </a:prstGeom>
          <a:noFill/>
          <a:ln w="28575">
            <a:solidFill>
              <a:schemeClr val="tx1"/>
            </a:solidFill>
            <a:round/>
            <a:headEnd/>
            <a:tailEnd type="triangle" w="med" len="med"/>
          </a:ln>
          <a:effectLst/>
        </p:spPr>
        <p:txBody>
          <a:bodyPr wrap="none">
            <a:spAutoFit/>
          </a:bodyPr>
          <a:lstStyle/>
          <a:p>
            <a:pPr>
              <a:defRPr/>
            </a:pPr>
            <a:endParaRPr lang="en-US">
              <a:effectLst>
                <a:outerShdw blurRad="38100" dist="38100" dir="2700000" algn="tl">
                  <a:srgbClr val="000000">
                    <a:alpha val="43137"/>
                  </a:srgbClr>
                </a:outerShdw>
              </a:effectLst>
            </a:endParaRPr>
          </a:p>
        </p:txBody>
      </p:sp>
      <p:sp>
        <p:nvSpPr>
          <p:cNvPr id="366609" name="Line 17"/>
          <p:cNvSpPr>
            <a:spLocks noChangeShapeType="1"/>
          </p:cNvSpPr>
          <p:nvPr/>
        </p:nvSpPr>
        <p:spPr bwMode="auto">
          <a:xfrm>
            <a:off x="1219200" y="1752600"/>
            <a:ext cx="609600" cy="0"/>
          </a:xfrm>
          <a:prstGeom prst="line">
            <a:avLst/>
          </a:prstGeom>
          <a:noFill/>
          <a:ln w="28575">
            <a:solidFill>
              <a:schemeClr val="tx2"/>
            </a:solidFill>
            <a:round/>
            <a:headEnd/>
            <a:tailEnd type="triangle" w="med" len="med"/>
          </a:ln>
          <a:effectLst/>
        </p:spPr>
        <p:txBody>
          <a:bodyPr wrap="none">
            <a:spAutoFit/>
          </a:bodyPr>
          <a:lstStyle/>
          <a:p>
            <a:pPr>
              <a:defRPr/>
            </a:pPr>
            <a:endParaRPr lang="en-US">
              <a:effectLst>
                <a:outerShdw blurRad="38100" dist="38100" dir="2700000" algn="tl">
                  <a:srgbClr val="000000">
                    <a:alpha val="43137"/>
                  </a:srgbClr>
                </a:outerShdw>
              </a:effectLst>
            </a:endParaRPr>
          </a:p>
        </p:txBody>
      </p:sp>
      <p:sp>
        <p:nvSpPr>
          <p:cNvPr id="366610" name="Line 18"/>
          <p:cNvSpPr>
            <a:spLocks noChangeShapeType="1"/>
          </p:cNvSpPr>
          <p:nvPr/>
        </p:nvSpPr>
        <p:spPr bwMode="auto">
          <a:xfrm>
            <a:off x="1219200" y="2133600"/>
            <a:ext cx="609600" cy="0"/>
          </a:xfrm>
          <a:prstGeom prst="line">
            <a:avLst/>
          </a:prstGeom>
          <a:noFill/>
          <a:ln w="28575">
            <a:solidFill>
              <a:schemeClr val="tx1"/>
            </a:solidFill>
            <a:round/>
            <a:headEnd/>
            <a:tailEnd type="triangle" w="med" len="med"/>
          </a:ln>
          <a:effectLst/>
        </p:spPr>
        <p:txBody>
          <a:bodyPr wrap="none">
            <a:spAutoFit/>
          </a:bodyPr>
          <a:lstStyle/>
          <a:p>
            <a:pPr>
              <a:defRPr/>
            </a:pPr>
            <a:endParaRPr lang="en-US">
              <a:effectLst>
                <a:outerShdw blurRad="38100" dist="38100" dir="2700000" algn="tl">
                  <a:srgbClr val="000000">
                    <a:alpha val="43137"/>
                  </a:srgbClr>
                </a:outerShdw>
              </a:effectLst>
            </a:endParaRPr>
          </a:p>
        </p:txBody>
      </p:sp>
      <p:sp>
        <p:nvSpPr>
          <p:cNvPr id="366611" name="Line 19"/>
          <p:cNvSpPr>
            <a:spLocks noChangeShapeType="1"/>
          </p:cNvSpPr>
          <p:nvPr/>
        </p:nvSpPr>
        <p:spPr bwMode="auto">
          <a:xfrm>
            <a:off x="1219200" y="2514600"/>
            <a:ext cx="609600" cy="0"/>
          </a:xfrm>
          <a:prstGeom prst="line">
            <a:avLst/>
          </a:prstGeom>
          <a:noFill/>
          <a:ln w="28575">
            <a:solidFill>
              <a:schemeClr val="tx1"/>
            </a:solidFill>
            <a:round/>
            <a:headEnd/>
            <a:tailEnd type="triangle" w="med" len="med"/>
          </a:ln>
          <a:effectLst/>
        </p:spPr>
        <p:txBody>
          <a:bodyPr wrap="none">
            <a:spAutoFit/>
          </a:bodyPr>
          <a:lstStyle/>
          <a:p>
            <a:pPr>
              <a:defRPr/>
            </a:pPr>
            <a:endParaRPr lang="en-US">
              <a:effectLst>
                <a:outerShdw blurRad="38100" dist="38100" dir="2700000" algn="tl">
                  <a:srgbClr val="000000">
                    <a:alpha val="43137"/>
                  </a:srgbClr>
                </a:outerShdw>
              </a:effectLst>
            </a:endParaRPr>
          </a:p>
        </p:txBody>
      </p:sp>
      <p:sp>
        <p:nvSpPr>
          <p:cNvPr id="366612" name="Line 20"/>
          <p:cNvSpPr>
            <a:spLocks noChangeShapeType="1"/>
          </p:cNvSpPr>
          <p:nvPr/>
        </p:nvSpPr>
        <p:spPr bwMode="auto">
          <a:xfrm>
            <a:off x="1219200" y="2895600"/>
            <a:ext cx="609600" cy="0"/>
          </a:xfrm>
          <a:prstGeom prst="line">
            <a:avLst/>
          </a:prstGeom>
          <a:noFill/>
          <a:ln w="28575">
            <a:solidFill>
              <a:schemeClr val="tx1"/>
            </a:solidFill>
            <a:round/>
            <a:headEnd/>
            <a:tailEnd type="triangle" w="med" len="med"/>
          </a:ln>
          <a:effectLst/>
        </p:spPr>
        <p:txBody>
          <a:bodyPr wrap="none">
            <a:spAutoFit/>
          </a:bodyPr>
          <a:lstStyle/>
          <a:p>
            <a:pPr>
              <a:defRPr/>
            </a:pPr>
            <a:endParaRPr lang="en-US">
              <a:effectLst>
                <a:outerShdw blurRad="38100" dist="38100" dir="2700000" algn="tl">
                  <a:srgbClr val="000000">
                    <a:alpha val="43137"/>
                  </a:srgbClr>
                </a:outerShdw>
              </a:effectLst>
            </a:endParaRPr>
          </a:p>
        </p:txBody>
      </p:sp>
      <p:sp>
        <p:nvSpPr>
          <p:cNvPr id="14350" name="Text Box 21"/>
          <p:cNvSpPr txBox="1">
            <a:spLocks noChangeArrowheads="1"/>
          </p:cNvSpPr>
          <p:nvPr/>
        </p:nvSpPr>
        <p:spPr bwMode="auto">
          <a:xfrm>
            <a:off x="936625" y="1212850"/>
            <a:ext cx="311150" cy="311150"/>
          </a:xfrm>
          <a:prstGeom prst="rect">
            <a:avLst/>
          </a:prstGeom>
          <a:noFill/>
          <a:ln w="12700">
            <a:noFill/>
            <a:miter lim="800000"/>
            <a:headEnd/>
            <a:tailEnd/>
          </a:ln>
        </p:spPr>
        <p:txBody>
          <a:bodyPr wrap="none">
            <a:spAutoFit/>
          </a:bodyPr>
          <a:lstStyle/>
          <a:p>
            <a:r>
              <a:rPr lang="en-US" sz="1800"/>
              <a:t>0</a:t>
            </a:r>
          </a:p>
        </p:txBody>
      </p:sp>
      <p:sp>
        <p:nvSpPr>
          <p:cNvPr id="14351" name="Text Box 22"/>
          <p:cNvSpPr txBox="1">
            <a:spLocks noChangeArrowheads="1"/>
          </p:cNvSpPr>
          <p:nvPr/>
        </p:nvSpPr>
        <p:spPr bwMode="auto">
          <a:xfrm>
            <a:off x="1219200" y="1381125"/>
            <a:ext cx="254000" cy="336550"/>
          </a:xfrm>
          <a:prstGeom prst="rect">
            <a:avLst/>
          </a:prstGeom>
          <a:noFill/>
          <a:ln w="12700">
            <a:noFill/>
            <a:miter lim="800000"/>
            <a:headEnd/>
            <a:tailEnd/>
          </a:ln>
        </p:spPr>
        <p:txBody>
          <a:bodyPr wrap="none">
            <a:spAutoFit/>
          </a:bodyPr>
          <a:lstStyle/>
          <a:p>
            <a:pPr>
              <a:lnSpc>
                <a:spcPct val="40000"/>
              </a:lnSpc>
            </a:pPr>
            <a:r>
              <a:rPr lang="en-US" sz="2000"/>
              <a:t>.</a:t>
            </a:r>
            <a:br>
              <a:rPr lang="en-US" sz="2000"/>
            </a:br>
            <a:r>
              <a:rPr lang="en-US" sz="2000"/>
              <a:t>.</a:t>
            </a:r>
          </a:p>
        </p:txBody>
      </p:sp>
      <p:sp>
        <p:nvSpPr>
          <p:cNvPr id="14352" name="Text Box 23"/>
          <p:cNvSpPr txBox="1">
            <a:spLocks noChangeArrowheads="1"/>
          </p:cNvSpPr>
          <p:nvPr/>
        </p:nvSpPr>
        <p:spPr bwMode="auto">
          <a:xfrm>
            <a:off x="47625" y="1603375"/>
            <a:ext cx="1238250" cy="287338"/>
          </a:xfrm>
          <a:prstGeom prst="rect">
            <a:avLst/>
          </a:prstGeom>
          <a:noFill/>
          <a:ln w="12700">
            <a:noFill/>
            <a:miter lim="800000"/>
            <a:headEnd/>
            <a:tailEnd/>
          </a:ln>
        </p:spPr>
        <p:txBody>
          <a:bodyPr wrap="none">
            <a:spAutoFit/>
          </a:bodyPr>
          <a:lstStyle/>
          <a:p>
            <a:r>
              <a:rPr lang="en-US" sz="1600">
                <a:solidFill>
                  <a:schemeClr val="tx2"/>
                </a:solidFill>
                <a:latin typeface="Arial Narrow" pitchFamily="34" charset="0"/>
              </a:rPr>
              <a:t>MCASP0_INT</a:t>
            </a:r>
          </a:p>
        </p:txBody>
      </p:sp>
      <p:sp>
        <p:nvSpPr>
          <p:cNvPr id="14353" name="Text Box 24"/>
          <p:cNvSpPr txBox="1">
            <a:spLocks noChangeArrowheads="1"/>
          </p:cNvSpPr>
          <p:nvPr/>
        </p:nvSpPr>
        <p:spPr bwMode="auto">
          <a:xfrm>
            <a:off x="1219200" y="2514600"/>
            <a:ext cx="254000" cy="336550"/>
          </a:xfrm>
          <a:prstGeom prst="rect">
            <a:avLst/>
          </a:prstGeom>
          <a:noFill/>
          <a:ln w="12700">
            <a:noFill/>
            <a:miter lim="800000"/>
            <a:headEnd/>
            <a:tailEnd/>
          </a:ln>
        </p:spPr>
        <p:txBody>
          <a:bodyPr wrap="none">
            <a:spAutoFit/>
          </a:bodyPr>
          <a:lstStyle/>
          <a:p>
            <a:pPr>
              <a:lnSpc>
                <a:spcPct val="40000"/>
              </a:lnSpc>
            </a:pPr>
            <a:r>
              <a:rPr lang="en-US" sz="2000"/>
              <a:t>.</a:t>
            </a:r>
            <a:br>
              <a:rPr lang="en-US" sz="2000"/>
            </a:br>
            <a:r>
              <a:rPr lang="en-US" sz="2000"/>
              <a:t>.</a:t>
            </a:r>
          </a:p>
        </p:txBody>
      </p:sp>
      <p:sp>
        <p:nvSpPr>
          <p:cNvPr id="14354" name="Text Box 25"/>
          <p:cNvSpPr txBox="1">
            <a:spLocks noChangeArrowheads="1"/>
          </p:cNvSpPr>
          <p:nvPr/>
        </p:nvSpPr>
        <p:spPr bwMode="auto">
          <a:xfrm>
            <a:off x="685800" y="2743200"/>
            <a:ext cx="565150" cy="311150"/>
          </a:xfrm>
          <a:prstGeom prst="rect">
            <a:avLst/>
          </a:prstGeom>
          <a:noFill/>
          <a:ln w="12700">
            <a:noFill/>
            <a:miter lim="800000"/>
            <a:headEnd/>
            <a:tailEnd/>
          </a:ln>
        </p:spPr>
        <p:txBody>
          <a:bodyPr wrap="none">
            <a:spAutoFit/>
          </a:bodyPr>
          <a:lstStyle/>
          <a:p>
            <a:r>
              <a:rPr lang="en-US" sz="1800"/>
              <a:t>127</a:t>
            </a:r>
          </a:p>
        </p:txBody>
      </p:sp>
      <p:sp>
        <p:nvSpPr>
          <p:cNvPr id="366618" name="Oval 26"/>
          <p:cNvSpPr>
            <a:spLocks noChangeArrowheads="1"/>
          </p:cNvSpPr>
          <p:nvPr/>
        </p:nvSpPr>
        <p:spPr bwMode="auto">
          <a:xfrm>
            <a:off x="2133600" y="1704975"/>
            <a:ext cx="76200" cy="76200"/>
          </a:xfrm>
          <a:prstGeom prst="ellipse">
            <a:avLst/>
          </a:prstGeom>
          <a:solidFill>
            <a:srgbClr val="000000"/>
          </a:solidFill>
          <a:ln w="12700">
            <a:solidFill>
              <a:schemeClr val="tx1"/>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366619" name="Oval 27"/>
          <p:cNvSpPr>
            <a:spLocks noChangeArrowheads="1"/>
          </p:cNvSpPr>
          <p:nvPr/>
        </p:nvSpPr>
        <p:spPr bwMode="auto">
          <a:xfrm>
            <a:off x="2133600" y="2133600"/>
            <a:ext cx="76200" cy="76200"/>
          </a:xfrm>
          <a:prstGeom prst="ellipse">
            <a:avLst/>
          </a:prstGeom>
          <a:solidFill>
            <a:srgbClr val="000000"/>
          </a:solidFill>
          <a:ln w="12700">
            <a:solidFill>
              <a:schemeClr val="tx1"/>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366620" name="Oval 28"/>
          <p:cNvSpPr>
            <a:spLocks noChangeArrowheads="1"/>
          </p:cNvSpPr>
          <p:nvPr/>
        </p:nvSpPr>
        <p:spPr bwMode="auto">
          <a:xfrm>
            <a:off x="2133600" y="2857500"/>
            <a:ext cx="76200" cy="76200"/>
          </a:xfrm>
          <a:prstGeom prst="ellipse">
            <a:avLst/>
          </a:prstGeom>
          <a:solidFill>
            <a:srgbClr val="000000"/>
          </a:solidFill>
          <a:ln w="12700">
            <a:solidFill>
              <a:schemeClr val="tx1"/>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366621" name="Line 29"/>
          <p:cNvSpPr>
            <a:spLocks noChangeShapeType="1"/>
          </p:cNvSpPr>
          <p:nvPr/>
        </p:nvSpPr>
        <p:spPr bwMode="auto">
          <a:xfrm>
            <a:off x="2209800" y="1733550"/>
            <a:ext cx="1371600" cy="0"/>
          </a:xfrm>
          <a:prstGeom prst="line">
            <a:avLst/>
          </a:prstGeom>
          <a:noFill/>
          <a:ln w="12700">
            <a:solidFill>
              <a:schemeClr val="tx1"/>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366622" name="Rectangle 30"/>
          <p:cNvSpPr>
            <a:spLocks noChangeArrowheads="1"/>
          </p:cNvSpPr>
          <p:nvPr/>
        </p:nvSpPr>
        <p:spPr bwMode="auto">
          <a:xfrm>
            <a:off x="3571875" y="1581150"/>
            <a:ext cx="304800" cy="304800"/>
          </a:xfrm>
          <a:prstGeom prst="rect">
            <a:avLst/>
          </a:prstGeom>
          <a:no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360" name="Text Box 31"/>
          <p:cNvSpPr txBox="1">
            <a:spLocks noChangeArrowheads="1"/>
          </p:cNvSpPr>
          <p:nvPr/>
        </p:nvSpPr>
        <p:spPr bwMode="auto">
          <a:xfrm>
            <a:off x="3575050" y="1593850"/>
            <a:ext cx="311150" cy="311150"/>
          </a:xfrm>
          <a:prstGeom prst="rect">
            <a:avLst/>
          </a:prstGeom>
          <a:noFill/>
          <a:ln w="12700">
            <a:noFill/>
            <a:miter lim="800000"/>
            <a:headEnd/>
            <a:tailEnd/>
          </a:ln>
        </p:spPr>
        <p:txBody>
          <a:bodyPr wrap="none">
            <a:spAutoFit/>
          </a:bodyPr>
          <a:lstStyle/>
          <a:p>
            <a:r>
              <a:rPr lang="en-US" sz="1800"/>
              <a:t>0</a:t>
            </a:r>
          </a:p>
        </p:txBody>
      </p:sp>
      <p:sp>
        <p:nvSpPr>
          <p:cNvPr id="14361" name="Text Box 32"/>
          <p:cNvSpPr txBox="1">
            <a:spLocks noChangeArrowheads="1"/>
          </p:cNvSpPr>
          <p:nvPr/>
        </p:nvSpPr>
        <p:spPr bwMode="auto">
          <a:xfrm>
            <a:off x="2362200" y="1409700"/>
            <a:ext cx="777777" cy="338554"/>
          </a:xfrm>
          <a:prstGeom prst="rect">
            <a:avLst/>
          </a:prstGeom>
          <a:noFill/>
          <a:ln w="12700">
            <a:noFill/>
            <a:miter lim="800000"/>
            <a:headEnd/>
            <a:tailEnd/>
          </a:ln>
        </p:spPr>
        <p:txBody>
          <a:bodyPr wrap="none">
            <a:spAutoFit/>
          </a:bodyPr>
          <a:lstStyle/>
          <a:p>
            <a:r>
              <a:rPr lang="en-US" sz="2000"/>
              <a:t>HWI</a:t>
            </a:r>
            <a:r>
              <a:rPr lang="en-US" sz="2000" baseline="-25000"/>
              <a:t>4</a:t>
            </a:r>
          </a:p>
        </p:txBody>
      </p:sp>
      <p:sp>
        <p:nvSpPr>
          <p:cNvPr id="366625" name="Line 33"/>
          <p:cNvSpPr>
            <a:spLocks noChangeShapeType="1"/>
          </p:cNvSpPr>
          <p:nvPr/>
        </p:nvSpPr>
        <p:spPr bwMode="auto">
          <a:xfrm>
            <a:off x="2209800" y="2171700"/>
            <a:ext cx="1371600" cy="0"/>
          </a:xfrm>
          <a:prstGeom prst="line">
            <a:avLst/>
          </a:prstGeom>
          <a:noFill/>
          <a:ln w="28575">
            <a:solidFill>
              <a:schemeClr val="tx2"/>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366626" name="Rectangle 34"/>
          <p:cNvSpPr>
            <a:spLocks noChangeArrowheads="1"/>
          </p:cNvSpPr>
          <p:nvPr/>
        </p:nvSpPr>
        <p:spPr bwMode="auto">
          <a:xfrm>
            <a:off x="3571875" y="2019300"/>
            <a:ext cx="304800" cy="304800"/>
          </a:xfrm>
          <a:prstGeom prst="rect">
            <a:avLst/>
          </a:prstGeom>
          <a:no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364" name="Text Box 35"/>
          <p:cNvSpPr txBox="1">
            <a:spLocks noChangeArrowheads="1"/>
          </p:cNvSpPr>
          <p:nvPr/>
        </p:nvSpPr>
        <p:spPr bwMode="auto">
          <a:xfrm>
            <a:off x="3575050" y="2032000"/>
            <a:ext cx="311150" cy="311150"/>
          </a:xfrm>
          <a:prstGeom prst="rect">
            <a:avLst/>
          </a:prstGeom>
          <a:noFill/>
          <a:ln w="12700">
            <a:noFill/>
            <a:miter lim="800000"/>
            <a:headEnd/>
            <a:tailEnd/>
          </a:ln>
        </p:spPr>
        <p:txBody>
          <a:bodyPr wrap="none">
            <a:spAutoFit/>
          </a:bodyPr>
          <a:lstStyle/>
          <a:p>
            <a:r>
              <a:rPr lang="en-US" sz="1800"/>
              <a:t>1</a:t>
            </a:r>
          </a:p>
        </p:txBody>
      </p:sp>
      <p:sp>
        <p:nvSpPr>
          <p:cNvPr id="14365" name="Text Box 36"/>
          <p:cNvSpPr txBox="1">
            <a:spLocks noChangeArrowheads="1"/>
          </p:cNvSpPr>
          <p:nvPr/>
        </p:nvSpPr>
        <p:spPr bwMode="auto">
          <a:xfrm>
            <a:off x="2362200" y="1838325"/>
            <a:ext cx="777777" cy="338554"/>
          </a:xfrm>
          <a:prstGeom prst="rect">
            <a:avLst/>
          </a:prstGeom>
          <a:noFill/>
          <a:ln w="12700">
            <a:noFill/>
            <a:miter lim="800000"/>
            <a:headEnd/>
            <a:tailEnd/>
          </a:ln>
        </p:spPr>
        <p:txBody>
          <a:bodyPr wrap="none">
            <a:spAutoFit/>
          </a:bodyPr>
          <a:lstStyle/>
          <a:p>
            <a:r>
              <a:rPr lang="en-US" sz="2000"/>
              <a:t>HWI</a:t>
            </a:r>
            <a:r>
              <a:rPr lang="en-US" sz="2000" baseline="-25000"/>
              <a:t>5</a:t>
            </a:r>
          </a:p>
        </p:txBody>
      </p:sp>
      <p:sp>
        <p:nvSpPr>
          <p:cNvPr id="366629" name="Line 37"/>
          <p:cNvSpPr>
            <a:spLocks noChangeShapeType="1"/>
          </p:cNvSpPr>
          <p:nvPr/>
        </p:nvSpPr>
        <p:spPr bwMode="auto">
          <a:xfrm>
            <a:off x="2209800" y="2876550"/>
            <a:ext cx="1371600" cy="0"/>
          </a:xfrm>
          <a:prstGeom prst="line">
            <a:avLst/>
          </a:prstGeom>
          <a:noFill/>
          <a:ln w="12700">
            <a:solidFill>
              <a:schemeClr val="tx1"/>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366630" name="Rectangle 38"/>
          <p:cNvSpPr>
            <a:spLocks noChangeArrowheads="1"/>
          </p:cNvSpPr>
          <p:nvPr/>
        </p:nvSpPr>
        <p:spPr bwMode="auto">
          <a:xfrm>
            <a:off x="3571875" y="2724150"/>
            <a:ext cx="304800" cy="304800"/>
          </a:xfrm>
          <a:prstGeom prst="rect">
            <a:avLst/>
          </a:prstGeom>
          <a:no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368" name="Text Box 39"/>
          <p:cNvSpPr txBox="1">
            <a:spLocks noChangeArrowheads="1"/>
          </p:cNvSpPr>
          <p:nvPr/>
        </p:nvSpPr>
        <p:spPr bwMode="auto">
          <a:xfrm>
            <a:off x="3575050" y="2736850"/>
            <a:ext cx="311150" cy="311150"/>
          </a:xfrm>
          <a:prstGeom prst="rect">
            <a:avLst/>
          </a:prstGeom>
          <a:noFill/>
          <a:ln w="12700">
            <a:noFill/>
            <a:miter lim="800000"/>
            <a:headEnd/>
            <a:tailEnd/>
          </a:ln>
        </p:spPr>
        <p:txBody>
          <a:bodyPr wrap="none">
            <a:spAutoFit/>
          </a:bodyPr>
          <a:lstStyle/>
          <a:p>
            <a:r>
              <a:rPr lang="en-US" sz="1800"/>
              <a:t>0</a:t>
            </a:r>
          </a:p>
        </p:txBody>
      </p:sp>
      <p:sp>
        <p:nvSpPr>
          <p:cNvPr id="14369" name="Text Box 40"/>
          <p:cNvSpPr txBox="1">
            <a:spLocks noChangeArrowheads="1"/>
          </p:cNvSpPr>
          <p:nvPr/>
        </p:nvSpPr>
        <p:spPr bwMode="auto">
          <a:xfrm>
            <a:off x="2362200" y="2552700"/>
            <a:ext cx="872355" cy="338554"/>
          </a:xfrm>
          <a:prstGeom prst="rect">
            <a:avLst/>
          </a:prstGeom>
          <a:noFill/>
          <a:ln w="12700">
            <a:noFill/>
            <a:miter lim="800000"/>
            <a:headEnd/>
            <a:tailEnd/>
          </a:ln>
        </p:spPr>
        <p:txBody>
          <a:bodyPr wrap="none">
            <a:spAutoFit/>
          </a:bodyPr>
          <a:lstStyle/>
          <a:p>
            <a:r>
              <a:rPr lang="en-US" sz="2000"/>
              <a:t>HWI</a:t>
            </a:r>
            <a:r>
              <a:rPr lang="en-US" sz="2000" baseline="-25000"/>
              <a:t>15</a:t>
            </a:r>
          </a:p>
        </p:txBody>
      </p:sp>
      <p:sp>
        <p:nvSpPr>
          <p:cNvPr id="14370" name="Text Box 41"/>
          <p:cNvSpPr txBox="1">
            <a:spLocks noChangeArrowheads="1"/>
          </p:cNvSpPr>
          <p:nvPr/>
        </p:nvSpPr>
        <p:spPr bwMode="auto">
          <a:xfrm>
            <a:off x="2628900" y="2224088"/>
            <a:ext cx="254000" cy="368300"/>
          </a:xfrm>
          <a:prstGeom prst="rect">
            <a:avLst/>
          </a:prstGeom>
          <a:noFill/>
          <a:ln w="12700">
            <a:noFill/>
            <a:miter lim="800000"/>
            <a:headEnd/>
            <a:tailEnd/>
          </a:ln>
        </p:spPr>
        <p:txBody>
          <a:bodyPr wrap="none">
            <a:spAutoFit/>
          </a:bodyPr>
          <a:lstStyle/>
          <a:p>
            <a:pPr>
              <a:lnSpc>
                <a:spcPct val="30000"/>
              </a:lnSpc>
            </a:pPr>
            <a:r>
              <a:rPr lang="en-US" sz="2000"/>
              <a:t>.</a:t>
            </a:r>
            <a:br>
              <a:rPr lang="en-US" sz="2000"/>
            </a:br>
            <a:r>
              <a:rPr lang="en-US" sz="2000"/>
              <a:t>.</a:t>
            </a:r>
            <a:br>
              <a:rPr lang="en-US" sz="2000"/>
            </a:br>
            <a:r>
              <a:rPr lang="en-US" sz="2000"/>
              <a:t>.</a:t>
            </a:r>
          </a:p>
        </p:txBody>
      </p:sp>
      <p:sp>
        <p:nvSpPr>
          <p:cNvPr id="366634" name="Line 42"/>
          <p:cNvSpPr>
            <a:spLocks noChangeShapeType="1"/>
          </p:cNvSpPr>
          <p:nvPr/>
        </p:nvSpPr>
        <p:spPr bwMode="auto">
          <a:xfrm>
            <a:off x="1828800" y="1752600"/>
            <a:ext cx="304800" cy="381000"/>
          </a:xfrm>
          <a:prstGeom prst="line">
            <a:avLst/>
          </a:prstGeom>
          <a:noFill/>
          <a:ln w="19050">
            <a:solidFill>
              <a:schemeClr val="tx2"/>
            </a:solidFill>
            <a:prstDash val="dash"/>
            <a:round/>
            <a:headEnd/>
            <a:tailEnd/>
          </a:ln>
          <a:effectLst/>
        </p:spPr>
        <p:txBody>
          <a:bodyPr wrap="none">
            <a:spAutoFit/>
          </a:bodyPr>
          <a:lstStyle/>
          <a:p>
            <a:pPr>
              <a:defRPr/>
            </a:pPr>
            <a:endParaRPr lang="en-US">
              <a:effectLst>
                <a:outerShdw blurRad="38100" dist="38100" dir="2700000" algn="tl">
                  <a:srgbClr val="000000">
                    <a:alpha val="43137"/>
                  </a:srgbClr>
                </a:outerShdw>
              </a:effectLst>
            </a:endParaRPr>
          </a:p>
        </p:txBody>
      </p:sp>
      <p:sp>
        <p:nvSpPr>
          <p:cNvPr id="14372" name="Text Box 43"/>
          <p:cNvSpPr txBox="1">
            <a:spLocks noChangeArrowheads="1"/>
          </p:cNvSpPr>
          <p:nvPr/>
        </p:nvSpPr>
        <p:spPr bwMode="auto">
          <a:xfrm>
            <a:off x="3392488" y="806450"/>
            <a:ext cx="593725" cy="336550"/>
          </a:xfrm>
          <a:prstGeom prst="rect">
            <a:avLst/>
          </a:prstGeom>
          <a:noFill/>
          <a:ln w="12700">
            <a:noFill/>
            <a:miter lim="800000"/>
            <a:headEnd/>
            <a:tailEnd/>
          </a:ln>
        </p:spPr>
        <p:txBody>
          <a:bodyPr wrap="none">
            <a:spAutoFit/>
          </a:bodyPr>
          <a:lstStyle/>
          <a:p>
            <a:pPr algn="ctr"/>
            <a:r>
              <a:rPr lang="en-US" sz="2000"/>
              <a:t>IFR</a:t>
            </a:r>
          </a:p>
        </p:txBody>
      </p:sp>
      <p:sp>
        <p:nvSpPr>
          <p:cNvPr id="366636" name="Line 44"/>
          <p:cNvSpPr>
            <a:spLocks noChangeShapeType="1"/>
          </p:cNvSpPr>
          <p:nvPr/>
        </p:nvSpPr>
        <p:spPr bwMode="auto">
          <a:xfrm>
            <a:off x="3886200" y="1733550"/>
            <a:ext cx="762000" cy="0"/>
          </a:xfrm>
          <a:prstGeom prst="line">
            <a:avLst/>
          </a:prstGeom>
          <a:noFill/>
          <a:ln w="12700">
            <a:solidFill>
              <a:schemeClr val="tx1"/>
            </a:solidFill>
            <a:round/>
            <a:headEnd/>
            <a:tailEn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366637" name="Oval 45"/>
          <p:cNvSpPr>
            <a:spLocks noChangeArrowheads="1"/>
          </p:cNvSpPr>
          <p:nvPr/>
        </p:nvSpPr>
        <p:spPr bwMode="auto">
          <a:xfrm>
            <a:off x="4648200" y="1704975"/>
            <a:ext cx="76200" cy="76200"/>
          </a:xfrm>
          <a:prstGeom prst="ellipse">
            <a:avLst/>
          </a:prstGeom>
          <a:solidFill>
            <a:srgbClr val="000000"/>
          </a:solidFill>
          <a:ln w="12700">
            <a:solidFill>
              <a:schemeClr val="tx1"/>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366638" name="Line 46"/>
          <p:cNvSpPr>
            <a:spLocks noChangeShapeType="1"/>
          </p:cNvSpPr>
          <p:nvPr/>
        </p:nvSpPr>
        <p:spPr bwMode="auto">
          <a:xfrm>
            <a:off x="3886200" y="2171700"/>
            <a:ext cx="2057400" cy="0"/>
          </a:xfrm>
          <a:prstGeom prst="line">
            <a:avLst/>
          </a:prstGeom>
          <a:noFill/>
          <a:ln w="28575">
            <a:solidFill>
              <a:schemeClr val="tx2"/>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366639" name="Oval 47"/>
          <p:cNvSpPr>
            <a:spLocks noChangeArrowheads="1"/>
          </p:cNvSpPr>
          <p:nvPr/>
        </p:nvSpPr>
        <p:spPr bwMode="auto">
          <a:xfrm>
            <a:off x="4648200" y="2133600"/>
            <a:ext cx="76200" cy="76200"/>
          </a:xfrm>
          <a:prstGeom prst="ellipse">
            <a:avLst/>
          </a:prstGeom>
          <a:solidFill>
            <a:srgbClr val="000000"/>
          </a:solidFill>
          <a:ln w="12700">
            <a:solidFill>
              <a:schemeClr val="tx1"/>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366640" name="Line 48"/>
          <p:cNvSpPr>
            <a:spLocks noChangeShapeType="1"/>
          </p:cNvSpPr>
          <p:nvPr/>
        </p:nvSpPr>
        <p:spPr bwMode="auto">
          <a:xfrm>
            <a:off x="3886200" y="2876550"/>
            <a:ext cx="762000" cy="0"/>
          </a:xfrm>
          <a:prstGeom prst="line">
            <a:avLst/>
          </a:prstGeom>
          <a:noFill/>
          <a:ln w="12700">
            <a:solidFill>
              <a:schemeClr val="tx1"/>
            </a:solidFill>
            <a:round/>
            <a:headEnd/>
            <a:tailEn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366641" name="Oval 49"/>
          <p:cNvSpPr>
            <a:spLocks noChangeArrowheads="1"/>
          </p:cNvSpPr>
          <p:nvPr/>
        </p:nvSpPr>
        <p:spPr bwMode="auto">
          <a:xfrm>
            <a:off x="4648200" y="2847975"/>
            <a:ext cx="76200" cy="76200"/>
          </a:xfrm>
          <a:prstGeom prst="ellipse">
            <a:avLst/>
          </a:prstGeom>
          <a:solidFill>
            <a:srgbClr val="000000"/>
          </a:solidFill>
          <a:ln w="12700">
            <a:solidFill>
              <a:schemeClr val="tx1"/>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366642" name="Oval 50"/>
          <p:cNvSpPr>
            <a:spLocks noChangeArrowheads="1"/>
          </p:cNvSpPr>
          <p:nvPr/>
        </p:nvSpPr>
        <p:spPr bwMode="auto">
          <a:xfrm>
            <a:off x="5105400" y="1704975"/>
            <a:ext cx="76200" cy="76200"/>
          </a:xfrm>
          <a:prstGeom prst="ellipse">
            <a:avLst/>
          </a:prstGeom>
          <a:solidFill>
            <a:srgbClr val="000000"/>
          </a:solidFill>
          <a:ln w="12700">
            <a:solidFill>
              <a:schemeClr val="tx1"/>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366643" name="Oval 51"/>
          <p:cNvSpPr>
            <a:spLocks noChangeArrowheads="1"/>
          </p:cNvSpPr>
          <p:nvPr/>
        </p:nvSpPr>
        <p:spPr bwMode="auto">
          <a:xfrm>
            <a:off x="5105400" y="2133600"/>
            <a:ext cx="76200" cy="76200"/>
          </a:xfrm>
          <a:prstGeom prst="ellipse">
            <a:avLst/>
          </a:prstGeom>
          <a:solidFill>
            <a:srgbClr val="000000"/>
          </a:solidFill>
          <a:ln w="12700">
            <a:solidFill>
              <a:schemeClr val="tx1"/>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366644" name="Oval 52"/>
          <p:cNvSpPr>
            <a:spLocks noChangeArrowheads="1"/>
          </p:cNvSpPr>
          <p:nvPr/>
        </p:nvSpPr>
        <p:spPr bwMode="auto">
          <a:xfrm>
            <a:off x="5105400" y="2847975"/>
            <a:ext cx="76200" cy="76200"/>
          </a:xfrm>
          <a:prstGeom prst="ellipse">
            <a:avLst/>
          </a:prstGeom>
          <a:solidFill>
            <a:srgbClr val="000000"/>
          </a:solidFill>
          <a:ln w="12700">
            <a:solidFill>
              <a:schemeClr val="tx1"/>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366645" name="Line 53"/>
          <p:cNvSpPr>
            <a:spLocks noChangeShapeType="1"/>
          </p:cNvSpPr>
          <p:nvPr/>
        </p:nvSpPr>
        <p:spPr bwMode="auto">
          <a:xfrm flipV="1">
            <a:off x="4686300" y="1600200"/>
            <a:ext cx="419100" cy="133350"/>
          </a:xfrm>
          <a:prstGeom prst="line">
            <a:avLst/>
          </a:prstGeom>
          <a:noFill/>
          <a:ln w="12700">
            <a:solidFill>
              <a:schemeClr val="tx1"/>
            </a:solidFill>
            <a:round/>
            <a:headEnd/>
            <a:tailEn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366646" name="Line 54"/>
          <p:cNvSpPr>
            <a:spLocks noChangeShapeType="1"/>
          </p:cNvSpPr>
          <p:nvPr/>
        </p:nvSpPr>
        <p:spPr bwMode="auto">
          <a:xfrm flipV="1">
            <a:off x="4686300" y="2743200"/>
            <a:ext cx="419100" cy="133350"/>
          </a:xfrm>
          <a:prstGeom prst="line">
            <a:avLst/>
          </a:prstGeom>
          <a:noFill/>
          <a:ln w="12700">
            <a:solidFill>
              <a:schemeClr val="tx1"/>
            </a:solidFill>
            <a:round/>
            <a:headEnd/>
            <a:tailEn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366647" name="Line 55"/>
          <p:cNvSpPr>
            <a:spLocks noChangeShapeType="1"/>
          </p:cNvSpPr>
          <p:nvPr/>
        </p:nvSpPr>
        <p:spPr bwMode="auto">
          <a:xfrm>
            <a:off x="5181600" y="1733550"/>
            <a:ext cx="762000" cy="0"/>
          </a:xfrm>
          <a:prstGeom prst="line">
            <a:avLst/>
          </a:prstGeom>
          <a:noFill/>
          <a:ln w="12700">
            <a:solidFill>
              <a:schemeClr val="tx1"/>
            </a:solidFill>
            <a:round/>
            <a:headEnd/>
            <a:tailEn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366648" name="Line 56"/>
          <p:cNvSpPr>
            <a:spLocks noChangeShapeType="1"/>
          </p:cNvSpPr>
          <p:nvPr/>
        </p:nvSpPr>
        <p:spPr bwMode="auto">
          <a:xfrm>
            <a:off x="5181600" y="2876550"/>
            <a:ext cx="762000" cy="0"/>
          </a:xfrm>
          <a:prstGeom prst="line">
            <a:avLst/>
          </a:prstGeom>
          <a:noFill/>
          <a:ln w="12700">
            <a:solidFill>
              <a:schemeClr val="tx1"/>
            </a:solidFill>
            <a:round/>
            <a:headEnd/>
            <a:tailEn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366649" name="Rectangle 57"/>
          <p:cNvSpPr>
            <a:spLocks noChangeArrowheads="1"/>
          </p:cNvSpPr>
          <p:nvPr/>
        </p:nvSpPr>
        <p:spPr bwMode="auto">
          <a:xfrm>
            <a:off x="5943600" y="1524000"/>
            <a:ext cx="673100" cy="1587500"/>
          </a:xfrm>
          <a:prstGeom prst="rect">
            <a:avLst/>
          </a:prstGeom>
          <a:solidFill>
            <a:schemeClr val="accent3"/>
          </a:solidFill>
          <a:ln w="3175">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66650" name="Line 58"/>
          <p:cNvSpPr>
            <a:spLocks noChangeShapeType="1"/>
          </p:cNvSpPr>
          <p:nvPr/>
        </p:nvSpPr>
        <p:spPr bwMode="auto">
          <a:xfrm flipV="1">
            <a:off x="6102350" y="2155825"/>
            <a:ext cx="381000" cy="152400"/>
          </a:xfrm>
          <a:prstGeom prst="line">
            <a:avLst/>
          </a:prstGeom>
          <a:noFill/>
          <a:ln w="25399">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66651" name="Oval 59"/>
          <p:cNvSpPr>
            <a:spLocks noChangeArrowheads="1"/>
          </p:cNvSpPr>
          <p:nvPr/>
        </p:nvSpPr>
        <p:spPr bwMode="auto">
          <a:xfrm>
            <a:off x="6037263" y="2286000"/>
            <a:ext cx="63500" cy="63500"/>
          </a:xfrm>
          <a:prstGeom prst="ellipse">
            <a:avLst/>
          </a:prstGeom>
          <a:solidFill>
            <a:schemeClr val="tx1"/>
          </a:solidFill>
          <a:ln w="12699">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66652" name="Oval 60"/>
          <p:cNvSpPr>
            <a:spLocks noChangeArrowheads="1"/>
          </p:cNvSpPr>
          <p:nvPr/>
        </p:nvSpPr>
        <p:spPr bwMode="auto">
          <a:xfrm>
            <a:off x="6461125" y="2286000"/>
            <a:ext cx="63500" cy="63500"/>
          </a:xfrm>
          <a:prstGeom prst="ellipse">
            <a:avLst/>
          </a:prstGeom>
          <a:solidFill>
            <a:schemeClr val="tx1"/>
          </a:solidFill>
          <a:ln w="12699">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4390" name="Text Box 61"/>
          <p:cNvSpPr txBox="1">
            <a:spLocks noChangeArrowheads="1"/>
          </p:cNvSpPr>
          <p:nvPr/>
        </p:nvSpPr>
        <p:spPr bwMode="auto">
          <a:xfrm>
            <a:off x="4565650" y="806450"/>
            <a:ext cx="608013" cy="336550"/>
          </a:xfrm>
          <a:prstGeom prst="rect">
            <a:avLst/>
          </a:prstGeom>
          <a:noFill/>
          <a:ln w="12700">
            <a:noFill/>
            <a:miter lim="800000"/>
            <a:headEnd/>
            <a:tailEnd/>
          </a:ln>
        </p:spPr>
        <p:txBody>
          <a:bodyPr wrap="none">
            <a:spAutoFit/>
          </a:bodyPr>
          <a:lstStyle/>
          <a:p>
            <a:pPr algn="ctr"/>
            <a:r>
              <a:rPr lang="en-US" sz="2000">
                <a:solidFill>
                  <a:schemeClr val="tx2"/>
                </a:solidFill>
              </a:rPr>
              <a:t>IER</a:t>
            </a:r>
          </a:p>
        </p:txBody>
      </p:sp>
      <p:sp>
        <p:nvSpPr>
          <p:cNvPr id="14391" name="Text Box 62"/>
          <p:cNvSpPr txBox="1">
            <a:spLocks noChangeArrowheads="1"/>
          </p:cNvSpPr>
          <p:nvPr/>
        </p:nvSpPr>
        <p:spPr bwMode="auto">
          <a:xfrm>
            <a:off x="5937250" y="806450"/>
            <a:ext cx="620713" cy="336550"/>
          </a:xfrm>
          <a:prstGeom prst="rect">
            <a:avLst/>
          </a:prstGeom>
          <a:noFill/>
          <a:ln w="12700">
            <a:noFill/>
            <a:miter lim="800000"/>
            <a:headEnd/>
            <a:tailEnd/>
          </a:ln>
        </p:spPr>
        <p:txBody>
          <a:bodyPr wrap="none">
            <a:spAutoFit/>
          </a:bodyPr>
          <a:lstStyle/>
          <a:p>
            <a:pPr algn="ctr"/>
            <a:r>
              <a:rPr lang="en-US" sz="2000">
                <a:solidFill>
                  <a:schemeClr val="tx2"/>
                </a:solidFill>
              </a:rPr>
              <a:t>GIE</a:t>
            </a:r>
          </a:p>
        </p:txBody>
      </p:sp>
      <p:sp>
        <p:nvSpPr>
          <p:cNvPr id="366655" name="Line 63"/>
          <p:cNvSpPr>
            <a:spLocks noChangeShapeType="1"/>
          </p:cNvSpPr>
          <p:nvPr/>
        </p:nvSpPr>
        <p:spPr bwMode="auto">
          <a:xfrm>
            <a:off x="6629400" y="2876550"/>
            <a:ext cx="533400" cy="0"/>
          </a:xfrm>
          <a:prstGeom prst="line">
            <a:avLst/>
          </a:prstGeom>
          <a:noFill/>
          <a:ln w="12700">
            <a:solidFill>
              <a:schemeClr val="tx1"/>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366656" name="Line 64"/>
          <p:cNvSpPr>
            <a:spLocks noChangeShapeType="1"/>
          </p:cNvSpPr>
          <p:nvPr/>
        </p:nvSpPr>
        <p:spPr bwMode="auto">
          <a:xfrm>
            <a:off x="6629400" y="2171700"/>
            <a:ext cx="533400" cy="0"/>
          </a:xfrm>
          <a:prstGeom prst="line">
            <a:avLst/>
          </a:prstGeom>
          <a:noFill/>
          <a:ln w="28575">
            <a:solidFill>
              <a:schemeClr val="tx2"/>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366657" name="Line 65"/>
          <p:cNvSpPr>
            <a:spLocks noChangeShapeType="1"/>
          </p:cNvSpPr>
          <p:nvPr/>
        </p:nvSpPr>
        <p:spPr bwMode="auto">
          <a:xfrm>
            <a:off x="6629400" y="1733550"/>
            <a:ext cx="533400" cy="0"/>
          </a:xfrm>
          <a:prstGeom prst="line">
            <a:avLst/>
          </a:prstGeom>
          <a:noFill/>
          <a:ln w="12700">
            <a:solidFill>
              <a:schemeClr val="tx1"/>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14395" name="Rectangle 66"/>
          <p:cNvSpPr>
            <a:spLocks noChangeArrowheads="1"/>
          </p:cNvSpPr>
          <p:nvPr/>
        </p:nvSpPr>
        <p:spPr bwMode="auto">
          <a:xfrm>
            <a:off x="7162800" y="1524000"/>
            <a:ext cx="1041400" cy="1574800"/>
          </a:xfrm>
          <a:prstGeom prst="rect">
            <a:avLst/>
          </a:prstGeom>
          <a:solidFill>
            <a:schemeClr val="accent2"/>
          </a:solidFill>
          <a:ln w="25400">
            <a:solidFill>
              <a:schemeClr val="tx1"/>
            </a:solidFill>
            <a:miter lim="800000"/>
            <a:headEnd/>
            <a:tailEnd/>
          </a:ln>
        </p:spPr>
        <p:txBody>
          <a:bodyPr wrap="none" anchor="ctr" anchorCtr="1"/>
          <a:lstStyle/>
          <a:p>
            <a:pPr algn="ctr">
              <a:lnSpc>
                <a:spcPct val="100000"/>
              </a:lnSpc>
              <a:spcBef>
                <a:spcPct val="0"/>
              </a:spcBef>
            </a:pPr>
            <a:r>
              <a:rPr lang="en-US">
                <a:latin typeface="Arial Narrow" pitchFamily="34" charset="0"/>
              </a:rPr>
              <a:t>Vector</a:t>
            </a:r>
          </a:p>
          <a:p>
            <a:pPr algn="ctr">
              <a:lnSpc>
                <a:spcPct val="100000"/>
              </a:lnSpc>
              <a:spcBef>
                <a:spcPct val="0"/>
              </a:spcBef>
            </a:pPr>
            <a:r>
              <a:rPr lang="en-US">
                <a:latin typeface="Arial Narrow" pitchFamily="34" charset="0"/>
              </a:rPr>
              <a:t>Table</a:t>
            </a:r>
            <a:endParaRPr lang="en-US" sz="2800"/>
          </a:p>
        </p:txBody>
      </p:sp>
      <p:sp>
        <p:nvSpPr>
          <p:cNvPr id="14396" name="Text Box 67"/>
          <p:cNvSpPr txBox="1">
            <a:spLocks noChangeArrowheads="1"/>
          </p:cNvSpPr>
          <p:nvPr/>
        </p:nvSpPr>
        <p:spPr bwMode="auto">
          <a:xfrm>
            <a:off x="669925" y="4648200"/>
            <a:ext cx="8441735" cy="1394228"/>
          </a:xfrm>
          <a:prstGeom prst="rect">
            <a:avLst/>
          </a:prstGeom>
          <a:noFill/>
          <a:ln w="12700">
            <a:noFill/>
            <a:miter lim="800000"/>
            <a:headEnd/>
            <a:tailEnd/>
          </a:ln>
        </p:spPr>
        <p:txBody>
          <a:bodyPr wrap="none">
            <a:spAutoFit/>
          </a:bodyPr>
          <a:lstStyle/>
          <a:p>
            <a:pPr marL="457200" indent="-457200">
              <a:buFontTx/>
              <a:buAutoNum type="arabicPeriod"/>
            </a:pPr>
            <a:r>
              <a:rPr lang="en-US" sz="1800" dirty="0">
                <a:solidFill>
                  <a:schemeClr val="tx2"/>
                </a:solidFill>
                <a:latin typeface="Arial Narrow" pitchFamily="34" charset="0"/>
              </a:rPr>
              <a:t>Interrupt Selector</a:t>
            </a:r>
            <a:r>
              <a:rPr lang="en-US" sz="1800" dirty="0">
                <a:latin typeface="Arial Narrow" pitchFamily="34" charset="0"/>
              </a:rPr>
              <a:t> – choose which of the 128 sources are tied to the 12 CPU </a:t>
            </a:r>
            <a:r>
              <a:rPr lang="en-US" sz="1800" dirty="0" err="1">
                <a:latin typeface="Arial Narrow" pitchFamily="34" charset="0"/>
              </a:rPr>
              <a:t>ints</a:t>
            </a:r>
            <a:endParaRPr lang="en-US" sz="1800" dirty="0">
              <a:latin typeface="Arial Narrow" pitchFamily="34" charset="0"/>
            </a:endParaRPr>
          </a:p>
          <a:p>
            <a:pPr marL="457200" indent="-457200">
              <a:buFontTx/>
              <a:buAutoNum type="arabicPeriod"/>
            </a:pPr>
            <a:r>
              <a:rPr lang="en-US" sz="1800" dirty="0">
                <a:solidFill>
                  <a:schemeClr val="tx2"/>
                </a:solidFill>
                <a:latin typeface="Arial Narrow" pitchFamily="34" charset="0"/>
              </a:rPr>
              <a:t>IER</a:t>
            </a:r>
            <a:r>
              <a:rPr lang="en-US" sz="1800" dirty="0">
                <a:latin typeface="Arial Narrow" pitchFamily="34" charset="0"/>
              </a:rPr>
              <a:t> – enable the individual interrupts that you want to “listen to</a:t>
            </a:r>
            <a:r>
              <a:rPr lang="en-US" sz="1800" dirty="0" smtClean="0">
                <a:latin typeface="Arial Narrow" pitchFamily="34" charset="0"/>
              </a:rPr>
              <a:t>” (in BIOS .</a:t>
            </a:r>
            <a:r>
              <a:rPr lang="en-US" sz="1800" dirty="0" err="1" smtClean="0">
                <a:latin typeface="Arial Narrow" pitchFamily="34" charset="0"/>
              </a:rPr>
              <a:t>cfg</a:t>
            </a:r>
            <a:r>
              <a:rPr lang="en-US" sz="1800" dirty="0" smtClean="0">
                <a:latin typeface="Arial Narrow" pitchFamily="34" charset="0"/>
              </a:rPr>
              <a:t>)</a:t>
            </a:r>
            <a:endParaRPr lang="en-US" sz="1800" dirty="0">
              <a:latin typeface="Arial Narrow" pitchFamily="34" charset="0"/>
            </a:endParaRPr>
          </a:p>
          <a:p>
            <a:pPr marL="457200" indent="-457200">
              <a:buFontTx/>
              <a:buAutoNum type="arabicPeriod"/>
            </a:pPr>
            <a:r>
              <a:rPr lang="en-US" sz="1800" dirty="0">
                <a:solidFill>
                  <a:schemeClr val="tx2"/>
                </a:solidFill>
                <a:latin typeface="Arial Narrow" pitchFamily="34" charset="0"/>
              </a:rPr>
              <a:t>GIE</a:t>
            </a:r>
            <a:r>
              <a:rPr lang="en-US" sz="1800" dirty="0">
                <a:latin typeface="Arial Narrow" pitchFamily="34" charset="0"/>
              </a:rPr>
              <a:t> – enable global interrupts (turned on automatically if </a:t>
            </a:r>
            <a:r>
              <a:rPr lang="en-US" sz="1800" dirty="0" smtClean="0">
                <a:latin typeface="Arial Narrow" pitchFamily="34" charset="0"/>
              </a:rPr>
              <a:t>BIOS </a:t>
            </a:r>
            <a:r>
              <a:rPr lang="en-US" sz="1800" dirty="0">
                <a:latin typeface="Arial Narrow" pitchFamily="34" charset="0"/>
              </a:rPr>
              <a:t>is used)</a:t>
            </a:r>
          </a:p>
          <a:p>
            <a:pPr marL="457200" indent="-457200">
              <a:buFontTx/>
              <a:buAutoNum type="arabicPeriod"/>
            </a:pPr>
            <a:r>
              <a:rPr lang="en-US" sz="1800" i="1" dirty="0" smtClean="0">
                <a:solidFill>
                  <a:schemeClr val="tx2"/>
                </a:solidFill>
                <a:latin typeface="Arial Narrow" pitchFamily="34" charset="0"/>
              </a:rPr>
              <a:t>Note: HWI </a:t>
            </a:r>
            <a:r>
              <a:rPr lang="en-US" sz="1800" i="1" dirty="0">
                <a:solidFill>
                  <a:schemeClr val="tx2"/>
                </a:solidFill>
                <a:latin typeface="Arial Narrow" pitchFamily="34" charset="0"/>
              </a:rPr>
              <a:t>Dispatcher</a:t>
            </a:r>
            <a:r>
              <a:rPr lang="en-US" sz="1800" i="1" dirty="0">
                <a:latin typeface="Arial Narrow" pitchFamily="34" charset="0"/>
              </a:rPr>
              <a:t> </a:t>
            </a:r>
            <a:r>
              <a:rPr lang="en-US" sz="1800" i="1" dirty="0" smtClean="0">
                <a:latin typeface="Arial Narrow" pitchFamily="34" charset="0"/>
              </a:rPr>
              <a:t>performs “smart” </a:t>
            </a:r>
            <a:r>
              <a:rPr lang="en-US" sz="1800" i="1" dirty="0">
                <a:latin typeface="Arial Narrow" pitchFamily="34" charset="0"/>
              </a:rPr>
              <a:t>context </a:t>
            </a:r>
            <a:r>
              <a:rPr lang="en-US" sz="1800" i="1" dirty="0" smtClean="0">
                <a:latin typeface="Arial Narrow" pitchFamily="34" charset="0"/>
              </a:rPr>
              <a:t>save/restore (automatic for BIOS </a:t>
            </a:r>
            <a:r>
              <a:rPr lang="en-US" sz="1800" i="1" dirty="0" err="1" smtClean="0">
                <a:latin typeface="Arial Narrow" pitchFamily="34" charset="0"/>
              </a:rPr>
              <a:t>Hwi</a:t>
            </a:r>
            <a:r>
              <a:rPr lang="en-US" sz="1800" i="1" dirty="0" smtClean="0">
                <a:latin typeface="Arial Narrow" pitchFamily="34" charset="0"/>
              </a:rPr>
              <a:t>)</a:t>
            </a:r>
            <a:endParaRPr lang="en-US" sz="1800" i="1" dirty="0">
              <a:latin typeface="Arial Narrow" pitchFamily="34" charset="0"/>
            </a:endParaRPr>
          </a:p>
        </p:txBody>
      </p:sp>
      <p:grpSp>
        <p:nvGrpSpPr>
          <p:cNvPr id="14397" name="Group 68"/>
          <p:cNvGrpSpPr>
            <a:grpSpLocks/>
          </p:cNvGrpSpPr>
          <p:nvPr/>
        </p:nvGrpSpPr>
        <p:grpSpPr bwMode="auto">
          <a:xfrm>
            <a:off x="2035175" y="3267075"/>
            <a:ext cx="304800" cy="306388"/>
            <a:chOff x="1282" y="2058"/>
            <a:chExt cx="192" cy="193"/>
          </a:xfrm>
        </p:grpSpPr>
        <p:sp>
          <p:nvSpPr>
            <p:cNvPr id="366661" name="Oval 69"/>
            <p:cNvSpPr>
              <a:spLocks noChangeArrowheads="1"/>
            </p:cNvSpPr>
            <p:nvPr/>
          </p:nvSpPr>
          <p:spPr bwMode="auto">
            <a:xfrm>
              <a:off x="1282" y="2058"/>
              <a:ext cx="192" cy="192"/>
            </a:xfrm>
            <a:prstGeom prst="ellipse">
              <a:avLst/>
            </a:prstGeom>
            <a:noFill/>
            <a:ln w="12700">
              <a:solidFill>
                <a:schemeClr val="tx1"/>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409" name="Text Box 70"/>
            <p:cNvSpPr txBox="1">
              <a:spLocks noChangeArrowheads="1"/>
            </p:cNvSpPr>
            <p:nvPr/>
          </p:nvSpPr>
          <p:spPr bwMode="auto">
            <a:xfrm>
              <a:off x="1284" y="2070"/>
              <a:ext cx="187" cy="181"/>
            </a:xfrm>
            <a:prstGeom prst="rect">
              <a:avLst/>
            </a:prstGeom>
            <a:noFill/>
            <a:ln w="12700">
              <a:noFill/>
              <a:miter lim="800000"/>
              <a:headEnd/>
              <a:tailEnd/>
            </a:ln>
          </p:spPr>
          <p:txBody>
            <a:bodyPr wrap="none">
              <a:spAutoFit/>
            </a:bodyPr>
            <a:lstStyle/>
            <a:p>
              <a:r>
                <a:rPr lang="en-US" sz="1600">
                  <a:solidFill>
                    <a:schemeClr val="tx2"/>
                  </a:solidFill>
                </a:rPr>
                <a:t>1</a:t>
              </a:r>
            </a:p>
          </p:txBody>
        </p:sp>
      </p:grpSp>
      <p:grpSp>
        <p:nvGrpSpPr>
          <p:cNvPr id="14398" name="Group 71"/>
          <p:cNvGrpSpPr>
            <a:grpSpLocks/>
          </p:cNvGrpSpPr>
          <p:nvPr/>
        </p:nvGrpSpPr>
        <p:grpSpPr bwMode="auto">
          <a:xfrm>
            <a:off x="4752975" y="3267075"/>
            <a:ext cx="304800" cy="306388"/>
            <a:chOff x="1282" y="2058"/>
            <a:chExt cx="192" cy="193"/>
          </a:xfrm>
        </p:grpSpPr>
        <p:sp>
          <p:nvSpPr>
            <p:cNvPr id="366664" name="Oval 72"/>
            <p:cNvSpPr>
              <a:spLocks noChangeArrowheads="1"/>
            </p:cNvSpPr>
            <p:nvPr/>
          </p:nvSpPr>
          <p:spPr bwMode="auto">
            <a:xfrm>
              <a:off x="1282" y="2058"/>
              <a:ext cx="192" cy="192"/>
            </a:xfrm>
            <a:prstGeom prst="ellipse">
              <a:avLst/>
            </a:prstGeom>
            <a:noFill/>
            <a:ln w="12700">
              <a:solidFill>
                <a:schemeClr val="tx1"/>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407" name="Text Box 73"/>
            <p:cNvSpPr txBox="1">
              <a:spLocks noChangeArrowheads="1"/>
            </p:cNvSpPr>
            <p:nvPr/>
          </p:nvSpPr>
          <p:spPr bwMode="auto">
            <a:xfrm>
              <a:off x="1284" y="2070"/>
              <a:ext cx="187" cy="181"/>
            </a:xfrm>
            <a:prstGeom prst="rect">
              <a:avLst/>
            </a:prstGeom>
            <a:noFill/>
            <a:ln w="12700">
              <a:noFill/>
              <a:miter lim="800000"/>
              <a:headEnd/>
              <a:tailEnd/>
            </a:ln>
          </p:spPr>
          <p:txBody>
            <a:bodyPr wrap="none">
              <a:spAutoFit/>
            </a:bodyPr>
            <a:lstStyle/>
            <a:p>
              <a:r>
                <a:rPr lang="en-US" sz="1600">
                  <a:solidFill>
                    <a:schemeClr val="tx2"/>
                  </a:solidFill>
                </a:rPr>
                <a:t>2</a:t>
              </a:r>
            </a:p>
          </p:txBody>
        </p:sp>
      </p:grpSp>
      <p:grpSp>
        <p:nvGrpSpPr>
          <p:cNvPr id="14399" name="Group 74"/>
          <p:cNvGrpSpPr>
            <a:grpSpLocks/>
          </p:cNvGrpSpPr>
          <p:nvPr/>
        </p:nvGrpSpPr>
        <p:grpSpPr bwMode="auto">
          <a:xfrm>
            <a:off x="6124575" y="3267075"/>
            <a:ext cx="304800" cy="306388"/>
            <a:chOff x="1282" y="2058"/>
            <a:chExt cx="192" cy="193"/>
          </a:xfrm>
        </p:grpSpPr>
        <p:sp>
          <p:nvSpPr>
            <p:cNvPr id="366667" name="Oval 75"/>
            <p:cNvSpPr>
              <a:spLocks noChangeArrowheads="1"/>
            </p:cNvSpPr>
            <p:nvPr/>
          </p:nvSpPr>
          <p:spPr bwMode="auto">
            <a:xfrm>
              <a:off x="1282" y="2058"/>
              <a:ext cx="192" cy="192"/>
            </a:xfrm>
            <a:prstGeom prst="ellipse">
              <a:avLst/>
            </a:prstGeom>
            <a:noFill/>
            <a:ln w="12700">
              <a:solidFill>
                <a:schemeClr val="tx1"/>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405" name="Text Box 76"/>
            <p:cNvSpPr txBox="1">
              <a:spLocks noChangeArrowheads="1"/>
            </p:cNvSpPr>
            <p:nvPr/>
          </p:nvSpPr>
          <p:spPr bwMode="auto">
            <a:xfrm>
              <a:off x="1284" y="2070"/>
              <a:ext cx="187" cy="181"/>
            </a:xfrm>
            <a:prstGeom prst="rect">
              <a:avLst/>
            </a:prstGeom>
            <a:noFill/>
            <a:ln w="12700">
              <a:noFill/>
              <a:miter lim="800000"/>
              <a:headEnd/>
              <a:tailEnd/>
            </a:ln>
          </p:spPr>
          <p:txBody>
            <a:bodyPr wrap="none">
              <a:spAutoFit/>
            </a:bodyPr>
            <a:lstStyle/>
            <a:p>
              <a:r>
                <a:rPr lang="en-US" sz="1600">
                  <a:solidFill>
                    <a:schemeClr val="tx2"/>
                  </a:solidFill>
                </a:rPr>
                <a:t>3</a:t>
              </a:r>
            </a:p>
          </p:txBody>
        </p:sp>
      </p:grpSp>
      <p:grpSp>
        <p:nvGrpSpPr>
          <p:cNvPr id="14400" name="Group 77"/>
          <p:cNvGrpSpPr>
            <a:grpSpLocks/>
          </p:cNvGrpSpPr>
          <p:nvPr/>
        </p:nvGrpSpPr>
        <p:grpSpPr bwMode="auto">
          <a:xfrm>
            <a:off x="7543800" y="3267075"/>
            <a:ext cx="304800" cy="306388"/>
            <a:chOff x="1282" y="2058"/>
            <a:chExt cx="192" cy="193"/>
          </a:xfrm>
        </p:grpSpPr>
        <p:sp>
          <p:nvSpPr>
            <p:cNvPr id="366670" name="Oval 78"/>
            <p:cNvSpPr>
              <a:spLocks noChangeArrowheads="1"/>
            </p:cNvSpPr>
            <p:nvPr/>
          </p:nvSpPr>
          <p:spPr bwMode="auto">
            <a:xfrm>
              <a:off x="1282" y="2058"/>
              <a:ext cx="192" cy="192"/>
            </a:xfrm>
            <a:prstGeom prst="ellipse">
              <a:avLst/>
            </a:prstGeom>
            <a:noFill/>
            <a:ln w="12700">
              <a:solidFill>
                <a:schemeClr val="tx1"/>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14403" name="Text Box 79"/>
            <p:cNvSpPr txBox="1">
              <a:spLocks noChangeArrowheads="1"/>
            </p:cNvSpPr>
            <p:nvPr/>
          </p:nvSpPr>
          <p:spPr bwMode="auto">
            <a:xfrm>
              <a:off x="1284" y="2070"/>
              <a:ext cx="187" cy="181"/>
            </a:xfrm>
            <a:prstGeom prst="rect">
              <a:avLst/>
            </a:prstGeom>
            <a:noFill/>
            <a:ln w="12700">
              <a:noFill/>
              <a:miter lim="800000"/>
              <a:headEnd/>
              <a:tailEnd/>
            </a:ln>
          </p:spPr>
          <p:txBody>
            <a:bodyPr wrap="none">
              <a:spAutoFit/>
            </a:bodyPr>
            <a:lstStyle/>
            <a:p>
              <a:r>
                <a:rPr lang="en-US" sz="1600">
                  <a:solidFill>
                    <a:schemeClr val="tx2"/>
                  </a:solidFill>
                </a:rPr>
                <a:t>4</a:t>
              </a:r>
            </a:p>
          </p:txBody>
        </p:sp>
      </p:grpSp>
      <p:sp>
        <p:nvSpPr>
          <p:cNvPr id="14401" name="Text Box 80"/>
          <p:cNvSpPr txBox="1">
            <a:spLocks noChangeArrowheads="1"/>
          </p:cNvSpPr>
          <p:nvPr/>
        </p:nvSpPr>
        <p:spPr bwMode="auto">
          <a:xfrm>
            <a:off x="1674813" y="6172200"/>
            <a:ext cx="6400598" cy="523220"/>
          </a:xfrm>
          <a:prstGeom prst="rect">
            <a:avLst/>
          </a:prstGeom>
          <a:noFill/>
          <a:ln w="12700">
            <a:noFill/>
            <a:miter lim="800000"/>
            <a:headEnd/>
            <a:tailEnd/>
          </a:ln>
        </p:spPr>
        <p:txBody>
          <a:bodyPr wrap="none">
            <a:spAutoFit/>
          </a:bodyPr>
          <a:lstStyle/>
          <a:p>
            <a:pPr>
              <a:lnSpc>
                <a:spcPct val="100000"/>
              </a:lnSpc>
            </a:pPr>
            <a:r>
              <a:rPr lang="en-US" sz="1400" b="0" i="1" dirty="0"/>
              <a:t>Note: NMIE must also be enabled. </a:t>
            </a:r>
            <a:r>
              <a:rPr lang="en-US" sz="1400" b="0" i="1" dirty="0" smtClean="0"/>
              <a:t>BIOS </a:t>
            </a:r>
            <a:r>
              <a:rPr lang="en-US" sz="1400" b="0" i="1" dirty="0"/>
              <a:t>automatically sets NMIE=1. If</a:t>
            </a:r>
            <a:br>
              <a:rPr lang="en-US" sz="1400" b="0" i="1" dirty="0"/>
            </a:br>
            <a:r>
              <a:rPr lang="en-US" sz="1400" b="0" i="1" dirty="0"/>
              <a:t>          </a:t>
            </a:r>
            <a:r>
              <a:rPr lang="en-US" sz="1400" b="0" i="1" dirty="0" smtClean="0"/>
              <a:t>BIOS </a:t>
            </a:r>
            <a:r>
              <a:rPr lang="en-US" sz="1400" b="0" i="1" dirty="0"/>
              <a:t>is NOT used, the user must turn on both GIE and NMIE manually.</a:t>
            </a:r>
          </a:p>
        </p:txBody>
      </p:sp>
    </p:spTree>
    <p:custDataLst>
      <p:tags r:id="rId1"/>
    </p:custDataLst>
    <p:extLst>
      <p:ext uri="{BB962C8B-B14F-4D97-AF65-F5344CB8AC3E}">
        <p14:creationId xmlns:p14="http://schemas.microsoft.com/office/powerpoint/2010/main" val="158198663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6"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7" action="ppaction://hlinksldjump"/>
          </p:cNvPr>
          <p:cNvSpPr txBox="1">
            <a:spLocks noChangeArrowheads="1"/>
          </p:cNvSpPr>
          <p:nvPr>
            <p:custDataLst>
              <p:tags r:id="rId2"/>
            </p:custDataLst>
          </p:nvPr>
        </p:nvSpPr>
        <p:spPr bwMode="auto">
          <a:xfrm>
            <a:off x="301576" y="784095"/>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TI EP Product Portfolio</a:t>
            </a:r>
            <a:endParaRPr lang="en-US" dirty="0">
              <a:solidFill>
                <a:srgbClr val="000000"/>
              </a:solidFill>
            </a:endParaRPr>
          </a:p>
        </p:txBody>
      </p:sp>
      <p:sp>
        <p:nvSpPr>
          <p:cNvPr id="10" name="Text Box 4">
            <a:hlinkClick r:id="rId18" action="ppaction://hlinksldjump"/>
          </p:cNvPr>
          <p:cNvSpPr txBox="1">
            <a:spLocks noChangeArrowheads="1"/>
          </p:cNvSpPr>
          <p:nvPr>
            <p:custDataLst>
              <p:tags r:id="rId3"/>
            </p:custDataLst>
          </p:nvPr>
        </p:nvSpPr>
        <p:spPr bwMode="auto">
          <a:xfrm>
            <a:off x="301576" y="1267576"/>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DSP Core</a:t>
            </a:r>
            <a:endParaRPr lang="en-US" dirty="0">
              <a:solidFill>
                <a:srgbClr val="000000"/>
              </a:solidFill>
            </a:endParaRPr>
          </a:p>
        </p:txBody>
      </p:sp>
      <p:sp>
        <p:nvSpPr>
          <p:cNvPr id="11" name="Text Box 4">
            <a:hlinkClick r:id="rId19" action="ppaction://hlinksldjump"/>
          </p:cNvPr>
          <p:cNvSpPr txBox="1">
            <a:spLocks noChangeArrowheads="1"/>
          </p:cNvSpPr>
          <p:nvPr>
            <p:custDataLst>
              <p:tags r:id="rId4"/>
            </p:custDataLst>
          </p:nvPr>
        </p:nvSpPr>
        <p:spPr bwMode="auto">
          <a:xfrm>
            <a:off x="301576" y="1751057"/>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Devices &amp; Documentation</a:t>
            </a:r>
            <a:endParaRPr lang="en-US" dirty="0">
              <a:solidFill>
                <a:srgbClr val="000000"/>
              </a:solidFill>
            </a:endParaRPr>
          </a:p>
        </p:txBody>
      </p:sp>
      <p:sp>
        <p:nvSpPr>
          <p:cNvPr id="12" name="Text Box 4">
            <a:hlinkClick r:id="rId20" action="ppaction://hlinksldjump"/>
          </p:cNvPr>
          <p:cNvSpPr txBox="1">
            <a:spLocks noChangeArrowheads="1"/>
          </p:cNvSpPr>
          <p:nvPr>
            <p:custDataLst>
              <p:tags r:id="rId5"/>
            </p:custDataLst>
          </p:nvPr>
        </p:nvSpPr>
        <p:spPr bwMode="auto">
          <a:xfrm>
            <a:off x="301576" y="223453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Peripherals</a:t>
            </a:r>
            <a:endParaRPr lang="en-US" dirty="0">
              <a:solidFill>
                <a:srgbClr val="000000"/>
              </a:solidFill>
            </a:endParaRPr>
          </a:p>
        </p:txBody>
      </p:sp>
      <p:sp>
        <p:nvSpPr>
          <p:cNvPr id="13" name="Text Box 4">
            <a:hlinkClick r:id="rId21" action="ppaction://hlinksldjump"/>
          </p:cNvPr>
          <p:cNvSpPr txBox="1">
            <a:spLocks noChangeArrowheads="1"/>
          </p:cNvSpPr>
          <p:nvPr>
            <p:custDataLst>
              <p:tags r:id="rId6"/>
            </p:custDataLst>
          </p:nvPr>
        </p:nvSpPr>
        <p:spPr bwMode="auto">
          <a:xfrm>
            <a:off x="301576" y="2718019"/>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Example Device: C6748 DSP</a:t>
            </a:r>
            <a:endParaRPr lang="en-US" dirty="0">
              <a:solidFill>
                <a:srgbClr val="000000"/>
              </a:solidFill>
            </a:endParaRPr>
          </a:p>
        </p:txBody>
      </p:sp>
      <p:sp>
        <p:nvSpPr>
          <p:cNvPr id="14" name="Text Box 4">
            <a:hlinkClick r:id="rId22" action="ppaction://hlinksldjump"/>
          </p:cNvPr>
          <p:cNvSpPr txBox="1">
            <a:spLocks noChangeArrowheads="1"/>
          </p:cNvSpPr>
          <p:nvPr>
            <p:custDataLst>
              <p:tags r:id="rId7"/>
            </p:custDataLst>
          </p:nvPr>
        </p:nvSpPr>
        <p:spPr bwMode="auto">
          <a:xfrm>
            <a:off x="301576" y="3201500"/>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Choosing a Device</a:t>
            </a:r>
            <a:endParaRPr lang="en-US" dirty="0">
              <a:solidFill>
                <a:srgbClr val="000000"/>
              </a:solidFill>
            </a:endParaRPr>
          </a:p>
        </p:txBody>
      </p:sp>
      <p:sp>
        <p:nvSpPr>
          <p:cNvPr id="15" name="Text Box 4">
            <a:hlinkClick r:id="rId23" action="ppaction://hlinksldjump"/>
          </p:cNvPr>
          <p:cNvSpPr txBox="1">
            <a:spLocks noChangeArrowheads="1"/>
          </p:cNvSpPr>
          <p:nvPr>
            <p:custDataLst>
              <p:tags r:id="rId8"/>
            </p:custDataLst>
          </p:nvPr>
        </p:nvSpPr>
        <p:spPr bwMode="auto">
          <a:xfrm>
            <a:off x="301576" y="3684981"/>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C6000 Arch “Catchup”</a:t>
            </a:r>
            <a:endParaRPr lang="en-US" dirty="0">
              <a:solidFill>
                <a:srgbClr val="000000"/>
              </a:solidFill>
            </a:endParaRPr>
          </a:p>
        </p:txBody>
      </p:sp>
      <p:sp>
        <p:nvSpPr>
          <p:cNvPr id="16" name="Text Box 6">
            <a:hlinkClick r:id="rId24" action="ppaction://hlinksldjump"/>
          </p:cNvPr>
          <p:cNvSpPr txBox="1">
            <a:spLocks noChangeArrowheads="1"/>
          </p:cNvSpPr>
          <p:nvPr>
            <p:custDataLst>
              <p:tags r:id="rId9"/>
            </p:custDataLst>
          </p:nvPr>
        </p:nvSpPr>
        <p:spPr bwMode="auto">
          <a:xfrm>
            <a:off x="769877" y="4158769"/>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C64x+ Interrupts</a:t>
            </a:r>
            <a:endParaRPr lang="en-US" sz="2000" dirty="0">
              <a:solidFill>
                <a:srgbClr val="000000"/>
              </a:solidFill>
            </a:endParaRPr>
          </a:p>
        </p:txBody>
      </p:sp>
      <p:sp>
        <p:nvSpPr>
          <p:cNvPr id="17" name="Text Box 5">
            <a:hlinkClick r:id="rId25" action="ppaction://hlinksldjump"/>
          </p:cNvPr>
          <p:cNvSpPr txBox="1">
            <a:spLocks noChangeArrowheads="1"/>
          </p:cNvSpPr>
          <p:nvPr>
            <p:custDataLst>
              <p:tags r:id="rId10"/>
            </p:custDataLst>
          </p:nvPr>
        </p:nvSpPr>
        <p:spPr bwMode="auto">
          <a:xfrm>
            <a:off x="774000" y="4547048"/>
            <a:ext cx="4864800" cy="332399"/>
          </a:xfrm>
          <a:prstGeom prst="rect">
            <a:avLst/>
          </a:prstGeom>
          <a:solidFill>
            <a:schemeClr val="bg1"/>
          </a:solidFill>
          <a:ln w="19050">
            <a:solidFill>
              <a:schemeClr val="tx1"/>
            </a:solid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Event Combiner</a:t>
            </a:r>
            <a:endParaRPr lang="en-US" sz="2000" dirty="0">
              <a:solidFill>
                <a:srgbClr val="000000"/>
              </a:solidFill>
            </a:endParaRPr>
          </a:p>
        </p:txBody>
      </p:sp>
      <p:sp>
        <p:nvSpPr>
          <p:cNvPr id="18" name="Text Box 6">
            <a:hlinkClick r:id="rId26" action="ppaction://hlinksldjump"/>
          </p:cNvPr>
          <p:cNvSpPr txBox="1">
            <a:spLocks noChangeArrowheads="1"/>
          </p:cNvSpPr>
          <p:nvPr>
            <p:custDataLst>
              <p:tags r:id="rId11"/>
            </p:custDataLst>
          </p:nvPr>
        </p:nvSpPr>
        <p:spPr bwMode="auto">
          <a:xfrm>
            <a:off x="769877" y="4935327"/>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Target Config Files</a:t>
            </a:r>
            <a:endParaRPr lang="en-US" sz="2000" dirty="0">
              <a:solidFill>
                <a:srgbClr val="000000"/>
              </a:solidFill>
            </a:endParaRPr>
          </a:p>
        </p:txBody>
      </p:sp>
      <p:sp>
        <p:nvSpPr>
          <p:cNvPr id="19" name="Text Box 6">
            <a:hlinkClick r:id="rId27" action="ppaction://hlinksldjump"/>
          </p:cNvPr>
          <p:cNvSpPr txBox="1">
            <a:spLocks noChangeArrowheads="1"/>
          </p:cNvSpPr>
          <p:nvPr>
            <p:custDataLst>
              <p:tags r:id="rId12"/>
            </p:custDataLst>
          </p:nvPr>
        </p:nvSpPr>
        <p:spPr bwMode="auto">
          <a:xfrm>
            <a:off x="769877" y="5323606"/>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Creating Custom Platforms</a:t>
            </a:r>
            <a:endParaRPr lang="en-US" sz="2000" dirty="0">
              <a:solidFill>
                <a:srgbClr val="000000"/>
              </a:solidFill>
            </a:endParaRPr>
          </a:p>
        </p:txBody>
      </p:sp>
      <p:sp>
        <p:nvSpPr>
          <p:cNvPr id="20" name="Text Box 4">
            <a:hlinkClick r:id="rId28" action="ppaction://hlinksldjump"/>
          </p:cNvPr>
          <p:cNvSpPr txBox="1">
            <a:spLocks noChangeArrowheads="1"/>
          </p:cNvSpPr>
          <p:nvPr>
            <p:custDataLst>
              <p:tags r:id="rId13"/>
            </p:custDataLst>
          </p:nvPr>
        </p:nvSpPr>
        <p:spPr bwMode="auto">
          <a:xfrm>
            <a:off x="301576" y="572157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a:t>
            </a:r>
            <a:endParaRPr lang="en-US" dirty="0">
              <a:solidFill>
                <a:srgbClr val="000000"/>
              </a:solidFill>
            </a:endParaRPr>
          </a:p>
        </p:txBody>
      </p:sp>
      <p:sp>
        <p:nvSpPr>
          <p:cNvPr id="21" name="Text Box 4">
            <a:hlinkClick r:id="rId29" action="ppaction://hlinksldjump"/>
          </p:cNvPr>
          <p:cNvSpPr txBox="1">
            <a:spLocks noChangeArrowheads="1"/>
          </p:cNvSpPr>
          <p:nvPr>
            <p:custDataLst>
              <p:tags r:id="rId14"/>
            </p:custDataLst>
          </p:nvPr>
        </p:nvSpPr>
        <p:spPr bwMode="auto">
          <a:xfrm>
            <a:off x="301576" y="6205059"/>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Lab</a:t>
            </a:r>
            <a:endParaRPr lang="en-US" dirty="0">
              <a:solidFill>
                <a:srgbClr val="000000"/>
              </a:solidFill>
            </a:endParaRPr>
          </a:p>
        </p:txBody>
      </p:sp>
    </p:spTree>
    <p:custDataLst>
      <p:tags r:id="rId1"/>
    </p:custDataLst>
    <p:extLst>
      <p:ext uri="{BB962C8B-B14F-4D97-AF65-F5344CB8AC3E}">
        <p14:creationId xmlns:p14="http://schemas.microsoft.com/office/powerpoint/2010/main" val="40774807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200" smtClean="0"/>
              <a:t>Event Combiner (ECM)</a:t>
            </a:r>
          </a:p>
        </p:txBody>
      </p:sp>
      <p:sp>
        <p:nvSpPr>
          <p:cNvPr id="23556" name="Text Box 12"/>
          <p:cNvSpPr txBox="1">
            <a:spLocks noChangeArrowheads="1"/>
          </p:cNvSpPr>
          <p:nvPr/>
        </p:nvSpPr>
        <p:spPr bwMode="auto">
          <a:xfrm>
            <a:off x="93663" y="2557463"/>
            <a:ext cx="1041400" cy="287337"/>
          </a:xfrm>
          <a:prstGeom prst="rect">
            <a:avLst/>
          </a:prstGeom>
          <a:noFill/>
          <a:ln w="12700">
            <a:noFill/>
            <a:miter lim="800000"/>
            <a:headEnd/>
            <a:tailEnd/>
          </a:ln>
        </p:spPr>
        <p:txBody>
          <a:bodyPr wrap="none">
            <a:spAutoFit/>
          </a:bodyPr>
          <a:lstStyle/>
          <a:p>
            <a:pPr algn="r"/>
            <a:r>
              <a:rPr lang="en-US" sz="1600"/>
              <a:t>EVT 4-31</a:t>
            </a:r>
          </a:p>
        </p:txBody>
      </p:sp>
      <p:sp>
        <p:nvSpPr>
          <p:cNvPr id="372749" name="Rectangle 13"/>
          <p:cNvSpPr>
            <a:spLocks noChangeArrowheads="1"/>
          </p:cNvSpPr>
          <p:nvPr/>
        </p:nvSpPr>
        <p:spPr bwMode="auto">
          <a:xfrm>
            <a:off x="1751013" y="2576513"/>
            <a:ext cx="1038225" cy="228600"/>
          </a:xfrm>
          <a:prstGeom prst="rect">
            <a:avLst/>
          </a:prstGeom>
          <a:solidFill>
            <a:srgbClr val="EAEAEA"/>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23558" name="Text Box 14"/>
          <p:cNvSpPr txBox="1">
            <a:spLocks noChangeArrowheads="1"/>
          </p:cNvSpPr>
          <p:nvPr/>
        </p:nvSpPr>
        <p:spPr bwMode="auto">
          <a:xfrm>
            <a:off x="1608138" y="2338388"/>
            <a:ext cx="1335087" cy="287337"/>
          </a:xfrm>
          <a:prstGeom prst="rect">
            <a:avLst/>
          </a:prstGeom>
          <a:noFill/>
          <a:ln w="12700">
            <a:noFill/>
            <a:miter lim="800000"/>
            <a:headEnd/>
            <a:tailEnd/>
          </a:ln>
        </p:spPr>
        <p:txBody>
          <a:bodyPr wrap="none">
            <a:spAutoFit/>
          </a:bodyPr>
          <a:lstStyle/>
          <a:p>
            <a:r>
              <a:rPr lang="en-US" sz="1600" b="0">
                <a:solidFill>
                  <a:schemeClr val="tx2"/>
                </a:solidFill>
              </a:rPr>
              <a:t>EVTFLAG[0]</a:t>
            </a:r>
          </a:p>
        </p:txBody>
      </p:sp>
      <p:sp>
        <p:nvSpPr>
          <p:cNvPr id="372751" name="Line 15"/>
          <p:cNvSpPr>
            <a:spLocks noChangeShapeType="1"/>
          </p:cNvSpPr>
          <p:nvPr/>
        </p:nvSpPr>
        <p:spPr bwMode="auto">
          <a:xfrm>
            <a:off x="1312863" y="2690813"/>
            <a:ext cx="457200" cy="0"/>
          </a:xfrm>
          <a:prstGeom prst="line">
            <a:avLst/>
          </a:prstGeom>
          <a:noFill/>
          <a:ln w="12700">
            <a:solidFill>
              <a:schemeClr val="tx1"/>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372752" name="AutoShape 16"/>
          <p:cNvSpPr>
            <a:spLocks noChangeArrowheads="1"/>
          </p:cNvSpPr>
          <p:nvPr/>
        </p:nvSpPr>
        <p:spPr bwMode="auto">
          <a:xfrm rot="16200000" flipH="1">
            <a:off x="5849938" y="4095750"/>
            <a:ext cx="3848100" cy="609600"/>
          </a:xfrm>
          <a:prstGeom prst="flowChartManualOperation">
            <a:avLst/>
          </a:prstGeom>
          <a:solidFill>
            <a:schemeClr val="accent4">
              <a:lumMod val="20000"/>
              <a:lumOff val="80000"/>
            </a:schemeClr>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23561" name="Text Box 17"/>
          <p:cNvSpPr txBox="1">
            <a:spLocks noChangeArrowheads="1"/>
          </p:cNvSpPr>
          <p:nvPr/>
        </p:nvSpPr>
        <p:spPr bwMode="auto">
          <a:xfrm>
            <a:off x="7210425" y="1981200"/>
            <a:ext cx="1020763" cy="482600"/>
          </a:xfrm>
          <a:prstGeom prst="rect">
            <a:avLst/>
          </a:prstGeom>
          <a:noFill/>
          <a:ln w="12700">
            <a:noFill/>
            <a:miter lim="800000"/>
            <a:headEnd/>
            <a:tailEnd/>
          </a:ln>
        </p:spPr>
        <p:txBody>
          <a:bodyPr wrap="none">
            <a:spAutoFit/>
          </a:bodyPr>
          <a:lstStyle/>
          <a:p>
            <a:r>
              <a:rPr lang="en-US" sz="1600" i="1"/>
              <a:t>Interrupt</a:t>
            </a:r>
            <a:br>
              <a:rPr lang="en-US" sz="1600" i="1"/>
            </a:br>
            <a:r>
              <a:rPr lang="en-US" sz="1600" i="1"/>
              <a:t>Selector</a:t>
            </a:r>
          </a:p>
        </p:txBody>
      </p:sp>
      <p:sp>
        <p:nvSpPr>
          <p:cNvPr id="23562" name="Rectangle 18"/>
          <p:cNvSpPr>
            <a:spLocks noChangeArrowheads="1"/>
          </p:cNvSpPr>
          <p:nvPr/>
        </p:nvSpPr>
        <p:spPr bwMode="auto">
          <a:xfrm>
            <a:off x="8593138" y="3770313"/>
            <a:ext cx="400050" cy="1028700"/>
          </a:xfrm>
          <a:prstGeom prst="rect">
            <a:avLst/>
          </a:prstGeom>
          <a:solidFill>
            <a:srgbClr val="CCFF66"/>
          </a:solidFill>
          <a:ln w="12700">
            <a:solidFill>
              <a:schemeClr val="tx1"/>
            </a:solidFill>
            <a:miter lim="800000"/>
            <a:headEnd/>
            <a:tailEnd/>
          </a:ln>
        </p:spPr>
        <p:txBody>
          <a:bodyPr wrap="none" anchor="ctr"/>
          <a:lstStyle/>
          <a:p>
            <a:pPr algn="ctr"/>
            <a:endParaRPr lang="en-US" sz="2000">
              <a:solidFill>
                <a:schemeClr val="tx2"/>
              </a:solidFill>
            </a:endParaRPr>
          </a:p>
        </p:txBody>
      </p:sp>
      <p:sp>
        <p:nvSpPr>
          <p:cNvPr id="23563" name="Text Box 19"/>
          <p:cNvSpPr txBox="1">
            <a:spLocks noChangeArrowheads="1"/>
          </p:cNvSpPr>
          <p:nvPr/>
        </p:nvSpPr>
        <p:spPr bwMode="auto">
          <a:xfrm>
            <a:off x="8618538" y="3863975"/>
            <a:ext cx="601662" cy="280988"/>
          </a:xfrm>
          <a:prstGeom prst="rect">
            <a:avLst/>
          </a:prstGeom>
          <a:noFill/>
          <a:ln w="12700">
            <a:noFill/>
            <a:miter lim="800000"/>
            <a:headEnd/>
            <a:tailEnd/>
          </a:ln>
        </p:spPr>
        <p:txBody>
          <a:bodyPr wrap="none"/>
          <a:lstStyle/>
          <a:p>
            <a:r>
              <a:rPr lang="en-US" sz="2000">
                <a:solidFill>
                  <a:schemeClr val="tx2"/>
                </a:solidFill>
              </a:rPr>
              <a:t>C</a:t>
            </a:r>
            <a:br>
              <a:rPr lang="en-US" sz="2000">
                <a:solidFill>
                  <a:schemeClr val="tx2"/>
                </a:solidFill>
              </a:rPr>
            </a:br>
            <a:r>
              <a:rPr lang="en-US" sz="2000">
                <a:solidFill>
                  <a:schemeClr val="tx2"/>
                </a:solidFill>
              </a:rPr>
              <a:t>P</a:t>
            </a:r>
            <a:br>
              <a:rPr lang="en-US" sz="2000">
                <a:solidFill>
                  <a:schemeClr val="tx2"/>
                </a:solidFill>
              </a:rPr>
            </a:br>
            <a:r>
              <a:rPr lang="en-US" sz="2000">
                <a:solidFill>
                  <a:schemeClr val="tx2"/>
                </a:solidFill>
              </a:rPr>
              <a:t>U</a:t>
            </a:r>
          </a:p>
        </p:txBody>
      </p:sp>
      <p:sp>
        <p:nvSpPr>
          <p:cNvPr id="372756" name="Line 20"/>
          <p:cNvSpPr>
            <a:spLocks noChangeShapeType="1"/>
          </p:cNvSpPr>
          <p:nvPr/>
        </p:nvSpPr>
        <p:spPr bwMode="auto">
          <a:xfrm>
            <a:off x="6829425" y="2654300"/>
            <a:ext cx="609600" cy="0"/>
          </a:xfrm>
          <a:prstGeom prst="line">
            <a:avLst/>
          </a:prstGeom>
          <a:noFill/>
          <a:ln w="28575">
            <a:solidFill>
              <a:schemeClr val="tx1"/>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23565" name="Text Box 21"/>
          <p:cNvSpPr txBox="1">
            <a:spLocks noChangeArrowheads="1"/>
          </p:cNvSpPr>
          <p:nvPr/>
        </p:nvSpPr>
        <p:spPr bwMode="auto">
          <a:xfrm>
            <a:off x="7413625" y="4162425"/>
            <a:ext cx="700088" cy="287338"/>
          </a:xfrm>
          <a:prstGeom prst="rect">
            <a:avLst/>
          </a:prstGeom>
          <a:noFill/>
          <a:ln w="12700">
            <a:noFill/>
            <a:miter lim="800000"/>
            <a:headEnd/>
            <a:tailEnd/>
          </a:ln>
        </p:spPr>
        <p:txBody>
          <a:bodyPr wrap="none">
            <a:spAutoFit/>
          </a:bodyPr>
          <a:lstStyle/>
          <a:p>
            <a:r>
              <a:rPr lang="en-US" sz="1600">
                <a:latin typeface="Arial Narrow" pitchFamily="34" charset="0"/>
              </a:rPr>
              <a:t>128:12</a:t>
            </a:r>
          </a:p>
        </p:txBody>
      </p:sp>
      <p:sp>
        <p:nvSpPr>
          <p:cNvPr id="372758" name="Line 22"/>
          <p:cNvSpPr>
            <a:spLocks noChangeShapeType="1"/>
          </p:cNvSpPr>
          <p:nvPr/>
        </p:nvSpPr>
        <p:spPr bwMode="auto">
          <a:xfrm>
            <a:off x="8069263" y="4297363"/>
            <a:ext cx="512762" cy="0"/>
          </a:xfrm>
          <a:prstGeom prst="line">
            <a:avLst/>
          </a:prstGeom>
          <a:noFill/>
          <a:ln w="38100">
            <a:solidFill>
              <a:schemeClr val="tx2"/>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23567" name="Text Box 23"/>
          <p:cNvSpPr txBox="1">
            <a:spLocks noChangeArrowheads="1"/>
          </p:cNvSpPr>
          <p:nvPr/>
        </p:nvSpPr>
        <p:spPr bwMode="auto">
          <a:xfrm>
            <a:off x="93663" y="3395663"/>
            <a:ext cx="1154112" cy="287337"/>
          </a:xfrm>
          <a:prstGeom prst="rect">
            <a:avLst/>
          </a:prstGeom>
          <a:noFill/>
          <a:ln w="12700">
            <a:noFill/>
            <a:miter lim="800000"/>
            <a:headEnd/>
            <a:tailEnd/>
          </a:ln>
        </p:spPr>
        <p:txBody>
          <a:bodyPr wrap="none">
            <a:spAutoFit/>
          </a:bodyPr>
          <a:lstStyle/>
          <a:p>
            <a:pPr algn="r"/>
            <a:r>
              <a:rPr lang="en-US" sz="1600"/>
              <a:t>EVT 32-63</a:t>
            </a:r>
          </a:p>
        </p:txBody>
      </p:sp>
      <p:sp>
        <p:nvSpPr>
          <p:cNvPr id="372760" name="Rectangle 24"/>
          <p:cNvSpPr>
            <a:spLocks noChangeArrowheads="1"/>
          </p:cNvSpPr>
          <p:nvPr/>
        </p:nvSpPr>
        <p:spPr bwMode="auto">
          <a:xfrm>
            <a:off x="1751013" y="3414713"/>
            <a:ext cx="1038225" cy="228600"/>
          </a:xfrm>
          <a:prstGeom prst="rect">
            <a:avLst/>
          </a:prstGeom>
          <a:solidFill>
            <a:srgbClr val="EAEAEA"/>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23569" name="Text Box 25"/>
          <p:cNvSpPr txBox="1">
            <a:spLocks noChangeArrowheads="1"/>
          </p:cNvSpPr>
          <p:nvPr/>
        </p:nvSpPr>
        <p:spPr bwMode="auto">
          <a:xfrm>
            <a:off x="1608138" y="3176588"/>
            <a:ext cx="1335087" cy="287337"/>
          </a:xfrm>
          <a:prstGeom prst="rect">
            <a:avLst/>
          </a:prstGeom>
          <a:noFill/>
          <a:ln w="12700">
            <a:noFill/>
            <a:miter lim="800000"/>
            <a:headEnd/>
            <a:tailEnd/>
          </a:ln>
        </p:spPr>
        <p:txBody>
          <a:bodyPr wrap="none">
            <a:spAutoFit/>
          </a:bodyPr>
          <a:lstStyle/>
          <a:p>
            <a:r>
              <a:rPr lang="en-US" sz="1600" b="0">
                <a:solidFill>
                  <a:schemeClr val="tx2"/>
                </a:solidFill>
              </a:rPr>
              <a:t>EVTFLAG[1]</a:t>
            </a:r>
          </a:p>
        </p:txBody>
      </p:sp>
      <p:sp>
        <p:nvSpPr>
          <p:cNvPr id="372762" name="Line 26"/>
          <p:cNvSpPr>
            <a:spLocks noChangeShapeType="1"/>
          </p:cNvSpPr>
          <p:nvPr/>
        </p:nvSpPr>
        <p:spPr bwMode="auto">
          <a:xfrm>
            <a:off x="1312863" y="3529013"/>
            <a:ext cx="457200" cy="0"/>
          </a:xfrm>
          <a:prstGeom prst="line">
            <a:avLst/>
          </a:prstGeom>
          <a:noFill/>
          <a:ln w="12700">
            <a:solidFill>
              <a:schemeClr val="tx1"/>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23571" name="Text Box 27"/>
          <p:cNvSpPr txBox="1">
            <a:spLocks noChangeArrowheads="1"/>
          </p:cNvSpPr>
          <p:nvPr/>
        </p:nvSpPr>
        <p:spPr bwMode="auto">
          <a:xfrm>
            <a:off x="93663" y="4224338"/>
            <a:ext cx="1154112" cy="287337"/>
          </a:xfrm>
          <a:prstGeom prst="rect">
            <a:avLst/>
          </a:prstGeom>
          <a:noFill/>
          <a:ln w="12700">
            <a:noFill/>
            <a:miter lim="800000"/>
            <a:headEnd/>
            <a:tailEnd/>
          </a:ln>
        </p:spPr>
        <p:txBody>
          <a:bodyPr wrap="none">
            <a:spAutoFit/>
          </a:bodyPr>
          <a:lstStyle/>
          <a:p>
            <a:pPr algn="r"/>
            <a:r>
              <a:rPr lang="en-US" sz="1600"/>
              <a:t>EVT 64-95</a:t>
            </a:r>
          </a:p>
        </p:txBody>
      </p:sp>
      <p:sp>
        <p:nvSpPr>
          <p:cNvPr id="372764" name="Rectangle 28"/>
          <p:cNvSpPr>
            <a:spLocks noChangeArrowheads="1"/>
          </p:cNvSpPr>
          <p:nvPr/>
        </p:nvSpPr>
        <p:spPr bwMode="auto">
          <a:xfrm>
            <a:off x="1751013" y="4243388"/>
            <a:ext cx="1038225" cy="228600"/>
          </a:xfrm>
          <a:prstGeom prst="rect">
            <a:avLst/>
          </a:prstGeom>
          <a:solidFill>
            <a:srgbClr val="EAEAEA"/>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23573" name="Text Box 29"/>
          <p:cNvSpPr txBox="1">
            <a:spLocks noChangeArrowheads="1"/>
          </p:cNvSpPr>
          <p:nvPr/>
        </p:nvSpPr>
        <p:spPr bwMode="auto">
          <a:xfrm>
            <a:off x="1608138" y="4005263"/>
            <a:ext cx="1335087" cy="287337"/>
          </a:xfrm>
          <a:prstGeom prst="rect">
            <a:avLst/>
          </a:prstGeom>
          <a:noFill/>
          <a:ln w="12700">
            <a:noFill/>
            <a:miter lim="800000"/>
            <a:headEnd/>
            <a:tailEnd/>
          </a:ln>
        </p:spPr>
        <p:txBody>
          <a:bodyPr wrap="none">
            <a:spAutoFit/>
          </a:bodyPr>
          <a:lstStyle/>
          <a:p>
            <a:r>
              <a:rPr lang="en-US" sz="1600" b="0">
                <a:solidFill>
                  <a:schemeClr val="tx2"/>
                </a:solidFill>
              </a:rPr>
              <a:t>EVTFLAG[2]</a:t>
            </a:r>
          </a:p>
        </p:txBody>
      </p:sp>
      <p:sp>
        <p:nvSpPr>
          <p:cNvPr id="372766" name="Line 30"/>
          <p:cNvSpPr>
            <a:spLocks noChangeShapeType="1"/>
          </p:cNvSpPr>
          <p:nvPr/>
        </p:nvSpPr>
        <p:spPr bwMode="auto">
          <a:xfrm>
            <a:off x="1312863" y="4357688"/>
            <a:ext cx="457200" cy="0"/>
          </a:xfrm>
          <a:prstGeom prst="line">
            <a:avLst/>
          </a:prstGeom>
          <a:noFill/>
          <a:ln w="12700">
            <a:solidFill>
              <a:schemeClr val="tx1"/>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23575" name="Text Box 31"/>
          <p:cNvSpPr txBox="1">
            <a:spLocks noChangeArrowheads="1"/>
          </p:cNvSpPr>
          <p:nvPr/>
        </p:nvSpPr>
        <p:spPr bwMode="auto">
          <a:xfrm>
            <a:off x="115888" y="5072063"/>
            <a:ext cx="1266825" cy="287337"/>
          </a:xfrm>
          <a:prstGeom prst="rect">
            <a:avLst/>
          </a:prstGeom>
          <a:noFill/>
          <a:ln w="12700">
            <a:noFill/>
            <a:miter lim="800000"/>
            <a:headEnd/>
            <a:tailEnd/>
          </a:ln>
        </p:spPr>
        <p:txBody>
          <a:bodyPr wrap="none">
            <a:spAutoFit/>
          </a:bodyPr>
          <a:lstStyle/>
          <a:p>
            <a:pPr algn="r"/>
            <a:r>
              <a:rPr lang="en-US" sz="1600"/>
              <a:t>EVT 96-127</a:t>
            </a:r>
          </a:p>
        </p:txBody>
      </p:sp>
      <p:sp>
        <p:nvSpPr>
          <p:cNvPr id="372768" name="Rectangle 32"/>
          <p:cNvSpPr>
            <a:spLocks noChangeArrowheads="1"/>
          </p:cNvSpPr>
          <p:nvPr/>
        </p:nvSpPr>
        <p:spPr bwMode="auto">
          <a:xfrm>
            <a:off x="1751013" y="5091113"/>
            <a:ext cx="1038225" cy="228600"/>
          </a:xfrm>
          <a:prstGeom prst="rect">
            <a:avLst/>
          </a:prstGeom>
          <a:solidFill>
            <a:srgbClr val="EAEAEA"/>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23577" name="Text Box 33"/>
          <p:cNvSpPr txBox="1">
            <a:spLocks noChangeArrowheads="1"/>
          </p:cNvSpPr>
          <p:nvPr/>
        </p:nvSpPr>
        <p:spPr bwMode="auto">
          <a:xfrm>
            <a:off x="1608138" y="4852988"/>
            <a:ext cx="1335087" cy="287337"/>
          </a:xfrm>
          <a:prstGeom prst="rect">
            <a:avLst/>
          </a:prstGeom>
          <a:noFill/>
          <a:ln w="12700">
            <a:noFill/>
            <a:miter lim="800000"/>
            <a:headEnd/>
            <a:tailEnd/>
          </a:ln>
        </p:spPr>
        <p:txBody>
          <a:bodyPr wrap="none">
            <a:spAutoFit/>
          </a:bodyPr>
          <a:lstStyle/>
          <a:p>
            <a:r>
              <a:rPr lang="en-US" sz="1600" b="0">
                <a:solidFill>
                  <a:schemeClr val="tx2"/>
                </a:solidFill>
              </a:rPr>
              <a:t>EVTFLAG[3]</a:t>
            </a:r>
          </a:p>
        </p:txBody>
      </p:sp>
      <p:sp>
        <p:nvSpPr>
          <p:cNvPr id="372770" name="Line 34"/>
          <p:cNvSpPr>
            <a:spLocks noChangeShapeType="1"/>
          </p:cNvSpPr>
          <p:nvPr/>
        </p:nvSpPr>
        <p:spPr bwMode="auto">
          <a:xfrm>
            <a:off x="1312863" y="5205413"/>
            <a:ext cx="457200" cy="0"/>
          </a:xfrm>
          <a:prstGeom prst="line">
            <a:avLst/>
          </a:prstGeom>
          <a:noFill/>
          <a:ln w="12700">
            <a:solidFill>
              <a:schemeClr val="tx1"/>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372771" name="Oval 35"/>
          <p:cNvSpPr>
            <a:spLocks noChangeArrowheads="1"/>
          </p:cNvSpPr>
          <p:nvPr/>
        </p:nvSpPr>
        <p:spPr bwMode="auto">
          <a:xfrm>
            <a:off x="1495425" y="2652713"/>
            <a:ext cx="76200" cy="76200"/>
          </a:xfrm>
          <a:prstGeom prst="ellipse">
            <a:avLst/>
          </a:prstGeom>
          <a:solidFill>
            <a:schemeClr val="tx1"/>
          </a:solidFill>
          <a:ln w="12700">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372772" name="Oval 36"/>
          <p:cNvSpPr>
            <a:spLocks noChangeArrowheads="1"/>
          </p:cNvSpPr>
          <p:nvPr/>
        </p:nvSpPr>
        <p:spPr bwMode="auto">
          <a:xfrm>
            <a:off x="1495425" y="3490913"/>
            <a:ext cx="76200" cy="76200"/>
          </a:xfrm>
          <a:prstGeom prst="ellipse">
            <a:avLst/>
          </a:prstGeom>
          <a:solidFill>
            <a:schemeClr val="tx1"/>
          </a:solidFill>
          <a:ln w="12700">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372773" name="Oval 37"/>
          <p:cNvSpPr>
            <a:spLocks noChangeArrowheads="1"/>
          </p:cNvSpPr>
          <p:nvPr/>
        </p:nvSpPr>
        <p:spPr bwMode="auto">
          <a:xfrm>
            <a:off x="1495425" y="4319588"/>
            <a:ext cx="76200" cy="76200"/>
          </a:xfrm>
          <a:prstGeom prst="ellipse">
            <a:avLst/>
          </a:prstGeom>
          <a:solidFill>
            <a:schemeClr val="tx1"/>
          </a:solidFill>
          <a:ln w="12700">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372774" name="Oval 38"/>
          <p:cNvSpPr>
            <a:spLocks noChangeArrowheads="1"/>
          </p:cNvSpPr>
          <p:nvPr/>
        </p:nvSpPr>
        <p:spPr bwMode="auto">
          <a:xfrm>
            <a:off x="1495425" y="5167313"/>
            <a:ext cx="76200" cy="76200"/>
          </a:xfrm>
          <a:prstGeom prst="ellipse">
            <a:avLst/>
          </a:prstGeom>
          <a:solidFill>
            <a:schemeClr val="tx1"/>
          </a:solidFill>
          <a:ln w="12700">
            <a:solidFill>
              <a:srgbClr val="000000"/>
            </a:solidFill>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372775" name="Rectangle 39"/>
          <p:cNvSpPr>
            <a:spLocks noChangeArrowheads="1"/>
          </p:cNvSpPr>
          <p:nvPr/>
        </p:nvSpPr>
        <p:spPr bwMode="auto">
          <a:xfrm>
            <a:off x="3238500" y="2576513"/>
            <a:ext cx="1038225" cy="228600"/>
          </a:xfrm>
          <a:prstGeom prst="rect">
            <a:avLst/>
          </a:prstGeom>
          <a:solidFill>
            <a:schemeClr val="accent3"/>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23584" name="Text Box 40"/>
          <p:cNvSpPr txBox="1">
            <a:spLocks noChangeArrowheads="1"/>
          </p:cNvSpPr>
          <p:nvPr/>
        </p:nvSpPr>
        <p:spPr bwMode="auto">
          <a:xfrm>
            <a:off x="3095625" y="2338388"/>
            <a:ext cx="1379538" cy="287337"/>
          </a:xfrm>
          <a:prstGeom prst="rect">
            <a:avLst/>
          </a:prstGeom>
          <a:noFill/>
          <a:ln w="12700">
            <a:noFill/>
            <a:miter lim="800000"/>
            <a:headEnd/>
            <a:tailEnd/>
          </a:ln>
        </p:spPr>
        <p:txBody>
          <a:bodyPr wrap="none">
            <a:spAutoFit/>
          </a:bodyPr>
          <a:lstStyle/>
          <a:p>
            <a:r>
              <a:rPr lang="en-US" sz="1600" b="0">
                <a:solidFill>
                  <a:schemeClr val="tx2"/>
                </a:solidFill>
              </a:rPr>
              <a:t>EVTMASK[0]</a:t>
            </a:r>
          </a:p>
        </p:txBody>
      </p:sp>
      <p:sp>
        <p:nvSpPr>
          <p:cNvPr id="372777" name="Rectangle 41"/>
          <p:cNvSpPr>
            <a:spLocks noChangeArrowheads="1"/>
          </p:cNvSpPr>
          <p:nvPr/>
        </p:nvSpPr>
        <p:spPr bwMode="auto">
          <a:xfrm>
            <a:off x="3238500" y="3414713"/>
            <a:ext cx="1038225" cy="228600"/>
          </a:xfrm>
          <a:prstGeom prst="rect">
            <a:avLst/>
          </a:prstGeom>
          <a:solidFill>
            <a:schemeClr val="accent3"/>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23586" name="Text Box 42"/>
          <p:cNvSpPr txBox="1">
            <a:spLocks noChangeArrowheads="1"/>
          </p:cNvSpPr>
          <p:nvPr/>
        </p:nvSpPr>
        <p:spPr bwMode="auto">
          <a:xfrm>
            <a:off x="3095625" y="3176588"/>
            <a:ext cx="1379538" cy="287337"/>
          </a:xfrm>
          <a:prstGeom prst="rect">
            <a:avLst/>
          </a:prstGeom>
          <a:noFill/>
          <a:ln w="12700">
            <a:noFill/>
            <a:miter lim="800000"/>
            <a:headEnd/>
            <a:tailEnd/>
          </a:ln>
        </p:spPr>
        <p:txBody>
          <a:bodyPr wrap="none">
            <a:spAutoFit/>
          </a:bodyPr>
          <a:lstStyle/>
          <a:p>
            <a:r>
              <a:rPr lang="en-US" sz="1600" b="0">
                <a:solidFill>
                  <a:schemeClr val="tx2"/>
                </a:solidFill>
              </a:rPr>
              <a:t>EVTMASK[1]</a:t>
            </a:r>
          </a:p>
        </p:txBody>
      </p:sp>
      <p:sp>
        <p:nvSpPr>
          <p:cNvPr id="372779" name="Rectangle 43"/>
          <p:cNvSpPr>
            <a:spLocks noChangeArrowheads="1"/>
          </p:cNvSpPr>
          <p:nvPr/>
        </p:nvSpPr>
        <p:spPr bwMode="auto">
          <a:xfrm>
            <a:off x="3238500" y="4243388"/>
            <a:ext cx="1038225" cy="228600"/>
          </a:xfrm>
          <a:prstGeom prst="rect">
            <a:avLst/>
          </a:prstGeom>
          <a:solidFill>
            <a:schemeClr val="accent3"/>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23588" name="Text Box 44"/>
          <p:cNvSpPr txBox="1">
            <a:spLocks noChangeArrowheads="1"/>
          </p:cNvSpPr>
          <p:nvPr/>
        </p:nvSpPr>
        <p:spPr bwMode="auto">
          <a:xfrm>
            <a:off x="3095625" y="4005263"/>
            <a:ext cx="1379538" cy="287337"/>
          </a:xfrm>
          <a:prstGeom prst="rect">
            <a:avLst/>
          </a:prstGeom>
          <a:noFill/>
          <a:ln w="12700">
            <a:noFill/>
            <a:miter lim="800000"/>
            <a:headEnd/>
            <a:tailEnd/>
          </a:ln>
        </p:spPr>
        <p:txBody>
          <a:bodyPr wrap="none">
            <a:spAutoFit/>
          </a:bodyPr>
          <a:lstStyle/>
          <a:p>
            <a:r>
              <a:rPr lang="en-US" sz="1600" b="0">
                <a:solidFill>
                  <a:schemeClr val="tx2"/>
                </a:solidFill>
              </a:rPr>
              <a:t>EVTMASK[2]</a:t>
            </a:r>
          </a:p>
        </p:txBody>
      </p:sp>
      <p:sp>
        <p:nvSpPr>
          <p:cNvPr id="372781" name="Rectangle 45"/>
          <p:cNvSpPr>
            <a:spLocks noChangeArrowheads="1"/>
          </p:cNvSpPr>
          <p:nvPr/>
        </p:nvSpPr>
        <p:spPr bwMode="auto">
          <a:xfrm>
            <a:off x="3238500" y="5091113"/>
            <a:ext cx="1038225" cy="228600"/>
          </a:xfrm>
          <a:prstGeom prst="rect">
            <a:avLst/>
          </a:prstGeom>
          <a:solidFill>
            <a:schemeClr val="accent3"/>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23590" name="Text Box 46"/>
          <p:cNvSpPr txBox="1">
            <a:spLocks noChangeArrowheads="1"/>
          </p:cNvSpPr>
          <p:nvPr/>
        </p:nvSpPr>
        <p:spPr bwMode="auto">
          <a:xfrm>
            <a:off x="3095625" y="4852988"/>
            <a:ext cx="1379538" cy="287337"/>
          </a:xfrm>
          <a:prstGeom prst="rect">
            <a:avLst/>
          </a:prstGeom>
          <a:noFill/>
          <a:ln w="12700">
            <a:noFill/>
            <a:miter lim="800000"/>
            <a:headEnd/>
            <a:tailEnd/>
          </a:ln>
        </p:spPr>
        <p:txBody>
          <a:bodyPr wrap="none">
            <a:spAutoFit/>
          </a:bodyPr>
          <a:lstStyle/>
          <a:p>
            <a:r>
              <a:rPr lang="en-US" sz="1600" b="0">
                <a:solidFill>
                  <a:schemeClr val="tx2"/>
                </a:solidFill>
              </a:rPr>
              <a:t>EVTMASK[3]</a:t>
            </a:r>
          </a:p>
        </p:txBody>
      </p:sp>
      <p:sp>
        <p:nvSpPr>
          <p:cNvPr id="372783" name="Line 47"/>
          <p:cNvSpPr>
            <a:spLocks noChangeShapeType="1"/>
          </p:cNvSpPr>
          <p:nvPr/>
        </p:nvSpPr>
        <p:spPr bwMode="auto">
          <a:xfrm>
            <a:off x="2790825" y="2690813"/>
            <a:ext cx="457200" cy="0"/>
          </a:xfrm>
          <a:prstGeom prst="line">
            <a:avLst/>
          </a:prstGeom>
          <a:noFill/>
          <a:ln w="12700">
            <a:solidFill>
              <a:schemeClr val="tx1"/>
            </a:solidFill>
            <a:round/>
            <a:headEnd/>
            <a:tailEnd type="triangle" w="med" len="med"/>
          </a:ln>
          <a:effectLst/>
        </p:spPr>
        <p:txBody>
          <a:bodyPr wrap="none">
            <a:spAutoFit/>
          </a:bodyPr>
          <a:lstStyle/>
          <a:p>
            <a:pPr>
              <a:defRPr/>
            </a:pPr>
            <a:endParaRPr lang="en-US">
              <a:effectLst>
                <a:outerShdw blurRad="38100" dist="38100" dir="2700000" algn="tl">
                  <a:srgbClr val="000000">
                    <a:alpha val="43137"/>
                  </a:srgbClr>
                </a:outerShdw>
              </a:effectLst>
            </a:endParaRPr>
          </a:p>
        </p:txBody>
      </p:sp>
      <p:sp>
        <p:nvSpPr>
          <p:cNvPr id="372784" name="Line 48"/>
          <p:cNvSpPr>
            <a:spLocks noChangeShapeType="1"/>
          </p:cNvSpPr>
          <p:nvPr/>
        </p:nvSpPr>
        <p:spPr bwMode="auto">
          <a:xfrm>
            <a:off x="2790825" y="3529013"/>
            <a:ext cx="457200" cy="0"/>
          </a:xfrm>
          <a:prstGeom prst="line">
            <a:avLst/>
          </a:prstGeom>
          <a:noFill/>
          <a:ln w="12700">
            <a:solidFill>
              <a:schemeClr val="tx1"/>
            </a:solidFill>
            <a:round/>
            <a:headEnd/>
            <a:tailEnd type="triangle" w="med" len="med"/>
          </a:ln>
          <a:effectLst/>
        </p:spPr>
        <p:txBody>
          <a:bodyPr wrap="none">
            <a:spAutoFit/>
          </a:bodyPr>
          <a:lstStyle/>
          <a:p>
            <a:pPr>
              <a:defRPr/>
            </a:pPr>
            <a:endParaRPr lang="en-US">
              <a:effectLst>
                <a:outerShdw blurRad="38100" dist="38100" dir="2700000" algn="tl">
                  <a:srgbClr val="000000">
                    <a:alpha val="43137"/>
                  </a:srgbClr>
                </a:outerShdw>
              </a:effectLst>
            </a:endParaRPr>
          </a:p>
        </p:txBody>
      </p:sp>
      <p:sp>
        <p:nvSpPr>
          <p:cNvPr id="372785" name="Line 49"/>
          <p:cNvSpPr>
            <a:spLocks noChangeShapeType="1"/>
          </p:cNvSpPr>
          <p:nvPr/>
        </p:nvSpPr>
        <p:spPr bwMode="auto">
          <a:xfrm>
            <a:off x="2790825" y="4357688"/>
            <a:ext cx="457200" cy="0"/>
          </a:xfrm>
          <a:prstGeom prst="line">
            <a:avLst/>
          </a:prstGeom>
          <a:noFill/>
          <a:ln w="12700">
            <a:solidFill>
              <a:schemeClr val="tx1"/>
            </a:solidFill>
            <a:round/>
            <a:headEnd/>
            <a:tailEnd type="triangle" w="med" len="med"/>
          </a:ln>
          <a:effectLst/>
        </p:spPr>
        <p:txBody>
          <a:bodyPr wrap="none">
            <a:spAutoFit/>
          </a:bodyPr>
          <a:lstStyle/>
          <a:p>
            <a:pPr>
              <a:defRPr/>
            </a:pPr>
            <a:endParaRPr lang="en-US">
              <a:effectLst>
                <a:outerShdw blurRad="38100" dist="38100" dir="2700000" algn="tl">
                  <a:srgbClr val="000000">
                    <a:alpha val="43137"/>
                  </a:srgbClr>
                </a:outerShdw>
              </a:effectLst>
            </a:endParaRPr>
          </a:p>
        </p:txBody>
      </p:sp>
      <p:sp>
        <p:nvSpPr>
          <p:cNvPr id="372786" name="Line 50"/>
          <p:cNvSpPr>
            <a:spLocks noChangeShapeType="1"/>
          </p:cNvSpPr>
          <p:nvPr/>
        </p:nvSpPr>
        <p:spPr bwMode="auto">
          <a:xfrm>
            <a:off x="2790825" y="5205413"/>
            <a:ext cx="457200" cy="0"/>
          </a:xfrm>
          <a:prstGeom prst="line">
            <a:avLst/>
          </a:prstGeom>
          <a:noFill/>
          <a:ln w="12700">
            <a:solidFill>
              <a:schemeClr val="tx1"/>
            </a:solidFill>
            <a:round/>
            <a:headEnd/>
            <a:tailEnd type="triangle" w="med" len="med"/>
          </a:ln>
          <a:effectLst/>
        </p:spPr>
        <p:txBody>
          <a:bodyPr wrap="none">
            <a:spAutoFit/>
          </a:bodyPr>
          <a:lstStyle/>
          <a:p>
            <a:pPr>
              <a:defRPr/>
            </a:pPr>
            <a:endParaRPr lang="en-US">
              <a:effectLst>
                <a:outerShdw blurRad="38100" dist="38100" dir="2700000" algn="tl">
                  <a:srgbClr val="000000">
                    <a:alpha val="43137"/>
                  </a:srgbClr>
                </a:outerShdw>
              </a:effectLst>
            </a:endParaRPr>
          </a:p>
        </p:txBody>
      </p:sp>
      <p:sp>
        <p:nvSpPr>
          <p:cNvPr id="372787" name="Rectangle 51"/>
          <p:cNvSpPr>
            <a:spLocks noChangeArrowheads="1"/>
          </p:cNvSpPr>
          <p:nvPr/>
        </p:nvSpPr>
        <p:spPr bwMode="auto">
          <a:xfrm>
            <a:off x="4724400" y="2576513"/>
            <a:ext cx="1038225" cy="228600"/>
          </a:xfrm>
          <a:prstGeom prst="rect">
            <a:avLst/>
          </a:prstGeom>
          <a:solidFill>
            <a:schemeClr val="accent2"/>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23596" name="Text Box 52"/>
          <p:cNvSpPr txBox="1">
            <a:spLocks noChangeArrowheads="1"/>
          </p:cNvSpPr>
          <p:nvPr/>
        </p:nvSpPr>
        <p:spPr bwMode="auto">
          <a:xfrm>
            <a:off x="4505325" y="2338388"/>
            <a:ext cx="1504950" cy="287337"/>
          </a:xfrm>
          <a:prstGeom prst="rect">
            <a:avLst/>
          </a:prstGeom>
          <a:noFill/>
          <a:ln w="12700">
            <a:noFill/>
            <a:miter lim="800000"/>
            <a:headEnd/>
            <a:tailEnd/>
          </a:ln>
        </p:spPr>
        <p:txBody>
          <a:bodyPr wrap="none">
            <a:spAutoFit/>
          </a:bodyPr>
          <a:lstStyle/>
          <a:p>
            <a:r>
              <a:rPr lang="en-US" sz="1600" b="0"/>
              <a:t>MEVTFLAG[0]</a:t>
            </a:r>
          </a:p>
        </p:txBody>
      </p:sp>
      <p:sp>
        <p:nvSpPr>
          <p:cNvPr id="372789" name="Rectangle 53"/>
          <p:cNvSpPr>
            <a:spLocks noChangeArrowheads="1"/>
          </p:cNvSpPr>
          <p:nvPr/>
        </p:nvSpPr>
        <p:spPr bwMode="auto">
          <a:xfrm>
            <a:off x="4724400" y="3414713"/>
            <a:ext cx="1038225" cy="228600"/>
          </a:xfrm>
          <a:prstGeom prst="rect">
            <a:avLst/>
          </a:prstGeom>
          <a:solidFill>
            <a:schemeClr val="accent2"/>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23598" name="Text Box 54"/>
          <p:cNvSpPr txBox="1">
            <a:spLocks noChangeArrowheads="1"/>
          </p:cNvSpPr>
          <p:nvPr/>
        </p:nvSpPr>
        <p:spPr bwMode="auto">
          <a:xfrm>
            <a:off x="4495800" y="3176588"/>
            <a:ext cx="1504950" cy="287337"/>
          </a:xfrm>
          <a:prstGeom prst="rect">
            <a:avLst/>
          </a:prstGeom>
          <a:noFill/>
          <a:ln w="12700">
            <a:noFill/>
            <a:miter lim="800000"/>
            <a:headEnd/>
            <a:tailEnd/>
          </a:ln>
        </p:spPr>
        <p:txBody>
          <a:bodyPr wrap="none">
            <a:spAutoFit/>
          </a:bodyPr>
          <a:lstStyle/>
          <a:p>
            <a:r>
              <a:rPr lang="en-US" sz="1600" b="0"/>
              <a:t>MEVTFLAG[1]</a:t>
            </a:r>
          </a:p>
        </p:txBody>
      </p:sp>
      <p:sp>
        <p:nvSpPr>
          <p:cNvPr id="372791" name="Rectangle 55"/>
          <p:cNvSpPr>
            <a:spLocks noChangeArrowheads="1"/>
          </p:cNvSpPr>
          <p:nvPr/>
        </p:nvSpPr>
        <p:spPr bwMode="auto">
          <a:xfrm>
            <a:off x="4724400" y="4243388"/>
            <a:ext cx="1038225" cy="228600"/>
          </a:xfrm>
          <a:prstGeom prst="rect">
            <a:avLst/>
          </a:prstGeom>
          <a:solidFill>
            <a:schemeClr val="accent2"/>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23600" name="Text Box 56"/>
          <p:cNvSpPr txBox="1">
            <a:spLocks noChangeArrowheads="1"/>
          </p:cNvSpPr>
          <p:nvPr/>
        </p:nvSpPr>
        <p:spPr bwMode="auto">
          <a:xfrm>
            <a:off x="4495800" y="4005263"/>
            <a:ext cx="1504950" cy="287337"/>
          </a:xfrm>
          <a:prstGeom prst="rect">
            <a:avLst/>
          </a:prstGeom>
          <a:noFill/>
          <a:ln w="12700">
            <a:noFill/>
            <a:miter lim="800000"/>
            <a:headEnd/>
            <a:tailEnd/>
          </a:ln>
        </p:spPr>
        <p:txBody>
          <a:bodyPr wrap="none">
            <a:spAutoFit/>
          </a:bodyPr>
          <a:lstStyle/>
          <a:p>
            <a:r>
              <a:rPr lang="en-US" sz="1600" b="0"/>
              <a:t>MEVTFLAG[2]</a:t>
            </a:r>
          </a:p>
        </p:txBody>
      </p:sp>
      <p:sp>
        <p:nvSpPr>
          <p:cNvPr id="372793" name="Rectangle 57"/>
          <p:cNvSpPr>
            <a:spLocks noChangeArrowheads="1"/>
          </p:cNvSpPr>
          <p:nvPr/>
        </p:nvSpPr>
        <p:spPr bwMode="auto">
          <a:xfrm>
            <a:off x="4724400" y="5091113"/>
            <a:ext cx="1038225" cy="228600"/>
          </a:xfrm>
          <a:prstGeom prst="rect">
            <a:avLst/>
          </a:prstGeom>
          <a:solidFill>
            <a:schemeClr val="accent2"/>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23602" name="Text Box 58"/>
          <p:cNvSpPr txBox="1">
            <a:spLocks noChangeArrowheads="1"/>
          </p:cNvSpPr>
          <p:nvPr/>
        </p:nvSpPr>
        <p:spPr bwMode="auto">
          <a:xfrm>
            <a:off x="4495800" y="4852988"/>
            <a:ext cx="1504950" cy="287337"/>
          </a:xfrm>
          <a:prstGeom prst="rect">
            <a:avLst/>
          </a:prstGeom>
          <a:noFill/>
          <a:ln w="12700">
            <a:noFill/>
            <a:miter lim="800000"/>
            <a:headEnd/>
            <a:tailEnd/>
          </a:ln>
        </p:spPr>
        <p:txBody>
          <a:bodyPr wrap="none">
            <a:spAutoFit/>
          </a:bodyPr>
          <a:lstStyle/>
          <a:p>
            <a:r>
              <a:rPr lang="en-US" sz="1600" b="0"/>
              <a:t>MEVTFLAG[3]</a:t>
            </a:r>
          </a:p>
        </p:txBody>
      </p:sp>
      <p:sp>
        <p:nvSpPr>
          <p:cNvPr id="372795" name="Line 59"/>
          <p:cNvSpPr>
            <a:spLocks noChangeShapeType="1"/>
          </p:cNvSpPr>
          <p:nvPr/>
        </p:nvSpPr>
        <p:spPr bwMode="auto">
          <a:xfrm>
            <a:off x="4276725" y="2690813"/>
            <a:ext cx="457200" cy="0"/>
          </a:xfrm>
          <a:prstGeom prst="line">
            <a:avLst/>
          </a:prstGeom>
          <a:noFill/>
          <a:ln w="12700">
            <a:solidFill>
              <a:schemeClr val="tx1"/>
            </a:solidFill>
            <a:round/>
            <a:headEnd/>
            <a:tailEnd type="triangle" w="med" len="med"/>
          </a:ln>
          <a:effectLst/>
        </p:spPr>
        <p:txBody>
          <a:bodyPr wrap="none">
            <a:spAutoFit/>
          </a:bodyPr>
          <a:lstStyle/>
          <a:p>
            <a:pPr>
              <a:defRPr/>
            </a:pPr>
            <a:endParaRPr lang="en-US">
              <a:effectLst>
                <a:outerShdw blurRad="38100" dist="38100" dir="2700000" algn="tl">
                  <a:srgbClr val="000000">
                    <a:alpha val="43137"/>
                  </a:srgbClr>
                </a:outerShdw>
              </a:effectLst>
            </a:endParaRPr>
          </a:p>
        </p:txBody>
      </p:sp>
      <p:sp>
        <p:nvSpPr>
          <p:cNvPr id="372796" name="Line 60"/>
          <p:cNvSpPr>
            <a:spLocks noChangeShapeType="1"/>
          </p:cNvSpPr>
          <p:nvPr/>
        </p:nvSpPr>
        <p:spPr bwMode="auto">
          <a:xfrm>
            <a:off x="4276725" y="3529013"/>
            <a:ext cx="457200" cy="0"/>
          </a:xfrm>
          <a:prstGeom prst="line">
            <a:avLst/>
          </a:prstGeom>
          <a:noFill/>
          <a:ln w="12700">
            <a:solidFill>
              <a:schemeClr val="tx1"/>
            </a:solidFill>
            <a:round/>
            <a:headEnd/>
            <a:tailEnd type="triangle" w="med" len="med"/>
          </a:ln>
          <a:effectLst/>
        </p:spPr>
        <p:txBody>
          <a:bodyPr wrap="none">
            <a:spAutoFit/>
          </a:bodyPr>
          <a:lstStyle/>
          <a:p>
            <a:pPr>
              <a:defRPr/>
            </a:pPr>
            <a:endParaRPr lang="en-US">
              <a:effectLst>
                <a:outerShdw blurRad="38100" dist="38100" dir="2700000" algn="tl">
                  <a:srgbClr val="000000">
                    <a:alpha val="43137"/>
                  </a:srgbClr>
                </a:outerShdw>
              </a:effectLst>
            </a:endParaRPr>
          </a:p>
        </p:txBody>
      </p:sp>
      <p:sp>
        <p:nvSpPr>
          <p:cNvPr id="372797" name="Line 61"/>
          <p:cNvSpPr>
            <a:spLocks noChangeShapeType="1"/>
          </p:cNvSpPr>
          <p:nvPr/>
        </p:nvSpPr>
        <p:spPr bwMode="auto">
          <a:xfrm>
            <a:off x="4276725" y="4357688"/>
            <a:ext cx="457200" cy="0"/>
          </a:xfrm>
          <a:prstGeom prst="line">
            <a:avLst/>
          </a:prstGeom>
          <a:noFill/>
          <a:ln w="12700">
            <a:solidFill>
              <a:schemeClr val="tx1"/>
            </a:solidFill>
            <a:round/>
            <a:headEnd/>
            <a:tailEnd type="triangle" w="med" len="med"/>
          </a:ln>
          <a:effectLst/>
        </p:spPr>
        <p:txBody>
          <a:bodyPr wrap="none">
            <a:spAutoFit/>
          </a:bodyPr>
          <a:lstStyle/>
          <a:p>
            <a:pPr>
              <a:defRPr/>
            </a:pPr>
            <a:endParaRPr lang="en-US">
              <a:effectLst>
                <a:outerShdw blurRad="38100" dist="38100" dir="2700000" algn="tl">
                  <a:srgbClr val="000000">
                    <a:alpha val="43137"/>
                  </a:srgbClr>
                </a:outerShdw>
              </a:effectLst>
            </a:endParaRPr>
          </a:p>
        </p:txBody>
      </p:sp>
      <p:sp>
        <p:nvSpPr>
          <p:cNvPr id="372798" name="Line 62"/>
          <p:cNvSpPr>
            <a:spLocks noChangeShapeType="1"/>
          </p:cNvSpPr>
          <p:nvPr/>
        </p:nvSpPr>
        <p:spPr bwMode="auto">
          <a:xfrm>
            <a:off x="4276725" y="5205413"/>
            <a:ext cx="457200" cy="0"/>
          </a:xfrm>
          <a:prstGeom prst="line">
            <a:avLst/>
          </a:prstGeom>
          <a:noFill/>
          <a:ln w="12700">
            <a:solidFill>
              <a:schemeClr val="tx1"/>
            </a:solidFill>
            <a:round/>
            <a:headEnd/>
            <a:tailEnd type="triangle" w="med" len="med"/>
          </a:ln>
          <a:effectLst/>
        </p:spPr>
        <p:txBody>
          <a:bodyPr wrap="none">
            <a:spAutoFit/>
          </a:bodyPr>
          <a:lstStyle/>
          <a:p>
            <a:pPr>
              <a:defRPr/>
            </a:pPr>
            <a:endParaRPr lang="en-US">
              <a:effectLst>
                <a:outerShdw blurRad="38100" dist="38100" dir="2700000" algn="tl">
                  <a:srgbClr val="000000">
                    <a:alpha val="43137"/>
                  </a:srgbClr>
                </a:outerShdw>
              </a:effectLst>
            </a:endParaRPr>
          </a:p>
        </p:txBody>
      </p:sp>
      <p:sp>
        <p:nvSpPr>
          <p:cNvPr id="372799" name="AutoShape 63"/>
          <p:cNvSpPr>
            <a:spLocks noChangeArrowheads="1"/>
          </p:cNvSpPr>
          <p:nvPr/>
        </p:nvSpPr>
        <p:spPr bwMode="auto">
          <a:xfrm flipH="1">
            <a:off x="6067425" y="2390775"/>
            <a:ext cx="762000" cy="533400"/>
          </a:xfrm>
          <a:prstGeom prst="flowChartOnlineStorage">
            <a:avLst/>
          </a:prstGeom>
          <a:solidFill>
            <a:schemeClr val="accent5">
              <a:lumMod val="20000"/>
              <a:lumOff val="80000"/>
            </a:schemeClr>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23608" name="Text Box 64"/>
          <p:cNvSpPr txBox="1">
            <a:spLocks noChangeArrowheads="1"/>
          </p:cNvSpPr>
          <p:nvPr/>
        </p:nvSpPr>
        <p:spPr bwMode="auto">
          <a:xfrm>
            <a:off x="6132513" y="2524125"/>
            <a:ext cx="755650" cy="311150"/>
          </a:xfrm>
          <a:prstGeom prst="rect">
            <a:avLst/>
          </a:prstGeom>
          <a:noFill/>
          <a:ln w="12700">
            <a:noFill/>
            <a:miter lim="800000"/>
            <a:headEnd/>
            <a:tailEnd/>
          </a:ln>
        </p:spPr>
        <p:txBody>
          <a:bodyPr wrap="none">
            <a:spAutoFit/>
          </a:bodyPr>
          <a:lstStyle/>
          <a:p>
            <a:r>
              <a:rPr lang="en-US" sz="1800">
                <a:solidFill>
                  <a:schemeClr val="tx2"/>
                </a:solidFill>
              </a:rPr>
              <a:t>EVT0</a:t>
            </a:r>
          </a:p>
        </p:txBody>
      </p:sp>
      <p:sp>
        <p:nvSpPr>
          <p:cNvPr id="372801" name="AutoShape 65"/>
          <p:cNvSpPr>
            <a:spLocks noChangeArrowheads="1"/>
          </p:cNvSpPr>
          <p:nvPr/>
        </p:nvSpPr>
        <p:spPr bwMode="auto">
          <a:xfrm flipH="1">
            <a:off x="6067425" y="3208338"/>
            <a:ext cx="762000" cy="544512"/>
          </a:xfrm>
          <a:prstGeom prst="flowChartOnlineStorage">
            <a:avLst/>
          </a:prstGeom>
          <a:solidFill>
            <a:schemeClr val="accent5">
              <a:lumMod val="20000"/>
              <a:lumOff val="80000"/>
            </a:schemeClr>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23610" name="Text Box 66"/>
          <p:cNvSpPr txBox="1">
            <a:spLocks noChangeArrowheads="1"/>
          </p:cNvSpPr>
          <p:nvPr/>
        </p:nvSpPr>
        <p:spPr bwMode="auto">
          <a:xfrm>
            <a:off x="6132513" y="3351213"/>
            <a:ext cx="755650" cy="311150"/>
          </a:xfrm>
          <a:prstGeom prst="rect">
            <a:avLst/>
          </a:prstGeom>
          <a:noFill/>
          <a:ln w="12700">
            <a:noFill/>
            <a:miter lim="800000"/>
            <a:headEnd/>
            <a:tailEnd/>
          </a:ln>
        </p:spPr>
        <p:txBody>
          <a:bodyPr wrap="none">
            <a:spAutoFit/>
          </a:bodyPr>
          <a:lstStyle/>
          <a:p>
            <a:r>
              <a:rPr lang="en-US" sz="1800">
                <a:solidFill>
                  <a:schemeClr val="tx2"/>
                </a:solidFill>
              </a:rPr>
              <a:t>EVT1</a:t>
            </a:r>
          </a:p>
        </p:txBody>
      </p:sp>
      <p:sp>
        <p:nvSpPr>
          <p:cNvPr id="372803" name="AutoShape 67"/>
          <p:cNvSpPr>
            <a:spLocks noChangeArrowheads="1"/>
          </p:cNvSpPr>
          <p:nvPr/>
        </p:nvSpPr>
        <p:spPr bwMode="auto">
          <a:xfrm flipH="1">
            <a:off x="6067425" y="4046538"/>
            <a:ext cx="762000" cy="555625"/>
          </a:xfrm>
          <a:prstGeom prst="flowChartOnlineStorage">
            <a:avLst/>
          </a:prstGeom>
          <a:solidFill>
            <a:schemeClr val="accent5">
              <a:lumMod val="20000"/>
              <a:lumOff val="80000"/>
            </a:schemeClr>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23612" name="Text Box 68"/>
          <p:cNvSpPr txBox="1">
            <a:spLocks noChangeArrowheads="1"/>
          </p:cNvSpPr>
          <p:nvPr/>
        </p:nvSpPr>
        <p:spPr bwMode="auto">
          <a:xfrm>
            <a:off x="6132513" y="4178300"/>
            <a:ext cx="755650" cy="311150"/>
          </a:xfrm>
          <a:prstGeom prst="rect">
            <a:avLst/>
          </a:prstGeom>
          <a:noFill/>
          <a:ln w="12700">
            <a:noFill/>
            <a:miter lim="800000"/>
            <a:headEnd/>
            <a:tailEnd/>
          </a:ln>
        </p:spPr>
        <p:txBody>
          <a:bodyPr wrap="none">
            <a:spAutoFit/>
          </a:bodyPr>
          <a:lstStyle/>
          <a:p>
            <a:r>
              <a:rPr lang="en-US" sz="1800">
                <a:solidFill>
                  <a:schemeClr val="tx2"/>
                </a:solidFill>
              </a:rPr>
              <a:t>EVT2</a:t>
            </a:r>
          </a:p>
        </p:txBody>
      </p:sp>
      <p:sp>
        <p:nvSpPr>
          <p:cNvPr id="372805" name="AutoShape 69"/>
          <p:cNvSpPr>
            <a:spLocks noChangeArrowheads="1"/>
          </p:cNvSpPr>
          <p:nvPr/>
        </p:nvSpPr>
        <p:spPr bwMode="auto">
          <a:xfrm flipH="1">
            <a:off x="6067425" y="4937125"/>
            <a:ext cx="762000" cy="523875"/>
          </a:xfrm>
          <a:prstGeom prst="flowChartOnlineStorage">
            <a:avLst/>
          </a:prstGeom>
          <a:solidFill>
            <a:schemeClr val="accent5">
              <a:lumMod val="20000"/>
              <a:lumOff val="80000"/>
            </a:schemeClr>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23614" name="Text Box 70"/>
          <p:cNvSpPr txBox="1">
            <a:spLocks noChangeArrowheads="1"/>
          </p:cNvSpPr>
          <p:nvPr/>
        </p:nvSpPr>
        <p:spPr bwMode="auto">
          <a:xfrm>
            <a:off x="6132513" y="5048250"/>
            <a:ext cx="755650" cy="311150"/>
          </a:xfrm>
          <a:prstGeom prst="rect">
            <a:avLst/>
          </a:prstGeom>
          <a:noFill/>
          <a:ln w="12700">
            <a:noFill/>
            <a:miter lim="800000"/>
            <a:headEnd/>
            <a:tailEnd/>
          </a:ln>
        </p:spPr>
        <p:txBody>
          <a:bodyPr wrap="none">
            <a:spAutoFit/>
          </a:bodyPr>
          <a:lstStyle/>
          <a:p>
            <a:r>
              <a:rPr lang="en-US" sz="1800">
                <a:solidFill>
                  <a:schemeClr val="tx2"/>
                </a:solidFill>
              </a:rPr>
              <a:t>EVT3</a:t>
            </a:r>
          </a:p>
        </p:txBody>
      </p:sp>
      <p:sp>
        <p:nvSpPr>
          <p:cNvPr id="372807" name="Line 71"/>
          <p:cNvSpPr>
            <a:spLocks noChangeShapeType="1"/>
          </p:cNvSpPr>
          <p:nvPr/>
        </p:nvSpPr>
        <p:spPr bwMode="auto">
          <a:xfrm>
            <a:off x="1528763" y="2676525"/>
            <a:ext cx="0" cy="3167063"/>
          </a:xfrm>
          <a:prstGeom prst="line">
            <a:avLst/>
          </a:prstGeom>
          <a:noFill/>
          <a:ln w="12700">
            <a:solidFill>
              <a:schemeClr val="tx1"/>
            </a:solidFill>
            <a:round/>
            <a:headEnd/>
            <a:tailEn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372808" name="Line 72"/>
          <p:cNvSpPr>
            <a:spLocks noChangeShapeType="1"/>
          </p:cNvSpPr>
          <p:nvPr/>
        </p:nvSpPr>
        <p:spPr bwMode="auto">
          <a:xfrm>
            <a:off x="1528763" y="5843588"/>
            <a:ext cx="5910262" cy="0"/>
          </a:xfrm>
          <a:prstGeom prst="line">
            <a:avLst/>
          </a:prstGeom>
          <a:noFill/>
          <a:ln w="12700">
            <a:solidFill>
              <a:schemeClr val="tx1"/>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372809" name="Line 73"/>
          <p:cNvSpPr>
            <a:spLocks noChangeShapeType="1"/>
          </p:cNvSpPr>
          <p:nvPr/>
        </p:nvSpPr>
        <p:spPr bwMode="auto">
          <a:xfrm>
            <a:off x="6829425" y="3481388"/>
            <a:ext cx="609600" cy="0"/>
          </a:xfrm>
          <a:prstGeom prst="line">
            <a:avLst/>
          </a:prstGeom>
          <a:noFill/>
          <a:ln w="28575">
            <a:solidFill>
              <a:schemeClr val="tx1"/>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372810" name="Line 74"/>
          <p:cNvSpPr>
            <a:spLocks noChangeShapeType="1"/>
          </p:cNvSpPr>
          <p:nvPr/>
        </p:nvSpPr>
        <p:spPr bwMode="auto">
          <a:xfrm>
            <a:off x="6829425" y="4319588"/>
            <a:ext cx="609600" cy="0"/>
          </a:xfrm>
          <a:prstGeom prst="line">
            <a:avLst/>
          </a:prstGeom>
          <a:noFill/>
          <a:ln w="28575">
            <a:solidFill>
              <a:schemeClr val="tx1"/>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372811" name="Line 75"/>
          <p:cNvSpPr>
            <a:spLocks noChangeShapeType="1"/>
          </p:cNvSpPr>
          <p:nvPr/>
        </p:nvSpPr>
        <p:spPr bwMode="auto">
          <a:xfrm>
            <a:off x="6829425" y="5191125"/>
            <a:ext cx="609600" cy="0"/>
          </a:xfrm>
          <a:prstGeom prst="line">
            <a:avLst/>
          </a:prstGeom>
          <a:noFill/>
          <a:ln w="28575">
            <a:solidFill>
              <a:schemeClr val="tx1"/>
            </a:solidFill>
            <a:round/>
            <a:headEnd/>
            <a:tailEnd type="triangle" w="med" len="me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23620" name="Text Box 76"/>
          <p:cNvSpPr txBox="1">
            <a:spLocks noChangeArrowheads="1"/>
          </p:cNvSpPr>
          <p:nvPr/>
        </p:nvSpPr>
        <p:spPr bwMode="auto">
          <a:xfrm>
            <a:off x="3806825" y="5849938"/>
            <a:ext cx="1154113" cy="287337"/>
          </a:xfrm>
          <a:prstGeom prst="rect">
            <a:avLst/>
          </a:prstGeom>
          <a:noFill/>
          <a:ln w="12700">
            <a:noFill/>
            <a:miter lim="800000"/>
            <a:headEnd/>
            <a:tailEnd/>
          </a:ln>
        </p:spPr>
        <p:txBody>
          <a:bodyPr wrap="none">
            <a:spAutoFit/>
          </a:bodyPr>
          <a:lstStyle/>
          <a:p>
            <a:pPr algn="r"/>
            <a:r>
              <a:rPr lang="en-US" sz="1600"/>
              <a:t>EVT 4-127</a:t>
            </a:r>
          </a:p>
        </p:txBody>
      </p:sp>
      <p:sp>
        <p:nvSpPr>
          <p:cNvPr id="23622" name="TextBox 78"/>
          <p:cNvSpPr txBox="1">
            <a:spLocks noChangeArrowheads="1"/>
          </p:cNvSpPr>
          <p:nvPr/>
        </p:nvSpPr>
        <p:spPr bwMode="auto">
          <a:xfrm>
            <a:off x="1841500" y="2057400"/>
            <a:ext cx="1054100" cy="338138"/>
          </a:xfrm>
          <a:prstGeom prst="rect">
            <a:avLst/>
          </a:prstGeom>
          <a:noFill/>
          <a:ln w="9525">
            <a:noFill/>
            <a:miter lim="800000"/>
            <a:headEnd/>
            <a:tailEnd/>
          </a:ln>
        </p:spPr>
        <p:txBody>
          <a:bodyPr>
            <a:spAutoFit/>
          </a:bodyPr>
          <a:lstStyle/>
          <a:p>
            <a:r>
              <a:rPr lang="en-US" sz="2000">
                <a:latin typeface="Arial Narrow" pitchFamily="34" charset="0"/>
              </a:rPr>
              <a:t>Occur?</a:t>
            </a:r>
          </a:p>
        </p:txBody>
      </p:sp>
      <p:sp>
        <p:nvSpPr>
          <p:cNvPr id="23623" name="TextBox 79"/>
          <p:cNvSpPr txBox="1">
            <a:spLocks noChangeArrowheads="1"/>
          </p:cNvSpPr>
          <p:nvPr/>
        </p:nvSpPr>
        <p:spPr bwMode="auto">
          <a:xfrm>
            <a:off x="3408363" y="2057400"/>
            <a:ext cx="838200" cy="338138"/>
          </a:xfrm>
          <a:prstGeom prst="rect">
            <a:avLst/>
          </a:prstGeom>
          <a:noFill/>
          <a:ln w="9525">
            <a:noFill/>
            <a:miter lim="800000"/>
            <a:headEnd/>
            <a:tailEnd/>
          </a:ln>
        </p:spPr>
        <p:txBody>
          <a:bodyPr>
            <a:spAutoFit/>
          </a:bodyPr>
          <a:lstStyle/>
          <a:p>
            <a:r>
              <a:rPr lang="en-US" sz="2000">
                <a:latin typeface="Arial Narrow" pitchFamily="34" charset="0"/>
              </a:rPr>
              <a:t>Care?</a:t>
            </a:r>
          </a:p>
        </p:txBody>
      </p:sp>
      <p:sp>
        <p:nvSpPr>
          <p:cNvPr id="23624" name="TextBox 80"/>
          <p:cNvSpPr txBox="1">
            <a:spLocks noChangeArrowheads="1"/>
          </p:cNvSpPr>
          <p:nvPr/>
        </p:nvSpPr>
        <p:spPr bwMode="auto">
          <a:xfrm>
            <a:off x="4681538" y="2057400"/>
            <a:ext cx="1295400" cy="338138"/>
          </a:xfrm>
          <a:prstGeom prst="rect">
            <a:avLst/>
          </a:prstGeom>
          <a:noFill/>
          <a:ln w="9525">
            <a:noFill/>
            <a:miter lim="800000"/>
            <a:headEnd/>
            <a:tailEnd/>
          </a:ln>
        </p:spPr>
        <p:txBody>
          <a:bodyPr>
            <a:spAutoFit/>
          </a:bodyPr>
          <a:lstStyle/>
          <a:p>
            <a:r>
              <a:rPr lang="en-US" sz="2000">
                <a:latin typeface="Arial Narrow" pitchFamily="34" charset="0"/>
              </a:rPr>
              <a:t>Both Yes?</a:t>
            </a:r>
          </a:p>
        </p:txBody>
      </p:sp>
      <p:sp>
        <p:nvSpPr>
          <p:cNvPr id="23625" name="TextBox 81"/>
          <p:cNvSpPr txBox="1">
            <a:spLocks noChangeArrowheads="1"/>
          </p:cNvSpPr>
          <p:nvPr/>
        </p:nvSpPr>
        <p:spPr bwMode="auto">
          <a:xfrm>
            <a:off x="304800" y="557213"/>
            <a:ext cx="8270875" cy="1347787"/>
          </a:xfrm>
          <a:prstGeom prst="rect">
            <a:avLst/>
          </a:prstGeom>
          <a:noFill/>
          <a:ln w="9525">
            <a:noFill/>
            <a:miter lim="800000"/>
            <a:headEnd/>
            <a:tailEnd/>
          </a:ln>
        </p:spPr>
        <p:txBody>
          <a:bodyPr wrap="none">
            <a:spAutoFit/>
          </a:bodyPr>
          <a:lstStyle/>
          <a:p>
            <a:pPr marL="342900" indent="-342900">
              <a:buClr>
                <a:schemeClr val="tx2"/>
              </a:buClr>
              <a:buSzPct val="75000"/>
              <a:buFont typeface="Wingdings" pitchFamily="2" charset="2"/>
              <a:buChar char=""/>
            </a:pPr>
            <a:r>
              <a:rPr lang="en-US" b="0">
                <a:latin typeface="Arial Narrow" pitchFamily="34" charset="0"/>
              </a:rPr>
              <a:t>Use only if you </a:t>
            </a:r>
            <a:r>
              <a:rPr lang="en-US" b="0" i="1" u="sng">
                <a:latin typeface="Arial Narrow" pitchFamily="34" charset="0"/>
              </a:rPr>
              <a:t>need more than 12 interrupt events</a:t>
            </a:r>
          </a:p>
          <a:p>
            <a:pPr marL="342900" indent="-342900">
              <a:buClr>
                <a:schemeClr val="tx2"/>
              </a:buClr>
              <a:buSzPct val="75000"/>
              <a:buFont typeface="Wingdings" pitchFamily="2" charset="2"/>
              <a:buChar char=""/>
            </a:pPr>
            <a:r>
              <a:rPr lang="en-US" b="0">
                <a:latin typeface="Arial Narrow" pitchFamily="34" charset="0"/>
              </a:rPr>
              <a:t>ECM combines multiple events (e.g. 4-31) into one event (e.g. EVT0)</a:t>
            </a:r>
          </a:p>
          <a:p>
            <a:pPr marL="342900" indent="-342900">
              <a:buClr>
                <a:schemeClr val="tx2"/>
              </a:buClr>
              <a:buSzPct val="75000"/>
              <a:buFont typeface="Wingdings" pitchFamily="2" charset="2"/>
              <a:buChar char=""/>
            </a:pPr>
            <a:r>
              <a:rPr lang="en-US" b="0">
                <a:latin typeface="Arial Narrow" pitchFamily="34" charset="0"/>
              </a:rPr>
              <a:t>EVTx ISR must parse MEVTFLAG to determine </a:t>
            </a:r>
            <a:r>
              <a:rPr lang="en-US" b="0" i="1">
                <a:latin typeface="Arial Narrow" pitchFamily="34" charset="0"/>
              </a:rPr>
              <a:t>which</a:t>
            </a:r>
            <a:r>
              <a:rPr lang="en-US" b="0">
                <a:latin typeface="Arial Narrow" pitchFamily="34" charset="0"/>
              </a:rPr>
              <a:t> event occurred</a:t>
            </a:r>
          </a:p>
        </p:txBody>
      </p:sp>
    </p:spTree>
    <p:custDataLst>
      <p:tags r:id="rId1"/>
    </p:custDataLst>
    <p:extLst>
      <p:ext uri="{BB962C8B-B14F-4D97-AF65-F5344CB8AC3E}">
        <p14:creationId xmlns:p14="http://schemas.microsoft.com/office/powerpoint/2010/main" val="147290728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6"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7" action="ppaction://hlinksldjump"/>
          </p:cNvPr>
          <p:cNvSpPr txBox="1">
            <a:spLocks noChangeArrowheads="1"/>
          </p:cNvSpPr>
          <p:nvPr>
            <p:custDataLst>
              <p:tags r:id="rId2"/>
            </p:custDataLst>
          </p:nvPr>
        </p:nvSpPr>
        <p:spPr bwMode="auto">
          <a:xfrm>
            <a:off x="301576" y="784095"/>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TI EP Product Portfolio</a:t>
            </a:r>
            <a:endParaRPr lang="en-US" dirty="0">
              <a:solidFill>
                <a:srgbClr val="000000"/>
              </a:solidFill>
            </a:endParaRPr>
          </a:p>
        </p:txBody>
      </p:sp>
      <p:sp>
        <p:nvSpPr>
          <p:cNvPr id="10" name="Text Box 4">
            <a:hlinkClick r:id="rId18" action="ppaction://hlinksldjump"/>
          </p:cNvPr>
          <p:cNvSpPr txBox="1">
            <a:spLocks noChangeArrowheads="1"/>
          </p:cNvSpPr>
          <p:nvPr>
            <p:custDataLst>
              <p:tags r:id="rId3"/>
            </p:custDataLst>
          </p:nvPr>
        </p:nvSpPr>
        <p:spPr bwMode="auto">
          <a:xfrm>
            <a:off x="301576" y="1267576"/>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DSP Core</a:t>
            </a:r>
            <a:endParaRPr lang="en-US" dirty="0">
              <a:solidFill>
                <a:srgbClr val="000000"/>
              </a:solidFill>
            </a:endParaRPr>
          </a:p>
        </p:txBody>
      </p:sp>
      <p:sp>
        <p:nvSpPr>
          <p:cNvPr id="11" name="Text Box 4">
            <a:hlinkClick r:id="rId19" action="ppaction://hlinksldjump"/>
          </p:cNvPr>
          <p:cNvSpPr txBox="1">
            <a:spLocks noChangeArrowheads="1"/>
          </p:cNvSpPr>
          <p:nvPr>
            <p:custDataLst>
              <p:tags r:id="rId4"/>
            </p:custDataLst>
          </p:nvPr>
        </p:nvSpPr>
        <p:spPr bwMode="auto">
          <a:xfrm>
            <a:off x="301576" y="1751057"/>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Devices &amp; Documentation</a:t>
            </a:r>
            <a:endParaRPr lang="en-US" dirty="0">
              <a:solidFill>
                <a:srgbClr val="000000"/>
              </a:solidFill>
            </a:endParaRPr>
          </a:p>
        </p:txBody>
      </p:sp>
      <p:sp>
        <p:nvSpPr>
          <p:cNvPr id="12" name="Text Box 4">
            <a:hlinkClick r:id="rId20" action="ppaction://hlinksldjump"/>
          </p:cNvPr>
          <p:cNvSpPr txBox="1">
            <a:spLocks noChangeArrowheads="1"/>
          </p:cNvSpPr>
          <p:nvPr>
            <p:custDataLst>
              <p:tags r:id="rId5"/>
            </p:custDataLst>
          </p:nvPr>
        </p:nvSpPr>
        <p:spPr bwMode="auto">
          <a:xfrm>
            <a:off x="301576" y="223453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Peripherals</a:t>
            </a:r>
            <a:endParaRPr lang="en-US" dirty="0">
              <a:solidFill>
                <a:srgbClr val="000000"/>
              </a:solidFill>
            </a:endParaRPr>
          </a:p>
        </p:txBody>
      </p:sp>
      <p:sp>
        <p:nvSpPr>
          <p:cNvPr id="13" name="Text Box 4">
            <a:hlinkClick r:id="rId21" action="ppaction://hlinksldjump"/>
          </p:cNvPr>
          <p:cNvSpPr txBox="1">
            <a:spLocks noChangeArrowheads="1"/>
          </p:cNvSpPr>
          <p:nvPr>
            <p:custDataLst>
              <p:tags r:id="rId6"/>
            </p:custDataLst>
          </p:nvPr>
        </p:nvSpPr>
        <p:spPr bwMode="auto">
          <a:xfrm>
            <a:off x="301576" y="2718019"/>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Example Device: C6748 DSP</a:t>
            </a:r>
            <a:endParaRPr lang="en-US" dirty="0">
              <a:solidFill>
                <a:srgbClr val="000000"/>
              </a:solidFill>
            </a:endParaRPr>
          </a:p>
        </p:txBody>
      </p:sp>
      <p:sp>
        <p:nvSpPr>
          <p:cNvPr id="14" name="Text Box 4">
            <a:hlinkClick r:id="rId22" action="ppaction://hlinksldjump"/>
          </p:cNvPr>
          <p:cNvSpPr txBox="1">
            <a:spLocks noChangeArrowheads="1"/>
          </p:cNvSpPr>
          <p:nvPr>
            <p:custDataLst>
              <p:tags r:id="rId7"/>
            </p:custDataLst>
          </p:nvPr>
        </p:nvSpPr>
        <p:spPr bwMode="auto">
          <a:xfrm>
            <a:off x="301576" y="3201500"/>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Choosing a Device</a:t>
            </a:r>
            <a:endParaRPr lang="en-US" dirty="0">
              <a:solidFill>
                <a:srgbClr val="000000"/>
              </a:solidFill>
            </a:endParaRPr>
          </a:p>
        </p:txBody>
      </p:sp>
      <p:sp>
        <p:nvSpPr>
          <p:cNvPr id="15" name="Text Box 4">
            <a:hlinkClick r:id="rId23" action="ppaction://hlinksldjump"/>
          </p:cNvPr>
          <p:cNvSpPr txBox="1">
            <a:spLocks noChangeArrowheads="1"/>
          </p:cNvSpPr>
          <p:nvPr>
            <p:custDataLst>
              <p:tags r:id="rId8"/>
            </p:custDataLst>
          </p:nvPr>
        </p:nvSpPr>
        <p:spPr bwMode="auto">
          <a:xfrm>
            <a:off x="301576" y="3684981"/>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C6000 Arch “Catchup”</a:t>
            </a:r>
            <a:endParaRPr lang="en-US" dirty="0">
              <a:solidFill>
                <a:srgbClr val="000000"/>
              </a:solidFill>
            </a:endParaRPr>
          </a:p>
        </p:txBody>
      </p:sp>
      <p:sp>
        <p:nvSpPr>
          <p:cNvPr id="16" name="Text Box 6">
            <a:hlinkClick r:id="rId24" action="ppaction://hlinksldjump"/>
          </p:cNvPr>
          <p:cNvSpPr txBox="1">
            <a:spLocks noChangeArrowheads="1"/>
          </p:cNvSpPr>
          <p:nvPr>
            <p:custDataLst>
              <p:tags r:id="rId9"/>
            </p:custDataLst>
          </p:nvPr>
        </p:nvSpPr>
        <p:spPr bwMode="auto">
          <a:xfrm>
            <a:off x="769877" y="4158769"/>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C64x+ Interrupts</a:t>
            </a:r>
            <a:endParaRPr lang="en-US" sz="2000" dirty="0">
              <a:solidFill>
                <a:srgbClr val="000000"/>
              </a:solidFill>
            </a:endParaRPr>
          </a:p>
        </p:txBody>
      </p:sp>
      <p:sp>
        <p:nvSpPr>
          <p:cNvPr id="17" name="Text Box 6">
            <a:hlinkClick r:id="rId25" action="ppaction://hlinksldjump"/>
          </p:cNvPr>
          <p:cNvSpPr txBox="1">
            <a:spLocks noChangeArrowheads="1"/>
          </p:cNvSpPr>
          <p:nvPr>
            <p:custDataLst>
              <p:tags r:id="rId10"/>
            </p:custDataLst>
          </p:nvPr>
        </p:nvSpPr>
        <p:spPr bwMode="auto">
          <a:xfrm>
            <a:off x="769877" y="4547048"/>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Event Combiner</a:t>
            </a:r>
            <a:endParaRPr lang="en-US" sz="2000" dirty="0">
              <a:solidFill>
                <a:srgbClr val="000000"/>
              </a:solidFill>
            </a:endParaRPr>
          </a:p>
        </p:txBody>
      </p:sp>
      <p:sp>
        <p:nvSpPr>
          <p:cNvPr id="18" name="Text Box 5">
            <a:hlinkClick r:id="rId26" action="ppaction://hlinksldjump"/>
          </p:cNvPr>
          <p:cNvSpPr txBox="1">
            <a:spLocks noChangeArrowheads="1"/>
          </p:cNvSpPr>
          <p:nvPr>
            <p:custDataLst>
              <p:tags r:id="rId11"/>
            </p:custDataLst>
          </p:nvPr>
        </p:nvSpPr>
        <p:spPr bwMode="auto">
          <a:xfrm>
            <a:off x="774000" y="4935327"/>
            <a:ext cx="4864800" cy="332399"/>
          </a:xfrm>
          <a:prstGeom prst="rect">
            <a:avLst/>
          </a:prstGeom>
          <a:solidFill>
            <a:schemeClr val="bg1"/>
          </a:solidFill>
          <a:ln w="19050">
            <a:solidFill>
              <a:schemeClr val="tx1"/>
            </a:solid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Target Config Files</a:t>
            </a:r>
            <a:endParaRPr lang="en-US" sz="2000" dirty="0">
              <a:solidFill>
                <a:srgbClr val="000000"/>
              </a:solidFill>
            </a:endParaRPr>
          </a:p>
        </p:txBody>
      </p:sp>
      <p:sp>
        <p:nvSpPr>
          <p:cNvPr id="19" name="Text Box 6">
            <a:hlinkClick r:id="rId27" action="ppaction://hlinksldjump"/>
          </p:cNvPr>
          <p:cNvSpPr txBox="1">
            <a:spLocks noChangeArrowheads="1"/>
          </p:cNvSpPr>
          <p:nvPr>
            <p:custDataLst>
              <p:tags r:id="rId12"/>
            </p:custDataLst>
          </p:nvPr>
        </p:nvSpPr>
        <p:spPr bwMode="auto">
          <a:xfrm>
            <a:off x="769877" y="5323606"/>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Creating Custom Platforms</a:t>
            </a:r>
            <a:endParaRPr lang="en-US" sz="2000" dirty="0">
              <a:solidFill>
                <a:srgbClr val="000000"/>
              </a:solidFill>
            </a:endParaRPr>
          </a:p>
        </p:txBody>
      </p:sp>
      <p:sp>
        <p:nvSpPr>
          <p:cNvPr id="20" name="Text Box 4">
            <a:hlinkClick r:id="rId28" action="ppaction://hlinksldjump"/>
          </p:cNvPr>
          <p:cNvSpPr txBox="1">
            <a:spLocks noChangeArrowheads="1"/>
          </p:cNvSpPr>
          <p:nvPr>
            <p:custDataLst>
              <p:tags r:id="rId13"/>
            </p:custDataLst>
          </p:nvPr>
        </p:nvSpPr>
        <p:spPr bwMode="auto">
          <a:xfrm>
            <a:off x="301576" y="572157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a:t>
            </a:r>
            <a:endParaRPr lang="en-US" dirty="0">
              <a:solidFill>
                <a:srgbClr val="000000"/>
              </a:solidFill>
            </a:endParaRPr>
          </a:p>
        </p:txBody>
      </p:sp>
      <p:sp>
        <p:nvSpPr>
          <p:cNvPr id="21" name="Text Box 4">
            <a:hlinkClick r:id="rId29" action="ppaction://hlinksldjump"/>
          </p:cNvPr>
          <p:cNvSpPr txBox="1">
            <a:spLocks noChangeArrowheads="1"/>
          </p:cNvSpPr>
          <p:nvPr>
            <p:custDataLst>
              <p:tags r:id="rId14"/>
            </p:custDataLst>
          </p:nvPr>
        </p:nvSpPr>
        <p:spPr bwMode="auto">
          <a:xfrm>
            <a:off x="301576" y="6205059"/>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Lab</a:t>
            </a:r>
            <a:endParaRPr lang="en-US" dirty="0">
              <a:solidFill>
                <a:srgbClr val="000000"/>
              </a:solidFill>
            </a:endParaRPr>
          </a:p>
        </p:txBody>
      </p:sp>
    </p:spTree>
    <p:custDataLst>
      <p:tags r:id="rId1"/>
    </p:custDataLst>
    <p:extLst>
      <p:ext uri="{BB962C8B-B14F-4D97-AF65-F5344CB8AC3E}">
        <p14:creationId xmlns:p14="http://schemas.microsoft.com/office/powerpoint/2010/main" val="9142014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0159877\AppData\Local\Temp\SNAGHTML8dbba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55" y="1906978"/>
            <a:ext cx="4646644" cy="41890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0159877\AppData\Local\Temp\SNAGHTML92846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497" y="4572000"/>
            <a:ext cx="5095658" cy="20243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0159877\AppData\Local\Temp\SNAGHTML91049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6316" y="2406711"/>
            <a:ext cx="3213981" cy="2089089"/>
          </a:xfrm>
          <a:prstGeom prst="rect">
            <a:avLst/>
          </a:prstGeom>
          <a:noFill/>
          <a:extLst>
            <a:ext uri="{909E8E84-426E-40DD-AFC4-6F175D3DCCD1}">
              <a14:hiddenFill xmlns:a14="http://schemas.microsoft.com/office/drawing/2010/main">
                <a:solidFill>
                  <a:srgbClr val="FFFFFF"/>
                </a:solidFill>
              </a14:hiddenFill>
            </a:ext>
          </a:extLst>
        </p:spPr>
      </p:pic>
      <p:sp>
        <p:nvSpPr>
          <p:cNvPr id="17410" name="Rectangle 2"/>
          <p:cNvSpPr>
            <a:spLocks noGrp="1" noChangeArrowheads="1"/>
          </p:cNvSpPr>
          <p:nvPr>
            <p:ph type="title"/>
          </p:nvPr>
        </p:nvSpPr>
        <p:spPr/>
        <p:txBody>
          <a:bodyPr/>
          <a:lstStyle/>
          <a:p>
            <a:r>
              <a:rPr lang="en-US" sz="3200" smtClean="0"/>
              <a:t>Creating a New Target Config File (.ccxml)</a:t>
            </a:r>
          </a:p>
        </p:txBody>
      </p:sp>
      <p:sp>
        <p:nvSpPr>
          <p:cNvPr id="17411" name="Text Box 25"/>
          <p:cNvSpPr txBox="1">
            <a:spLocks noChangeArrowheads="1"/>
          </p:cNvSpPr>
          <p:nvPr/>
        </p:nvSpPr>
        <p:spPr bwMode="auto">
          <a:xfrm>
            <a:off x="209550" y="584200"/>
            <a:ext cx="8934450" cy="1261884"/>
          </a:xfrm>
          <a:prstGeom prst="rect">
            <a:avLst/>
          </a:prstGeom>
          <a:noFill/>
          <a:ln w="12700">
            <a:noFill/>
            <a:miter lim="800000"/>
            <a:headEnd type="none" w="sm" len="sm"/>
            <a:tailEnd type="none" w="sm" len="sm"/>
          </a:ln>
        </p:spPr>
        <p:txBody>
          <a:bodyPr wrap="square">
            <a:spAutoFit/>
          </a:bodyPr>
          <a:lstStyle/>
          <a:p>
            <a:pPr marL="342900" indent="-342900">
              <a:lnSpc>
                <a:spcPct val="110000"/>
              </a:lnSpc>
              <a:buClr>
                <a:srgbClr val="FF0000"/>
              </a:buClr>
              <a:buSzPct val="75000"/>
              <a:buFont typeface="Wingdings" pitchFamily="2" charset="2"/>
              <a:buChar char=""/>
            </a:pPr>
            <a:r>
              <a:rPr lang="en-US" sz="2000" i="1" u="sng">
                <a:solidFill>
                  <a:srgbClr val="000000"/>
                </a:solidFill>
                <a:latin typeface="Calibri" pitchFamily="34" charset="0"/>
                <a:cs typeface="Calibri" pitchFamily="34" charset="0"/>
              </a:rPr>
              <a:t>Target Configuration</a:t>
            </a:r>
            <a:r>
              <a:rPr lang="en-US" sz="2000">
                <a:solidFill>
                  <a:srgbClr val="000000"/>
                </a:solidFill>
                <a:latin typeface="Calibri" pitchFamily="34" charset="0"/>
                <a:cs typeface="Calibri" pitchFamily="34" charset="0"/>
              </a:rPr>
              <a:t> –  defines your “target” – i.e. emulator/device used, GEL scripts (replaces the old CCS Setup)</a:t>
            </a:r>
          </a:p>
          <a:p>
            <a:pPr marL="342900" indent="-342900">
              <a:lnSpc>
                <a:spcPct val="110000"/>
              </a:lnSpc>
              <a:buClr>
                <a:srgbClr val="FF0000"/>
              </a:buClr>
              <a:buSzPct val="75000"/>
              <a:buFont typeface="Wingdings" pitchFamily="2" charset="2"/>
              <a:buChar char=""/>
            </a:pPr>
            <a:r>
              <a:rPr lang="en-US" sz="2000" smtClean="0">
                <a:solidFill>
                  <a:srgbClr val="000000"/>
                </a:solidFill>
                <a:latin typeface="Calibri" pitchFamily="34" charset="0"/>
                <a:cs typeface="Calibri" pitchFamily="34" charset="0"/>
              </a:rPr>
              <a:t>Create </a:t>
            </a:r>
            <a:r>
              <a:rPr lang="en-US" sz="2000" u="sng" smtClean="0">
                <a:solidFill>
                  <a:srgbClr val="000000"/>
                </a:solidFill>
                <a:latin typeface="Calibri" pitchFamily="34" charset="0"/>
                <a:cs typeface="Calibri" pitchFamily="34" charset="0"/>
              </a:rPr>
              <a:t>user-defined configurations </a:t>
            </a:r>
            <a:r>
              <a:rPr lang="en-US" sz="2000" smtClean="0">
                <a:solidFill>
                  <a:srgbClr val="000000"/>
                </a:solidFill>
                <a:latin typeface="Calibri" pitchFamily="34" charset="0"/>
                <a:cs typeface="Calibri" pitchFamily="34" charset="0"/>
              </a:rPr>
              <a:t>(select based on chosen board)</a:t>
            </a:r>
            <a:endParaRPr lang="en-US" sz="2000">
              <a:solidFill>
                <a:srgbClr val="000000"/>
              </a:solidFill>
              <a:latin typeface="Calibri" pitchFamily="34" charset="0"/>
              <a:cs typeface="Calibri" pitchFamily="34" charset="0"/>
            </a:endParaRPr>
          </a:p>
        </p:txBody>
      </p:sp>
      <p:sp>
        <p:nvSpPr>
          <p:cNvPr id="17414" name="Text Box 32"/>
          <p:cNvSpPr txBox="1">
            <a:spLocks noChangeArrowheads="1"/>
          </p:cNvSpPr>
          <p:nvPr/>
        </p:nvSpPr>
        <p:spPr bwMode="auto">
          <a:xfrm>
            <a:off x="7736775" y="3407816"/>
            <a:ext cx="928459" cy="313932"/>
          </a:xfrm>
          <a:prstGeom prst="rect">
            <a:avLst/>
          </a:prstGeom>
          <a:solidFill>
            <a:schemeClr val="accent5">
              <a:lumMod val="40000"/>
              <a:lumOff val="60000"/>
            </a:schemeClr>
          </a:solidFill>
          <a:ln w="12700">
            <a:solidFill>
              <a:schemeClr val="tx1"/>
            </a:solidFill>
            <a:miter lim="800000"/>
            <a:headEnd type="none" w="sm" len="sm"/>
            <a:tailEnd type="none" w="sm" len="sm"/>
          </a:ln>
        </p:spPr>
        <p:txBody>
          <a:bodyPr wrap="none">
            <a:spAutoFit/>
          </a:bodyPr>
          <a:lstStyle/>
          <a:p>
            <a:r>
              <a:rPr lang="en-US" sz="1800">
                <a:solidFill>
                  <a:srgbClr val="000000"/>
                </a:solidFill>
              </a:rPr>
              <a:t>“click”</a:t>
            </a:r>
          </a:p>
        </p:txBody>
      </p:sp>
      <p:sp>
        <p:nvSpPr>
          <p:cNvPr id="1227809" name="Line 33"/>
          <p:cNvSpPr>
            <a:spLocks noChangeShapeType="1"/>
          </p:cNvSpPr>
          <p:nvPr/>
        </p:nvSpPr>
        <p:spPr bwMode="auto">
          <a:xfrm flipH="1">
            <a:off x="7313225" y="3636416"/>
            <a:ext cx="423550" cy="304800"/>
          </a:xfrm>
          <a:prstGeom prst="line">
            <a:avLst/>
          </a:prstGeom>
          <a:noFill/>
          <a:ln w="19050">
            <a:solidFill>
              <a:schemeClr val="tx1"/>
            </a:solidFill>
            <a:round/>
            <a:headEnd type="none" w="sm" len="sm"/>
            <a:tailEnd type="triangle" w="med" len="med"/>
          </a:ln>
          <a:effectLst/>
        </p:spPr>
        <p:txBody>
          <a:bodyPr/>
          <a:lstStyle/>
          <a:p>
            <a:pPr>
              <a:defRPr/>
            </a:pPr>
            <a:endParaRPr lang="en-US">
              <a:solidFill>
                <a:srgbClr val="000000"/>
              </a:solidFill>
              <a:effectLst>
                <a:outerShdw blurRad="38100" dist="38100" dir="2700000" algn="tl">
                  <a:srgbClr val="000000">
                    <a:alpha val="43137"/>
                  </a:srgbClr>
                </a:outerShdw>
              </a:effectLst>
            </a:endParaRPr>
          </a:p>
        </p:txBody>
      </p:sp>
      <p:sp>
        <p:nvSpPr>
          <p:cNvPr id="17421" name="AutoShape 42"/>
          <p:cNvSpPr>
            <a:spLocks noChangeArrowheads="1"/>
          </p:cNvSpPr>
          <p:nvPr/>
        </p:nvSpPr>
        <p:spPr bwMode="auto">
          <a:xfrm>
            <a:off x="5867400" y="1905000"/>
            <a:ext cx="1600200" cy="381000"/>
          </a:xfrm>
          <a:prstGeom prst="flowChartPunchedCard">
            <a:avLst/>
          </a:prstGeom>
          <a:solidFill>
            <a:schemeClr val="accent2"/>
          </a:solidFill>
          <a:ln w="12700">
            <a:solidFill>
              <a:schemeClr val="tx1"/>
            </a:solidFill>
            <a:miter lim="800000"/>
            <a:headEnd type="none" w="sm" len="sm"/>
            <a:tailEnd type="none" w="sm" len="sm"/>
          </a:ln>
        </p:spPr>
        <p:txBody>
          <a:bodyPr wrap="none" anchor="ctr"/>
          <a:lstStyle/>
          <a:p>
            <a:pPr algn="ctr"/>
            <a:r>
              <a:rPr lang="en-US" sz="1800">
                <a:solidFill>
                  <a:srgbClr val="000000"/>
                </a:solidFill>
                <a:latin typeface="Arial Narrow" pitchFamily="34" charset="0"/>
              </a:rPr>
              <a:t>Advanced Tab</a:t>
            </a:r>
          </a:p>
        </p:txBody>
      </p:sp>
      <p:sp>
        <p:nvSpPr>
          <p:cNvPr id="18" name="Leading Question"/>
          <p:cNvSpPr txBox="1"/>
          <p:nvPr/>
        </p:nvSpPr>
        <p:spPr>
          <a:xfrm>
            <a:off x="6599231" y="6544880"/>
            <a:ext cx="2030428" cy="221599"/>
          </a:xfrm>
          <a:prstGeom prst="rect">
            <a:avLst/>
          </a:prstGeom>
          <a:noFill/>
        </p:spPr>
        <p:txBody>
          <a:bodyPr vert="horz" wrap="none" lIns="0" tIns="0" rIns="0" bIns="0" rtlCol="0" anchor="b" anchorCtr="0">
            <a:spAutoFit/>
          </a:bodyPr>
          <a:lstStyle/>
          <a:p>
            <a:pPr algn="r">
              <a:spcBef>
                <a:spcPct val="0"/>
              </a:spcBef>
            </a:pPr>
            <a:r>
              <a:rPr lang="en-US" sz="1800" b="0" smtClean="0">
                <a:solidFill>
                  <a:srgbClr val="FF0000"/>
                </a:solidFill>
                <a:latin typeface="Arial"/>
              </a:rPr>
              <a:t>More on GEL files...</a:t>
            </a:r>
          </a:p>
        </p:txBody>
      </p:sp>
      <p:sp>
        <p:nvSpPr>
          <p:cNvPr id="1227814" name="Rectangle 38"/>
          <p:cNvSpPr>
            <a:spLocks noChangeArrowheads="1"/>
          </p:cNvSpPr>
          <p:nvPr/>
        </p:nvSpPr>
        <p:spPr bwMode="auto">
          <a:xfrm>
            <a:off x="492825" y="3180744"/>
            <a:ext cx="3458462" cy="304800"/>
          </a:xfrm>
          <a:prstGeom prst="rect">
            <a:avLst/>
          </a:prstGeom>
          <a:noFill/>
          <a:ln w="38100">
            <a:solidFill>
              <a:srgbClr val="FF0000"/>
            </a:solidFill>
            <a:miter lim="800000"/>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1227813" name="Rectangle 37"/>
          <p:cNvSpPr>
            <a:spLocks noChangeArrowheads="1"/>
          </p:cNvSpPr>
          <p:nvPr/>
        </p:nvSpPr>
        <p:spPr bwMode="auto">
          <a:xfrm>
            <a:off x="1530925" y="3835462"/>
            <a:ext cx="1905000" cy="304800"/>
          </a:xfrm>
          <a:prstGeom prst="rect">
            <a:avLst/>
          </a:prstGeom>
          <a:noFill/>
          <a:ln w="38100">
            <a:solidFill>
              <a:srgbClr val="FF0000"/>
            </a:solidFill>
            <a:miter lim="800000"/>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1227824" name="AutoShape 48"/>
          <p:cNvSpPr>
            <a:spLocks noChangeArrowheads="1"/>
          </p:cNvSpPr>
          <p:nvPr/>
        </p:nvSpPr>
        <p:spPr bwMode="auto">
          <a:xfrm rot="5400000">
            <a:off x="847323" y="5848377"/>
            <a:ext cx="500304" cy="304800"/>
          </a:xfrm>
          <a:prstGeom prst="leftArrow">
            <a:avLst>
              <a:gd name="adj1" fmla="val 50000"/>
              <a:gd name="adj2" fmla="val 56250"/>
            </a:avLst>
          </a:prstGeom>
          <a:solidFill>
            <a:schemeClr val="tx2"/>
          </a:solidFill>
          <a:ln w="12700">
            <a:solidFill>
              <a:schemeClr val="tx2"/>
            </a:solidFill>
            <a:miter lim="800000"/>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17417" name="Text Box 34"/>
          <p:cNvSpPr txBox="1">
            <a:spLocks noChangeArrowheads="1"/>
          </p:cNvSpPr>
          <p:nvPr/>
        </p:nvSpPr>
        <p:spPr bwMode="auto">
          <a:xfrm>
            <a:off x="5903025" y="4953000"/>
            <a:ext cx="2783775" cy="313932"/>
          </a:xfrm>
          <a:prstGeom prst="rect">
            <a:avLst/>
          </a:prstGeom>
          <a:solidFill>
            <a:schemeClr val="accent5">
              <a:lumMod val="40000"/>
              <a:lumOff val="60000"/>
            </a:schemeClr>
          </a:solidFill>
          <a:ln w="12700">
            <a:solidFill>
              <a:schemeClr val="tx1"/>
            </a:solidFill>
            <a:miter lim="800000"/>
            <a:headEnd type="none" w="sm" len="sm"/>
            <a:tailEnd type="none" w="sm" len="sm"/>
          </a:ln>
        </p:spPr>
        <p:txBody>
          <a:bodyPr wrap="none">
            <a:spAutoFit/>
          </a:bodyPr>
          <a:lstStyle/>
          <a:p>
            <a:r>
              <a:rPr lang="en-US" sz="1800">
                <a:solidFill>
                  <a:srgbClr val="000000"/>
                </a:solidFill>
              </a:rPr>
              <a:t>Specify GEL script here</a:t>
            </a:r>
          </a:p>
        </p:txBody>
      </p:sp>
      <p:cxnSp>
        <p:nvCxnSpPr>
          <p:cNvPr id="20" name="Straight Arrow Connector 19"/>
          <p:cNvCxnSpPr/>
          <p:nvPr/>
        </p:nvCxnSpPr>
        <p:spPr bwMode="auto">
          <a:xfrm flipH="1">
            <a:off x="6321164" y="5240976"/>
            <a:ext cx="621674" cy="6858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Tree>
    <p:custDataLst>
      <p:tags r:id="rId1"/>
    </p:custDataLst>
    <p:extLst>
      <p:ext uri="{BB962C8B-B14F-4D97-AF65-F5344CB8AC3E}">
        <p14:creationId xmlns:p14="http://schemas.microsoft.com/office/powerpoint/2010/main" val="170077116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3200" smtClean="0"/>
              <a:t>What is a GEL File ?</a:t>
            </a:r>
          </a:p>
        </p:txBody>
      </p:sp>
      <p:sp>
        <p:nvSpPr>
          <p:cNvPr id="17411" name="Text Box 25"/>
          <p:cNvSpPr txBox="1">
            <a:spLocks noChangeArrowheads="1"/>
          </p:cNvSpPr>
          <p:nvPr/>
        </p:nvSpPr>
        <p:spPr bwMode="auto">
          <a:xfrm>
            <a:off x="228600" y="590550"/>
            <a:ext cx="8934450" cy="1243417"/>
          </a:xfrm>
          <a:prstGeom prst="rect">
            <a:avLst/>
          </a:prstGeom>
          <a:noFill/>
          <a:ln w="12700">
            <a:noFill/>
            <a:miter lim="800000"/>
            <a:headEnd type="none" w="sm" len="sm"/>
            <a:tailEnd type="none" w="sm" len="sm"/>
          </a:ln>
        </p:spPr>
        <p:txBody>
          <a:bodyPr wrap="square">
            <a:spAutoFit/>
          </a:bodyPr>
          <a:lstStyle/>
          <a:p>
            <a:pPr marL="342900" indent="-342900">
              <a:lnSpc>
                <a:spcPct val="90000"/>
              </a:lnSpc>
              <a:spcBef>
                <a:spcPts val="1200"/>
              </a:spcBef>
              <a:buClr>
                <a:srgbClr val="FF0000"/>
              </a:buClr>
              <a:buSzPct val="75000"/>
              <a:buFont typeface="Wingdings" pitchFamily="2" charset="2"/>
              <a:buChar char=""/>
            </a:pPr>
            <a:r>
              <a:rPr lang="en-US" smtClean="0">
                <a:solidFill>
                  <a:srgbClr val="000000"/>
                </a:solidFill>
                <a:latin typeface="Calibri" pitchFamily="34" charset="0"/>
                <a:cs typeface="Calibri" pitchFamily="34" charset="0"/>
              </a:rPr>
              <a:t>GEL – General Extension Language  </a:t>
            </a:r>
            <a:r>
              <a:rPr lang="en-US" sz="1800" b="0" i="1" smtClean="0">
                <a:solidFill>
                  <a:srgbClr val="000000"/>
                </a:solidFill>
                <a:latin typeface="Calibri" pitchFamily="34" charset="0"/>
                <a:cs typeface="Calibri" pitchFamily="34" charset="0"/>
              </a:rPr>
              <a:t>(not much help, but there you go…)</a:t>
            </a:r>
            <a:endParaRPr lang="en-US" b="0" i="1" smtClean="0">
              <a:solidFill>
                <a:srgbClr val="000000"/>
              </a:solidFill>
              <a:latin typeface="Calibri" pitchFamily="34" charset="0"/>
              <a:cs typeface="Calibri" pitchFamily="34" charset="0"/>
            </a:endParaRPr>
          </a:p>
          <a:p>
            <a:pPr marL="342900" indent="-342900">
              <a:lnSpc>
                <a:spcPct val="90000"/>
              </a:lnSpc>
              <a:spcBef>
                <a:spcPts val="1200"/>
              </a:spcBef>
              <a:buClr>
                <a:srgbClr val="FF0000"/>
              </a:buClr>
              <a:buSzPct val="75000"/>
              <a:buFont typeface="Wingdings" pitchFamily="2" charset="2"/>
              <a:buChar char=""/>
            </a:pPr>
            <a:r>
              <a:rPr lang="en-US" smtClean="0">
                <a:solidFill>
                  <a:srgbClr val="000000"/>
                </a:solidFill>
                <a:latin typeface="Calibri" pitchFamily="34" charset="0"/>
                <a:cs typeface="Calibri" pitchFamily="34" charset="0"/>
              </a:rPr>
              <a:t>A GEL file is basically a “batch file” that sets up the CCS debug</a:t>
            </a:r>
            <a:br>
              <a:rPr lang="en-US" smtClean="0">
                <a:solidFill>
                  <a:srgbClr val="000000"/>
                </a:solidFill>
                <a:latin typeface="Calibri" pitchFamily="34" charset="0"/>
                <a:cs typeface="Calibri" pitchFamily="34" charset="0"/>
              </a:rPr>
            </a:br>
            <a:r>
              <a:rPr lang="en-US" smtClean="0">
                <a:solidFill>
                  <a:srgbClr val="000000"/>
                </a:solidFill>
                <a:latin typeface="Calibri" pitchFamily="34" charset="0"/>
                <a:cs typeface="Calibri" pitchFamily="34" charset="0"/>
              </a:rPr>
              <a:t>environment including:</a:t>
            </a:r>
            <a:endParaRPr lang="en-US">
              <a:solidFill>
                <a:srgbClr val="000000"/>
              </a:solidFill>
              <a:latin typeface="Calibri" pitchFamily="34" charset="0"/>
              <a:cs typeface="Calibri" pitchFamily="34" charset="0"/>
            </a:endParaRPr>
          </a:p>
        </p:txBody>
      </p:sp>
      <p:sp>
        <p:nvSpPr>
          <p:cNvPr id="17" name="TextBox 16"/>
          <p:cNvSpPr txBox="1"/>
          <p:nvPr/>
        </p:nvSpPr>
        <p:spPr>
          <a:xfrm>
            <a:off x="937807" y="2355433"/>
            <a:ext cx="2110193" cy="1835567"/>
          </a:xfrm>
          <a:prstGeom prst="rect">
            <a:avLst/>
          </a:prstGeom>
          <a:noFill/>
        </p:spPr>
        <p:txBody>
          <a:bodyPr wrap="none" rtlCol="0" anchor="ctr" anchorCtr="0">
            <a:spAutoFit/>
          </a:bodyPr>
          <a:lstStyle/>
          <a:p>
            <a:pPr marL="177800" indent="-177800">
              <a:buFont typeface="Arial" pitchFamily="34" charset="0"/>
              <a:buChar char="•"/>
            </a:pPr>
            <a:r>
              <a:rPr lang="en-US" i="1" smtClean="0">
                <a:solidFill>
                  <a:srgbClr val="FF0000"/>
                </a:solidFill>
                <a:latin typeface="Calibri" pitchFamily="34" charset="0"/>
                <a:cs typeface="Calibri" pitchFamily="34" charset="0"/>
              </a:rPr>
              <a:t>Memory Map</a:t>
            </a:r>
          </a:p>
          <a:p>
            <a:pPr marL="177800" indent="-177800">
              <a:buFont typeface="Arial" pitchFamily="34" charset="0"/>
              <a:buChar char="•"/>
            </a:pPr>
            <a:r>
              <a:rPr lang="en-US" i="1" smtClean="0">
                <a:solidFill>
                  <a:srgbClr val="FF0000"/>
                </a:solidFill>
                <a:latin typeface="Calibri" pitchFamily="34" charset="0"/>
                <a:cs typeface="Calibri" pitchFamily="34" charset="0"/>
              </a:rPr>
              <a:t>Watchdog</a:t>
            </a:r>
          </a:p>
          <a:p>
            <a:pPr marL="177800" indent="-177800">
              <a:buFont typeface="Arial" pitchFamily="34" charset="0"/>
              <a:buChar char="•"/>
            </a:pPr>
            <a:r>
              <a:rPr lang="en-US" i="1" smtClean="0">
                <a:solidFill>
                  <a:srgbClr val="FF0000"/>
                </a:solidFill>
                <a:latin typeface="Calibri" pitchFamily="34" charset="0"/>
                <a:cs typeface="Calibri" pitchFamily="34" charset="0"/>
              </a:rPr>
              <a:t>UART</a:t>
            </a:r>
          </a:p>
          <a:p>
            <a:pPr marL="177800" indent="-177800">
              <a:buFont typeface="Arial" pitchFamily="34" charset="0"/>
              <a:buChar char="•"/>
            </a:pPr>
            <a:r>
              <a:rPr lang="en-US" i="1" smtClean="0">
                <a:solidFill>
                  <a:srgbClr val="FF0000"/>
                </a:solidFill>
                <a:latin typeface="Calibri" pitchFamily="34" charset="0"/>
                <a:cs typeface="Calibri" pitchFamily="34" charset="0"/>
              </a:rPr>
              <a:t>Other periphs</a:t>
            </a:r>
          </a:p>
        </p:txBody>
      </p:sp>
      <p:sp>
        <p:nvSpPr>
          <p:cNvPr id="18" name="Text Box 25"/>
          <p:cNvSpPr txBox="1">
            <a:spLocks noChangeArrowheads="1"/>
          </p:cNvSpPr>
          <p:nvPr/>
        </p:nvSpPr>
        <p:spPr bwMode="auto">
          <a:xfrm>
            <a:off x="228600" y="5081400"/>
            <a:ext cx="8934450" cy="1575816"/>
          </a:xfrm>
          <a:prstGeom prst="rect">
            <a:avLst/>
          </a:prstGeom>
          <a:noFill/>
          <a:ln w="12700">
            <a:noFill/>
            <a:miter lim="800000"/>
            <a:headEnd type="none" w="sm" len="sm"/>
            <a:tailEnd type="none" w="sm" len="sm"/>
          </a:ln>
        </p:spPr>
        <p:txBody>
          <a:bodyPr wrap="square">
            <a:spAutoFit/>
          </a:bodyPr>
          <a:lstStyle/>
          <a:p>
            <a:pPr marL="342900" indent="-342900">
              <a:lnSpc>
                <a:spcPct val="90000"/>
              </a:lnSpc>
              <a:spcBef>
                <a:spcPts val="1200"/>
              </a:spcBef>
              <a:buClr>
                <a:srgbClr val="FF0000"/>
              </a:buClr>
              <a:buSzPct val="75000"/>
              <a:buFont typeface="Wingdings" pitchFamily="2" charset="2"/>
              <a:buChar char=""/>
            </a:pPr>
            <a:r>
              <a:rPr lang="en-US" smtClean="0">
                <a:solidFill>
                  <a:srgbClr val="000000"/>
                </a:solidFill>
                <a:latin typeface="Calibri" pitchFamily="34" charset="0"/>
                <a:cs typeface="Calibri" pitchFamily="34" charset="0"/>
              </a:rPr>
              <a:t>The board manufacturer (e.g. SD or </a:t>
            </a:r>
            <a:r>
              <a:rPr lang="en-US" err="1" smtClean="0">
                <a:solidFill>
                  <a:srgbClr val="000000"/>
                </a:solidFill>
                <a:latin typeface="Calibri" pitchFamily="34" charset="0"/>
                <a:cs typeface="Calibri" pitchFamily="34" charset="0"/>
              </a:rPr>
              <a:t>LogicPD</a:t>
            </a:r>
            <a:r>
              <a:rPr lang="en-US" smtClean="0">
                <a:solidFill>
                  <a:srgbClr val="000000"/>
                </a:solidFill>
                <a:latin typeface="Calibri" pitchFamily="34" charset="0"/>
                <a:cs typeface="Calibri" pitchFamily="34" charset="0"/>
              </a:rPr>
              <a:t>) supplies GEL files</a:t>
            </a:r>
            <a:br>
              <a:rPr lang="en-US" smtClean="0">
                <a:solidFill>
                  <a:srgbClr val="000000"/>
                </a:solidFill>
                <a:latin typeface="Calibri" pitchFamily="34" charset="0"/>
                <a:cs typeface="Calibri" pitchFamily="34" charset="0"/>
              </a:rPr>
            </a:br>
            <a:r>
              <a:rPr lang="en-US" smtClean="0">
                <a:solidFill>
                  <a:srgbClr val="000000"/>
                </a:solidFill>
                <a:latin typeface="Calibri" pitchFamily="34" charset="0"/>
                <a:cs typeface="Calibri" pitchFamily="34" charset="0"/>
              </a:rPr>
              <a:t>with each board.</a:t>
            </a:r>
          </a:p>
          <a:p>
            <a:pPr marL="342900" indent="-342900">
              <a:lnSpc>
                <a:spcPct val="90000"/>
              </a:lnSpc>
              <a:spcBef>
                <a:spcPts val="1200"/>
              </a:spcBef>
              <a:buClr>
                <a:srgbClr val="FF0000"/>
              </a:buClr>
              <a:buSzPct val="75000"/>
              <a:buFont typeface="Wingdings" pitchFamily="2" charset="2"/>
              <a:buChar char=""/>
            </a:pPr>
            <a:r>
              <a:rPr lang="en-US" smtClean="0">
                <a:solidFill>
                  <a:srgbClr val="000000"/>
                </a:solidFill>
                <a:latin typeface="Calibri" pitchFamily="34" charset="0"/>
                <a:cs typeface="Calibri" pitchFamily="34" charset="0"/>
              </a:rPr>
              <a:t>To create a “stand-alone” or “bootable” system, the user must</a:t>
            </a:r>
            <a:br>
              <a:rPr lang="en-US" smtClean="0">
                <a:solidFill>
                  <a:srgbClr val="000000"/>
                </a:solidFill>
                <a:latin typeface="Calibri" pitchFamily="34" charset="0"/>
                <a:cs typeface="Calibri" pitchFamily="34" charset="0"/>
              </a:rPr>
            </a:br>
            <a:r>
              <a:rPr lang="en-US" smtClean="0">
                <a:solidFill>
                  <a:srgbClr val="000000"/>
                </a:solidFill>
                <a:latin typeface="Calibri" pitchFamily="34" charset="0"/>
                <a:cs typeface="Calibri" pitchFamily="34" charset="0"/>
              </a:rPr>
              <a:t>write code to perform these actions </a:t>
            </a:r>
            <a:r>
              <a:rPr lang="en-US" sz="1800" b="0" i="1" smtClean="0">
                <a:solidFill>
                  <a:srgbClr val="000000"/>
                </a:solidFill>
                <a:latin typeface="Calibri" pitchFamily="34" charset="0"/>
                <a:cs typeface="Calibri" pitchFamily="34" charset="0"/>
              </a:rPr>
              <a:t>(optional chapter covers these details)</a:t>
            </a:r>
            <a:endParaRPr lang="en-US" sz="1800" b="0" i="1">
              <a:solidFill>
                <a:srgbClr val="000000"/>
              </a:solidFill>
              <a:latin typeface="Calibri" pitchFamily="34" charset="0"/>
              <a:cs typeface="Calibr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606852"/>
            <a:ext cx="4445000" cy="3385197"/>
          </a:xfrm>
          <a:prstGeom prst="rect">
            <a:avLst/>
          </a:prstGeom>
          <a:solidFill>
            <a:schemeClr val="accent4">
              <a:lumMod val="20000"/>
              <a:lumOff val="80000"/>
            </a:schemeClr>
          </a:solidFill>
          <a:ln w="9525">
            <a:solidFill>
              <a:schemeClr val="tx1"/>
            </a:solidFill>
            <a:miter lim="800000"/>
            <a:headEnd/>
            <a:tailEnd/>
          </a:ln>
          <a:effectLst>
            <a:outerShdw blurRad="50800" dist="76200" dir="2700000" algn="ctr" rotWithShape="0">
              <a:schemeClr val="tx1">
                <a:alpha val="48000"/>
              </a:schemeClr>
            </a:outerShdw>
          </a:effectLst>
          <a:extLst/>
        </p:spPr>
      </p:pic>
    </p:spTree>
    <p:custDataLst>
      <p:tags r:id="rId1"/>
    </p:custDataLst>
    <p:extLst>
      <p:ext uri="{BB962C8B-B14F-4D97-AF65-F5344CB8AC3E}">
        <p14:creationId xmlns:p14="http://schemas.microsoft.com/office/powerpoint/2010/main" val="349305544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6"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7" action="ppaction://hlinksldjump"/>
          </p:cNvPr>
          <p:cNvSpPr txBox="1">
            <a:spLocks noChangeArrowheads="1"/>
          </p:cNvSpPr>
          <p:nvPr>
            <p:custDataLst>
              <p:tags r:id="rId2"/>
            </p:custDataLst>
          </p:nvPr>
        </p:nvSpPr>
        <p:spPr bwMode="auto">
          <a:xfrm>
            <a:off x="301576" y="784095"/>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TI EP Product Portfolio</a:t>
            </a:r>
            <a:endParaRPr lang="en-US" dirty="0">
              <a:solidFill>
                <a:srgbClr val="000000"/>
              </a:solidFill>
            </a:endParaRPr>
          </a:p>
        </p:txBody>
      </p:sp>
      <p:sp>
        <p:nvSpPr>
          <p:cNvPr id="10" name="Text Box 4">
            <a:hlinkClick r:id="rId18" action="ppaction://hlinksldjump"/>
          </p:cNvPr>
          <p:cNvSpPr txBox="1">
            <a:spLocks noChangeArrowheads="1"/>
          </p:cNvSpPr>
          <p:nvPr>
            <p:custDataLst>
              <p:tags r:id="rId3"/>
            </p:custDataLst>
          </p:nvPr>
        </p:nvSpPr>
        <p:spPr bwMode="auto">
          <a:xfrm>
            <a:off x="301576" y="1267576"/>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DSP Core</a:t>
            </a:r>
            <a:endParaRPr lang="en-US" dirty="0">
              <a:solidFill>
                <a:srgbClr val="000000"/>
              </a:solidFill>
            </a:endParaRPr>
          </a:p>
        </p:txBody>
      </p:sp>
      <p:sp>
        <p:nvSpPr>
          <p:cNvPr id="11" name="Text Box 4">
            <a:hlinkClick r:id="rId19" action="ppaction://hlinksldjump"/>
          </p:cNvPr>
          <p:cNvSpPr txBox="1">
            <a:spLocks noChangeArrowheads="1"/>
          </p:cNvSpPr>
          <p:nvPr>
            <p:custDataLst>
              <p:tags r:id="rId4"/>
            </p:custDataLst>
          </p:nvPr>
        </p:nvSpPr>
        <p:spPr bwMode="auto">
          <a:xfrm>
            <a:off x="301576" y="1751057"/>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Devices &amp; Documentation</a:t>
            </a:r>
            <a:endParaRPr lang="en-US" dirty="0">
              <a:solidFill>
                <a:srgbClr val="000000"/>
              </a:solidFill>
            </a:endParaRPr>
          </a:p>
        </p:txBody>
      </p:sp>
      <p:sp>
        <p:nvSpPr>
          <p:cNvPr id="12" name="Text Box 4">
            <a:hlinkClick r:id="rId20" action="ppaction://hlinksldjump"/>
          </p:cNvPr>
          <p:cNvSpPr txBox="1">
            <a:spLocks noChangeArrowheads="1"/>
          </p:cNvSpPr>
          <p:nvPr>
            <p:custDataLst>
              <p:tags r:id="rId5"/>
            </p:custDataLst>
          </p:nvPr>
        </p:nvSpPr>
        <p:spPr bwMode="auto">
          <a:xfrm>
            <a:off x="301576" y="223453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Peripherals</a:t>
            </a:r>
            <a:endParaRPr lang="en-US" dirty="0">
              <a:solidFill>
                <a:srgbClr val="000000"/>
              </a:solidFill>
            </a:endParaRPr>
          </a:p>
        </p:txBody>
      </p:sp>
      <p:sp>
        <p:nvSpPr>
          <p:cNvPr id="13" name="Text Box 4">
            <a:hlinkClick r:id="rId21" action="ppaction://hlinksldjump"/>
          </p:cNvPr>
          <p:cNvSpPr txBox="1">
            <a:spLocks noChangeArrowheads="1"/>
          </p:cNvSpPr>
          <p:nvPr>
            <p:custDataLst>
              <p:tags r:id="rId6"/>
            </p:custDataLst>
          </p:nvPr>
        </p:nvSpPr>
        <p:spPr bwMode="auto">
          <a:xfrm>
            <a:off x="301576" y="2718019"/>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Example Device: C6748 DSP</a:t>
            </a:r>
            <a:endParaRPr lang="en-US" dirty="0">
              <a:solidFill>
                <a:srgbClr val="000000"/>
              </a:solidFill>
            </a:endParaRPr>
          </a:p>
        </p:txBody>
      </p:sp>
      <p:sp>
        <p:nvSpPr>
          <p:cNvPr id="14" name="Text Box 4">
            <a:hlinkClick r:id="rId22" action="ppaction://hlinksldjump"/>
          </p:cNvPr>
          <p:cNvSpPr txBox="1">
            <a:spLocks noChangeArrowheads="1"/>
          </p:cNvSpPr>
          <p:nvPr>
            <p:custDataLst>
              <p:tags r:id="rId7"/>
            </p:custDataLst>
          </p:nvPr>
        </p:nvSpPr>
        <p:spPr bwMode="auto">
          <a:xfrm>
            <a:off x="301576" y="3201500"/>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Choosing a Device</a:t>
            </a:r>
            <a:endParaRPr lang="en-US" dirty="0">
              <a:solidFill>
                <a:srgbClr val="000000"/>
              </a:solidFill>
            </a:endParaRPr>
          </a:p>
        </p:txBody>
      </p:sp>
      <p:sp>
        <p:nvSpPr>
          <p:cNvPr id="15" name="Text Box 4">
            <a:hlinkClick r:id="rId23" action="ppaction://hlinksldjump"/>
          </p:cNvPr>
          <p:cNvSpPr txBox="1">
            <a:spLocks noChangeArrowheads="1"/>
          </p:cNvSpPr>
          <p:nvPr>
            <p:custDataLst>
              <p:tags r:id="rId8"/>
            </p:custDataLst>
          </p:nvPr>
        </p:nvSpPr>
        <p:spPr bwMode="auto">
          <a:xfrm>
            <a:off x="301576" y="3684981"/>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C6000 Arch “Catchup”</a:t>
            </a:r>
            <a:endParaRPr lang="en-US" dirty="0">
              <a:solidFill>
                <a:srgbClr val="000000"/>
              </a:solidFill>
            </a:endParaRPr>
          </a:p>
        </p:txBody>
      </p:sp>
      <p:sp>
        <p:nvSpPr>
          <p:cNvPr id="16" name="Text Box 6">
            <a:hlinkClick r:id="rId24" action="ppaction://hlinksldjump"/>
          </p:cNvPr>
          <p:cNvSpPr txBox="1">
            <a:spLocks noChangeArrowheads="1"/>
          </p:cNvSpPr>
          <p:nvPr>
            <p:custDataLst>
              <p:tags r:id="rId9"/>
            </p:custDataLst>
          </p:nvPr>
        </p:nvSpPr>
        <p:spPr bwMode="auto">
          <a:xfrm>
            <a:off x="769877" y="4158769"/>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C64x+ Interrupts</a:t>
            </a:r>
            <a:endParaRPr lang="en-US" sz="2000" dirty="0">
              <a:solidFill>
                <a:srgbClr val="000000"/>
              </a:solidFill>
            </a:endParaRPr>
          </a:p>
        </p:txBody>
      </p:sp>
      <p:sp>
        <p:nvSpPr>
          <p:cNvPr id="17" name="Text Box 6">
            <a:hlinkClick r:id="rId25" action="ppaction://hlinksldjump"/>
          </p:cNvPr>
          <p:cNvSpPr txBox="1">
            <a:spLocks noChangeArrowheads="1"/>
          </p:cNvSpPr>
          <p:nvPr>
            <p:custDataLst>
              <p:tags r:id="rId10"/>
            </p:custDataLst>
          </p:nvPr>
        </p:nvSpPr>
        <p:spPr bwMode="auto">
          <a:xfrm>
            <a:off x="769877" y="4547048"/>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Event Combiner</a:t>
            </a:r>
            <a:endParaRPr lang="en-US" sz="2000" dirty="0">
              <a:solidFill>
                <a:srgbClr val="000000"/>
              </a:solidFill>
            </a:endParaRPr>
          </a:p>
        </p:txBody>
      </p:sp>
      <p:sp>
        <p:nvSpPr>
          <p:cNvPr id="18" name="Text Box 6">
            <a:hlinkClick r:id="rId26" action="ppaction://hlinksldjump"/>
          </p:cNvPr>
          <p:cNvSpPr txBox="1">
            <a:spLocks noChangeArrowheads="1"/>
          </p:cNvSpPr>
          <p:nvPr>
            <p:custDataLst>
              <p:tags r:id="rId11"/>
            </p:custDataLst>
          </p:nvPr>
        </p:nvSpPr>
        <p:spPr bwMode="auto">
          <a:xfrm>
            <a:off x="769877" y="4935327"/>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Target Config Files</a:t>
            </a:r>
            <a:endParaRPr lang="en-US" sz="2000" dirty="0">
              <a:solidFill>
                <a:srgbClr val="000000"/>
              </a:solidFill>
            </a:endParaRPr>
          </a:p>
        </p:txBody>
      </p:sp>
      <p:sp>
        <p:nvSpPr>
          <p:cNvPr id="19" name="Text Box 5">
            <a:hlinkClick r:id="rId27" action="ppaction://hlinksldjump"/>
          </p:cNvPr>
          <p:cNvSpPr txBox="1">
            <a:spLocks noChangeArrowheads="1"/>
          </p:cNvSpPr>
          <p:nvPr>
            <p:custDataLst>
              <p:tags r:id="rId12"/>
            </p:custDataLst>
          </p:nvPr>
        </p:nvSpPr>
        <p:spPr bwMode="auto">
          <a:xfrm>
            <a:off x="774000" y="5323606"/>
            <a:ext cx="4864800" cy="332399"/>
          </a:xfrm>
          <a:prstGeom prst="rect">
            <a:avLst/>
          </a:prstGeom>
          <a:solidFill>
            <a:schemeClr val="bg1"/>
          </a:solidFill>
          <a:ln w="19050">
            <a:solidFill>
              <a:schemeClr val="tx1"/>
            </a:solid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Creating Custom Platforms</a:t>
            </a:r>
            <a:endParaRPr lang="en-US" sz="2000" dirty="0">
              <a:solidFill>
                <a:srgbClr val="000000"/>
              </a:solidFill>
            </a:endParaRPr>
          </a:p>
        </p:txBody>
      </p:sp>
      <p:sp>
        <p:nvSpPr>
          <p:cNvPr id="20" name="Text Box 4">
            <a:hlinkClick r:id="rId28" action="ppaction://hlinksldjump"/>
          </p:cNvPr>
          <p:cNvSpPr txBox="1">
            <a:spLocks noChangeArrowheads="1"/>
          </p:cNvSpPr>
          <p:nvPr>
            <p:custDataLst>
              <p:tags r:id="rId13"/>
            </p:custDataLst>
          </p:nvPr>
        </p:nvSpPr>
        <p:spPr bwMode="auto">
          <a:xfrm>
            <a:off x="301576" y="572157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a:t>
            </a:r>
            <a:endParaRPr lang="en-US" dirty="0">
              <a:solidFill>
                <a:srgbClr val="000000"/>
              </a:solidFill>
            </a:endParaRPr>
          </a:p>
        </p:txBody>
      </p:sp>
      <p:sp>
        <p:nvSpPr>
          <p:cNvPr id="21" name="Text Box 4">
            <a:hlinkClick r:id="rId29" action="ppaction://hlinksldjump"/>
          </p:cNvPr>
          <p:cNvSpPr txBox="1">
            <a:spLocks noChangeArrowheads="1"/>
          </p:cNvSpPr>
          <p:nvPr>
            <p:custDataLst>
              <p:tags r:id="rId14"/>
            </p:custDataLst>
          </p:nvPr>
        </p:nvSpPr>
        <p:spPr bwMode="auto">
          <a:xfrm>
            <a:off x="301576" y="6205059"/>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Lab</a:t>
            </a:r>
            <a:endParaRPr lang="en-US" dirty="0">
              <a:solidFill>
                <a:srgbClr val="000000"/>
              </a:solidFill>
            </a:endParaRPr>
          </a:p>
        </p:txBody>
      </p:sp>
    </p:spTree>
    <p:custDataLst>
      <p:tags r:id="rId1"/>
    </p:custDataLst>
    <p:extLst>
      <p:ext uri="{BB962C8B-B14F-4D97-AF65-F5344CB8AC3E}">
        <p14:creationId xmlns:p14="http://schemas.microsoft.com/office/powerpoint/2010/main" val="9714837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Creating Custom Platforms - Procedure</a:t>
            </a:r>
          </a:p>
        </p:txBody>
      </p:sp>
      <p:sp>
        <p:nvSpPr>
          <p:cNvPr id="26" name="TextBox 25"/>
          <p:cNvSpPr txBox="1"/>
          <p:nvPr/>
        </p:nvSpPr>
        <p:spPr>
          <a:xfrm>
            <a:off x="304800" y="742045"/>
            <a:ext cx="8686800" cy="1686616"/>
          </a:xfrm>
          <a:prstGeom prst="rect">
            <a:avLst/>
          </a:prstGeom>
          <a:noFill/>
        </p:spPr>
        <p:txBody>
          <a:bodyPr wrap="square" rtlCol="0" anchor="ctr" anchorCtr="0">
            <a:spAutoFit/>
          </a:bodyPr>
          <a:lstStyle/>
          <a:p>
            <a:pPr marL="342900" indent="-342900">
              <a:buClr>
                <a:srgbClr val="0066FF"/>
              </a:buClr>
              <a:buSzPct val="75000"/>
              <a:buFont typeface="Wingdings"/>
              <a:buChar char=""/>
            </a:pPr>
            <a:r>
              <a:rPr lang="en-US" sz="2800" b="0" dirty="0" smtClean="0">
                <a:solidFill>
                  <a:srgbClr val="000000"/>
                </a:solidFill>
              </a:rPr>
              <a:t>Most users will want to create their own custom platform package (</a:t>
            </a:r>
            <a:r>
              <a:rPr lang="en-US" sz="2800" b="0" dirty="0" err="1" smtClean="0">
                <a:solidFill>
                  <a:srgbClr val="000000"/>
                </a:solidFill>
              </a:rPr>
              <a:t>Stellaris</a:t>
            </a:r>
            <a:r>
              <a:rPr lang="en-US" sz="2800" b="0" dirty="0" smtClean="0">
                <a:solidFill>
                  <a:srgbClr val="000000"/>
                </a:solidFill>
              </a:rPr>
              <a:t>/c28X – maybe not – they will use a .</a:t>
            </a:r>
            <a:r>
              <a:rPr lang="en-US" sz="2800" b="0" dirty="0" err="1" smtClean="0">
                <a:solidFill>
                  <a:srgbClr val="000000"/>
                </a:solidFill>
              </a:rPr>
              <a:t>cmd</a:t>
            </a:r>
            <a:r>
              <a:rPr lang="en-US" sz="2800" b="0" dirty="0" smtClean="0">
                <a:solidFill>
                  <a:srgbClr val="000000"/>
                </a:solidFill>
              </a:rPr>
              <a:t> file directly)</a:t>
            </a:r>
          </a:p>
          <a:p>
            <a:pPr marL="342900" indent="-342900">
              <a:buClr>
                <a:srgbClr val="0066FF"/>
              </a:buClr>
              <a:buSzPct val="75000"/>
              <a:buFont typeface="Wingdings"/>
              <a:buChar char=""/>
            </a:pPr>
            <a:r>
              <a:rPr lang="en-US" sz="2800" b="0" dirty="0" smtClean="0">
                <a:solidFill>
                  <a:srgbClr val="000000"/>
                </a:solidFill>
              </a:rPr>
              <a:t>Here is the process:</a:t>
            </a:r>
          </a:p>
        </p:txBody>
      </p:sp>
      <p:sp>
        <p:nvSpPr>
          <p:cNvPr id="27" name="TextBox 26"/>
          <p:cNvSpPr txBox="1"/>
          <p:nvPr/>
        </p:nvSpPr>
        <p:spPr>
          <a:xfrm>
            <a:off x="810904" y="2483346"/>
            <a:ext cx="7588552" cy="3231654"/>
          </a:xfrm>
          <a:prstGeom prst="rect">
            <a:avLst/>
          </a:prstGeom>
          <a:solidFill>
            <a:schemeClr val="accent4">
              <a:lumMod val="20000"/>
              <a:lumOff val="80000"/>
            </a:schemeClr>
          </a:solidFill>
          <a:ln w="19050">
            <a:solidFill>
              <a:schemeClr val="tx1"/>
            </a:solidFill>
          </a:ln>
          <a:effectLst>
            <a:outerShdw blurRad="50800" dist="76200" dir="2700000" algn="tl" rotWithShape="0">
              <a:prstClr val="black">
                <a:alpha val="40000"/>
              </a:prstClr>
            </a:outerShdw>
          </a:effectLst>
        </p:spPr>
        <p:txBody>
          <a:bodyPr wrap="none" rtlCol="0" anchor="ctr" anchorCtr="0">
            <a:spAutoFit/>
          </a:bodyPr>
          <a:lstStyle/>
          <a:p>
            <a:pPr marL="457200" indent="-457200">
              <a:lnSpc>
                <a:spcPct val="100000"/>
              </a:lnSpc>
              <a:buFont typeface="+mj-lt"/>
              <a:buAutoNum type="arabicPeriod"/>
            </a:pPr>
            <a:r>
              <a:rPr lang="en-US" b="0" dirty="0" smtClean="0">
                <a:solidFill>
                  <a:srgbClr val="000000"/>
                </a:solidFill>
              </a:rPr>
              <a:t>Create a new platform package</a:t>
            </a:r>
          </a:p>
          <a:p>
            <a:pPr marL="457200" indent="-457200">
              <a:lnSpc>
                <a:spcPct val="100000"/>
              </a:lnSpc>
              <a:buFont typeface="+mj-lt"/>
              <a:buAutoNum type="arabicPeriod"/>
            </a:pPr>
            <a:r>
              <a:rPr lang="en-US" b="0" dirty="0" smtClean="0">
                <a:solidFill>
                  <a:srgbClr val="000000"/>
                </a:solidFill>
              </a:rPr>
              <a:t>Select repository, add to project path, select device</a:t>
            </a:r>
          </a:p>
          <a:p>
            <a:pPr marL="457200" indent="-457200">
              <a:lnSpc>
                <a:spcPct val="100000"/>
              </a:lnSpc>
              <a:buFont typeface="+mj-lt"/>
              <a:buAutoNum type="arabicPeriod"/>
            </a:pPr>
            <a:r>
              <a:rPr lang="en-US" b="0" dirty="0" smtClean="0">
                <a:solidFill>
                  <a:srgbClr val="000000"/>
                </a:solidFill>
              </a:rPr>
              <a:t>Import the existing “seed” platform</a:t>
            </a:r>
          </a:p>
          <a:p>
            <a:pPr marL="457200" indent="-457200">
              <a:lnSpc>
                <a:spcPct val="100000"/>
              </a:lnSpc>
              <a:buFont typeface="+mj-lt"/>
              <a:buAutoNum type="arabicPeriod"/>
            </a:pPr>
            <a:r>
              <a:rPr lang="en-US" b="0" dirty="0" smtClean="0">
                <a:solidFill>
                  <a:srgbClr val="000000"/>
                </a:solidFill>
              </a:rPr>
              <a:t>Modify settings</a:t>
            </a:r>
          </a:p>
          <a:p>
            <a:pPr marL="457200" indent="-457200">
              <a:lnSpc>
                <a:spcPct val="100000"/>
              </a:lnSpc>
              <a:buFont typeface="+mj-lt"/>
              <a:buAutoNum type="arabicPeriod"/>
            </a:pPr>
            <a:r>
              <a:rPr lang="en-US" b="0" dirty="0" smtClean="0">
                <a:solidFill>
                  <a:srgbClr val="000000"/>
                </a:solidFill>
              </a:rPr>
              <a:t>[Save] – creates a custom platform </a:t>
            </a:r>
            <a:r>
              <a:rPr lang="en-US" b="0" dirty="0" err="1" smtClean="0">
                <a:solidFill>
                  <a:srgbClr val="000000"/>
                </a:solidFill>
              </a:rPr>
              <a:t>pkg</a:t>
            </a:r>
            <a:endParaRPr lang="en-US" b="0" dirty="0" smtClean="0">
              <a:solidFill>
                <a:srgbClr val="000000"/>
              </a:solidFill>
            </a:endParaRPr>
          </a:p>
          <a:p>
            <a:pPr marL="457200" indent="-457200">
              <a:lnSpc>
                <a:spcPct val="100000"/>
              </a:lnSpc>
              <a:buFont typeface="+mj-lt"/>
              <a:buAutoNum type="arabicPeriod"/>
            </a:pPr>
            <a:r>
              <a:rPr lang="en-US" b="0" dirty="0" smtClean="0">
                <a:solidFill>
                  <a:srgbClr val="000000"/>
                </a:solidFill>
              </a:rPr>
              <a:t>Build Options – select new custom platform</a:t>
            </a:r>
          </a:p>
        </p:txBody>
      </p:sp>
    </p:spTree>
    <p:extLst>
      <p:ext uri="{BB962C8B-B14F-4D97-AF65-F5344CB8AC3E}">
        <p14:creationId xmlns:p14="http://schemas.microsoft.com/office/powerpoint/2010/main" val="115584156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Documents and Settings\a0159877\Desktop\SYSBIOS Snaps\extra\package_details.png"/>
          <p:cNvPicPr>
            <a:picLocks noChangeAspect="1" noChangeArrowheads="1"/>
          </p:cNvPicPr>
          <p:nvPr/>
        </p:nvPicPr>
        <p:blipFill>
          <a:blip r:embed="rId2" cstate="print"/>
          <a:srcRect/>
          <a:stretch>
            <a:fillRect/>
          </a:stretch>
        </p:blipFill>
        <p:spPr bwMode="auto">
          <a:xfrm>
            <a:off x="914400" y="3276600"/>
            <a:ext cx="6906083" cy="2895600"/>
          </a:xfrm>
          <a:prstGeom prst="rect">
            <a:avLst/>
          </a:prstGeom>
          <a:noFill/>
          <a:ln w="28575">
            <a:solidFill>
              <a:schemeClr val="tx1"/>
            </a:solidFill>
          </a:ln>
          <a:effectLst>
            <a:outerShdw blurRad="50800" dist="88900" dir="2700000" algn="tl" rotWithShape="0">
              <a:prstClr val="black">
                <a:alpha val="40000"/>
              </a:prstClr>
            </a:outerShdw>
          </a:effectLst>
        </p:spPr>
      </p:pic>
      <p:sp>
        <p:nvSpPr>
          <p:cNvPr id="11266" name="Rectangle 2"/>
          <p:cNvSpPr>
            <a:spLocks noGrp="1" noChangeArrowheads="1"/>
          </p:cNvSpPr>
          <p:nvPr>
            <p:ph type="title"/>
          </p:nvPr>
        </p:nvSpPr>
        <p:spPr/>
        <p:txBody>
          <a:bodyPr/>
          <a:lstStyle/>
          <a:p>
            <a:r>
              <a:rPr lang="en-US" dirty="0" smtClean="0"/>
              <a:t>Creating Custom Platforms - Procedure</a:t>
            </a:r>
          </a:p>
        </p:txBody>
      </p:sp>
      <p:sp>
        <p:nvSpPr>
          <p:cNvPr id="6" name="Oval 11"/>
          <p:cNvSpPr>
            <a:spLocks noChangeArrowheads="1"/>
          </p:cNvSpPr>
          <p:nvPr/>
        </p:nvSpPr>
        <p:spPr bwMode="auto">
          <a:xfrm>
            <a:off x="304800" y="762000"/>
            <a:ext cx="381000" cy="381000"/>
          </a:xfrm>
          <a:prstGeom prst="ellipse">
            <a:avLst/>
          </a:prstGeom>
          <a:solidFill>
            <a:schemeClr val="accent3"/>
          </a:solidFill>
          <a:ln w="12700">
            <a:solidFill>
              <a:schemeClr val="tx1"/>
            </a:solidFill>
            <a:round/>
            <a:headEnd/>
            <a:tailEnd/>
          </a:ln>
          <a:effectLst/>
        </p:spPr>
        <p:txBody>
          <a:bodyPr wrap="none" anchor="ctr">
            <a:spAutoFit/>
          </a:bodyPr>
          <a:lstStyle/>
          <a:p>
            <a:pPr>
              <a:defRPr/>
            </a:pPr>
            <a:endParaRPr lang="en-US">
              <a:solidFill>
                <a:srgbClr val="000000"/>
              </a:solidFill>
              <a:effectLst>
                <a:outerShdw blurRad="38100" dist="38100" dir="2700000" algn="tl">
                  <a:srgbClr val="000000">
                    <a:alpha val="43137"/>
                  </a:srgbClr>
                </a:outerShdw>
              </a:effectLst>
            </a:endParaRPr>
          </a:p>
        </p:txBody>
      </p:sp>
      <p:sp>
        <p:nvSpPr>
          <p:cNvPr id="7" name="Text Box 12"/>
          <p:cNvSpPr txBox="1">
            <a:spLocks noChangeArrowheads="1"/>
          </p:cNvSpPr>
          <p:nvPr/>
        </p:nvSpPr>
        <p:spPr bwMode="auto">
          <a:xfrm>
            <a:off x="323850" y="768350"/>
            <a:ext cx="354013" cy="384175"/>
          </a:xfrm>
          <a:prstGeom prst="rect">
            <a:avLst/>
          </a:prstGeom>
          <a:noFill/>
          <a:ln w="12700">
            <a:noFill/>
            <a:miter lim="800000"/>
            <a:headEnd/>
            <a:tailEnd/>
          </a:ln>
        </p:spPr>
        <p:txBody>
          <a:bodyPr wrap="none">
            <a:spAutoFit/>
          </a:bodyPr>
          <a:lstStyle/>
          <a:p>
            <a:r>
              <a:rPr lang="en-US">
                <a:solidFill>
                  <a:srgbClr val="000000"/>
                </a:solidFill>
              </a:rPr>
              <a:t>1</a:t>
            </a:r>
          </a:p>
        </p:txBody>
      </p:sp>
      <p:sp>
        <p:nvSpPr>
          <p:cNvPr id="8" name="TextBox 7"/>
          <p:cNvSpPr txBox="1"/>
          <p:nvPr/>
        </p:nvSpPr>
        <p:spPr>
          <a:xfrm>
            <a:off x="756312" y="789296"/>
            <a:ext cx="6567824" cy="387798"/>
          </a:xfrm>
          <a:prstGeom prst="rect">
            <a:avLst/>
          </a:prstGeom>
          <a:noFill/>
        </p:spPr>
        <p:txBody>
          <a:bodyPr wrap="none" rtlCol="0" anchor="ctr" anchorCtr="0">
            <a:spAutoFit/>
          </a:bodyPr>
          <a:lstStyle/>
          <a:p>
            <a:r>
              <a:rPr lang="en-US" b="0" dirty="0" smtClean="0">
                <a:solidFill>
                  <a:srgbClr val="000000"/>
                </a:solidFill>
              </a:rPr>
              <a:t>Create </a:t>
            </a:r>
            <a:r>
              <a:rPr lang="en-US" b="0" smtClean="0">
                <a:solidFill>
                  <a:srgbClr val="000000"/>
                </a:solidFill>
              </a:rPr>
              <a:t>New Platform (via DEBUG perspective)</a:t>
            </a:r>
            <a:endParaRPr lang="en-US" b="0" dirty="0" smtClean="0">
              <a:solidFill>
                <a:srgbClr val="000000"/>
              </a:solidFill>
            </a:endParaRPr>
          </a:p>
        </p:txBody>
      </p:sp>
      <p:pic>
        <p:nvPicPr>
          <p:cNvPr id="77826" name="Picture 2" descr="C:\Documents and Settings\a0159877\Desktop\SYSBIOS Snaps\Lab3-Threads\3_2_new_platform.png"/>
          <p:cNvPicPr>
            <a:picLocks noChangeAspect="1" noChangeArrowheads="1"/>
          </p:cNvPicPr>
          <p:nvPr/>
        </p:nvPicPr>
        <p:blipFill>
          <a:blip r:embed="rId3" cstate="print"/>
          <a:srcRect/>
          <a:stretch>
            <a:fillRect/>
          </a:stretch>
        </p:blipFill>
        <p:spPr bwMode="auto">
          <a:xfrm>
            <a:off x="1132132" y="1230313"/>
            <a:ext cx="4048161" cy="1131887"/>
          </a:xfrm>
          <a:prstGeom prst="rect">
            <a:avLst/>
          </a:prstGeom>
          <a:noFill/>
          <a:ln>
            <a:solidFill>
              <a:schemeClr val="tx1"/>
            </a:solidFill>
          </a:ln>
          <a:effectLst>
            <a:outerShdw blurRad="50800" dist="76200" dir="2700000" algn="tl" rotWithShape="0">
              <a:prstClr val="black">
                <a:alpha val="40000"/>
              </a:prstClr>
            </a:outerShdw>
          </a:effectLst>
        </p:spPr>
      </p:pic>
      <p:sp>
        <p:nvSpPr>
          <p:cNvPr id="10" name="Oval 11"/>
          <p:cNvSpPr>
            <a:spLocks noChangeArrowheads="1"/>
          </p:cNvSpPr>
          <p:nvPr/>
        </p:nvSpPr>
        <p:spPr bwMode="auto">
          <a:xfrm>
            <a:off x="304800" y="2785306"/>
            <a:ext cx="381000" cy="381000"/>
          </a:xfrm>
          <a:prstGeom prst="ellipse">
            <a:avLst/>
          </a:prstGeom>
          <a:solidFill>
            <a:schemeClr val="accent3"/>
          </a:solidFill>
          <a:ln w="12700">
            <a:solidFill>
              <a:schemeClr val="tx1"/>
            </a:solidFill>
            <a:round/>
            <a:headEnd/>
            <a:tailEnd/>
          </a:ln>
          <a:effectLst/>
        </p:spPr>
        <p:txBody>
          <a:bodyPr wrap="none" anchor="ctr">
            <a:spAutoFit/>
          </a:bodyPr>
          <a:lstStyle/>
          <a:p>
            <a:pPr>
              <a:defRPr/>
            </a:pPr>
            <a:endParaRPr lang="en-US">
              <a:solidFill>
                <a:srgbClr val="000000"/>
              </a:solidFill>
              <a:effectLst>
                <a:outerShdw blurRad="38100" dist="38100" dir="2700000" algn="tl">
                  <a:srgbClr val="000000">
                    <a:alpha val="43137"/>
                  </a:srgbClr>
                </a:outerShdw>
              </a:effectLst>
            </a:endParaRPr>
          </a:p>
        </p:txBody>
      </p:sp>
      <p:sp>
        <p:nvSpPr>
          <p:cNvPr id="11" name="Text Box 12"/>
          <p:cNvSpPr txBox="1">
            <a:spLocks noChangeArrowheads="1"/>
          </p:cNvSpPr>
          <p:nvPr/>
        </p:nvSpPr>
        <p:spPr bwMode="auto">
          <a:xfrm>
            <a:off x="323850" y="2791656"/>
            <a:ext cx="354013" cy="384175"/>
          </a:xfrm>
          <a:prstGeom prst="rect">
            <a:avLst/>
          </a:prstGeom>
          <a:noFill/>
          <a:ln w="12700">
            <a:noFill/>
            <a:miter lim="800000"/>
            <a:headEnd/>
            <a:tailEnd/>
          </a:ln>
        </p:spPr>
        <p:txBody>
          <a:bodyPr wrap="none">
            <a:spAutoFit/>
          </a:bodyPr>
          <a:lstStyle/>
          <a:p>
            <a:r>
              <a:rPr lang="en-US" dirty="0" smtClean="0">
                <a:solidFill>
                  <a:srgbClr val="000000"/>
                </a:solidFill>
              </a:rPr>
              <a:t>2</a:t>
            </a:r>
            <a:endParaRPr lang="en-US" dirty="0">
              <a:solidFill>
                <a:srgbClr val="000000"/>
              </a:solidFill>
            </a:endParaRPr>
          </a:p>
        </p:txBody>
      </p:sp>
      <p:sp>
        <p:nvSpPr>
          <p:cNvPr id="12" name="TextBox 11"/>
          <p:cNvSpPr txBox="1"/>
          <p:nvPr/>
        </p:nvSpPr>
        <p:spPr>
          <a:xfrm>
            <a:off x="756312" y="2812602"/>
            <a:ext cx="3454792" cy="387798"/>
          </a:xfrm>
          <a:prstGeom prst="rect">
            <a:avLst/>
          </a:prstGeom>
          <a:noFill/>
        </p:spPr>
        <p:txBody>
          <a:bodyPr wrap="none" rtlCol="0" anchor="ctr" anchorCtr="0">
            <a:spAutoFit/>
          </a:bodyPr>
          <a:lstStyle/>
          <a:p>
            <a:r>
              <a:rPr lang="en-US" b="0" dirty="0" smtClean="0">
                <a:solidFill>
                  <a:srgbClr val="000000"/>
                </a:solidFill>
              </a:rPr>
              <a:t>Configure New Platform</a:t>
            </a:r>
          </a:p>
        </p:txBody>
      </p:sp>
      <p:sp>
        <p:nvSpPr>
          <p:cNvPr id="14" name="TextBox 13"/>
          <p:cNvSpPr txBox="1"/>
          <p:nvPr/>
        </p:nvSpPr>
        <p:spPr>
          <a:xfrm>
            <a:off x="2949847" y="4867668"/>
            <a:ext cx="5355953" cy="313932"/>
          </a:xfrm>
          <a:prstGeom prst="rect">
            <a:avLst/>
          </a:prstGeom>
          <a:solidFill>
            <a:schemeClr val="accent1">
              <a:lumMod val="90000"/>
            </a:schemeClr>
          </a:solidFill>
          <a:ln w="19050">
            <a:solidFill>
              <a:schemeClr val="tx1"/>
            </a:solidFill>
          </a:ln>
          <a:effectLst>
            <a:outerShdw blurRad="50800" dist="63500" dir="2700000" algn="tl" rotWithShape="0">
              <a:prstClr val="black">
                <a:alpha val="40000"/>
              </a:prstClr>
            </a:outerShdw>
          </a:effectLst>
        </p:spPr>
        <p:txBody>
          <a:bodyPr wrap="none" rtlCol="0" anchor="ctr" anchorCtr="0">
            <a:spAutoFit/>
          </a:bodyPr>
          <a:lstStyle/>
          <a:p>
            <a:r>
              <a:rPr lang="en-US" sz="1800" b="0" dirty="0" smtClean="0">
                <a:solidFill>
                  <a:srgbClr val="000000"/>
                </a:solidFill>
                <a:latin typeface="Arial Narrow" pitchFamily="34" charset="0"/>
              </a:rPr>
              <a:t>“Add Repository to Path” – adds platform path to project path </a:t>
            </a:r>
          </a:p>
        </p:txBody>
      </p:sp>
      <p:cxnSp>
        <p:nvCxnSpPr>
          <p:cNvPr id="16" name="Straight Arrow Connector 15"/>
          <p:cNvCxnSpPr>
            <a:stCxn id="14" idx="1"/>
          </p:cNvCxnSpPr>
          <p:nvPr/>
        </p:nvCxnSpPr>
        <p:spPr bwMode="auto">
          <a:xfrm rot="10800000">
            <a:off x="1524001" y="4648200"/>
            <a:ext cx="1425847" cy="376434"/>
          </a:xfrm>
          <a:prstGeom prst="straightConnector1">
            <a:avLst/>
          </a:prstGeom>
          <a:solidFill>
            <a:schemeClr val="accent1"/>
          </a:solidFill>
          <a:ln w="28575" cap="flat" cmpd="sng" algn="ctr">
            <a:solidFill>
              <a:schemeClr val="tx1"/>
            </a:solidFill>
            <a:prstDash val="solid"/>
            <a:round/>
            <a:headEnd type="none" w="sm" len="sm"/>
            <a:tailEnd type="arrow"/>
          </a:ln>
          <a:effectLst/>
        </p:spPr>
      </p:cxnSp>
      <p:sp>
        <p:nvSpPr>
          <p:cNvPr id="17" name="TextBox 16"/>
          <p:cNvSpPr txBox="1"/>
          <p:nvPr/>
        </p:nvSpPr>
        <p:spPr>
          <a:xfrm>
            <a:off x="5018333" y="4407288"/>
            <a:ext cx="3873176" cy="313932"/>
          </a:xfrm>
          <a:prstGeom prst="rect">
            <a:avLst/>
          </a:prstGeom>
          <a:solidFill>
            <a:schemeClr val="accent1">
              <a:lumMod val="90000"/>
            </a:schemeClr>
          </a:solidFill>
          <a:ln w="19050">
            <a:solidFill>
              <a:schemeClr val="tx1"/>
            </a:solidFill>
          </a:ln>
          <a:effectLst>
            <a:outerShdw blurRad="50800" dist="63500" dir="2700000" algn="tl" rotWithShape="0">
              <a:prstClr val="black">
                <a:alpha val="40000"/>
              </a:prstClr>
            </a:outerShdw>
          </a:effectLst>
        </p:spPr>
        <p:txBody>
          <a:bodyPr wrap="none" rtlCol="0" anchor="ctr" anchorCtr="0">
            <a:spAutoFit/>
          </a:bodyPr>
          <a:lstStyle/>
          <a:p>
            <a:r>
              <a:rPr lang="en-US" sz="1800" b="0" dirty="0" smtClean="0">
                <a:solidFill>
                  <a:srgbClr val="000000"/>
                </a:solidFill>
                <a:latin typeface="Arial Narrow" pitchFamily="34" charset="0"/>
              </a:rPr>
              <a:t>Custom Repository vs. XDC default location</a:t>
            </a:r>
          </a:p>
        </p:txBody>
      </p:sp>
      <p:cxnSp>
        <p:nvCxnSpPr>
          <p:cNvPr id="19" name="Straight Arrow Connector 18"/>
          <p:cNvCxnSpPr/>
          <p:nvPr/>
        </p:nvCxnSpPr>
        <p:spPr bwMode="auto">
          <a:xfrm rot="10800000">
            <a:off x="4495801" y="4343401"/>
            <a:ext cx="522535" cy="304801"/>
          </a:xfrm>
          <a:prstGeom prst="straightConnector1">
            <a:avLst/>
          </a:prstGeom>
          <a:solidFill>
            <a:schemeClr val="accent1"/>
          </a:solidFill>
          <a:ln w="28575" cap="flat" cmpd="sng" algn="ctr">
            <a:solidFill>
              <a:schemeClr val="tx1"/>
            </a:solidFill>
            <a:prstDash val="solid"/>
            <a:round/>
            <a:headEnd type="none" w="sm" len="sm"/>
            <a:tailEnd type="arrow"/>
          </a:ln>
          <a:effectLst/>
        </p:spPr>
      </p:cxnSp>
      <p:sp>
        <p:nvSpPr>
          <p:cNvPr id="24" name="TextBox 23"/>
          <p:cNvSpPr txBox="1"/>
          <p:nvPr/>
        </p:nvSpPr>
        <p:spPr>
          <a:xfrm>
            <a:off x="5018333" y="3096904"/>
            <a:ext cx="2451312" cy="304800"/>
          </a:xfrm>
          <a:prstGeom prst="rect">
            <a:avLst/>
          </a:prstGeom>
          <a:solidFill>
            <a:schemeClr val="accent1">
              <a:lumMod val="90000"/>
            </a:schemeClr>
          </a:solidFill>
          <a:ln w="19050">
            <a:solidFill>
              <a:schemeClr val="tx1"/>
            </a:solidFill>
          </a:ln>
          <a:effectLst>
            <a:outerShdw blurRad="50800" dist="63500" dir="2700000" algn="tl" rotWithShape="0">
              <a:prstClr val="black">
                <a:alpha val="40000"/>
              </a:prstClr>
            </a:outerShdw>
          </a:effectLst>
        </p:spPr>
        <p:txBody>
          <a:bodyPr wrap="none" rtlCol="0" anchor="ctr" anchorCtr="1">
            <a:noAutofit/>
          </a:bodyPr>
          <a:lstStyle/>
          <a:p>
            <a:r>
              <a:rPr lang="en-US" sz="1800" b="0" dirty="0" smtClean="0">
                <a:solidFill>
                  <a:srgbClr val="000000"/>
                </a:solidFill>
                <a:latin typeface="Arial Narrow" pitchFamily="34" charset="0"/>
              </a:rPr>
              <a:t>  Platform Package Name  </a:t>
            </a:r>
          </a:p>
        </p:txBody>
      </p:sp>
      <p:cxnSp>
        <p:nvCxnSpPr>
          <p:cNvPr id="27" name="Straight Arrow Connector 26"/>
          <p:cNvCxnSpPr>
            <a:stCxn id="24" idx="1"/>
          </p:cNvCxnSpPr>
          <p:nvPr/>
        </p:nvCxnSpPr>
        <p:spPr bwMode="auto">
          <a:xfrm rot="10800000" flipV="1">
            <a:off x="4572003" y="3249304"/>
            <a:ext cx="446331" cy="381000"/>
          </a:xfrm>
          <a:prstGeom prst="straightConnector1">
            <a:avLst/>
          </a:prstGeom>
          <a:solidFill>
            <a:schemeClr val="accent1"/>
          </a:solidFill>
          <a:ln w="28575" cap="flat" cmpd="sng" algn="ctr">
            <a:solidFill>
              <a:schemeClr val="tx1"/>
            </a:solidFill>
            <a:prstDash val="solid"/>
            <a:round/>
            <a:headEnd type="none" w="sm" len="sm"/>
            <a:tailEnd type="arrow"/>
          </a:ln>
          <a:effectLst/>
        </p:spPr>
      </p:cxnSp>
    </p:spTree>
    <p:extLst>
      <p:ext uri="{BB962C8B-B14F-4D97-AF65-F5344CB8AC3E}">
        <p14:creationId xmlns:p14="http://schemas.microsoft.com/office/powerpoint/2010/main" val="363308671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0633" y="2895600"/>
            <a:ext cx="9165266" cy="3962400"/>
          </a:xfrm>
          <a:prstGeom prst="rect">
            <a:avLst/>
          </a:prstGeom>
          <a:solidFill>
            <a:schemeClr val="bg1">
              <a:lumMod val="9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hangingPunct="0">
              <a:lnSpc>
                <a:spcPct val="80000"/>
              </a:lnSpc>
              <a:spcBef>
                <a:spcPct val="50000"/>
              </a:spcBef>
            </a:pPr>
            <a:endParaRPr lang="en-US" sz="2800" dirty="0" smtClean="0">
              <a:solidFill>
                <a:srgbClr val="000000"/>
              </a:solidFill>
              <a:latin typeface="Arial Narrow" pitchFamily="34" charset="0"/>
            </a:endParaRPr>
          </a:p>
        </p:txBody>
      </p:sp>
      <p:sp>
        <p:nvSpPr>
          <p:cNvPr id="13" name="Freeform 12"/>
          <p:cNvSpPr/>
          <p:nvPr/>
        </p:nvSpPr>
        <p:spPr bwMode="auto">
          <a:xfrm>
            <a:off x="-15240" y="3429000"/>
            <a:ext cx="9204960" cy="3482340"/>
          </a:xfrm>
          <a:custGeom>
            <a:avLst/>
            <a:gdLst>
              <a:gd name="connsiteX0" fmla="*/ 0 w 9204960"/>
              <a:gd name="connsiteY0" fmla="*/ 3444240 h 3482340"/>
              <a:gd name="connsiteX1" fmla="*/ 7620 w 9204960"/>
              <a:gd name="connsiteY1" fmla="*/ 3436620 h 3482340"/>
              <a:gd name="connsiteX2" fmla="*/ 45720 w 9204960"/>
              <a:gd name="connsiteY2" fmla="*/ 3345180 h 3482340"/>
              <a:gd name="connsiteX3" fmla="*/ 68580 w 9204960"/>
              <a:gd name="connsiteY3" fmla="*/ 3337560 h 3482340"/>
              <a:gd name="connsiteX4" fmla="*/ 91440 w 9204960"/>
              <a:gd name="connsiteY4" fmla="*/ 3322320 h 3482340"/>
              <a:gd name="connsiteX5" fmla="*/ 114300 w 9204960"/>
              <a:gd name="connsiteY5" fmla="*/ 3314700 h 3482340"/>
              <a:gd name="connsiteX6" fmla="*/ 144780 w 9204960"/>
              <a:gd name="connsiteY6" fmla="*/ 3299460 h 3482340"/>
              <a:gd name="connsiteX7" fmla="*/ 190500 w 9204960"/>
              <a:gd name="connsiteY7" fmla="*/ 3276600 h 3482340"/>
              <a:gd name="connsiteX8" fmla="*/ 205740 w 9204960"/>
              <a:gd name="connsiteY8" fmla="*/ 3253740 h 3482340"/>
              <a:gd name="connsiteX9" fmla="*/ 228600 w 9204960"/>
              <a:gd name="connsiteY9" fmla="*/ 3246120 h 3482340"/>
              <a:gd name="connsiteX10" fmla="*/ 251460 w 9204960"/>
              <a:gd name="connsiteY10" fmla="*/ 3230880 h 3482340"/>
              <a:gd name="connsiteX11" fmla="*/ 297180 w 9204960"/>
              <a:gd name="connsiteY11" fmla="*/ 3192780 h 3482340"/>
              <a:gd name="connsiteX12" fmla="*/ 327660 w 9204960"/>
              <a:gd name="connsiteY12" fmla="*/ 3185160 h 3482340"/>
              <a:gd name="connsiteX13" fmla="*/ 396240 w 9204960"/>
              <a:gd name="connsiteY13" fmla="*/ 3162300 h 3482340"/>
              <a:gd name="connsiteX14" fmla="*/ 449580 w 9204960"/>
              <a:gd name="connsiteY14" fmla="*/ 3131820 h 3482340"/>
              <a:gd name="connsiteX15" fmla="*/ 472440 w 9204960"/>
              <a:gd name="connsiteY15" fmla="*/ 3124200 h 3482340"/>
              <a:gd name="connsiteX16" fmla="*/ 495300 w 9204960"/>
              <a:gd name="connsiteY16" fmla="*/ 3108960 h 3482340"/>
              <a:gd name="connsiteX17" fmla="*/ 556260 w 9204960"/>
              <a:gd name="connsiteY17" fmla="*/ 3093720 h 3482340"/>
              <a:gd name="connsiteX18" fmla="*/ 601980 w 9204960"/>
              <a:gd name="connsiteY18" fmla="*/ 3070860 h 3482340"/>
              <a:gd name="connsiteX19" fmla="*/ 632460 w 9204960"/>
              <a:gd name="connsiteY19" fmla="*/ 3063240 h 3482340"/>
              <a:gd name="connsiteX20" fmla="*/ 678180 w 9204960"/>
              <a:gd name="connsiteY20" fmla="*/ 3048000 h 3482340"/>
              <a:gd name="connsiteX21" fmla="*/ 731520 w 9204960"/>
              <a:gd name="connsiteY21" fmla="*/ 3032760 h 3482340"/>
              <a:gd name="connsiteX22" fmla="*/ 800100 w 9204960"/>
              <a:gd name="connsiteY22" fmla="*/ 2987040 h 3482340"/>
              <a:gd name="connsiteX23" fmla="*/ 830580 w 9204960"/>
              <a:gd name="connsiteY23" fmla="*/ 2979420 h 3482340"/>
              <a:gd name="connsiteX24" fmla="*/ 906780 w 9204960"/>
              <a:gd name="connsiteY24" fmla="*/ 2964180 h 3482340"/>
              <a:gd name="connsiteX25" fmla="*/ 937260 w 9204960"/>
              <a:gd name="connsiteY25" fmla="*/ 2956560 h 3482340"/>
              <a:gd name="connsiteX26" fmla="*/ 998220 w 9204960"/>
              <a:gd name="connsiteY26" fmla="*/ 2948940 h 3482340"/>
              <a:gd name="connsiteX27" fmla="*/ 1051560 w 9204960"/>
              <a:gd name="connsiteY27" fmla="*/ 2926080 h 3482340"/>
              <a:gd name="connsiteX28" fmla="*/ 1097280 w 9204960"/>
              <a:gd name="connsiteY28" fmla="*/ 2910840 h 3482340"/>
              <a:gd name="connsiteX29" fmla="*/ 1135380 w 9204960"/>
              <a:gd name="connsiteY29" fmla="*/ 2903220 h 3482340"/>
              <a:gd name="connsiteX30" fmla="*/ 1158240 w 9204960"/>
              <a:gd name="connsiteY30" fmla="*/ 2895600 h 3482340"/>
              <a:gd name="connsiteX31" fmla="*/ 1181100 w 9204960"/>
              <a:gd name="connsiteY31" fmla="*/ 2880360 h 3482340"/>
              <a:gd name="connsiteX32" fmla="*/ 1272540 w 9204960"/>
              <a:gd name="connsiteY32" fmla="*/ 2857500 h 3482340"/>
              <a:gd name="connsiteX33" fmla="*/ 1310640 w 9204960"/>
              <a:gd name="connsiteY33" fmla="*/ 2842260 h 3482340"/>
              <a:gd name="connsiteX34" fmla="*/ 1371600 w 9204960"/>
              <a:gd name="connsiteY34" fmla="*/ 2834640 h 3482340"/>
              <a:gd name="connsiteX35" fmla="*/ 1455420 w 9204960"/>
              <a:gd name="connsiteY35" fmla="*/ 2819400 h 3482340"/>
              <a:gd name="connsiteX36" fmla="*/ 1478280 w 9204960"/>
              <a:gd name="connsiteY36" fmla="*/ 2811780 h 3482340"/>
              <a:gd name="connsiteX37" fmla="*/ 1539240 w 9204960"/>
              <a:gd name="connsiteY37" fmla="*/ 2796540 h 3482340"/>
              <a:gd name="connsiteX38" fmla="*/ 1562100 w 9204960"/>
              <a:gd name="connsiteY38" fmla="*/ 2788920 h 3482340"/>
              <a:gd name="connsiteX39" fmla="*/ 1615440 w 9204960"/>
              <a:gd name="connsiteY39" fmla="*/ 2781300 h 3482340"/>
              <a:gd name="connsiteX40" fmla="*/ 1638300 w 9204960"/>
              <a:gd name="connsiteY40" fmla="*/ 2773680 h 3482340"/>
              <a:gd name="connsiteX41" fmla="*/ 1668780 w 9204960"/>
              <a:gd name="connsiteY41" fmla="*/ 2766060 h 3482340"/>
              <a:gd name="connsiteX42" fmla="*/ 1706880 w 9204960"/>
              <a:gd name="connsiteY42" fmla="*/ 2743200 h 3482340"/>
              <a:gd name="connsiteX43" fmla="*/ 1744980 w 9204960"/>
              <a:gd name="connsiteY43" fmla="*/ 2735580 h 3482340"/>
              <a:gd name="connsiteX44" fmla="*/ 1767840 w 9204960"/>
              <a:gd name="connsiteY44" fmla="*/ 2727960 h 3482340"/>
              <a:gd name="connsiteX45" fmla="*/ 1790700 w 9204960"/>
              <a:gd name="connsiteY45" fmla="*/ 2712720 h 3482340"/>
              <a:gd name="connsiteX46" fmla="*/ 1813560 w 9204960"/>
              <a:gd name="connsiteY46" fmla="*/ 2689860 h 3482340"/>
              <a:gd name="connsiteX47" fmla="*/ 1844040 w 9204960"/>
              <a:gd name="connsiteY47" fmla="*/ 2682240 h 3482340"/>
              <a:gd name="connsiteX48" fmla="*/ 1882140 w 9204960"/>
              <a:gd name="connsiteY48" fmla="*/ 2659380 h 3482340"/>
              <a:gd name="connsiteX49" fmla="*/ 1927860 w 9204960"/>
              <a:gd name="connsiteY49" fmla="*/ 2644140 h 3482340"/>
              <a:gd name="connsiteX50" fmla="*/ 1935480 w 9204960"/>
              <a:gd name="connsiteY50" fmla="*/ 2621280 h 3482340"/>
              <a:gd name="connsiteX51" fmla="*/ 1988820 w 9204960"/>
              <a:gd name="connsiteY51" fmla="*/ 2606040 h 3482340"/>
              <a:gd name="connsiteX52" fmla="*/ 2049780 w 9204960"/>
              <a:gd name="connsiteY52" fmla="*/ 2583180 h 3482340"/>
              <a:gd name="connsiteX53" fmla="*/ 2072640 w 9204960"/>
              <a:gd name="connsiteY53" fmla="*/ 2567940 h 3482340"/>
              <a:gd name="connsiteX54" fmla="*/ 2103120 w 9204960"/>
              <a:gd name="connsiteY54" fmla="*/ 2560320 h 3482340"/>
              <a:gd name="connsiteX55" fmla="*/ 2125980 w 9204960"/>
              <a:gd name="connsiteY55" fmla="*/ 2552700 h 3482340"/>
              <a:gd name="connsiteX56" fmla="*/ 2293620 w 9204960"/>
              <a:gd name="connsiteY56" fmla="*/ 2560320 h 3482340"/>
              <a:gd name="connsiteX57" fmla="*/ 2316480 w 9204960"/>
              <a:gd name="connsiteY57" fmla="*/ 2567940 h 3482340"/>
              <a:gd name="connsiteX58" fmla="*/ 2346960 w 9204960"/>
              <a:gd name="connsiteY58" fmla="*/ 2575560 h 3482340"/>
              <a:gd name="connsiteX59" fmla="*/ 2392680 w 9204960"/>
              <a:gd name="connsiteY59" fmla="*/ 2583180 h 3482340"/>
              <a:gd name="connsiteX60" fmla="*/ 2423160 w 9204960"/>
              <a:gd name="connsiteY60" fmla="*/ 2590800 h 3482340"/>
              <a:gd name="connsiteX61" fmla="*/ 2446020 w 9204960"/>
              <a:gd name="connsiteY61" fmla="*/ 2598420 h 3482340"/>
              <a:gd name="connsiteX62" fmla="*/ 2514600 w 9204960"/>
              <a:gd name="connsiteY62" fmla="*/ 2606040 h 3482340"/>
              <a:gd name="connsiteX63" fmla="*/ 2575560 w 9204960"/>
              <a:gd name="connsiteY63" fmla="*/ 2636520 h 3482340"/>
              <a:gd name="connsiteX64" fmla="*/ 2651760 w 9204960"/>
              <a:gd name="connsiteY64" fmla="*/ 2644140 h 3482340"/>
              <a:gd name="connsiteX65" fmla="*/ 2697480 w 9204960"/>
              <a:gd name="connsiteY65" fmla="*/ 2651760 h 3482340"/>
              <a:gd name="connsiteX66" fmla="*/ 2827020 w 9204960"/>
              <a:gd name="connsiteY66" fmla="*/ 2659380 h 3482340"/>
              <a:gd name="connsiteX67" fmla="*/ 2865120 w 9204960"/>
              <a:gd name="connsiteY67" fmla="*/ 2667000 h 3482340"/>
              <a:gd name="connsiteX68" fmla="*/ 3017520 w 9204960"/>
              <a:gd name="connsiteY68" fmla="*/ 2674620 h 3482340"/>
              <a:gd name="connsiteX69" fmla="*/ 3063240 w 9204960"/>
              <a:gd name="connsiteY69" fmla="*/ 2705100 h 3482340"/>
              <a:gd name="connsiteX70" fmla="*/ 3093720 w 9204960"/>
              <a:gd name="connsiteY70" fmla="*/ 2712720 h 3482340"/>
              <a:gd name="connsiteX71" fmla="*/ 3169920 w 9204960"/>
              <a:gd name="connsiteY71" fmla="*/ 2743200 h 3482340"/>
              <a:gd name="connsiteX72" fmla="*/ 3215640 w 9204960"/>
              <a:gd name="connsiteY72" fmla="*/ 2758440 h 3482340"/>
              <a:gd name="connsiteX73" fmla="*/ 3238500 w 9204960"/>
              <a:gd name="connsiteY73" fmla="*/ 2766060 h 3482340"/>
              <a:gd name="connsiteX74" fmla="*/ 3276600 w 9204960"/>
              <a:gd name="connsiteY74" fmla="*/ 2758440 h 3482340"/>
              <a:gd name="connsiteX75" fmla="*/ 3337560 w 9204960"/>
              <a:gd name="connsiteY75" fmla="*/ 2743200 h 3482340"/>
              <a:gd name="connsiteX76" fmla="*/ 3489960 w 9204960"/>
              <a:gd name="connsiteY76" fmla="*/ 2735580 h 3482340"/>
              <a:gd name="connsiteX77" fmla="*/ 3512820 w 9204960"/>
              <a:gd name="connsiteY77" fmla="*/ 2727960 h 3482340"/>
              <a:gd name="connsiteX78" fmla="*/ 3596640 w 9204960"/>
              <a:gd name="connsiteY78" fmla="*/ 2720340 h 3482340"/>
              <a:gd name="connsiteX79" fmla="*/ 3619500 w 9204960"/>
              <a:gd name="connsiteY79" fmla="*/ 2697480 h 3482340"/>
              <a:gd name="connsiteX80" fmla="*/ 3657600 w 9204960"/>
              <a:gd name="connsiteY80" fmla="*/ 2689860 h 3482340"/>
              <a:gd name="connsiteX81" fmla="*/ 3680460 w 9204960"/>
              <a:gd name="connsiteY81" fmla="*/ 2682240 h 3482340"/>
              <a:gd name="connsiteX82" fmla="*/ 3710940 w 9204960"/>
              <a:gd name="connsiteY82" fmla="*/ 2628900 h 3482340"/>
              <a:gd name="connsiteX83" fmla="*/ 3733800 w 9204960"/>
              <a:gd name="connsiteY83" fmla="*/ 2621280 h 3482340"/>
              <a:gd name="connsiteX84" fmla="*/ 3726180 w 9204960"/>
              <a:gd name="connsiteY84" fmla="*/ 2598420 h 3482340"/>
              <a:gd name="connsiteX85" fmla="*/ 3756660 w 9204960"/>
              <a:gd name="connsiteY85" fmla="*/ 2560320 h 3482340"/>
              <a:gd name="connsiteX86" fmla="*/ 3779520 w 9204960"/>
              <a:gd name="connsiteY86" fmla="*/ 2529840 h 3482340"/>
              <a:gd name="connsiteX87" fmla="*/ 3802380 w 9204960"/>
              <a:gd name="connsiteY87" fmla="*/ 2514600 h 3482340"/>
              <a:gd name="connsiteX88" fmla="*/ 3825240 w 9204960"/>
              <a:gd name="connsiteY88" fmla="*/ 2468880 h 3482340"/>
              <a:gd name="connsiteX89" fmla="*/ 3901440 w 9204960"/>
              <a:gd name="connsiteY89" fmla="*/ 2423160 h 3482340"/>
              <a:gd name="connsiteX90" fmla="*/ 3962400 w 9204960"/>
              <a:gd name="connsiteY90" fmla="*/ 2385060 h 3482340"/>
              <a:gd name="connsiteX91" fmla="*/ 3985260 w 9204960"/>
              <a:gd name="connsiteY91" fmla="*/ 2369820 h 3482340"/>
              <a:gd name="connsiteX92" fmla="*/ 4053840 w 9204960"/>
              <a:gd name="connsiteY92" fmla="*/ 2346960 h 3482340"/>
              <a:gd name="connsiteX93" fmla="*/ 4107180 w 9204960"/>
              <a:gd name="connsiteY93" fmla="*/ 2324100 h 3482340"/>
              <a:gd name="connsiteX94" fmla="*/ 4152900 w 9204960"/>
              <a:gd name="connsiteY94" fmla="*/ 2301240 h 3482340"/>
              <a:gd name="connsiteX95" fmla="*/ 4229100 w 9204960"/>
              <a:gd name="connsiteY95" fmla="*/ 2270760 h 3482340"/>
              <a:gd name="connsiteX96" fmla="*/ 4282440 w 9204960"/>
              <a:gd name="connsiteY96" fmla="*/ 2263140 h 3482340"/>
              <a:gd name="connsiteX97" fmla="*/ 4320540 w 9204960"/>
              <a:gd name="connsiteY97" fmla="*/ 2255520 h 3482340"/>
              <a:gd name="connsiteX98" fmla="*/ 4640580 w 9204960"/>
              <a:gd name="connsiteY98" fmla="*/ 2247900 h 3482340"/>
              <a:gd name="connsiteX99" fmla="*/ 4724400 w 9204960"/>
              <a:gd name="connsiteY99" fmla="*/ 2225040 h 3482340"/>
              <a:gd name="connsiteX100" fmla="*/ 4754880 w 9204960"/>
              <a:gd name="connsiteY100" fmla="*/ 2217420 h 3482340"/>
              <a:gd name="connsiteX101" fmla="*/ 4899660 w 9204960"/>
              <a:gd name="connsiteY101" fmla="*/ 2209800 h 3482340"/>
              <a:gd name="connsiteX102" fmla="*/ 5036820 w 9204960"/>
              <a:gd name="connsiteY102" fmla="*/ 2179320 h 3482340"/>
              <a:gd name="connsiteX103" fmla="*/ 5059680 w 9204960"/>
              <a:gd name="connsiteY103" fmla="*/ 2171700 h 3482340"/>
              <a:gd name="connsiteX104" fmla="*/ 5128260 w 9204960"/>
              <a:gd name="connsiteY104" fmla="*/ 2164080 h 3482340"/>
              <a:gd name="connsiteX105" fmla="*/ 5158740 w 9204960"/>
              <a:gd name="connsiteY105" fmla="*/ 2133600 h 3482340"/>
              <a:gd name="connsiteX106" fmla="*/ 5189220 w 9204960"/>
              <a:gd name="connsiteY106" fmla="*/ 2125980 h 3482340"/>
              <a:gd name="connsiteX107" fmla="*/ 5234940 w 9204960"/>
              <a:gd name="connsiteY107" fmla="*/ 2103120 h 3482340"/>
              <a:gd name="connsiteX108" fmla="*/ 5280660 w 9204960"/>
              <a:gd name="connsiteY108" fmla="*/ 2087880 h 3482340"/>
              <a:gd name="connsiteX109" fmla="*/ 5341620 w 9204960"/>
              <a:gd name="connsiteY109" fmla="*/ 2065020 h 3482340"/>
              <a:gd name="connsiteX110" fmla="*/ 5364480 w 9204960"/>
              <a:gd name="connsiteY110" fmla="*/ 2049780 h 3482340"/>
              <a:gd name="connsiteX111" fmla="*/ 5425440 w 9204960"/>
              <a:gd name="connsiteY111" fmla="*/ 2034540 h 3482340"/>
              <a:gd name="connsiteX112" fmla="*/ 5448300 w 9204960"/>
              <a:gd name="connsiteY112" fmla="*/ 2026920 h 3482340"/>
              <a:gd name="connsiteX113" fmla="*/ 5516880 w 9204960"/>
              <a:gd name="connsiteY113" fmla="*/ 1988820 h 3482340"/>
              <a:gd name="connsiteX114" fmla="*/ 5562600 w 9204960"/>
              <a:gd name="connsiteY114" fmla="*/ 1981200 h 3482340"/>
              <a:gd name="connsiteX115" fmla="*/ 5715000 w 9204960"/>
              <a:gd name="connsiteY115" fmla="*/ 1943100 h 3482340"/>
              <a:gd name="connsiteX116" fmla="*/ 5737860 w 9204960"/>
              <a:gd name="connsiteY116" fmla="*/ 1935480 h 3482340"/>
              <a:gd name="connsiteX117" fmla="*/ 5844540 w 9204960"/>
              <a:gd name="connsiteY117" fmla="*/ 1905000 h 3482340"/>
              <a:gd name="connsiteX118" fmla="*/ 5989320 w 9204960"/>
              <a:gd name="connsiteY118" fmla="*/ 1889760 h 3482340"/>
              <a:gd name="connsiteX119" fmla="*/ 6019800 w 9204960"/>
              <a:gd name="connsiteY119" fmla="*/ 1882140 h 3482340"/>
              <a:gd name="connsiteX120" fmla="*/ 6050280 w 9204960"/>
              <a:gd name="connsiteY120" fmla="*/ 1866900 h 3482340"/>
              <a:gd name="connsiteX121" fmla="*/ 6195060 w 9204960"/>
              <a:gd name="connsiteY121" fmla="*/ 1851660 h 3482340"/>
              <a:gd name="connsiteX122" fmla="*/ 6316980 w 9204960"/>
              <a:gd name="connsiteY122" fmla="*/ 1859280 h 3482340"/>
              <a:gd name="connsiteX123" fmla="*/ 6347460 w 9204960"/>
              <a:gd name="connsiteY123" fmla="*/ 1866900 h 3482340"/>
              <a:gd name="connsiteX124" fmla="*/ 6446520 w 9204960"/>
              <a:gd name="connsiteY124" fmla="*/ 1874520 h 3482340"/>
              <a:gd name="connsiteX125" fmla="*/ 6469380 w 9204960"/>
              <a:gd name="connsiteY125" fmla="*/ 1889760 h 3482340"/>
              <a:gd name="connsiteX126" fmla="*/ 6515100 w 9204960"/>
              <a:gd name="connsiteY126" fmla="*/ 1905000 h 3482340"/>
              <a:gd name="connsiteX127" fmla="*/ 6568440 w 9204960"/>
              <a:gd name="connsiteY127" fmla="*/ 1927860 h 3482340"/>
              <a:gd name="connsiteX128" fmla="*/ 6598920 w 9204960"/>
              <a:gd name="connsiteY128" fmla="*/ 1950720 h 3482340"/>
              <a:gd name="connsiteX129" fmla="*/ 6614160 w 9204960"/>
              <a:gd name="connsiteY129" fmla="*/ 1973580 h 3482340"/>
              <a:gd name="connsiteX130" fmla="*/ 6644640 w 9204960"/>
              <a:gd name="connsiteY130" fmla="*/ 1981200 h 3482340"/>
              <a:gd name="connsiteX131" fmla="*/ 6713220 w 9204960"/>
              <a:gd name="connsiteY131" fmla="*/ 1996440 h 3482340"/>
              <a:gd name="connsiteX132" fmla="*/ 6873240 w 9204960"/>
              <a:gd name="connsiteY132" fmla="*/ 2011680 h 3482340"/>
              <a:gd name="connsiteX133" fmla="*/ 7040880 w 9204960"/>
              <a:gd name="connsiteY133" fmla="*/ 2004060 h 3482340"/>
              <a:gd name="connsiteX134" fmla="*/ 7086600 w 9204960"/>
              <a:gd name="connsiteY134" fmla="*/ 1996440 h 3482340"/>
              <a:gd name="connsiteX135" fmla="*/ 7254240 w 9204960"/>
              <a:gd name="connsiteY135" fmla="*/ 2011680 h 3482340"/>
              <a:gd name="connsiteX136" fmla="*/ 7406640 w 9204960"/>
              <a:gd name="connsiteY136" fmla="*/ 2004060 h 3482340"/>
              <a:gd name="connsiteX137" fmla="*/ 7437120 w 9204960"/>
              <a:gd name="connsiteY137" fmla="*/ 1996440 h 3482340"/>
              <a:gd name="connsiteX138" fmla="*/ 7505700 w 9204960"/>
              <a:gd name="connsiteY138" fmla="*/ 1988820 h 3482340"/>
              <a:gd name="connsiteX139" fmla="*/ 7528560 w 9204960"/>
              <a:gd name="connsiteY139" fmla="*/ 1981200 h 3482340"/>
              <a:gd name="connsiteX140" fmla="*/ 7528560 w 9204960"/>
              <a:gd name="connsiteY140" fmla="*/ 1935480 h 3482340"/>
              <a:gd name="connsiteX141" fmla="*/ 7551420 w 9204960"/>
              <a:gd name="connsiteY141" fmla="*/ 1927860 h 3482340"/>
              <a:gd name="connsiteX142" fmla="*/ 7673340 w 9204960"/>
              <a:gd name="connsiteY142" fmla="*/ 1844040 h 3482340"/>
              <a:gd name="connsiteX143" fmla="*/ 7719060 w 9204960"/>
              <a:gd name="connsiteY143" fmla="*/ 1813560 h 3482340"/>
              <a:gd name="connsiteX144" fmla="*/ 7741920 w 9204960"/>
              <a:gd name="connsiteY144" fmla="*/ 1798320 h 3482340"/>
              <a:gd name="connsiteX145" fmla="*/ 7749540 w 9204960"/>
              <a:gd name="connsiteY145" fmla="*/ 1767840 h 3482340"/>
              <a:gd name="connsiteX146" fmla="*/ 7780020 w 9204960"/>
              <a:gd name="connsiteY146" fmla="*/ 1737360 h 3482340"/>
              <a:gd name="connsiteX147" fmla="*/ 7871460 w 9204960"/>
              <a:gd name="connsiteY147" fmla="*/ 1668780 h 3482340"/>
              <a:gd name="connsiteX148" fmla="*/ 7924800 w 9204960"/>
              <a:gd name="connsiteY148" fmla="*/ 1630680 h 3482340"/>
              <a:gd name="connsiteX149" fmla="*/ 7970520 w 9204960"/>
              <a:gd name="connsiteY149" fmla="*/ 1584960 h 3482340"/>
              <a:gd name="connsiteX150" fmla="*/ 7985760 w 9204960"/>
              <a:gd name="connsiteY150" fmla="*/ 1562100 h 3482340"/>
              <a:gd name="connsiteX151" fmla="*/ 7978140 w 9204960"/>
              <a:gd name="connsiteY151" fmla="*/ 1539240 h 3482340"/>
              <a:gd name="connsiteX152" fmla="*/ 7993380 w 9204960"/>
              <a:gd name="connsiteY152" fmla="*/ 1516380 h 3482340"/>
              <a:gd name="connsiteX153" fmla="*/ 8016240 w 9204960"/>
              <a:gd name="connsiteY153" fmla="*/ 1470660 h 3482340"/>
              <a:gd name="connsiteX154" fmla="*/ 8107680 w 9204960"/>
              <a:gd name="connsiteY154" fmla="*/ 1356360 h 3482340"/>
              <a:gd name="connsiteX155" fmla="*/ 8199120 w 9204960"/>
              <a:gd name="connsiteY155" fmla="*/ 1211580 h 3482340"/>
              <a:gd name="connsiteX156" fmla="*/ 8237220 w 9204960"/>
              <a:gd name="connsiteY156" fmla="*/ 1127760 h 3482340"/>
              <a:gd name="connsiteX157" fmla="*/ 8252460 w 9204960"/>
              <a:gd name="connsiteY157" fmla="*/ 1104900 h 3482340"/>
              <a:gd name="connsiteX158" fmla="*/ 8275320 w 9204960"/>
              <a:gd name="connsiteY158" fmla="*/ 1028700 h 3482340"/>
              <a:gd name="connsiteX159" fmla="*/ 8305800 w 9204960"/>
              <a:gd name="connsiteY159" fmla="*/ 982980 h 3482340"/>
              <a:gd name="connsiteX160" fmla="*/ 8351520 w 9204960"/>
              <a:gd name="connsiteY160" fmla="*/ 937260 h 3482340"/>
              <a:gd name="connsiteX161" fmla="*/ 8382000 w 9204960"/>
              <a:gd name="connsiteY161" fmla="*/ 876300 h 3482340"/>
              <a:gd name="connsiteX162" fmla="*/ 8442960 w 9204960"/>
              <a:gd name="connsiteY162" fmla="*/ 784860 h 3482340"/>
              <a:gd name="connsiteX163" fmla="*/ 8465820 w 9204960"/>
              <a:gd name="connsiteY163" fmla="*/ 746760 h 3482340"/>
              <a:gd name="connsiteX164" fmla="*/ 8488680 w 9204960"/>
              <a:gd name="connsiteY164" fmla="*/ 716280 h 3482340"/>
              <a:gd name="connsiteX165" fmla="*/ 8526780 w 9204960"/>
              <a:gd name="connsiteY165" fmla="*/ 617220 h 3482340"/>
              <a:gd name="connsiteX166" fmla="*/ 8542020 w 9204960"/>
              <a:gd name="connsiteY166" fmla="*/ 571500 h 3482340"/>
              <a:gd name="connsiteX167" fmla="*/ 8572500 w 9204960"/>
              <a:gd name="connsiteY167" fmla="*/ 533400 h 3482340"/>
              <a:gd name="connsiteX168" fmla="*/ 8610600 w 9204960"/>
              <a:gd name="connsiteY168" fmla="*/ 495300 h 3482340"/>
              <a:gd name="connsiteX169" fmla="*/ 8633460 w 9204960"/>
              <a:gd name="connsiteY169" fmla="*/ 457200 h 3482340"/>
              <a:gd name="connsiteX170" fmla="*/ 8663940 w 9204960"/>
              <a:gd name="connsiteY170" fmla="*/ 411480 h 3482340"/>
              <a:gd name="connsiteX171" fmla="*/ 8694420 w 9204960"/>
              <a:gd name="connsiteY171" fmla="*/ 358140 h 3482340"/>
              <a:gd name="connsiteX172" fmla="*/ 8724900 w 9204960"/>
              <a:gd name="connsiteY172" fmla="*/ 327660 h 3482340"/>
              <a:gd name="connsiteX173" fmla="*/ 8732520 w 9204960"/>
              <a:gd name="connsiteY173" fmla="*/ 304800 h 3482340"/>
              <a:gd name="connsiteX174" fmla="*/ 8778240 w 9204960"/>
              <a:gd name="connsiteY174" fmla="*/ 266700 h 3482340"/>
              <a:gd name="connsiteX175" fmla="*/ 8808720 w 9204960"/>
              <a:gd name="connsiteY175" fmla="*/ 205740 h 3482340"/>
              <a:gd name="connsiteX176" fmla="*/ 8823960 w 9204960"/>
              <a:gd name="connsiteY176" fmla="*/ 152400 h 3482340"/>
              <a:gd name="connsiteX177" fmla="*/ 8839200 w 9204960"/>
              <a:gd name="connsiteY177" fmla="*/ 129540 h 3482340"/>
              <a:gd name="connsiteX178" fmla="*/ 8854440 w 9204960"/>
              <a:gd name="connsiteY178" fmla="*/ 91440 h 3482340"/>
              <a:gd name="connsiteX179" fmla="*/ 8884920 w 9204960"/>
              <a:gd name="connsiteY179" fmla="*/ 38100 h 3482340"/>
              <a:gd name="connsiteX180" fmla="*/ 8907780 w 9204960"/>
              <a:gd name="connsiteY180" fmla="*/ 30480 h 3482340"/>
              <a:gd name="connsiteX181" fmla="*/ 9014460 w 9204960"/>
              <a:gd name="connsiteY181" fmla="*/ 15240 h 3482340"/>
              <a:gd name="connsiteX182" fmla="*/ 9067800 w 9204960"/>
              <a:gd name="connsiteY182" fmla="*/ 0 h 3482340"/>
              <a:gd name="connsiteX183" fmla="*/ 9151620 w 9204960"/>
              <a:gd name="connsiteY183" fmla="*/ 15240 h 3482340"/>
              <a:gd name="connsiteX184" fmla="*/ 9204960 w 9204960"/>
              <a:gd name="connsiteY184" fmla="*/ 15240 h 3482340"/>
              <a:gd name="connsiteX185" fmla="*/ 9189720 w 9204960"/>
              <a:gd name="connsiteY185" fmla="*/ 3482340 h 3482340"/>
              <a:gd name="connsiteX186" fmla="*/ 0 w 9204960"/>
              <a:gd name="connsiteY186" fmla="*/ 3444240 h 3482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9204960" h="3482340">
                <a:moveTo>
                  <a:pt x="0" y="3444240"/>
                </a:moveTo>
                <a:lnTo>
                  <a:pt x="7620" y="3436620"/>
                </a:lnTo>
                <a:cubicBezTo>
                  <a:pt x="9427" y="3431199"/>
                  <a:pt x="26216" y="3360783"/>
                  <a:pt x="45720" y="3345180"/>
                </a:cubicBezTo>
                <a:cubicBezTo>
                  <a:pt x="51992" y="3340162"/>
                  <a:pt x="60960" y="3340100"/>
                  <a:pt x="68580" y="3337560"/>
                </a:cubicBezTo>
                <a:cubicBezTo>
                  <a:pt x="76200" y="3332480"/>
                  <a:pt x="83249" y="3326416"/>
                  <a:pt x="91440" y="3322320"/>
                </a:cubicBezTo>
                <a:cubicBezTo>
                  <a:pt x="98624" y="3318728"/>
                  <a:pt x="106917" y="3317864"/>
                  <a:pt x="114300" y="3314700"/>
                </a:cubicBezTo>
                <a:cubicBezTo>
                  <a:pt x="124741" y="3310225"/>
                  <a:pt x="134917" y="3305096"/>
                  <a:pt x="144780" y="3299460"/>
                </a:cubicBezTo>
                <a:cubicBezTo>
                  <a:pt x="186140" y="3275825"/>
                  <a:pt x="148587" y="3290571"/>
                  <a:pt x="190500" y="3276600"/>
                </a:cubicBezTo>
                <a:cubicBezTo>
                  <a:pt x="195580" y="3268980"/>
                  <a:pt x="198589" y="3259461"/>
                  <a:pt x="205740" y="3253740"/>
                </a:cubicBezTo>
                <a:cubicBezTo>
                  <a:pt x="212012" y="3248722"/>
                  <a:pt x="221416" y="3249712"/>
                  <a:pt x="228600" y="3246120"/>
                </a:cubicBezTo>
                <a:cubicBezTo>
                  <a:pt x="236791" y="3242024"/>
                  <a:pt x="244425" y="3236743"/>
                  <a:pt x="251460" y="3230880"/>
                </a:cubicBezTo>
                <a:cubicBezTo>
                  <a:pt x="270846" y="3214725"/>
                  <a:pt x="273809" y="3202796"/>
                  <a:pt x="297180" y="3192780"/>
                </a:cubicBezTo>
                <a:cubicBezTo>
                  <a:pt x="306806" y="3188655"/>
                  <a:pt x="317629" y="3188169"/>
                  <a:pt x="327660" y="3185160"/>
                </a:cubicBezTo>
                <a:lnTo>
                  <a:pt x="396240" y="3162300"/>
                </a:lnTo>
                <a:cubicBezTo>
                  <a:pt x="436317" y="3148941"/>
                  <a:pt x="416135" y="3148543"/>
                  <a:pt x="449580" y="3131820"/>
                </a:cubicBezTo>
                <a:cubicBezTo>
                  <a:pt x="456764" y="3128228"/>
                  <a:pt x="464820" y="3126740"/>
                  <a:pt x="472440" y="3124200"/>
                </a:cubicBezTo>
                <a:cubicBezTo>
                  <a:pt x="480060" y="3119120"/>
                  <a:pt x="486725" y="3112176"/>
                  <a:pt x="495300" y="3108960"/>
                </a:cubicBezTo>
                <a:cubicBezTo>
                  <a:pt x="566460" y="3082275"/>
                  <a:pt x="505495" y="3116282"/>
                  <a:pt x="556260" y="3093720"/>
                </a:cubicBezTo>
                <a:cubicBezTo>
                  <a:pt x="571830" y="3086800"/>
                  <a:pt x="586160" y="3077188"/>
                  <a:pt x="601980" y="3070860"/>
                </a:cubicBezTo>
                <a:cubicBezTo>
                  <a:pt x="611704" y="3066971"/>
                  <a:pt x="622429" y="3066249"/>
                  <a:pt x="632460" y="3063240"/>
                </a:cubicBezTo>
                <a:cubicBezTo>
                  <a:pt x="647847" y="3058624"/>
                  <a:pt x="662793" y="3052616"/>
                  <a:pt x="678180" y="3048000"/>
                </a:cubicBezTo>
                <a:cubicBezTo>
                  <a:pt x="773861" y="3019296"/>
                  <a:pt x="654694" y="3058369"/>
                  <a:pt x="731520" y="3032760"/>
                </a:cubicBezTo>
                <a:cubicBezTo>
                  <a:pt x="752462" y="3017053"/>
                  <a:pt x="776050" y="2997729"/>
                  <a:pt x="800100" y="2987040"/>
                </a:cubicBezTo>
                <a:cubicBezTo>
                  <a:pt x="809670" y="2982787"/>
                  <a:pt x="820510" y="2982297"/>
                  <a:pt x="830580" y="2979420"/>
                </a:cubicBezTo>
                <a:cubicBezTo>
                  <a:pt x="899045" y="2959859"/>
                  <a:pt x="781613" y="2986938"/>
                  <a:pt x="906780" y="2964180"/>
                </a:cubicBezTo>
                <a:cubicBezTo>
                  <a:pt x="917084" y="2962307"/>
                  <a:pt x="926930" y="2958282"/>
                  <a:pt x="937260" y="2956560"/>
                </a:cubicBezTo>
                <a:cubicBezTo>
                  <a:pt x="957460" y="2953193"/>
                  <a:pt x="977900" y="2951480"/>
                  <a:pt x="998220" y="2948940"/>
                </a:cubicBezTo>
                <a:cubicBezTo>
                  <a:pt x="1071805" y="2924412"/>
                  <a:pt x="957399" y="2963744"/>
                  <a:pt x="1051560" y="2926080"/>
                </a:cubicBezTo>
                <a:cubicBezTo>
                  <a:pt x="1066475" y="2920114"/>
                  <a:pt x="1082040" y="2915920"/>
                  <a:pt x="1097280" y="2910840"/>
                </a:cubicBezTo>
                <a:cubicBezTo>
                  <a:pt x="1109567" y="2906744"/>
                  <a:pt x="1122815" y="2906361"/>
                  <a:pt x="1135380" y="2903220"/>
                </a:cubicBezTo>
                <a:cubicBezTo>
                  <a:pt x="1143172" y="2901272"/>
                  <a:pt x="1150620" y="2898140"/>
                  <a:pt x="1158240" y="2895600"/>
                </a:cubicBezTo>
                <a:cubicBezTo>
                  <a:pt x="1165860" y="2890520"/>
                  <a:pt x="1172731" y="2884079"/>
                  <a:pt x="1181100" y="2880360"/>
                </a:cubicBezTo>
                <a:cubicBezTo>
                  <a:pt x="1217326" y="2864259"/>
                  <a:pt x="1234202" y="2863890"/>
                  <a:pt x="1272540" y="2857500"/>
                </a:cubicBezTo>
                <a:cubicBezTo>
                  <a:pt x="1285240" y="2852420"/>
                  <a:pt x="1297312" y="2845336"/>
                  <a:pt x="1310640" y="2842260"/>
                </a:cubicBezTo>
                <a:cubicBezTo>
                  <a:pt x="1330594" y="2837655"/>
                  <a:pt x="1351328" y="2837536"/>
                  <a:pt x="1371600" y="2834640"/>
                </a:cubicBezTo>
                <a:cubicBezTo>
                  <a:pt x="1387452" y="2832375"/>
                  <a:pt x="1437917" y="2823776"/>
                  <a:pt x="1455420" y="2819400"/>
                </a:cubicBezTo>
                <a:cubicBezTo>
                  <a:pt x="1463212" y="2817452"/>
                  <a:pt x="1470531" y="2813893"/>
                  <a:pt x="1478280" y="2811780"/>
                </a:cubicBezTo>
                <a:cubicBezTo>
                  <a:pt x="1498487" y="2806269"/>
                  <a:pt x="1519369" y="2803164"/>
                  <a:pt x="1539240" y="2796540"/>
                </a:cubicBezTo>
                <a:cubicBezTo>
                  <a:pt x="1546860" y="2794000"/>
                  <a:pt x="1554224" y="2790495"/>
                  <a:pt x="1562100" y="2788920"/>
                </a:cubicBezTo>
                <a:cubicBezTo>
                  <a:pt x="1579712" y="2785398"/>
                  <a:pt x="1597660" y="2783840"/>
                  <a:pt x="1615440" y="2781300"/>
                </a:cubicBezTo>
                <a:cubicBezTo>
                  <a:pt x="1623060" y="2778760"/>
                  <a:pt x="1630577" y="2775887"/>
                  <a:pt x="1638300" y="2773680"/>
                </a:cubicBezTo>
                <a:cubicBezTo>
                  <a:pt x="1648370" y="2770803"/>
                  <a:pt x="1659210" y="2770313"/>
                  <a:pt x="1668780" y="2766060"/>
                </a:cubicBezTo>
                <a:cubicBezTo>
                  <a:pt x="1682314" y="2760045"/>
                  <a:pt x="1693129" y="2748701"/>
                  <a:pt x="1706880" y="2743200"/>
                </a:cubicBezTo>
                <a:cubicBezTo>
                  <a:pt x="1718905" y="2738390"/>
                  <a:pt x="1732415" y="2738721"/>
                  <a:pt x="1744980" y="2735580"/>
                </a:cubicBezTo>
                <a:cubicBezTo>
                  <a:pt x="1752772" y="2733632"/>
                  <a:pt x="1760220" y="2730500"/>
                  <a:pt x="1767840" y="2727960"/>
                </a:cubicBezTo>
                <a:cubicBezTo>
                  <a:pt x="1775460" y="2722880"/>
                  <a:pt x="1783665" y="2718583"/>
                  <a:pt x="1790700" y="2712720"/>
                </a:cubicBezTo>
                <a:cubicBezTo>
                  <a:pt x="1798979" y="2705821"/>
                  <a:pt x="1804204" y="2695207"/>
                  <a:pt x="1813560" y="2689860"/>
                </a:cubicBezTo>
                <a:cubicBezTo>
                  <a:pt x="1822653" y="2684664"/>
                  <a:pt x="1833880" y="2684780"/>
                  <a:pt x="1844040" y="2682240"/>
                </a:cubicBezTo>
                <a:cubicBezTo>
                  <a:pt x="1856740" y="2674620"/>
                  <a:pt x="1868657" y="2665509"/>
                  <a:pt x="1882140" y="2659380"/>
                </a:cubicBezTo>
                <a:cubicBezTo>
                  <a:pt x="1896764" y="2652733"/>
                  <a:pt x="1927860" y="2644140"/>
                  <a:pt x="1927860" y="2644140"/>
                </a:cubicBezTo>
                <a:cubicBezTo>
                  <a:pt x="1930400" y="2636520"/>
                  <a:pt x="1929800" y="2626960"/>
                  <a:pt x="1935480" y="2621280"/>
                </a:cubicBezTo>
                <a:cubicBezTo>
                  <a:pt x="1939164" y="2617596"/>
                  <a:pt x="1988504" y="2606159"/>
                  <a:pt x="1988820" y="2606040"/>
                </a:cubicBezTo>
                <a:cubicBezTo>
                  <a:pt x="2068514" y="2576155"/>
                  <a:pt x="1971543" y="2602739"/>
                  <a:pt x="2049780" y="2583180"/>
                </a:cubicBezTo>
                <a:cubicBezTo>
                  <a:pt x="2057400" y="2578100"/>
                  <a:pt x="2064222" y="2571548"/>
                  <a:pt x="2072640" y="2567940"/>
                </a:cubicBezTo>
                <a:cubicBezTo>
                  <a:pt x="2082266" y="2563815"/>
                  <a:pt x="2093050" y="2563197"/>
                  <a:pt x="2103120" y="2560320"/>
                </a:cubicBezTo>
                <a:cubicBezTo>
                  <a:pt x="2110843" y="2558113"/>
                  <a:pt x="2118360" y="2555240"/>
                  <a:pt x="2125980" y="2552700"/>
                </a:cubicBezTo>
                <a:cubicBezTo>
                  <a:pt x="2181860" y="2555240"/>
                  <a:pt x="2237860" y="2555859"/>
                  <a:pt x="2293620" y="2560320"/>
                </a:cubicBezTo>
                <a:cubicBezTo>
                  <a:pt x="2301627" y="2560961"/>
                  <a:pt x="2308757" y="2565733"/>
                  <a:pt x="2316480" y="2567940"/>
                </a:cubicBezTo>
                <a:cubicBezTo>
                  <a:pt x="2326550" y="2570817"/>
                  <a:pt x="2336691" y="2573506"/>
                  <a:pt x="2346960" y="2575560"/>
                </a:cubicBezTo>
                <a:cubicBezTo>
                  <a:pt x="2362110" y="2578590"/>
                  <a:pt x="2377530" y="2580150"/>
                  <a:pt x="2392680" y="2583180"/>
                </a:cubicBezTo>
                <a:cubicBezTo>
                  <a:pt x="2402949" y="2585234"/>
                  <a:pt x="2413090" y="2587923"/>
                  <a:pt x="2423160" y="2590800"/>
                </a:cubicBezTo>
                <a:cubicBezTo>
                  <a:pt x="2430883" y="2593007"/>
                  <a:pt x="2438097" y="2597100"/>
                  <a:pt x="2446020" y="2598420"/>
                </a:cubicBezTo>
                <a:cubicBezTo>
                  <a:pt x="2468708" y="2602201"/>
                  <a:pt x="2491740" y="2603500"/>
                  <a:pt x="2514600" y="2606040"/>
                </a:cubicBezTo>
                <a:cubicBezTo>
                  <a:pt x="2535469" y="2619952"/>
                  <a:pt x="2548930" y="2631194"/>
                  <a:pt x="2575560" y="2636520"/>
                </a:cubicBezTo>
                <a:cubicBezTo>
                  <a:pt x="2600591" y="2641526"/>
                  <a:pt x="2626430" y="2640974"/>
                  <a:pt x="2651760" y="2644140"/>
                </a:cubicBezTo>
                <a:cubicBezTo>
                  <a:pt x="2667091" y="2646056"/>
                  <a:pt x="2682088" y="2650422"/>
                  <a:pt x="2697480" y="2651760"/>
                </a:cubicBezTo>
                <a:cubicBezTo>
                  <a:pt x="2740572" y="2655507"/>
                  <a:pt x="2783840" y="2656840"/>
                  <a:pt x="2827020" y="2659380"/>
                </a:cubicBezTo>
                <a:cubicBezTo>
                  <a:pt x="2839720" y="2661920"/>
                  <a:pt x="2852210" y="2665967"/>
                  <a:pt x="2865120" y="2667000"/>
                </a:cubicBezTo>
                <a:cubicBezTo>
                  <a:pt x="2915821" y="2671056"/>
                  <a:pt x="2967572" y="2665015"/>
                  <a:pt x="3017520" y="2674620"/>
                </a:cubicBezTo>
                <a:cubicBezTo>
                  <a:pt x="3035507" y="2678079"/>
                  <a:pt x="3045471" y="2700658"/>
                  <a:pt x="3063240" y="2705100"/>
                </a:cubicBezTo>
                <a:cubicBezTo>
                  <a:pt x="3073400" y="2707640"/>
                  <a:pt x="3083689" y="2709711"/>
                  <a:pt x="3093720" y="2712720"/>
                </a:cubicBezTo>
                <a:cubicBezTo>
                  <a:pt x="3194809" y="2743047"/>
                  <a:pt x="3093539" y="2712648"/>
                  <a:pt x="3169920" y="2743200"/>
                </a:cubicBezTo>
                <a:cubicBezTo>
                  <a:pt x="3184835" y="2749166"/>
                  <a:pt x="3200400" y="2753360"/>
                  <a:pt x="3215640" y="2758440"/>
                </a:cubicBezTo>
                <a:lnTo>
                  <a:pt x="3238500" y="2766060"/>
                </a:lnTo>
                <a:cubicBezTo>
                  <a:pt x="3251200" y="2763520"/>
                  <a:pt x="3263980" y="2761352"/>
                  <a:pt x="3276600" y="2758440"/>
                </a:cubicBezTo>
                <a:cubicBezTo>
                  <a:pt x="3297009" y="2753730"/>
                  <a:pt x="3316641" y="2744246"/>
                  <a:pt x="3337560" y="2743200"/>
                </a:cubicBezTo>
                <a:lnTo>
                  <a:pt x="3489960" y="2735580"/>
                </a:lnTo>
                <a:cubicBezTo>
                  <a:pt x="3497580" y="2733040"/>
                  <a:pt x="3504869" y="2729096"/>
                  <a:pt x="3512820" y="2727960"/>
                </a:cubicBezTo>
                <a:cubicBezTo>
                  <a:pt x="3540593" y="2723992"/>
                  <a:pt x="3569664" y="2728047"/>
                  <a:pt x="3596640" y="2720340"/>
                </a:cubicBezTo>
                <a:cubicBezTo>
                  <a:pt x="3607002" y="2717380"/>
                  <a:pt x="3609861" y="2702299"/>
                  <a:pt x="3619500" y="2697480"/>
                </a:cubicBezTo>
                <a:cubicBezTo>
                  <a:pt x="3631084" y="2691688"/>
                  <a:pt x="3645035" y="2693001"/>
                  <a:pt x="3657600" y="2689860"/>
                </a:cubicBezTo>
                <a:cubicBezTo>
                  <a:pt x="3665392" y="2687912"/>
                  <a:pt x="3672840" y="2684780"/>
                  <a:pt x="3680460" y="2682240"/>
                </a:cubicBezTo>
                <a:cubicBezTo>
                  <a:pt x="3688056" y="2659451"/>
                  <a:pt x="3689648" y="2646643"/>
                  <a:pt x="3710940" y="2628900"/>
                </a:cubicBezTo>
                <a:cubicBezTo>
                  <a:pt x="3717110" y="2623758"/>
                  <a:pt x="3726180" y="2623820"/>
                  <a:pt x="3733800" y="2621280"/>
                </a:cubicBezTo>
                <a:cubicBezTo>
                  <a:pt x="3731260" y="2613660"/>
                  <a:pt x="3726180" y="2606452"/>
                  <a:pt x="3726180" y="2598420"/>
                </a:cubicBezTo>
                <a:cubicBezTo>
                  <a:pt x="3726180" y="2573883"/>
                  <a:pt x="3739107" y="2572022"/>
                  <a:pt x="3756660" y="2560320"/>
                </a:cubicBezTo>
                <a:cubicBezTo>
                  <a:pt x="3764280" y="2550160"/>
                  <a:pt x="3770540" y="2538820"/>
                  <a:pt x="3779520" y="2529840"/>
                </a:cubicBezTo>
                <a:cubicBezTo>
                  <a:pt x="3785996" y="2523364"/>
                  <a:pt x="3796885" y="2521926"/>
                  <a:pt x="3802380" y="2514600"/>
                </a:cubicBezTo>
                <a:cubicBezTo>
                  <a:pt x="3812603" y="2500969"/>
                  <a:pt x="3814450" y="2482067"/>
                  <a:pt x="3825240" y="2468880"/>
                </a:cubicBezTo>
                <a:cubicBezTo>
                  <a:pt x="3857499" y="2429452"/>
                  <a:pt x="3863068" y="2432753"/>
                  <a:pt x="3901440" y="2423160"/>
                </a:cubicBezTo>
                <a:cubicBezTo>
                  <a:pt x="3941552" y="2383048"/>
                  <a:pt x="3904673" y="2413923"/>
                  <a:pt x="3962400" y="2385060"/>
                </a:cubicBezTo>
                <a:cubicBezTo>
                  <a:pt x="3970591" y="2380964"/>
                  <a:pt x="3976806" y="2373342"/>
                  <a:pt x="3985260" y="2369820"/>
                </a:cubicBezTo>
                <a:cubicBezTo>
                  <a:pt x="4007503" y="2360552"/>
                  <a:pt x="4032287" y="2357736"/>
                  <a:pt x="4053840" y="2346960"/>
                </a:cubicBezTo>
                <a:cubicBezTo>
                  <a:pt x="4091504" y="2328128"/>
                  <a:pt x="4073544" y="2335312"/>
                  <a:pt x="4107180" y="2324100"/>
                </a:cubicBezTo>
                <a:cubicBezTo>
                  <a:pt x="4151111" y="2294812"/>
                  <a:pt x="4108733" y="2320169"/>
                  <a:pt x="4152900" y="2301240"/>
                </a:cubicBezTo>
                <a:cubicBezTo>
                  <a:pt x="4193229" y="2283956"/>
                  <a:pt x="4178995" y="2282323"/>
                  <a:pt x="4229100" y="2270760"/>
                </a:cubicBezTo>
                <a:cubicBezTo>
                  <a:pt x="4246601" y="2266721"/>
                  <a:pt x="4264724" y="2266093"/>
                  <a:pt x="4282440" y="2263140"/>
                </a:cubicBezTo>
                <a:cubicBezTo>
                  <a:pt x="4295215" y="2261011"/>
                  <a:pt x="4307600" y="2256071"/>
                  <a:pt x="4320540" y="2255520"/>
                </a:cubicBezTo>
                <a:cubicBezTo>
                  <a:pt x="4427154" y="2250983"/>
                  <a:pt x="4533900" y="2250440"/>
                  <a:pt x="4640580" y="2247900"/>
                </a:cubicBezTo>
                <a:cubicBezTo>
                  <a:pt x="4709521" y="2230665"/>
                  <a:pt x="4624756" y="2252216"/>
                  <a:pt x="4724400" y="2225040"/>
                </a:cubicBezTo>
                <a:cubicBezTo>
                  <a:pt x="4734504" y="2222284"/>
                  <a:pt x="4744447" y="2218327"/>
                  <a:pt x="4754880" y="2217420"/>
                </a:cubicBezTo>
                <a:cubicBezTo>
                  <a:pt x="4803025" y="2213233"/>
                  <a:pt x="4851400" y="2212340"/>
                  <a:pt x="4899660" y="2209800"/>
                </a:cubicBezTo>
                <a:cubicBezTo>
                  <a:pt x="4990060" y="2179667"/>
                  <a:pt x="4944291" y="2189601"/>
                  <a:pt x="5036820" y="2179320"/>
                </a:cubicBezTo>
                <a:cubicBezTo>
                  <a:pt x="5044440" y="2176780"/>
                  <a:pt x="5051757" y="2173020"/>
                  <a:pt x="5059680" y="2171700"/>
                </a:cubicBezTo>
                <a:cubicBezTo>
                  <a:pt x="5082368" y="2167919"/>
                  <a:pt x="5106792" y="2172337"/>
                  <a:pt x="5128260" y="2164080"/>
                </a:cubicBezTo>
                <a:cubicBezTo>
                  <a:pt x="5141671" y="2158922"/>
                  <a:pt x="5146556" y="2141215"/>
                  <a:pt x="5158740" y="2133600"/>
                </a:cubicBezTo>
                <a:cubicBezTo>
                  <a:pt x="5167621" y="2128049"/>
                  <a:pt x="5179496" y="2129869"/>
                  <a:pt x="5189220" y="2125980"/>
                </a:cubicBezTo>
                <a:cubicBezTo>
                  <a:pt x="5205040" y="2119652"/>
                  <a:pt x="5219212" y="2109673"/>
                  <a:pt x="5234940" y="2103120"/>
                </a:cubicBezTo>
                <a:cubicBezTo>
                  <a:pt x="5249769" y="2096941"/>
                  <a:pt x="5265745" y="2093846"/>
                  <a:pt x="5280660" y="2087880"/>
                </a:cubicBezTo>
                <a:cubicBezTo>
                  <a:pt x="5347072" y="2061315"/>
                  <a:pt x="5275628" y="2081518"/>
                  <a:pt x="5341620" y="2065020"/>
                </a:cubicBezTo>
                <a:cubicBezTo>
                  <a:pt x="5349240" y="2059940"/>
                  <a:pt x="5355873" y="2052910"/>
                  <a:pt x="5364480" y="2049780"/>
                </a:cubicBezTo>
                <a:cubicBezTo>
                  <a:pt x="5384164" y="2042622"/>
                  <a:pt x="5405569" y="2041164"/>
                  <a:pt x="5425440" y="2034540"/>
                </a:cubicBezTo>
                <a:lnTo>
                  <a:pt x="5448300" y="2026920"/>
                </a:lnTo>
                <a:cubicBezTo>
                  <a:pt x="5477765" y="2007277"/>
                  <a:pt x="5486703" y="1995526"/>
                  <a:pt x="5516880" y="1988820"/>
                </a:cubicBezTo>
                <a:cubicBezTo>
                  <a:pt x="5531962" y="1985468"/>
                  <a:pt x="5547360" y="1983740"/>
                  <a:pt x="5562600" y="1981200"/>
                </a:cubicBezTo>
                <a:cubicBezTo>
                  <a:pt x="5683005" y="1941065"/>
                  <a:pt x="5578146" y="1972426"/>
                  <a:pt x="5715000" y="1943100"/>
                </a:cubicBezTo>
                <a:cubicBezTo>
                  <a:pt x="5722854" y="1941417"/>
                  <a:pt x="5730111" y="1937593"/>
                  <a:pt x="5737860" y="1935480"/>
                </a:cubicBezTo>
                <a:cubicBezTo>
                  <a:pt x="5843109" y="1906776"/>
                  <a:pt x="5756934" y="1934202"/>
                  <a:pt x="5844540" y="1905000"/>
                </a:cubicBezTo>
                <a:cubicBezTo>
                  <a:pt x="5864449" y="1898364"/>
                  <a:pt x="5988474" y="1889830"/>
                  <a:pt x="5989320" y="1889760"/>
                </a:cubicBezTo>
                <a:cubicBezTo>
                  <a:pt x="5999480" y="1887220"/>
                  <a:pt x="6009994" y="1885817"/>
                  <a:pt x="6019800" y="1882140"/>
                </a:cubicBezTo>
                <a:cubicBezTo>
                  <a:pt x="6030436" y="1878152"/>
                  <a:pt x="6039321" y="1869889"/>
                  <a:pt x="6050280" y="1866900"/>
                </a:cubicBezTo>
                <a:cubicBezTo>
                  <a:pt x="6076560" y="1859733"/>
                  <a:pt x="6183365" y="1852635"/>
                  <a:pt x="6195060" y="1851660"/>
                </a:cubicBezTo>
                <a:cubicBezTo>
                  <a:pt x="6235700" y="1854200"/>
                  <a:pt x="6276463" y="1855228"/>
                  <a:pt x="6316980" y="1859280"/>
                </a:cubicBezTo>
                <a:cubicBezTo>
                  <a:pt x="6327401" y="1860322"/>
                  <a:pt x="6337059" y="1865676"/>
                  <a:pt x="6347460" y="1866900"/>
                </a:cubicBezTo>
                <a:cubicBezTo>
                  <a:pt x="6380351" y="1870769"/>
                  <a:pt x="6413500" y="1871980"/>
                  <a:pt x="6446520" y="1874520"/>
                </a:cubicBezTo>
                <a:cubicBezTo>
                  <a:pt x="6454140" y="1879600"/>
                  <a:pt x="6461011" y="1886041"/>
                  <a:pt x="6469380" y="1889760"/>
                </a:cubicBezTo>
                <a:cubicBezTo>
                  <a:pt x="6484060" y="1896284"/>
                  <a:pt x="6515100" y="1905000"/>
                  <a:pt x="6515100" y="1905000"/>
                </a:cubicBezTo>
                <a:cubicBezTo>
                  <a:pt x="6598309" y="1960473"/>
                  <a:pt x="6470028" y="1878654"/>
                  <a:pt x="6568440" y="1927860"/>
                </a:cubicBezTo>
                <a:cubicBezTo>
                  <a:pt x="6579799" y="1933540"/>
                  <a:pt x="6589940" y="1941740"/>
                  <a:pt x="6598920" y="1950720"/>
                </a:cubicBezTo>
                <a:cubicBezTo>
                  <a:pt x="6605396" y="1957196"/>
                  <a:pt x="6606540" y="1968500"/>
                  <a:pt x="6614160" y="1973580"/>
                </a:cubicBezTo>
                <a:cubicBezTo>
                  <a:pt x="6622874" y="1979389"/>
                  <a:pt x="6634570" y="1978323"/>
                  <a:pt x="6644640" y="1981200"/>
                </a:cubicBezTo>
                <a:cubicBezTo>
                  <a:pt x="6697164" y="1996207"/>
                  <a:pt x="6630711" y="1982688"/>
                  <a:pt x="6713220" y="1996440"/>
                </a:cubicBezTo>
                <a:cubicBezTo>
                  <a:pt x="6775276" y="2017125"/>
                  <a:pt x="6752257" y="2011680"/>
                  <a:pt x="6873240" y="2011680"/>
                </a:cubicBezTo>
                <a:cubicBezTo>
                  <a:pt x="6929178" y="2011680"/>
                  <a:pt x="6985000" y="2006600"/>
                  <a:pt x="7040880" y="2004060"/>
                </a:cubicBezTo>
                <a:cubicBezTo>
                  <a:pt x="7056120" y="2001520"/>
                  <a:pt x="7071150" y="1996440"/>
                  <a:pt x="7086600" y="1996440"/>
                </a:cubicBezTo>
                <a:cubicBezTo>
                  <a:pt x="7201413" y="1996440"/>
                  <a:pt x="7186839" y="1994830"/>
                  <a:pt x="7254240" y="2011680"/>
                </a:cubicBezTo>
                <a:cubicBezTo>
                  <a:pt x="7305040" y="2009140"/>
                  <a:pt x="7355952" y="2008284"/>
                  <a:pt x="7406640" y="2004060"/>
                </a:cubicBezTo>
                <a:cubicBezTo>
                  <a:pt x="7417077" y="2003190"/>
                  <a:pt x="7426769" y="1998032"/>
                  <a:pt x="7437120" y="1996440"/>
                </a:cubicBezTo>
                <a:cubicBezTo>
                  <a:pt x="7459853" y="1992943"/>
                  <a:pt x="7482840" y="1991360"/>
                  <a:pt x="7505700" y="1988820"/>
                </a:cubicBezTo>
                <a:cubicBezTo>
                  <a:pt x="7513320" y="1986280"/>
                  <a:pt x="7524968" y="1988384"/>
                  <a:pt x="7528560" y="1981200"/>
                </a:cubicBezTo>
                <a:cubicBezTo>
                  <a:pt x="7548880" y="1940560"/>
                  <a:pt x="7487920" y="1976120"/>
                  <a:pt x="7528560" y="1935480"/>
                </a:cubicBezTo>
                <a:cubicBezTo>
                  <a:pt x="7534240" y="1929800"/>
                  <a:pt x="7543800" y="1930400"/>
                  <a:pt x="7551420" y="1927860"/>
                </a:cubicBezTo>
                <a:cubicBezTo>
                  <a:pt x="7611206" y="1883021"/>
                  <a:pt x="7571333" y="1912045"/>
                  <a:pt x="7673340" y="1844040"/>
                </a:cubicBezTo>
                <a:lnTo>
                  <a:pt x="7719060" y="1813560"/>
                </a:lnTo>
                <a:lnTo>
                  <a:pt x="7741920" y="1798320"/>
                </a:lnTo>
                <a:cubicBezTo>
                  <a:pt x="7744460" y="1788160"/>
                  <a:pt x="7743989" y="1776721"/>
                  <a:pt x="7749540" y="1767840"/>
                </a:cubicBezTo>
                <a:cubicBezTo>
                  <a:pt x="7757155" y="1755656"/>
                  <a:pt x="7769388" y="1747025"/>
                  <a:pt x="7780020" y="1737360"/>
                </a:cubicBezTo>
                <a:cubicBezTo>
                  <a:pt x="7910251" y="1618968"/>
                  <a:pt x="7771762" y="1743554"/>
                  <a:pt x="7871460" y="1668780"/>
                </a:cubicBezTo>
                <a:cubicBezTo>
                  <a:pt x="7933244" y="1622442"/>
                  <a:pt x="7852118" y="1667021"/>
                  <a:pt x="7924800" y="1630680"/>
                </a:cubicBezTo>
                <a:cubicBezTo>
                  <a:pt x="7960716" y="1576806"/>
                  <a:pt x="7913810" y="1641670"/>
                  <a:pt x="7970520" y="1584960"/>
                </a:cubicBezTo>
                <a:cubicBezTo>
                  <a:pt x="7976996" y="1578484"/>
                  <a:pt x="7980680" y="1569720"/>
                  <a:pt x="7985760" y="1562100"/>
                </a:cubicBezTo>
                <a:cubicBezTo>
                  <a:pt x="7983220" y="1554480"/>
                  <a:pt x="7976820" y="1547163"/>
                  <a:pt x="7978140" y="1539240"/>
                </a:cubicBezTo>
                <a:cubicBezTo>
                  <a:pt x="7979646" y="1530207"/>
                  <a:pt x="7988932" y="1524386"/>
                  <a:pt x="7993380" y="1516380"/>
                </a:cubicBezTo>
                <a:cubicBezTo>
                  <a:pt x="8001655" y="1501485"/>
                  <a:pt x="8006336" y="1484525"/>
                  <a:pt x="8016240" y="1470660"/>
                </a:cubicBezTo>
                <a:cubicBezTo>
                  <a:pt x="8044600" y="1430956"/>
                  <a:pt x="8085860" y="1400001"/>
                  <a:pt x="8107680" y="1356360"/>
                </a:cubicBezTo>
                <a:cubicBezTo>
                  <a:pt x="8148501" y="1274719"/>
                  <a:pt x="8120841" y="1324649"/>
                  <a:pt x="8199120" y="1211580"/>
                </a:cubicBezTo>
                <a:cubicBezTo>
                  <a:pt x="8274491" y="1102711"/>
                  <a:pt x="8207815" y="1186571"/>
                  <a:pt x="8237220" y="1127760"/>
                </a:cubicBezTo>
                <a:cubicBezTo>
                  <a:pt x="8241316" y="1119569"/>
                  <a:pt x="8247380" y="1112520"/>
                  <a:pt x="8252460" y="1104900"/>
                </a:cubicBezTo>
                <a:cubicBezTo>
                  <a:pt x="8257929" y="1083024"/>
                  <a:pt x="8266044" y="1047252"/>
                  <a:pt x="8275320" y="1028700"/>
                </a:cubicBezTo>
                <a:cubicBezTo>
                  <a:pt x="8283511" y="1012317"/>
                  <a:pt x="8294074" y="997051"/>
                  <a:pt x="8305800" y="982980"/>
                </a:cubicBezTo>
                <a:cubicBezTo>
                  <a:pt x="8319598" y="966423"/>
                  <a:pt x="8338993" y="954798"/>
                  <a:pt x="8351520" y="937260"/>
                </a:cubicBezTo>
                <a:cubicBezTo>
                  <a:pt x="8364725" y="918773"/>
                  <a:pt x="8370311" y="895781"/>
                  <a:pt x="8382000" y="876300"/>
                </a:cubicBezTo>
                <a:cubicBezTo>
                  <a:pt x="8400847" y="844888"/>
                  <a:pt x="8424113" y="816272"/>
                  <a:pt x="8442960" y="784860"/>
                </a:cubicBezTo>
                <a:cubicBezTo>
                  <a:pt x="8450580" y="772160"/>
                  <a:pt x="8457605" y="759083"/>
                  <a:pt x="8465820" y="746760"/>
                </a:cubicBezTo>
                <a:cubicBezTo>
                  <a:pt x="8472865" y="736193"/>
                  <a:pt x="8481949" y="727050"/>
                  <a:pt x="8488680" y="716280"/>
                </a:cubicBezTo>
                <a:cubicBezTo>
                  <a:pt x="8507263" y="686547"/>
                  <a:pt x="8516096" y="649272"/>
                  <a:pt x="8526780" y="617220"/>
                </a:cubicBezTo>
                <a:cubicBezTo>
                  <a:pt x="8531860" y="601980"/>
                  <a:pt x="8531985" y="584044"/>
                  <a:pt x="8542020" y="571500"/>
                </a:cubicBezTo>
                <a:cubicBezTo>
                  <a:pt x="8552180" y="558800"/>
                  <a:pt x="8561620" y="545489"/>
                  <a:pt x="8572500" y="533400"/>
                </a:cubicBezTo>
                <a:cubicBezTo>
                  <a:pt x="8584515" y="520050"/>
                  <a:pt x="8599380" y="509325"/>
                  <a:pt x="8610600" y="495300"/>
                </a:cubicBezTo>
                <a:cubicBezTo>
                  <a:pt x="8619852" y="483735"/>
                  <a:pt x="8625509" y="469695"/>
                  <a:pt x="8633460" y="457200"/>
                </a:cubicBezTo>
                <a:cubicBezTo>
                  <a:pt x="8643294" y="441747"/>
                  <a:pt x="8654516" y="427186"/>
                  <a:pt x="8663940" y="411480"/>
                </a:cubicBezTo>
                <a:cubicBezTo>
                  <a:pt x="8678354" y="387457"/>
                  <a:pt x="8676847" y="378642"/>
                  <a:pt x="8694420" y="358140"/>
                </a:cubicBezTo>
                <a:cubicBezTo>
                  <a:pt x="8703771" y="347231"/>
                  <a:pt x="8714740" y="337820"/>
                  <a:pt x="8724900" y="327660"/>
                </a:cubicBezTo>
                <a:cubicBezTo>
                  <a:pt x="8727440" y="320040"/>
                  <a:pt x="8728065" y="311483"/>
                  <a:pt x="8732520" y="304800"/>
                </a:cubicBezTo>
                <a:cubicBezTo>
                  <a:pt x="8744254" y="287199"/>
                  <a:pt x="8761372" y="277945"/>
                  <a:pt x="8778240" y="266700"/>
                </a:cubicBezTo>
                <a:cubicBezTo>
                  <a:pt x="8796907" y="238699"/>
                  <a:pt x="8796293" y="243022"/>
                  <a:pt x="8808720" y="205740"/>
                </a:cubicBezTo>
                <a:cubicBezTo>
                  <a:pt x="8814568" y="188197"/>
                  <a:pt x="8817092" y="169569"/>
                  <a:pt x="8823960" y="152400"/>
                </a:cubicBezTo>
                <a:cubicBezTo>
                  <a:pt x="8827361" y="143897"/>
                  <a:pt x="8835104" y="137731"/>
                  <a:pt x="8839200" y="129540"/>
                </a:cubicBezTo>
                <a:cubicBezTo>
                  <a:pt x="8845317" y="117306"/>
                  <a:pt x="8849637" y="104247"/>
                  <a:pt x="8854440" y="91440"/>
                </a:cubicBezTo>
                <a:cubicBezTo>
                  <a:pt x="8863417" y="67500"/>
                  <a:pt x="8861444" y="57663"/>
                  <a:pt x="8884920" y="38100"/>
                </a:cubicBezTo>
                <a:cubicBezTo>
                  <a:pt x="8891090" y="32958"/>
                  <a:pt x="8900057" y="32687"/>
                  <a:pt x="8907780" y="30480"/>
                </a:cubicBezTo>
                <a:cubicBezTo>
                  <a:pt x="8952401" y="17731"/>
                  <a:pt x="8953735" y="21313"/>
                  <a:pt x="9014460" y="15240"/>
                </a:cubicBezTo>
                <a:cubicBezTo>
                  <a:pt x="9025240" y="11647"/>
                  <a:pt x="9058232" y="0"/>
                  <a:pt x="9067800" y="0"/>
                </a:cubicBezTo>
                <a:cubicBezTo>
                  <a:pt x="9175167" y="0"/>
                  <a:pt x="9078258" y="8571"/>
                  <a:pt x="9151620" y="15240"/>
                </a:cubicBezTo>
                <a:cubicBezTo>
                  <a:pt x="9169327" y="16850"/>
                  <a:pt x="9187180" y="15240"/>
                  <a:pt x="9204960" y="15240"/>
                </a:cubicBezTo>
                <a:lnTo>
                  <a:pt x="9189720" y="3482340"/>
                </a:lnTo>
                <a:lnTo>
                  <a:pt x="0" y="3444240"/>
                </a:lnTo>
                <a:close/>
              </a:path>
            </a:pathLst>
          </a:custGeom>
          <a:solidFill>
            <a:schemeClr val="accent2"/>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hangingPunct="0">
              <a:lnSpc>
                <a:spcPct val="80000"/>
              </a:lnSpc>
              <a:spcBef>
                <a:spcPct val="50000"/>
              </a:spcBef>
            </a:pPr>
            <a:endParaRPr lang="en-US" sz="2800" dirty="0" smtClean="0">
              <a:solidFill>
                <a:srgbClr val="000000"/>
              </a:solidFill>
              <a:latin typeface="Arial Narrow" pitchFamily="34" charset="0"/>
            </a:endParaRPr>
          </a:p>
        </p:txBody>
      </p:sp>
      <p:sp>
        <p:nvSpPr>
          <p:cNvPr id="4" name="Title 3"/>
          <p:cNvSpPr>
            <a:spLocks noGrp="1"/>
          </p:cNvSpPr>
          <p:nvPr>
            <p:ph type="title"/>
          </p:nvPr>
        </p:nvSpPr>
        <p:spPr>
          <a:xfrm>
            <a:off x="0" y="0"/>
            <a:ext cx="9144000" cy="609600"/>
          </a:xfrm>
        </p:spPr>
        <p:txBody>
          <a:bodyPr>
            <a:normAutofit fontScale="90000"/>
          </a:bodyPr>
          <a:lstStyle/>
          <a:p>
            <a:r>
              <a:rPr lang="en-US" dirty="0" smtClean="0"/>
              <a:t>TI’s Embedded Processor Portfolio</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06627560"/>
              </p:ext>
            </p:extLst>
          </p:nvPr>
        </p:nvGraphicFramePr>
        <p:xfrm>
          <a:off x="0" y="0"/>
          <a:ext cx="9143995" cy="6562919"/>
        </p:xfrm>
        <a:graphic>
          <a:graphicData uri="http://schemas.openxmlformats.org/drawingml/2006/table">
            <a:tbl>
              <a:tblPr firstRow="1">
                <a:tableStyleId>{073A0DAA-6AF3-43AB-8588-CEC1D06C72B9}</a:tableStyleId>
              </a:tblPr>
              <a:tblGrid>
                <a:gridCol w="1306285"/>
                <a:gridCol w="1306285"/>
                <a:gridCol w="1306285"/>
                <a:gridCol w="1306285"/>
                <a:gridCol w="1306285"/>
                <a:gridCol w="1306285"/>
                <a:gridCol w="1306285"/>
              </a:tblGrid>
              <a:tr h="609600">
                <a:tc gridSpan="4">
                  <a:txBody>
                    <a:bodyPr/>
                    <a:lstStyle/>
                    <a:p>
                      <a:pPr algn="ctr"/>
                      <a:r>
                        <a:rPr lang="en-US" sz="2400" dirty="0" smtClean="0"/>
                        <a:t>Microcontrollers (MCU)</a:t>
                      </a:r>
                      <a:endParaRPr lang="en-US" sz="2400" dirty="0"/>
                    </a:p>
                  </a:txBody>
                  <a:tcPr anchor="ct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algn="ctr"/>
                      <a:r>
                        <a:rPr lang="en-US" sz="2400" dirty="0" smtClean="0"/>
                        <a:t>Application</a:t>
                      </a:r>
                      <a:r>
                        <a:rPr lang="en-US" sz="2400" baseline="0" dirty="0"/>
                        <a:t> </a:t>
                      </a:r>
                      <a:r>
                        <a:rPr lang="en-US" sz="2400" baseline="0" dirty="0" smtClean="0"/>
                        <a:t>(MPU)</a:t>
                      </a:r>
                      <a:endParaRPr lang="en-US" sz="2400" dirty="0" smtClean="0"/>
                    </a:p>
                  </a:txBody>
                  <a:tcPr anchor="ctr">
                    <a:solidFill>
                      <a:srgbClr val="000099"/>
                    </a:solidFill>
                  </a:tcPr>
                </a:tc>
                <a:tc hMerge="1">
                  <a:txBody>
                    <a:bodyPr/>
                    <a:lstStyle/>
                    <a:p>
                      <a:endParaRPr lang="en-US" dirty="0"/>
                    </a:p>
                  </a:txBody>
                  <a:tcPr>
                    <a:solidFill>
                      <a:srgbClr val="000099"/>
                    </a:solidFill>
                  </a:tcPr>
                </a:tc>
                <a:tc hMerge="1">
                  <a:txBody>
                    <a:bodyPr/>
                    <a:lstStyle/>
                    <a:p>
                      <a:endParaRPr lang="en-US" dirty="0"/>
                    </a:p>
                  </a:txBody>
                  <a:tcPr>
                    <a:solidFill>
                      <a:srgbClr val="000099"/>
                    </a:solidFill>
                  </a:tcPr>
                </a:tc>
              </a:tr>
              <a:tr h="573341">
                <a:tc>
                  <a:txBody>
                    <a:bodyPr/>
                    <a:lstStyle/>
                    <a:p>
                      <a:pPr algn="ctr"/>
                      <a:r>
                        <a:rPr lang="en-US" sz="2400" b="1" dirty="0" smtClean="0">
                          <a:latin typeface="Arial Narrow" pitchFamily="34" charset="0"/>
                        </a:rPr>
                        <a:t>MSP430</a:t>
                      </a:r>
                      <a:endParaRPr lang="en-US" sz="2400" b="1" dirty="0">
                        <a:latin typeface="Arial Narrow" pitchFamily="34" charset="0"/>
                      </a:endParaRPr>
                    </a:p>
                  </a:txBody>
                  <a:tcPr marL="0" marR="0" anchor="ctr">
                    <a:solidFill>
                      <a:schemeClr val="bg1">
                        <a:lumMod val="85000"/>
                      </a:schemeClr>
                    </a:solidFill>
                  </a:tcPr>
                </a:tc>
                <a:tc>
                  <a:txBody>
                    <a:bodyPr/>
                    <a:lstStyle/>
                    <a:p>
                      <a:pPr algn="ctr"/>
                      <a:r>
                        <a:rPr lang="en-US" sz="2400" b="1" dirty="0" smtClean="0">
                          <a:latin typeface="Arial Narrow" pitchFamily="34" charset="0"/>
                        </a:rPr>
                        <a:t>C2000</a:t>
                      </a:r>
                      <a:endParaRPr lang="en-US" sz="2400" b="1" dirty="0">
                        <a:latin typeface="Arial Narrow" pitchFamily="34" charset="0"/>
                      </a:endParaRPr>
                    </a:p>
                  </a:txBody>
                  <a:tcPr marL="0" marR="0" anchor="ctr">
                    <a:solidFill>
                      <a:schemeClr val="bg1">
                        <a:lumMod val="85000"/>
                      </a:schemeClr>
                    </a:solidFill>
                  </a:tcPr>
                </a:tc>
                <a:tc>
                  <a:txBody>
                    <a:bodyPr/>
                    <a:lstStyle/>
                    <a:p>
                      <a:pPr algn="ctr"/>
                      <a:r>
                        <a:rPr lang="en-US" sz="2400" b="1" smtClean="0">
                          <a:latin typeface="Arial Narrow" pitchFamily="34" charset="0"/>
                        </a:rPr>
                        <a:t>Tiva-C</a:t>
                      </a:r>
                      <a:endParaRPr lang="en-US" sz="2400" b="1" dirty="0">
                        <a:latin typeface="Arial Narrow" pitchFamily="34" charset="0"/>
                      </a:endParaRPr>
                    </a:p>
                  </a:txBody>
                  <a:tcPr marL="0" marR="0" anchor="ctr">
                    <a:solidFill>
                      <a:schemeClr val="bg1">
                        <a:lumMod val="85000"/>
                      </a:schemeClr>
                    </a:solidFill>
                  </a:tcPr>
                </a:tc>
                <a:tc>
                  <a:txBody>
                    <a:bodyPr/>
                    <a:lstStyle/>
                    <a:p>
                      <a:pPr algn="ctr"/>
                      <a:r>
                        <a:rPr lang="en-US" sz="2400" b="1" dirty="0" smtClean="0">
                          <a:latin typeface="Arial Narrow" pitchFamily="34" charset="0"/>
                        </a:rPr>
                        <a:t>Hercules</a:t>
                      </a:r>
                      <a:endParaRPr lang="en-US" sz="2400" b="1" dirty="0">
                        <a:latin typeface="Arial Narrow" pitchFamily="34" charset="0"/>
                      </a:endParaRPr>
                    </a:p>
                  </a:txBody>
                  <a:tcPr marL="0" marR="0" anchor="ctr">
                    <a:solidFill>
                      <a:schemeClr val="bg1">
                        <a:lumMod val="85000"/>
                      </a:schemeClr>
                    </a:solidFill>
                  </a:tcPr>
                </a:tc>
                <a:tc>
                  <a:txBody>
                    <a:bodyPr/>
                    <a:lstStyle/>
                    <a:p>
                      <a:pPr algn="ctr"/>
                      <a:r>
                        <a:rPr lang="en-US" sz="2400" b="1" dirty="0" err="1" smtClean="0">
                          <a:latin typeface="Arial Narrow" pitchFamily="34" charset="0"/>
                        </a:rPr>
                        <a:t>Sitara</a:t>
                      </a:r>
                      <a:endParaRPr lang="en-US" sz="2400" b="1" dirty="0">
                        <a:latin typeface="Arial Narrow" pitchFamily="34" charset="0"/>
                      </a:endParaRPr>
                    </a:p>
                  </a:txBody>
                  <a:tcPr marL="0" marR="0" anchor="ctr">
                    <a:solidFill>
                      <a:schemeClr val="bg1">
                        <a:lumMod val="85000"/>
                      </a:schemeClr>
                    </a:solidFill>
                  </a:tcPr>
                </a:tc>
                <a:tc>
                  <a:txBody>
                    <a:bodyPr/>
                    <a:lstStyle/>
                    <a:p>
                      <a:pPr algn="ctr"/>
                      <a:r>
                        <a:rPr lang="en-US" sz="2400" b="1" dirty="0" smtClean="0">
                          <a:latin typeface="Arial Narrow" pitchFamily="34" charset="0"/>
                        </a:rPr>
                        <a:t>DSP</a:t>
                      </a:r>
                      <a:endParaRPr lang="en-US" sz="2400" b="1" dirty="0">
                        <a:latin typeface="Arial Narrow" pitchFamily="34" charset="0"/>
                      </a:endParaRPr>
                    </a:p>
                  </a:txBody>
                  <a:tcPr marL="0" marR="0" anchor="ctr">
                    <a:solidFill>
                      <a:schemeClr val="bg1">
                        <a:lumMod val="85000"/>
                      </a:schemeClr>
                    </a:solidFill>
                  </a:tcPr>
                </a:tc>
                <a:tc>
                  <a:txBody>
                    <a:bodyPr/>
                    <a:lstStyle/>
                    <a:p>
                      <a:pPr algn="ctr"/>
                      <a:r>
                        <a:rPr lang="en-US" sz="2400" b="1" dirty="0" smtClean="0">
                          <a:latin typeface="Arial Narrow" pitchFamily="34" charset="0"/>
                        </a:rPr>
                        <a:t>Multicore</a:t>
                      </a:r>
                      <a:endParaRPr lang="en-US" sz="2400" b="1" dirty="0">
                        <a:latin typeface="Arial Narrow" pitchFamily="34" charset="0"/>
                      </a:endParaRPr>
                    </a:p>
                  </a:txBody>
                  <a:tcPr marL="0" marR="0" anchor="ctr">
                    <a:solidFill>
                      <a:schemeClr val="bg1">
                        <a:lumMod val="85000"/>
                      </a:schemeClr>
                    </a:solidFill>
                  </a:tcPr>
                </a:tc>
              </a:tr>
              <a:tr h="294862">
                <a:tc>
                  <a:txBody>
                    <a:bodyPr/>
                    <a:lstStyle/>
                    <a:p>
                      <a:pPr algn="ctr">
                        <a:lnSpc>
                          <a:spcPct val="90000"/>
                        </a:lnSpc>
                      </a:pPr>
                      <a:r>
                        <a:rPr lang="en-US" sz="1800" b="0" dirty="0" smtClean="0">
                          <a:latin typeface="Arial Narrow" pitchFamily="34" charset="0"/>
                        </a:rPr>
                        <a:t>16-bit</a:t>
                      </a:r>
                    </a:p>
                  </a:txBody>
                  <a:tcPr marL="0" marR="0" marB="0" anchor="b">
                    <a:lnB w="12700" cap="flat" cmpd="sng" algn="ctr">
                      <a:noFill/>
                      <a:prstDash val="solid"/>
                      <a:round/>
                      <a:headEnd type="none" w="med" len="med"/>
                      <a:tailEnd type="none" w="med" len="med"/>
                    </a:lnB>
                    <a:solidFill>
                      <a:schemeClr val="bg1">
                        <a:lumMod val="85000"/>
                      </a:schemeClr>
                    </a:solidFill>
                  </a:tcPr>
                </a:tc>
                <a:tc>
                  <a:txBody>
                    <a:bodyPr/>
                    <a:lstStyle/>
                    <a:p>
                      <a:pPr algn="ctr">
                        <a:lnSpc>
                          <a:spcPct val="90000"/>
                        </a:lnSpc>
                      </a:pPr>
                      <a:r>
                        <a:rPr lang="en-US" sz="1800" b="0" dirty="0" smtClean="0">
                          <a:latin typeface="Arial Narrow" pitchFamily="34" charset="0"/>
                        </a:rPr>
                        <a:t>32-bit</a:t>
                      </a:r>
                      <a:endParaRPr lang="en-US" sz="1800" b="0" dirty="0">
                        <a:latin typeface="Arial Narrow" pitchFamily="34" charset="0"/>
                      </a:endParaRPr>
                    </a:p>
                  </a:txBody>
                  <a:tcPr marL="0" marR="0" marB="0" anchor="b">
                    <a:lnB w="12700" cap="flat" cmpd="sng" algn="ctr">
                      <a:noFill/>
                      <a:prstDash val="solid"/>
                      <a:round/>
                      <a:headEnd type="none" w="med" len="med"/>
                      <a:tailEnd type="none" w="med" len="med"/>
                    </a:lnB>
                    <a:solidFill>
                      <a:schemeClr val="bg1">
                        <a:lumMod val="85000"/>
                      </a:schemeClr>
                    </a:solidFill>
                  </a:tcPr>
                </a:tc>
                <a:tc>
                  <a:txBody>
                    <a:bodyPr/>
                    <a:lstStyle/>
                    <a:p>
                      <a:pPr algn="ctr">
                        <a:lnSpc>
                          <a:spcPct val="90000"/>
                        </a:lnSpc>
                      </a:pPr>
                      <a:r>
                        <a:rPr lang="en-US" sz="1800" b="0" dirty="0" smtClean="0">
                          <a:latin typeface="Arial Narrow" pitchFamily="34" charset="0"/>
                        </a:rPr>
                        <a:t>32-bit</a:t>
                      </a:r>
                      <a:endParaRPr lang="en-US" sz="1800" b="0" dirty="0">
                        <a:latin typeface="Arial Narrow" pitchFamily="34" charset="0"/>
                      </a:endParaRPr>
                    </a:p>
                  </a:txBody>
                  <a:tcPr marL="0" marR="0" marB="0" anchor="b">
                    <a:lnB w="12700" cap="flat" cmpd="sng" algn="ctr">
                      <a:noFill/>
                      <a:prstDash val="solid"/>
                      <a:round/>
                      <a:headEnd type="none" w="med" len="med"/>
                      <a:tailEnd type="none" w="med" len="med"/>
                    </a:lnB>
                    <a:solidFill>
                      <a:schemeClr val="bg1">
                        <a:lumMod val="85000"/>
                      </a:schemeClr>
                    </a:solidFill>
                  </a:tcPr>
                </a:tc>
                <a:tc>
                  <a:txBody>
                    <a:bodyPr/>
                    <a:lstStyle/>
                    <a:p>
                      <a:pPr algn="ctr">
                        <a:lnSpc>
                          <a:spcPct val="90000"/>
                        </a:lnSpc>
                      </a:pPr>
                      <a:r>
                        <a:rPr lang="en-US" sz="1800" b="0" dirty="0" smtClean="0">
                          <a:latin typeface="Arial Narrow" pitchFamily="34" charset="0"/>
                        </a:rPr>
                        <a:t>32-bit</a:t>
                      </a:r>
                      <a:endParaRPr lang="en-US" sz="1800" b="0" dirty="0">
                        <a:latin typeface="Arial Narrow" pitchFamily="34" charset="0"/>
                      </a:endParaRPr>
                    </a:p>
                  </a:txBody>
                  <a:tcPr marL="0" marR="0" marB="0" anchor="b">
                    <a:lnB w="12700" cap="flat" cmpd="sng" algn="ctr">
                      <a:noFill/>
                      <a:prstDash val="solid"/>
                      <a:round/>
                      <a:headEnd type="none" w="med" len="med"/>
                      <a:tailEnd type="none" w="med" len="med"/>
                    </a:lnB>
                    <a:solidFill>
                      <a:schemeClr val="bg1">
                        <a:lumMod val="85000"/>
                      </a:schemeClr>
                    </a:solidFill>
                  </a:tcPr>
                </a:tc>
                <a:tc>
                  <a:txBody>
                    <a:bodyPr/>
                    <a:lstStyle/>
                    <a:p>
                      <a:pPr algn="ctr">
                        <a:lnSpc>
                          <a:spcPct val="90000"/>
                        </a:lnSpc>
                      </a:pPr>
                      <a:r>
                        <a:rPr lang="en-US" sz="1800" b="0" dirty="0" smtClean="0">
                          <a:latin typeface="Arial Narrow" pitchFamily="34" charset="0"/>
                        </a:rPr>
                        <a:t>32-bit</a:t>
                      </a:r>
                      <a:endParaRPr lang="en-US" sz="1800" b="0" dirty="0">
                        <a:latin typeface="Arial Narrow" pitchFamily="34" charset="0"/>
                      </a:endParaRPr>
                    </a:p>
                  </a:txBody>
                  <a:tcPr marL="0" marR="0" marB="0" anchor="b">
                    <a:lnB w="12700" cap="flat" cmpd="sng" algn="ctr">
                      <a:noFill/>
                      <a:prstDash val="solid"/>
                      <a:round/>
                      <a:headEnd type="none" w="med" len="med"/>
                      <a:tailEnd type="none" w="med" len="med"/>
                    </a:lnB>
                    <a:solidFill>
                      <a:schemeClr val="bg1">
                        <a:lumMod val="85000"/>
                      </a:schemeClr>
                    </a:solidFill>
                  </a:tcPr>
                </a:tc>
                <a:tc>
                  <a:txBody>
                    <a:bodyPr/>
                    <a:lstStyle/>
                    <a:p>
                      <a:pPr algn="ctr">
                        <a:lnSpc>
                          <a:spcPct val="90000"/>
                        </a:lnSpc>
                      </a:pPr>
                      <a:r>
                        <a:rPr lang="en-US" sz="1800" b="0" dirty="0" smtClean="0">
                          <a:latin typeface="Arial Narrow" pitchFamily="34" charset="0"/>
                        </a:rPr>
                        <a:t>16/32-bit</a:t>
                      </a:r>
                      <a:endParaRPr lang="en-US" sz="1800" b="0" dirty="0">
                        <a:latin typeface="Arial Narrow" pitchFamily="34" charset="0"/>
                      </a:endParaRPr>
                    </a:p>
                  </a:txBody>
                  <a:tcPr marL="0" marR="0" marB="0" anchor="b">
                    <a:lnB w="12700" cap="flat" cmpd="sng" algn="ctr">
                      <a:noFill/>
                      <a:prstDash val="solid"/>
                      <a:round/>
                      <a:headEnd type="none" w="med" len="med"/>
                      <a:tailEnd type="none" w="med" len="med"/>
                    </a:lnB>
                    <a:solidFill>
                      <a:schemeClr val="bg1">
                        <a:lumMod val="85000"/>
                      </a:schemeClr>
                    </a:solidFill>
                  </a:tcPr>
                </a:tc>
                <a:tc>
                  <a:txBody>
                    <a:bodyPr/>
                    <a:lstStyle/>
                    <a:p>
                      <a:pPr algn="ctr">
                        <a:lnSpc>
                          <a:spcPct val="90000"/>
                        </a:lnSpc>
                      </a:pPr>
                      <a:r>
                        <a:rPr lang="en-US" sz="1800" b="0" dirty="0" smtClean="0">
                          <a:latin typeface="Arial Narrow" pitchFamily="34" charset="0"/>
                        </a:rPr>
                        <a:t>32-bit</a:t>
                      </a:r>
                      <a:endParaRPr lang="en-US" sz="1800" b="0" dirty="0">
                        <a:latin typeface="Arial Narrow" pitchFamily="34" charset="0"/>
                      </a:endParaRPr>
                    </a:p>
                  </a:txBody>
                  <a:tcPr marL="0" marR="0" marB="0" anchor="b">
                    <a:lnB w="12700" cap="flat" cmpd="sng" algn="ctr">
                      <a:noFill/>
                      <a:prstDash val="solid"/>
                      <a:round/>
                      <a:headEnd type="none" w="med" len="med"/>
                      <a:tailEnd type="none" w="med" len="med"/>
                    </a:lnB>
                    <a:solidFill>
                      <a:schemeClr val="bg1">
                        <a:lumMod val="85000"/>
                      </a:schemeClr>
                    </a:solidFill>
                  </a:tcPr>
                </a:tc>
              </a:tr>
              <a:tr h="350997">
                <a:tc>
                  <a:txBody>
                    <a:bodyPr/>
                    <a:lstStyle/>
                    <a:p>
                      <a:pPr algn="ctr">
                        <a:lnSpc>
                          <a:spcPct val="80000"/>
                        </a:lnSpc>
                      </a:pPr>
                      <a:r>
                        <a:rPr lang="en-US" sz="1800" b="1" dirty="0" smtClean="0">
                          <a:solidFill>
                            <a:schemeClr val="accent4">
                              <a:lumMod val="50000"/>
                            </a:schemeClr>
                          </a:solidFill>
                          <a:latin typeface="Arial Narrow" pitchFamily="34" charset="0"/>
                        </a:rPr>
                        <a:t>Ultra</a:t>
                      </a:r>
                      <a:r>
                        <a:rPr lang="en-US" sz="1800" b="1" baseline="0" dirty="0" smtClean="0">
                          <a:solidFill>
                            <a:schemeClr val="accent4">
                              <a:lumMod val="50000"/>
                            </a:schemeClr>
                          </a:solidFill>
                          <a:latin typeface="Arial Narrow" pitchFamily="34" charset="0"/>
                        </a:rPr>
                        <a:t> Low Power &amp; Cost</a:t>
                      </a:r>
                      <a:endParaRPr lang="en-US" sz="1800" b="1" dirty="0">
                        <a:solidFill>
                          <a:schemeClr val="accent4">
                            <a:lumMod val="50000"/>
                          </a:schemeClr>
                        </a:solidFill>
                        <a:latin typeface="Arial Narrow" pitchFamily="34" charset="0"/>
                      </a:endParaRPr>
                    </a:p>
                  </a:txBody>
                  <a:tcPr marL="0" marR="0" marT="82296" anchor="ctr">
                    <a:lnT w="12700" cap="flat" cmpd="sng" algn="ctr">
                      <a:noFill/>
                      <a:prstDash val="solid"/>
                      <a:round/>
                      <a:headEnd type="none" w="med" len="med"/>
                      <a:tailEnd type="none" w="med" len="med"/>
                    </a:lnT>
                    <a:solidFill>
                      <a:schemeClr val="bg1">
                        <a:lumMod val="85000"/>
                      </a:schemeClr>
                    </a:solidFill>
                  </a:tcPr>
                </a:tc>
                <a:tc>
                  <a:txBody>
                    <a:bodyPr/>
                    <a:lstStyle/>
                    <a:p>
                      <a:pPr algn="ctr">
                        <a:lnSpc>
                          <a:spcPct val="80000"/>
                        </a:lnSpc>
                      </a:pPr>
                      <a:r>
                        <a:rPr lang="en-US" sz="1800" b="1" dirty="0" smtClean="0">
                          <a:solidFill>
                            <a:schemeClr val="accent4">
                              <a:lumMod val="50000"/>
                            </a:schemeClr>
                          </a:solidFill>
                          <a:latin typeface="Arial Narrow" pitchFamily="34" charset="0"/>
                        </a:rPr>
                        <a:t>Real-time</a:t>
                      </a:r>
                      <a:endParaRPr lang="en-US" sz="1800" b="1" dirty="0">
                        <a:solidFill>
                          <a:schemeClr val="accent4">
                            <a:lumMod val="50000"/>
                          </a:schemeClr>
                        </a:solidFill>
                        <a:latin typeface="Arial Narrow" pitchFamily="34" charset="0"/>
                      </a:endParaRPr>
                    </a:p>
                  </a:txBody>
                  <a:tcPr marL="0" marR="0" marT="82296" anchor="ctr">
                    <a:lnT w="12700" cap="flat" cmpd="sng" algn="ctr">
                      <a:noFill/>
                      <a:prstDash val="solid"/>
                      <a:round/>
                      <a:headEnd type="none" w="med" len="med"/>
                      <a:tailEnd type="none" w="med" len="med"/>
                    </a:lnT>
                    <a:solidFill>
                      <a:schemeClr val="bg1">
                        <a:lumMod val="85000"/>
                      </a:schemeClr>
                    </a:solidFill>
                  </a:tcPr>
                </a:tc>
                <a:tc>
                  <a:txBody>
                    <a:bodyPr/>
                    <a:lstStyle/>
                    <a:p>
                      <a:pPr algn="ctr">
                        <a:lnSpc>
                          <a:spcPct val="80000"/>
                        </a:lnSpc>
                      </a:pPr>
                      <a:r>
                        <a:rPr lang="en-US" sz="1800" b="1" dirty="0" smtClean="0">
                          <a:solidFill>
                            <a:schemeClr val="accent4">
                              <a:lumMod val="50000"/>
                            </a:schemeClr>
                          </a:solidFill>
                          <a:latin typeface="Arial Narrow" pitchFamily="34" charset="0"/>
                        </a:rPr>
                        <a:t>All-around</a:t>
                      </a:r>
                      <a:br>
                        <a:rPr lang="en-US" sz="1800" b="1" dirty="0" smtClean="0">
                          <a:solidFill>
                            <a:schemeClr val="accent4">
                              <a:lumMod val="50000"/>
                            </a:schemeClr>
                          </a:solidFill>
                          <a:latin typeface="Arial Narrow" pitchFamily="34" charset="0"/>
                        </a:rPr>
                      </a:br>
                      <a:r>
                        <a:rPr lang="en-US" sz="1800" b="1" dirty="0" smtClean="0">
                          <a:solidFill>
                            <a:schemeClr val="accent4">
                              <a:lumMod val="50000"/>
                            </a:schemeClr>
                          </a:solidFill>
                          <a:latin typeface="Arial Narrow" pitchFamily="34" charset="0"/>
                        </a:rPr>
                        <a:t>MCU</a:t>
                      </a:r>
                    </a:p>
                  </a:txBody>
                  <a:tcPr marL="0" marR="0" marT="82296" anchor="ctr">
                    <a:lnT w="12700" cap="flat" cmpd="sng" algn="ctr">
                      <a:noFill/>
                      <a:prstDash val="solid"/>
                      <a:round/>
                      <a:headEnd type="none" w="med" len="med"/>
                      <a:tailEnd type="none" w="med" len="med"/>
                    </a:lnT>
                    <a:solidFill>
                      <a:schemeClr val="bg1">
                        <a:lumMod val="85000"/>
                      </a:schemeClr>
                    </a:solidFill>
                  </a:tcPr>
                </a:tc>
                <a:tc>
                  <a:txBody>
                    <a:bodyPr/>
                    <a:lstStyle/>
                    <a:p>
                      <a:pPr algn="ctr">
                        <a:lnSpc>
                          <a:spcPct val="80000"/>
                        </a:lnSpc>
                      </a:pPr>
                      <a:r>
                        <a:rPr lang="en-US" sz="1800" b="1" dirty="0" smtClean="0">
                          <a:solidFill>
                            <a:schemeClr val="accent4">
                              <a:lumMod val="50000"/>
                            </a:schemeClr>
                          </a:solidFill>
                          <a:latin typeface="Arial Narrow" pitchFamily="34" charset="0"/>
                        </a:rPr>
                        <a:t>Safety</a:t>
                      </a:r>
                      <a:endParaRPr lang="en-US" sz="1800" b="1" dirty="0">
                        <a:solidFill>
                          <a:schemeClr val="accent4">
                            <a:lumMod val="50000"/>
                          </a:schemeClr>
                        </a:solidFill>
                        <a:latin typeface="Arial Narrow" pitchFamily="34" charset="0"/>
                      </a:endParaRPr>
                    </a:p>
                  </a:txBody>
                  <a:tcPr marL="0" marR="0" marT="82296" anchor="ctr">
                    <a:lnT w="12700" cap="flat" cmpd="sng" algn="ctr">
                      <a:noFill/>
                      <a:prstDash val="solid"/>
                      <a:round/>
                      <a:headEnd type="none" w="med" len="med"/>
                      <a:tailEnd type="none" w="med" len="med"/>
                    </a:lnT>
                    <a:solidFill>
                      <a:schemeClr val="bg1">
                        <a:lumMod val="85000"/>
                      </a:schemeClr>
                    </a:solidFill>
                  </a:tcPr>
                </a:tc>
                <a:tc>
                  <a:txBody>
                    <a:bodyPr/>
                    <a:lstStyle/>
                    <a:p>
                      <a:pPr algn="ctr">
                        <a:lnSpc>
                          <a:spcPct val="80000"/>
                        </a:lnSpc>
                      </a:pPr>
                      <a:r>
                        <a:rPr lang="en-US" sz="1800" b="1" dirty="0" smtClean="0">
                          <a:solidFill>
                            <a:schemeClr val="accent4">
                              <a:lumMod val="50000"/>
                            </a:schemeClr>
                          </a:solidFill>
                          <a:latin typeface="Arial Narrow" pitchFamily="34" charset="0"/>
                        </a:rPr>
                        <a:t>Linux</a:t>
                      </a:r>
                    </a:p>
                    <a:p>
                      <a:pPr algn="ctr">
                        <a:lnSpc>
                          <a:spcPct val="80000"/>
                        </a:lnSpc>
                      </a:pPr>
                      <a:r>
                        <a:rPr lang="en-US" sz="1800" b="1" dirty="0" smtClean="0">
                          <a:solidFill>
                            <a:schemeClr val="accent4">
                              <a:lumMod val="50000"/>
                            </a:schemeClr>
                          </a:solidFill>
                          <a:latin typeface="Arial Narrow" pitchFamily="34" charset="0"/>
                        </a:rPr>
                        <a:t>Android</a:t>
                      </a:r>
                      <a:endParaRPr lang="en-US" sz="1800" b="1" dirty="0">
                        <a:solidFill>
                          <a:schemeClr val="accent4">
                            <a:lumMod val="50000"/>
                          </a:schemeClr>
                        </a:solidFill>
                        <a:latin typeface="Arial Narrow" pitchFamily="34" charset="0"/>
                      </a:endParaRPr>
                    </a:p>
                  </a:txBody>
                  <a:tcPr marL="0" marR="0" marT="82296" anchor="ctr">
                    <a:lnT w="12700" cap="flat" cmpd="sng" algn="ctr">
                      <a:noFill/>
                      <a:prstDash val="solid"/>
                      <a:round/>
                      <a:headEnd type="none" w="med" len="med"/>
                      <a:tailEnd type="none" w="med" len="med"/>
                    </a:lnT>
                    <a:solidFill>
                      <a:schemeClr val="bg1">
                        <a:lumMod val="85000"/>
                      </a:schemeClr>
                    </a:solidFill>
                  </a:tcPr>
                </a:tc>
                <a:tc>
                  <a:txBody>
                    <a:bodyPr/>
                    <a:lstStyle/>
                    <a:p>
                      <a:pPr algn="ctr">
                        <a:lnSpc>
                          <a:spcPct val="80000"/>
                        </a:lnSpc>
                      </a:pPr>
                      <a:r>
                        <a:rPr lang="en-US" sz="1800" b="1" dirty="0" smtClean="0">
                          <a:solidFill>
                            <a:schemeClr val="accent4">
                              <a:lumMod val="50000"/>
                            </a:schemeClr>
                          </a:solidFill>
                          <a:latin typeface="Arial Narrow" pitchFamily="34" charset="0"/>
                        </a:rPr>
                        <a:t>All-around</a:t>
                      </a:r>
                      <a:r>
                        <a:rPr lang="en-US" sz="1800" b="1" baseline="0" dirty="0" smtClean="0">
                          <a:solidFill>
                            <a:schemeClr val="accent4">
                              <a:lumMod val="50000"/>
                            </a:schemeClr>
                          </a:solidFill>
                          <a:latin typeface="Arial Narrow" pitchFamily="34" charset="0"/>
                        </a:rPr>
                        <a:t> </a:t>
                      </a:r>
                      <a:br>
                        <a:rPr lang="en-US" sz="1800" b="1" baseline="0" dirty="0" smtClean="0">
                          <a:solidFill>
                            <a:schemeClr val="accent4">
                              <a:lumMod val="50000"/>
                            </a:schemeClr>
                          </a:solidFill>
                          <a:latin typeface="Arial Narrow" pitchFamily="34" charset="0"/>
                        </a:rPr>
                      </a:br>
                      <a:r>
                        <a:rPr lang="en-US" sz="1800" b="1" baseline="0" dirty="0" smtClean="0">
                          <a:solidFill>
                            <a:schemeClr val="accent4">
                              <a:lumMod val="50000"/>
                            </a:schemeClr>
                          </a:solidFill>
                          <a:latin typeface="Arial Narrow" pitchFamily="34" charset="0"/>
                        </a:rPr>
                        <a:t>DSP</a:t>
                      </a:r>
                      <a:endParaRPr lang="en-US" sz="1800" b="1" dirty="0">
                        <a:solidFill>
                          <a:schemeClr val="accent4">
                            <a:lumMod val="50000"/>
                          </a:schemeClr>
                        </a:solidFill>
                        <a:latin typeface="Arial Narrow" pitchFamily="34" charset="0"/>
                      </a:endParaRPr>
                    </a:p>
                  </a:txBody>
                  <a:tcPr marL="0" marR="0" marT="82296" anchor="ctr">
                    <a:lnT w="12700" cap="flat" cmpd="sng" algn="ctr">
                      <a:noFill/>
                      <a:prstDash val="solid"/>
                      <a:round/>
                      <a:headEnd type="none" w="med" len="med"/>
                      <a:tailEnd type="none" w="med" len="med"/>
                    </a:lnT>
                    <a:solidFill>
                      <a:schemeClr val="bg1">
                        <a:lumMod val="85000"/>
                      </a:schemeClr>
                    </a:solidFill>
                  </a:tcPr>
                </a:tc>
                <a:tc>
                  <a:txBody>
                    <a:bodyPr/>
                    <a:lstStyle/>
                    <a:p>
                      <a:pPr algn="ctr">
                        <a:lnSpc>
                          <a:spcPct val="80000"/>
                        </a:lnSpc>
                      </a:pPr>
                      <a:r>
                        <a:rPr lang="en-US" sz="1800" b="1" dirty="0" smtClean="0">
                          <a:solidFill>
                            <a:schemeClr val="accent4">
                              <a:lumMod val="50000"/>
                            </a:schemeClr>
                          </a:solidFill>
                          <a:latin typeface="Arial Narrow" pitchFamily="34" charset="0"/>
                        </a:rPr>
                        <a:t>Massive Performance</a:t>
                      </a:r>
                      <a:endParaRPr lang="en-US" sz="1800" b="1" dirty="0">
                        <a:solidFill>
                          <a:schemeClr val="accent4">
                            <a:lumMod val="50000"/>
                          </a:schemeClr>
                        </a:solidFill>
                        <a:latin typeface="Arial Narrow" pitchFamily="34" charset="0"/>
                      </a:endParaRPr>
                    </a:p>
                  </a:txBody>
                  <a:tcPr marL="0" marR="0" marT="82296" anchor="ctr">
                    <a:lnT w="12700" cap="flat" cmpd="sng" algn="ctr">
                      <a:noFill/>
                      <a:prstDash val="solid"/>
                      <a:round/>
                      <a:headEnd type="none" w="med" len="med"/>
                      <a:tailEnd type="none" w="med" len="med"/>
                    </a:lnT>
                    <a:solidFill>
                      <a:schemeClr val="bg1">
                        <a:lumMod val="85000"/>
                      </a:schemeClr>
                    </a:solidFill>
                  </a:tcPr>
                </a:tc>
              </a:tr>
              <a:tr h="1116045">
                <a:tc>
                  <a:txBody>
                    <a:bodyPr/>
                    <a:lstStyle/>
                    <a:p>
                      <a:pPr algn="ctr"/>
                      <a:r>
                        <a:rPr lang="en-US" sz="1600" b="1" dirty="0" smtClean="0">
                          <a:solidFill>
                            <a:srgbClr val="FFFFFF"/>
                          </a:solidFill>
                        </a:rPr>
                        <a:t>MSP430 </a:t>
                      </a:r>
                    </a:p>
                    <a:p>
                      <a:pPr algn="ctr"/>
                      <a:r>
                        <a:rPr lang="en-US" sz="1600" b="1" dirty="0" smtClean="0">
                          <a:solidFill>
                            <a:srgbClr val="FFFFFF"/>
                          </a:solidFill>
                        </a:rPr>
                        <a:t>ULP RISC</a:t>
                      </a:r>
                      <a:br>
                        <a:rPr lang="en-US" sz="1600" b="1" dirty="0" smtClean="0">
                          <a:solidFill>
                            <a:srgbClr val="FFFFFF"/>
                          </a:solidFill>
                        </a:rPr>
                      </a:br>
                      <a:r>
                        <a:rPr lang="en-US" sz="1600" b="1" dirty="0" smtClean="0">
                          <a:solidFill>
                            <a:srgbClr val="FFFFFF"/>
                          </a:solidFill>
                        </a:rPr>
                        <a:t>MCU</a:t>
                      </a:r>
                      <a:endParaRPr lang="en-US" sz="1600" b="1" dirty="0">
                        <a:solidFill>
                          <a:srgbClr val="FFFFFF"/>
                        </a:solidFill>
                      </a:endParaRPr>
                    </a:p>
                  </a:txBody>
                  <a:tcPr marL="0" marR="0" anchor="ctr">
                    <a:lnB w="12700" cap="flat" cmpd="sng" algn="ctr">
                      <a:solidFill>
                        <a:schemeClr val="bg1"/>
                      </a:solidFill>
                      <a:prstDash val="solid"/>
                      <a:round/>
                      <a:headEnd type="none" w="med" len="med"/>
                      <a:tailEnd type="none" w="med" len="med"/>
                    </a:lnB>
                    <a:solidFill>
                      <a:srgbClr val="002060"/>
                    </a:solidFill>
                  </a:tcPr>
                </a:tc>
                <a:tc>
                  <a:txBody>
                    <a:bodyPr/>
                    <a:lstStyle/>
                    <a:p>
                      <a:pPr marL="114300" marR="0" indent="-114300" algn="l" defTabSz="914400" rtl="0" eaLnBrk="1" fontAlgn="auto" latinLnBrk="0" hangingPunct="1">
                        <a:lnSpc>
                          <a:spcPct val="90000"/>
                        </a:lnSpc>
                        <a:spcBef>
                          <a:spcPts val="600"/>
                        </a:spcBef>
                        <a:spcAft>
                          <a:spcPts val="0"/>
                        </a:spcAft>
                        <a:buClrTx/>
                        <a:buSzTx/>
                        <a:buFont typeface="Arial" pitchFamily="34" charset="0"/>
                        <a:buChar char="•"/>
                        <a:tabLst/>
                        <a:defRPr/>
                      </a:pPr>
                      <a:r>
                        <a:rPr lang="en-US" sz="1600" b="1" kern="1200" dirty="0" smtClean="0">
                          <a:solidFill>
                            <a:srgbClr val="FFFFFF"/>
                          </a:solidFill>
                          <a:latin typeface="+mn-lt"/>
                          <a:ea typeface="+mn-ea"/>
                          <a:cs typeface="+mn-cs"/>
                        </a:rPr>
                        <a:t>Real-time C28x MCU</a:t>
                      </a:r>
                    </a:p>
                    <a:p>
                      <a:pPr marL="114300" indent="-114300" algn="l">
                        <a:lnSpc>
                          <a:spcPct val="90000"/>
                        </a:lnSpc>
                        <a:spcBef>
                          <a:spcPts val="600"/>
                        </a:spcBef>
                        <a:spcAft>
                          <a:spcPts val="0"/>
                        </a:spcAft>
                        <a:buFont typeface="Arial" pitchFamily="34" charset="0"/>
                        <a:buChar char="•"/>
                      </a:pPr>
                      <a:r>
                        <a:rPr lang="en-US" sz="1600" b="1" dirty="0" smtClean="0">
                          <a:solidFill>
                            <a:srgbClr val="FFFFFF"/>
                          </a:solidFill>
                          <a:latin typeface="Arial Narrow" pitchFamily="34" charset="0"/>
                        </a:rPr>
                        <a:t>ARM</a:t>
                      </a:r>
                      <a:r>
                        <a:rPr lang="en-US" sz="1600" b="1" baseline="0" dirty="0" smtClean="0">
                          <a:solidFill>
                            <a:srgbClr val="FFFFFF"/>
                          </a:solidFill>
                        </a:rPr>
                        <a:t> </a:t>
                      </a:r>
                      <a:r>
                        <a:rPr lang="en-US" sz="1600" b="1" dirty="0" smtClean="0">
                          <a:solidFill>
                            <a:srgbClr val="FFFFFF"/>
                          </a:solidFill>
                          <a:latin typeface="Arial Narrow" pitchFamily="34" charset="0"/>
                        </a:rPr>
                        <a:t>M3+C28</a:t>
                      </a:r>
                      <a:endParaRPr lang="en-US" sz="1100" b="1" dirty="0">
                        <a:solidFill>
                          <a:srgbClr val="FFFFFF"/>
                        </a:solidFill>
                        <a:latin typeface="Arial Narrow" pitchFamily="34" charset="0"/>
                      </a:endParaRPr>
                    </a:p>
                  </a:txBody>
                  <a:tcPr marL="36576" marR="0" anchor="ctr">
                    <a:lnB w="12700" cap="flat" cmpd="sng" algn="ctr">
                      <a:solidFill>
                        <a:schemeClr val="bg1"/>
                      </a:solidFill>
                      <a:prstDash val="solid"/>
                      <a:round/>
                      <a:headEnd type="none" w="med" len="med"/>
                      <a:tailEnd type="none" w="med" len="med"/>
                    </a:lnB>
                    <a:gradFill flip="none" rotWithShape="1">
                      <a:gsLst>
                        <a:gs pos="21000">
                          <a:srgbClr val="002060"/>
                        </a:gs>
                        <a:gs pos="81000">
                          <a:srgbClr val="FF0000"/>
                        </a:gs>
                      </a:gsLst>
                      <a:lin ang="4500000" scaled="0"/>
                      <a:tileRect/>
                    </a:gradFill>
                  </a:tcPr>
                </a:tc>
                <a:tc>
                  <a:txBody>
                    <a:bodyPr/>
                    <a:lstStyle/>
                    <a:p>
                      <a:pPr algn="ctr">
                        <a:spcBef>
                          <a:spcPts val="400"/>
                        </a:spcBef>
                      </a:pPr>
                      <a:r>
                        <a:rPr lang="en-US" sz="1600" b="1" dirty="0" smtClean="0">
                          <a:solidFill>
                            <a:srgbClr val="FFFFFF"/>
                          </a:solidFill>
                        </a:rPr>
                        <a:t>ARM</a:t>
                      </a:r>
                    </a:p>
                    <a:p>
                      <a:pPr marL="109538" indent="0" algn="l">
                        <a:spcBef>
                          <a:spcPts val="400"/>
                        </a:spcBef>
                      </a:pPr>
                      <a:r>
                        <a:rPr lang="en-US" sz="1600" b="1" dirty="0" smtClean="0">
                          <a:solidFill>
                            <a:srgbClr val="FFFFFF"/>
                          </a:solidFill>
                        </a:rPr>
                        <a:t>Cortex-M3</a:t>
                      </a:r>
                      <a:br>
                        <a:rPr lang="en-US" sz="1600" b="1" dirty="0" smtClean="0">
                          <a:solidFill>
                            <a:srgbClr val="FFFFFF"/>
                          </a:solidFill>
                        </a:rPr>
                      </a:br>
                      <a:r>
                        <a:rPr lang="en-US" sz="1600" b="1" dirty="0" smtClean="0">
                          <a:solidFill>
                            <a:srgbClr val="FFFFFF"/>
                          </a:solidFill>
                        </a:rPr>
                        <a:t>Cortex-M4F</a:t>
                      </a:r>
                      <a:endParaRPr lang="en-US" sz="1600" b="1" dirty="0">
                        <a:solidFill>
                          <a:srgbClr val="FFFFFF"/>
                        </a:solidFill>
                      </a:endParaRPr>
                    </a:p>
                  </a:txBody>
                  <a:tcPr marL="0" marR="0" anchor="ctr">
                    <a:lnB w="12700" cap="flat" cmpd="sng" algn="ctr">
                      <a:solidFill>
                        <a:schemeClr val="bg1"/>
                      </a:solidFill>
                      <a:prstDash val="solid"/>
                      <a:round/>
                      <a:headEnd type="none" w="med" len="med"/>
                      <a:tailEnd type="none" w="med" len="med"/>
                    </a:lnB>
                    <a:solidFill>
                      <a:srgbClr val="FF0000"/>
                    </a:solidFill>
                  </a:tcPr>
                </a:tc>
                <a:tc>
                  <a:txBody>
                    <a:bodyPr/>
                    <a:lstStyle/>
                    <a:p>
                      <a:pPr algn="ctr">
                        <a:spcBef>
                          <a:spcPts val="400"/>
                        </a:spcBef>
                      </a:pPr>
                      <a:r>
                        <a:rPr lang="en-US" sz="1600" b="1" dirty="0" smtClean="0">
                          <a:solidFill>
                            <a:srgbClr val="FFFFFF"/>
                          </a:solidFill>
                        </a:rPr>
                        <a:t>ARM</a:t>
                      </a:r>
                    </a:p>
                    <a:p>
                      <a:pPr algn="ctr">
                        <a:spcBef>
                          <a:spcPts val="400"/>
                        </a:spcBef>
                      </a:pPr>
                      <a:r>
                        <a:rPr lang="en-US" sz="1600" b="1" dirty="0" smtClean="0">
                          <a:solidFill>
                            <a:srgbClr val="FFFFFF"/>
                          </a:solidFill>
                        </a:rPr>
                        <a:t>Cortex-M3 </a:t>
                      </a:r>
                      <a:br>
                        <a:rPr lang="en-US" sz="1600" b="1" dirty="0" smtClean="0">
                          <a:solidFill>
                            <a:srgbClr val="FFFFFF"/>
                          </a:solidFill>
                        </a:rPr>
                      </a:br>
                      <a:r>
                        <a:rPr lang="en-US" sz="1600" b="1" dirty="0" smtClean="0">
                          <a:solidFill>
                            <a:srgbClr val="FFFFFF"/>
                          </a:solidFill>
                        </a:rPr>
                        <a:t>Cortex-R4</a:t>
                      </a:r>
                      <a:endParaRPr lang="en-US" sz="1600" b="1" dirty="0">
                        <a:solidFill>
                          <a:srgbClr val="FFFFFF"/>
                        </a:solidFill>
                      </a:endParaRPr>
                    </a:p>
                  </a:txBody>
                  <a:tcPr marL="0" marR="0" anchor="ctr">
                    <a:lnB w="12700" cap="flat" cmpd="sng" algn="ctr">
                      <a:solidFill>
                        <a:schemeClr val="bg1"/>
                      </a:solidFill>
                      <a:prstDash val="solid"/>
                      <a:round/>
                      <a:headEnd type="none" w="med" len="med"/>
                      <a:tailEnd type="none" w="med" len="med"/>
                    </a:lnB>
                    <a:solidFill>
                      <a:srgbClr val="FF0000"/>
                    </a:solidFill>
                  </a:tcPr>
                </a:tc>
                <a:tc>
                  <a:txBody>
                    <a:bodyPr/>
                    <a:lstStyle/>
                    <a:p>
                      <a:pPr algn="ctr">
                        <a:spcBef>
                          <a:spcPts val="400"/>
                        </a:spcBef>
                      </a:pPr>
                      <a:r>
                        <a:rPr lang="en-US" sz="1600" b="1" dirty="0" smtClean="0">
                          <a:solidFill>
                            <a:srgbClr val="FFFFFF"/>
                          </a:solidFill>
                        </a:rPr>
                        <a:t>ARM</a:t>
                      </a:r>
                    </a:p>
                    <a:p>
                      <a:pPr algn="ctr">
                        <a:spcBef>
                          <a:spcPts val="400"/>
                        </a:spcBef>
                      </a:pPr>
                      <a:r>
                        <a:rPr lang="en-US" sz="1600" b="1" dirty="0" smtClean="0">
                          <a:solidFill>
                            <a:srgbClr val="FFFFFF"/>
                          </a:solidFill>
                        </a:rPr>
                        <a:t>Cortex-A8</a:t>
                      </a:r>
                      <a:br>
                        <a:rPr lang="en-US" sz="1600" b="1" dirty="0" smtClean="0">
                          <a:solidFill>
                            <a:srgbClr val="FFFFFF"/>
                          </a:solidFill>
                        </a:rPr>
                      </a:br>
                      <a:r>
                        <a:rPr lang="en-US" sz="1600" b="1" dirty="0" smtClean="0">
                          <a:solidFill>
                            <a:srgbClr val="FFFFFF"/>
                          </a:solidFill>
                        </a:rPr>
                        <a:t>Cortex-A9</a:t>
                      </a:r>
                      <a:endParaRPr lang="en-US" sz="1600" b="1" dirty="0">
                        <a:solidFill>
                          <a:srgbClr val="FFFFFF"/>
                        </a:solidFill>
                      </a:endParaRPr>
                    </a:p>
                  </a:txBody>
                  <a:tcPr marL="0" marR="0" anchor="ctr">
                    <a:lnB w="12700" cap="flat" cmpd="sng" algn="ctr">
                      <a:solidFill>
                        <a:schemeClr val="bg1"/>
                      </a:solidFill>
                      <a:prstDash val="solid"/>
                      <a:round/>
                      <a:headEnd type="none" w="med" len="med"/>
                      <a:tailEnd type="none" w="med" len="med"/>
                    </a:lnB>
                    <a:solidFill>
                      <a:srgbClr val="FF0000"/>
                    </a:solidFill>
                  </a:tcPr>
                </a:tc>
                <a:tc>
                  <a:txBody>
                    <a:bodyPr/>
                    <a:lstStyle/>
                    <a:p>
                      <a:pPr marL="4762" marR="0" indent="0" algn="ctr" defTabSz="914400" rtl="0" eaLnBrk="1" fontAlgn="auto" latinLnBrk="0" hangingPunct="1">
                        <a:lnSpc>
                          <a:spcPct val="90000"/>
                        </a:lnSpc>
                        <a:spcBef>
                          <a:spcPts val="400"/>
                        </a:spcBef>
                        <a:spcAft>
                          <a:spcPts val="0"/>
                        </a:spcAft>
                        <a:buClrTx/>
                        <a:buSzTx/>
                        <a:buFont typeface="Arial" pitchFamily="34" charset="0"/>
                        <a:buNone/>
                        <a:tabLst/>
                        <a:defRPr/>
                      </a:pPr>
                      <a:r>
                        <a:rPr lang="en-US" sz="1600" b="1" dirty="0" smtClean="0">
                          <a:solidFill>
                            <a:srgbClr val="FFFFFF"/>
                          </a:solidFill>
                        </a:rPr>
                        <a:t>DSP</a:t>
                      </a:r>
                    </a:p>
                    <a:p>
                      <a:pPr marL="4762" marR="0" indent="0" algn="ctr" defTabSz="914400" rtl="0" eaLnBrk="1" fontAlgn="auto" latinLnBrk="0" hangingPunct="1">
                        <a:lnSpc>
                          <a:spcPct val="90000"/>
                        </a:lnSpc>
                        <a:spcBef>
                          <a:spcPts val="400"/>
                        </a:spcBef>
                        <a:spcAft>
                          <a:spcPts val="0"/>
                        </a:spcAft>
                        <a:buClrTx/>
                        <a:buSzTx/>
                        <a:buFont typeface="Arial" pitchFamily="34" charset="0"/>
                        <a:buNone/>
                        <a:tabLst/>
                        <a:defRPr/>
                      </a:pPr>
                      <a:r>
                        <a:rPr lang="en-US" sz="1600" b="1" dirty="0" smtClean="0">
                          <a:solidFill>
                            <a:srgbClr val="FFFFFF"/>
                          </a:solidFill>
                        </a:rPr>
                        <a:t>C5000</a:t>
                      </a:r>
                      <a:br>
                        <a:rPr lang="en-US" sz="1600" b="1" dirty="0" smtClean="0">
                          <a:solidFill>
                            <a:srgbClr val="FFFFFF"/>
                          </a:solidFill>
                        </a:rPr>
                      </a:br>
                      <a:r>
                        <a:rPr lang="en-US" sz="1600" b="1" dirty="0" smtClean="0">
                          <a:solidFill>
                            <a:srgbClr val="FFFFFF"/>
                          </a:solidFill>
                        </a:rPr>
                        <a:t>C6000</a:t>
                      </a:r>
                    </a:p>
                  </a:txBody>
                  <a:tcPr marL="27432" marR="0" anchor="ctr">
                    <a:lnB w="12700" cap="flat" cmpd="sng" algn="ctr">
                      <a:solidFill>
                        <a:schemeClr val="bg1"/>
                      </a:solidFill>
                      <a:prstDash val="solid"/>
                      <a:round/>
                      <a:headEnd type="none" w="med" len="med"/>
                      <a:tailEnd type="none" w="med" len="med"/>
                    </a:lnB>
                    <a:solidFill>
                      <a:srgbClr val="002060"/>
                    </a:solidFill>
                  </a:tcPr>
                </a:tc>
                <a:tc>
                  <a:txBody>
                    <a:bodyPr/>
                    <a:lstStyle/>
                    <a:p>
                      <a:pPr marL="176213" marR="0" indent="-10953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1" baseline="0" dirty="0" smtClean="0">
                          <a:solidFill>
                            <a:srgbClr val="FFFFFF"/>
                          </a:solidFill>
                        </a:rPr>
                        <a:t>C66 + C66</a:t>
                      </a:r>
                    </a:p>
                    <a:p>
                      <a:pPr marL="176213" indent="-109538" algn="l">
                        <a:lnSpc>
                          <a:spcPct val="100000"/>
                        </a:lnSpc>
                        <a:spcBef>
                          <a:spcPts val="0"/>
                        </a:spcBef>
                        <a:buFont typeface="Arial" pitchFamily="34" charset="0"/>
                        <a:buChar char="•"/>
                      </a:pPr>
                      <a:r>
                        <a:rPr lang="en-US" sz="1600" b="1" baseline="0" dirty="0" smtClean="0">
                          <a:solidFill>
                            <a:srgbClr val="FFFFFF"/>
                          </a:solidFill>
                        </a:rPr>
                        <a:t>A15 + C66</a:t>
                      </a:r>
                    </a:p>
                    <a:p>
                      <a:pPr marL="176213" indent="-109538" algn="l">
                        <a:lnSpc>
                          <a:spcPct val="100000"/>
                        </a:lnSpc>
                        <a:spcBef>
                          <a:spcPts val="0"/>
                        </a:spcBef>
                        <a:buFont typeface="Arial" pitchFamily="34" charset="0"/>
                        <a:buChar char="•"/>
                      </a:pPr>
                      <a:r>
                        <a:rPr lang="en-US" sz="1600" b="1" baseline="0" dirty="0" smtClean="0">
                          <a:solidFill>
                            <a:srgbClr val="FFFFFF"/>
                          </a:solidFill>
                        </a:rPr>
                        <a:t>A8 + C64</a:t>
                      </a:r>
                      <a:endParaRPr lang="en-US" sz="700" b="1" baseline="0" dirty="0" smtClean="0">
                        <a:solidFill>
                          <a:srgbClr val="FFFFFF"/>
                        </a:solidFill>
                      </a:endParaRPr>
                    </a:p>
                    <a:p>
                      <a:pPr marL="176213" marR="0" indent="-10953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1" baseline="0" dirty="0" smtClean="0">
                          <a:solidFill>
                            <a:srgbClr val="FFFFFF"/>
                          </a:solidFill>
                          <a:latin typeface="Arial Narrow" pitchFamily="34" charset="0"/>
                        </a:rPr>
                        <a:t>ARM9 + C674</a:t>
                      </a:r>
                    </a:p>
                  </a:txBody>
                  <a:tcPr marL="27432" marR="0" anchor="ctr">
                    <a:lnB w="12700" cap="flat" cmpd="sng" algn="ctr">
                      <a:solidFill>
                        <a:schemeClr val="bg1"/>
                      </a:solidFill>
                      <a:prstDash val="solid"/>
                      <a:round/>
                      <a:headEnd type="none" w="med" len="med"/>
                      <a:tailEnd type="none" w="med" len="med"/>
                    </a:lnB>
                    <a:gradFill flip="none" rotWithShape="1">
                      <a:gsLst>
                        <a:gs pos="9000">
                          <a:srgbClr val="002060"/>
                        </a:gs>
                        <a:gs pos="74000">
                          <a:srgbClr val="FF0000"/>
                        </a:gs>
                      </a:gsLst>
                      <a:lin ang="5400000" scaled="1"/>
                      <a:tileRect/>
                    </a:gradFill>
                  </a:tcPr>
                </a:tc>
              </a:tr>
              <a:tr h="1183575">
                <a:tc>
                  <a:txBody>
                    <a:bodyPr/>
                    <a:lstStyle/>
                    <a:p>
                      <a:pPr marL="109538" indent="-109538" algn="l">
                        <a:lnSpc>
                          <a:spcPct val="80000"/>
                        </a:lnSpc>
                        <a:spcBef>
                          <a:spcPts val="300"/>
                        </a:spcBef>
                        <a:spcAft>
                          <a:spcPts val="0"/>
                        </a:spcAft>
                        <a:buFont typeface="Arial" pitchFamily="34" charset="0"/>
                        <a:buChar char="•"/>
                        <a:tabLst>
                          <a:tab pos="573088" algn="ctr"/>
                        </a:tabLst>
                      </a:pPr>
                      <a:r>
                        <a:rPr lang="en-US" sz="1600" b="0" kern="1200" baseline="0" dirty="0" smtClean="0">
                          <a:solidFill>
                            <a:schemeClr val="dk1"/>
                          </a:solidFill>
                          <a:latin typeface="Arial Narrow" pitchFamily="34" charset="0"/>
                          <a:ea typeface="+mn-ea"/>
                          <a:cs typeface="+mn-cs"/>
                        </a:rPr>
                        <a:t>Low </a:t>
                      </a:r>
                      <a:r>
                        <a:rPr lang="en-US" sz="1600" b="0" kern="1200" baseline="0" dirty="0" err="1" smtClean="0">
                          <a:solidFill>
                            <a:schemeClr val="dk1"/>
                          </a:solidFill>
                          <a:latin typeface="Arial Narrow" pitchFamily="34" charset="0"/>
                          <a:ea typeface="+mn-ea"/>
                          <a:cs typeface="+mn-cs"/>
                        </a:rPr>
                        <a:t>Pwr</a:t>
                      </a:r>
                      <a:r>
                        <a:rPr lang="en-US" sz="1600" b="0" kern="1200" baseline="0" dirty="0" smtClean="0">
                          <a:solidFill>
                            <a:schemeClr val="dk1"/>
                          </a:solidFill>
                          <a:latin typeface="Arial Narrow" pitchFamily="34" charset="0"/>
                          <a:ea typeface="+mn-ea"/>
                          <a:cs typeface="+mn-cs"/>
                        </a:rPr>
                        <a:t> Mode</a:t>
                      </a:r>
                    </a:p>
                    <a:p>
                      <a:pPr marL="231775" lvl="2" indent="-111125" algn="l">
                        <a:lnSpc>
                          <a:spcPct val="90000"/>
                        </a:lnSpc>
                        <a:spcBef>
                          <a:spcPts val="0"/>
                        </a:spcBef>
                        <a:spcAft>
                          <a:spcPts val="0"/>
                        </a:spcAft>
                        <a:buClr>
                          <a:schemeClr val="bg1">
                            <a:lumMod val="50000"/>
                          </a:schemeClr>
                        </a:buClr>
                        <a:buSzPct val="80000"/>
                        <a:buFont typeface="Wingdings" pitchFamily="2" charset="2"/>
                        <a:buChar char="§"/>
                        <a:tabLst/>
                      </a:pPr>
                      <a:r>
                        <a:rPr lang="en-US" sz="1600" b="0" kern="1200" baseline="0" dirty="0" smtClean="0">
                          <a:solidFill>
                            <a:schemeClr val="dk1"/>
                          </a:solidFill>
                          <a:latin typeface="Arial Narrow" pitchFamily="34" charset="0"/>
                          <a:ea typeface="+mn-ea"/>
                          <a:cs typeface="+mn-cs"/>
                        </a:rPr>
                        <a:t>0.1 µA</a:t>
                      </a:r>
                    </a:p>
                    <a:p>
                      <a:pPr marL="231775" marR="0" lvl="2" indent="-111125" algn="l" defTabSz="914400" rtl="0" eaLnBrk="1" fontAlgn="auto" latinLnBrk="0" hangingPunct="1">
                        <a:lnSpc>
                          <a:spcPct val="90000"/>
                        </a:lnSpc>
                        <a:spcBef>
                          <a:spcPts val="0"/>
                        </a:spcBef>
                        <a:spcAft>
                          <a:spcPts val="0"/>
                        </a:spcAft>
                        <a:buClr>
                          <a:schemeClr val="bg1">
                            <a:lumMod val="50000"/>
                          </a:schemeClr>
                        </a:buClr>
                        <a:buSzPct val="80000"/>
                        <a:buFont typeface="Wingdings" pitchFamily="2" charset="2"/>
                        <a:buChar char="§"/>
                        <a:tabLst/>
                        <a:defRPr/>
                      </a:pPr>
                      <a:r>
                        <a:rPr lang="en-US" sz="1600" b="0" kern="1200" baseline="0" dirty="0" smtClean="0">
                          <a:solidFill>
                            <a:schemeClr val="dk1"/>
                          </a:solidFill>
                          <a:latin typeface="Arial Narrow" pitchFamily="34" charset="0"/>
                          <a:ea typeface="+mn-ea"/>
                          <a:cs typeface="+mn-cs"/>
                        </a:rPr>
                        <a:t>0.5 µA (RTC)</a:t>
                      </a:r>
                    </a:p>
                    <a:p>
                      <a:pPr marL="109538" marR="0" indent="-109538" algn="l" defTabSz="914400" rtl="0" eaLnBrk="1" fontAlgn="auto" latinLnBrk="0" hangingPunct="1">
                        <a:lnSpc>
                          <a:spcPct val="80000"/>
                        </a:lnSpc>
                        <a:spcBef>
                          <a:spcPts val="300"/>
                        </a:spcBef>
                        <a:spcAft>
                          <a:spcPts val="0"/>
                        </a:spcAft>
                        <a:buClrTx/>
                        <a:buSzTx/>
                        <a:buFont typeface="Arial" pitchFamily="34" charset="0"/>
                        <a:buChar char="•"/>
                        <a:tabLst>
                          <a:tab pos="573088" algn="ctr"/>
                        </a:tabLst>
                        <a:defRPr/>
                      </a:pPr>
                      <a:r>
                        <a:rPr lang="en-US" sz="1600" b="0" kern="1200" baseline="0" dirty="0" smtClean="0">
                          <a:solidFill>
                            <a:schemeClr val="dk1"/>
                          </a:solidFill>
                          <a:latin typeface="Arial Narrow" pitchFamily="34" charset="0"/>
                          <a:ea typeface="+mn-ea"/>
                          <a:cs typeface="+mn-cs"/>
                        </a:rPr>
                        <a:t>Analog I/F</a:t>
                      </a:r>
                    </a:p>
                    <a:p>
                      <a:pPr marL="109538" marR="0" indent="-109538" algn="l" defTabSz="914400" rtl="0" eaLnBrk="1" fontAlgn="auto" latinLnBrk="0" hangingPunct="1">
                        <a:lnSpc>
                          <a:spcPct val="80000"/>
                        </a:lnSpc>
                        <a:spcBef>
                          <a:spcPts val="300"/>
                        </a:spcBef>
                        <a:spcAft>
                          <a:spcPts val="0"/>
                        </a:spcAft>
                        <a:buClrTx/>
                        <a:buSzTx/>
                        <a:buFont typeface="Arial" pitchFamily="34" charset="0"/>
                        <a:buChar char="•"/>
                        <a:tabLst>
                          <a:tab pos="573088" algn="ctr"/>
                        </a:tabLst>
                        <a:defRPr/>
                      </a:pPr>
                      <a:r>
                        <a:rPr lang="en-US" sz="1600" b="0" kern="1200" baseline="0" dirty="0" smtClean="0">
                          <a:solidFill>
                            <a:schemeClr val="dk1"/>
                          </a:solidFill>
                          <a:latin typeface="Arial Narrow" pitchFamily="34" charset="0"/>
                          <a:ea typeface="+mn-ea"/>
                          <a:cs typeface="+mn-cs"/>
                        </a:rPr>
                        <a:t>RF430</a:t>
                      </a:r>
                    </a:p>
                  </a:txBody>
                  <a:tcPr marL="4572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109538" marR="0" indent="-109538" algn="l" defTabSz="914400" rtl="0" eaLnBrk="1" fontAlgn="auto" latinLnBrk="0" hangingPunct="1">
                        <a:lnSpc>
                          <a:spcPct val="80000"/>
                        </a:lnSpc>
                        <a:spcBef>
                          <a:spcPts val="600"/>
                        </a:spcBef>
                        <a:spcAft>
                          <a:spcPts val="0"/>
                        </a:spcAft>
                        <a:buClrTx/>
                        <a:buSzTx/>
                        <a:buFont typeface="Arial" pitchFamily="34" charset="0"/>
                        <a:buChar char="•"/>
                        <a:tabLst>
                          <a:tab pos="682625" algn="l"/>
                        </a:tabLst>
                        <a:defRPr/>
                      </a:pPr>
                      <a:r>
                        <a:rPr lang="en-US" sz="1600" b="0" kern="1200" dirty="0" smtClean="0">
                          <a:solidFill>
                            <a:schemeClr val="dk1"/>
                          </a:solidFill>
                          <a:latin typeface="Arial Narrow" pitchFamily="34" charset="0"/>
                          <a:ea typeface="+mn-ea"/>
                          <a:cs typeface="+mn-cs"/>
                        </a:rPr>
                        <a:t>Motor Control</a:t>
                      </a:r>
                    </a:p>
                    <a:p>
                      <a:pPr marL="109538" marR="0" indent="-109538" algn="l" defTabSz="914400" rtl="0" eaLnBrk="1" fontAlgn="auto" latinLnBrk="0" hangingPunct="1">
                        <a:lnSpc>
                          <a:spcPct val="80000"/>
                        </a:lnSpc>
                        <a:spcBef>
                          <a:spcPts val="600"/>
                        </a:spcBef>
                        <a:spcAft>
                          <a:spcPts val="0"/>
                        </a:spcAft>
                        <a:buClrTx/>
                        <a:buSzTx/>
                        <a:buFont typeface="Arial" pitchFamily="34" charset="0"/>
                        <a:buChar char="•"/>
                        <a:tabLst>
                          <a:tab pos="682625" algn="l"/>
                        </a:tabLst>
                        <a:defRPr/>
                      </a:pPr>
                      <a:r>
                        <a:rPr lang="en-US" sz="1600" b="0" kern="1200" dirty="0" smtClean="0">
                          <a:solidFill>
                            <a:schemeClr val="dk1"/>
                          </a:solidFill>
                          <a:latin typeface="Arial Narrow" pitchFamily="34" charset="0"/>
                          <a:ea typeface="+mn-ea"/>
                          <a:cs typeface="+mn-cs"/>
                        </a:rPr>
                        <a:t>Digital Power</a:t>
                      </a:r>
                    </a:p>
                    <a:p>
                      <a:pPr marL="109538" indent="-109538" algn="l">
                        <a:lnSpc>
                          <a:spcPct val="80000"/>
                        </a:lnSpc>
                        <a:spcBef>
                          <a:spcPts val="600"/>
                        </a:spcBef>
                        <a:buFont typeface="Arial" pitchFamily="34" charset="0"/>
                        <a:buChar char="•"/>
                        <a:tabLst>
                          <a:tab pos="682625" algn="l"/>
                        </a:tabLst>
                      </a:pPr>
                      <a:r>
                        <a:rPr lang="en-US" sz="1600" b="0" kern="1200" dirty="0" smtClean="0">
                          <a:solidFill>
                            <a:schemeClr val="dk1"/>
                          </a:solidFill>
                          <a:latin typeface="Arial Narrow" pitchFamily="34" charset="0"/>
                          <a:ea typeface="+mn-ea"/>
                          <a:cs typeface="+mn-cs"/>
                        </a:rPr>
                        <a:t>Precision Timer</a:t>
                      </a:r>
                      <a:r>
                        <a:rPr lang="en-US" sz="1200" b="0" kern="1200" dirty="0" smtClean="0">
                          <a:solidFill>
                            <a:schemeClr val="dk1"/>
                          </a:solidFill>
                          <a:latin typeface="Arial Narrow" pitchFamily="34" charset="0"/>
                          <a:ea typeface="+mn-ea"/>
                          <a:cs typeface="+mn-cs"/>
                        </a:rPr>
                        <a:t>s</a:t>
                      </a:r>
                      <a:r>
                        <a:rPr lang="en-US" sz="1600" b="0" kern="1200" dirty="0" smtClean="0">
                          <a:solidFill>
                            <a:schemeClr val="dk1"/>
                          </a:solidFill>
                          <a:latin typeface="Arial Narrow" pitchFamily="34" charset="0"/>
                          <a:ea typeface="+mn-ea"/>
                          <a:cs typeface="+mn-cs"/>
                        </a:rPr>
                        <a:t>/PWM</a:t>
                      </a:r>
                    </a:p>
                  </a:txBody>
                  <a:tcPr marL="36576"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109538" marR="0" lvl="0" indent="-109538" algn="l" defTabSz="914400" rtl="0" eaLnBrk="1" fontAlgn="auto" latinLnBrk="0" hangingPunct="1">
                        <a:lnSpc>
                          <a:spcPct val="80000"/>
                        </a:lnSpc>
                        <a:spcBef>
                          <a:spcPts val="600"/>
                        </a:spcBef>
                        <a:spcAft>
                          <a:spcPts val="0"/>
                        </a:spcAft>
                        <a:buClrTx/>
                        <a:buSzTx/>
                        <a:buFont typeface="Arial" pitchFamily="34" charset="0"/>
                        <a:buChar char="•"/>
                        <a:tabLst>
                          <a:tab pos="682625" algn="l"/>
                        </a:tabLst>
                        <a:defRPr/>
                      </a:pPr>
                      <a:r>
                        <a:rPr kumimoji="0" lang="en-US" sz="1600" b="0" i="0" u="none" strike="noStrike" kern="1200" cap="none" spc="0" normalizeH="0" baseline="0" noProof="0" dirty="0" smtClean="0">
                          <a:ln>
                            <a:noFill/>
                          </a:ln>
                          <a:solidFill>
                            <a:srgbClr val="000000"/>
                          </a:solidFill>
                          <a:effectLst/>
                          <a:uLnTx/>
                          <a:uFillTx/>
                          <a:latin typeface="Arial Narrow" pitchFamily="34" charset="0"/>
                          <a:ea typeface="+mn-ea"/>
                          <a:cs typeface="+mn-cs"/>
                        </a:rPr>
                        <a:t>32-bit Float</a:t>
                      </a:r>
                    </a:p>
                    <a:p>
                      <a:pPr marL="109538" marR="0" lvl="0" indent="-109538" algn="l" defTabSz="914400" rtl="0" eaLnBrk="1" fontAlgn="auto" latinLnBrk="0" hangingPunct="1">
                        <a:lnSpc>
                          <a:spcPct val="80000"/>
                        </a:lnSpc>
                        <a:spcBef>
                          <a:spcPts val="600"/>
                        </a:spcBef>
                        <a:spcAft>
                          <a:spcPts val="0"/>
                        </a:spcAft>
                        <a:buClrTx/>
                        <a:buSzTx/>
                        <a:buFont typeface="Arial" pitchFamily="34" charset="0"/>
                        <a:buChar char="•"/>
                        <a:tabLst>
                          <a:tab pos="682625" algn="l"/>
                        </a:tabLst>
                        <a:defRPr/>
                      </a:pPr>
                      <a:r>
                        <a:rPr kumimoji="0" lang="en-US" sz="1600" b="0" i="0" u="none" strike="noStrike" kern="1200" cap="none" spc="0" normalizeH="0" baseline="0" noProof="0" dirty="0" smtClean="0">
                          <a:ln>
                            <a:noFill/>
                          </a:ln>
                          <a:solidFill>
                            <a:srgbClr val="000000"/>
                          </a:solidFill>
                          <a:effectLst/>
                          <a:uLnTx/>
                          <a:uFillTx/>
                          <a:latin typeface="Arial Narrow" pitchFamily="34" charset="0"/>
                          <a:ea typeface="+mn-ea"/>
                          <a:cs typeface="+mn-cs"/>
                        </a:rPr>
                        <a:t>Nested Vector </a:t>
                      </a:r>
                      <a:r>
                        <a:rPr kumimoji="0" lang="en-US" sz="1600" b="0" i="0" u="none" strike="noStrike" kern="1200" cap="none" spc="0" normalizeH="0" baseline="0" noProof="0" dirty="0" err="1" smtClean="0">
                          <a:ln>
                            <a:noFill/>
                          </a:ln>
                          <a:solidFill>
                            <a:srgbClr val="000000"/>
                          </a:solidFill>
                          <a:effectLst/>
                          <a:uLnTx/>
                          <a:uFillTx/>
                          <a:latin typeface="Arial Narrow" pitchFamily="34" charset="0"/>
                          <a:ea typeface="+mn-ea"/>
                          <a:cs typeface="+mn-cs"/>
                        </a:rPr>
                        <a:t>Int</a:t>
                      </a:r>
                      <a:r>
                        <a:rPr kumimoji="0" lang="en-US" sz="500" b="0" i="0" u="none" strike="noStrike" kern="1200" cap="none" spc="0" normalizeH="0" baseline="0" noProof="0" dirty="0" smtClean="0">
                          <a:ln>
                            <a:noFill/>
                          </a:ln>
                          <a:solidFill>
                            <a:srgbClr val="000000"/>
                          </a:solidFill>
                          <a:effectLst/>
                          <a:uLnTx/>
                          <a:uFillTx/>
                          <a:latin typeface="Arial Narrow" pitchFamily="34" charset="0"/>
                          <a:ea typeface="+mn-ea"/>
                          <a:cs typeface="+mn-cs"/>
                        </a:rPr>
                        <a:t> </a:t>
                      </a:r>
                      <a:r>
                        <a:rPr kumimoji="0" lang="en-US" sz="1600" b="0" i="0" u="none" strike="noStrike" kern="1200" cap="none" spc="0" normalizeH="0" baseline="0" noProof="0" dirty="0" smtClean="0">
                          <a:ln>
                            <a:noFill/>
                          </a:ln>
                          <a:solidFill>
                            <a:srgbClr val="000000"/>
                          </a:solidFill>
                          <a:effectLst/>
                          <a:uLnTx/>
                          <a:uFillTx/>
                          <a:latin typeface="Arial Narrow" pitchFamily="34" charset="0"/>
                          <a:ea typeface="+mn-ea"/>
                          <a:cs typeface="+mn-cs"/>
                        </a:rPr>
                        <a:t>Ctrl (NVIC)</a:t>
                      </a:r>
                    </a:p>
                    <a:p>
                      <a:pPr marL="109538" marR="0" lvl="0" indent="-109538" algn="l" defTabSz="914400" rtl="0" eaLnBrk="1" fontAlgn="auto" latinLnBrk="0" hangingPunct="1">
                        <a:lnSpc>
                          <a:spcPct val="80000"/>
                        </a:lnSpc>
                        <a:spcBef>
                          <a:spcPts val="600"/>
                        </a:spcBef>
                        <a:spcAft>
                          <a:spcPts val="0"/>
                        </a:spcAft>
                        <a:buClrTx/>
                        <a:buSzTx/>
                        <a:buFont typeface="Arial" pitchFamily="34" charset="0"/>
                        <a:buChar char="•"/>
                        <a:tabLst>
                          <a:tab pos="682625" algn="l"/>
                        </a:tabLst>
                        <a:defRPr/>
                      </a:pPr>
                      <a:r>
                        <a:rPr kumimoji="0" lang="en-US" sz="1600" b="0" i="0" u="none" strike="noStrike" kern="1200" cap="none" spc="0" normalizeH="0" baseline="0" noProof="0" dirty="0" smtClean="0">
                          <a:ln>
                            <a:noFill/>
                          </a:ln>
                          <a:solidFill>
                            <a:srgbClr val="000000"/>
                          </a:solidFill>
                          <a:effectLst/>
                          <a:uLnTx/>
                          <a:uFillTx/>
                          <a:latin typeface="Arial Narrow" pitchFamily="34" charset="0"/>
                          <a:ea typeface="+mn-ea"/>
                          <a:cs typeface="+mn-cs"/>
                        </a:rPr>
                        <a:t>Ethernet (MAC+PHY)</a:t>
                      </a:r>
                    </a:p>
                  </a:txBody>
                  <a:tcPr marL="36576"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109538" indent="-109538" algn="l">
                        <a:lnSpc>
                          <a:spcPct val="80000"/>
                        </a:lnSpc>
                        <a:spcBef>
                          <a:spcPts val="600"/>
                        </a:spcBef>
                        <a:buFont typeface="Arial" pitchFamily="34" charset="0"/>
                        <a:buChar char="•"/>
                        <a:tabLst>
                          <a:tab pos="682625" algn="l"/>
                        </a:tabLst>
                      </a:pPr>
                      <a:r>
                        <a:rPr lang="en-US" sz="1600" b="0" kern="1200" dirty="0" smtClean="0">
                          <a:solidFill>
                            <a:schemeClr val="dk1"/>
                          </a:solidFill>
                          <a:latin typeface="Arial Narrow" pitchFamily="34" charset="0"/>
                          <a:ea typeface="+mn-ea"/>
                          <a:cs typeface="+mn-cs"/>
                        </a:rPr>
                        <a:t>Lock step </a:t>
                      </a:r>
                      <a:br>
                        <a:rPr lang="en-US" sz="1600" b="0" kern="1200" dirty="0" smtClean="0">
                          <a:solidFill>
                            <a:schemeClr val="dk1"/>
                          </a:solidFill>
                          <a:latin typeface="Arial Narrow" pitchFamily="34" charset="0"/>
                          <a:ea typeface="+mn-ea"/>
                          <a:cs typeface="+mn-cs"/>
                        </a:rPr>
                      </a:br>
                      <a:r>
                        <a:rPr lang="en-US" sz="1600" b="0" kern="1200" dirty="0" smtClean="0">
                          <a:solidFill>
                            <a:schemeClr val="dk1"/>
                          </a:solidFill>
                          <a:latin typeface="Arial Narrow" pitchFamily="34" charset="0"/>
                          <a:ea typeface="+mn-ea"/>
                          <a:cs typeface="+mn-cs"/>
                        </a:rPr>
                        <a:t>Dual-core R4</a:t>
                      </a:r>
                    </a:p>
                    <a:p>
                      <a:pPr marL="109538" indent="-109538" algn="l">
                        <a:lnSpc>
                          <a:spcPct val="80000"/>
                        </a:lnSpc>
                        <a:spcBef>
                          <a:spcPts val="600"/>
                        </a:spcBef>
                        <a:buFont typeface="Arial" pitchFamily="34" charset="0"/>
                        <a:buChar char="•"/>
                        <a:tabLst>
                          <a:tab pos="682625" algn="l"/>
                        </a:tabLst>
                      </a:pPr>
                      <a:r>
                        <a:rPr lang="en-US" sz="1600" b="0" kern="1200" dirty="0" smtClean="0">
                          <a:solidFill>
                            <a:schemeClr val="dk1"/>
                          </a:solidFill>
                          <a:latin typeface="Arial Narrow" pitchFamily="34" charset="0"/>
                          <a:ea typeface="+mn-ea"/>
                          <a:cs typeface="+mn-cs"/>
                        </a:rPr>
                        <a:t>ECC</a:t>
                      </a:r>
                      <a:r>
                        <a:rPr lang="en-US" sz="1600" b="0" kern="1200" baseline="0" dirty="0" smtClean="0">
                          <a:solidFill>
                            <a:schemeClr val="dk1"/>
                          </a:solidFill>
                          <a:latin typeface="Arial Narrow" pitchFamily="34" charset="0"/>
                          <a:ea typeface="+mn-ea"/>
                          <a:cs typeface="+mn-cs"/>
                        </a:rPr>
                        <a:t> Memory</a:t>
                      </a:r>
                    </a:p>
                    <a:p>
                      <a:pPr marL="109538" marR="0" indent="-109538" algn="l" defTabSz="914400" rtl="0" eaLnBrk="1" fontAlgn="auto" latinLnBrk="0" hangingPunct="1">
                        <a:lnSpc>
                          <a:spcPct val="80000"/>
                        </a:lnSpc>
                        <a:spcBef>
                          <a:spcPts val="600"/>
                        </a:spcBef>
                        <a:spcAft>
                          <a:spcPts val="0"/>
                        </a:spcAft>
                        <a:buClrTx/>
                        <a:buSzTx/>
                        <a:buFont typeface="Arial" pitchFamily="34" charset="0"/>
                        <a:buChar char="•"/>
                        <a:tabLst>
                          <a:tab pos="682625" algn="l"/>
                        </a:tabLst>
                        <a:defRPr/>
                      </a:pPr>
                      <a:r>
                        <a:rPr lang="en-US" sz="1600" b="0" kern="1200" dirty="0" smtClean="0">
                          <a:solidFill>
                            <a:schemeClr val="dk1"/>
                          </a:solidFill>
                          <a:latin typeface="Arial Narrow" pitchFamily="34" charset="0"/>
                          <a:ea typeface="+mn-ea"/>
                          <a:cs typeface="+mn-cs"/>
                        </a:rPr>
                        <a:t>SIL3</a:t>
                      </a:r>
                      <a:r>
                        <a:rPr lang="en-US" sz="1000" b="0" kern="1200" dirty="0" smtClean="0">
                          <a:solidFill>
                            <a:schemeClr val="dk1"/>
                          </a:solidFill>
                          <a:latin typeface="Arial Narrow" pitchFamily="34" charset="0"/>
                          <a:ea typeface="+mn-ea"/>
                          <a:cs typeface="+mn-cs"/>
                        </a:rPr>
                        <a:t> </a:t>
                      </a:r>
                      <a:r>
                        <a:rPr lang="en-US" sz="1600" b="0" kern="1200" dirty="0" smtClean="0">
                          <a:solidFill>
                            <a:schemeClr val="dk1"/>
                          </a:solidFill>
                          <a:latin typeface="Arial Narrow" pitchFamily="34" charset="0"/>
                          <a:ea typeface="+mn-ea"/>
                          <a:cs typeface="+mn-cs"/>
                        </a:rPr>
                        <a:t>Certified</a:t>
                      </a:r>
                    </a:p>
                  </a:txBody>
                  <a:tcPr marL="36576"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109538" indent="-109538" algn="l">
                        <a:lnSpc>
                          <a:spcPct val="80000"/>
                        </a:lnSpc>
                        <a:spcBef>
                          <a:spcPts val="600"/>
                        </a:spcBef>
                        <a:buFont typeface="Arial" pitchFamily="34" charset="0"/>
                        <a:buChar char="•"/>
                        <a:tabLst>
                          <a:tab pos="682625" algn="l"/>
                        </a:tabLst>
                      </a:pPr>
                      <a:r>
                        <a:rPr lang="en-US" sz="1600" b="0" kern="1200" dirty="0" smtClean="0">
                          <a:solidFill>
                            <a:schemeClr val="dk1"/>
                          </a:solidFill>
                          <a:latin typeface="Arial Narrow" pitchFamily="34" charset="0"/>
                          <a:ea typeface="+mn-ea"/>
                          <a:cs typeface="+mn-cs"/>
                        </a:rPr>
                        <a:t>$5 Linux</a:t>
                      </a:r>
                      <a:r>
                        <a:rPr lang="en-US" sz="1600" b="0" kern="1200" baseline="0" dirty="0" smtClean="0">
                          <a:solidFill>
                            <a:schemeClr val="dk1"/>
                          </a:solidFill>
                          <a:latin typeface="Arial Narrow" pitchFamily="34" charset="0"/>
                          <a:ea typeface="+mn-ea"/>
                          <a:cs typeface="+mn-cs"/>
                        </a:rPr>
                        <a:t> CPU</a:t>
                      </a:r>
                    </a:p>
                    <a:p>
                      <a:pPr marL="109538" indent="-109538" algn="l">
                        <a:lnSpc>
                          <a:spcPct val="80000"/>
                        </a:lnSpc>
                        <a:spcBef>
                          <a:spcPts val="600"/>
                        </a:spcBef>
                        <a:buFont typeface="Arial" pitchFamily="34" charset="0"/>
                        <a:buChar char="•"/>
                        <a:tabLst>
                          <a:tab pos="682625" algn="l"/>
                        </a:tabLst>
                      </a:pPr>
                      <a:r>
                        <a:rPr lang="en-US" sz="1600" b="0" kern="1200" baseline="0" dirty="0" smtClean="0">
                          <a:solidFill>
                            <a:schemeClr val="dk1"/>
                          </a:solidFill>
                          <a:latin typeface="Arial Narrow" pitchFamily="34" charset="0"/>
                          <a:ea typeface="+mn-ea"/>
                          <a:cs typeface="+mn-cs"/>
                        </a:rPr>
                        <a:t>3D Graphics</a:t>
                      </a:r>
                    </a:p>
                    <a:p>
                      <a:pPr marL="109538" indent="-109538" algn="l">
                        <a:lnSpc>
                          <a:spcPct val="80000"/>
                        </a:lnSpc>
                        <a:spcBef>
                          <a:spcPts val="600"/>
                        </a:spcBef>
                        <a:buFont typeface="Arial" pitchFamily="34" charset="0"/>
                        <a:buChar char="•"/>
                        <a:tabLst>
                          <a:tab pos="682625" algn="l"/>
                        </a:tabLst>
                      </a:pPr>
                      <a:r>
                        <a:rPr lang="en-US" sz="1600" b="0" kern="1200" baseline="0" dirty="0" smtClean="0">
                          <a:solidFill>
                            <a:schemeClr val="dk1"/>
                          </a:solidFill>
                          <a:latin typeface="Arial Narrow" pitchFamily="34" charset="0"/>
                          <a:ea typeface="+mn-ea"/>
                          <a:cs typeface="+mn-cs"/>
                        </a:rPr>
                        <a:t>PRU-ICSS </a:t>
                      </a:r>
                      <a:r>
                        <a:rPr lang="en-US" sz="1500" b="0" kern="1200" baseline="0" dirty="0" smtClean="0">
                          <a:solidFill>
                            <a:schemeClr val="dk1"/>
                          </a:solidFill>
                          <a:latin typeface="Arial Narrow" pitchFamily="34" charset="0"/>
                          <a:ea typeface="+mn-ea"/>
                          <a:cs typeface="+mn-cs"/>
                        </a:rPr>
                        <a:t>industrial </a:t>
                      </a:r>
                      <a:r>
                        <a:rPr lang="en-US" sz="1500" b="0" kern="1200" baseline="0" dirty="0" err="1" smtClean="0">
                          <a:solidFill>
                            <a:schemeClr val="dk1"/>
                          </a:solidFill>
                          <a:latin typeface="Arial Narrow" pitchFamily="34" charset="0"/>
                          <a:ea typeface="+mn-ea"/>
                          <a:cs typeface="+mn-cs"/>
                        </a:rPr>
                        <a:t>subsys</a:t>
                      </a:r>
                      <a:endParaRPr lang="en-US" sz="1500" b="0" kern="1200" dirty="0" smtClean="0">
                        <a:solidFill>
                          <a:schemeClr val="dk1"/>
                        </a:solidFill>
                        <a:latin typeface="Arial Narrow" pitchFamily="34" charset="0"/>
                        <a:ea typeface="+mn-ea"/>
                        <a:cs typeface="+mn-cs"/>
                      </a:endParaRPr>
                    </a:p>
                  </a:txBody>
                  <a:tcPr marL="36576"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109538" marR="0" lvl="0" indent="-109538" algn="l" defTabSz="914400" rtl="0" eaLnBrk="1" fontAlgn="auto" latinLnBrk="0" hangingPunct="1">
                        <a:lnSpc>
                          <a:spcPct val="80000"/>
                        </a:lnSpc>
                        <a:spcBef>
                          <a:spcPts val="600"/>
                        </a:spcBef>
                        <a:spcAft>
                          <a:spcPts val="0"/>
                        </a:spcAft>
                        <a:buClrTx/>
                        <a:buSzTx/>
                        <a:buFont typeface="Arial" pitchFamily="34" charset="0"/>
                        <a:buChar char="•"/>
                        <a:tabLst>
                          <a:tab pos="682625" algn="l"/>
                        </a:tabLst>
                        <a:defRPr/>
                      </a:pPr>
                      <a:r>
                        <a:rPr kumimoji="0" lang="en-US" sz="1600" b="0" i="0" u="none" strike="noStrike" kern="1200" cap="none" spc="0" normalizeH="0" baseline="0" noProof="0" dirty="0" smtClean="0">
                          <a:ln>
                            <a:noFill/>
                          </a:ln>
                          <a:solidFill>
                            <a:srgbClr val="000000"/>
                          </a:solidFill>
                          <a:effectLst/>
                          <a:uLnTx/>
                          <a:uFillTx/>
                          <a:latin typeface="Arial Narrow" pitchFamily="34" charset="0"/>
                          <a:ea typeface="+mn-ea"/>
                          <a:cs typeface="+mn-cs"/>
                        </a:rPr>
                        <a:t>C5000 Low Power DSP</a:t>
                      </a:r>
                    </a:p>
                    <a:p>
                      <a:pPr marL="109538" marR="0" lvl="0" indent="-109538" algn="l" defTabSz="914400" rtl="0" eaLnBrk="1" fontAlgn="auto" latinLnBrk="0" hangingPunct="1">
                        <a:lnSpc>
                          <a:spcPct val="80000"/>
                        </a:lnSpc>
                        <a:spcBef>
                          <a:spcPts val="600"/>
                        </a:spcBef>
                        <a:spcAft>
                          <a:spcPts val="0"/>
                        </a:spcAft>
                        <a:buClrTx/>
                        <a:buSzTx/>
                        <a:buFont typeface="Arial" pitchFamily="34" charset="0"/>
                        <a:buChar char="•"/>
                        <a:tabLst>
                          <a:tab pos="682625" algn="l"/>
                        </a:tabLst>
                        <a:defRPr/>
                      </a:pPr>
                      <a:r>
                        <a:rPr kumimoji="0" lang="en-US" sz="1600" b="0" i="0" u="none" strike="noStrike" kern="1200" cap="none" spc="0" normalizeH="0" baseline="0" noProof="0" dirty="0" smtClean="0">
                          <a:ln>
                            <a:noFill/>
                          </a:ln>
                          <a:solidFill>
                            <a:srgbClr val="000000"/>
                          </a:solidFill>
                          <a:effectLst/>
                          <a:uLnTx/>
                          <a:uFillTx/>
                          <a:latin typeface="Arial Narrow" pitchFamily="34" charset="0"/>
                          <a:ea typeface="+mn-ea"/>
                          <a:cs typeface="+mn-cs"/>
                        </a:rPr>
                        <a:t>32-bit fix/float C6000 DSP</a:t>
                      </a:r>
                    </a:p>
                  </a:txBody>
                  <a:tcPr marL="36576"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109538" marR="0" lvl="0" indent="-109538" algn="l" defTabSz="914400" rtl="0" eaLnBrk="1" fontAlgn="auto" latinLnBrk="0" hangingPunct="1">
                        <a:lnSpc>
                          <a:spcPct val="80000"/>
                        </a:lnSpc>
                        <a:spcBef>
                          <a:spcPts val="600"/>
                        </a:spcBef>
                        <a:spcAft>
                          <a:spcPts val="0"/>
                        </a:spcAft>
                        <a:buClrTx/>
                        <a:buSzTx/>
                        <a:buFont typeface="Arial" pitchFamily="34" charset="0"/>
                        <a:buChar char="•"/>
                        <a:tabLst>
                          <a:tab pos="682625" algn="l"/>
                        </a:tabLst>
                        <a:defRPr/>
                      </a:pPr>
                      <a:r>
                        <a:rPr kumimoji="0" lang="en-US" sz="1600" b="0" i="0" u="none" strike="noStrike" kern="1200" cap="none" spc="0" normalizeH="0" baseline="0" noProof="0" dirty="0" smtClean="0">
                          <a:ln>
                            <a:noFill/>
                          </a:ln>
                          <a:solidFill>
                            <a:srgbClr val="292929"/>
                          </a:solidFill>
                          <a:effectLst/>
                          <a:uLnTx/>
                          <a:uFillTx/>
                          <a:latin typeface="Arial Narrow" pitchFamily="34" charset="0"/>
                          <a:ea typeface="+mn-ea"/>
                          <a:cs typeface="+mn-cs"/>
                        </a:rPr>
                        <a:t>Fix or Float</a:t>
                      </a:r>
                    </a:p>
                    <a:p>
                      <a:pPr marL="109538" marR="0" lvl="0" indent="-109538" algn="l" defTabSz="914400" rtl="0" eaLnBrk="1" fontAlgn="auto" latinLnBrk="0" hangingPunct="1">
                        <a:lnSpc>
                          <a:spcPct val="80000"/>
                        </a:lnSpc>
                        <a:spcBef>
                          <a:spcPts val="600"/>
                        </a:spcBef>
                        <a:spcAft>
                          <a:spcPts val="0"/>
                        </a:spcAft>
                        <a:buClrTx/>
                        <a:buSzTx/>
                        <a:buFont typeface="Arial" pitchFamily="34" charset="0"/>
                        <a:buChar char="•"/>
                        <a:tabLst>
                          <a:tab pos="682625" algn="l"/>
                        </a:tabLst>
                        <a:defRPr/>
                      </a:pPr>
                      <a:r>
                        <a:rPr kumimoji="0" lang="en-US" sz="1600" b="0" i="0" u="none" strike="noStrike" kern="1200" cap="none" spc="0" normalizeH="0" baseline="0" noProof="0" dirty="0" smtClean="0">
                          <a:ln>
                            <a:noFill/>
                          </a:ln>
                          <a:solidFill>
                            <a:srgbClr val="292929"/>
                          </a:solidFill>
                          <a:effectLst/>
                          <a:uLnTx/>
                          <a:uFillTx/>
                          <a:latin typeface="Arial Narrow" pitchFamily="34" charset="0"/>
                          <a:ea typeface="+mn-ea"/>
                          <a:cs typeface="+mn-cs"/>
                        </a:rPr>
                        <a:t>Up to 12 cores </a:t>
                      </a:r>
                      <a:r>
                        <a:rPr kumimoji="0" lang="en-US" sz="1500" b="0" i="0" u="none" strike="noStrike" kern="1200" cap="none" spc="0" normalizeH="0" baseline="0" noProof="0" dirty="0" smtClean="0">
                          <a:ln>
                            <a:noFill/>
                          </a:ln>
                          <a:solidFill>
                            <a:srgbClr val="292929"/>
                          </a:solidFill>
                          <a:effectLst/>
                          <a:uLnTx/>
                          <a:uFillTx/>
                          <a:latin typeface="Arial Narrow" pitchFamily="34" charset="0"/>
                          <a:ea typeface="+mn-ea"/>
                          <a:cs typeface="+mn-cs"/>
                        </a:rPr>
                        <a:t>4 A15 + 8 C66x</a:t>
                      </a:r>
                    </a:p>
                    <a:p>
                      <a:pPr marL="109538" marR="0" lvl="0" indent="-109538" algn="l" defTabSz="914400" rtl="0" eaLnBrk="1" fontAlgn="auto" latinLnBrk="0" hangingPunct="1">
                        <a:lnSpc>
                          <a:spcPct val="80000"/>
                        </a:lnSpc>
                        <a:spcBef>
                          <a:spcPts val="600"/>
                        </a:spcBef>
                        <a:spcAft>
                          <a:spcPts val="0"/>
                        </a:spcAft>
                        <a:buClrTx/>
                        <a:buSzTx/>
                        <a:buFont typeface="Arial" pitchFamily="34" charset="0"/>
                        <a:buChar char="•"/>
                        <a:tabLst>
                          <a:tab pos="682625" algn="l"/>
                        </a:tabLst>
                        <a:defRPr/>
                      </a:pPr>
                      <a:r>
                        <a:rPr kumimoji="0" lang="en-US" sz="1500" b="0" i="0" u="none" strike="noStrike" kern="1200" cap="none" spc="0" normalizeH="0" baseline="0" noProof="0" dirty="0" smtClean="0">
                          <a:ln>
                            <a:noFill/>
                          </a:ln>
                          <a:solidFill>
                            <a:srgbClr val="292929"/>
                          </a:solidFill>
                          <a:effectLst/>
                          <a:uLnTx/>
                          <a:uFillTx/>
                          <a:latin typeface="Arial Narrow" pitchFamily="34" charset="0"/>
                          <a:ea typeface="+mn-ea"/>
                          <a:cs typeface="+mn-cs"/>
                        </a:rPr>
                        <a:t>DSP MMAC’s: </a:t>
                      </a:r>
                      <a:r>
                        <a:rPr lang="en-US" sz="1400" b="0" dirty="0" smtClean="0">
                          <a:solidFill>
                            <a:srgbClr val="292929"/>
                          </a:solidFill>
                        </a:rPr>
                        <a:t>352,000</a:t>
                      </a:r>
                      <a:endParaRPr kumimoji="0" lang="en-US" sz="1400" b="0" i="0" u="none" strike="noStrike" kern="1200" cap="none" spc="0" normalizeH="0" baseline="0" noProof="0" dirty="0" smtClean="0">
                        <a:ln>
                          <a:noFill/>
                        </a:ln>
                        <a:solidFill>
                          <a:srgbClr val="292929"/>
                        </a:solidFill>
                        <a:effectLst/>
                        <a:uLnTx/>
                        <a:uFillTx/>
                        <a:latin typeface="Arial Narrow" pitchFamily="34" charset="0"/>
                        <a:ea typeface="+mn-ea"/>
                        <a:cs typeface="+mn-cs"/>
                      </a:endParaRPr>
                    </a:p>
                  </a:txBody>
                  <a:tcPr marL="36576"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421575">
                <a:tc>
                  <a:txBody>
                    <a:bodyPr/>
                    <a:lstStyle/>
                    <a:p>
                      <a:pPr algn="ctr"/>
                      <a:r>
                        <a:rPr lang="en-US" sz="1600" b="1" kern="1200" dirty="0" smtClean="0">
                          <a:solidFill>
                            <a:srgbClr val="00B050"/>
                          </a:solidFill>
                          <a:latin typeface="Arial Narrow" pitchFamily="34" charset="0"/>
                          <a:ea typeface="+mn-ea"/>
                          <a:cs typeface="+mn-cs"/>
                        </a:rPr>
                        <a:t>TI RTOS</a:t>
                      </a:r>
                    </a:p>
                    <a:p>
                      <a:pPr algn="ctr"/>
                      <a:r>
                        <a:rPr lang="en-US" sz="1600" b="1" kern="1200" dirty="0" smtClean="0">
                          <a:solidFill>
                            <a:srgbClr val="00B050"/>
                          </a:solidFill>
                          <a:latin typeface="Arial Narrow" pitchFamily="34" charset="0"/>
                          <a:ea typeface="+mn-ea"/>
                          <a:cs typeface="+mn-cs"/>
                        </a:rPr>
                        <a:t>(SYS/BIOS)</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600" b="1" kern="1200" dirty="0" smtClean="0">
                          <a:solidFill>
                            <a:srgbClr val="00B050"/>
                          </a:solidFill>
                          <a:latin typeface="Arial Narrow" pitchFamily="34" charset="0"/>
                          <a:ea typeface="+mn-ea"/>
                          <a:cs typeface="+mn-cs"/>
                        </a:rPr>
                        <a:t>TI RTOS</a:t>
                      </a:r>
                    </a:p>
                    <a:p>
                      <a:pPr algn="ctr"/>
                      <a:r>
                        <a:rPr lang="en-US" sz="1600" b="1" kern="1200" dirty="0" smtClean="0">
                          <a:solidFill>
                            <a:srgbClr val="00B050"/>
                          </a:solidFill>
                          <a:latin typeface="Arial Narrow" pitchFamily="34" charset="0"/>
                          <a:ea typeface="+mn-ea"/>
                          <a:cs typeface="+mn-cs"/>
                        </a:rPr>
                        <a:t>(SYS/BIOS)</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600" b="1" kern="1200" dirty="0" smtClean="0">
                          <a:solidFill>
                            <a:srgbClr val="00B050"/>
                          </a:solidFill>
                          <a:latin typeface="Arial Narrow" pitchFamily="34" charset="0"/>
                          <a:ea typeface="+mn-ea"/>
                          <a:cs typeface="+mn-cs"/>
                        </a:rPr>
                        <a:t>TI RTOS</a:t>
                      </a:r>
                    </a:p>
                    <a:p>
                      <a:pPr algn="ctr"/>
                      <a:r>
                        <a:rPr lang="en-US" sz="1600" b="1" kern="1200" dirty="0" smtClean="0">
                          <a:solidFill>
                            <a:srgbClr val="00B050"/>
                          </a:solidFill>
                          <a:latin typeface="Arial Narrow" pitchFamily="34" charset="0"/>
                          <a:ea typeface="+mn-ea"/>
                          <a:cs typeface="+mn-cs"/>
                        </a:rPr>
                        <a:t>(SYS/BIOS)</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B050"/>
                          </a:solidFill>
                          <a:latin typeface="Arial Narrow" pitchFamily="34" charset="0"/>
                          <a:ea typeface="+mn-ea"/>
                          <a:cs typeface="+mn-cs"/>
                        </a:rPr>
                        <a:t>N/A</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B050"/>
                          </a:solidFill>
                          <a:latin typeface="Arial Narrow" pitchFamily="34" charset="0"/>
                          <a:ea typeface="+mn-ea"/>
                          <a:cs typeface="+mn-cs"/>
                        </a:rPr>
                        <a:t>Linux, Android, SYS/BIOS</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339933"/>
                          </a:solidFill>
                          <a:latin typeface="Arial Narrow" pitchFamily="34" charset="0"/>
                          <a:ea typeface="+mn-ea"/>
                          <a:cs typeface="+mn-cs"/>
                        </a:rPr>
                        <a:t>C5x: </a:t>
                      </a:r>
                      <a:r>
                        <a:rPr lang="en-US" sz="1600" b="1" kern="1200" dirty="0" smtClean="0">
                          <a:solidFill>
                            <a:srgbClr val="00B050"/>
                          </a:solidFill>
                          <a:latin typeface="Arial Narrow" pitchFamily="34" charset="0"/>
                          <a:ea typeface="+mn-ea"/>
                          <a:cs typeface="+mn-cs"/>
                        </a:rPr>
                        <a:t>DSP/BIOS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339933"/>
                          </a:solidFill>
                          <a:latin typeface="Arial Narrow" pitchFamily="34" charset="0"/>
                          <a:ea typeface="+mn-ea"/>
                          <a:cs typeface="+mn-cs"/>
                        </a:rPr>
                        <a:t>C6x: </a:t>
                      </a:r>
                      <a:r>
                        <a:rPr lang="en-US" sz="1600" b="1" kern="1200" dirty="0" smtClean="0">
                          <a:solidFill>
                            <a:srgbClr val="00B050"/>
                          </a:solidFill>
                          <a:latin typeface="Arial Narrow" pitchFamily="34" charset="0"/>
                          <a:ea typeface="+mn-ea"/>
                          <a:cs typeface="+mn-cs"/>
                        </a:rPr>
                        <a:t>SYS/BIOS</a:t>
                      </a:r>
                    </a:p>
                  </a:txBody>
                  <a:tcPr marL="0" marR="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B050"/>
                          </a:solidFill>
                          <a:latin typeface="Arial Narrow" pitchFamily="34" charset="0"/>
                          <a:ea typeface="+mn-ea"/>
                          <a:cs typeface="+mn-cs"/>
                        </a:rPr>
                        <a:t>Linux</a:t>
                      </a:r>
                      <a:br>
                        <a:rPr lang="en-US" sz="1600" b="1" kern="1200" dirty="0" smtClean="0">
                          <a:solidFill>
                            <a:srgbClr val="00B050"/>
                          </a:solidFill>
                          <a:latin typeface="Arial Narrow" pitchFamily="34" charset="0"/>
                          <a:ea typeface="+mn-ea"/>
                          <a:cs typeface="+mn-cs"/>
                        </a:rPr>
                      </a:br>
                      <a:r>
                        <a:rPr lang="en-US" sz="1600" b="1" kern="1200" dirty="0" smtClean="0">
                          <a:solidFill>
                            <a:srgbClr val="00B050"/>
                          </a:solidFill>
                          <a:latin typeface="Arial Narrow" pitchFamily="34" charset="0"/>
                          <a:ea typeface="+mn-ea"/>
                          <a:cs typeface="+mn-cs"/>
                        </a:rPr>
                        <a:t>SYS/BIOS</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659931">
                <a:tc>
                  <a:txBody>
                    <a:bodyPr/>
                    <a:lstStyle/>
                    <a:p>
                      <a:pPr algn="l"/>
                      <a:r>
                        <a:rPr lang="en-US" sz="1600" kern="1200" dirty="0" smtClean="0">
                          <a:solidFill>
                            <a:schemeClr val="dk1"/>
                          </a:solidFill>
                          <a:latin typeface="+mn-lt"/>
                          <a:ea typeface="+mn-ea"/>
                          <a:cs typeface="+mn-cs"/>
                        </a:rPr>
                        <a:t>Flash: 512K</a:t>
                      </a:r>
                    </a:p>
                    <a:p>
                      <a:pPr algn="l"/>
                      <a:r>
                        <a:rPr lang="en-US" sz="1600" kern="1200" dirty="0" smtClean="0">
                          <a:solidFill>
                            <a:schemeClr val="dk1"/>
                          </a:solidFill>
                          <a:latin typeface="+mn-lt"/>
                          <a:ea typeface="+mn-ea"/>
                          <a:cs typeface="+mn-cs"/>
                        </a:rPr>
                        <a:t>FRAM: 64K</a:t>
                      </a:r>
                    </a:p>
                  </a:txBody>
                  <a:tcPr marL="0" marR="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600" kern="1200" dirty="0" smtClean="0">
                          <a:solidFill>
                            <a:schemeClr val="dk1"/>
                          </a:solidFill>
                          <a:latin typeface="+mn-lt"/>
                          <a:ea typeface="+mn-ea"/>
                          <a:cs typeface="+mn-cs"/>
                        </a:rPr>
                        <a:t>512K</a:t>
                      </a:r>
                    </a:p>
                    <a:p>
                      <a:pPr algn="ctr"/>
                      <a:r>
                        <a:rPr lang="en-US" sz="1600" kern="1200" dirty="0" smtClean="0">
                          <a:solidFill>
                            <a:schemeClr val="dk1"/>
                          </a:solidFill>
                          <a:latin typeface="+mn-lt"/>
                          <a:ea typeface="+mn-ea"/>
                          <a:cs typeface="+mn-cs"/>
                        </a:rPr>
                        <a:t>Flash</a:t>
                      </a:r>
                      <a:endParaRPr lang="en-US" sz="1600" kern="1200" dirty="0">
                        <a:solidFill>
                          <a:schemeClr val="dk1"/>
                        </a:solidFill>
                        <a:latin typeface="+mn-lt"/>
                        <a:ea typeface="+mn-ea"/>
                        <a:cs typeface="+mn-cs"/>
                      </a:endParaRP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600" kern="1200" dirty="0" smtClean="0">
                          <a:solidFill>
                            <a:schemeClr val="dk1"/>
                          </a:solidFill>
                          <a:latin typeface="+mn-lt"/>
                          <a:ea typeface="+mn-ea"/>
                          <a:cs typeface="+mn-cs"/>
                        </a:rPr>
                        <a:t>512K</a:t>
                      </a:r>
                    </a:p>
                    <a:p>
                      <a:pPr algn="ctr"/>
                      <a:r>
                        <a:rPr lang="en-US" sz="1600" kern="1200" dirty="0" smtClean="0">
                          <a:solidFill>
                            <a:schemeClr val="dk1"/>
                          </a:solidFill>
                          <a:latin typeface="+mn-lt"/>
                          <a:ea typeface="+mn-ea"/>
                          <a:cs typeface="+mn-cs"/>
                        </a:rPr>
                        <a:t>Flash</a:t>
                      </a:r>
                      <a:endParaRPr lang="en-US" sz="1600" kern="1200" dirty="0">
                        <a:solidFill>
                          <a:schemeClr val="dk1"/>
                        </a:solidFill>
                        <a:latin typeface="+mn-lt"/>
                        <a:ea typeface="+mn-ea"/>
                        <a:cs typeface="+mn-cs"/>
                      </a:endParaRP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600" kern="1200" dirty="0" smtClean="0">
                          <a:solidFill>
                            <a:schemeClr val="dk1"/>
                          </a:solidFill>
                          <a:latin typeface="+mn-lt"/>
                          <a:ea typeface="+mn-ea"/>
                          <a:cs typeface="+mn-cs"/>
                        </a:rPr>
                        <a:t>256K to 3M</a:t>
                      </a:r>
                    </a:p>
                    <a:p>
                      <a:pPr algn="ctr"/>
                      <a:r>
                        <a:rPr lang="en-US" sz="1600" kern="1200" dirty="0" smtClean="0">
                          <a:solidFill>
                            <a:schemeClr val="dk1"/>
                          </a:solidFill>
                          <a:latin typeface="+mn-lt"/>
                          <a:ea typeface="+mn-ea"/>
                          <a:cs typeface="+mn-cs"/>
                        </a:rPr>
                        <a:t>Flash</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kern="1200" dirty="0" smtClean="0">
                          <a:solidFill>
                            <a:schemeClr val="dk1"/>
                          </a:solidFill>
                          <a:latin typeface="+mn-lt"/>
                          <a:ea typeface="+mn-ea"/>
                          <a:cs typeface="+mn-cs"/>
                        </a:rPr>
                        <a:t>L1: 32K</a:t>
                      </a:r>
                      <a:r>
                        <a:rPr lang="en-US" sz="1600" kern="1200" baseline="0" dirty="0" smtClean="0">
                          <a:solidFill>
                            <a:schemeClr val="dk1"/>
                          </a:solidFill>
                          <a:latin typeface="+mn-lt"/>
                          <a:ea typeface="+mn-ea"/>
                          <a:cs typeface="+mn-cs"/>
                        </a:rPr>
                        <a:t> x 2</a:t>
                      </a:r>
                    </a:p>
                    <a:p>
                      <a:pPr algn="l"/>
                      <a:r>
                        <a:rPr lang="en-US" sz="1600" kern="1200" baseline="0" dirty="0" smtClean="0">
                          <a:solidFill>
                            <a:schemeClr val="dk1"/>
                          </a:solidFill>
                          <a:latin typeface="+mn-lt"/>
                          <a:ea typeface="+mn-ea"/>
                          <a:cs typeface="+mn-cs"/>
                        </a:rPr>
                        <a:t>L2: 256K </a:t>
                      </a:r>
                      <a:endParaRPr lang="en-US" sz="1600" kern="1200" dirty="0">
                        <a:solidFill>
                          <a:schemeClr val="dk1"/>
                        </a:solidFill>
                        <a:latin typeface="+mn-lt"/>
                        <a:ea typeface="+mn-ea"/>
                        <a:cs typeface="+mn-cs"/>
                      </a:endParaRPr>
                    </a:p>
                  </a:txBody>
                  <a:tcPr marL="0" marR="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kern="1200" dirty="0" smtClean="0">
                          <a:solidFill>
                            <a:schemeClr val="dk1"/>
                          </a:solidFill>
                          <a:latin typeface="+mn-lt"/>
                          <a:ea typeface="+mn-ea"/>
                          <a:cs typeface="+mn-cs"/>
                        </a:rPr>
                        <a:t>L1: 32K</a:t>
                      </a:r>
                      <a:r>
                        <a:rPr lang="en-US" sz="1600" kern="1200" baseline="0" dirty="0" smtClean="0">
                          <a:solidFill>
                            <a:schemeClr val="dk1"/>
                          </a:solidFill>
                          <a:latin typeface="+mn-lt"/>
                          <a:ea typeface="+mn-ea"/>
                          <a:cs typeface="+mn-cs"/>
                        </a:rPr>
                        <a:t> x 2</a:t>
                      </a:r>
                    </a:p>
                    <a:p>
                      <a:pPr algn="l"/>
                      <a:r>
                        <a:rPr lang="en-US" sz="1600" kern="1200" baseline="0" dirty="0" smtClean="0">
                          <a:solidFill>
                            <a:schemeClr val="dk1"/>
                          </a:solidFill>
                          <a:latin typeface="+mn-lt"/>
                          <a:ea typeface="+mn-ea"/>
                          <a:cs typeface="+mn-cs"/>
                        </a:rPr>
                        <a:t>L2: 256K</a:t>
                      </a:r>
                      <a:endParaRPr lang="en-US" sz="1600" kern="1200" dirty="0">
                        <a:solidFill>
                          <a:schemeClr val="dk1"/>
                        </a:solidFill>
                        <a:latin typeface="+mn-lt"/>
                        <a:ea typeface="+mn-ea"/>
                        <a:cs typeface="+mn-cs"/>
                      </a:endParaRPr>
                    </a:p>
                  </a:txBody>
                  <a:tcPr marL="0" marR="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kern="1200" dirty="0" smtClean="0">
                          <a:solidFill>
                            <a:schemeClr val="dk1"/>
                          </a:solidFill>
                          <a:latin typeface="+mn-lt"/>
                          <a:ea typeface="+mn-ea"/>
                          <a:cs typeface="+mn-cs"/>
                        </a:rPr>
                        <a:t>L1: 32K</a:t>
                      </a:r>
                      <a:r>
                        <a:rPr lang="en-US" sz="1600" kern="1200" baseline="0" dirty="0" smtClean="0">
                          <a:solidFill>
                            <a:schemeClr val="dk1"/>
                          </a:solidFill>
                          <a:latin typeface="+mn-lt"/>
                          <a:ea typeface="+mn-ea"/>
                          <a:cs typeface="+mn-cs"/>
                        </a:rPr>
                        <a:t> x 2</a:t>
                      </a:r>
                    </a:p>
                    <a:p>
                      <a:pPr algn="l"/>
                      <a:r>
                        <a:rPr lang="en-US" sz="1600" kern="1200" baseline="0" dirty="0" smtClean="0">
                          <a:solidFill>
                            <a:schemeClr val="dk1"/>
                          </a:solidFill>
                          <a:latin typeface="+mn-lt"/>
                          <a:ea typeface="+mn-ea"/>
                          <a:cs typeface="+mn-cs"/>
                        </a:rPr>
                        <a:t>L2: 1M + 4M</a:t>
                      </a:r>
                      <a:endParaRPr lang="en-US" sz="1600" kern="1200" dirty="0">
                        <a:solidFill>
                          <a:schemeClr val="dk1"/>
                        </a:solidFill>
                        <a:latin typeface="+mn-lt"/>
                        <a:ea typeface="+mn-ea"/>
                        <a:cs typeface="+mn-cs"/>
                      </a:endParaRPr>
                    </a:p>
                  </a:txBody>
                  <a:tcPr marL="0" marR="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64772">
                <a:tc>
                  <a:txBody>
                    <a:bodyPr/>
                    <a:lstStyle/>
                    <a:p>
                      <a:pPr algn="ctr"/>
                      <a:r>
                        <a:rPr lang="en-US" sz="1600" kern="1200" dirty="0" smtClean="0">
                          <a:solidFill>
                            <a:schemeClr val="dk1"/>
                          </a:solidFill>
                          <a:latin typeface="+mn-lt"/>
                          <a:ea typeface="+mn-ea"/>
                          <a:cs typeface="+mn-cs"/>
                        </a:rPr>
                        <a:t>25 MHz</a:t>
                      </a:r>
                      <a:endParaRPr lang="en-US" sz="1600" kern="1200" dirty="0">
                        <a:solidFill>
                          <a:schemeClr val="dk1"/>
                        </a:solidFill>
                        <a:latin typeface="+mn-lt"/>
                        <a:ea typeface="+mn-ea"/>
                        <a:cs typeface="+mn-cs"/>
                      </a:endParaRP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600" kern="1200" baseline="0" dirty="0" smtClean="0">
                          <a:solidFill>
                            <a:schemeClr val="dk1"/>
                          </a:solidFill>
                          <a:latin typeface="+mn-lt"/>
                          <a:ea typeface="+mn-ea"/>
                          <a:cs typeface="+mn-cs"/>
                        </a:rPr>
                        <a:t>300 MHz</a:t>
                      </a:r>
                      <a:endParaRPr lang="en-US" sz="1600" kern="1200" dirty="0">
                        <a:solidFill>
                          <a:schemeClr val="dk1"/>
                        </a:solidFill>
                        <a:latin typeface="+mn-lt"/>
                        <a:ea typeface="+mn-ea"/>
                        <a:cs typeface="+mn-cs"/>
                      </a:endParaRP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600" kern="1200" dirty="0" smtClean="0">
                          <a:solidFill>
                            <a:schemeClr val="dk1"/>
                          </a:solidFill>
                          <a:latin typeface="+mn-lt"/>
                          <a:ea typeface="+mn-ea"/>
                          <a:cs typeface="+mn-cs"/>
                        </a:rPr>
                        <a:t>80 MHz</a:t>
                      </a:r>
                      <a:endParaRPr lang="en-US" sz="1600" kern="1200" dirty="0">
                        <a:solidFill>
                          <a:schemeClr val="dk1"/>
                        </a:solidFill>
                        <a:latin typeface="+mn-lt"/>
                        <a:ea typeface="+mn-ea"/>
                        <a:cs typeface="+mn-cs"/>
                      </a:endParaRP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600" kern="1200" dirty="0" smtClean="0">
                          <a:solidFill>
                            <a:schemeClr val="dk1"/>
                          </a:solidFill>
                          <a:latin typeface="+mn-lt"/>
                          <a:ea typeface="+mn-ea"/>
                          <a:cs typeface="+mn-cs"/>
                        </a:rPr>
                        <a:t>220 MHz</a:t>
                      </a:r>
                      <a:endParaRPr lang="en-US" sz="1600" kern="1200" dirty="0">
                        <a:solidFill>
                          <a:schemeClr val="dk1"/>
                        </a:solidFill>
                        <a:latin typeface="+mn-lt"/>
                        <a:ea typeface="+mn-ea"/>
                        <a:cs typeface="+mn-cs"/>
                      </a:endParaRP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latinLnBrk="0" hangingPunct="1"/>
                      <a:r>
                        <a:rPr lang="en-US" sz="1600" kern="1200" dirty="0" smtClean="0">
                          <a:solidFill>
                            <a:schemeClr val="dk1"/>
                          </a:solidFill>
                          <a:latin typeface="+mn-lt"/>
                          <a:ea typeface="+mn-ea"/>
                          <a:cs typeface="+mn-cs"/>
                        </a:rPr>
                        <a:t>1.35 GHz</a:t>
                      </a:r>
                      <a:endParaRPr lang="en-US" sz="1600" kern="1200" dirty="0">
                        <a:solidFill>
                          <a:schemeClr val="dk1"/>
                        </a:solidFill>
                        <a:latin typeface="+mn-lt"/>
                        <a:ea typeface="+mn-ea"/>
                        <a:cs typeface="+mn-cs"/>
                      </a:endParaRP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latinLnBrk="0" hangingPunct="1"/>
                      <a:r>
                        <a:rPr lang="en-US" sz="1600" kern="1200" dirty="0" smtClean="0">
                          <a:solidFill>
                            <a:schemeClr val="dk1"/>
                          </a:solidFill>
                          <a:latin typeface="+mn-lt"/>
                          <a:ea typeface="+mn-ea"/>
                          <a:cs typeface="+mn-cs"/>
                        </a:rPr>
                        <a:t>800 MHz</a:t>
                      </a:r>
                      <a:endParaRPr lang="en-US" sz="1600" kern="1200" dirty="0">
                        <a:solidFill>
                          <a:schemeClr val="dk1"/>
                        </a:solidFill>
                        <a:latin typeface="+mn-lt"/>
                        <a:ea typeface="+mn-ea"/>
                        <a:cs typeface="+mn-cs"/>
                      </a:endParaRP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latinLnBrk="0" hangingPunct="1"/>
                      <a:r>
                        <a:rPr lang="en-US" sz="1600" kern="1200" dirty="0" smtClean="0">
                          <a:solidFill>
                            <a:schemeClr val="dk1"/>
                          </a:solidFill>
                          <a:latin typeface="+mn-lt"/>
                          <a:ea typeface="+mn-ea"/>
                          <a:cs typeface="+mn-cs"/>
                        </a:rPr>
                        <a:t>1.4 GHz</a:t>
                      </a:r>
                      <a:endParaRPr lang="en-US" sz="1600" kern="1200" dirty="0">
                        <a:solidFill>
                          <a:schemeClr val="dk1"/>
                        </a:solidFill>
                        <a:latin typeface="+mn-lt"/>
                        <a:ea typeface="+mn-ea"/>
                        <a:cs typeface="+mn-cs"/>
                      </a:endParaRP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152400">
                <a:tc>
                  <a:txBody>
                    <a:bodyPr/>
                    <a:lstStyle/>
                    <a:p>
                      <a:pPr algn="l"/>
                      <a:r>
                        <a:rPr lang="en-US" sz="1600" dirty="0" smtClean="0"/>
                        <a:t>$0.25 to</a:t>
                      </a:r>
                      <a:endParaRPr lang="en-US" sz="1600" baseline="0" dirty="0" smtClean="0"/>
                    </a:p>
                    <a:p>
                      <a:pPr algn="l"/>
                      <a:r>
                        <a:rPr lang="en-US" sz="1600" baseline="0" dirty="0" smtClean="0"/>
                        <a:t>$9.00</a:t>
                      </a:r>
                      <a:endParaRPr lang="en-US" sz="1600" dirty="0"/>
                    </a:p>
                  </a:txBody>
                  <a:tcPr marL="0" marR="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dirty="0" smtClean="0"/>
                        <a:t>$1.85 to</a:t>
                      </a:r>
                    </a:p>
                    <a:p>
                      <a:pPr algn="l"/>
                      <a:r>
                        <a:rPr lang="en-US" sz="1600" dirty="0" smtClean="0"/>
                        <a:t>$20.00</a:t>
                      </a:r>
                      <a:endParaRPr lang="en-US" sz="1600" dirty="0"/>
                    </a:p>
                  </a:txBody>
                  <a:tcPr marL="0" marR="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dirty="0" smtClean="0"/>
                        <a:t>$1.00 to</a:t>
                      </a:r>
                    </a:p>
                    <a:p>
                      <a:pPr algn="l"/>
                      <a:r>
                        <a:rPr lang="en-US" sz="1600" dirty="0" smtClean="0"/>
                        <a:t>$8.00</a:t>
                      </a:r>
                      <a:endParaRPr lang="en-US" sz="1600" dirty="0"/>
                    </a:p>
                  </a:txBody>
                  <a:tcPr marL="0" marR="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dirty="0" smtClean="0"/>
                        <a:t>$5.00 to</a:t>
                      </a:r>
                    </a:p>
                    <a:p>
                      <a:pPr algn="l"/>
                      <a:r>
                        <a:rPr lang="en-US" sz="1600" dirty="0" smtClean="0"/>
                        <a:t>$30.00</a:t>
                      </a:r>
                      <a:endParaRPr lang="en-US" sz="1600" dirty="0"/>
                    </a:p>
                  </a:txBody>
                  <a:tcPr marL="0" marR="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dirty="0" smtClean="0"/>
                        <a:t>$5.00 to</a:t>
                      </a:r>
                    </a:p>
                    <a:p>
                      <a:pPr algn="l"/>
                      <a:r>
                        <a:rPr lang="en-US" sz="1600" dirty="0" smtClean="0"/>
                        <a:t>$25.00</a:t>
                      </a:r>
                      <a:endParaRPr lang="en-US" sz="1600" dirty="0"/>
                    </a:p>
                  </a:txBody>
                  <a:tcPr marL="0" marR="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dirty="0" smtClean="0"/>
                        <a:t>$2.00 to $25.00</a:t>
                      </a:r>
                      <a:endParaRPr lang="en-US" sz="1600" dirty="0"/>
                    </a:p>
                  </a:txBody>
                  <a:tcPr marL="0" marR="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dirty="0" smtClean="0"/>
                        <a:t>$30.00 to $225.00</a:t>
                      </a:r>
                      <a:endParaRPr lang="en-US" sz="1600" dirty="0"/>
                    </a:p>
                  </a:txBody>
                  <a:tcPr marL="0" marR="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sp>
        <p:nvSpPr>
          <p:cNvPr id="3" name="Rectangle 2"/>
          <p:cNvSpPr/>
          <p:nvPr/>
        </p:nvSpPr>
        <p:spPr bwMode="auto">
          <a:xfrm>
            <a:off x="0" y="598966"/>
            <a:ext cx="6553200" cy="6312373"/>
          </a:xfrm>
          <a:prstGeom prst="rect">
            <a:avLst/>
          </a:prstGeom>
          <a:solidFill>
            <a:schemeClr val="accent1">
              <a:alpha val="80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8" name="Rectangle 7"/>
          <p:cNvSpPr/>
          <p:nvPr/>
        </p:nvSpPr>
        <p:spPr bwMode="auto">
          <a:xfrm>
            <a:off x="0" y="0"/>
            <a:ext cx="5257800" cy="685800"/>
          </a:xfrm>
          <a:prstGeom prst="rect">
            <a:avLst/>
          </a:prstGeom>
          <a:solidFill>
            <a:schemeClr val="accent1">
              <a:alpha val="80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6" name="Rounded Rectangle 5"/>
          <p:cNvSpPr/>
          <p:nvPr/>
        </p:nvSpPr>
        <p:spPr bwMode="auto">
          <a:xfrm>
            <a:off x="6553200" y="598966"/>
            <a:ext cx="2636520" cy="6312373"/>
          </a:xfrm>
          <a:prstGeom prst="roundRect">
            <a:avLst/>
          </a:prstGeom>
          <a:noFill/>
          <a:ln w="38100" cap="flat" cmpd="sng" algn="ctr">
            <a:solidFill>
              <a:schemeClr val="accent5"/>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Tree>
    <p:custDataLst>
      <p:tags r:id="rId1"/>
    </p:custDataLst>
    <p:extLst>
      <p:ext uri="{BB962C8B-B14F-4D97-AF65-F5344CB8AC3E}">
        <p14:creationId xmlns:p14="http://schemas.microsoft.com/office/powerpoint/2010/main" val="116676880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Creating Custom Platforms - Procedure</a:t>
            </a:r>
          </a:p>
        </p:txBody>
      </p:sp>
      <p:sp>
        <p:nvSpPr>
          <p:cNvPr id="6" name="Oval 11"/>
          <p:cNvSpPr>
            <a:spLocks noChangeArrowheads="1"/>
          </p:cNvSpPr>
          <p:nvPr/>
        </p:nvSpPr>
        <p:spPr bwMode="auto">
          <a:xfrm>
            <a:off x="468067" y="762000"/>
            <a:ext cx="381000" cy="381000"/>
          </a:xfrm>
          <a:prstGeom prst="ellipse">
            <a:avLst/>
          </a:prstGeom>
          <a:solidFill>
            <a:schemeClr val="accent3"/>
          </a:solidFill>
          <a:ln w="12700">
            <a:solidFill>
              <a:schemeClr val="tx1"/>
            </a:solidFill>
            <a:round/>
            <a:headEnd/>
            <a:tailEnd/>
          </a:ln>
          <a:effectLst/>
        </p:spPr>
        <p:txBody>
          <a:bodyPr wrap="none" anchor="ctr">
            <a:spAutoFit/>
          </a:bodyPr>
          <a:lstStyle/>
          <a:p>
            <a:pPr>
              <a:defRPr/>
            </a:pPr>
            <a:endParaRPr lang="en-US">
              <a:solidFill>
                <a:srgbClr val="000000"/>
              </a:solidFill>
              <a:effectLst>
                <a:outerShdw blurRad="38100" dist="38100" dir="2700000" algn="tl">
                  <a:srgbClr val="000000">
                    <a:alpha val="43137"/>
                  </a:srgbClr>
                </a:outerShdw>
              </a:effectLst>
            </a:endParaRPr>
          </a:p>
        </p:txBody>
      </p:sp>
      <p:sp>
        <p:nvSpPr>
          <p:cNvPr id="7" name="Text Box 12"/>
          <p:cNvSpPr txBox="1">
            <a:spLocks noChangeArrowheads="1"/>
          </p:cNvSpPr>
          <p:nvPr/>
        </p:nvSpPr>
        <p:spPr bwMode="auto">
          <a:xfrm>
            <a:off x="487117" y="768350"/>
            <a:ext cx="354013" cy="384175"/>
          </a:xfrm>
          <a:prstGeom prst="rect">
            <a:avLst/>
          </a:prstGeom>
          <a:noFill/>
          <a:ln w="12700">
            <a:noFill/>
            <a:miter lim="800000"/>
            <a:headEnd/>
            <a:tailEnd/>
          </a:ln>
        </p:spPr>
        <p:txBody>
          <a:bodyPr wrap="none">
            <a:spAutoFit/>
          </a:bodyPr>
          <a:lstStyle/>
          <a:p>
            <a:r>
              <a:rPr lang="en-US" dirty="0" smtClean="0">
                <a:solidFill>
                  <a:srgbClr val="000000"/>
                </a:solidFill>
              </a:rPr>
              <a:t>3</a:t>
            </a:r>
            <a:endParaRPr lang="en-US" dirty="0">
              <a:solidFill>
                <a:srgbClr val="000000"/>
              </a:solidFill>
            </a:endParaRPr>
          </a:p>
        </p:txBody>
      </p:sp>
      <p:sp>
        <p:nvSpPr>
          <p:cNvPr id="8" name="TextBox 7"/>
          <p:cNvSpPr txBox="1"/>
          <p:nvPr/>
        </p:nvSpPr>
        <p:spPr>
          <a:xfrm>
            <a:off x="919579" y="789296"/>
            <a:ext cx="6955750" cy="387798"/>
          </a:xfrm>
          <a:prstGeom prst="rect">
            <a:avLst/>
          </a:prstGeom>
          <a:noFill/>
        </p:spPr>
        <p:txBody>
          <a:bodyPr wrap="none" rtlCol="0" anchor="ctr" anchorCtr="0">
            <a:spAutoFit/>
          </a:bodyPr>
          <a:lstStyle/>
          <a:p>
            <a:r>
              <a:rPr lang="en-US" b="0" dirty="0" smtClean="0">
                <a:solidFill>
                  <a:srgbClr val="000000"/>
                </a:solidFill>
              </a:rPr>
              <a:t>New Device Page – Click “Import” </a:t>
            </a:r>
            <a:r>
              <a:rPr lang="en-US" sz="2000" b="0" i="1" dirty="0" smtClean="0">
                <a:solidFill>
                  <a:srgbClr val="000000"/>
                </a:solidFill>
                <a:latin typeface="Arial Narrow" pitchFamily="34" charset="0"/>
              </a:rPr>
              <a:t>(copy “seed” platform)</a:t>
            </a:r>
            <a:endParaRPr lang="en-US" b="0" i="1" dirty="0" smtClean="0">
              <a:solidFill>
                <a:srgbClr val="000000"/>
              </a:solidFill>
              <a:latin typeface="Arial Narrow" pitchFamily="34" charset="0"/>
            </a:endParaRPr>
          </a:p>
        </p:txBody>
      </p:sp>
      <p:sp>
        <p:nvSpPr>
          <p:cNvPr id="10" name="Oval 11"/>
          <p:cNvSpPr>
            <a:spLocks noChangeArrowheads="1"/>
          </p:cNvSpPr>
          <p:nvPr/>
        </p:nvSpPr>
        <p:spPr bwMode="auto">
          <a:xfrm>
            <a:off x="468067" y="1303360"/>
            <a:ext cx="381000" cy="381000"/>
          </a:xfrm>
          <a:prstGeom prst="ellipse">
            <a:avLst/>
          </a:prstGeom>
          <a:solidFill>
            <a:schemeClr val="accent3"/>
          </a:solidFill>
          <a:ln w="12700">
            <a:solidFill>
              <a:schemeClr val="tx1"/>
            </a:solidFill>
            <a:round/>
            <a:headEnd/>
            <a:tailEnd/>
          </a:ln>
          <a:effectLst/>
        </p:spPr>
        <p:txBody>
          <a:bodyPr wrap="none" anchor="ctr">
            <a:spAutoFit/>
          </a:bodyPr>
          <a:lstStyle/>
          <a:p>
            <a:pPr>
              <a:defRPr/>
            </a:pPr>
            <a:endParaRPr lang="en-US">
              <a:solidFill>
                <a:srgbClr val="000000"/>
              </a:solidFill>
              <a:effectLst>
                <a:outerShdw blurRad="38100" dist="38100" dir="2700000" algn="tl">
                  <a:srgbClr val="000000">
                    <a:alpha val="43137"/>
                  </a:srgbClr>
                </a:outerShdw>
              </a:effectLst>
            </a:endParaRPr>
          </a:p>
        </p:txBody>
      </p:sp>
      <p:sp>
        <p:nvSpPr>
          <p:cNvPr id="11" name="Text Box 12"/>
          <p:cNvSpPr txBox="1">
            <a:spLocks noChangeArrowheads="1"/>
          </p:cNvSpPr>
          <p:nvPr/>
        </p:nvSpPr>
        <p:spPr bwMode="auto">
          <a:xfrm>
            <a:off x="487117" y="1309710"/>
            <a:ext cx="354013" cy="384175"/>
          </a:xfrm>
          <a:prstGeom prst="rect">
            <a:avLst/>
          </a:prstGeom>
          <a:noFill/>
          <a:ln w="12700">
            <a:noFill/>
            <a:miter lim="800000"/>
            <a:headEnd/>
            <a:tailEnd/>
          </a:ln>
        </p:spPr>
        <p:txBody>
          <a:bodyPr wrap="none">
            <a:spAutoFit/>
          </a:bodyPr>
          <a:lstStyle/>
          <a:p>
            <a:r>
              <a:rPr lang="en-US" dirty="0" smtClean="0">
                <a:solidFill>
                  <a:srgbClr val="000000"/>
                </a:solidFill>
              </a:rPr>
              <a:t>4</a:t>
            </a:r>
            <a:endParaRPr lang="en-US" dirty="0">
              <a:solidFill>
                <a:srgbClr val="000000"/>
              </a:solidFill>
            </a:endParaRPr>
          </a:p>
        </p:txBody>
      </p:sp>
      <p:sp>
        <p:nvSpPr>
          <p:cNvPr id="12" name="TextBox 11"/>
          <p:cNvSpPr txBox="1"/>
          <p:nvPr/>
        </p:nvSpPr>
        <p:spPr>
          <a:xfrm>
            <a:off x="919579" y="1330656"/>
            <a:ext cx="2837636" cy="387798"/>
          </a:xfrm>
          <a:prstGeom prst="rect">
            <a:avLst/>
          </a:prstGeom>
          <a:noFill/>
        </p:spPr>
        <p:txBody>
          <a:bodyPr wrap="none" rtlCol="0" anchor="ctr" anchorCtr="0">
            <a:spAutoFit/>
          </a:bodyPr>
          <a:lstStyle/>
          <a:p>
            <a:r>
              <a:rPr lang="en-US" b="0" dirty="0" smtClean="0">
                <a:solidFill>
                  <a:srgbClr val="000000"/>
                </a:solidFill>
              </a:rPr>
              <a:t>Customize Settings</a:t>
            </a:r>
          </a:p>
        </p:txBody>
      </p:sp>
      <p:pic>
        <p:nvPicPr>
          <p:cNvPr id="1027" name="Picture 3"/>
          <p:cNvPicPr>
            <a:picLocks noChangeAspect="1" noChangeArrowheads="1"/>
          </p:cNvPicPr>
          <p:nvPr/>
        </p:nvPicPr>
        <p:blipFill>
          <a:blip r:embed="rId2" cstate="print"/>
          <a:srcRect/>
          <a:stretch>
            <a:fillRect/>
          </a:stretch>
        </p:blipFill>
        <p:spPr bwMode="auto">
          <a:xfrm>
            <a:off x="1600199" y="1828800"/>
            <a:ext cx="6823188" cy="4800600"/>
          </a:xfrm>
          <a:prstGeom prst="rect">
            <a:avLst/>
          </a:prstGeom>
          <a:noFill/>
          <a:ln w="9525">
            <a:solidFill>
              <a:schemeClr val="tx1"/>
            </a:solidFill>
            <a:miter lim="800000"/>
            <a:headEnd/>
            <a:tailEnd/>
          </a:ln>
          <a:effectLst>
            <a:outerShdw blurRad="50800" dist="88900" dir="2700000" algn="tl" rotWithShape="0">
              <a:prstClr val="black">
                <a:alpha val="40000"/>
              </a:prstClr>
            </a:outerShdw>
          </a:effectLst>
        </p:spPr>
      </p:pic>
      <p:cxnSp>
        <p:nvCxnSpPr>
          <p:cNvPr id="17" name="Straight Arrow Connector 16"/>
          <p:cNvCxnSpPr/>
          <p:nvPr/>
        </p:nvCxnSpPr>
        <p:spPr bwMode="auto">
          <a:xfrm>
            <a:off x="5029200" y="1143000"/>
            <a:ext cx="2286000" cy="2819400"/>
          </a:xfrm>
          <a:prstGeom prst="straightConnector1">
            <a:avLst/>
          </a:prstGeom>
          <a:solidFill>
            <a:schemeClr val="accent1"/>
          </a:solidFill>
          <a:ln w="28575" cap="flat" cmpd="sng" algn="ctr">
            <a:solidFill>
              <a:schemeClr val="tx2"/>
            </a:solidFill>
            <a:prstDash val="solid"/>
            <a:round/>
            <a:headEnd type="none" w="sm" len="sm"/>
            <a:tailEnd type="arrow"/>
          </a:ln>
          <a:effectLst/>
        </p:spPr>
      </p:cxnSp>
    </p:spTree>
    <p:extLst>
      <p:ext uri="{BB962C8B-B14F-4D97-AF65-F5344CB8AC3E}">
        <p14:creationId xmlns:p14="http://schemas.microsoft.com/office/powerpoint/2010/main" val="403430040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Creating Custom Platforms - Procedure</a:t>
            </a:r>
          </a:p>
        </p:txBody>
      </p:sp>
      <p:sp>
        <p:nvSpPr>
          <p:cNvPr id="6" name="Oval 11"/>
          <p:cNvSpPr>
            <a:spLocks noChangeArrowheads="1"/>
          </p:cNvSpPr>
          <p:nvPr/>
        </p:nvSpPr>
        <p:spPr bwMode="auto">
          <a:xfrm>
            <a:off x="468067" y="762000"/>
            <a:ext cx="381000" cy="381000"/>
          </a:xfrm>
          <a:prstGeom prst="ellipse">
            <a:avLst/>
          </a:prstGeom>
          <a:solidFill>
            <a:schemeClr val="accent3"/>
          </a:solidFill>
          <a:ln w="12700">
            <a:solidFill>
              <a:schemeClr val="tx1"/>
            </a:solidFill>
            <a:round/>
            <a:headEnd/>
            <a:tailEnd/>
          </a:ln>
          <a:effectLst/>
        </p:spPr>
        <p:txBody>
          <a:bodyPr wrap="none" anchor="ctr">
            <a:spAutoFit/>
          </a:bodyPr>
          <a:lstStyle/>
          <a:p>
            <a:pPr>
              <a:defRPr/>
            </a:pPr>
            <a:endParaRPr lang="en-US">
              <a:solidFill>
                <a:srgbClr val="000000"/>
              </a:solidFill>
              <a:effectLst>
                <a:outerShdw blurRad="38100" dist="38100" dir="2700000" algn="tl">
                  <a:srgbClr val="000000">
                    <a:alpha val="43137"/>
                  </a:srgbClr>
                </a:outerShdw>
              </a:effectLst>
            </a:endParaRPr>
          </a:p>
        </p:txBody>
      </p:sp>
      <p:sp>
        <p:nvSpPr>
          <p:cNvPr id="7" name="Text Box 12"/>
          <p:cNvSpPr txBox="1">
            <a:spLocks noChangeArrowheads="1"/>
          </p:cNvSpPr>
          <p:nvPr/>
        </p:nvSpPr>
        <p:spPr bwMode="auto">
          <a:xfrm>
            <a:off x="487117" y="768350"/>
            <a:ext cx="354013" cy="384175"/>
          </a:xfrm>
          <a:prstGeom prst="rect">
            <a:avLst/>
          </a:prstGeom>
          <a:noFill/>
          <a:ln w="12700">
            <a:noFill/>
            <a:miter lim="800000"/>
            <a:headEnd/>
            <a:tailEnd/>
          </a:ln>
        </p:spPr>
        <p:txBody>
          <a:bodyPr wrap="none">
            <a:spAutoFit/>
          </a:bodyPr>
          <a:lstStyle/>
          <a:p>
            <a:r>
              <a:rPr lang="en-US" dirty="0" smtClean="0">
                <a:solidFill>
                  <a:srgbClr val="000000"/>
                </a:solidFill>
              </a:rPr>
              <a:t>5</a:t>
            </a:r>
            <a:endParaRPr lang="en-US" dirty="0">
              <a:solidFill>
                <a:srgbClr val="000000"/>
              </a:solidFill>
            </a:endParaRPr>
          </a:p>
        </p:txBody>
      </p:sp>
      <p:sp>
        <p:nvSpPr>
          <p:cNvPr id="8" name="TextBox 7"/>
          <p:cNvSpPr txBox="1"/>
          <p:nvPr/>
        </p:nvSpPr>
        <p:spPr>
          <a:xfrm>
            <a:off x="919579" y="789296"/>
            <a:ext cx="6408742" cy="387798"/>
          </a:xfrm>
          <a:prstGeom prst="rect">
            <a:avLst/>
          </a:prstGeom>
          <a:noFill/>
        </p:spPr>
        <p:txBody>
          <a:bodyPr wrap="none" rtlCol="0" anchor="ctr" anchorCtr="0">
            <a:spAutoFit/>
          </a:bodyPr>
          <a:lstStyle/>
          <a:p>
            <a:r>
              <a:rPr lang="en-US" b="0" dirty="0" smtClean="0">
                <a:solidFill>
                  <a:srgbClr val="000000"/>
                </a:solidFill>
              </a:rPr>
              <a:t>[SAVE] New Platform </a:t>
            </a:r>
            <a:r>
              <a:rPr lang="en-US" sz="2000" b="0" i="1" dirty="0" smtClean="0">
                <a:solidFill>
                  <a:srgbClr val="000000"/>
                </a:solidFill>
                <a:latin typeface="Arial Narrow" pitchFamily="34" charset="0"/>
              </a:rPr>
              <a:t>(creates custom platform package)</a:t>
            </a:r>
            <a:endParaRPr lang="en-US" b="0" i="1" dirty="0" smtClean="0">
              <a:solidFill>
                <a:srgbClr val="000000"/>
              </a:solidFill>
              <a:latin typeface="Arial Narrow" pitchFamily="34" charset="0"/>
            </a:endParaRPr>
          </a:p>
        </p:txBody>
      </p:sp>
      <p:sp>
        <p:nvSpPr>
          <p:cNvPr id="10" name="Oval 11"/>
          <p:cNvSpPr>
            <a:spLocks noChangeArrowheads="1"/>
          </p:cNvSpPr>
          <p:nvPr/>
        </p:nvSpPr>
        <p:spPr bwMode="auto">
          <a:xfrm>
            <a:off x="468067" y="1338616"/>
            <a:ext cx="381000" cy="381000"/>
          </a:xfrm>
          <a:prstGeom prst="ellipse">
            <a:avLst/>
          </a:prstGeom>
          <a:solidFill>
            <a:schemeClr val="accent3"/>
          </a:solidFill>
          <a:ln w="12700">
            <a:solidFill>
              <a:schemeClr val="tx1"/>
            </a:solidFill>
            <a:round/>
            <a:headEnd/>
            <a:tailEnd/>
          </a:ln>
          <a:effectLst/>
        </p:spPr>
        <p:txBody>
          <a:bodyPr wrap="none" anchor="ctr">
            <a:spAutoFit/>
          </a:bodyPr>
          <a:lstStyle/>
          <a:p>
            <a:pPr>
              <a:defRPr/>
            </a:pPr>
            <a:endParaRPr lang="en-US">
              <a:solidFill>
                <a:srgbClr val="000000"/>
              </a:solidFill>
              <a:effectLst>
                <a:outerShdw blurRad="38100" dist="38100" dir="2700000" algn="tl">
                  <a:srgbClr val="000000">
                    <a:alpha val="43137"/>
                  </a:srgbClr>
                </a:outerShdw>
              </a:effectLst>
            </a:endParaRPr>
          </a:p>
        </p:txBody>
      </p:sp>
      <p:sp>
        <p:nvSpPr>
          <p:cNvPr id="11" name="Text Box 12"/>
          <p:cNvSpPr txBox="1">
            <a:spLocks noChangeArrowheads="1"/>
          </p:cNvSpPr>
          <p:nvPr/>
        </p:nvSpPr>
        <p:spPr bwMode="auto">
          <a:xfrm>
            <a:off x="487117" y="1344966"/>
            <a:ext cx="354013" cy="384175"/>
          </a:xfrm>
          <a:prstGeom prst="rect">
            <a:avLst/>
          </a:prstGeom>
          <a:noFill/>
          <a:ln w="12700">
            <a:noFill/>
            <a:miter lim="800000"/>
            <a:headEnd/>
            <a:tailEnd/>
          </a:ln>
        </p:spPr>
        <p:txBody>
          <a:bodyPr wrap="none">
            <a:spAutoFit/>
          </a:bodyPr>
          <a:lstStyle/>
          <a:p>
            <a:r>
              <a:rPr lang="en-US" dirty="0" smtClean="0">
                <a:solidFill>
                  <a:srgbClr val="000000"/>
                </a:solidFill>
              </a:rPr>
              <a:t>6</a:t>
            </a:r>
            <a:endParaRPr lang="en-US" dirty="0">
              <a:solidFill>
                <a:srgbClr val="000000"/>
              </a:solidFill>
            </a:endParaRPr>
          </a:p>
        </p:txBody>
      </p:sp>
      <p:sp>
        <p:nvSpPr>
          <p:cNvPr id="12" name="TextBox 11"/>
          <p:cNvSpPr txBox="1"/>
          <p:nvPr/>
        </p:nvSpPr>
        <p:spPr>
          <a:xfrm>
            <a:off x="919579" y="1365912"/>
            <a:ext cx="6852389" cy="387798"/>
          </a:xfrm>
          <a:prstGeom prst="rect">
            <a:avLst/>
          </a:prstGeom>
          <a:noFill/>
        </p:spPr>
        <p:txBody>
          <a:bodyPr wrap="none" rtlCol="0" anchor="ctr" anchorCtr="0">
            <a:spAutoFit/>
          </a:bodyPr>
          <a:lstStyle/>
          <a:p>
            <a:r>
              <a:rPr lang="en-US" b="0" dirty="0" smtClean="0">
                <a:solidFill>
                  <a:srgbClr val="000000"/>
                </a:solidFill>
              </a:rPr>
              <a:t>Select New Platform in Build Options (RTSC tab)</a:t>
            </a:r>
          </a:p>
        </p:txBody>
      </p:sp>
      <p:pic>
        <p:nvPicPr>
          <p:cNvPr id="4098" name="Picture 2" descr="C:\Documents and Settings\a0159877\Desktop\SYSBIOS Snaps\extra\rtsc_tabl.png"/>
          <p:cNvPicPr>
            <a:picLocks noChangeAspect="1" noChangeArrowheads="1"/>
          </p:cNvPicPr>
          <p:nvPr/>
        </p:nvPicPr>
        <p:blipFill>
          <a:blip r:embed="rId2" cstate="print"/>
          <a:srcRect/>
          <a:stretch>
            <a:fillRect/>
          </a:stretch>
        </p:blipFill>
        <p:spPr bwMode="auto">
          <a:xfrm>
            <a:off x="1743075" y="1815152"/>
            <a:ext cx="4048125" cy="4784148"/>
          </a:xfrm>
          <a:prstGeom prst="rect">
            <a:avLst/>
          </a:prstGeom>
          <a:noFill/>
          <a:ln w="28575">
            <a:solidFill>
              <a:schemeClr val="tx1"/>
            </a:solidFill>
          </a:ln>
          <a:effectLst>
            <a:outerShdw blurRad="50800" dist="88900" dir="2700000" algn="tl" rotWithShape="0">
              <a:prstClr val="black">
                <a:alpha val="40000"/>
              </a:prstClr>
            </a:outerShdw>
          </a:effectLst>
        </p:spPr>
      </p:pic>
      <p:sp>
        <p:nvSpPr>
          <p:cNvPr id="14" name="TextBox 13"/>
          <p:cNvSpPr txBox="1"/>
          <p:nvPr/>
        </p:nvSpPr>
        <p:spPr>
          <a:xfrm>
            <a:off x="4802248" y="4261512"/>
            <a:ext cx="3873176" cy="313932"/>
          </a:xfrm>
          <a:prstGeom prst="rect">
            <a:avLst/>
          </a:prstGeom>
          <a:solidFill>
            <a:schemeClr val="accent1">
              <a:lumMod val="90000"/>
            </a:schemeClr>
          </a:solidFill>
          <a:ln w="19050">
            <a:solidFill>
              <a:schemeClr val="tx1"/>
            </a:solidFill>
          </a:ln>
          <a:effectLst>
            <a:outerShdw blurRad="50800" dist="63500" dir="2700000" algn="tl" rotWithShape="0">
              <a:prstClr val="black">
                <a:alpha val="40000"/>
              </a:prstClr>
            </a:outerShdw>
          </a:effectLst>
        </p:spPr>
        <p:txBody>
          <a:bodyPr wrap="none" rtlCol="0" anchor="ctr" anchorCtr="0">
            <a:spAutoFit/>
          </a:bodyPr>
          <a:lstStyle/>
          <a:p>
            <a:r>
              <a:rPr lang="en-US" sz="1800" b="0" dirty="0" smtClean="0">
                <a:solidFill>
                  <a:srgbClr val="000000"/>
                </a:solidFill>
                <a:latin typeface="Arial Narrow" pitchFamily="34" charset="0"/>
              </a:rPr>
              <a:t>Custom Repository vs. XDC default location</a:t>
            </a:r>
          </a:p>
        </p:txBody>
      </p:sp>
      <p:cxnSp>
        <p:nvCxnSpPr>
          <p:cNvPr id="16" name="Straight Arrow Connector 15"/>
          <p:cNvCxnSpPr>
            <a:stCxn id="14" idx="1"/>
          </p:cNvCxnSpPr>
          <p:nvPr/>
        </p:nvCxnSpPr>
        <p:spPr bwMode="auto">
          <a:xfrm rot="10800000" flipV="1">
            <a:off x="4116448" y="4418478"/>
            <a:ext cx="685800" cy="385566"/>
          </a:xfrm>
          <a:prstGeom prst="straightConnector1">
            <a:avLst/>
          </a:prstGeom>
          <a:solidFill>
            <a:schemeClr val="accent1"/>
          </a:solidFill>
          <a:ln w="28575" cap="flat" cmpd="sng" algn="ctr">
            <a:solidFill>
              <a:schemeClr val="tx1"/>
            </a:solidFill>
            <a:prstDash val="solid"/>
            <a:round/>
            <a:headEnd type="none" w="sm" len="sm"/>
            <a:tailEnd type="arrow"/>
          </a:ln>
          <a:effectLst/>
        </p:spPr>
      </p:cxnSp>
      <p:sp>
        <p:nvSpPr>
          <p:cNvPr id="17" name="TextBox 16"/>
          <p:cNvSpPr txBox="1"/>
          <p:nvPr/>
        </p:nvSpPr>
        <p:spPr>
          <a:xfrm>
            <a:off x="4966024" y="5517112"/>
            <a:ext cx="3889206" cy="313932"/>
          </a:xfrm>
          <a:prstGeom prst="rect">
            <a:avLst/>
          </a:prstGeom>
          <a:solidFill>
            <a:schemeClr val="accent1">
              <a:lumMod val="90000"/>
            </a:schemeClr>
          </a:solidFill>
          <a:ln w="19050">
            <a:solidFill>
              <a:schemeClr val="tx1"/>
            </a:solidFill>
          </a:ln>
          <a:effectLst>
            <a:outerShdw blurRad="50800" dist="63500" dir="2700000" algn="tl" rotWithShape="0">
              <a:prstClr val="black">
                <a:alpha val="40000"/>
              </a:prstClr>
            </a:outerShdw>
          </a:effectLst>
        </p:spPr>
        <p:txBody>
          <a:bodyPr wrap="none" rtlCol="0" anchor="ctr" anchorCtr="0">
            <a:spAutoFit/>
          </a:bodyPr>
          <a:lstStyle/>
          <a:p>
            <a:r>
              <a:rPr lang="en-US" sz="1800" b="0" dirty="0" smtClean="0">
                <a:solidFill>
                  <a:srgbClr val="000000"/>
                </a:solidFill>
                <a:latin typeface="Arial Narrow" pitchFamily="34" charset="0"/>
              </a:rPr>
              <a:t>With path added, the tools find new platform</a:t>
            </a:r>
          </a:p>
        </p:txBody>
      </p:sp>
      <p:cxnSp>
        <p:nvCxnSpPr>
          <p:cNvPr id="18" name="Straight Arrow Connector 17"/>
          <p:cNvCxnSpPr/>
          <p:nvPr/>
        </p:nvCxnSpPr>
        <p:spPr bwMode="auto">
          <a:xfrm rot="10800000" flipV="1">
            <a:off x="4280224" y="5669512"/>
            <a:ext cx="685800" cy="385566"/>
          </a:xfrm>
          <a:prstGeom prst="straightConnector1">
            <a:avLst/>
          </a:prstGeom>
          <a:solidFill>
            <a:schemeClr val="accent1"/>
          </a:solidFill>
          <a:ln w="28575" cap="flat" cmpd="sng" algn="ctr">
            <a:solidFill>
              <a:schemeClr val="tx1"/>
            </a:solidFill>
            <a:prstDash val="solid"/>
            <a:round/>
            <a:headEnd type="none" w="sm" len="sm"/>
            <a:tailEnd type="arrow"/>
          </a:ln>
          <a:effectLst/>
        </p:spPr>
      </p:cxnSp>
      <p:sp>
        <p:nvSpPr>
          <p:cNvPr id="21" name="Rectangle 20"/>
          <p:cNvSpPr/>
          <p:nvPr/>
        </p:nvSpPr>
        <p:spPr bwMode="auto">
          <a:xfrm>
            <a:off x="2715904" y="1877704"/>
            <a:ext cx="838200" cy="304800"/>
          </a:xfrm>
          <a:prstGeom prst="rect">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endParaRPr lang="en-US" sz="2800" dirty="0" smtClean="0">
              <a:solidFill>
                <a:srgbClr val="000000"/>
              </a:solidFill>
              <a:latin typeface="Arial Narrow" pitchFamily="34" charset="0"/>
            </a:endParaRPr>
          </a:p>
        </p:txBody>
      </p:sp>
    </p:spTree>
    <p:extLst>
      <p:ext uri="{BB962C8B-B14F-4D97-AF65-F5344CB8AC3E}">
        <p14:creationId xmlns:p14="http://schemas.microsoft.com/office/powerpoint/2010/main" val="3366358685"/>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2"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3" action="ppaction://hlinksldjump"/>
          </p:cNvPr>
          <p:cNvSpPr txBox="1">
            <a:spLocks noChangeArrowheads="1"/>
          </p:cNvSpPr>
          <p:nvPr>
            <p:custDataLst>
              <p:tags r:id="rId2"/>
            </p:custDataLst>
          </p:nvPr>
        </p:nvSpPr>
        <p:spPr bwMode="auto">
          <a:xfrm>
            <a:off x="301576" y="784095"/>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TI EP Product Portfolio</a:t>
            </a:r>
            <a:endParaRPr lang="en-US" dirty="0">
              <a:solidFill>
                <a:srgbClr val="000000"/>
              </a:solidFill>
            </a:endParaRPr>
          </a:p>
        </p:txBody>
      </p:sp>
      <p:sp>
        <p:nvSpPr>
          <p:cNvPr id="10" name="Text Box 4">
            <a:hlinkClick r:id="rId14" action="ppaction://hlinksldjump"/>
          </p:cNvPr>
          <p:cNvSpPr txBox="1">
            <a:spLocks noChangeArrowheads="1"/>
          </p:cNvSpPr>
          <p:nvPr>
            <p:custDataLst>
              <p:tags r:id="rId3"/>
            </p:custDataLst>
          </p:nvPr>
        </p:nvSpPr>
        <p:spPr bwMode="auto">
          <a:xfrm>
            <a:off x="301576" y="1267576"/>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DSP Core</a:t>
            </a:r>
            <a:endParaRPr lang="en-US" dirty="0">
              <a:solidFill>
                <a:srgbClr val="000000"/>
              </a:solidFill>
            </a:endParaRPr>
          </a:p>
        </p:txBody>
      </p:sp>
      <p:sp>
        <p:nvSpPr>
          <p:cNvPr id="11" name="Text Box 4">
            <a:hlinkClick r:id="rId15" action="ppaction://hlinksldjump"/>
          </p:cNvPr>
          <p:cNvSpPr txBox="1">
            <a:spLocks noChangeArrowheads="1"/>
          </p:cNvSpPr>
          <p:nvPr>
            <p:custDataLst>
              <p:tags r:id="rId4"/>
            </p:custDataLst>
          </p:nvPr>
        </p:nvSpPr>
        <p:spPr bwMode="auto">
          <a:xfrm>
            <a:off x="301576" y="1751057"/>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Devices &amp; Documentation</a:t>
            </a:r>
            <a:endParaRPr lang="en-US" dirty="0">
              <a:solidFill>
                <a:srgbClr val="000000"/>
              </a:solidFill>
            </a:endParaRPr>
          </a:p>
        </p:txBody>
      </p:sp>
      <p:sp>
        <p:nvSpPr>
          <p:cNvPr id="12" name="Text Box 4">
            <a:hlinkClick r:id="rId16" action="ppaction://hlinksldjump"/>
          </p:cNvPr>
          <p:cNvSpPr txBox="1">
            <a:spLocks noChangeArrowheads="1"/>
          </p:cNvSpPr>
          <p:nvPr>
            <p:custDataLst>
              <p:tags r:id="rId5"/>
            </p:custDataLst>
          </p:nvPr>
        </p:nvSpPr>
        <p:spPr bwMode="auto">
          <a:xfrm>
            <a:off x="301576" y="223453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Peripherals</a:t>
            </a:r>
            <a:endParaRPr lang="en-US" dirty="0">
              <a:solidFill>
                <a:srgbClr val="000000"/>
              </a:solidFill>
            </a:endParaRPr>
          </a:p>
        </p:txBody>
      </p:sp>
      <p:sp>
        <p:nvSpPr>
          <p:cNvPr id="13" name="Text Box 4">
            <a:hlinkClick r:id="rId17" action="ppaction://hlinksldjump"/>
          </p:cNvPr>
          <p:cNvSpPr txBox="1">
            <a:spLocks noChangeArrowheads="1"/>
          </p:cNvSpPr>
          <p:nvPr>
            <p:custDataLst>
              <p:tags r:id="rId6"/>
            </p:custDataLst>
          </p:nvPr>
        </p:nvSpPr>
        <p:spPr bwMode="auto">
          <a:xfrm>
            <a:off x="301576" y="2718019"/>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Example Device: C6748 DSP</a:t>
            </a:r>
            <a:endParaRPr lang="en-US" dirty="0">
              <a:solidFill>
                <a:srgbClr val="000000"/>
              </a:solidFill>
            </a:endParaRPr>
          </a:p>
        </p:txBody>
      </p:sp>
      <p:sp>
        <p:nvSpPr>
          <p:cNvPr id="14" name="Text Box 4">
            <a:hlinkClick r:id="rId18" action="ppaction://hlinksldjump"/>
          </p:cNvPr>
          <p:cNvSpPr txBox="1">
            <a:spLocks noChangeArrowheads="1"/>
          </p:cNvSpPr>
          <p:nvPr>
            <p:custDataLst>
              <p:tags r:id="rId7"/>
            </p:custDataLst>
          </p:nvPr>
        </p:nvSpPr>
        <p:spPr bwMode="auto">
          <a:xfrm>
            <a:off x="301576" y="3201500"/>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Choosing a Device</a:t>
            </a:r>
            <a:endParaRPr lang="en-US" dirty="0">
              <a:solidFill>
                <a:srgbClr val="000000"/>
              </a:solidFill>
            </a:endParaRPr>
          </a:p>
        </p:txBody>
      </p:sp>
      <p:sp>
        <p:nvSpPr>
          <p:cNvPr id="15" name="Text Box 4">
            <a:hlinkClick r:id="rId19" action="ppaction://hlinksldjump"/>
          </p:cNvPr>
          <p:cNvSpPr txBox="1">
            <a:spLocks noChangeArrowheads="1"/>
          </p:cNvSpPr>
          <p:nvPr>
            <p:custDataLst>
              <p:tags r:id="rId8"/>
            </p:custDataLst>
          </p:nvPr>
        </p:nvSpPr>
        <p:spPr bwMode="auto">
          <a:xfrm>
            <a:off x="301576" y="3684981"/>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C6000 Arch “Catchup”</a:t>
            </a:r>
            <a:endParaRPr lang="en-US" dirty="0">
              <a:solidFill>
                <a:srgbClr val="000000"/>
              </a:solidFill>
            </a:endParaRPr>
          </a:p>
        </p:txBody>
      </p:sp>
      <p:sp>
        <p:nvSpPr>
          <p:cNvPr id="16" name="Text Box 3">
            <a:hlinkClick r:id="rId20" action="ppaction://hlinksldjump"/>
          </p:cNvPr>
          <p:cNvSpPr txBox="1">
            <a:spLocks noChangeArrowheads="1"/>
          </p:cNvSpPr>
          <p:nvPr>
            <p:custDataLst>
              <p:tags r:id="rId9"/>
            </p:custDataLst>
          </p:nvPr>
        </p:nvSpPr>
        <p:spPr bwMode="auto">
          <a:xfrm>
            <a:off x="304800" y="4168462"/>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a:t>
            </a:r>
            <a:endParaRPr lang="en-US">
              <a:solidFill>
                <a:srgbClr val="000000"/>
              </a:solidFill>
            </a:endParaRPr>
          </a:p>
        </p:txBody>
      </p:sp>
      <p:sp>
        <p:nvSpPr>
          <p:cNvPr id="17" name="Text Box 4">
            <a:hlinkClick r:id="rId21" action="ppaction://hlinksldjump"/>
          </p:cNvPr>
          <p:cNvSpPr txBox="1">
            <a:spLocks noChangeArrowheads="1"/>
          </p:cNvSpPr>
          <p:nvPr>
            <p:custDataLst>
              <p:tags r:id="rId10"/>
            </p:custDataLst>
          </p:nvPr>
        </p:nvSpPr>
        <p:spPr bwMode="auto">
          <a:xfrm>
            <a:off x="301576" y="4651943"/>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Lab</a:t>
            </a:r>
            <a:endParaRPr lang="en-US" dirty="0">
              <a:solidFill>
                <a:srgbClr val="000000"/>
              </a:solidFill>
            </a:endParaRPr>
          </a:p>
        </p:txBody>
      </p:sp>
    </p:spTree>
    <p:custDataLst>
      <p:tags r:id="rId1"/>
    </p:custDataLst>
    <p:extLst>
      <p:ext uri="{BB962C8B-B14F-4D97-AF65-F5344CB8AC3E}">
        <p14:creationId xmlns:p14="http://schemas.microsoft.com/office/powerpoint/2010/main" val="376551894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Autofit/>
          </a:bodyPr>
          <a:lstStyle/>
          <a:p>
            <a:r>
              <a:rPr lang="en-US" sz="4000" dirty="0" smtClean="0"/>
              <a:t>Chapter Quiz</a:t>
            </a:r>
          </a:p>
        </p:txBody>
      </p:sp>
      <p:sp>
        <p:nvSpPr>
          <p:cNvPr id="129" name="Rectangle 128"/>
          <p:cNvSpPr/>
          <p:nvPr/>
        </p:nvSpPr>
        <p:spPr bwMode="auto">
          <a:xfrm>
            <a:off x="5105400" y="5334000"/>
            <a:ext cx="838200" cy="533400"/>
          </a:xfrm>
          <a:prstGeom prst="rect">
            <a:avLst/>
          </a:prstGeom>
          <a:solidFill>
            <a:srgbClr val="CCFF66"/>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800" b="0" i="0" u="none" strike="noStrike" cap="none" normalizeH="0" baseline="0" dirty="0" smtClean="0">
                <a:ln>
                  <a:noFill/>
                </a:ln>
                <a:solidFill>
                  <a:schemeClr val="dk1"/>
                </a:solidFill>
                <a:effectLst/>
                <a:latin typeface="Calibri" pitchFamily="34" charset="0"/>
              </a:rPr>
              <a:t>CPU</a:t>
            </a:r>
          </a:p>
        </p:txBody>
      </p:sp>
      <p:sp>
        <p:nvSpPr>
          <p:cNvPr id="130" name="Rectangle 129"/>
          <p:cNvSpPr/>
          <p:nvPr/>
        </p:nvSpPr>
        <p:spPr bwMode="auto">
          <a:xfrm>
            <a:off x="5216856" y="4419600"/>
            <a:ext cx="609600" cy="533400"/>
          </a:xfrm>
          <a:prstGeom prst="rect">
            <a:avLst/>
          </a:prstGeom>
          <a:solidFill>
            <a:schemeClr val="accent4">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1" name="Rectangle 130"/>
          <p:cNvSpPr/>
          <p:nvPr/>
        </p:nvSpPr>
        <p:spPr bwMode="auto">
          <a:xfrm>
            <a:off x="5216856" y="6248400"/>
            <a:ext cx="609600" cy="533400"/>
          </a:xfrm>
          <a:prstGeom prst="rect">
            <a:avLst/>
          </a:prstGeom>
          <a:solidFill>
            <a:schemeClr val="accent4">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2" name="Rectangle 131"/>
          <p:cNvSpPr/>
          <p:nvPr/>
        </p:nvSpPr>
        <p:spPr bwMode="auto">
          <a:xfrm>
            <a:off x="3886200" y="5029200"/>
            <a:ext cx="762000" cy="1143000"/>
          </a:xfrm>
          <a:prstGeom prst="rect">
            <a:avLst/>
          </a:prstGeom>
          <a:solidFill>
            <a:schemeClr val="accent4">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3" name="Up-Down Arrow 132"/>
          <p:cNvSpPr/>
          <p:nvPr/>
        </p:nvSpPr>
        <p:spPr bwMode="auto">
          <a:xfrm>
            <a:off x="2362200" y="4648200"/>
            <a:ext cx="838200" cy="1905000"/>
          </a:xfrm>
          <a:prstGeom prst="upDownArrow">
            <a:avLst/>
          </a:prstGeom>
          <a:solidFill>
            <a:schemeClr val="accent5">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135" name="Straight Arrow Connector 134"/>
          <p:cNvCxnSpPr>
            <a:stCxn id="130" idx="2"/>
            <a:endCxn id="129" idx="0"/>
          </p:cNvCxnSpPr>
          <p:nvPr/>
        </p:nvCxnSpPr>
        <p:spPr bwMode="auto">
          <a:xfrm>
            <a:off x="5521656" y="4953000"/>
            <a:ext cx="2844" cy="381000"/>
          </a:xfrm>
          <a:prstGeom prst="straightConnector1">
            <a:avLst/>
          </a:prstGeom>
          <a:solidFill>
            <a:schemeClr val="accent1"/>
          </a:solidFill>
          <a:ln w="28575" cap="flat" cmpd="sng" algn="ctr">
            <a:solidFill>
              <a:schemeClr val="tx1"/>
            </a:solidFill>
            <a:prstDash val="solid"/>
            <a:round/>
            <a:headEnd type="arrow" w="med" len="med"/>
            <a:tailEnd type="arrow" w="med" len="med"/>
          </a:ln>
          <a:effectLst/>
        </p:spPr>
      </p:cxnSp>
      <p:cxnSp>
        <p:nvCxnSpPr>
          <p:cNvPr id="137" name="Straight Arrow Connector 136"/>
          <p:cNvCxnSpPr>
            <a:stCxn id="129" idx="2"/>
            <a:endCxn id="131" idx="0"/>
          </p:cNvCxnSpPr>
          <p:nvPr/>
        </p:nvCxnSpPr>
        <p:spPr bwMode="auto">
          <a:xfrm flipH="1">
            <a:off x="5521656" y="5867400"/>
            <a:ext cx="2844" cy="381000"/>
          </a:xfrm>
          <a:prstGeom prst="straightConnector1">
            <a:avLst/>
          </a:prstGeom>
          <a:solidFill>
            <a:schemeClr val="accent1"/>
          </a:solidFill>
          <a:ln w="28575" cap="flat" cmpd="sng" algn="ctr">
            <a:solidFill>
              <a:schemeClr val="tx1"/>
            </a:solidFill>
            <a:prstDash val="solid"/>
            <a:round/>
            <a:headEnd type="arrow"/>
            <a:tailEnd type="arrow"/>
          </a:ln>
          <a:effectLst/>
        </p:spPr>
      </p:cxnSp>
      <p:cxnSp>
        <p:nvCxnSpPr>
          <p:cNvPr id="139" name="Shape 138"/>
          <p:cNvCxnSpPr>
            <a:stCxn id="130" idx="1"/>
            <a:endCxn id="132" idx="0"/>
          </p:cNvCxnSpPr>
          <p:nvPr/>
        </p:nvCxnSpPr>
        <p:spPr bwMode="auto">
          <a:xfrm rot="10800000" flipV="1">
            <a:off x="4267200" y="4686300"/>
            <a:ext cx="949656" cy="342900"/>
          </a:xfrm>
          <a:prstGeom prst="bentConnector2">
            <a:avLst/>
          </a:prstGeom>
          <a:solidFill>
            <a:schemeClr val="accent1"/>
          </a:solidFill>
          <a:ln w="28575" cap="flat" cmpd="sng" algn="ctr">
            <a:solidFill>
              <a:schemeClr val="tx1"/>
            </a:solidFill>
            <a:prstDash val="solid"/>
            <a:round/>
            <a:headEnd type="arrow"/>
            <a:tailEnd type="arrow"/>
          </a:ln>
          <a:effectLst/>
        </p:spPr>
      </p:cxnSp>
      <p:cxnSp>
        <p:nvCxnSpPr>
          <p:cNvPr id="141" name="Shape 140"/>
          <p:cNvCxnSpPr>
            <a:stCxn id="131" idx="1"/>
            <a:endCxn id="132" idx="2"/>
          </p:cNvCxnSpPr>
          <p:nvPr/>
        </p:nvCxnSpPr>
        <p:spPr bwMode="auto">
          <a:xfrm rot="10800000">
            <a:off x="4267200" y="6172200"/>
            <a:ext cx="949656" cy="342900"/>
          </a:xfrm>
          <a:prstGeom prst="bentConnector2">
            <a:avLst/>
          </a:prstGeom>
          <a:solidFill>
            <a:schemeClr val="accent1"/>
          </a:solidFill>
          <a:ln w="28575" cap="flat" cmpd="sng" algn="ctr">
            <a:solidFill>
              <a:schemeClr val="tx1"/>
            </a:solidFill>
            <a:prstDash val="solid"/>
            <a:round/>
            <a:headEnd type="arrow"/>
            <a:tailEnd type="arrow"/>
          </a:ln>
          <a:effectLst/>
        </p:spPr>
      </p:cxnSp>
      <p:cxnSp>
        <p:nvCxnSpPr>
          <p:cNvPr id="143" name="Straight Arrow Connector 142"/>
          <p:cNvCxnSpPr>
            <a:stCxn id="133" idx="6"/>
            <a:endCxn id="132" idx="1"/>
          </p:cNvCxnSpPr>
          <p:nvPr/>
        </p:nvCxnSpPr>
        <p:spPr bwMode="auto">
          <a:xfrm>
            <a:off x="2990850" y="5600700"/>
            <a:ext cx="895350" cy="0"/>
          </a:xfrm>
          <a:prstGeom prst="straightConnector1">
            <a:avLst/>
          </a:prstGeom>
          <a:solidFill>
            <a:schemeClr val="accent1"/>
          </a:solidFill>
          <a:ln w="28575" cap="flat" cmpd="sng" algn="ctr">
            <a:solidFill>
              <a:schemeClr val="tx1"/>
            </a:solidFill>
            <a:prstDash val="solid"/>
            <a:round/>
            <a:headEnd type="arrow"/>
            <a:tailEnd type="arrow"/>
          </a:ln>
          <a:effectLst/>
        </p:spPr>
      </p:cxnSp>
      <p:sp>
        <p:nvSpPr>
          <p:cNvPr id="144" name="TextBox 143"/>
          <p:cNvSpPr txBox="1"/>
          <p:nvPr/>
        </p:nvSpPr>
        <p:spPr>
          <a:xfrm>
            <a:off x="5529616" y="4955272"/>
            <a:ext cx="497252" cy="338554"/>
          </a:xfrm>
          <a:prstGeom prst="rect">
            <a:avLst/>
          </a:prstGeom>
          <a:noFill/>
        </p:spPr>
        <p:txBody>
          <a:bodyPr wrap="none" rtlCol="0" anchor="ctr" anchorCtr="0">
            <a:spAutoFit/>
          </a:bodyPr>
          <a:lstStyle/>
          <a:p>
            <a:r>
              <a:rPr lang="en-US" sz="1600" b="0" dirty="0" smtClean="0">
                <a:solidFill>
                  <a:schemeClr val="dk1"/>
                </a:solidFill>
                <a:effectLst/>
                <a:latin typeface="Calibri" pitchFamily="34" charset="0"/>
              </a:rPr>
              <a:t>256</a:t>
            </a:r>
          </a:p>
        </p:txBody>
      </p:sp>
      <p:sp>
        <p:nvSpPr>
          <p:cNvPr id="145" name="TextBox 144"/>
          <p:cNvSpPr txBox="1"/>
          <p:nvPr/>
        </p:nvSpPr>
        <p:spPr>
          <a:xfrm>
            <a:off x="5529616" y="5894696"/>
            <a:ext cx="497252" cy="338554"/>
          </a:xfrm>
          <a:prstGeom prst="rect">
            <a:avLst/>
          </a:prstGeom>
          <a:noFill/>
        </p:spPr>
        <p:txBody>
          <a:bodyPr wrap="none" rtlCol="0" anchor="ctr" anchorCtr="0">
            <a:spAutoFit/>
          </a:bodyPr>
          <a:lstStyle/>
          <a:p>
            <a:r>
              <a:rPr lang="en-US" sz="1600" b="0" dirty="0" smtClean="0">
                <a:solidFill>
                  <a:schemeClr val="dk1"/>
                </a:solidFill>
                <a:effectLst/>
                <a:latin typeface="Calibri" pitchFamily="34" charset="0"/>
              </a:rPr>
              <a:t>128</a:t>
            </a:r>
          </a:p>
        </p:txBody>
      </p:sp>
      <p:sp>
        <p:nvSpPr>
          <p:cNvPr id="18" name="TextBox 17"/>
          <p:cNvSpPr txBox="1"/>
          <p:nvPr/>
        </p:nvSpPr>
        <p:spPr>
          <a:xfrm>
            <a:off x="198470" y="332136"/>
            <a:ext cx="8842614" cy="4143891"/>
          </a:xfrm>
          <a:prstGeom prst="rect">
            <a:avLst/>
          </a:prstGeom>
          <a:noFill/>
        </p:spPr>
        <p:txBody>
          <a:bodyPr wrap="none" rtlCol="0" anchor="ctr" anchorCtr="0">
            <a:spAutoFit/>
          </a:bodyPr>
          <a:lstStyle/>
          <a:p>
            <a:pPr marL="457200" indent="-457200">
              <a:lnSpc>
                <a:spcPct val="200000"/>
              </a:lnSpc>
              <a:spcBef>
                <a:spcPts val="600"/>
              </a:spcBef>
              <a:buFont typeface="+mj-lt"/>
              <a:buAutoNum type="arabicPeriod"/>
            </a:pPr>
            <a:r>
              <a:rPr lang="en-US" b="0" dirty="0" smtClean="0">
                <a:solidFill>
                  <a:schemeClr val="dk1"/>
                </a:solidFill>
                <a:latin typeface="Calibri" pitchFamily="34" charset="0"/>
              </a:rPr>
              <a:t>How many functional units does the C6000 CPU have?</a:t>
            </a:r>
          </a:p>
          <a:p>
            <a:pPr marL="457200" indent="-457200">
              <a:lnSpc>
                <a:spcPct val="200000"/>
              </a:lnSpc>
              <a:spcBef>
                <a:spcPts val="600"/>
              </a:spcBef>
              <a:buFont typeface="+mj-lt"/>
              <a:buAutoNum type="arabicPeriod"/>
            </a:pPr>
            <a:r>
              <a:rPr lang="en-US" b="0" dirty="0" smtClean="0">
                <a:solidFill>
                  <a:schemeClr val="dk1"/>
                </a:solidFill>
                <a:latin typeface="Calibri" pitchFamily="34" charset="0"/>
              </a:rPr>
              <a:t>What is the size of a C6000 instruction word?</a:t>
            </a:r>
          </a:p>
          <a:p>
            <a:pPr marL="457200" indent="-457200">
              <a:lnSpc>
                <a:spcPct val="200000"/>
              </a:lnSpc>
              <a:spcBef>
                <a:spcPts val="600"/>
              </a:spcBef>
              <a:buFont typeface="+mj-lt"/>
              <a:buAutoNum type="arabicPeriod"/>
            </a:pPr>
            <a:r>
              <a:rPr lang="en-US" b="0" dirty="0" smtClean="0">
                <a:solidFill>
                  <a:schemeClr val="dk1"/>
                </a:solidFill>
                <a:effectLst/>
                <a:latin typeface="Calibri" pitchFamily="34" charset="0"/>
              </a:rPr>
              <a:t>What is the name of the main “bus arbiter” in the architecture?</a:t>
            </a:r>
          </a:p>
          <a:p>
            <a:pPr marL="457200" indent="-457200">
              <a:lnSpc>
                <a:spcPct val="200000"/>
              </a:lnSpc>
              <a:spcBef>
                <a:spcPts val="600"/>
              </a:spcBef>
              <a:buFont typeface="+mj-lt"/>
              <a:buAutoNum type="arabicPeriod"/>
            </a:pPr>
            <a:r>
              <a:rPr lang="en-US" b="0" dirty="0" smtClean="0">
                <a:solidFill>
                  <a:schemeClr val="dk1"/>
                </a:solidFill>
                <a:latin typeface="Calibri" pitchFamily="34" charset="0"/>
              </a:rPr>
              <a:t>What is the main difference between a bus “master” and “slave”?</a:t>
            </a:r>
          </a:p>
          <a:p>
            <a:pPr marL="457200" indent="-457200">
              <a:lnSpc>
                <a:spcPct val="200000"/>
              </a:lnSpc>
              <a:spcBef>
                <a:spcPts val="600"/>
              </a:spcBef>
              <a:buFont typeface="+mj-lt"/>
              <a:buAutoNum type="arabicPeriod"/>
            </a:pPr>
            <a:r>
              <a:rPr lang="en-US" b="0" dirty="0" smtClean="0">
                <a:solidFill>
                  <a:schemeClr val="dk1"/>
                </a:solidFill>
                <a:effectLst/>
                <a:latin typeface="Calibri" pitchFamily="34" charset="0"/>
              </a:rPr>
              <a:t>Fill in the names of the following blocks of memory and bus:</a:t>
            </a:r>
          </a:p>
        </p:txBody>
      </p:sp>
    </p:spTree>
    <p:custDataLst>
      <p:tags r:id="rId1"/>
    </p:custDataLst>
    <p:extLst>
      <p:ext uri="{BB962C8B-B14F-4D97-AF65-F5344CB8AC3E}">
        <p14:creationId xmlns:p14="http://schemas.microsoft.com/office/powerpoint/2010/main" val="3086341118"/>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Autofit/>
          </a:bodyPr>
          <a:lstStyle/>
          <a:p>
            <a:r>
              <a:rPr lang="en-US" sz="4000" dirty="0" smtClean="0"/>
              <a:t>Chapter Quiz</a:t>
            </a:r>
          </a:p>
        </p:txBody>
      </p:sp>
      <p:sp>
        <p:nvSpPr>
          <p:cNvPr id="125" name="TextBox 124"/>
          <p:cNvSpPr txBox="1"/>
          <p:nvPr/>
        </p:nvSpPr>
        <p:spPr>
          <a:xfrm>
            <a:off x="741695" y="1041962"/>
            <a:ext cx="4416787" cy="344710"/>
          </a:xfrm>
          <a:prstGeom prst="rect">
            <a:avLst/>
          </a:prstGeom>
          <a:noFill/>
        </p:spPr>
        <p:txBody>
          <a:bodyPr wrap="none" rtlCol="0" anchor="ctr" anchorCtr="0">
            <a:spAutoFit/>
          </a:bodyPr>
          <a:lstStyle/>
          <a:p>
            <a:pPr marL="231775" indent="-231775">
              <a:buFont typeface="Arial" pitchFamily="34" charset="0"/>
              <a:buChar char="•"/>
            </a:pPr>
            <a:r>
              <a:rPr lang="en-US" sz="2000" b="0" i="1" dirty="0" smtClean="0">
                <a:solidFill>
                  <a:schemeClr val="tx2"/>
                </a:solidFill>
                <a:latin typeface="Calibri" pitchFamily="34" charset="0"/>
              </a:rPr>
              <a:t>8 functional units or “execution units”</a:t>
            </a:r>
          </a:p>
        </p:txBody>
      </p:sp>
      <p:sp>
        <p:nvSpPr>
          <p:cNvPr id="126" name="TextBox 125"/>
          <p:cNvSpPr txBox="1"/>
          <p:nvPr/>
        </p:nvSpPr>
        <p:spPr>
          <a:xfrm>
            <a:off x="741695" y="1860826"/>
            <a:ext cx="5215082" cy="344710"/>
          </a:xfrm>
          <a:prstGeom prst="rect">
            <a:avLst/>
          </a:prstGeom>
          <a:noFill/>
        </p:spPr>
        <p:txBody>
          <a:bodyPr wrap="none" rtlCol="0" anchor="ctr" anchorCtr="0">
            <a:spAutoFit/>
          </a:bodyPr>
          <a:lstStyle/>
          <a:p>
            <a:pPr marL="231775" indent="-231775">
              <a:buFont typeface="Arial" pitchFamily="34" charset="0"/>
              <a:buChar char="•"/>
            </a:pPr>
            <a:r>
              <a:rPr lang="en-US" sz="2000" b="0" i="1" dirty="0" smtClean="0">
                <a:solidFill>
                  <a:schemeClr val="tx2"/>
                </a:solidFill>
                <a:latin typeface="Calibri" pitchFamily="34" charset="0"/>
              </a:rPr>
              <a:t>256 bits (8 units x 32-bit instructions per unit)</a:t>
            </a:r>
          </a:p>
        </p:txBody>
      </p:sp>
      <p:sp>
        <p:nvSpPr>
          <p:cNvPr id="127" name="TextBox 126"/>
          <p:cNvSpPr txBox="1"/>
          <p:nvPr/>
        </p:nvSpPr>
        <p:spPr>
          <a:xfrm>
            <a:off x="741695" y="2678503"/>
            <a:ext cx="3829575" cy="344710"/>
          </a:xfrm>
          <a:prstGeom prst="rect">
            <a:avLst/>
          </a:prstGeom>
          <a:noFill/>
        </p:spPr>
        <p:txBody>
          <a:bodyPr wrap="none" rtlCol="0" anchor="ctr" anchorCtr="0">
            <a:spAutoFit/>
          </a:bodyPr>
          <a:lstStyle/>
          <a:p>
            <a:pPr marL="231775" indent="-231775">
              <a:buFont typeface="Arial" pitchFamily="34" charset="0"/>
              <a:buChar char="•"/>
            </a:pPr>
            <a:r>
              <a:rPr lang="en-US" sz="2000" b="0" i="1" dirty="0" smtClean="0">
                <a:solidFill>
                  <a:schemeClr val="tx2"/>
                </a:solidFill>
                <a:latin typeface="Calibri" pitchFamily="34" charset="0"/>
              </a:rPr>
              <a:t>Switched Central Resource (SCR)</a:t>
            </a:r>
          </a:p>
        </p:txBody>
      </p:sp>
      <p:sp>
        <p:nvSpPr>
          <p:cNvPr id="128" name="TextBox 127"/>
          <p:cNvSpPr txBox="1"/>
          <p:nvPr/>
        </p:nvSpPr>
        <p:spPr>
          <a:xfrm>
            <a:off x="741695" y="3487477"/>
            <a:ext cx="6649705" cy="344710"/>
          </a:xfrm>
          <a:prstGeom prst="rect">
            <a:avLst/>
          </a:prstGeom>
          <a:noFill/>
        </p:spPr>
        <p:txBody>
          <a:bodyPr wrap="none" rtlCol="0" anchor="ctr" anchorCtr="0">
            <a:spAutoFit/>
          </a:bodyPr>
          <a:lstStyle/>
          <a:p>
            <a:pPr marL="231775" indent="-231775">
              <a:buFont typeface="Arial" pitchFamily="34" charset="0"/>
              <a:buChar char="•"/>
            </a:pPr>
            <a:r>
              <a:rPr lang="en-US" sz="2000" b="0" i="1" dirty="0" smtClean="0">
                <a:solidFill>
                  <a:schemeClr val="tx2"/>
                </a:solidFill>
                <a:latin typeface="Calibri" pitchFamily="34" charset="0"/>
              </a:rPr>
              <a:t>Masters can initiate a memory transfer (e.g. EDMA, CPU…)</a:t>
            </a:r>
          </a:p>
        </p:txBody>
      </p:sp>
      <p:sp>
        <p:nvSpPr>
          <p:cNvPr id="129" name="Rectangle 128"/>
          <p:cNvSpPr/>
          <p:nvPr/>
        </p:nvSpPr>
        <p:spPr bwMode="auto">
          <a:xfrm>
            <a:off x="5105400" y="5334000"/>
            <a:ext cx="838200" cy="533400"/>
          </a:xfrm>
          <a:prstGeom prst="rect">
            <a:avLst/>
          </a:prstGeom>
          <a:solidFill>
            <a:srgbClr val="CCFF66"/>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800" b="0" i="0" u="none" strike="noStrike" cap="none" normalizeH="0" baseline="0" dirty="0" smtClean="0">
                <a:ln>
                  <a:noFill/>
                </a:ln>
                <a:solidFill>
                  <a:schemeClr val="dk1"/>
                </a:solidFill>
                <a:effectLst/>
                <a:latin typeface="Calibri" pitchFamily="34" charset="0"/>
              </a:rPr>
              <a:t>CPU</a:t>
            </a:r>
          </a:p>
        </p:txBody>
      </p:sp>
      <p:sp>
        <p:nvSpPr>
          <p:cNvPr id="130" name="Rectangle 129"/>
          <p:cNvSpPr/>
          <p:nvPr/>
        </p:nvSpPr>
        <p:spPr bwMode="auto">
          <a:xfrm>
            <a:off x="5216856" y="4419600"/>
            <a:ext cx="609600" cy="533400"/>
          </a:xfrm>
          <a:prstGeom prst="rect">
            <a:avLst/>
          </a:prstGeom>
          <a:solidFill>
            <a:schemeClr val="accent4">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1" name="Rectangle 130"/>
          <p:cNvSpPr/>
          <p:nvPr/>
        </p:nvSpPr>
        <p:spPr bwMode="auto">
          <a:xfrm>
            <a:off x="5216856" y="6248400"/>
            <a:ext cx="609600" cy="533400"/>
          </a:xfrm>
          <a:prstGeom prst="rect">
            <a:avLst/>
          </a:prstGeom>
          <a:solidFill>
            <a:schemeClr val="accent4">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2" name="Rectangle 131"/>
          <p:cNvSpPr/>
          <p:nvPr/>
        </p:nvSpPr>
        <p:spPr bwMode="auto">
          <a:xfrm>
            <a:off x="3886200" y="5029200"/>
            <a:ext cx="762000" cy="1143000"/>
          </a:xfrm>
          <a:prstGeom prst="rect">
            <a:avLst/>
          </a:prstGeom>
          <a:solidFill>
            <a:schemeClr val="accent4">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3" name="Up-Down Arrow 132"/>
          <p:cNvSpPr/>
          <p:nvPr/>
        </p:nvSpPr>
        <p:spPr bwMode="auto">
          <a:xfrm>
            <a:off x="2362200" y="4648200"/>
            <a:ext cx="838200" cy="1905000"/>
          </a:xfrm>
          <a:prstGeom prst="upDownArrow">
            <a:avLst/>
          </a:prstGeom>
          <a:solidFill>
            <a:schemeClr val="accent5">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135" name="Straight Arrow Connector 134"/>
          <p:cNvCxnSpPr>
            <a:stCxn id="130" idx="2"/>
            <a:endCxn id="129" idx="0"/>
          </p:cNvCxnSpPr>
          <p:nvPr/>
        </p:nvCxnSpPr>
        <p:spPr bwMode="auto">
          <a:xfrm>
            <a:off x="5521656" y="4953000"/>
            <a:ext cx="2844" cy="381000"/>
          </a:xfrm>
          <a:prstGeom prst="straightConnector1">
            <a:avLst/>
          </a:prstGeom>
          <a:solidFill>
            <a:schemeClr val="accent1"/>
          </a:solidFill>
          <a:ln w="28575" cap="flat" cmpd="sng" algn="ctr">
            <a:solidFill>
              <a:schemeClr val="tx1"/>
            </a:solidFill>
            <a:prstDash val="solid"/>
            <a:round/>
            <a:headEnd type="arrow" w="med" len="med"/>
            <a:tailEnd type="arrow" w="med" len="med"/>
          </a:ln>
          <a:effectLst/>
        </p:spPr>
      </p:cxnSp>
      <p:cxnSp>
        <p:nvCxnSpPr>
          <p:cNvPr id="137" name="Straight Arrow Connector 136"/>
          <p:cNvCxnSpPr>
            <a:stCxn id="129" idx="2"/>
            <a:endCxn id="131" idx="0"/>
          </p:cNvCxnSpPr>
          <p:nvPr/>
        </p:nvCxnSpPr>
        <p:spPr bwMode="auto">
          <a:xfrm flipH="1">
            <a:off x="5521656" y="5867400"/>
            <a:ext cx="2844" cy="381000"/>
          </a:xfrm>
          <a:prstGeom prst="straightConnector1">
            <a:avLst/>
          </a:prstGeom>
          <a:solidFill>
            <a:schemeClr val="accent1"/>
          </a:solidFill>
          <a:ln w="28575" cap="flat" cmpd="sng" algn="ctr">
            <a:solidFill>
              <a:schemeClr val="tx1"/>
            </a:solidFill>
            <a:prstDash val="solid"/>
            <a:round/>
            <a:headEnd type="arrow"/>
            <a:tailEnd type="arrow"/>
          </a:ln>
          <a:effectLst/>
        </p:spPr>
      </p:cxnSp>
      <p:cxnSp>
        <p:nvCxnSpPr>
          <p:cNvPr id="139" name="Shape 138"/>
          <p:cNvCxnSpPr>
            <a:stCxn id="130" idx="1"/>
            <a:endCxn id="132" idx="0"/>
          </p:cNvCxnSpPr>
          <p:nvPr/>
        </p:nvCxnSpPr>
        <p:spPr bwMode="auto">
          <a:xfrm rot="10800000" flipV="1">
            <a:off x="4267200" y="4686300"/>
            <a:ext cx="949656" cy="342900"/>
          </a:xfrm>
          <a:prstGeom prst="bentConnector2">
            <a:avLst/>
          </a:prstGeom>
          <a:solidFill>
            <a:schemeClr val="accent1"/>
          </a:solidFill>
          <a:ln w="28575" cap="flat" cmpd="sng" algn="ctr">
            <a:solidFill>
              <a:schemeClr val="tx1"/>
            </a:solidFill>
            <a:prstDash val="solid"/>
            <a:round/>
            <a:headEnd type="arrow"/>
            <a:tailEnd type="arrow"/>
          </a:ln>
          <a:effectLst/>
        </p:spPr>
      </p:cxnSp>
      <p:cxnSp>
        <p:nvCxnSpPr>
          <p:cNvPr id="141" name="Shape 140"/>
          <p:cNvCxnSpPr>
            <a:stCxn id="131" idx="1"/>
            <a:endCxn id="132" idx="2"/>
          </p:cNvCxnSpPr>
          <p:nvPr/>
        </p:nvCxnSpPr>
        <p:spPr bwMode="auto">
          <a:xfrm rot="10800000">
            <a:off x="4267200" y="6172200"/>
            <a:ext cx="949656" cy="342900"/>
          </a:xfrm>
          <a:prstGeom prst="bentConnector2">
            <a:avLst/>
          </a:prstGeom>
          <a:solidFill>
            <a:schemeClr val="accent1"/>
          </a:solidFill>
          <a:ln w="28575" cap="flat" cmpd="sng" algn="ctr">
            <a:solidFill>
              <a:schemeClr val="tx1"/>
            </a:solidFill>
            <a:prstDash val="solid"/>
            <a:round/>
            <a:headEnd type="arrow"/>
            <a:tailEnd type="arrow"/>
          </a:ln>
          <a:effectLst/>
        </p:spPr>
      </p:cxnSp>
      <p:cxnSp>
        <p:nvCxnSpPr>
          <p:cNvPr id="143" name="Straight Arrow Connector 142"/>
          <p:cNvCxnSpPr>
            <a:stCxn id="133" idx="6"/>
            <a:endCxn id="132" idx="1"/>
          </p:cNvCxnSpPr>
          <p:nvPr/>
        </p:nvCxnSpPr>
        <p:spPr bwMode="auto">
          <a:xfrm>
            <a:off x="2990850" y="5600700"/>
            <a:ext cx="895350" cy="0"/>
          </a:xfrm>
          <a:prstGeom prst="straightConnector1">
            <a:avLst/>
          </a:prstGeom>
          <a:solidFill>
            <a:schemeClr val="accent1"/>
          </a:solidFill>
          <a:ln w="28575" cap="flat" cmpd="sng" algn="ctr">
            <a:solidFill>
              <a:schemeClr val="tx1"/>
            </a:solidFill>
            <a:prstDash val="solid"/>
            <a:round/>
            <a:headEnd type="arrow"/>
            <a:tailEnd type="arrow"/>
          </a:ln>
          <a:effectLst/>
        </p:spPr>
      </p:cxnSp>
      <p:sp>
        <p:nvSpPr>
          <p:cNvPr id="144" name="TextBox 143"/>
          <p:cNvSpPr txBox="1"/>
          <p:nvPr/>
        </p:nvSpPr>
        <p:spPr>
          <a:xfrm>
            <a:off x="5529616" y="4955272"/>
            <a:ext cx="497252" cy="338554"/>
          </a:xfrm>
          <a:prstGeom prst="rect">
            <a:avLst/>
          </a:prstGeom>
          <a:noFill/>
        </p:spPr>
        <p:txBody>
          <a:bodyPr wrap="none" rtlCol="0" anchor="ctr" anchorCtr="0">
            <a:spAutoFit/>
          </a:bodyPr>
          <a:lstStyle/>
          <a:p>
            <a:r>
              <a:rPr lang="en-US" sz="1600" b="0" dirty="0" smtClean="0">
                <a:solidFill>
                  <a:schemeClr val="dk1"/>
                </a:solidFill>
                <a:effectLst/>
                <a:latin typeface="Calibri" pitchFamily="34" charset="0"/>
              </a:rPr>
              <a:t>256</a:t>
            </a:r>
          </a:p>
        </p:txBody>
      </p:sp>
      <p:sp>
        <p:nvSpPr>
          <p:cNvPr id="145" name="TextBox 144"/>
          <p:cNvSpPr txBox="1"/>
          <p:nvPr/>
        </p:nvSpPr>
        <p:spPr>
          <a:xfrm>
            <a:off x="5529616" y="5894696"/>
            <a:ext cx="497252" cy="338554"/>
          </a:xfrm>
          <a:prstGeom prst="rect">
            <a:avLst/>
          </a:prstGeom>
          <a:noFill/>
        </p:spPr>
        <p:txBody>
          <a:bodyPr wrap="none" rtlCol="0" anchor="ctr" anchorCtr="0">
            <a:spAutoFit/>
          </a:bodyPr>
          <a:lstStyle/>
          <a:p>
            <a:r>
              <a:rPr lang="en-US" sz="1600" b="0" dirty="0" smtClean="0">
                <a:solidFill>
                  <a:schemeClr val="dk1"/>
                </a:solidFill>
                <a:effectLst/>
                <a:latin typeface="Calibri" pitchFamily="34" charset="0"/>
              </a:rPr>
              <a:t>128</a:t>
            </a:r>
          </a:p>
        </p:txBody>
      </p:sp>
      <p:grpSp>
        <p:nvGrpSpPr>
          <p:cNvPr id="2" name="Group 149"/>
          <p:cNvGrpSpPr/>
          <p:nvPr/>
        </p:nvGrpSpPr>
        <p:grpSpPr>
          <a:xfrm>
            <a:off x="2563504" y="4482152"/>
            <a:ext cx="3288472" cy="2234598"/>
            <a:chOff x="2563504" y="4482152"/>
            <a:chExt cx="3288472" cy="2234598"/>
          </a:xfrm>
        </p:grpSpPr>
        <p:sp>
          <p:nvSpPr>
            <p:cNvPr id="146" name="TextBox 145"/>
            <p:cNvSpPr txBox="1"/>
            <p:nvPr/>
          </p:nvSpPr>
          <p:spPr>
            <a:xfrm>
              <a:off x="5189560" y="4482152"/>
              <a:ext cx="655949" cy="400110"/>
            </a:xfrm>
            <a:prstGeom prst="rect">
              <a:avLst/>
            </a:prstGeom>
            <a:noFill/>
          </p:spPr>
          <p:txBody>
            <a:bodyPr wrap="none" rtlCol="0" anchor="ctr" anchorCtr="0">
              <a:spAutoFit/>
            </a:bodyPr>
            <a:lstStyle/>
            <a:p>
              <a:r>
                <a:rPr lang="en-US" sz="2000" i="1" dirty="0" smtClean="0">
                  <a:solidFill>
                    <a:schemeClr val="tx2"/>
                  </a:solidFill>
                  <a:effectLst/>
                </a:rPr>
                <a:t>L1P</a:t>
              </a:r>
            </a:p>
          </p:txBody>
        </p:sp>
        <p:sp>
          <p:nvSpPr>
            <p:cNvPr id="147" name="TextBox 146"/>
            <p:cNvSpPr txBox="1"/>
            <p:nvPr/>
          </p:nvSpPr>
          <p:spPr>
            <a:xfrm>
              <a:off x="5181600" y="6316640"/>
              <a:ext cx="670376" cy="400110"/>
            </a:xfrm>
            <a:prstGeom prst="rect">
              <a:avLst/>
            </a:prstGeom>
            <a:noFill/>
          </p:spPr>
          <p:txBody>
            <a:bodyPr wrap="none" rtlCol="0" anchor="ctr" anchorCtr="0">
              <a:spAutoFit/>
            </a:bodyPr>
            <a:lstStyle/>
            <a:p>
              <a:r>
                <a:rPr lang="en-US" sz="2000" i="1" dirty="0" smtClean="0">
                  <a:solidFill>
                    <a:schemeClr val="tx2"/>
                  </a:solidFill>
                  <a:effectLst/>
                </a:rPr>
                <a:t>L1D</a:t>
              </a:r>
            </a:p>
          </p:txBody>
        </p:sp>
        <p:sp>
          <p:nvSpPr>
            <p:cNvPr id="148" name="TextBox 147"/>
            <p:cNvSpPr txBox="1"/>
            <p:nvPr/>
          </p:nvSpPr>
          <p:spPr>
            <a:xfrm>
              <a:off x="3997656" y="5365775"/>
              <a:ext cx="543739" cy="461665"/>
            </a:xfrm>
            <a:prstGeom prst="rect">
              <a:avLst/>
            </a:prstGeom>
            <a:noFill/>
          </p:spPr>
          <p:txBody>
            <a:bodyPr wrap="none" rtlCol="0" anchor="ctr" anchorCtr="0">
              <a:spAutoFit/>
            </a:bodyPr>
            <a:lstStyle/>
            <a:p>
              <a:r>
                <a:rPr lang="en-US" i="1" dirty="0" smtClean="0">
                  <a:solidFill>
                    <a:schemeClr val="tx2"/>
                  </a:solidFill>
                  <a:effectLst/>
                </a:rPr>
                <a:t>L2</a:t>
              </a:r>
            </a:p>
          </p:txBody>
        </p:sp>
        <p:sp>
          <p:nvSpPr>
            <p:cNvPr id="149" name="TextBox 148"/>
            <p:cNvSpPr txBox="1"/>
            <p:nvPr/>
          </p:nvSpPr>
          <p:spPr>
            <a:xfrm>
              <a:off x="2563504" y="5015552"/>
              <a:ext cx="407484" cy="1200329"/>
            </a:xfrm>
            <a:prstGeom prst="rect">
              <a:avLst/>
            </a:prstGeom>
            <a:noFill/>
          </p:spPr>
          <p:txBody>
            <a:bodyPr wrap="none" rtlCol="0" anchor="ctr" anchorCtr="0">
              <a:spAutoFit/>
            </a:bodyPr>
            <a:lstStyle/>
            <a:p>
              <a:r>
                <a:rPr lang="en-US" i="1" dirty="0" smtClean="0">
                  <a:solidFill>
                    <a:schemeClr val="tx2"/>
                  </a:solidFill>
                  <a:effectLst/>
                </a:rPr>
                <a:t>S</a:t>
              </a:r>
            </a:p>
            <a:p>
              <a:r>
                <a:rPr lang="en-US" i="1" dirty="0" smtClean="0">
                  <a:solidFill>
                    <a:schemeClr val="tx2"/>
                  </a:solidFill>
                </a:rPr>
                <a:t>C</a:t>
              </a:r>
            </a:p>
            <a:p>
              <a:r>
                <a:rPr lang="en-US" i="1" dirty="0" smtClean="0">
                  <a:solidFill>
                    <a:schemeClr val="tx2"/>
                  </a:solidFill>
                  <a:effectLst/>
                </a:rPr>
                <a:t>R</a:t>
              </a:r>
            </a:p>
          </p:txBody>
        </p:sp>
      </p:grpSp>
      <p:sp>
        <p:nvSpPr>
          <p:cNvPr id="28" name="TextBox 27"/>
          <p:cNvSpPr txBox="1"/>
          <p:nvPr/>
        </p:nvSpPr>
        <p:spPr>
          <a:xfrm>
            <a:off x="198470" y="332136"/>
            <a:ext cx="8842614" cy="4143891"/>
          </a:xfrm>
          <a:prstGeom prst="rect">
            <a:avLst/>
          </a:prstGeom>
          <a:noFill/>
        </p:spPr>
        <p:txBody>
          <a:bodyPr wrap="none" rtlCol="0" anchor="ctr" anchorCtr="0">
            <a:spAutoFit/>
          </a:bodyPr>
          <a:lstStyle/>
          <a:p>
            <a:pPr marL="457200" indent="-457200">
              <a:lnSpc>
                <a:spcPct val="200000"/>
              </a:lnSpc>
              <a:spcBef>
                <a:spcPts val="600"/>
              </a:spcBef>
              <a:buFont typeface="+mj-lt"/>
              <a:buAutoNum type="arabicPeriod"/>
            </a:pPr>
            <a:r>
              <a:rPr lang="en-US" b="0" dirty="0" smtClean="0">
                <a:solidFill>
                  <a:schemeClr val="dk1"/>
                </a:solidFill>
                <a:latin typeface="Calibri" pitchFamily="34" charset="0"/>
              </a:rPr>
              <a:t>How many functional units does the C6000 CPU have?</a:t>
            </a:r>
          </a:p>
          <a:p>
            <a:pPr marL="457200" indent="-457200">
              <a:lnSpc>
                <a:spcPct val="200000"/>
              </a:lnSpc>
              <a:spcBef>
                <a:spcPts val="600"/>
              </a:spcBef>
              <a:buFont typeface="+mj-lt"/>
              <a:buAutoNum type="arabicPeriod"/>
            </a:pPr>
            <a:r>
              <a:rPr lang="en-US" b="0" dirty="0" smtClean="0">
                <a:solidFill>
                  <a:schemeClr val="dk1"/>
                </a:solidFill>
                <a:latin typeface="Calibri" pitchFamily="34" charset="0"/>
              </a:rPr>
              <a:t>What is the size of a C6000 instruction word?</a:t>
            </a:r>
          </a:p>
          <a:p>
            <a:pPr marL="457200" indent="-457200">
              <a:lnSpc>
                <a:spcPct val="200000"/>
              </a:lnSpc>
              <a:spcBef>
                <a:spcPts val="600"/>
              </a:spcBef>
              <a:buFont typeface="+mj-lt"/>
              <a:buAutoNum type="arabicPeriod"/>
            </a:pPr>
            <a:r>
              <a:rPr lang="en-US" b="0" dirty="0" smtClean="0">
                <a:solidFill>
                  <a:schemeClr val="dk1"/>
                </a:solidFill>
                <a:effectLst/>
                <a:latin typeface="Calibri" pitchFamily="34" charset="0"/>
              </a:rPr>
              <a:t>What is the name of the main “bus arbiter” in the architecture?</a:t>
            </a:r>
          </a:p>
          <a:p>
            <a:pPr marL="457200" indent="-457200">
              <a:lnSpc>
                <a:spcPct val="200000"/>
              </a:lnSpc>
              <a:spcBef>
                <a:spcPts val="600"/>
              </a:spcBef>
              <a:buFont typeface="+mj-lt"/>
              <a:buAutoNum type="arabicPeriod"/>
            </a:pPr>
            <a:r>
              <a:rPr lang="en-US" b="0" dirty="0" smtClean="0">
                <a:solidFill>
                  <a:schemeClr val="dk1"/>
                </a:solidFill>
                <a:latin typeface="Calibri" pitchFamily="34" charset="0"/>
              </a:rPr>
              <a:t>What is the main difference between a bus “master” and “slave”?</a:t>
            </a:r>
          </a:p>
          <a:p>
            <a:pPr marL="457200" indent="-457200">
              <a:lnSpc>
                <a:spcPct val="200000"/>
              </a:lnSpc>
              <a:spcBef>
                <a:spcPts val="600"/>
              </a:spcBef>
              <a:buFont typeface="+mj-lt"/>
              <a:buAutoNum type="arabicPeriod"/>
            </a:pPr>
            <a:r>
              <a:rPr lang="en-US" b="0" dirty="0" smtClean="0">
                <a:solidFill>
                  <a:schemeClr val="dk1"/>
                </a:solidFill>
                <a:effectLst/>
                <a:latin typeface="Calibri" pitchFamily="34" charset="0"/>
              </a:rPr>
              <a:t>Fill in the names of the following blocks of memory and bus:</a:t>
            </a:r>
          </a:p>
        </p:txBody>
      </p:sp>
    </p:spTree>
    <p:custDataLst>
      <p:tags r:id="rId1"/>
    </p:custDataLst>
    <p:extLst>
      <p:ext uri="{BB962C8B-B14F-4D97-AF65-F5344CB8AC3E}">
        <p14:creationId xmlns:p14="http://schemas.microsoft.com/office/powerpoint/2010/main" val="12937904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dissolve">
                                      <p:cBhvr>
                                        <p:cTn id="7" dur="5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dissolve">
                                      <p:cBhvr>
                                        <p:cTn id="12" dur="500"/>
                                        <p:tgtEl>
                                          <p:spTgt spid="1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dissolve">
                                      <p:cBhvr>
                                        <p:cTn id="17" dur="500"/>
                                        <p:tgtEl>
                                          <p:spTgt spid="1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dissolve">
                                      <p:cBhvr>
                                        <p:cTn id="22" dur="500"/>
                                        <p:tgtEl>
                                          <p:spTgt spid="1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P spid="126" grpId="0"/>
      <p:bldP spid="127" grpId="0"/>
      <p:bldP spid="128"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2"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3" action="ppaction://hlinksldjump"/>
          </p:cNvPr>
          <p:cNvSpPr txBox="1">
            <a:spLocks noChangeArrowheads="1"/>
          </p:cNvSpPr>
          <p:nvPr>
            <p:custDataLst>
              <p:tags r:id="rId2"/>
            </p:custDataLst>
          </p:nvPr>
        </p:nvSpPr>
        <p:spPr bwMode="auto">
          <a:xfrm>
            <a:off x="301576" y="784095"/>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TI EP Product Portfolio</a:t>
            </a:r>
            <a:endParaRPr lang="en-US" dirty="0">
              <a:solidFill>
                <a:srgbClr val="000000"/>
              </a:solidFill>
            </a:endParaRPr>
          </a:p>
        </p:txBody>
      </p:sp>
      <p:sp>
        <p:nvSpPr>
          <p:cNvPr id="10" name="Text Box 4">
            <a:hlinkClick r:id="rId14" action="ppaction://hlinksldjump"/>
          </p:cNvPr>
          <p:cNvSpPr txBox="1">
            <a:spLocks noChangeArrowheads="1"/>
          </p:cNvSpPr>
          <p:nvPr>
            <p:custDataLst>
              <p:tags r:id="rId3"/>
            </p:custDataLst>
          </p:nvPr>
        </p:nvSpPr>
        <p:spPr bwMode="auto">
          <a:xfrm>
            <a:off x="301576" y="1267576"/>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DSP Core</a:t>
            </a:r>
            <a:endParaRPr lang="en-US" dirty="0">
              <a:solidFill>
                <a:srgbClr val="000000"/>
              </a:solidFill>
            </a:endParaRPr>
          </a:p>
        </p:txBody>
      </p:sp>
      <p:sp>
        <p:nvSpPr>
          <p:cNvPr id="11" name="Text Box 4">
            <a:hlinkClick r:id="rId15" action="ppaction://hlinksldjump"/>
          </p:cNvPr>
          <p:cNvSpPr txBox="1">
            <a:spLocks noChangeArrowheads="1"/>
          </p:cNvSpPr>
          <p:nvPr>
            <p:custDataLst>
              <p:tags r:id="rId4"/>
            </p:custDataLst>
          </p:nvPr>
        </p:nvSpPr>
        <p:spPr bwMode="auto">
          <a:xfrm>
            <a:off x="301576" y="1751057"/>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Devices &amp; Documentation</a:t>
            </a:r>
            <a:endParaRPr lang="en-US" dirty="0">
              <a:solidFill>
                <a:srgbClr val="000000"/>
              </a:solidFill>
            </a:endParaRPr>
          </a:p>
        </p:txBody>
      </p:sp>
      <p:sp>
        <p:nvSpPr>
          <p:cNvPr id="12" name="Text Box 4">
            <a:hlinkClick r:id="rId16" action="ppaction://hlinksldjump"/>
          </p:cNvPr>
          <p:cNvSpPr txBox="1">
            <a:spLocks noChangeArrowheads="1"/>
          </p:cNvSpPr>
          <p:nvPr>
            <p:custDataLst>
              <p:tags r:id="rId5"/>
            </p:custDataLst>
          </p:nvPr>
        </p:nvSpPr>
        <p:spPr bwMode="auto">
          <a:xfrm>
            <a:off x="301576" y="223453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Peripherals</a:t>
            </a:r>
            <a:endParaRPr lang="en-US" dirty="0">
              <a:solidFill>
                <a:srgbClr val="000000"/>
              </a:solidFill>
            </a:endParaRPr>
          </a:p>
        </p:txBody>
      </p:sp>
      <p:sp>
        <p:nvSpPr>
          <p:cNvPr id="13" name="Text Box 4">
            <a:hlinkClick r:id="rId17" action="ppaction://hlinksldjump"/>
          </p:cNvPr>
          <p:cNvSpPr txBox="1">
            <a:spLocks noChangeArrowheads="1"/>
          </p:cNvSpPr>
          <p:nvPr>
            <p:custDataLst>
              <p:tags r:id="rId6"/>
            </p:custDataLst>
          </p:nvPr>
        </p:nvSpPr>
        <p:spPr bwMode="auto">
          <a:xfrm>
            <a:off x="301576" y="2718019"/>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Example Device: C6748 DSP</a:t>
            </a:r>
            <a:endParaRPr lang="en-US" dirty="0">
              <a:solidFill>
                <a:srgbClr val="000000"/>
              </a:solidFill>
            </a:endParaRPr>
          </a:p>
        </p:txBody>
      </p:sp>
      <p:sp>
        <p:nvSpPr>
          <p:cNvPr id="14" name="Text Box 4">
            <a:hlinkClick r:id="rId18" action="ppaction://hlinksldjump"/>
          </p:cNvPr>
          <p:cNvSpPr txBox="1">
            <a:spLocks noChangeArrowheads="1"/>
          </p:cNvSpPr>
          <p:nvPr>
            <p:custDataLst>
              <p:tags r:id="rId7"/>
            </p:custDataLst>
          </p:nvPr>
        </p:nvSpPr>
        <p:spPr bwMode="auto">
          <a:xfrm>
            <a:off x="301576" y="3201500"/>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Choosing a Device</a:t>
            </a:r>
            <a:endParaRPr lang="en-US" dirty="0">
              <a:solidFill>
                <a:srgbClr val="000000"/>
              </a:solidFill>
            </a:endParaRPr>
          </a:p>
        </p:txBody>
      </p:sp>
      <p:sp>
        <p:nvSpPr>
          <p:cNvPr id="15" name="Text Box 4">
            <a:hlinkClick r:id="rId19" action="ppaction://hlinksldjump"/>
          </p:cNvPr>
          <p:cNvSpPr txBox="1">
            <a:spLocks noChangeArrowheads="1"/>
          </p:cNvSpPr>
          <p:nvPr>
            <p:custDataLst>
              <p:tags r:id="rId8"/>
            </p:custDataLst>
          </p:nvPr>
        </p:nvSpPr>
        <p:spPr bwMode="auto">
          <a:xfrm>
            <a:off x="301576" y="3684981"/>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C6000 Arch “Catchup”</a:t>
            </a:r>
            <a:endParaRPr lang="en-US" dirty="0">
              <a:solidFill>
                <a:srgbClr val="000000"/>
              </a:solidFill>
            </a:endParaRPr>
          </a:p>
        </p:txBody>
      </p:sp>
      <p:sp>
        <p:nvSpPr>
          <p:cNvPr id="16" name="Text Box 4">
            <a:hlinkClick r:id="rId20" action="ppaction://hlinksldjump"/>
          </p:cNvPr>
          <p:cNvSpPr txBox="1">
            <a:spLocks noChangeArrowheads="1"/>
          </p:cNvSpPr>
          <p:nvPr>
            <p:custDataLst>
              <p:tags r:id="rId9"/>
            </p:custDataLst>
          </p:nvPr>
        </p:nvSpPr>
        <p:spPr bwMode="auto">
          <a:xfrm>
            <a:off x="301576" y="4168462"/>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a:t>
            </a:r>
            <a:endParaRPr lang="en-US" dirty="0">
              <a:solidFill>
                <a:srgbClr val="000000"/>
              </a:solidFill>
            </a:endParaRPr>
          </a:p>
        </p:txBody>
      </p:sp>
      <p:sp>
        <p:nvSpPr>
          <p:cNvPr id="17" name="Text Box 3">
            <a:hlinkClick r:id="rId21" action="ppaction://hlinksldjump"/>
          </p:cNvPr>
          <p:cNvSpPr txBox="1">
            <a:spLocks noChangeArrowheads="1"/>
          </p:cNvSpPr>
          <p:nvPr>
            <p:custDataLst>
              <p:tags r:id="rId10"/>
            </p:custDataLst>
          </p:nvPr>
        </p:nvSpPr>
        <p:spPr bwMode="auto">
          <a:xfrm>
            <a:off x="304800" y="4651943"/>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Lab</a:t>
            </a:r>
            <a:endParaRPr lang="en-US">
              <a:solidFill>
                <a:srgbClr val="000000"/>
              </a:solidFill>
            </a:endParaRPr>
          </a:p>
        </p:txBody>
      </p:sp>
    </p:spTree>
    <p:custDataLst>
      <p:tags r:id="rId1"/>
    </p:custDataLst>
    <p:extLst>
      <p:ext uri="{BB962C8B-B14F-4D97-AF65-F5344CB8AC3E}">
        <p14:creationId xmlns:p14="http://schemas.microsoft.com/office/powerpoint/2010/main" val="407959648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904875" y="1219200"/>
            <a:ext cx="1228725" cy="1219200"/>
          </a:xfrm>
          <a:prstGeom prst="rect">
            <a:avLst/>
          </a:prstGeom>
          <a:solidFill>
            <a:schemeClr val="accent4">
              <a:lumMod val="20000"/>
              <a:lumOff val="80000"/>
            </a:schemeClr>
          </a:solidFill>
          <a:ln w="12700">
            <a:solidFill>
              <a:schemeClr val="tx1"/>
            </a:solidFill>
            <a:miter lim="800000"/>
            <a:headEnd type="none" w="sm" len="sm"/>
            <a:tailEnd type="none" w="sm" len="sm"/>
          </a:ln>
        </p:spPr>
        <p:txBody>
          <a:bodyPr wrap="none"/>
          <a:lstStyle/>
          <a:p>
            <a:pPr algn="ctr"/>
            <a:r>
              <a:rPr lang="en-US" sz="1800" dirty="0" err="1" smtClean="0"/>
              <a:t>Hwi</a:t>
            </a:r>
            <a:endParaRPr lang="en-US" sz="1800" dirty="0"/>
          </a:p>
        </p:txBody>
      </p:sp>
      <p:sp>
        <p:nvSpPr>
          <p:cNvPr id="25603" name="Rectangle 3"/>
          <p:cNvSpPr>
            <a:spLocks noGrp="1" noChangeArrowheads="1"/>
          </p:cNvSpPr>
          <p:nvPr>
            <p:ph type="title"/>
          </p:nvPr>
        </p:nvSpPr>
        <p:spPr/>
        <p:txBody>
          <a:bodyPr/>
          <a:lstStyle/>
          <a:p>
            <a:r>
              <a:rPr lang="en-US" smtClean="0"/>
              <a:t>Single vs Double Buffer Systems</a:t>
            </a:r>
          </a:p>
        </p:txBody>
      </p:sp>
      <p:sp>
        <p:nvSpPr>
          <p:cNvPr id="25604" name="Rectangle 4"/>
          <p:cNvSpPr>
            <a:spLocks noChangeArrowheads="1"/>
          </p:cNvSpPr>
          <p:nvPr/>
        </p:nvSpPr>
        <p:spPr bwMode="auto">
          <a:xfrm>
            <a:off x="1276350" y="1600200"/>
            <a:ext cx="542925" cy="50482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sz="1800"/>
              <a:t>BUF</a:t>
            </a:r>
          </a:p>
        </p:txBody>
      </p:sp>
      <p:sp>
        <p:nvSpPr>
          <p:cNvPr id="25605" name="Rectangle 5"/>
          <p:cNvSpPr>
            <a:spLocks noChangeArrowheads="1"/>
          </p:cNvSpPr>
          <p:nvPr/>
        </p:nvSpPr>
        <p:spPr bwMode="auto">
          <a:xfrm>
            <a:off x="2590800" y="1219200"/>
            <a:ext cx="1228725" cy="1219200"/>
          </a:xfrm>
          <a:prstGeom prst="rect">
            <a:avLst/>
          </a:prstGeom>
          <a:solidFill>
            <a:schemeClr val="accent4">
              <a:lumMod val="20000"/>
              <a:lumOff val="80000"/>
            </a:schemeClr>
          </a:solidFill>
          <a:ln w="12700">
            <a:solidFill>
              <a:schemeClr val="tx1"/>
            </a:solidFill>
            <a:miter lim="800000"/>
            <a:headEnd type="none" w="sm" len="sm"/>
            <a:tailEnd type="none" w="sm" len="sm"/>
          </a:ln>
        </p:spPr>
        <p:txBody>
          <a:bodyPr wrap="none"/>
          <a:lstStyle/>
          <a:p>
            <a:pPr algn="ctr"/>
            <a:r>
              <a:rPr lang="en-US" sz="1800" dirty="0" err="1" smtClean="0"/>
              <a:t>Swi</a:t>
            </a:r>
            <a:r>
              <a:rPr lang="en-US" sz="1800" dirty="0" smtClean="0"/>
              <a:t>/Task</a:t>
            </a:r>
            <a:endParaRPr lang="en-US" sz="1800" dirty="0"/>
          </a:p>
        </p:txBody>
      </p:sp>
      <p:sp>
        <p:nvSpPr>
          <p:cNvPr id="797702" name="Line 6"/>
          <p:cNvSpPr>
            <a:spLocks noChangeShapeType="1"/>
          </p:cNvSpPr>
          <p:nvPr/>
        </p:nvSpPr>
        <p:spPr bwMode="auto">
          <a:xfrm>
            <a:off x="2133600" y="1828800"/>
            <a:ext cx="457200" cy="0"/>
          </a:xfrm>
          <a:prstGeom prst="line">
            <a:avLst/>
          </a:prstGeom>
          <a:noFill/>
          <a:ln w="19050">
            <a:solidFill>
              <a:schemeClr val="tx1"/>
            </a:solidFill>
            <a:round/>
            <a:headEnd type="none" w="sm" len="sm"/>
            <a:tailEnd type="triangle" w="med" len="me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25607" name="Rectangle 7"/>
          <p:cNvSpPr>
            <a:spLocks noChangeArrowheads="1"/>
          </p:cNvSpPr>
          <p:nvPr/>
        </p:nvSpPr>
        <p:spPr bwMode="auto">
          <a:xfrm>
            <a:off x="5400675" y="1219200"/>
            <a:ext cx="1228725" cy="1219200"/>
          </a:xfrm>
          <a:prstGeom prst="rect">
            <a:avLst/>
          </a:prstGeom>
          <a:solidFill>
            <a:schemeClr val="accent4">
              <a:lumMod val="20000"/>
              <a:lumOff val="80000"/>
            </a:schemeClr>
          </a:solidFill>
          <a:ln w="12700">
            <a:solidFill>
              <a:schemeClr val="tx1"/>
            </a:solidFill>
            <a:miter lim="800000"/>
            <a:headEnd type="none" w="sm" len="sm"/>
            <a:tailEnd type="none" w="sm" len="sm"/>
          </a:ln>
        </p:spPr>
        <p:txBody>
          <a:bodyPr wrap="none"/>
          <a:lstStyle/>
          <a:p>
            <a:pPr algn="ctr"/>
            <a:r>
              <a:rPr lang="en-US" sz="1800" dirty="0" err="1" smtClean="0"/>
              <a:t>Hwi</a:t>
            </a:r>
            <a:endParaRPr lang="en-US" sz="1800" dirty="0"/>
          </a:p>
        </p:txBody>
      </p:sp>
      <p:sp>
        <p:nvSpPr>
          <p:cNvPr id="25608" name="Rectangle 8"/>
          <p:cNvSpPr>
            <a:spLocks noChangeArrowheads="1"/>
          </p:cNvSpPr>
          <p:nvPr/>
        </p:nvSpPr>
        <p:spPr bwMode="auto">
          <a:xfrm>
            <a:off x="7077075" y="1219200"/>
            <a:ext cx="1228725" cy="1219200"/>
          </a:xfrm>
          <a:prstGeom prst="rect">
            <a:avLst/>
          </a:prstGeom>
          <a:solidFill>
            <a:schemeClr val="accent4">
              <a:lumMod val="20000"/>
              <a:lumOff val="80000"/>
            </a:schemeClr>
          </a:solidFill>
          <a:ln w="12700">
            <a:solidFill>
              <a:schemeClr val="tx1"/>
            </a:solidFill>
            <a:miter lim="800000"/>
            <a:headEnd type="none" w="sm" len="sm"/>
            <a:tailEnd type="none" w="sm" len="sm"/>
          </a:ln>
        </p:spPr>
        <p:txBody>
          <a:bodyPr wrap="none"/>
          <a:lstStyle/>
          <a:p>
            <a:pPr algn="ctr"/>
            <a:r>
              <a:rPr lang="en-US" sz="1800" dirty="0" err="1" smtClean="0"/>
              <a:t>Swi</a:t>
            </a:r>
            <a:r>
              <a:rPr lang="en-US" sz="1800" dirty="0" smtClean="0"/>
              <a:t>/Task</a:t>
            </a:r>
            <a:endParaRPr lang="en-US" sz="1800" dirty="0"/>
          </a:p>
        </p:txBody>
      </p:sp>
      <p:sp>
        <p:nvSpPr>
          <p:cNvPr id="797705" name="Line 9"/>
          <p:cNvSpPr>
            <a:spLocks noChangeShapeType="1"/>
          </p:cNvSpPr>
          <p:nvPr/>
        </p:nvSpPr>
        <p:spPr bwMode="auto">
          <a:xfrm>
            <a:off x="6629400" y="1828800"/>
            <a:ext cx="447675" cy="0"/>
          </a:xfrm>
          <a:prstGeom prst="line">
            <a:avLst/>
          </a:prstGeom>
          <a:noFill/>
          <a:ln w="19050">
            <a:solidFill>
              <a:schemeClr val="tx1"/>
            </a:solidFill>
            <a:round/>
            <a:headEnd type="none" w="sm" len="sm"/>
            <a:tailEnd type="triangle" w="med" len="me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25610" name="Rectangle 10"/>
          <p:cNvSpPr>
            <a:spLocks noChangeArrowheads="1"/>
          </p:cNvSpPr>
          <p:nvPr/>
        </p:nvSpPr>
        <p:spPr bwMode="auto">
          <a:xfrm>
            <a:off x="7458075" y="1600200"/>
            <a:ext cx="542925" cy="50482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sz="1800"/>
              <a:t>BUF</a:t>
            </a:r>
          </a:p>
        </p:txBody>
      </p:sp>
      <p:sp>
        <p:nvSpPr>
          <p:cNvPr id="25611" name="Text Box 11"/>
          <p:cNvSpPr txBox="1">
            <a:spLocks noChangeArrowheads="1"/>
          </p:cNvSpPr>
          <p:nvPr/>
        </p:nvSpPr>
        <p:spPr bwMode="auto">
          <a:xfrm>
            <a:off x="1066800" y="762000"/>
            <a:ext cx="6838950" cy="311150"/>
          </a:xfrm>
          <a:prstGeom prst="rect">
            <a:avLst/>
          </a:prstGeom>
          <a:noFill/>
          <a:ln w="12700">
            <a:noFill/>
            <a:miter lim="800000"/>
            <a:headEnd type="none" w="sm" len="sm"/>
            <a:tailEnd type="none" w="sm" len="sm"/>
          </a:ln>
        </p:spPr>
        <p:txBody>
          <a:bodyPr wrap="none">
            <a:spAutoFit/>
          </a:bodyPr>
          <a:lstStyle/>
          <a:p>
            <a:r>
              <a:rPr lang="en-US" sz="1800" i="1"/>
              <a:t>Single buffer system: collect data or process data – not both!</a:t>
            </a:r>
          </a:p>
        </p:txBody>
      </p:sp>
      <p:sp>
        <p:nvSpPr>
          <p:cNvPr id="25612" name="Rectangle 12"/>
          <p:cNvSpPr>
            <a:spLocks noChangeArrowheads="1"/>
          </p:cNvSpPr>
          <p:nvPr/>
        </p:nvSpPr>
        <p:spPr bwMode="auto">
          <a:xfrm>
            <a:off x="904875" y="3644900"/>
            <a:ext cx="1228725" cy="1219200"/>
          </a:xfrm>
          <a:prstGeom prst="rect">
            <a:avLst/>
          </a:prstGeom>
          <a:solidFill>
            <a:schemeClr val="accent5">
              <a:lumMod val="20000"/>
              <a:lumOff val="80000"/>
            </a:schemeClr>
          </a:solidFill>
          <a:ln w="12700">
            <a:solidFill>
              <a:schemeClr val="tx1"/>
            </a:solidFill>
            <a:miter lim="800000"/>
            <a:headEnd type="none" w="sm" len="sm"/>
            <a:tailEnd type="none" w="sm" len="sm"/>
          </a:ln>
        </p:spPr>
        <p:txBody>
          <a:bodyPr wrap="none"/>
          <a:lstStyle/>
          <a:p>
            <a:pPr algn="ctr"/>
            <a:r>
              <a:rPr lang="en-US" sz="1800" dirty="0" err="1" smtClean="0"/>
              <a:t>Hwi</a:t>
            </a:r>
            <a:endParaRPr lang="en-US" sz="1800" dirty="0"/>
          </a:p>
        </p:txBody>
      </p:sp>
      <p:sp>
        <p:nvSpPr>
          <p:cNvPr id="25613" name="Rectangle 13"/>
          <p:cNvSpPr>
            <a:spLocks noChangeArrowheads="1"/>
          </p:cNvSpPr>
          <p:nvPr/>
        </p:nvSpPr>
        <p:spPr bwMode="auto">
          <a:xfrm>
            <a:off x="2590800" y="3644900"/>
            <a:ext cx="1228725" cy="1219200"/>
          </a:xfrm>
          <a:prstGeom prst="rect">
            <a:avLst/>
          </a:prstGeom>
          <a:solidFill>
            <a:schemeClr val="accent5">
              <a:lumMod val="20000"/>
              <a:lumOff val="80000"/>
            </a:schemeClr>
          </a:solidFill>
          <a:ln w="12700">
            <a:solidFill>
              <a:schemeClr val="tx1"/>
            </a:solidFill>
            <a:miter lim="800000"/>
            <a:headEnd type="none" w="sm" len="sm"/>
            <a:tailEnd type="none" w="sm" len="sm"/>
          </a:ln>
        </p:spPr>
        <p:txBody>
          <a:bodyPr wrap="none"/>
          <a:lstStyle/>
          <a:p>
            <a:pPr algn="ctr"/>
            <a:r>
              <a:rPr lang="en-US" sz="1800" dirty="0" err="1" smtClean="0"/>
              <a:t>Swi</a:t>
            </a:r>
            <a:r>
              <a:rPr lang="en-US" sz="1800" dirty="0" smtClean="0"/>
              <a:t>/Task</a:t>
            </a:r>
            <a:endParaRPr lang="en-US" sz="1800" dirty="0"/>
          </a:p>
        </p:txBody>
      </p:sp>
      <p:sp>
        <p:nvSpPr>
          <p:cNvPr id="797710" name="Line 14"/>
          <p:cNvSpPr>
            <a:spLocks noChangeShapeType="1"/>
          </p:cNvSpPr>
          <p:nvPr/>
        </p:nvSpPr>
        <p:spPr bwMode="auto">
          <a:xfrm>
            <a:off x="2133600" y="4254500"/>
            <a:ext cx="457200" cy="0"/>
          </a:xfrm>
          <a:prstGeom prst="line">
            <a:avLst/>
          </a:prstGeom>
          <a:noFill/>
          <a:ln w="19050">
            <a:solidFill>
              <a:schemeClr val="tx1"/>
            </a:solidFill>
            <a:round/>
            <a:headEnd type="none" w="sm" len="sm"/>
            <a:tailEnd type="triangle" w="med" len="me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25615" name="Rectangle 15"/>
          <p:cNvSpPr>
            <a:spLocks noChangeArrowheads="1"/>
          </p:cNvSpPr>
          <p:nvPr/>
        </p:nvSpPr>
        <p:spPr bwMode="auto">
          <a:xfrm>
            <a:off x="5400675" y="3644900"/>
            <a:ext cx="1228725" cy="1219200"/>
          </a:xfrm>
          <a:prstGeom prst="rect">
            <a:avLst/>
          </a:prstGeom>
          <a:solidFill>
            <a:schemeClr val="accent5">
              <a:lumMod val="20000"/>
              <a:lumOff val="80000"/>
            </a:schemeClr>
          </a:solidFill>
          <a:ln w="12700">
            <a:solidFill>
              <a:schemeClr val="tx1"/>
            </a:solidFill>
            <a:miter lim="800000"/>
            <a:headEnd type="none" w="sm" len="sm"/>
            <a:tailEnd type="none" w="sm" len="sm"/>
          </a:ln>
        </p:spPr>
        <p:txBody>
          <a:bodyPr wrap="none"/>
          <a:lstStyle/>
          <a:p>
            <a:pPr algn="ctr"/>
            <a:r>
              <a:rPr lang="en-US" sz="1800" dirty="0" err="1" smtClean="0"/>
              <a:t>Hwi</a:t>
            </a:r>
            <a:endParaRPr lang="en-US" sz="1800" dirty="0"/>
          </a:p>
        </p:txBody>
      </p:sp>
      <p:sp>
        <p:nvSpPr>
          <p:cNvPr id="25616" name="Rectangle 16"/>
          <p:cNvSpPr>
            <a:spLocks noChangeArrowheads="1"/>
          </p:cNvSpPr>
          <p:nvPr/>
        </p:nvSpPr>
        <p:spPr bwMode="auto">
          <a:xfrm>
            <a:off x="7077075" y="3644900"/>
            <a:ext cx="1228725" cy="1219200"/>
          </a:xfrm>
          <a:prstGeom prst="rect">
            <a:avLst/>
          </a:prstGeom>
          <a:solidFill>
            <a:schemeClr val="accent5">
              <a:lumMod val="20000"/>
              <a:lumOff val="80000"/>
            </a:schemeClr>
          </a:solidFill>
          <a:ln w="12700">
            <a:solidFill>
              <a:schemeClr val="tx1"/>
            </a:solidFill>
            <a:miter lim="800000"/>
            <a:headEnd type="none" w="sm" len="sm"/>
            <a:tailEnd type="none" w="sm" len="sm"/>
          </a:ln>
        </p:spPr>
        <p:txBody>
          <a:bodyPr wrap="none"/>
          <a:lstStyle/>
          <a:p>
            <a:pPr algn="ctr"/>
            <a:r>
              <a:rPr lang="en-US" sz="1800" dirty="0" err="1" smtClean="0"/>
              <a:t>Swi</a:t>
            </a:r>
            <a:r>
              <a:rPr lang="en-US" sz="1800" dirty="0" smtClean="0"/>
              <a:t>/Task</a:t>
            </a:r>
            <a:endParaRPr lang="en-US" sz="1800" dirty="0"/>
          </a:p>
        </p:txBody>
      </p:sp>
      <p:sp>
        <p:nvSpPr>
          <p:cNvPr id="797713" name="Line 17"/>
          <p:cNvSpPr>
            <a:spLocks noChangeShapeType="1"/>
          </p:cNvSpPr>
          <p:nvPr/>
        </p:nvSpPr>
        <p:spPr bwMode="auto">
          <a:xfrm>
            <a:off x="6629400" y="4254500"/>
            <a:ext cx="447675" cy="0"/>
          </a:xfrm>
          <a:prstGeom prst="line">
            <a:avLst/>
          </a:prstGeom>
          <a:noFill/>
          <a:ln w="19050">
            <a:solidFill>
              <a:schemeClr val="tx1"/>
            </a:solidFill>
            <a:round/>
            <a:headEnd type="none" w="sm" len="sm"/>
            <a:tailEnd type="triangle" w="med" len="med"/>
          </a:ln>
          <a:effectLst/>
        </p:spPr>
        <p:txBody>
          <a:bodyPr>
            <a:spAutoFit/>
          </a:bodyPr>
          <a:lstStyle/>
          <a:p>
            <a:pPr>
              <a:defRPr/>
            </a:pPr>
            <a:endParaRPr lang="en-US">
              <a:effectLst>
                <a:outerShdw blurRad="38100" dist="38100" dir="2700000" algn="tl">
                  <a:srgbClr val="000000">
                    <a:alpha val="43137"/>
                  </a:srgbClr>
                </a:outerShdw>
              </a:effectLst>
            </a:endParaRPr>
          </a:p>
        </p:txBody>
      </p:sp>
      <p:sp>
        <p:nvSpPr>
          <p:cNvPr id="25618" name="Rectangle 18"/>
          <p:cNvSpPr>
            <a:spLocks noChangeArrowheads="1"/>
          </p:cNvSpPr>
          <p:nvPr/>
        </p:nvSpPr>
        <p:spPr bwMode="auto">
          <a:xfrm>
            <a:off x="2962275" y="4025900"/>
            <a:ext cx="542925" cy="50482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sz="1800"/>
              <a:t>BUF</a:t>
            </a:r>
            <a:br>
              <a:rPr lang="en-US" sz="1800"/>
            </a:br>
            <a:r>
              <a:rPr lang="en-US" sz="1800"/>
              <a:t>x</a:t>
            </a:r>
          </a:p>
        </p:txBody>
      </p:sp>
      <p:sp>
        <p:nvSpPr>
          <p:cNvPr id="25619" name="Text Box 19"/>
          <p:cNvSpPr txBox="1">
            <a:spLocks noChangeArrowheads="1"/>
          </p:cNvSpPr>
          <p:nvPr/>
        </p:nvSpPr>
        <p:spPr bwMode="auto">
          <a:xfrm>
            <a:off x="704850" y="3257550"/>
            <a:ext cx="7753350" cy="311150"/>
          </a:xfrm>
          <a:prstGeom prst="rect">
            <a:avLst/>
          </a:prstGeom>
          <a:noFill/>
          <a:ln w="12700">
            <a:noFill/>
            <a:miter lim="800000"/>
            <a:headEnd type="none" w="sm" len="sm"/>
            <a:tailEnd type="none" w="sm" len="sm"/>
          </a:ln>
        </p:spPr>
        <p:txBody>
          <a:bodyPr wrap="none">
            <a:spAutoFit/>
          </a:bodyPr>
          <a:lstStyle/>
          <a:p>
            <a:r>
              <a:rPr lang="en-US" sz="1800" i="1"/>
              <a:t>Double buffer system: process and collect data – real-time compliant!</a:t>
            </a:r>
          </a:p>
        </p:txBody>
      </p:sp>
      <p:sp>
        <p:nvSpPr>
          <p:cNvPr id="25620" name="Rectangle 20"/>
          <p:cNvSpPr>
            <a:spLocks noChangeArrowheads="1"/>
          </p:cNvSpPr>
          <p:nvPr/>
        </p:nvSpPr>
        <p:spPr bwMode="auto">
          <a:xfrm>
            <a:off x="1285875" y="4025900"/>
            <a:ext cx="542925" cy="50482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sz="1800"/>
              <a:t>BUF</a:t>
            </a:r>
            <a:br>
              <a:rPr lang="en-US" sz="1800"/>
            </a:br>
            <a:r>
              <a:rPr lang="en-US" sz="1800"/>
              <a:t>y</a:t>
            </a:r>
          </a:p>
        </p:txBody>
      </p:sp>
      <p:sp>
        <p:nvSpPr>
          <p:cNvPr id="25621" name="Rectangle 21"/>
          <p:cNvSpPr>
            <a:spLocks noChangeArrowheads="1"/>
          </p:cNvSpPr>
          <p:nvPr/>
        </p:nvSpPr>
        <p:spPr bwMode="auto">
          <a:xfrm>
            <a:off x="5562600" y="4025900"/>
            <a:ext cx="542925" cy="50482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sz="1800"/>
              <a:t>BUF</a:t>
            </a:r>
            <a:br>
              <a:rPr lang="en-US" sz="1800"/>
            </a:br>
            <a:r>
              <a:rPr lang="en-US" sz="1800"/>
              <a:t>x</a:t>
            </a:r>
          </a:p>
        </p:txBody>
      </p:sp>
      <p:sp>
        <p:nvSpPr>
          <p:cNvPr id="25622" name="Rectangle 22"/>
          <p:cNvSpPr>
            <a:spLocks noChangeArrowheads="1"/>
          </p:cNvSpPr>
          <p:nvPr/>
        </p:nvSpPr>
        <p:spPr bwMode="auto">
          <a:xfrm>
            <a:off x="5934075" y="4283075"/>
            <a:ext cx="542925" cy="50482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sz="1800"/>
              <a:t>BUF</a:t>
            </a:r>
            <a:br>
              <a:rPr lang="en-US" sz="1800"/>
            </a:br>
            <a:r>
              <a:rPr lang="en-US" sz="1800"/>
              <a:t>y</a:t>
            </a:r>
          </a:p>
        </p:txBody>
      </p:sp>
      <p:sp>
        <p:nvSpPr>
          <p:cNvPr id="25623" name="Text Box 23"/>
          <p:cNvSpPr txBox="1">
            <a:spLocks noChangeArrowheads="1"/>
          </p:cNvSpPr>
          <p:nvPr/>
        </p:nvSpPr>
        <p:spPr bwMode="auto">
          <a:xfrm>
            <a:off x="1600200" y="5010150"/>
            <a:ext cx="6400800" cy="1601788"/>
          </a:xfrm>
          <a:prstGeom prst="rect">
            <a:avLst/>
          </a:prstGeom>
          <a:noFill/>
          <a:ln w="12700">
            <a:noFill/>
            <a:miter lim="800000"/>
            <a:headEnd type="none" w="sm" len="sm"/>
            <a:tailEnd type="none" w="sm" len="sm"/>
          </a:ln>
        </p:spPr>
        <p:txBody>
          <a:bodyPr>
            <a:spAutoFit/>
          </a:bodyPr>
          <a:lstStyle/>
          <a:p>
            <a:pPr marL="342900" indent="-342900">
              <a:buClr>
                <a:schemeClr val="tx2"/>
              </a:buClr>
              <a:buSzPct val="75000"/>
              <a:buFont typeface="Wingdings" pitchFamily="2" charset="2"/>
              <a:buChar char=""/>
            </a:pPr>
            <a:r>
              <a:rPr lang="en-US" sz="1800" dirty="0">
                <a:latin typeface="Arial Narrow" pitchFamily="34" charset="0"/>
              </a:rPr>
              <a:t>One buffer can be processed while another is being collected</a:t>
            </a:r>
          </a:p>
          <a:p>
            <a:pPr marL="342900" indent="-342900">
              <a:buClr>
                <a:schemeClr val="tx2"/>
              </a:buClr>
              <a:buSzPct val="75000"/>
              <a:buFont typeface="Wingdings" pitchFamily="2" charset="2"/>
              <a:buChar char=""/>
            </a:pPr>
            <a:r>
              <a:rPr lang="en-US" sz="1800" dirty="0">
                <a:latin typeface="Arial Narrow" pitchFamily="34" charset="0"/>
              </a:rPr>
              <a:t>When </a:t>
            </a:r>
            <a:r>
              <a:rPr lang="en-US" sz="1800" dirty="0" err="1" smtClean="0">
                <a:latin typeface="Arial Narrow" pitchFamily="34" charset="0"/>
              </a:rPr>
              <a:t>Swi</a:t>
            </a:r>
            <a:r>
              <a:rPr lang="en-US" sz="1800" dirty="0" smtClean="0">
                <a:latin typeface="Arial Narrow" pitchFamily="34" charset="0"/>
              </a:rPr>
              <a:t>/Task </a:t>
            </a:r>
            <a:r>
              <a:rPr lang="en-US" sz="1800" dirty="0">
                <a:latin typeface="Arial Narrow" pitchFamily="34" charset="0"/>
              </a:rPr>
              <a:t>finishes buffer, it is returned to </a:t>
            </a:r>
            <a:r>
              <a:rPr lang="en-US" sz="1800" dirty="0" err="1" smtClean="0">
                <a:latin typeface="Arial Narrow" pitchFamily="34" charset="0"/>
              </a:rPr>
              <a:t>Hwi</a:t>
            </a:r>
            <a:endParaRPr lang="en-US" sz="1800" dirty="0">
              <a:latin typeface="Arial Narrow" pitchFamily="34" charset="0"/>
            </a:endParaRPr>
          </a:p>
          <a:p>
            <a:pPr marL="342900" indent="-342900">
              <a:buClr>
                <a:schemeClr val="tx2"/>
              </a:buClr>
              <a:buSzPct val="75000"/>
              <a:buFont typeface="Wingdings" pitchFamily="2" charset="2"/>
              <a:buChar char=""/>
            </a:pPr>
            <a:r>
              <a:rPr lang="en-US" sz="1800" dirty="0" smtClean="0">
                <a:latin typeface="Arial Narrow" pitchFamily="34" charset="0"/>
              </a:rPr>
              <a:t>Task </a:t>
            </a:r>
            <a:r>
              <a:rPr lang="en-US" sz="1800" dirty="0">
                <a:latin typeface="Arial Narrow" pitchFamily="34" charset="0"/>
              </a:rPr>
              <a:t>is now ‘caught up’ and meeting real-time expectations</a:t>
            </a:r>
          </a:p>
          <a:p>
            <a:pPr marL="342900" indent="-342900">
              <a:buClr>
                <a:schemeClr val="tx2"/>
              </a:buClr>
              <a:buSzPct val="75000"/>
              <a:buFont typeface="Wingdings" pitchFamily="2" charset="2"/>
              <a:buChar char=""/>
            </a:pPr>
            <a:r>
              <a:rPr lang="en-US" sz="1800" dirty="0" err="1" smtClean="0">
                <a:latin typeface="Arial Narrow" pitchFamily="34" charset="0"/>
              </a:rPr>
              <a:t>Hwi</a:t>
            </a:r>
            <a:r>
              <a:rPr lang="en-US" sz="1800" dirty="0" smtClean="0">
                <a:latin typeface="Arial Narrow" pitchFamily="34" charset="0"/>
              </a:rPr>
              <a:t> </a:t>
            </a:r>
            <a:r>
              <a:rPr lang="en-US" sz="1800" dirty="0">
                <a:latin typeface="Arial Narrow" pitchFamily="34" charset="0"/>
              </a:rPr>
              <a:t>must have priority over </a:t>
            </a:r>
            <a:r>
              <a:rPr lang="en-US" sz="1800" dirty="0" err="1" smtClean="0">
                <a:latin typeface="Arial Narrow" pitchFamily="34" charset="0"/>
              </a:rPr>
              <a:t>Swi</a:t>
            </a:r>
            <a:r>
              <a:rPr lang="en-US" sz="1800" dirty="0" smtClean="0">
                <a:latin typeface="Arial Narrow" pitchFamily="34" charset="0"/>
              </a:rPr>
              <a:t>/Task </a:t>
            </a:r>
            <a:r>
              <a:rPr lang="en-US" sz="1800" dirty="0">
                <a:latin typeface="Arial Narrow" pitchFamily="34" charset="0"/>
              </a:rPr>
              <a:t>to get new data while prior </a:t>
            </a:r>
            <a:br>
              <a:rPr lang="en-US" sz="1800" dirty="0">
                <a:latin typeface="Arial Narrow" pitchFamily="34" charset="0"/>
              </a:rPr>
            </a:br>
            <a:r>
              <a:rPr lang="en-US" sz="1800" dirty="0">
                <a:latin typeface="Arial Narrow" pitchFamily="34" charset="0"/>
              </a:rPr>
              <a:t>data is being processed – standard in </a:t>
            </a:r>
            <a:r>
              <a:rPr lang="en-US" sz="1800" dirty="0" smtClean="0">
                <a:latin typeface="Arial Narrow" pitchFamily="34" charset="0"/>
              </a:rPr>
              <a:t>SYS/BIOS</a:t>
            </a:r>
            <a:endParaRPr lang="en-US" sz="1800" dirty="0">
              <a:latin typeface="Arial Narrow" pitchFamily="34" charset="0"/>
            </a:endParaRPr>
          </a:p>
        </p:txBody>
      </p:sp>
      <p:sp>
        <p:nvSpPr>
          <p:cNvPr id="25624" name="Text Box 24"/>
          <p:cNvSpPr txBox="1">
            <a:spLocks noChangeArrowheads="1"/>
          </p:cNvSpPr>
          <p:nvPr/>
        </p:nvSpPr>
        <p:spPr bwMode="auto">
          <a:xfrm>
            <a:off x="1524000" y="2535238"/>
            <a:ext cx="6172200" cy="284162"/>
          </a:xfrm>
          <a:prstGeom prst="rect">
            <a:avLst/>
          </a:prstGeom>
          <a:noFill/>
          <a:ln w="12700">
            <a:noFill/>
            <a:miter lim="800000"/>
            <a:headEnd type="none" w="sm" len="sm"/>
            <a:tailEnd type="none" w="sm" len="sm"/>
          </a:ln>
        </p:spPr>
        <p:txBody>
          <a:bodyPr>
            <a:spAutoFit/>
          </a:bodyPr>
          <a:lstStyle/>
          <a:p>
            <a:pPr marL="342900" indent="-342900">
              <a:lnSpc>
                <a:spcPct val="70000"/>
              </a:lnSpc>
              <a:buClr>
                <a:schemeClr val="tx2"/>
              </a:buClr>
              <a:buSzPct val="75000"/>
              <a:buFont typeface="Wingdings" pitchFamily="2" charset="2"/>
              <a:buChar char=""/>
            </a:pPr>
            <a:r>
              <a:rPr lang="en-US" sz="1800">
                <a:latin typeface="Arial Narrow" pitchFamily="34" charset="0"/>
              </a:rPr>
              <a:t>Nowhere to store new data when prior data is being processed</a:t>
            </a:r>
          </a:p>
        </p:txBody>
      </p:sp>
    </p:spTree>
    <p:extLst>
      <p:ext uri="{BB962C8B-B14F-4D97-AF65-F5344CB8AC3E}">
        <p14:creationId xmlns:p14="http://schemas.microsoft.com/office/powerpoint/2010/main" val="2561009765"/>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ChangeArrowheads="1"/>
          </p:cNvSpPr>
          <p:nvPr/>
        </p:nvSpPr>
        <p:spPr bwMode="auto">
          <a:xfrm>
            <a:off x="1524000" y="1235075"/>
            <a:ext cx="2514600" cy="228600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6627" name="Text Box 3"/>
          <p:cNvSpPr txBox="1">
            <a:spLocks noChangeArrowheads="1"/>
          </p:cNvSpPr>
          <p:nvPr/>
        </p:nvSpPr>
        <p:spPr bwMode="auto">
          <a:xfrm>
            <a:off x="152400" y="2492375"/>
            <a:ext cx="1235075" cy="683264"/>
          </a:xfrm>
          <a:prstGeom prst="rect">
            <a:avLst/>
          </a:prstGeom>
          <a:noFill/>
          <a:ln w="12700">
            <a:noFill/>
            <a:miter lim="800000"/>
            <a:headEnd type="none" w="sm" len="sm"/>
            <a:tailEnd type="none" w="sm" len="sm"/>
          </a:ln>
        </p:spPr>
        <p:txBody>
          <a:bodyPr>
            <a:spAutoFit/>
          </a:bodyPr>
          <a:lstStyle/>
          <a:p>
            <a:pPr algn="ctr"/>
            <a:r>
              <a:rPr lang="en-US" sz="1600" b="0">
                <a:latin typeface="Arial Narrow" pitchFamily="34" charset="0"/>
              </a:rPr>
              <a:t>Audio </a:t>
            </a:r>
            <a:r>
              <a:rPr lang="en-US" sz="1600" b="0" smtClean="0">
                <a:latin typeface="Arial Narrow" pitchFamily="34" charset="0"/>
              </a:rPr>
              <a:t/>
            </a:r>
            <a:br>
              <a:rPr lang="en-US" sz="1600" b="0" smtClean="0">
                <a:latin typeface="Arial Narrow" pitchFamily="34" charset="0"/>
              </a:rPr>
            </a:br>
            <a:r>
              <a:rPr lang="en-US" sz="1600" b="0" smtClean="0">
                <a:latin typeface="Arial Narrow" pitchFamily="34" charset="0"/>
              </a:rPr>
              <a:t>Output </a:t>
            </a:r>
            <a:r>
              <a:rPr lang="en-US" sz="1600" b="0">
                <a:latin typeface="Arial Narrow" pitchFamily="34" charset="0"/>
              </a:rPr>
              <a:t/>
            </a:r>
            <a:br>
              <a:rPr lang="en-US" sz="1600" b="0">
                <a:latin typeface="Arial Narrow" pitchFamily="34" charset="0"/>
              </a:rPr>
            </a:br>
            <a:r>
              <a:rPr lang="en-US" sz="1600" b="0">
                <a:latin typeface="Arial Narrow" pitchFamily="34" charset="0"/>
              </a:rPr>
              <a:t>(48 KHz)</a:t>
            </a:r>
          </a:p>
        </p:txBody>
      </p:sp>
      <p:sp>
        <p:nvSpPr>
          <p:cNvPr id="1231876" name="Rectangle 4"/>
          <p:cNvSpPr>
            <a:spLocks noChangeArrowheads="1"/>
          </p:cNvSpPr>
          <p:nvPr/>
        </p:nvSpPr>
        <p:spPr bwMode="auto">
          <a:xfrm>
            <a:off x="2819400" y="1387475"/>
            <a:ext cx="1066800" cy="8382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231877" name="Rectangle 5"/>
          <p:cNvSpPr>
            <a:spLocks noChangeArrowheads="1"/>
          </p:cNvSpPr>
          <p:nvPr/>
        </p:nvSpPr>
        <p:spPr bwMode="auto">
          <a:xfrm>
            <a:off x="1676400" y="1387475"/>
            <a:ext cx="838200" cy="8382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sz="2000">
              <a:effectLst>
                <a:outerShdw blurRad="38100" dist="38100" dir="2700000" algn="tl">
                  <a:srgbClr val="000000">
                    <a:alpha val="43137"/>
                  </a:srgbClr>
                </a:outerShdw>
              </a:effectLst>
            </a:endParaRPr>
          </a:p>
        </p:txBody>
      </p:sp>
      <p:sp>
        <p:nvSpPr>
          <p:cNvPr id="26630" name="Rectangle 6"/>
          <p:cNvSpPr>
            <a:spLocks noGrp="1" noChangeArrowheads="1"/>
          </p:cNvSpPr>
          <p:nvPr>
            <p:ph type="title"/>
          </p:nvPr>
        </p:nvSpPr>
        <p:spPr/>
        <p:txBody>
          <a:bodyPr/>
          <a:lstStyle/>
          <a:p>
            <a:r>
              <a:rPr lang="en-US" smtClean="0"/>
              <a:t>Lab 11 </a:t>
            </a:r>
            <a:r>
              <a:rPr lang="en-US" dirty="0" smtClean="0"/>
              <a:t>– </a:t>
            </a:r>
            <a:r>
              <a:rPr lang="en-US" dirty="0" err="1" smtClean="0"/>
              <a:t>Hwi</a:t>
            </a:r>
            <a:r>
              <a:rPr lang="en-US" dirty="0" smtClean="0"/>
              <a:t> Audio</a:t>
            </a:r>
          </a:p>
        </p:txBody>
      </p:sp>
      <p:sp>
        <p:nvSpPr>
          <p:cNvPr id="1231879" name="Oval 7"/>
          <p:cNvSpPr>
            <a:spLocks noChangeArrowheads="1"/>
          </p:cNvSpPr>
          <p:nvPr/>
        </p:nvSpPr>
        <p:spPr bwMode="auto">
          <a:xfrm>
            <a:off x="152400" y="1006475"/>
            <a:ext cx="1219200" cy="1219200"/>
          </a:xfrm>
          <a:prstGeom prst="ellipse">
            <a:avLst/>
          </a:prstGeom>
          <a:noFill/>
          <a:ln w="12700">
            <a:no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6632" name="Text Box 8"/>
          <p:cNvSpPr txBox="1">
            <a:spLocks noChangeArrowheads="1"/>
          </p:cNvSpPr>
          <p:nvPr/>
        </p:nvSpPr>
        <p:spPr bwMode="auto">
          <a:xfrm>
            <a:off x="1646530" y="1568450"/>
            <a:ext cx="891590" cy="437043"/>
          </a:xfrm>
          <a:prstGeom prst="rect">
            <a:avLst/>
          </a:prstGeom>
          <a:noFill/>
          <a:ln w="12700">
            <a:noFill/>
            <a:miter lim="800000"/>
            <a:headEnd type="none" w="sm" len="sm"/>
            <a:tailEnd type="none" w="sm" len="sm"/>
          </a:ln>
        </p:spPr>
        <p:txBody>
          <a:bodyPr wrap="none">
            <a:spAutoFit/>
          </a:bodyPr>
          <a:lstStyle/>
          <a:p>
            <a:pPr algn="ctr"/>
            <a:r>
              <a:rPr lang="en-US" sz="1400"/>
              <a:t>ADC</a:t>
            </a:r>
            <a:br>
              <a:rPr lang="en-US" sz="1400"/>
            </a:br>
            <a:r>
              <a:rPr lang="en-US" sz="1400"/>
              <a:t>AIC3106</a:t>
            </a:r>
          </a:p>
        </p:txBody>
      </p:sp>
      <p:sp>
        <p:nvSpPr>
          <p:cNvPr id="26633" name="Text Box 9"/>
          <p:cNvSpPr txBox="1">
            <a:spLocks noChangeArrowheads="1"/>
          </p:cNvSpPr>
          <p:nvPr/>
        </p:nvSpPr>
        <p:spPr bwMode="auto">
          <a:xfrm>
            <a:off x="152400" y="1397000"/>
            <a:ext cx="1235075" cy="757130"/>
          </a:xfrm>
          <a:prstGeom prst="rect">
            <a:avLst/>
          </a:prstGeom>
          <a:noFill/>
          <a:ln w="12700">
            <a:noFill/>
            <a:miter lim="800000"/>
            <a:headEnd type="none" w="sm" len="sm"/>
            <a:tailEnd type="none" w="sm" len="sm"/>
          </a:ln>
        </p:spPr>
        <p:txBody>
          <a:bodyPr>
            <a:spAutoFit/>
          </a:bodyPr>
          <a:lstStyle/>
          <a:p>
            <a:pPr algn="ctr"/>
            <a:r>
              <a:rPr lang="en-US" sz="1800" b="0"/>
              <a:t>Audio Input </a:t>
            </a:r>
            <a:br>
              <a:rPr lang="en-US" sz="1800" b="0"/>
            </a:br>
            <a:r>
              <a:rPr lang="en-US" sz="1600" b="0"/>
              <a:t>(48 KHz)</a:t>
            </a:r>
          </a:p>
        </p:txBody>
      </p:sp>
      <p:sp>
        <p:nvSpPr>
          <p:cNvPr id="26634" name="Text Box 10"/>
          <p:cNvSpPr txBox="1">
            <a:spLocks noChangeArrowheads="1"/>
          </p:cNvSpPr>
          <p:nvPr/>
        </p:nvSpPr>
        <p:spPr bwMode="auto">
          <a:xfrm>
            <a:off x="2859747" y="1439863"/>
            <a:ext cx="979755" cy="646844"/>
          </a:xfrm>
          <a:prstGeom prst="rect">
            <a:avLst/>
          </a:prstGeom>
          <a:noFill/>
          <a:ln w="12700">
            <a:noFill/>
            <a:miter lim="800000"/>
            <a:headEnd type="none" w="sm" len="sm"/>
            <a:tailEnd type="none" w="sm" len="sm"/>
          </a:ln>
        </p:spPr>
        <p:txBody>
          <a:bodyPr wrap="none">
            <a:spAutoFit/>
          </a:bodyPr>
          <a:lstStyle/>
          <a:p>
            <a:pPr algn="ctr">
              <a:lnSpc>
                <a:spcPct val="110000"/>
              </a:lnSpc>
            </a:pPr>
            <a:r>
              <a:rPr lang="en-US" sz="1800"/>
              <a:t>McASP</a:t>
            </a:r>
            <a:r>
              <a:rPr lang="en-US" sz="2000"/>
              <a:t/>
            </a:r>
            <a:br>
              <a:rPr lang="en-US" sz="2000"/>
            </a:br>
            <a:r>
              <a:rPr lang="en-US" sz="1600"/>
              <a:t>XBUF12</a:t>
            </a:r>
          </a:p>
        </p:txBody>
      </p:sp>
      <p:sp>
        <p:nvSpPr>
          <p:cNvPr id="1231883" name="Line 11"/>
          <p:cNvSpPr>
            <a:spLocks noChangeShapeType="1"/>
          </p:cNvSpPr>
          <p:nvPr/>
        </p:nvSpPr>
        <p:spPr bwMode="auto">
          <a:xfrm>
            <a:off x="1371600" y="1806575"/>
            <a:ext cx="304800" cy="0"/>
          </a:xfrm>
          <a:prstGeom prst="line">
            <a:avLst/>
          </a:prstGeom>
          <a:noFill/>
          <a:ln w="28575">
            <a:solidFill>
              <a:schemeClr val="tx1"/>
            </a:solidFill>
            <a:round/>
            <a:headEnd type="none" w="sm" len="sm"/>
            <a:tailEnd type="stealth" w="lg" len="lg"/>
          </a:ln>
          <a:effectLst/>
        </p:spPr>
        <p:txBody>
          <a:bodyPr/>
          <a:lstStyle/>
          <a:p>
            <a:pPr>
              <a:defRPr/>
            </a:pPr>
            <a:endParaRPr lang="en-US">
              <a:effectLst>
                <a:outerShdw blurRad="38100" dist="38100" dir="2700000" algn="tl">
                  <a:srgbClr val="000000">
                    <a:alpha val="43137"/>
                  </a:srgbClr>
                </a:outerShdw>
              </a:effectLst>
            </a:endParaRPr>
          </a:p>
        </p:txBody>
      </p:sp>
      <p:sp>
        <p:nvSpPr>
          <p:cNvPr id="1231884" name="Line 12"/>
          <p:cNvSpPr>
            <a:spLocks noChangeShapeType="1"/>
          </p:cNvSpPr>
          <p:nvPr/>
        </p:nvSpPr>
        <p:spPr bwMode="auto">
          <a:xfrm>
            <a:off x="2514600" y="1806575"/>
            <a:ext cx="304800" cy="0"/>
          </a:xfrm>
          <a:prstGeom prst="line">
            <a:avLst/>
          </a:prstGeom>
          <a:noFill/>
          <a:ln w="28575">
            <a:solidFill>
              <a:schemeClr val="tx1"/>
            </a:solidFill>
            <a:round/>
            <a:headEnd type="none" w="sm" len="sm"/>
            <a:tailEnd type="stealth" w="lg" len="lg"/>
          </a:ln>
          <a:effectLst/>
        </p:spPr>
        <p:txBody>
          <a:bodyPr/>
          <a:lstStyle/>
          <a:p>
            <a:pPr>
              <a:defRPr/>
            </a:pPr>
            <a:endParaRPr lang="en-US">
              <a:effectLst>
                <a:outerShdw blurRad="38100" dist="38100" dir="2700000" algn="tl">
                  <a:srgbClr val="000000">
                    <a:alpha val="43137"/>
                  </a:srgbClr>
                </a:outerShdw>
              </a:effectLst>
            </a:endParaRPr>
          </a:p>
        </p:txBody>
      </p:sp>
      <p:sp>
        <p:nvSpPr>
          <p:cNvPr id="1231885" name="Line 13"/>
          <p:cNvSpPr>
            <a:spLocks noChangeShapeType="1"/>
          </p:cNvSpPr>
          <p:nvPr/>
        </p:nvSpPr>
        <p:spPr bwMode="auto">
          <a:xfrm>
            <a:off x="3886200" y="1806575"/>
            <a:ext cx="457200" cy="0"/>
          </a:xfrm>
          <a:prstGeom prst="line">
            <a:avLst/>
          </a:prstGeom>
          <a:noFill/>
          <a:ln w="28575">
            <a:solidFill>
              <a:schemeClr val="tx1"/>
            </a:solidFill>
            <a:round/>
            <a:headEnd type="none" w="sm" len="sm"/>
            <a:tailEnd type="stealth" w="lg" len="lg"/>
          </a:ln>
          <a:effectLst/>
        </p:spPr>
        <p:txBody>
          <a:bodyPr/>
          <a:lstStyle/>
          <a:p>
            <a:pPr>
              <a:defRPr/>
            </a:pPr>
            <a:endParaRPr lang="en-US">
              <a:effectLst>
                <a:outerShdw blurRad="38100" dist="38100" dir="2700000" algn="tl">
                  <a:srgbClr val="000000">
                    <a:alpha val="43137"/>
                  </a:srgbClr>
                </a:outerShdw>
              </a:effectLst>
            </a:endParaRPr>
          </a:p>
        </p:txBody>
      </p:sp>
      <p:sp>
        <p:nvSpPr>
          <p:cNvPr id="1231886" name="Rectangle 14"/>
          <p:cNvSpPr>
            <a:spLocks noChangeArrowheads="1"/>
          </p:cNvSpPr>
          <p:nvPr/>
        </p:nvSpPr>
        <p:spPr bwMode="auto">
          <a:xfrm>
            <a:off x="2819400" y="2454275"/>
            <a:ext cx="1066800" cy="8382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231887" name="Rectangle 15"/>
          <p:cNvSpPr>
            <a:spLocks noChangeArrowheads="1"/>
          </p:cNvSpPr>
          <p:nvPr/>
        </p:nvSpPr>
        <p:spPr bwMode="auto">
          <a:xfrm>
            <a:off x="1676400" y="2454275"/>
            <a:ext cx="838200" cy="8382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6640" name="Text Box 16"/>
          <p:cNvSpPr txBox="1">
            <a:spLocks noChangeArrowheads="1"/>
          </p:cNvSpPr>
          <p:nvPr/>
        </p:nvSpPr>
        <p:spPr bwMode="auto">
          <a:xfrm>
            <a:off x="1646530" y="2635250"/>
            <a:ext cx="891590" cy="437043"/>
          </a:xfrm>
          <a:prstGeom prst="rect">
            <a:avLst/>
          </a:prstGeom>
          <a:noFill/>
          <a:ln w="12700">
            <a:noFill/>
            <a:miter lim="800000"/>
            <a:headEnd type="none" w="sm" len="sm"/>
            <a:tailEnd type="none" w="sm" len="sm"/>
          </a:ln>
        </p:spPr>
        <p:txBody>
          <a:bodyPr wrap="none">
            <a:spAutoFit/>
          </a:bodyPr>
          <a:lstStyle/>
          <a:p>
            <a:pPr algn="ctr"/>
            <a:r>
              <a:rPr lang="en-US" sz="1400"/>
              <a:t>DAC</a:t>
            </a:r>
            <a:br>
              <a:rPr lang="en-US" sz="1400"/>
            </a:br>
            <a:r>
              <a:rPr lang="en-US" sz="1400"/>
              <a:t>AIC3106</a:t>
            </a:r>
          </a:p>
        </p:txBody>
      </p:sp>
      <p:sp>
        <p:nvSpPr>
          <p:cNvPr id="26641" name="Text Box 17"/>
          <p:cNvSpPr txBox="1">
            <a:spLocks noChangeArrowheads="1"/>
          </p:cNvSpPr>
          <p:nvPr/>
        </p:nvSpPr>
        <p:spPr bwMode="auto">
          <a:xfrm>
            <a:off x="2859747" y="2484438"/>
            <a:ext cx="979755" cy="646844"/>
          </a:xfrm>
          <a:prstGeom prst="rect">
            <a:avLst/>
          </a:prstGeom>
          <a:noFill/>
          <a:ln w="12700">
            <a:noFill/>
            <a:miter lim="800000"/>
            <a:headEnd type="none" w="sm" len="sm"/>
            <a:tailEnd type="none" w="sm" len="sm"/>
          </a:ln>
        </p:spPr>
        <p:txBody>
          <a:bodyPr wrap="none">
            <a:spAutoFit/>
          </a:bodyPr>
          <a:lstStyle/>
          <a:p>
            <a:pPr algn="ctr">
              <a:lnSpc>
                <a:spcPct val="110000"/>
              </a:lnSpc>
            </a:pPr>
            <a:r>
              <a:rPr lang="en-US" sz="1800"/>
              <a:t>McASP</a:t>
            </a:r>
            <a:r>
              <a:rPr lang="en-US" sz="2000"/>
              <a:t/>
            </a:r>
            <a:br>
              <a:rPr lang="en-US" sz="2000"/>
            </a:br>
            <a:r>
              <a:rPr lang="en-US" sz="1600"/>
              <a:t>XBUF11</a:t>
            </a:r>
          </a:p>
        </p:txBody>
      </p:sp>
      <p:sp>
        <p:nvSpPr>
          <p:cNvPr id="1231890" name="Line 18"/>
          <p:cNvSpPr>
            <a:spLocks noChangeShapeType="1"/>
          </p:cNvSpPr>
          <p:nvPr/>
        </p:nvSpPr>
        <p:spPr bwMode="auto">
          <a:xfrm flipH="1">
            <a:off x="1371600" y="2873375"/>
            <a:ext cx="304800" cy="0"/>
          </a:xfrm>
          <a:prstGeom prst="line">
            <a:avLst/>
          </a:prstGeom>
          <a:noFill/>
          <a:ln w="28575">
            <a:solidFill>
              <a:schemeClr val="tx1"/>
            </a:solidFill>
            <a:round/>
            <a:headEnd type="none" w="sm" len="sm"/>
            <a:tailEnd type="stealth" w="lg" len="lg"/>
          </a:ln>
          <a:effectLst/>
        </p:spPr>
        <p:txBody>
          <a:bodyPr/>
          <a:lstStyle/>
          <a:p>
            <a:pPr>
              <a:defRPr/>
            </a:pPr>
            <a:endParaRPr lang="en-US">
              <a:effectLst>
                <a:outerShdw blurRad="38100" dist="38100" dir="2700000" algn="tl">
                  <a:srgbClr val="000000">
                    <a:alpha val="43137"/>
                  </a:srgbClr>
                </a:outerShdw>
              </a:effectLst>
            </a:endParaRPr>
          </a:p>
        </p:txBody>
      </p:sp>
      <p:sp>
        <p:nvSpPr>
          <p:cNvPr id="1231891" name="Line 19"/>
          <p:cNvSpPr>
            <a:spLocks noChangeShapeType="1"/>
          </p:cNvSpPr>
          <p:nvPr/>
        </p:nvSpPr>
        <p:spPr bwMode="auto">
          <a:xfrm flipH="1">
            <a:off x="2514600" y="2873375"/>
            <a:ext cx="304800" cy="0"/>
          </a:xfrm>
          <a:prstGeom prst="line">
            <a:avLst/>
          </a:prstGeom>
          <a:noFill/>
          <a:ln w="28575">
            <a:solidFill>
              <a:schemeClr val="tx1"/>
            </a:solidFill>
            <a:round/>
            <a:headEnd type="none" w="sm" len="sm"/>
            <a:tailEnd type="stealth" w="lg" len="lg"/>
          </a:ln>
          <a:effectLst/>
        </p:spPr>
        <p:txBody>
          <a:bodyPr/>
          <a:lstStyle/>
          <a:p>
            <a:pPr>
              <a:defRPr/>
            </a:pPr>
            <a:endParaRPr lang="en-US">
              <a:effectLst>
                <a:outerShdw blurRad="38100" dist="38100" dir="2700000" algn="tl">
                  <a:srgbClr val="000000">
                    <a:alpha val="43137"/>
                  </a:srgbClr>
                </a:outerShdw>
              </a:effectLst>
            </a:endParaRPr>
          </a:p>
        </p:txBody>
      </p:sp>
      <p:sp>
        <p:nvSpPr>
          <p:cNvPr id="1231892" name="Line 20"/>
          <p:cNvSpPr>
            <a:spLocks noChangeShapeType="1"/>
          </p:cNvSpPr>
          <p:nvPr/>
        </p:nvSpPr>
        <p:spPr bwMode="auto">
          <a:xfrm flipH="1">
            <a:off x="3886200" y="2873375"/>
            <a:ext cx="457200" cy="0"/>
          </a:xfrm>
          <a:prstGeom prst="line">
            <a:avLst/>
          </a:prstGeom>
          <a:noFill/>
          <a:ln w="28575">
            <a:solidFill>
              <a:schemeClr val="tx1"/>
            </a:solidFill>
            <a:round/>
            <a:headEnd type="none" w="sm" len="sm"/>
            <a:tailEnd type="stealth" w="lg" len="lg"/>
          </a:ln>
          <a:effectLst/>
        </p:spPr>
        <p:txBody>
          <a:bodyPr/>
          <a:lstStyle/>
          <a:p>
            <a:pPr>
              <a:defRPr/>
            </a:pPr>
            <a:endParaRPr lang="en-US">
              <a:effectLst>
                <a:outerShdw blurRad="38100" dist="38100" dir="2700000" algn="tl">
                  <a:srgbClr val="000000">
                    <a:alpha val="43137"/>
                  </a:srgbClr>
                </a:outerShdw>
              </a:effectLst>
            </a:endParaRPr>
          </a:p>
        </p:txBody>
      </p:sp>
      <p:sp>
        <p:nvSpPr>
          <p:cNvPr id="1231893" name="Oval 21"/>
          <p:cNvSpPr>
            <a:spLocks noChangeArrowheads="1"/>
          </p:cNvSpPr>
          <p:nvPr/>
        </p:nvSpPr>
        <p:spPr bwMode="auto">
          <a:xfrm>
            <a:off x="152400" y="2835275"/>
            <a:ext cx="304800" cy="304800"/>
          </a:xfrm>
          <a:prstGeom prst="ellipse">
            <a:avLst/>
          </a:prstGeom>
          <a:solidFill>
            <a:schemeClr val="accent4"/>
          </a:solid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231894" name="Oval 22"/>
          <p:cNvSpPr>
            <a:spLocks noChangeArrowheads="1"/>
          </p:cNvSpPr>
          <p:nvPr/>
        </p:nvSpPr>
        <p:spPr bwMode="auto">
          <a:xfrm>
            <a:off x="1066800" y="2835275"/>
            <a:ext cx="304800" cy="304800"/>
          </a:xfrm>
          <a:prstGeom prst="ellipse">
            <a:avLst/>
          </a:prstGeom>
          <a:solidFill>
            <a:schemeClr val="accent4"/>
          </a:solid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231895" name="Arc 23"/>
          <p:cNvSpPr>
            <a:spLocks/>
          </p:cNvSpPr>
          <p:nvPr/>
        </p:nvSpPr>
        <p:spPr bwMode="auto">
          <a:xfrm rot="16200000" flipV="1">
            <a:off x="762000" y="2378075"/>
            <a:ext cx="457200" cy="457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231896" name="Arc 24"/>
          <p:cNvSpPr>
            <a:spLocks/>
          </p:cNvSpPr>
          <p:nvPr/>
        </p:nvSpPr>
        <p:spPr bwMode="auto">
          <a:xfrm rot="5400000" flipH="1" flipV="1">
            <a:off x="304800" y="2378075"/>
            <a:ext cx="457200" cy="457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231897" name="Rectangle 25"/>
          <p:cNvSpPr>
            <a:spLocks noChangeArrowheads="1"/>
          </p:cNvSpPr>
          <p:nvPr/>
        </p:nvSpPr>
        <p:spPr bwMode="auto">
          <a:xfrm>
            <a:off x="4343400" y="1006475"/>
            <a:ext cx="2362200" cy="2727325"/>
          </a:xfrm>
          <a:prstGeom prst="rect">
            <a:avLst/>
          </a:prstGeom>
          <a:solidFill>
            <a:srgbClr val="CC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6650" name="Rectangle 26"/>
          <p:cNvSpPr>
            <a:spLocks noChangeArrowheads="1"/>
          </p:cNvSpPr>
          <p:nvPr/>
        </p:nvSpPr>
        <p:spPr bwMode="auto">
          <a:xfrm>
            <a:off x="4311650" y="1006475"/>
            <a:ext cx="1111250" cy="311150"/>
          </a:xfrm>
          <a:prstGeom prst="rect">
            <a:avLst/>
          </a:prstGeom>
          <a:noFill/>
          <a:ln w="12700">
            <a:noFill/>
            <a:miter lim="800000"/>
            <a:headEnd type="none" w="sm" len="sm"/>
            <a:tailEnd type="none" w="sm" len="sm"/>
          </a:ln>
        </p:spPr>
        <p:txBody>
          <a:bodyPr wrap="none">
            <a:spAutoFit/>
          </a:bodyPr>
          <a:lstStyle/>
          <a:p>
            <a:r>
              <a:rPr lang="en-US" sz="1800">
                <a:solidFill>
                  <a:schemeClr val="tx2"/>
                </a:solidFill>
              </a:rPr>
              <a:t>isrAudio</a:t>
            </a:r>
          </a:p>
        </p:txBody>
      </p:sp>
      <p:sp>
        <p:nvSpPr>
          <p:cNvPr id="26651" name="Rectangle 27"/>
          <p:cNvSpPr>
            <a:spLocks noChangeArrowheads="1"/>
          </p:cNvSpPr>
          <p:nvPr/>
        </p:nvSpPr>
        <p:spPr bwMode="auto">
          <a:xfrm>
            <a:off x="4495800" y="1389063"/>
            <a:ext cx="1881188" cy="2265362"/>
          </a:xfrm>
          <a:prstGeom prst="rect">
            <a:avLst/>
          </a:prstGeom>
          <a:noFill/>
          <a:ln w="12700">
            <a:noFill/>
            <a:miter lim="800000"/>
            <a:headEnd type="none" w="sm" len="sm"/>
            <a:tailEnd type="none" w="sm" len="sm"/>
          </a:ln>
        </p:spPr>
        <p:txBody>
          <a:bodyPr wrap="none">
            <a:spAutoFit/>
          </a:bodyPr>
          <a:lstStyle/>
          <a:p>
            <a:pPr>
              <a:lnSpc>
                <a:spcPct val="70000"/>
              </a:lnSpc>
            </a:pPr>
            <a:r>
              <a:rPr lang="en-US" sz="1800">
                <a:latin typeface="Arial Narrow" pitchFamily="34" charset="0"/>
              </a:rPr>
              <a:t>datIn = XBUF12</a:t>
            </a:r>
          </a:p>
          <a:p>
            <a:pPr>
              <a:lnSpc>
                <a:spcPct val="70000"/>
              </a:lnSpc>
            </a:pPr>
            <a:r>
              <a:rPr lang="en-US" sz="1800">
                <a:latin typeface="Arial Narrow" pitchFamily="34" charset="0"/>
              </a:rPr>
              <a:t>pIn[cnt] = datIn</a:t>
            </a:r>
          </a:p>
          <a:p>
            <a:pPr>
              <a:lnSpc>
                <a:spcPct val="70000"/>
              </a:lnSpc>
            </a:pPr>
            <a:r>
              <a:rPr lang="en-US" sz="1800">
                <a:latin typeface="Arial Narrow" pitchFamily="34" charset="0"/>
              </a:rPr>
              <a:t>datOut = pOut[cnt]</a:t>
            </a:r>
          </a:p>
          <a:p>
            <a:pPr>
              <a:lnSpc>
                <a:spcPct val="70000"/>
              </a:lnSpc>
            </a:pPr>
            <a:r>
              <a:rPr lang="en-US" sz="1800">
                <a:latin typeface="Arial Narrow" pitchFamily="34" charset="0"/>
              </a:rPr>
              <a:t>XBUF11 = datOut</a:t>
            </a:r>
          </a:p>
          <a:p>
            <a:pPr>
              <a:lnSpc>
                <a:spcPct val="70000"/>
              </a:lnSpc>
            </a:pPr>
            <a:r>
              <a:rPr lang="en-US" sz="1800">
                <a:latin typeface="Arial Narrow" pitchFamily="34" charset="0"/>
              </a:rPr>
              <a:t>if (cnt &gt;= BUF){</a:t>
            </a:r>
          </a:p>
          <a:p>
            <a:pPr>
              <a:lnSpc>
                <a:spcPct val="70000"/>
              </a:lnSpc>
            </a:pPr>
            <a:r>
              <a:rPr lang="en-US" sz="1800">
                <a:latin typeface="Arial Narrow" pitchFamily="34" charset="0"/>
              </a:rPr>
              <a:t>   </a:t>
            </a:r>
            <a:r>
              <a:rPr lang="en-US" sz="1800">
                <a:solidFill>
                  <a:schemeClr val="tx2"/>
                </a:solidFill>
                <a:latin typeface="Arial Narrow" pitchFamily="34" charset="0"/>
              </a:rPr>
              <a:t>Copy RCV→XMT</a:t>
            </a:r>
          </a:p>
          <a:p>
            <a:pPr>
              <a:lnSpc>
                <a:spcPct val="70000"/>
              </a:lnSpc>
            </a:pPr>
            <a:r>
              <a:rPr lang="en-US" sz="1800">
                <a:latin typeface="Arial Narrow" pitchFamily="34" charset="0"/>
              </a:rPr>
              <a:t>}</a:t>
            </a:r>
          </a:p>
        </p:txBody>
      </p:sp>
      <p:sp>
        <p:nvSpPr>
          <p:cNvPr id="26652" name="Text Box 28"/>
          <p:cNvSpPr txBox="1">
            <a:spLocks noChangeArrowheads="1"/>
          </p:cNvSpPr>
          <p:nvPr/>
        </p:nvSpPr>
        <p:spPr bwMode="auto">
          <a:xfrm>
            <a:off x="560388" y="4436983"/>
            <a:ext cx="5385000" cy="1354217"/>
          </a:xfrm>
          <a:prstGeom prst="rect">
            <a:avLst/>
          </a:prstGeom>
          <a:noFill/>
          <a:ln w="12700">
            <a:noFill/>
            <a:miter lim="800000"/>
            <a:headEnd type="none" w="sm" len="sm"/>
            <a:tailEnd type="none" w="sm" len="sm"/>
          </a:ln>
        </p:spPr>
        <p:txBody>
          <a:bodyPr wrap="none">
            <a:spAutoFit/>
          </a:bodyPr>
          <a:lstStyle/>
          <a:p>
            <a:pPr marL="457200" indent="-457200">
              <a:spcBef>
                <a:spcPct val="0"/>
              </a:spcBef>
              <a:spcAft>
                <a:spcPct val="30000"/>
              </a:spcAft>
              <a:buClr>
                <a:schemeClr val="tx2"/>
              </a:buClr>
              <a:buFont typeface="Wingdings" pitchFamily="2" charset="2"/>
              <a:buAutoNum type="arabicPeriod"/>
            </a:pPr>
            <a:r>
              <a:rPr lang="en-US" sz="2000" b="0" dirty="0" smtClean="0"/>
              <a:t>Import existing project </a:t>
            </a:r>
            <a:r>
              <a:rPr lang="en-US" sz="2000" b="0" smtClean="0"/>
              <a:t>(Lab11)</a:t>
            </a:r>
          </a:p>
          <a:p>
            <a:pPr marL="457200" indent="-457200">
              <a:spcBef>
                <a:spcPct val="0"/>
              </a:spcBef>
              <a:spcAft>
                <a:spcPct val="30000"/>
              </a:spcAft>
              <a:buClr>
                <a:schemeClr val="tx2"/>
              </a:buClr>
              <a:buFont typeface="Wingdings" pitchFamily="2" charset="2"/>
              <a:buAutoNum type="arabicPeriod"/>
            </a:pPr>
            <a:r>
              <a:rPr lang="en-US" sz="2000" b="0" smtClean="0"/>
              <a:t>Create your own CUSTOM PLATFORM</a:t>
            </a:r>
            <a:endParaRPr lang="en-US" sz="2000" b="0" dirty="0"/>
          </a:p>
          <a:p>
            <a:pPr marL="457200" indent="-457200">
              <a:spcBef>
                <a:spcPct val="0"/>
              </a:spcBef>
              <a:spcAft>
                <a:spcPct val="30000"/>
              </a:spcAft>
              <a:buClr>
                <a:schemeClr val="tx2"/>
              </a:buClr>
              <a:buFont typeface="Wingdings" pitchFamily="2" charset="2"/>
              <a:buAutoNum type="arabicPeriod"/>
            </a:pPr>
            <a:r>
              <a:rPr lang="en-US" sz="2000" b="0" dirty="0" err="1"/>
              <a:t>Config</a:t>
            </a:r>
            <a:r>
              <a:rPr lang="en-US" sz="2000" b="0" dirty="0"/>
              <a:t> </a:t>
            </a:r>
            <a:r>
              <a:rPr lang="en-US" sz="2000" b="0" dirty="0" err="1" smtClean="0"/>
              <a:t>Hwi</a:t>
            </a:r>
            <a:r>
              <a:rPr lang="en-US" sz="2000" b="0" dirty="0" smtClean="0"/>
              <a:t> </a:t>
            </a:r>
            <a:r>
              <a:rPr lang="en-US" sz="2000" b="0" dirty="0"/>
              <a:t>to respond to </a:t>
            </a:r>
            <a:r>
              <a:rPr lang="en-US" sz="2000" b="0" dirty="0" err="1"/>
              <a:t>McASP</a:t>
            </a:r>
            <a:r>
              <a:rPr lang="en-US" sz="2000" b="0" dirty="0"/>
              <a:t> interrupt</a:t>
            </a:r>
          </a:p>
          <a:p>
            <a:pPr marL="457200" indent="-457200">
              <a:spcBef>
                <a:spcPct val="0"/>
              </a:spcBef>
              <a:spcAft>
                <a:spcPct val="30000"/>
              </a:spcAft>
              <a:buClr>
                <a:schemeClr val="tx2"/>
              </a:buClr>
              <a:buFont typeface="Wingdings" pitchFamily="2" charset="2"/>
              <a:buAutoNum type="arabicPeriod"/>
            </a:pPr>
            <a:r>
              <a:rPr lang="en-US" sz="2000" b="0" dirty="0"/>
              <a:t>Debug Interrupt Problems</a:t>
            </a:r>
          </a:p>
        </p:txBody>
      </p:sp>
      <p:sp>
        <p:nvSpPr>
          <p:cNvPr id="26653" name="Text Box 37"/>
          <p:cNvSpPr txBox="1">
            <a:spLocks noChangeArrowheads="1"/>
          </p:cNvSpPr>
          <p:nvPr/>
        </p:nvSpPr>
        <p:spPr bwMode="auto">
          <a:xfrm>
            <a:off x="1447800" y="701675"/>
            <a:ext cx="1139825" cy="311150"/>
          </a:xfrm>
          <a:prstGeom prst="rect">
            <a:avLst/>
          </a:prstGeom>
          <a:noFill/>
          <a:ln w="12700">
            <a:noFill/>
            <a:miter lim="800000"/>
            <a:headEnd type="none" w="sm" len="sm"/>
            <a:tailEnd type="none" w="sm" len="sm"/>
          </a:ln>
        </p:spPr>
        <p:txBody>
          <a:bodyPr wrap="none">
            <a:spAutoFit/>
          </a:bodyPr>
          <a:lstStyle/>
          <a:p>
            <a:r>
              <a:rPr lang="en-US" sz="1800">
                <a:latin typeface="Courier New" pitchFamily="49" charset="0"/>
              </a:rPr>
              <a:t>mcasp.c</a:t>
            </a:r>
          </a:p>
        </p:txBody>
      </p:sp>
      <p:sp>
        <p:nvSpPr>
          <p:cNvPr id="26654" name="Text Box 38"/>
          <p:cNvSpPr txBox="1">
            <a:spLocks noChangeArrowheads="1"/>
          </p:cNvSpPr>
          <p:nvPr/>
        </p:nvSpPr>
        <p:spPr bwMode="auto">
          <a:xfrm>
            <a:off x="1454150" y="962025"/>
            <a:ext cx="1412875" cy="311150"/>
          </a:xfrm>
          <a:prstGeom prst="rect">
            <a:avLst/>
          </a:prstGeom>
          <a:noFill/>
          <a:ln w="12700">
            <a:noFill/>
            <a:miter lim="800000"/>
            <a:headEnd type="none" w="sm" len="sm"/>
            <a:tailEnd type="none" w="sm" len="sm"/>
          </a:ln>
        </p:spPr>
        <p:txBody>
          <a:bodyPr wrap="none">
            <a:spAutoFit/>
          </a:bodyPr>
          <a:lstStyle/>
          <a:p>
            <a:r>
              <a:rPr lang="en-US" sz="1800">
                <a:latin typeface="Courier New" pitchFamily="49" charset="0"/>
              </a:rPr>
              <a:t>aic3106.c</a:t>
            </a:r>
          </a:p>
        </p:txBody>
      </p:sp>
      <p:sp>
        <p:nvSpPr>
          <p:cNvPr id="26655" name="Text Box 39"/>
          <p:cNvSpPr txBox="1">
            <a:spLocks noChangeArrowheads="1"/>
          </p:cNvSpPr>
          <p:nvPr/>
        </p:nvSpPr>
        <p:spPr bwMode="auto">
          <a:xfrm>
            <a:off x="5076825" y="704850"/>
            <a:ext cx="866775" cy="311150"/>
          </a:xfrm>
          <a:prstGeom prst="rect">
            <a:avLst/>
          </a:prstGeom>
          <a:noFill/>
          <a:ln w="12700">
            <a:noFill/>
            <a:miter lim="800000"/>
            <a:headEnd type="none" w="sm" len="sm"/>
            <a:tailEnd type="none" w="sm" len="sm"/>
          </a:ln>
        </p:spPr>
        <p:txBody>
          <a:bodyPr wrap="none">
            <a:spAutoFit/>
          </a:bodyPr>
          <a:lstStyle/>
          <a:p>
            <a:r>
              <a:rPr lang="en-US" sz="1800">
                <a:latin typeface="Courier New" pitchFamily="49" charset="0"/>
              </a:rPr>
              <a:t>isr.c</a:t>
            </a:r>
          </a:p>
        </p:txBody>
      </p:sp>
      <p:sp>
        <p:nvSpPr>
          <p:cNvPr id="26656" name="AutoShape 40"/>
          <p:cNvSpPr>
            <a:spLocks noChangeArrowheads="1"/>
          </p:cNvSpPr>
          <p:nvPr/>
        </p:nvSpPr>
        <p:spPr bwMode="auto">
          <a:xfrm>
            <a:off x="7315200" y="1006475"/>
            <a:ext cx="1295400" cy="990600"/>
          </a:xfrm>
          <a:prstGeom prst="roundRect">
            <a:avLst>
              <a:gd name="adj" fmla="val 16667"/>
            </a:avLst>
          </a:prstGeom>
          <a:solidFill>
            <a:schemeClr val="accent1"/>
          </a:solidFill>
          <a:ln w="12700">
            <a:solidFill>
              <a:schemeClr val="tx1"/>
            </a:solidFill>
            <a:round/>
            <a:headEnd type="none" w="sm" len="sm"/>
            <a:tailEnd type="none" w="sm" len="sm"/>
          </a:ln>
        </p:spPr>
        <p:txBody>
          <a:bodyPr wrap="none" anchor="ctr"/>
          <a:lstStyle/>
          <a:p>
            <a:pPr algn="ctr"/>
            <a:endParaRPr lang="en-US"/>
          </a:p>
        </p:txBody>
      </p:sp>
      <p:sp>
        <p:nvSpPr>
          <p:cNvPr id="26657" name="AutoShape 41"/>
          <p:cNvSpPr>
            <a:spLocks noChangeArrowheads="1"/>
          </p:cNvSpPr>
          <p:nvPr/>
        </p:nvSpPr>
        <p:spPr bwMode="auto">
          <a:xfrm>
            <a:off x="7162800" y="1158875"/>
            <a:ext cx="1295400" cy="990600"/>
          </a:xfrm>
          <a:prstGeom prst="roundRect">
            <a:avLst>
              <a:gd name="adj" fmla="val 16667"/>
            </a:avLst>
          </a:prstGeom>
          <a:solidFill>
            <a:schemeClr val="accent1"/>
          </a:solidFill>
          <a:ln w="12700">
            <a:solidFill>
              <a:schemeClr val="tx1"/>
            </a:solidFill>
            <a:round/>
            <a:headEnd type="none" w="sm" len="sm"/>
            <a:tailEnd type="none" w="sm" len="sm"/>
          </a:ln>
        </p:spPr>
        <p:txBody>
          <a:bodyPr wrap="none" anchor="ctr"/>
          <a:lstStyle/>
          <a:p>
            <a:pPr algn="ctr"/>
            <a:r>
              <a:rPr lang="en-US"/>
              <a:t>rcvPing</a:t>
            </a:r>
          </a:p>
        </p:txBody>
      </p:sp>
      <p:sp>
        <p:nvSpPr>
          <p:cNvPr id="26658" name="AutoShape 42"/>
          <p:cNvSpPr>
            <a:spLocks noChangeArrowheads="1"/>
          </p:cNvSpPr>
          <p:nvPr/>
        </p:nvSpPr>
        <p:spPr bwMode="auto">
          <a:xfrm>
            <a:off x="7315200" y="2286000"/>
            <a:ext cx="1295400" cy="990600"/>
          </a:xfrm>
          <a:prstGeom prst="roundRect">
            <a:avLst>
              <a:gd name="adj" fmla="val 16667"/>
            </a:avLst>
          </a:prstGeom>
          <a:solidFill>
            <a:schemeClr val="accent3"/>
          </a:solidFill>
          <a:ln w="12700">
            <a:solidFill>
              <a:schemeClr val="tx1"/>
            </a:solidFill>
            <a:round/>
            <a:headEnd type="none" w="sm" len="sm"/>
            <a:tailEnd type="none" w="sm" len="sm"/>
          </a:ln>
        </p:spPr>
        <p:txBody>
          <a:bodyPr wrap="none" anchor="ctr"/>
          <a:lstStyle/>
          <a:p>
            <a:pPr algn="ctr"/>
            <a:endParaRPr lang="en-US"/>
          </a:p>
          <a:p>
            <a:pPr algn="ctr"/>
            <a:endParaRPr lang="en-US"/>
          </a:p>
        </p:txBody>
      </p:sp>
      <p:sp>
        <p:nvSpPr>
          <p:cNvPr id="26659" name="AutoShape 43"/>
          <p:cNvSpPr>
            <a:spLocks noChangeArrowheads="1"/>
          </p:cNvSpPr>
          <p:nvPr/>
        </p:nvSpPr>
        <p:spPr bwMode="auto">
          <a:xfrm>
            <a:off x="7162800" y="2438400"/>
            <a:ext cx="1295400" cy="990600"/>
          </a:xfrm>
          <a:prstGeom prst="roundRect">
            <a:avLst>
              <a:gd name="adj" fmla="val 16667"/>
            </a:avLst>
          </a:prstGeom>
          <a:solidFill>
            <a:schemeClr val="accent3"/>
          </a:solidFill>
          <a:ln w="12700">
            <a:solidFill>
              <a:schemeClr val="tx1"/>
            </a:solidFill>
            <a:round/>
            <a:headEnd type="none" w="sm" len="sm"/>
            <a:tailEnd type="none" w="sm" len="sm"/>
          </a:ln>
        </p:spPr>
        <p:txBody>
          <a:bodyPr wrap="none" anchor="ctr"/>
          <a:lstStyle/>
          <a:p>
            <a:pPr algn="ctr"/>
            <a:r>
              <a:rPr lang="en-US"/>
              <a:t>xmtPing</a:t>
            </a:r>
          </a:p>
        </p:txBody>
      </p:sp>
      <p:sp>
        <p:nvSpPr>
          <p:cNvPr id="1231916" name="Line 44"/>
          <p:cNvSpPr>
            <a:spLocks noChangeShapeType="1"/>
          </p:cNvSpPr>
          <p:nvPr/>
        </p:nvSpPr>
        <p:spPr bwMode="auto">
          <a:xfrm flipV="1">
            <a:off x="6096000" y="1616075"/>
            <a:ext cx="990600" cy="228600"/>
          </a:xfrm>
          <a:prstGeom prst="line">
            <a:avLst/>
          </a:prstGeom>
          <a:noFill/>
          <a:ln w="28575">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1231917" name="Line 45"/>
          <p:cNvSpPr>
            <a:spLocks noChangeShapeType="1"/>
          </p:cNvSpPr>
          <p:nvPr/>
        </p:nvSpPr>
        <p:spPr bwMode="auto">
          <a:xfrm flipH="1" flipV="1">
            <a:off x="6324600" y="2225675"/>
            <a:ext cx="762000" cy="381000"/>
          </a:xfrm>
          <a:prstGeom prst="line">
            <a:avLst/>
          </a:prstGeom>
          <a:noFill/>
          <a:ln w="28575">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26662" name="Text Box 46"/>
          <p:cNvSpPr txBox="1">
            <a:spLocks noChangeArrowheads="1"/>
          </p:cNvSpPr>
          <p:nvPr/>
        </p:nvSpPr>
        <p:spPr bwMode="auto">
          <a:xfrm>
            <a:off x="7077075" y="533400"/>
            <a:ext cx="1676400" cy="336550"/>
          </a:xfrm>
          <a:prstGeom prst="rect">
            <a:avLst/>
          </a:prstGeom>
          <a:noFill/>
          <a:ln w="12700">
            <a:noFill/>
            <a:miter lim="800000"/>
            <a:headEnd type="none" w="sm" len="sm"/>
            <a:tailEnd type="none" w="sm" len="sm"/>
          </a:ln>
        </p:spPr>
        <p:txBody>
          <a:bodyPr wrap="none">
            <a:spAutoFit/>
          </a:bodyPr>
          <a:lstStyle/>
          <a:p>
            <a:r>
              <a:rPr lang="en-US" sz="2000">
                <a:solidFill>
                  <a:schemeClr val="tx2"/>
                </a:solidFill>
                <a:latin typeface="Arial Narrow" pitchFamily="34" charset="0"/>
              </a:rPr>
              <a:t>Double Buffers</a:t>
            </a:r>
          </a:p>
        </p:txBody>
      </p:sp>
      <p:sp>
        <p:nvSpPr>
          <p:cNvPr id="26663" name="Text Box 47"/>
          <p:cNvSpPr txBox="1">
            <a:spLocks noChangeArrowheads="1"/>
          </p:cNvSpPr>
          <p:nvPr/>
        </p:nvSpPr>
        <p:spPr bwMode="auto">
          <a:xfrm>
            <a:off x="3657600" y="6291262"/>
            <a:ext cx="2136354" cy="387798"/>
          </a:xfrm>
          <a:prstGeom prst="rect">
            <a:avLst/>
          </a:prstGeom>
          <a:noFill/>
          <a:ln w="12700">
            <a:noFill/>
            <a:miter lim="800000"/>
            <a:headEnd type="none" w="sm" len="sm"/>
            <a:tailEnd type="none" w="sm" len="sm"/>
          </a:ln>
        </p:spPr>
        <p:txBody>
          <a:bodyPr wrap="none">
            <a:spAutoFit/>
          </a:bodyPr>
          <a:lstStyle/>
          <a:p>
            <a:r>
              <a:rPr lang="en-US" dirty="0">
                <a:solidFill>
                  <a:schemeClr val="tx2"/>
                </a:solidFill>
              </a:rPr>
              <a:t>Time </a:t>
            </a:r>
            <a:r>
              <a:rPr lang="en-US">
                <a:solidFill>
                  <a:schemeClr val="tx2"/>
                </a:solidFill>
              </a:rPr>
              <a:t>= </a:t>
            </a:r>
            <a:r>
              <a:rPr lang="en-US" smtClean="0">
                <a:solidFill>
                  <a:schemeClr val="tx2"/>
                </a:solidFill>
              </a:rPr>
              <a:t>45min</a:t>
            </a:r>
            <a:endParaRPr lang="en-US" dirty="0">
              <a:solidFill>
                <a:schemeClr val="tx2"/>
              </a:solidFill>
            </a:endParaRPr>
          </a:p>
        </p:txBody>
      </p:sp>
      <p:sp>
        <p:nvSpPr>
          <p:cNvPr id="26664" name="Rectangle 49"/>
          <p:cNvSpPr>
            <a:spLocks noChangeArrowheads="1"/>
          </p:cNvSpPr>
          <p:nvPr/>
        </p:nvSpPr>
        <p:spPr bwMode="auto">
          <a:xfrm>
            <a:off x="7239000" y="3924300"/>
            <a:ext cx="1371600" cy="838200"/>
          </a:xfrm>
          <a:prstGeom prst="rect">
            <a:avLst/>
          </a:prstGeom>
          <a:solidFill>
            <a:schemeClr val="accent5">
              <a:lumMod val="20000"/>
              <a:lumOff val="80000"/>
            </a:schemeClr>
          </a:solidFill>
          <a:ln w="12700">
            <a:solidFill>
              <a:schemeClr val="tx1"/>
            </a:solidFill>
            <a:miter lim="800000"/>
            <a:headEnd type="none" w="sm" len="sm"/>
            <a:tailEnd type="none" w="sm" len="sm"/>
          </a:ln>
        </p:spPr>
        <p:txBody>
          <a:bodyPr wrap="none" anchor="ctr"/>
          <a:lstStyle/>
          <a:p>
            <a:pPr algn="ctr"/>
            <a:r>
              <a:rPr lang="en-US" sz="1800">
                <a:latin typeface="Courier New" pitchFamily="49" charset="0"/>
              </a:rPr>
              <a:t>COPY</a:t>
            </a:r>
          </a:p>
          <a:p>
            <a:pPr algn="ctr"/>
            <a:r>
              <a:rPr lang="en-US" sz="1800">
                <a:latin typeface="Courier New" pitchFamily="49" charset="0"/>
              </a:rPr>
              <a:t>RCV</a:t>
            </a:r>
            <a:r>
              <a:rPr lang="en-US" sz="1800">
                <a:latin typeface="Courier New" pitchFamily="49" charset="0"/>
                <a:cs typeface="Courier New" pitchFamily="49" charset="0"/>
              </a:rPr>
              <a:t>  </a:t>
            </a:r>
            <a:r>
              <a:rPr lang="en-US" sz="1800">
                <a:latin typeface="Courier New" pitchFamily="49" charset="0"/>
              </a:rPr>
              <a:t>XMT</a:t>
            </a:r>
          </a:p>
        </p:txBody>
      </p:sp>
      <p:sp>
        <p:nvSpPr>
          <p:cNvPr id="1231922" name="Line 50"/>
          <p:cNvSpPr>
            <a:spLocks noChangeShapeType="1"/>
          </p:cNvSpPr>
          <p:nvPr/>
        </p:nvSpPr>
        <p:spPr bwMode="auto">
          <a:xfrm>
            <a:off x="7810500" y="4514850"/>
            <a:ext cx="228600" cy="0"/>
          </a:xfrm>
          <a:prstGeom prst="line">
            <a:avLst/>
          </a:prstGeom>
          <a:noFill/>
          <a:ln w="12700">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26666" name="Text Box 51"/>
          <p:cNvSpPr txBox="1">
            <a:spLocks noChangeArrowheads="1"/>
          </p:cNvSpPr>
          <p:nvPr/>
        </p:nvSpPr>
        <p:spPr bwMode="auto">
          <a:xfrm>
            <a:off x="7653338" y="3657600"/>
            <a:ext cx="521297" cy="313932"/>
          </a:xfrm>
          <a:prstGeom prst="rect">
            <a:avLst/>
          </a:prstGeom>
          <a:noFill/>
          <a:ln w="12700">
            <a:noFill/>
            <a:miter lim="800000"/>
            <a:headEnd type="none" w="sm" len="sm"/>
            <a:tailEnd type="none" w="sm" len="sm"/>
          </a:ln>
        </p:spPr>
        <p:txBody>
          <a:bodyPr wrap="none">
            <a:spAutoFit/>
          </a:bodyPr>
          <a:lstStyle/>
          <a:p>
            <a:r>
              <a:rPr lang="en-US" sz="1800" dirty="0" err="1" smtClean="0">
                <a:solidFill>
                  <a:schemeClr val="tx2"/>
                </a:solidFill>
                <a:latin typeface="Arial Narrow" pitchFamily="34" charset="0"/>
              </a:rPr>
              <a:t>Hwi</a:t>
            </a:r>
            <a:endParaRPr lang="en-US" sz="1800" dirty="0">
              <a:solidFill>
                <a:schemeClr val="tx2"/>
              </a:solidFill>
              <a:latin typeface="Arial Narrow" pitchFamily="34" charset="0"/>
            </a:endParaRPr>
          </a:p>
        </p:txBody>
      </p:sp>
      <p:sp>
        <p:nvSpPr>
          <p:cNvPr id="1231924" name="Line 52"/>
          <p:cNvSpPr>
            <a:spLocks noChangeShapeType="1"/>
          </p:cNvSpPr>
          <p:nvPr/>
        </p:nvSpPr>
        <p:spPr bwMode="auto">
          <a:xfrm>
            <a:off x="6324600" y="3200400"/>
            <a:ext cx="838200" cy="685800"/>
          </a:xfrm>
          <a:prstGeom prst="line">
            <a:avLst/>
          </a:prstGeom>
          <a:noFill/>
          <a:ln w="19050">
            <a:solidFill>
              <a:schemeClr val="tx2"/>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26668" name="TextBox 53"/>
          <p:cNvSpPr txBox="1">
            <a:spLocks noChangeArrowheads="1"/>
          </p:cNvSpPr>
          <p:nvPr/>
        </p:nvSpPr>
        <p:spPr bwMode="auto">
          <a:xfrm>
            <a:off x="425301" y="3960882"/>
            <a:ext cx="1962397" cy="437043"/>
          </a:xfrm>
          <a:prstGeom prst="rect">
            <a:avLst/>
          </a:prstGeom>
          <a:noFill/>
          <a:ln w="9525">
            <a:noFill/>
            <a:miter lim="800000"/>
            <a:headEnd/>
            <a:tailEnd/>
          </a:ln>
        </p:spPr>
        <p:txBody>
          <a:bodyPr wrap="none">
            <a:spAutoFit/>
          </a:bodyPr>
          <a:lstStyle/>
          <a:p>
            <a:r>
              <a:rPr lang="en-US" sz="2800" u="sng" smtClean="0">
                <a:solidFill>
                  <a:srgbClr val="FF0000"/>
                </a:solidFill>
              </a:rPr>
              <a:t>Procedure</a:t>
            </a:r>
            <a:endParaRPr lang="en-US" sz="2800" u="sng">
              <a:solidFill>
                <a:srgbClr val="FF0000"/>
              </a:solidFill>
            </a:endParaRPr>
          </a:p>
        </p:txBody>
      </p:sp>
    </p:spTree>
    <p:custDataLst>
      <p:tags r:id="rId1"/>
    </p:custDataLst>
    <p:extLst>
      <p:ext uri="{BB962C8B-B14F-4D97-AF65-F5344CB8AC3E}">
        <p14:creationId xmlns:p14="http://schemas.microsoft.com/office/powerpoint/2010/main" val="2796868910"/>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ChangeArrowheads="1"/>
          </p:cNvSpPr>
          <p:nvPr/>
        </p:nvSpPr>
        <p:spPr bwMode="auto">
          <a:xfrm>
            <a:off x="0" y="0"/>
            <a:ext cx="9144000" cy="6858000"/>
          </a:xfrm>
          <a:prstGeom prst="rect">
            <a:avLst/>
          </a:prstGeom>
          <a:solidFill>
            <a:srgbClr val="FFFFFF">
              <a:alpha val="50000"/>
            </a:srgbClr>
          </a:solidFill>
          <a:ln w="12700">
            <a:solidFill>
              <a:schemeClr val="tx1"/>
            </a:solidFill>
            <a:miter lim="800000"/>
            <a:headEnd type="none" w="sm" len="sm"/>
            <a:tailEnd type="none" w="sm" len="sm"/>
          </a:ln>
          <a:effectLst/>
        </p:spPr>
        <p:txBody>
          <a:bodyPr wrap="none" anchor="ctr"/>
          <a:lstStyle/>
          <a:p>
            <a:pPr eaLnBrk="1" hangingPunct="1">
              <a:lnSpc>
                <a:spcPct val="100000"/>
              </a:lnSpc>
              <a:spcBef>
                <a:spcPct val="0"/>
              </a:spcBef>
              <a:defRPr/>
            </a:pPr>
            <a:endParaRPr lang="en-US">
              <a:solidFill>
                <a:srgbClr val="000000"/>
              </a:solidFill>
              <a:effectLst>
                <a:outerShdw blurRad="38100" dist="38100" dir="2700000" algn="tl">
                  <a:srgbClr val="000000">
                    <a:alpha val="43137"/>
                  </a:srgbClr>
                </a:outerShdw>
              </a:effectLst>
              <a:latin typeface="Arial" pitchFamily="34" charset="0"/>
            </a:endParaRPr>
          </a:p>
        </p:txBody>
      </p:sp>
      <p:pic>
        <p:nvPicPr>
          <p:cNvPr id="4" name="Picture 2" descr="ti_stk_2c_pos_rgb_jpg"/>
          <p:cNvPicPr>
            <a:picLocks noChangeAspect="1" noChangeArrowheads="1"/>
          </p:cNvPicPr>
          <p:nvPr/>
        </p:nvPicPr>
        <p:blipFill>
          <a:blip r:embed="rId4" cstate="print"/>
          <a:srcRect/>
          <a:stretch>
            <a:fillRect/>
          </a:stretch>
        </p:blipFill>
        <p:spPr bwMode="auto">
          <a:xfrm>
            <a:off x="76200" y="1752600"/>
            <a:ext cx="8839200" cy="31019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851922477"/>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41988" name="Text Box 3"/>
          <p:cNvSpPr txBox="1">
            <a:spLocks noChangeArrowheads="1"/>
          </p:cNvSpPr>
          <p:nvPr>
            <p:custDataLst>
              <p:tags r:id="rId2"/>
            </p:custDataLst>
          </p:nvPr>
        </p:nvSpPr>
        <p:spPr bwMode="auto">
          <a:xfrm>
            <a:off x="304800" y="774402"/>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spAutoFit/>
          </a:bodyPr>
          <a:lstStyle/>
          <a:p>
            <a:pPr marL="342900" indent="-342900">
              <a:lnSpc>
                <a:spcPct val="90000"/>
              </a:lnSpc>
              <a:spcBef>
                <a:spcPct val="0"/>
              </a:spcBef>
              <a:buClr>
                <a:srgbClr val="0066FF"/>
              </a:buClr>
              <a:buSzPct val="75000"/>
              <a:buFont typeface="Wingdings" pitchFamily="2" charset="2"/>
              <a:buChar char=""/>
            </a:pPr>
            <a:r>
              <a:rPr lang="en-US">
                <a:solidFill>
                  <a:srgbClr val="000000"/>
                </a:solidFill>
              </a:rPr>
              <a:t>MainHighlight</a:t>
            </a:r>
          </a:p>
        </p:txBody>
      </p:sp>
      <p:sp>
        <p:nvSpPr>
          <p:cNvPr id="41989" name="Text Box 4"/>
          <p:cNvSpPr txBox="1">
            <a:spLocks noChangeArrowheads="1"/>
          </p:cNvSpPr>
          <p:nvPr>
            <p:custDataLst>
              <p:tags r:id="rId3"/>
            </p:custDataLst>
          </p:nvPr>
        </p:nvSpPr>
        <p:spPr bwMode="auto">
          <a:xfrm>
            <a:off x="301576" y="1190360"/>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dirty="0" err="1">
                <a:solidFill>
                  <a:srgbClr val="000000"/>
                </a:solidFill>
              </a:rPr>
              <a:t>MainNormal</a:t>
            </a:r>
            <a:endParaRPr lang="en-US" dirty="0">
              <a:solidFill>
                <a:srgbClr val="000000"/>
              </a:solidFill>
            </a:endParaRPr>
          </a:p>
        </p:txBody>
      </p:sp>
      <p:sp>
        <p:nvSpPr>
          <p:cNvPr id="41990" name="Text Box 5"/>
          <p:cNvSpPr txBox="1">
            <a:spLocks noChangeArrowheads="1"/>
          </p:cNvSpPr>
          <p:nvPr>
            <p:custDataLst>
              <p:tags r:id="rId4"/>
            </p:custDataLst>
          </p:nvPr>
        </p:nvSpPr>
        <p:spPr bwMode="auto">
          <a:xfrm>
            <a:off x="774000" y="1610833"/>
            <a:ext cx="4864800" cy="332399"/>
          </a:xfrm>
          <a:prstGeom prst="rect">
            <a:avLst/>
          </a:prstGeom>
          <a:solidFill>
            <a:schemeClr val="bg1"/>
          </a:solidFill>
          <a:ln w="19050">
            <a:solidFill>
              <a:schemeClr val="tx1"/>
            </a:solid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dirty="0" err="1">
                <a:solidFill>
                  <a:srgbClr val="000000"/>
                </a:solidFill>
              </a:rPr>
              <a:t>SubHighlight</a:t>
            </a:r>
            <a:endParaRPr lang="en-US" sz="2000" dirty="0">
              <a:solidFill>
                <a:srgbClr val="000000"/>
              </a:solidFill>
            </a:endParaRPr>
          </a:p>
        </p:txBody>
      </p:sp>
      <p:sp>
        <p:nvSpPr>
          <p:cNvPr id="41991" name="Text Box 6"/>
          <p:cNvSpPr txBox="1">
            <a:spLocks noChangeArrowheads="1"/>
          </p:cNvSpPr>
          <p:nvPr>
            <p:custDataLst>
              <p:tags r:id="rId5"/>
            </p:custDataLst>
          </p:nvPr>
        </p:nvSpPr>
        <p:spPr bwMode="auto">
          <a:xfrm>
            <a:off x="769877" y="1949301"/>
            <a:ext cx="4868924" cy="332399"/>
          </a:xfrm>
          <a:prstGeom prst="rect">
            <a:avLst/>
          </a:prstGeom>
          <a:noFill/>
          <a:ln w="12700">
            <a:noFill/>
            <a:miter lim="800000"/>
            <a:headEnd type="none" w="sm" len="sm"/>
            <a:tailEnd type="none" w="sm" len="sm"/>
          </a:ln>
        </p:spPr>
        <p:txBody>
          <a:bodyPr wrap="square" tIns="27432" bIns="27432">
            <a:spAutoFit/>
          </a:bodyPr>
          <a:lstStyle/>
          <a:p>
            <a:pPr marL="342900" indent="-342900">
              <a:lnSpc>
                <a:spcPct val="90000"/>
              </a:lnSpc>
              <a:spcBef>
                <a:spcPct val="0"/>
              </a:spcBef>
              <a:buClr>
                <a:srgbClr val="0066FF"/>
              </a:buClr>
              <a:buSzPct val="75000"/>
              <a:buFont typeface="Wingdings" pitchFamily="2" charset="2"/>
              <a:buChar char=""/>
            </a:pPr>
            <a:r>
              <a:rPr lang="en-US" sz="2000" dirty="0" err="1">
                <a:solidFill>
                  <a:srgbClr val="000000"/>
                </a:solidFill>
              </a:rPr>
              <a:t>SubNormal</a:t>
            </a:r>
            <a:endParaRPr lang="en-US" sz="2000" dirty="0">
              <a:solidFill>
                <a:srgbClr val="000000"/>
              </a:solidFill>
            </a:endParaRPr>
          </a:p>
        </p:txBody>
      </p:sp>
      <p:pic>
        <p:nvPicPr>
          <p:cNvPr id="72706" name="Picture 2" descr="C:\Documents and Settings\a0159877\Desktop\250px-Operating_system_placement.svg.png"/>
          <p:cNvPicPr>
            <a:picLocks noChangeAspect="1" noChangeArrowheads="1"/>
          </p:cNvPicPr>
          <p:nvPr/>
        </p:nvPicPr>
        <p:blipFill>
          <a:blip r:embed="rId7" cstate="print"/>
          <a:srcRect/>
          <a:stretch>
            <a:fillRect/>
          </a:stretch>
        </p:blipFill>
        <p:spPr bwMode="auto">
          <a:xfrm>
            <a:off x="6160824" y="1153041"/>
            <a:ext cx="2819400" cy="4172713"/>
          </a:xfrm>
          <a:prstGeom prst="rect">
            <a:avLst/>
          </a:prstGeom>
          <a:noFill/>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9436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2"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3" action="ppaction://hlinksldjump"/>
          </p:cNvPr>
          <p:cNvSpPr txBox="1">
            <a:spLocks noChangeArrowheads="1"/>
          </p:cNvSpPr>
          <p:nvPr>
            <p:custDataLst>
              <p:tags r:id="rId2"/>
            </p:custDataLst>
          </p:nvPr>
        </p:nvSpPr>
        <p:spPr bwMode="auto">
          <a:xfrm>
            <a:off x="301576" y="784095"/>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TI EP Product Portfolio</a:t>
            </a:r>
            <a:endParaRPr lang="en-US" dirty="0">
              <a:solidFill>
                <a:srgbClr val="000000"/>
              </a:solidFill>
            </a:endParaRPr>
          </a:p>
        </p:txBody>
      </p:sp>
      <p:sp>
        <p:nvSpPr>
          <p:cNvPr id="10" name="Text Box 3">
            <a:hlinkClick r:id="rId14" action="ppaction://hlinksldjump"/>
          </p:cNvPr>
          <p:cNvSpPr txBox="1">
            <a:spLocks noChangeArrowheads="1"/>
          </p:cNvSpPr>
          <p:nvPr>
            <p:custDataLst>
              <p:tags r:id="rId3"/>
            </p:custDataLst>
          </p:nvPr>
        </p:nvSpPr>
        <p:spPr bwMode="auto">
          <a:xfrm>
            <a:off x="304800" y="1267576"/>
            <a:ext cx="5562600" cy="406265"/>
          </a:xfrm>
          <a:prstGeom prst="rect">
            <a:avLst/>
          </a:prstGeom>
          <a:solidFill>
            <a:schemeClr val="bg1"/>
          </a:solidFill>
          <a:ln w="19050">
            <a:solidFill>
              <a:schemeClr val="tx1"/>
            </a:solidFill>
            <a:miter lim="800000"/>
            <a:headEnd type="none" w="sm" len="sm"/>
            <a:tailEnd type="none" w="sm" len="sm"/>
          </a:ln>
        </p:spPr>
        <p:txBody>
          <a:bodyPr wrap="square"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DSP Core</a:t>
            </a:r>
            <a:endParaRPr lang="en-US">
              <a:solidFill>
                <a:srgbClr val="000000"/>
              </a:solidFill>
            </a:endParaRPr>
          </a:p>
        </p:txBody>
      </p:sp>
      <p:sp>
        <p:nvSpPr>
          <p:cNvPr id="11" name="Text Box 4">
            <a:hlinkClick r:id="rId15" action="ppaction://hlinksldjump"/>
          </p:cNvPr>
          <p:cNvSpPr txBox="1">
            <a:spLocks noChangeArrowheads="1"/>
          </p:cNvSpPr>
          <p:nvPr>
            <p:custDataLst>
              <p:tags r:id="rId4"/>
            </p:custDataLst>
          </p:nvPr>
        </p:nvSpPr>
        <p:spPr bwMode="auto">
          <a:xfrm>
            <a:off x="301576" y="1751057"/>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Devices &amp; Documentation</a:t>
            </a:r>
            <a:endParaRPr lang="en-US" dirty="0">
              <a:solidFill>
                <a:srgbClr val="000000"/>
              </a:solidFill>
            </a:endParaRPr>
          </a:p>
        </p:txBody>
      </p:sp>
      <p:sp>
        <p:nvSpPr>
          <p:cNvPr id="12" name="Text Box 4">
            <a:hlinkClick r:id="rId16" action="ppaction://hlinksldjump"/>
          </p:cNvPr>
          <p:cNvSpPr txBox="1">
            <a:spLocks noChangeArrowheads="1"/>
          </p:cNvSpPr>
          <p:nvPr>
            <p:custDataLst>
              <p:tags r:id="rId5"/>
            </p:custDataLst>
          </p:nvPr>
        </p:nvSpPr>
        <p:spPr bwMode="auto">
          <a:xfrm>
            <a:off x="301576" y="2234538"/>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Peripherals</a:t>
            </a:r>
            <a:endParaRPr lang="en-US" dirty="0">
              <a:solidFill>
                <a:srgbClr val="000000"/>
              </a:solidFill>
            </a:endParaRPr>
          </a:p>
        </p:txBody>
      </p:sp>
      <p:sp>
        <p:nvSpPr>
          <p:cNvPr id="13" name="Text Box 4">
            <a:hlinkClick r:id="rId17" action="ppaction://hlinksldjump"/>
          </p:cNvPr>
          <p:cNvSpPr txBox="1">
            <a:spLocks noChangeArrowheads="1"/>
          </p:cNvSpPr>
          <p:nvPr>
            <p:custDataLst>
              <p:tags r:id="rId6"/>
            </p:custDataLst>
          </p:nvPr>
        </p:nvSpPr>
        <p:spPr bwMode="auto">
          <a:xfrm>
            <a:off x="301576" y="2718019"/>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Example Device: C6748 DSP</a:t>
            </a:r>
            <a:endParaRPr lang="en-US" dirty="0">
              <a:solidFill>
                <a:srgbClr val="000000"/>
              </a:solidFill>
            </a:endParaRPr>
          </a:p>
        </p:txBody>
      </p:sp>
      <p:sp>
        <p:nvSpPr>
          <p:cNvPr id="14" name="Text Box 4">
            <a:hlinkClick r:id="rId18" action="ppaction://hlinksldjump"/>
          </p:cNvPr>
          <p:cNvSpPr txBox="1">
            <a:spLocks noChangeArrowheads="1"/>
          </p:cNvSpPr>
          <p:nvPr>
            <p:custDataLst>
              <p:tags r:id="rId7"/>
            </p:custDataLst>
          </p:nvPr>
        </p:nvSpPr>
        <p:spPr bwMode="auto">
          <a:xfrm>
            <a:off x="301576" y="3201500"/>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Choosing a Device</a:t>
            </a:r>
            <a:endParaRPr lang="en-US" dirty="0">
              <a:solidFill>
                <a:srgbClr val="000000"/>
              </a:solidFill>
            </a:endParaRPr>
          </a:p>
        </p:txBody>
      </p:sp>
      <p:sp>
        <p:nvSpPr>
          <p:cNvPr id="15" name="Text Box 4">
            <a:hlinkClick r:id="rId19" action="ppaction://hlinksldjump"/>
          </p:cNvPr>
          <p:cNvSpPr txBox="1">
            <a:spLocks noChangeArrowheads="1"/>
          </p:cNvSpPr>
          <p:nvPr>
            <p:custDataLst>
              <p:tags r:id="rId8"/>
            </p:custDataLst>
          </p:nvPr>
        </p:nvSpPr>
        <p:spPr bwMode="auto">
          <a:xfrm>
            <a:off x="301576" y="3684981"/>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C6000 Arch “Catchup”</a:t>
            </a:r>
            <a:endParaRPr lang="en-US" dirty="0">
              <a:solidFill>
                <a:srgbClr val="000000"/>
              </a:solidFill>
            </a:endParaRPr>
          </a:p>
        </p:txBody>
      </p:sp>
      <p:sp>
        <p:nvSpPr>
          <p:cNvPr id="16" name="Text Box 4">
            <a:hlinkClick r:id="rId20" action="ppaction://hlinksldjump"/>
          </p:cNvPr>
          <p:cNvSpPr txBox="1">
            <a:spLocks noChangeArrowheads="1"/>
          </p:cNvSpPr>
          <p:nvPr>
            <p:custDataLst>
              <p:tags r:id="rId9"/>
            </p:custDataLst>
          </p:nvPr>
        </p:nvSpPr>
        <p:spPr bwMode="auto">
          <a:xfrm>
            <a:off x="301576" y="4168462"/>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a:t>
            </a:r>
            <a:endParaRPr lang="en-US" dirty="0">
              <a:solidFill>
                <a:srgbClr val="000000"/>
              </a:solidFill>
            </a:endParaRPr>
          </a:p>
        </p:txBody>
      </p:sp>
      <p:sp>
        <p:nvSpPr>
          <p:cNvPr id="17" name="Text Box 4">
            <a:hlinkClick r:id="rId21" action="ppaction://hlinksldjump"/>
          </p:cNvPr>
          <p:cNvSpPr txBox="1">
            <a:spLocks noChangeArrowheads="1"/>
          </p:cNvSpPr>
          <p:nvPr>
            <p:custDataLst>
              <p:tags r:id="rId10"/>
            </p:custDataLst>
          </p:nvPr>
        </p:nvSpPr>
        <p:spPr bwMode="auto">
          <a:xfrm>
            <a:off x="301576" y="4651943"/>
            <a:ext cx="5543550" cy="406265"/>
          </a:xfrm>
          <a:prstGeom prst="rect">
            <a:avLst/>
          </a:prstGeom>
          <a:noFill/>
          <a:ln w="12700">
            <a:noFill/>
            <a:miter lim="800000"/>
            <a:headEnd type="none" w="sm" len="sm"/>
            <a:tailEnd type="none" w="sm" len="sm"/>
          </a:ln>
        </p:spPr>
        <p:txBody>
          <a:bodyPr tIns="36576" bIns="36576">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Lab</a:t>
            </a:r>
            <a:endParaRPr lang="en-US" dirty="0">
              <a:solidFill>
                <a:srgbClr val="000000"/>
              </a:solidFill>
            </a:endParaRPr>
          </a:p>
        </p:txBody>
      </p:sp>
    </p:spTree>
    <p:custDataLst>
      <p:tags r:id="rId1"/>
    </p:custDataLst>
    <p:extLst>
      <p:ext uri="{BB962C8B-B14F-4D97-AF65-F5344CB8AC3E}">
        <p14:creationId xmlns:p14="http://schemas.microsoft.com/office/powerpoint/2010/main" val="330372581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Freeform 2"/>
          <p:cNvSpPr>
            <a:spLocks/>
          </p:cNvSpPr>
          <p:nvPr/>
        </p:nvSpPr>
        <p:spPr bwMode="auto">
          <a:xfrm>
            <a:off x="222250" y="2020888"/>
            <a:ext cx="3281363" cy="793750"/>
          </a:xfrm>
          <a:custGeom>
            <a:avLst/>
            <a:gdLst/>
            <a:ahLst/>
            <a:cxnLst>
              <a:cxn ang="0">
                <a:pos x="1047" y="0"/>
              </a:cxn>
              <a:cxn ang="0">
                <a:pos x="0" y="500"/>
              </a:cxn>
              <a:cxn ang="0">
                <a:pos x="2067" y="500"/>
              </a:cxn>
              <a:cxn ang="0">
                <a:pos x="1600" y="0"/>
              </a:cxn>
              <a:cxn ang="0">
                <a:pos x="1047" y="0"/>
              </a:cxn>
            </a:cxnLst>
            <a:rect l="0" t="0" r="r" b="b"/>
            <a:pathLst>
              <a:path w="2067" h="500">
                <a:moveTo>
                  <a:pt x="1047" y="0"/>
                </a:moveTo>
                <a:lnTo>
                  <a:pt x="0" y="500"/>
                </a:lnTo>
                <a:lnTo>
                  <a:pt x="2067" y="500"/>
                </a:lnTo>
                <a:lnTo>
                  <a:pt x="1600" y="0"/>
                </a:lnTo>
                <a:lnTo>
                  <a:pt x="1047" y="0"/>
                </a:lnTo>
                <a:close/>
              </a:path>
            </a:pathLst>
          </a:custGeom>
          <a:solidFill>
            <a:schemeClr val="accent1">
              <a:alpha val="50000"/>
            </a:schemeClr>
          </a:solidFill>
          <a:ln w="3175" cap="rnd" cmpd="sng">
            <a:solidFill>
              <a:schemeClr val="tx1"/>
            </a:solidFill>
            <a:prstDash val="sysDot"/>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171" name="Rectangle 3"/>
          <p:cNvSpPr>
            <a:spLocks noGrp="1" noChangeArrowheads="1"/>
          </p:cNvSpPr>
          <p:nvPr>
            <p:ph type="title"/>
          </p:nvPr>
        </p:nvSpPr>
        <p:spPr>
          <a:xfrm>
            <a:off x="0" y="0"/>
            <a:ext cx="9067800" cy="762000"/>
          </a:xfrm>
        </p:spPr>
        <p:txBody>
          <a:bodyPr anchor="ctr"/>
          <a:lstStyle/>
          <a:p>
            <a:r>
              <a:rPr lang="en-US" smtClean="0"/>
              <a:t>What Problem Are We Trying To Solve?</a:t>
            </a:r>
          </a:p>
        </p:txBody>
      </p:sp>
      <p:grpSp>
        <p:nvGrpSpPr>
          <p:cNvPr id="7172" name="Group 4"/>
          <p:cNvGrpSpPr>
            <a:grpSpLocks/>
          </p:cNvGrpSpPr>
          <p:nvPr/>
        </p:nvGrpSpPr>
        <p:grpSpPr bwMode="auto">
          <a:xfrm>
            <a:off x="228600" y="2819400"/>
            <a:ext cx="3276600" cy="3048000"/>
            <a:chOff x="144" y="1776"/>
            <a:chExt cx="2064" cy="1920"/>
          </a:xfrm>
        </p:grpSpPr>
        <p:sp>
          <p:nvSpPr>
            <p:cNvPr id="7200" name="Rectangle 5"/>
            <p:cNvSpPr>
              <a:spLocks noChangeArrowheads="1"/>
            </p:cNvSpPr>
            <p:nvPr/>
          </p:nvSpPr>
          <p:spPr bwMode="auto">
            <a:xfrm>
              <a:off x="144" y="1776"/>
              <a:ext cx="2064" cy="1920"/>
            </a:xfrm>
            <a:prstGeom prst="rect">
              <a:avLst/>
            </a:prstGeom>
            <a:solidFill>
              <a:schemeClr val="accent1"/>
            </a:solidFill>
            <a:ln w="12700">
              <a:solidFill>
                <a:schemeClr val="tx1"/>
              </a:solidFill>
              <a:miter lim="800000"/>
              <a:headEnd type="none" w="sm" len="sm"/>
              <a:tailEnd type="none" w="sm" len="sm"/>
            </a:ln>
          </p:spPr>
          <p:txBody>
            <a:bodyPr tIns="91440" bIns="91440" anchorCtr="1"/>
            <a:lstStyle/>
            <a:p>
              <a:pPr algn="ctr" eaLnBrk="0" hangingPunct="0">
                <a:lnSpc>
                  <a:spcPct val="90000"/>
                </a:lnSpc>
              </a:pPr>
              <a:r>
                <a:rPr lang="en-US"/>
                <a:t>Digital sampling of an analog signal:</a:t>
              </a:r>
            </a:p>
          </p:txBody>
        </p:sp>
        <p:grpSp>
          <p:nvGrpSpPr>
            <p:cNvPr id="7201" name="Group 6"/>
            <p:cNvGrpSpPr>
              <a:grpSpLocks/>
            </p:cNvGrpSpPr>
            <p:nvPr/>
          </p:nvGrpSpPr>
          <p:grpSpPr bwMode="auto">
            <a:xfrm>
              <a:off x="304" y="2448"/>
              <a:ext cx="1743" cy="1087"/>
              <a:chOff x="280" y="1905"/>
              <a:chExt cx="1743" cy="1087"/>
            </a:xfrm>
          </p:grpSpPr>
          <p:sp>
            <p:nvSpPr>
              <p:cNvPr id="214023" name="Freeform 7"/>
              <p:cNvSpPr>
                <a:spLocks/>
              </p:cNvSpPr>
              <p:nvPr/>
            </p:nvSpPr>
            <p:spPr bwMode="auto">
              <a:xfrm>
                <a:off x="334" y="1982"/>
                <a:ext cx="1507" cy="861"/>
              </a:xfrm>
              <a:custGeom>
                <a:avLst/>
                <a:gdLst/>
                <a:ahLst/>
                <a:cxnLst>
                  <a:cxn ang="0">
                    <a:pos x="0" y="860"/>
                  </a:cxn>
                  <a:cxn ang="0">
                    <a:pos x="58" y="750"/>
                  </a:cxn>
                  <a:cxn ang="0">
                    <a:pos x="114" y="658"/>
                  </a:cxn>
                  <a:cxn ang="0">
                    <a:pos x="168" y="579"/>
                  </a:cxn>
                  <a:cxn ang="0">
                    <a:pos x="220" y="514"/>
                  </a:cxn>
                  <a:cxn ang="0">
                    <a:pos x="273" y="461"/>
                  </a:cxn>
                  <a:cxn ang="0">
                    <a:pos x="322" y="419"/>
                  </a:cxn>
                  <a:cxn ang="0">
                    <a:pos x="370" y="388"/>
                  </a:cxn>
                  <a:cxn ang="0">
                    <a:pos x="394" y="377"/>
                  </a:cxn>
                  <a:cxn ang="0">
                    <a:pos x="419" y="367"/>
                  </a:cxn>
                  <a:cxn ang="0">
                    <a:pos x="464" y="353"/>
                  </a:cxn>
                  <a:cxn ang="0">
                    <a:pos x="510" y="348"/>
                  </a:cxn>
                  <a:cxn ang="0">
                    <a:pos x="554" y="348"/>
                  </a:cxn>
                  <a:cxn ang="0">
                    <a:pos x="598" y="353"/>
                  </a:cxn>
                  <a:cxn ang="0">
                    <a:pos x="642" y="363"/>
                  </a:cxn>
                  <a:cxn ang="0">
                    <a:pos x="684" y="376"/>
                  </a:cxn>
                  <a:cxn ang="0">
                    <a:pos x="768" y="409"/>
                  </a:cxn>
                  <a:cxn ang="0">
                    <a:pos x="850" y="444"/>
                  </a:cxn>
                  <a:cxn ang="0">
                    <a:pos x="933" y="473"/>
                  </a:cxn>
                  <a:cxn ang="0">
                    <a:pos x="973" y="483"/>
                  </a:cxn>
                  <a:cxn ang="0">
                    <a:pos x="1014" y="489"/>
                  </a:cxn>
                  <a:cxn ang="0">
                    <a:pos x="1057" y="489"/>
                  </a:cxn>
                  <a:cxn ang="0">
                    <a:pos x="1098" y="483"/>
                  </a:cxn>
                  <a:cxn ang="0">
                    <a:pos x="1140" y="468"/>
                  </a:cxn>
                  <a:cxn ang="0">
                    <a:pos x="1183" y="448"/>
                  </a:cxn>
                  <a:cxn ang="0">
                    <a:pos x="1227" y="416"/>
                  </a:cxn>
                  <a:cxn ang="0">
                    <a:pos x="1271" y="374"/>
                  </a:cxn>
                  <a:cxn ang="0">
                    <a:pos x="1316" y="321"/>
                  </a:cxn>
                  <a:cxn ang="0">
                    <a:pos x="1362" y="256"/>
                  </a:cxn>
                  <a:cxn ang="0">
                    <a:pos x="1409" y="177"/>
                  </a:cxn>
                  <a:cxn ang="0">
                    <a:pos x="1457" y="86"/>
                  </a:cxn>
                  <a:cxn ang="0">
                    <a:pos x="1506" y="0"/>
                  </a:cxn>
                </a:cxnLst>
                <a:rect l="0" t="0" r="r" b="b"/>
                <a:pathLst>
                  <a:path w="1507" h="861">
                    <a:moveTo>
                      <a:pt x="0" y="860"/>
                    </a:moveTo>
                    <a:lnTo>
                      <a:pt x="58" y="750"/>
                    </a:lnTo>
                    <a:lnTo>
                      <a:pt x="114" y="658"/>
                    </a:lnTo>
                    <a:lnTo>
                      <a:pt x="168" y="579"/>
                    </a:lnTo>
                    <a:lnTo>
                      <a:pt x="220" y="514"/>
                    </a:lnTo>
                    <a:lnTo>
                      <a:pt x="273" y="461"/>
                    </a:lnTo>
                    <a:lnTo>
                      <a:pt x="322" y="419"/>
                    </a:lnTo>
                    <a:lnTo>
                      <a:pt x="370" y="388"/>
                    </a:lnTo>
                    <a:lnTo>
                      <a:pt x="394" y="377"/>
                    </a:lnTo>
                    <a:lnTo>
                      <a:pt x="419" y="367"/>
                    </a:lnTo>
                    <a:lnTo>
                      <a:pt x="464" y="353"/>
                    </a:lnTo>
                    <a:lnTo>
                      <a:pt x="510" y="348"/>
                    </a:lnTo>
                    <a:lnTo>
                      <a:pt x="554" y="348"/>
                    </a:lnTo>
                    <a:lnTo>
                      <a:pt x="598" y="353"/>
                    </a:lnTo>
                    <a:lnTo>
                      <a:pt x="642" y="363"/>
                    </a:lnTo>
                    <a:lnTo>
                      <a:pt x="684" y="376"/>
                    </a:lnTo>
                    <a:lnTo>
                      <a:pt x="768" y="409"/>
                    </a:lnTo>
                    <a:lnTo>
                      <a:pt x="850" y="444"/>
                    </a:lnTo>
                    <a:lnTo>
                      <a:pt x="933" y="473"/>
                    </a:lnTo>
                    <a:lnTo>
                      <a:pt x="973" y="483"/>
                    </a:lnTo>
                    <a:lnTo>
                      <a:pt x="1014" y="489"/>
                    </a:lnTo>
                    <a:lnTo>
                      <a:pt x="1057" y="489"/>
                    </a:lnTo>
                    <a:lnTo>
                      <a:pt x="1098" y="483"/>
                    </a:lnTo>
                    <a:lnTo>
                      <a:pt x="1140" y="468"/>
                    </a:lnTo>
                    <a:lnTo>
                      <a:pt x="1183" y="448"/>
                    </a:lnTo>
                    <a:lnTo>
                      <a:pt x="1227" y="416"/>
                    </a:lnTo>
                    <a:lnTo>
                      <a:pt x="1271" y="374"/>
                    </a:lnTo>
                    <a:lnTo>
                      <a:pt x="1316" y="321"/>
                    </a:lnTo>
                    <a:lnTo>
                      <a:pt x="1362" y="256"/>
                    </a:lnTo>
                    <a:lnTo>
                      <a:pt x="1409" y="177"/>
                    </a:lnTo>
                    <a:lnTo>
                      <a:pt x="1457" y="86"/>
                    </a:lnTo>
                    <a:lnTo>
                      <a:pt x="1506" y="0"/>
                    </a:lnTo>
                  </a:path>
                </a:pathLst>
              </a:custGeom>
              <a:noFill/>
              <a:ln w="12700" cap="rnd" cmpd="sng">
                <a:solidFill>
                  <a:schemeClr val="tx2"/>
                </a:solidFill>
                <a:prstDash val="solid"/>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203" name="Rectangle 8"/>
              <p:cNvSpPr>
                <a:spLocks noChangeArrowheads="1"/>
              </p:cNvSpPr>
              <p:nvPr/>
            </p:nvSpPr>
            <p:spPr bwMode="auto">
              <a:xfrm>
                <a:off x="332" y="1905"/>
                <a:ext cx="82" cy="136"/>
              </a:xfrm>
              <a:prstGeom prst="rect">
                <a:avLst/>
              </a:prstGeom>
              <a:noFill/>
              <a:ln w="9525">
                <a:noFill/>
                <a:miter lim="800000"/>
                <a:headEnd/>
                <a:tailEnd/>
              </a:ln>
            </p:spPr>
            <p:txBody>
              <a:bodyPr wrap="none" lIns="0" tIns="0" rIns="0" bIns="0">
                <a:spAutoFit/>
              </a:bodyPr>
              <a:lstStyle/>
              <a:p>
                <a:pPr defTabSz="1476375" eaLnBrk="0" hangingPunct="0"/>
                <a:r>
                  <a:rPr lang="en-US" sz="1400">
                    <a:solidFill>
                      <a:schemeClr val="tx2"/>
                    </a:solidFill>
                  </a:rPr>
                  <a:t>A</a:t>
                </a:r>
              </a:p>
            </p:txBody>
          </p:sp>
          <p:sp>
            <p:nvSpPr>
              <p:cNvPr id="214025" name="Line 9"/>
              <p:cNvSpPr>
                <a:spLocks noChangeShapeType="1"/>
              </p:cNvSpPr>
              <p:nvPr/>
            </p:nvSpPr>
            <p:spPr bwMode="auto">
              <a:xfrm>
                <a:off x="1476" y="2442"/>
                <a:ext cx="0" cy="548"/>
              </a:xfrm>
              <a:prstGeom prst="line">
                <a:avLst/>
              </a:prstGeom>
              <a:noFill/>
              <a:ln w="12700">
                <a:solidFill>
                  <a:schemeClr val="tx2"/>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14026" name="Line 10"/>
              <p:cNvSpPr>
                <a:spLocks noChangeShapeType="1"/>
              </p:cNvSpPr>
              <p:nvPr/>
            </p:nvSpPr>
            <p:spPr bwMode="auto">
              <a:xfrm>
                <a:off x="545" y="2504"/>
                <a:ext cx="0" cy="488"/>
              </a:xfrm>
              <a:prstGeom prst="line">
                <a:avLst/>
              </a:prstGeom>
              <a:noFill/>
              <a:ln w="12700">
                <a:solidFill>
                  <a:schemeClr val="tx2"/>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14027" name="Line 11"/>
              <p:cNvSpPr>
                <a:spLocks noChangeShapeType="1"/>
              </p:cNvSpPr>
              <p:nvPr/>
            </p:nvSpPr>
            <p:spPr bwMode="auto">
              <a:xfrm flipH="1">
                <a:off x="856" y="2319"/>
                <a:ext cx="1" cy="672"/>
              </a:xfrm>
              <a:prstGeom prst="line">
                <a:avLst/>
              </a:prstGeom>
              <a:noFill/>
              <a:ln w="12700">
                <a:solidFill>
                  <a:schemeClr val="tx2"/>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14028" name="Line 12"/>
              <p:cNvSpPr>
                <a:spLocks noChangeShapeType="1"/>
              </p:cNvSpPr>
              <p:nvPr/>
            </p:nvSpPr>
            <p:spPr bwMode="auto">
              <a:xfrm>
                <a:off x="1165" y="2421"/>
                <a:ext cx="0" cy="570"/>
              </a:xfrm>
              <a:prstGeom prst="line">
                <a:avLst/>
              </a:prstGeom>
              <a:noFill/>
              <a:ln w="12700">
                <a:solidFill>
                  <a:schemeClr val="tx2"/>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14029" name="Line 13"/>
              <p:cNvSpPr>
                <a:spLocks noChangeShapeType="1"/>
              </p:cNvSpPr>
              <p:nvPr/>
            </p:nvSpPr>
            <p:spPr bwMode="auto">
              <a:xfrm>
                <a:off x="1785" y="2070"/>
                <a:ext cx="0" cy="921"/>
              </a:xfrm>
              <a:prstGeom prst="line">
                <a:avLst/>
              </a:prstGeom>
              <a:noFill/>
              <a:ln w="12700">
                <a:solidFill>
                  <a:schemeClr val="tx2"/>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14030" name="Line 14"/>
              <p:cNvSpPr>
                <a:spLocks noChangeShapeType="1"/>
              </p:cNvSpPr>
              <p:nvPr/>
            </p:nvSpPr>
            <p:spPr bwMode="auto">
              <a:xfrm>
                <a:off x="280" y="2988"/>
                <a:ext cx="1743" cy="0"/>
              </a:xfrm>
              <a:prstGeom prst="line">
                <a:avLst/>
              </a:prstGeom>
              <a:noFill/>
              <a:ln w="12700">
                <a:solidFill>
                  <a:schemeClr val="tx2"/>
                </a:solidFill>
                <a:round/>
                <a:headEnd type="none" w="sm" len="sm"/>
                <a:tailEnd type="stealth" w="med" len="med"/>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14031" name="Line 15"/>
              <p:cNvSpPr>
                <a:spLocks noChangeShapeType="1"/>
              </p:cNvSpPr>
              <p:nvPr/>
            </p:nvSpPr>
            <p:spPr bwMode="auto">
              <a:xfrm>
                <a:off x="282" y="1911"/>
                <a:ext cx="0" cy="1076"/>
              </a:xfrm>
              <a:prstGeom prst="line">
                <a:avLst/>
              </a:prstGeom>
              <a:noFill/>
              <a:ln w="12700">
                <a:solidFill>
                  <a:schemeClr val="tx2"/>
                </a:solidFill>
                <a:round/>
                <a:headEnd type="stealth" w="med" len="med"/>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211" name="Text Box 16"/>
              <p:cNvSpPr txBox="1">
                <a:spLocks noChangeArrowheads="1"/>
              </p:cNvSpPr>
              <p:nvPr/>
            </p:nvSpPr>
            <p:spPr bwMode="auto">
              <a:xfrm>
                <a:off x="1896" y="2834"/>
                <a:ext cx="31" cy="109"/>
              </a:xfrm>
              <a:prstGeom prst="rect">
                <a:avLst/>
              </a:prstGeom>
              <a:noFill/>
              <a:ln w="12700">
                <a:noFill/>
                <a:miter lim="800000"/>
                <a:headEnd type="none" w="sm" len="sm"/>
                <a:tailEnd type="none" w="sm" len="sm"/>
              </a:ln>
            </p:spPr>
            <p:txBody>
              <a:bodyPr wrap="none" lIns="0" tIns="0" rIns="0" bIns="0">
                <a:spAutoFit/>
              </a:bodyPr>
              <a:lstStyle/>
              <a:p>
                <a:pPr eaLnBrk="0" hangingPunct="0">
                  <a:lnSpc>
                    <a:spcPct val="80000"/>
                  </a:lnSpc>
                  <a:spcBef>
                    <a:spcPct val="50000"/>
                  </a:spcBef>
                </a:pPr>
                <a:r>
                  <a:rPr lang="en-US" sz="1400" b="0">
                    <a:solidFill>
                      <a:schemeClr val="tx2"/>
                    </a:solidFill>
                  </a:rPr>
                  <a:t>t</a:t>
                </a:r>
              </a:p>
            </p:txBody>
          </p:sp>
          <p:sp>
            <p:nvSpPr>
              <p:cNvPr id="214033" name="Freeform 17"/>
              <p:cNvSpPr>
                <a:spLocks/>
              </p:cNvSpPr>
              <p:nvPr/>
            </p:nvSpPr>
            <p:spPr bwMode="auto">
              <a:xfrm>
                <a:off x="536" y="2495"/>
                <a:ext cx="29" cy="31"/>
              </a:xfrm>
              <a:custGeom>
                <a:avLst/>
                <a:gdLst/>
                <a:ahLst/>
                <a:cxnLst>
                  <a:cxn ang="0">
                    <a:pos x="14" y="0"/>
                  </a:cxn>
                  <a:cxn ang="0">
                    <a:pos x="20" y="1"/>
                  </a:cxn>
                  <a:cxn ang="0">
                    <a:pos x="24" y="4"/>
                  </a:cxn>
                  <a:cxn ang="0">
                    <a:pos x="28" y="15"/>
                  </a:cxn>
                  <a:cxn ang="0">
                    <a:pos x="24" y="25"/>
                  </a:cxn>
                  <a:cxn ang="0">
                    <a:pos x="14" y="30"/>
                  </a:cxn>
                  <a:cxn ang="0">
                    <a:pos x="4" y="25"/>
                  </a:cxn>
                  <a:cxn ang="0">
                    <a:pos x="0" y="15"/>
                  </a:cxn>
                  <a:cxn ang="0">
                    <a:pos x="1" y="8"/>
                  </a:cxn>
                  <a:cxn ang="0">
                    <a:pos x="4" y="4"/>
                  </a:cxn>
                  <a:cxn ang="0">
                    <a:pos x="9" y="1"/>
                  </a:cxn>
                  <a:cxn ang="0">
                    <a:pos x="14" y="0"/>
                  </a:cxn>
                </a:cxnLst>
                <a:rect l="0" t="0" r="r" b="b"/>
                <a:pathLst>
                  <a:path w="29" h="31">
                    <a:moveTo>
                      <a:pt x="14" y="0"/>
                    </a:moveTo>
                    <a:lnTo>
                      <a:pt x="20" y="1"/>
                    </a:lnTo>
                    <a:lnTo>
                      <a:pt x="24" y="4"/>
                    </a:lnTo>
                    <a:lnTo>
                      <a:pt x="28" y="15"/>
                    </a:lnTo>
                    <a:lnTo>
                      <a:pt x="24" y="25"/>
                    </a:lnTo>
                    <a:lnTo>
                      <a:pt x="14" y="30"/>
                    </a:lnTo>
                    <a:lnTo>
                      <a:pt x="4" y="25"/>
                    </a:lnTo>
                    <a:lnTo>
                      <a:pt x="0" y="15"/>
                    </a:lnTo>
                    <a:lnTo>
                      <a:pt x="1" y="8"/>
                    </a:lnTo>
                    <a:lnTo>
                      <a:pt x="4" y="4"/>
                    </a:lnTo>
                    <a:lnTo>
                      <a:pt x="9" y="1"/>
                    </a:lnTo>
                    <a:lnTo>
                      <a:pt x="14" y="0"/>
                    </a:lnTo>
                  </a:path>
                </a:pathLst>
              </a:custGeom>
              <a:solidFill>
                <a:schemeClr val="tx2"/>
              </a:solidFill>
              <a:ln w="12700" cap="rnd" cmpd="sng">
                <a:solidFill>
                  <a:schemeClr val="tx2"/>
                </a:solidFill>
                <a:prstDash val="solid"/>
                <a:round/>
                <a:headEn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14034" name="Freeform 18"/>
              <p:cNvSpPr>
                <a:spLocks/>
              </p:cNvSpPr>
              <p:nvPr/>
            </p:nvSpPr>
            <p:spPr bwMode="auto">
              <a:xfrm>
                <a:off x="1764" y="2067"/>
                <a:ext cx="37" cy="35"/>
              </a:xfrm>
              <a:custGeom>
                <a:avLst/>
                <a:gdLst/>
                <a:ahLst/>
                <a:cxnLst>
                  <a:cxn ang="0">
                    <a:pos x="18" y="0"/>
                  </a:cxn>
                  <a:cxn ang="0">
                    <a:pos x="25" y="1"/>
                  </a:cxn>
                  <a:cxn ang="0">
                    <a:pos x="30" y="4"/>
                  </a:cxn>
                  <a:cxn ang="0">
                    <a:pos x="36" y="18"/>
                  </a:cxn>
                  <a:cxn ang="0">
                    <a:pos x="30" y="29"/>
                  </a:cxn>
                  <a:cxn ang="0">
                    <a:pos x="18" y="34"/>
                  </a:cxn>
                  <a:cxn ang="0">
                    <a:pos x="5" y="29"/>
                  </a:cxn>
                  <a:cxn ang="0">
                    <a:pos x="0" y="18"/>
                  </a:cxn>
                  <a:cxn ang="0">
                    <a:pos x="1" y="10"/>
                  </a:cxn>
                  <a:cxn ang="0">
                    <a:pos x="5" y="4"/>
                  </a:cxn>
                  <a:cxn ang="0">
                    <a:pos x="11" y="1"/>
                  </a:cxn>
                  <a:cxn ang="0">
                    <a:pos x="18" y="0"/>
                  </a:cxn>
                </a:cxnLst>
                <a:rect l="0" t="0" r="r" b="b"/>
                <a:pathLst>
                  <a:path w="37" h="35">
                    <a:moveTo>
                      <a:pt x="18" y="0"/>
                    </a:moveTo>
                    <a:lnTo>
                      <a:pt x="25" y="1"/>
                    </a:lnTo>
                    <a:lnTo>
                      <a:pt x="30" y="4"/>
                    </a:lnTo>
                    <a:lnTo>
                      <a:pt x="36" y="18"/>
                    </a:lnTo>
                    <a:lnTo>
                      <a:pt x="30" y="29"/>
                    </a:lnTo>
                    <a:lnTo>
                      <a:pt x="18" y="34"/>
                    </a:lnTo>
                    <a:lnTo>
                      <a:pt x="5" y="29"/>
                    </a:lnTo>
                    <a:lnTo>
                      <a:pt x="0" y="18"/>
                    </a:lnTo>
                    <a:lnTo>
                      <a:pt x="1" y="10"/>
                    </a:lnTo>
                    <a:lnTo>
                      <a:pt x="5" y="4"/>
                    </a:lnTo>
                    <a:lnTo>
                      <a:pt x="11" y="1"/>
                    </a:lnTo>
                    <a:lnTo>
                      <a:pt x="18" y="0"/>
                    </a:lnTo>
                  </a:path>
                </a:pathLst>
              </a:custGeom>
              <a:solidFill>
                <a:schemeClr val="tx2"/>
              </a:solidFill>
              <a:ln w="12700" cap="rnd" cmpd="sng">
                <a:solidFill>
                  <a:schemeClr val="tx2"/>
                </a:solidFill>
                <a:prstDash val="solid"/>
                <a:round/>
                <a:headEn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14035" name="Freeform 19"/>
              <p:cNvSpPr>
                <a:spLocks/>
              </p:cNvSpPr>
              <p:nvPr/>
            </p:nvSpPr>
            <p:spPr bwMode="auto">
              <a:xfrm>
                <a:off x="838" y="2309"/>
                <a:ext cx="37" cy="37"/>
              </a:xfrm>
              <a:custGeom>
                <a:avLst/>
                <a:gdLst/>
                <a:ahLst/>
                <a:cxnLst>
                  <a:cxn ang="0">
                    <a:pos x="18" y="0"/>
                  </a:cxn>
                  <a:cxn ang="0">
                    <a:pos x="26" y="1"/>
                  </a:cxn>
                  <a:cxn ang="0">
                    <a:pos x="31" y="4"/>
                  </a:cxn>
                  <a:cxn ang="0">
                    <a:pos x="36" y="18"/>
                  </a:cxn>
                  <a:cxn ang="0">
                    <a:pos x="31" y="31"/>
                  </a:cxn>
                  <a:cxn ang="0">
                    <a:pos x="18" y="36"/>
                  </a:cxn>
                  <a:cxn ang="0">
                    <a:pos x="4" y="31"/>
                  </a:cxn>
                  <a:cxn ang="0">
                    <a:pos x="0" y="18"/>
                  </a:cxn>
                  <a:cxn ang="0">
                    <a:pos x="2" y="11"/>
                  </a:cxn>
                  <a:cxn ang="0">
                    <a:pos x="4" y="4"/>
                  </a:cxn>
                  <a:cxn ang="0">
                    <a:pos x="11" y="1"/>
                  </a:cxn>
                  <a:cxn ang="0">
                    <a:pos x="18" y="0"/>
                  </a:cxn>
                </a:cxnLst>
                <a:rect l="0" t="0" r="r" b="b"/>
                <a:pathLst>
                  <a:path w="37" h="37">
                    <a:moveTo>
                      <a:pt x="18" y="0"/>
                    </a:moveTo>
                    <a:lnTo>
                      <a:pt x="26" y="1"/>
                    </a:lnTo>
                    <a:lnTo>
                      <a:pt x="31" y="4"/>
                    </a:lnTo>
                    <a:lnTo>
                      <a:pt x="36" y="18"/>
                    </a:lnTo>
                    <a:lnTo>
                      <a:pt x="31" y="31"/>
                    </a:lnTo>
                    <a:lnTo>
                      <a:pt x="18" y="36"/>
                    </a:lnTo>
                    <a:lnTo>
                      <a:pt x="4" y="31"/>
                    </a:lnTo>
                    <a:lnTo>
                      <a:pt x="0" y="18"/>
                    </a:lnTo>
                    <a:lnTo>
                      <a:pt x="2" y="11"/>
                    </a:lnTo>
                    <a:lnTo>
                      <a:pt x="4" y="4"/>
                    </a:lnTo>
                    <a:lnTo>
                      <a:pt x="11" y="1"/>
                    </a:lnTo>
                    <a:lnTo>
                      <a:pt x="18" y="0"/>
                    </a:lnTo>
                  </a:path>
                </a:pathLst>
              </a:custGeom>
              <a:solidFill>
                <a:schemeClr val="tx2"/>
              </a:solidFill>
              <a:ln w="12700" cap="rnd" cmpd="sng">
                <a:solidFill>
                  <a:schemeClr val="tx2"/>
                </a:solidFill>
                <a:prstDash val="solid"/>
                <a:round/>
                <a:headEn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14036" name="Freeform 20"/>
              <p:cNvSpPr>
                <a:spLocks/>
              </p:cNvSpPr>
              <p:nvPr/>
            </p:nvSpPr>
            <p:spPr bwMode="auto">
              <a:xfrm>
                <a:off x="1149" y="2400"/>
                <a:ext cx="37" cy="35"/>
              </a:xfrm>
              <a:custGeom>
                <a:avLst/>
                <a:gdLst/>
                <a:ahLst/>
                <a:cxnLst>
                  <a:cxn ang="0">
                    <a:pos x="18" y="0"/>
                  </a:cxn>
                  <a:cxn ang="0">
                    <a:pos x="25" y="1"/>
                  </a:cxn>
                  <a:cxn ang="0">
                    <a:pos x="30" y="4"/>
                  </a:cxn>
                  <a:cxn ang="0">
                    <a:pos x="36" y="17"/>
                  </a:cxn>
                  <a:cxn ang="0">
                    <a:pos x="30" y="29"/>
                  </a:cxn>
                  <a:cxn ang="0">
                    <a:pos x="18" y="34"/>
                  </a:cxn>
                  <a:cxn ang="0">
                    <a:pos x="5" y="29"/>
                  </a:cxn>
                  <a:cxn ang="0">
                    <a:pos x="0" y="17"/>
                  </a:cxn>
                  <a:cxn ang="0">
                    <a:pos x="1" y="10"/>
                  </a:cxn>
                  <a:cxn ang="0">
                    <a:pos x="5" y="4"/>
                  </a:cxn>
                  <a:cxn ang="0">
                    <a:pos x="10" y="1"/>
                  </a:cxn>
                  <a:cxn ang="0">
                    <a:pos x="18" y="0"/>
                  </a:cxn>
                </a:cxnLst>
                <a:rect l="0" t="0" r="r" b="b"/>
                <a:pathLst>
                  <a:path w="37" h="35">
                    <a:moveTo>
                      <a:pt x="18" y="0"/>
                    </a:moveTo>
                    <a:lnTo>
                      <a:pt x="25" y="1"/>
                    </a:lnTo>
                    <a:lnTo>
                      <a:pt x="30" y="4"/>
                    </a:lnTo>
                    <a:lnTo>
                      <a:pt x="36" y="17"/>
                    </a:lnTo>
                    <a:lnTo>
                      <a:pt x="30" y="29"/>
                    </a:lnTo>
                    <a:lnTo>
                      <a:pt x="18" y="34"/>
                    </a:lnTo>
                    <a:lnTo>
                      <a:pt x="5" y="29"/>
                    </a:lnTo>
                    <a:lnTo>
                      <a:pt x="0" y="17"/>
                    </a:lnTo>
                    <a:lnTo>
                      <a:pt x="1" y="10"/>
                    </a:lnTo>
                    <a:lnTo>
                      <a:pt x="5" y="4"/>
                    </a:lnTo>
                    <a:lnTo>
                      <a:pt x="10" y="1"/>
                    </a:lnTo>
                    <a:lnTo>
                      <a:pt x="18" y="0"/>
                    </a:lnTo>
                  </a:path>
                </a:pathLst>
              </a:custGeom>
              <a:solidFill>
                <a:schemeClr val="tx2"/>
              </a:solidFill>
              <a:ln w="12700" cap="rnd" cmpd="sng">
                <a:solidFill>
                  <a:schemeClr val="tx2"/>
                </a:solidFill>
                <a:prstDash val="solid"/>
                <a:round/>
                <a:headEn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14037" name="Freeform 21"/>
              <p:cNvSpPr>
                <a:spLocks/>
              </p:cNvSpPr>
              <p:nvPr/>
            </p:nvSpPr>
            <p:spPr bwMode="auto">
              <a:xfrm>
                <a:off x="1457" y="2443"/>
                <a:ext cx="33" cy="32"/>
              </a:xfrm>
              <a:custGeom>
                <a:avLst/>
                <a:gdLst/>
                <a:ahLst/>
                <a:cxnLst>
                  <a:cxn ang="0">
                    <a:pos x="16" y="0"/>
                  </a:cxn>
                  <a:cxn ang="0">
                    <a:pos x="22" y="1"/>
                  </a:cxn>
                  <a:cxn ang="0">
                    <a:pos x="27" y="4"/>
                  </a:cxn>
                  <a:cxn ang="0">
                    <a:pos x="32" y="16"/>
                  </a:cxn>
                  <a:cxn ang="0">
                    <a:pos x="27" y="26"/>
                  </a:cxn>
                  <a:cxn ang="0">
                    <a:pos x="16" y="31"/>
                  </a:cxn>
                  <a:cxn ang="0">
                    <a:pos x="4" y="26"/>
                  </a:cxn>
                  <a:cxn ang="0">
                    <a:pos x="0" y="16"/>
                  </a:cxn>
                  <a:cxn ang="0">
                    <a:pos x="1" y="9"/>
                  </a:cxn>
                  <a:cxn ang="0">
                    <a:pos x="4" y="4"/>
                  </a:cxn>
                  <a:cxn ang="0">
                    <a:pos x="9" y="1"/>
                  </a:cxn>
                  <a:cxn ang="0">
                    <a:pos x="16" y="0"/>
                  </a:cxn>
                </a:cxnLst>
                <a:rect l="0" t="0" r="r" b="b"/>
                <a:pathLst>
                  <a:path w="33" h="32">
                    <a:moveTo>
                      <a:pt x="16" y="0"/>
                    </a:moveTo>
                    <a:lnTo>
                      <a:pt x="22" y="1"/>
                    </a:lnTo>
                    <a:lnTo>
                      <a:pt x="27" y="4"/>
                    </a:lnTo>
                    <a:lnTo>
                      <a:pt x="32" y="16"/>
                    </a:lnTo>
                    <a:lnTo>
                      <a:pt x="27" y="26"/>
                    </a:lnTo>
                    <a:lnTo>
                      <a:pt x="16" y="31"/>
                    </a:lnTo>
                    <a:lnTo>
                      <a:pt x="4" y="26"/>
                    </a:lnTo>
                    <a:lnTo>
                      <a:pt x="0" y="16"/>
                    </a:lnTo>
                    <a:lnTo>
                      <a:pt x="1" y="9"/>
                    </a:lnTo>
                    <a:lnTo>
                      <a:pt x="4" y="4"/>
                    </a:lnTo>
                    <a:lnTo>
                      <a:pt x="9" y="1"/>
                    </a:lnTo>
                    <a:lnTo>
                      <a:pt x="16" y="0"/>
                    </a:lnTo>
                  </a:path>
                </a:pathLst>
              </a:custGeom>
              <a:solidFill>
                <a:schemeClr val="tx2"/>
              </a:solidFill>
              <a:ln w="12700" cap="rnd" cmpd="sng">
                <a:solidFill>
                  <a:schemeClr val="tx2"/>
                </a:solidFill>
                <a:prstDash val="solid"/>
                <a:round/>
                <a:headEn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grpSp>
      <p:grpSp>
        <p:nvGrpSpPr>
          <p:cNvPr id="7173" name="Group 22"/>
          <p:cNvGrpSpPr>
            <a:grpSpLocks/>
          </p:cNvGrpSpPr>
          <p:nvPr/>
        </p:nvGrpSpPr>
        <p:grpSpPr bwMode="auto">
          <a:xfrm>
            <a:off x="3624263" y="2328863"/>
            <a:ext cx="5214937" cy="3538537"/>
            <a:chOff x="2283" y="1467"/>
            <a:chExt cx="3285" cy="2229"/>
          </a:xfrm>
        </p:grpSpPr>
        <p:sp>
          <p:nvSpPr>
            <p:cNvPr id="214039" name="Freeform 23"/>
            <p:cNvSpPr>
              <a:spLocks/>
            </p:cNvSpPr>
            <p:nvPr/>
          </p:nvSpPr>
          <p:spPr bwMode="auto">
            <a:xfrm>
              <a:off x="2283" y="1467"/>
              <a:ext cx="3277" cy="306"/>
            </a:xfrm>
            <a:custGeom>
              <a:avLst/>
              <a:gdLst/>
              <a:ahLst/>
              <a:cxnLst>
                <a:cxn ang="0">
                  <a:pos x="0" y="6"/>
                </a:cxn>
                <a:cxn ang="0">
                  <a:pos x="24" y="306"/>
                </a:cxn>
                <a:cxn ang="0">
                  <a:pos x="3277" y="306"/>
                </a:cxn>
                <a:cxn ang="0">
                  <a:pos x="1244" y="0"/>
                </a:cxn>
                <a:cxn ang="0">
                  <a:pos x="0" y="6"/>
                </a:cxn>
              </a:cxnLst>
              <a:rect l="0" t="0" r="r" b="b"/>
              <a:pathLst>
                <a:path w="3277" h="306">
                  <a:moveTo>
                    <a:pt x="0" y="6"/>
                  </a:moveTo>
                  <a:lnTo>
                    <a:pt x="24" y="306"/>
                  </a:lnTo>
                  <a:lnTo>
                    <a:pt x="3277" y="306"/>
                  </a:lnTo>
                  <a:lnTo>
                    <a:pt x="1244" y="0"/>
                  </a:lnTo>
                  <a:lnTo>
                    <a:pt x="0" y="6"/>
                  </a:lnTo>
                  <a:close/>
                </a:path>
              </a:pathLst>
            </a:custGeom>
            <a:solidFill>
              <a:schemeClr val="accent5">
                <a:lumMod val="20000"/>
                <a:lumOff val="80000"/>
                <a:alpha val="50000"/>
              </a:schemeClr>
            </a:solidFill>
            <a:ln w="3175" cap="rnd" cmpd="sng">
              <a:solidFill>
                <a:schemeClr val="tx1"/>
              </a:solidFill>
              <a:prstDash val="sysDot"/>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194" name="Rectangle 24"/>
            <p:cNvSpPr>
              <a:spLocks noChangeArrowheads="1"/>
            </p:cNvSpPr>
            <p:nvPr/>
          </p:nvSpPr>
          <p:spPr bwMode="auto">
            <a:xfrm>
              <a:off x="2304" y="1776"/>
              <a:ext cx="3264" cy="1920"/>
            </a:xfrm>
            <a:prstGeom prst="rect">
              <a:avLst/>
            </a:prstGeom>
            <a:solidFill>
              <a:schemeClr val="accent5">
                <a:lumMod val="20000"/>
                <a:lumOff val="80000"/>
              </a:schemeClr>
            </a:solidFill>
            <a:ln w="12700">
              <a:solidFill>
                <a:schemeClr val="tx1"/>
              </a:solidFill>
              <a:miter lim="800000"/>
              <a:headEnd type="none" w="sm" len="sm"/>
              <a:tailEnd type="none" w="sm" len="sm"/>
            </a:ln>
          </p:spPr>
          <p:txBody>
            <a:bodyPr lIns="182880" tIns="182880" rIns="182880" bIns="91440" anchorCtr="1"/>
            <a:lstStyle/>
            <a:p>
              <a:pPr algn="ctr" eaLnBrk="0" hangingPunct="0">
                <a:lnSpc>
                  <a:spcPct val="80000"/>
                </a:lnSpc>
                <a:spcBef>
                  <a:spcPct val="50000"/>
                </a:spcBef>
              </a:pPr>
              <a:r>
                <a:rPr lang="en-US"/>
                <a:t>Most DSP algorithms can be expressed with MAC:</a:t>
              </a:r>
              <a:endParaRPr lang="en-US" sz="2800"/>
            </a:p>
          </p:txBody>
        </p:sp>
        <p:grpSp>
          <p:nvGrpSpPr>
            <p:cNvPr id="7195" name="Group 25"/>
            <p:cNvGrpSpPr>
              <a:grpSpLocks/>
            </p:cNvGrpSpPr>
            <p:nvPr/>
          </p:nvGrpSpPr>
          <p:grpSpPr bwMode="auto">
            <a:xfrm>
              <a:off x="3013" y="2315"/>
              <a:ext cx="1846" cy="655"/>
              <a:chOff x="3013" y="2315"/>
              <a:chExt cx="1846" cy="655"/>
            </a:xfrm>
          </p:grpSpPr>
          <p:sp>
            <p:nvSpPr>
              <p:cNvPr id="7197" name="Rectangle 26"/>
              <p:cNvSpPr>
                <a:spLocks noChangeArrowheads="1"/>
              </p:cNvSpPr>
              <p:nvPr/>
            </p:nvSpPr>
            <p:spPr bwMode="auto">
              <a:xfrm>
                <a:off x="3430" y="2315"/>
                <a:ext cx="540" cy="181"/>
              </a:xfrm>
              <a:prstGeom prst="rect">
                <a:avLst/>
              </a:prstGeom>
              <a:noFill/>
              <a:ln w="9525">
                <a:noFill/>
                <a:miter lim="800000"/>
                <a:headEnd/>
                <a:tailEnd/>
              </a:ln>
            </p:spPr>
            <p:txBody>
              <a:bodyPr lIns="92075" tIns="46038" rIns="92075" bIns="46038"/>
              <a:lstStyle/>
              <a:p>
                <a:pPr algn="ctr" eaLnBrk="0" hangingPunct="0">
                  <a:lnSpc>
                    <a:spcPct val="80000"/>
                  </a:lnSpc>
                  <a:spcBef>
                    <a:spcPct val="50000"/>
                  </a:spcBef>
                </a:pPr>
                <a:r>
                  <a:rPr lang="en-US" sz="1600">
                    <a:solidFill>
                      <a:schemeClr val="tx2"/>
                    </a:solidFill>
                  </a:rPr>
                  <a:t>count</a:t>
                </a:r>
              </a:p>
            </p:txBody>
          </p:sp>
          <p:sp>
            <p:nvSpPr>
              <p:cNvPr id="7198" name="Rectangle 27"/>
              <p:cNvSpPr>
                <a:spLocks noChangeArrowheads="1"/>
              </p:cNvSpPr>
              <p:nvPr/>
            </p:nvSpPr>
            <p:spPr bwMode="auto">
              <a:xfrm>
                <a:off x="3192" y="2758"/>
                <a:ext cx="1016" cy="212"/>
              </a:xfrm>
              <a:prstGeom prst="rect">
                <a:avLst/>
              </a:prstGeom>
              <a:noFill/>
              <a:ln w="9525">
                <a:noFill/>
                <a:miter lim="800000"/>
                <a:headEnd/>
                <a:tailEnd/>
              </a:ln>
            </p:spPr>
            <p:txBody>
              <a:bodyPr lIns="92075" tIns="46038" rIns="92075" bIns="46038"/>
              <a:lstStyle/>
              <a:p>
                <a:pPr algn="ctr" eaLnBrk="0" hangingPunct="0">
                  <a:lnSpc>
                    <a:spcPct val="80000"/>
                  </a:lnSpc>
                  <a:spcBef>
                    <a:spcPct val="50000"/>
                  </a:spcBef>
                </a:pPr>
                <a:r>
                  <a:rPr lang="en-US" sz="2000">
                    <a:solidFill>
                      <a:schemeClr val="tx2"/>
                    </a:solidFill>
                  </a:rPr>
                  <a:t> i  =  1</a:t>
                </a:r>
              </a:p>
            </p:txBody>
          </p:sp>
          <p:sp>
            <p:nvSpPr>
              <p:cNvPr id="7199" name="Text Box 28"/>
              <p:cNvSpPr txBox="1">
                <a:spLocks noChangeArrowheads="1"/>
              </p:cNvSpPr>
              <p:nvPr/>
            </p:nvSpPr>
            <p:spPr bwMode="auto">
              <a:xfrm>
                <a:off x="3013" y="2435"/>
                <a:ext cx="1846" cy="396"/>
              </a:xfrm>
              <a:prstGeom prst="rect">
                <a:avLst/>
              </a:prstGeom>
              <a:noFill/>
              <a:ln w="12700">
                <a:noFill/>
                <a:miter lim="800000"/>
                <a:headEnd type="none" w="sm" len="sm"/>
                <a:tailEnd type="none" w="sm" len="sm"/>
              </a:ln>
            </p:spPr>
            <p:txBody>
              <a:bodyPr wrap="none"/>
              <a:lstStyle/>
              <a:p>
                <a:pPr eaLnBrk="0" hangingPunct="0">
                  <a:lnSpc>
                    <a:spcPct val="80000"/>
                  </a:lnSpc>
                  <a:spcBef>
                    <a:spcPct val="50000"/>
                  </a:spcBef>
                </a:pPr>
                <a:r>
                  <a:rPr lang="en-US" sz="2800">
                    <a:solidFill>
                      <a:schemeClr val="tx2"/>
                    </a:solidFill>
                  </a:rPr>
                  <a:t>Y  =  </a:t>
                </a:r>
                <a:r>
                  <a:rPr lang="en-US" sz="4400">
                    <a:solidFill>
                      <a:schemeClr val="tx2"/>
                    </a:solidFill>
                    <a:sym typeface="Symbol" pitchFamily="18" charset="2"/>
                  </a:rPr>
                  <a:t> </a:t>
                </a:r>
                <a:r>
                  <a:rPr lang="en-US" sz="2800">
                    <a:solidFill>
                      <a:schemeClr val="tx2"/>
                    </a:solidFill>
                    <a:sym typeface="Symbol" pitchFamily="18" charset="2"/>
                  </a:rPr>
                  <a:t>  </a:t>
                </a:r>
                <a:r>
                  <a:rPr lang="en-US" sz="2800">
                    <a:solidFill>
                      <a:schemeClr val="tx2"/>
                    </a:solidFill>
                    <a:latin typeface="Arial Narrow" pitchFamily="34" charset="0"/>
                    <a:sym typeface="Symbol" pitchFamily="18" charset="2"/>
                  </a:rPr>
                  <a:t>coeff</a:t>
                </a:r>
                <a:r>
                  <a:rPr lang="en-US" sz="2800" baseline="-25000">
                    <a:solidFill>
                      <a:schemeClr val="tx2"/>
                    </a:solidFill>
                    <a:sym typeface="Symbol" pitchFamily="18" charset="2"/>
                  </a:rPr>
                  <a:t>i</a:t>
                </a:r>
                <a:r>
                  <a:rPr lang="en-US" sz="2800">
                    <a:solidFill>
                      <a:schemeClr val="tx2"/>
                    </a:solidFill>
                    <a:sym typeface="Symbol" pitchFamily="18" charset="2"/>
                  </a:rPr>
                  <a:t>  *  x</a:t>
                </a:r>
                <a:r>
                  <a:rPr lang="en-US" sz="2800" baseline="-25000">
                    <a:solidFill>
                      <a:schemeClr val="tx2"/>
                    </a:solidFill>
                    <a:sym typeface="Symbol" pitchFamily="18" charset="2"/>
                  </a:rPr>
                  <a:t>i</a:t>
                </a:r>
                <a:endParaRPr lang="en-US" sz="2800">
                  <a:solidFill>
                    <a:schemeClr val="tx2"/>
                  </a:solidFill>
                </a:endParaRPr>
              </a:p>
            </p:txBody>
          </p:sp>
        </p:grpSp>
        <p:sp>
          <p:nvSpPr>
            <p:cNvPr id="7196" name="Text Box 29"/>
            <p:cNvSpPr txBox="1">
              <a:spLocks noChangeArrowheads="1"/>
            </p:cNvSpPr>
            <p:nvPr/>
          </p:nvSpPr>
          <p:spPr bwMode="auto">
            <a:xfrm>
              <a:off x="2476" y="3031"/>
              <a:ext cx="2920" cy="593"/>
            </a:xfrm>
            <a:prstGeom prst="rect">
              <a:avLst/>
            </a:prstGeom>
            <a:noFill/>
            <a:ln w="3175" cap="rnd">
              <a:solidFill>
                <a:schemeClr val="tx1"/>
              </a:solidFill>
              <a:prstDash val="sysDot"/>
              <a:miter lim="800000"/>
              <a:headEnd type="none" w="sm" len="sm"/>
              <a:tailEnd type="none" w="sm" len="sm"/>
            </a:ln>
          </p:spPr>
          <p:txBody>
            <a:bodyPr wrap="none" lIns="182880" tIns="146304" rIns="182880" bIns="182880" anchorCtr="1">
              <a:spAutoFit/>
            </a:bodyPr>
            <a:lstStyle/>
            <a:p>
              <a:pPr eaLnBrk="0" hangingPunct="0">
                <a:tabLst>
                  <a:tab pos="1028700" algn="l"/>
                </a:tabLst>
              </a:pPr>
              <a:r>
                <a:rPr lang="en-US" sz="2000">
                  <a:latin typeface="Courier New" pitchFamily="49" charset="0"/>
                </a:rPr>
                <a:t>for (i = 0; i &lt; count; i++){</a:t>
              </a:r>
              <a:br>
                <a:rPr lang="en-US" sz="2000">
                  <a:latin typeface="Courier New" pitchFamily="49" charset="0"/>
                </a:rPr>
              </a:br>
              <a:r>
                <a:rPr lang="en-US" sz="2000">
                  <a:latin typeface="Courier New" pitchFamily="49" charset="0"/>
                </a:rPr>
                <a:t>   Y += coeff[i] * x[i]; }</a:t>
              </a:r>
            </a:p>
          </p:txBody>
        </p:sp>
      </p:grpSp>
      <p:sp>
        <p:nvSpPr>
          <p:cNvPr id="7174" name="Rectangle 30"/>
          <p:cNvSpPr>
            <a:spLocks noChangeArrowheads="1"/>
          </p:cNvSpPr>
          <p:nvPr/>
        </p:nvSpPr>
        <p:spPr bwMode="auto">
          <a:xfrm>
            <a:off x="6451600" y="1219200"/>
            <a:ext cx="889000" cy="812800"/>
          </a:xfrm>
          <a:prstGeom prst="rect">
            <a:avLst/>
          </a:prstGeom>
          <a:solidFill>
            <a:schemeClr val="accent4">
              <a:lumMod val="20000"/>
              <a:lumOff val="80000"/>
            </a:schemeClr>
          </a:solidFill>
          <a:ln w="25400">
            <a:solidFill>
              <a:schemeClr val="tx1"/>
            </a:solidFill>
            <a:miter lim="800000"/>
            <a:headEnd/>
            <a:tailEnd/>
          </a:ln>
        </p:spPr>
        <p:txBody>
          <a:bodyPr wrap="none" lIns="0" tIns="0" rIns="0" bIns="0" anchor="ctr" anchorCtr="1"/>
          <a:lstStyle/>
          <a:p>
            <a:pPr algn="ctr" eaLnBrk="0" hangingPunct="0"/>
            <a:r>
              <a:rPr lang="en-US">
                <a:solidFill>
                  <a:schemeClr val="tx2"/>
                </a:solidFill>
              </a:rPr>
              <a:t>DAC</a:t>
            </a:r>
            <a:endParaRPr lang="en-US"/>
          </a:p>
        </p:txBody>
      </p:sp>
      <p:sp>
        <p:nvSpPr>
          <p:cNvPr id="214047" name="Line 31"/>
          <p:cNvSpPr>
            <a:spLocks noChangeShapeType="1"/>
          </p:cNvSpPr>
          <p:nvPr/>
        </p:nvSpPr>
        <p:spPr bwMode="auto">
          <a:xfrm>
            <a:off x="2781300" y="1625600"/>
            <a:ext cx="838200" cy="0"/>
          </a:xfrm>
          <a:prstGeom prst="line">
            <a:avLst/>
          </a:prstGeom>
          <a:noFill/>
          <a:ln w="12700">
            <a:solidFill>
              <a:schemeClr val="tx1"/>
            </a:solidFill>
            <a:round/>
            <a:headEnd type="none" w="sm" len="sm"/>
            <a:tailEnd type="stealth" w="med" len="lg"/>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14048" name="Line 32"/>
          <p:cNvSpPr>
            <a:spLocks noChangeShapeType="1"/>
          </p:cNvSpPr>
          <p:nvPr/>
        </p:nvSpPr>
        <p:spPr bwMode="auto">
          <a:xfrm>
            <a:off x="5600700" y="1625600"/>
            <a:ext cx="838200" cy="0"/>
          </a:xfrm>
          <a:prstGeom prst="line">
            <a:avLst/>
          </a:prstGeom>
          <a:noFill/>
          <a:ln w="12700">
            <a:solidFill>
              <a:schemeClr val="tx1"/>
            </a:solidFill>
            <a:round/>
            <a:headEnd type="none" w="sm" len="sm"/>
            <a:tailEnd type="stealth" w="med" len="lg"/>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177" name="Rectangle 33"/>
          <p:cNvSpPr>
            <a:spLocks noChangeArrowheads="1"/>
          </p:cNvSpPr>
          <p:nvPr/>
        </p:nvSpPr>
        <p:spPr bwMode="auto">
          <a:xfrm>
            <a:off x="3060700" y="1246188"/>
            <a:ext cx="357188" cy="388937"/>
          </a:xfrm>
          <a:prstGeom prst="rect">
            <a:avLst/>
          </a:prstGeom>
          <a:noFill/>
          <a:ln w="9525">
            <a:noFill/>
            <a:miter lim="800000"/>
            <a:headEnd/>
            <a:tailEnd/>
          </a:ln>
        </p:spPr>
        <p:txBody>
          <a:bodyPr wrap="none" lIns="92075" tIns="46038" rIns="92075" bIns="46038">
            <a:spAutoFit/>
          </a:bodyPr>
          <a:lstStyle/>
          <a:p>
            <a:pPr algn="ctr" eaLnBrk="0" hangingPunct="0">
              <a:lnSpc>
                <a:spcPct val="80000"/>
              </a:lnSpc>
              <a:spcBef>
                <a:spcPct val="50000"/>
              </a:spcBef>
            </a:pPr>
            <a:r>
              <a:rPr lang="en-US"/>
              <a:t>x</a:t>
            </a:r>
          </a:p>
        </p:txBody>
      </p:sp>
      <p:sp>
        <p:nvSpPr>
          <p:cNvPr id="7178" name="Rectangle 34"/>
          <p:cNvSpPr>
            <a:spLocks noChangeArrowheads="1"/>
          </p:cNvSpPr>
          <p:nvPr/>
        </p:nvSpPr>
        <p:spPr bwMode="auto">
          <a:xfrm>
            <a:off x="5786438" y="1246188"/>
            <a:ext cx="390525" cy="388937"/>
          </a:xfrm>
          <a:prstGeom prst="rect">
            <a:avLst/>
          </a:prstGeom>
          <a:noFill/>
          <a:ln w="9525">
            <a:noFill/>
            <a:miter lim="800000"/>
            <a:headEnd/>
            <a:tailEnd/>
          </a:ln>
        </p:spPr>
        <p:txBody>
          <a:bodyPr wrap="none" lIns="92075" tIns="46038" rIns="92075" bIns="46038">
            <a:spAutoFit/>
          </a:bodyPr>
          <a:lstStyle/>
          <a:p>
            <a:pPr algn="ctr" eaLnBrk="0" hangingPunct="0">
              <a:lnSpc>
                <a:spcPct val="80000"/>
              </a:lnSpc>
              <a:spcBef>
                <a:spcPct val="50000"/>
              </a:spcBef>
            </a:pPr>
            <a:r>
              <a:rPr lang="en-US"/>
              <a:t>Y</a:t>
            </a:r>
          </a:p>
        </p:txBody>
      </p:sp>
      <p:sp>
        <p:nvSpPr>
          <p:cNvPr id="7179" name="Rectangle 35"/>
          <p:cNvSpPr>
            <a:spLocks noChangeArrowheads="1"/>
          </p:cNvSpPr>
          <p:nvPr/>
        </p:nvSpPr>
        <p:spPr bwMode="auto">
          <a:xfrm>
            <a:off x="1879600" y="1219200"/>
            <a:ext cx="889000" cy="812800"/>
          </a:xfrm>
          <a:prstGeom prst="rect">
            <a:avLst/>
          </a:prstGeom>
          <a:solidFill>
            <a:schemeClr val="accent4">
              <a:lumMod val="20000"/>
              <a:lumOff val="80000"/>
            </a:schemeClr>
          </a:solidFill>
          <a:ln w="25400">
            <a:solidFill>
              <a:schemeClr val="tx1"/>
            </a:solidFill>
            <a:miter lim="800000"/>
            <a:headEnd/>
            <a:tailEnd/>
          </a:ln>
        </p:spPr>
        <p:txBody>
          <a:bodyPr wrap="none" lIns="0" tIns="0" rIns="0" bIns="0" anchor="ctr" anchorCtr="1"/>
          <a:lstStyle/>
          <a:p>
            <a:pPr algn="ctr" eaLnBrk="0" hangingPunct="0"/>
            <a:r>
              <a:rPr lang="en-US">
                <a:solidFill>
                  <a:schemeClr val="tx2"/>
                </a:solidFill>
              </a:rPr>
              <a:t>ADC</a:t>
            </a:r>
            <a:endParaRPr lang="en-US"/>
          </a:p>
        </p:txBody>
      </p:sp>
      <p:sp>
        <p:nvSpPr>
          <p:cNvPr id="7180" name="Rectangle 36"/>
          <p:cNvSpPr>
            <a:spLocks noChangeArrowheads="1"/>
          </p:cNvSpPr>
          <p:nvPr/>
        </p:nvSpPr>
        <p:spPr bwMode="auto">
          <a:xfrm>
            <a:off x="3632200" y="914400"/>
            <a:ext cx="1955800" cy="1422400"/>
          </a:xfrm>
          <a:prstGeom prst="rect">
            <a:avLst/>
          </a:prstGeom>
          <a:solidFill>
            <a:schemeClr val="accent5">
              <a:lumMod val="20000"/>
              <a:lumOff val="80000"/>
            </a:schemeClr>
          </a:solidFill>
          <a:ln w="25400">
            <a:solidFill>
              <a:schemeClr val="tx1"/>
            </a:solidFill>
            <a:miter lim="800000"/>
            <a:headEnd/>
            <a:tailEnd/>
          </a:ln>
        </p:spPr>
        <p:txBody>
          <a:bodyPr wrap="none" lIns="0" tIns="0" rIns="0" bIns="0" anchor="ctr" anchorCtr="1"/>
          <a:lstStyle/>
          <a:p>
            <a:pPr algn="ctr" eaLnBrk="0" hangingPunct="0"/>
            <a:endParaRPr lang="en-US" sz="2800"/>
          </a:p>
          <a:p>
            <a:pPr algn="ctr" eaLnBrk="0" hangingPunct="0"/>
            <a:r>
              <a:rPr lang="en-US" sz="2800"/>
              <a:t>DSP</a:t>
            </a:r>
          </a:p>
          <a:p>
            <a:pPr algn="ctr" eaLnBrk="0" hangingPunct="0"/>
            <a:endParaRPr lang="en-US" sz="2800"/>
          </a:p>
        </p:txBody>
      </p:sp>
      <p:sp>
        <p:nvSpPr>
          <p:cNvPr id="214053" name="Freeform 37"/>
          <p:cNvSpPr>
            <a:spLocks/>
          </p:cNvSpPr>
          <p:nvPr/>
        </p:nvSpPr>
        <p:spPr bwMode="auto">
          <a:xfrm>
            <a:off x="1158875" y="1357313"/>
            <a:ext cx="669925" cy="471487"/>
          </a:xfrm>
          <a:custGeom>
            <a:avLst/>
            <a:gdLst/>
            <a:ahLst/>
            <a:cxnLst>
              <a:cxn ang="0">
                <a:pos x="0" y="139"/>
              </a:cxn>
              <a:cxn ang="0">
                <a:pos x="64" y="19"/>
              </a:cxn>
              <a:cxn ang="0">
                <a:pos x="164" y="255"/>
              </a:cxn>
              <a:cxn ang="0">
                <a:pos x="224" y="139"/>
              </a:cxn>
            </a:cxnLst>
            <a:rect l="0" t="0" r="r" b="b"/>
            <a:pathLst>
              <a:path w="224" h="275">
                <a:moveTo>
                  <a:pt x="0" y="139"/>
                </a:moveTo>
                <a:cubicBezTo>
                  <a:pt x="10" y="119"/>
                  <a:pt x="37" y="0"/>
                  <a:pt x="64" y="19"/>
                </a:cubicBezTo>
                <a:cubicBezTo>
                  <a:pt x="91" y="38"/>
                  <a:pt x="137" y="235"/>
                  <a:pt x="164" y="255"/>
                </a:cubicBezTo>
                <a:cubicBezTo>
                  <a:pt x="191" y="275"/>
                  <a:pt x="212" y="163"/>
                  <a:pt x="224" y="139"/>
                </a:cubicBezTo>
              </a:path>
            </a:pathLst>
          </a:custGeom>
          <a:noFill/>
          <a:ln w="28575" cap="flat" cmpd="sng">
            <a:solidFill>
              <a:schemeClr val="tx2"/>
            </a:solidFill>
            <a:prstDash val="solid"/>
            <a:round/>
            <a:headEnd type="none" w="sm" len="sm"/>
            <a:tailEnd type="none" w="sm" len="sm"/>
          </a:ln>
          <a:effectLst/>
        </p:spPr>
        <p:txBody>
          <a:bodyPr wrap="none" lIns="92075" tIns="46038" rIns="92075" bIns="46038"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14054" name="Freeform 38"/>
          <p:cNvSpPr>
            <a:spLocks/>
          </p:cNvSpPr>
          <p:nvPr/>
        </p:nvSpPr>
        <p:spPr bwMode="auto">
          <a:xfrm flipV="1">
            <a:off x="7391400" y="1357313"/>
            <a:ext cx="669925" cy="471487"/>
          </a:xfrm>
          <a:custGeom>
            <a:avLst/>
            <a:gdLst/>
            <a:ahLst/>
            <a:cxnLst>
              <a:cxn ang="0">
                <a:pos x="0" y="139"/>
              </a:cxn>
              <a:cxn ang="0">
                <a:pos x="64" y="19"/>
              </a:cxn>
              <a:cxn ang="0">
                <a:pos x="164" y="255"/>
              </a:cxn>
              <a:cxn ang="0">
                <a:pos x="224" y="139"/>
              </a:cxn>
            </a:cxnLst>
            <a:rect l="0" t="0" r="r" b="b"/>
            <a:pathLst>
              <a:path w="224" h="275">
                <a:moveTo>
                  <a:pt x="0" y="139"/>
                </a:moveTo>
                <a:cubicBezTo>
                  <a:pt x="10" y="119"/>
                  <a:pt x="37" y="0"/>
                  <a:pt x="64" y="19"/>
                </a:cubicBezTo>
                <a:cubicBezTo>
                  <a:pt x="91" y="38"/>
                  <a:pt x="137" y="235"/>
                  <a:pt x="164" y="255"/>
                </a:cubicBezTo>
                <a:cubicBezTo>
                  <a:pt x="191" y="275"/>
                  <a:pt x="212" y="163"/>
                  <a:pt x="224" y="139"/>
                </a:cubicBezTo>
              </a:path>
            </a:pathLst>
          </a:custGeom>
          <a:noFill/>
          <a:ln w="28575" cap="flat" cmpd="sng">
            <a:solidFill>
              <a:schemeClr val="tx2"/>
            </a:solidFill>
            <a:prstDash val="solid"/>
            <a:round/>
            <a:headEnd type="none" w="sm" len="sm"/>
            <a:tailEnd type="none" w="sm" len="sm"/>
          </a:ln>
          <a:effectLst/>
        </p:spPr>
        <p:txBody>
          <a:bodyPr wrap="none" lIns="92075" tIns="46038" rIns="92075" bIns="46038"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14064" name="Leading Question"/>
          <p:cNvSpPr txBox="1">
            <a:spLocks noChangeArrowheads="1"/>
          </p:cNvSpPr>
          <p:nvPr/>
        </p:nvSpPr>
        <p:spPr bwMode="auto">
          <a:xfrm>
            <a:off x="2476500" y="6367463"/>
            <a:ext cx="6350000" cy="244475"/>
          </a:xfrm>
          <a:prstGeom prst="rect">
            <a:avLst/>
          </a:prstGeom>
          <a:noFill/>
          <a:ln w="12700">
            <a:noFill/>
            <a:miter lim="800000"/>
            <a:headEnd type="none" w="sm" len="sm"/>
            <a:tailEnd type="none" w="sm" len="sm"/>
          </a:ln>
        </p:spPr>
        <p:txBody>
          <a:bodyPr wrap="none" lIns="0" tIns="0" rIns="0" bIns="0" anchor="b">
            <a:spAutoFit/>
          </a:bodyPr>
          <a:lstStyle/>
          <a:p>
            <a:pPr algn="r" eaLnBrk="0" hangingPunct="0">
              <a:lnSpc>
                <a:spcPct val="80000"/>
              </a:lnSpc>
            </a:pPr>
            <a:r>
              <a:rPr lang="en-US" sz="2000" b="0">
                <a:solidFill>
                  <a:schemeClr val="tx2"/>
                </a:solidFill>
                <a:latin typeface="Arial Narrow" pitchFamily="34" charset="0"/>
              </a:rPr>
              <a:t>How is the architecture designed to maximize computations like this?</a:t>
            </a:r>
          </a:p>
        </p:txBody>
      </p:sp>
    </p:spTree>
    <p:extLst>
      <p:ext uri="{BB962C8B-B14F-4D97-AF65-F5344CB8AC3E}">
        <p14:creationId xmlns:p14="http://schemas.microsoft.com/office/powerpoint/2010/main" val="3971755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40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6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'C6x CPU Architecture</a:t>
            </a:r>
          </a:p>
        </p:txBody>
      </p:sp>
      <p:grpSp>
        <p:nvGrpSpPr>
          <p:cNvPr id="8195" name="Group 3"/>
          <p:cNvGrpSpPr>
            <a:grpSpLocks/>
          </p:cNvGrpSpPr>
          <p:nvPr/>
        </p:nvGrpSpPr>
        <p:grpSpPr bwMode="auto">
          <a:xfrm>
            <a:off x="498475" y="568325"/>
            <a:ext cx="4302125" cy="1074738"/>
            <a:chOff x="218" y="432"/>
            <a:chExt cx="2710" cy="677"/>
          </a:xfrm>
        </p:grpSpPr>
        <p:sp>
          <p:nvSpPr>
            <p:cNvPr id="8248" name="Rectangle 4"/>
            <p:cNvSpPr>
              <a:spLocks noChangeArrowheads="1"/>
            </p:cNvSpPr>
            <p:nvPr/>
          </p:nvSpPr>
          <p:spPr bwMode="auto">
            <a:xfrm>
              <a:off x="218" y="432"/>
              <a:ext cx="2710" cy="467"/>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b="0"/>
                <a:t>Memory</a:t>
              </a:r>
            </a:p>
          </p:txBody>
        </p:sp>
        <p:sp>
          <p:nvSpPr>
            <p:cNvPr id="620549" name="Line 5"/>
            <p:cNvSpPr>
              <a:spLocks noChangeShapeType="1"/>
            </p:cNvSpPr>
            <p:nvPr/>
          </p:nvSpPr>
          <p:spPr bwMode="auto">
            <a:xfrm flipV="1">
              <a:off x="1278" y="899"/>
              <a:ext cx="0" cy="210"/>
            </a:xfrm>
            <a:prstGeom prst="line">
              <a:avLst/>
            </a:prstGeom>
            <a:noFill/>
            <a:ln w="12700">
              <a:solidFill>
                <a:schemeClr val="tx1"/>
              </a:solidFill>
              <a:round/>
              <a:headEnd type="triangle" w="sm" len="sm"/>
              <a:tailEnd type="triangl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50" name="Line 6"/>
            <p:cNvSpPr>
              <a:spLocks noChangeShapeType="1"/>
            </p:cNvSpPr>
            <p:nvPr/>
          </p:nvSpPr>
          <p:spPr bwMode="auto">
            <a:xfrm flipV="1">
              <a:off x="1790" y="899"/>
              <a:ext cx="0" cy="210"/>
            </a:xfrm>
            <a:prstGeom prst="line">
              <a:avLst/>
            </a:prstGeom>
            <a:noFill/>
            <a:ln w="12700">
              <a:solidFill>
                <a:schemeClr val="tx1"/>
              </a:solidFill>
              <a:round/>
              <a:headEnd type="triangle" w="sm" len="sm"/>
              <a:tailEnd type="triangl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8196" name="Text Box 7"/>
          <p:cNvSpPr txBox="1">
            <a:spLocks noChangeArrowheads="1"/>
          </p:cNvSpPr>
          <p:nvPr/>
        </p:nvSpPr>
        <p:spPr bwMode="auto">
          <a:xfrm>
            <a:off x="5029200" y="542264"/>
            <a:ext cx="3962400" cy="5949950"/>
          </a:xfrm>
          <a:prstGeom prst="rect">
            <a:avLst/>
          </a:prstGeom>
          <a:noFill/>
          <a:ln w="12700">
            <a:noFill/>
            <a:miter lim="800000"/>
            <a:headEnd type="none" w="sm" len="sm"/>
            <a:tailEnd type="none" w="sm" len="sm"/>
          </a:ln>
        </p:spPr>
        <p:txBody>
          <a:bodyPr lIns="92075" tIns="91440" rIns="0" bIns="91440">
            <a:spAutoFit/>
          </a:bodyPr>
          <a:lstStyle/>
          <a:p>
            <a:pPr marL="342900" indent="-342900" eaLnBrk="0" hangingPunct="0">
              <a:lnSpc>
                <a:spcPct val="90000"/>
              </a:lnSpc>
              <a:spcBef>
                <a:spcPct val="50000"/>
              </a:spcBef>
              <a:buClr>
                <a:schemeClr val="tx2"/>
              </a:buClr>
              <a:buSzPct val="75000"/>
              <a:buFont typeface="Wingdings" pitchFamily="2" charset="2"/>
              <a:buChar char=""/>
            </a:pPr>
            <a:r>
              <a:rPr lang="en-US" sz="2000" b="0">
                <a:latin typeface="Arial Narrow" pitchFamily="34" charset="0"/>
              </a:rPr>
              <a:t>‘C6x Compiler </a:t>
            </a:r>
            <a:r>
              <a:rPr lang="en-US" sz="2000" b="0" u="sng">
                <a:solidFill>
                  <a:schemeClr val="tx2"/>
                </a:solidFill>
                <a:latin typeface="Arial Narrow" pitchFamily="34" charset="0"/>
              </a:rPr>
              <a:t>excels at Natural C</a:t>
            </a:r>
            <a:endParaRPr lang="en-US" sz="2000" b="0">
              <a:latin typeface="Arial Narrow" pitchFamily="34" charset="0"/>
            </a:endParaRPr>
          </a:p>
          <a:p>
            <a:pPr marL="342900" indent="-342900" eaLnBrk="0" hangingPunct="0">
              <a:lnSpc>
                <a:spcPct val="90000"/>
              </a:lnSpc>
              <a:spcBef>
                <a:spcPct val="50000"/>
              </a:spcBef>
              <a:buClr>
                <a:schemeClr val="tx2"/>
              </a:buClr>
              <a:buSzPct val="75000"/>
              <a:buFont typeface="Wingdings" pitchFamily="2" charset="2"/>
              <a:buChar char=""/>
            </a:pPr>
            <a:r>
              <a:rPr lang="en-US" sz="2000" b="0">
                <a:latin typeface="Arial Narrow" pitchFamily="34" charset="0"/>
              </a:rPr>
              <a:t>Multiplier (.M) and ALU (.L) provide up to </a:t>
            </a:r>
            <a:r>
              <a:rPr lang="en-US" sz="2000" b="0" u="sng">
                <a:solidFill>
                  <a:schemeClr val="tx2"/>
                </a:solidFill>
                <a:latin typeface="Arial Narrow" pitchFamily="34" charset="0"/>
              </a:rPr>
              <a:t>8 MACs/cycle</a:t>
            </a:r>
            <a:r>
              <a:rPr lang="en-US" sz="2000" b="0">
                <a:latin typeface="Arial Narrow" pitchFamily="34" charset="0"/>
              </a:rPr>
              <a:t> (8x8 </a:t>
            </a:r>
            <a:r>
              <a:rPr lang="en-US" sz="1600" b="0">
                <a:latin typeface="Arial Narrow" pitchFamily="34" charset="0"/>
              </a:rPr>
              <a:t>or</a:t>
            </a:r>
            <a:r>
              <a:rPr lang="en-US" sz="2000" b="0">
                <a:latin typeface="Arial Narrow" pitchFamily="34" charset="0"/>
              </a:rPr>
              <a:t> 16x16)</a:t>
            </a:r>
          </a:p>
          <a:p>
            <a:pPr marL="342900" indent="-342900" eaLnBrk="0" hangingPunct="0">
              <a:lnSpc>
                <a:spcPct val="90000"/>
              </a:lnSpc>
              <a:spcBef>
                <a:spcPct val="50000"/>
              </a:spcBef>
              <a:buClr>
                <a:schemeClr val="tx2"/>
              </a:buClr>
              <a:buSzPct val="75000"/>
              <a:buFont typeface="Wingdings" pitchFamily="2" charset="2"/>
              <a:buChar char=""/>
            </a:pPr>
            <a:r>
              <a:rPr lang="en-US" sz="2000" b="0" u="sng">
                <a:solidFill>
                  <a:schemeClr val="tx2"/>
                </a:solidFill>
                <a:latin typeface="Arial Narrow" pitchFamily="34" charset="0"/>
              </a:rPr>
              <a:t>Specialized instructions</a:t>
            </a:r>
            <a:r>
              <a:rPr lang="en-US" sz="2000" b="0">
                <a:latin typeface="Arial Narrow" pitchFamily="34" charset="0"/>
              </a:rPr>
              <a:t> accelerate intensive, non-MAC oriented calculations. Examples include:</a:t>
            </a:r>
          </a:p>
          <a:p>
            <a:pPr marL="342900" indent="-342900" eaLnBrk="0" hangingPunct="0">
              <a:lnSpc>
                <a:spcPct val="90000"/>
              </a:lnSpc>
              <a:spcBef>
                <a:spcPct val="20000"/>
              </a:spcBef>
              <a:buClr>
                <a:schemeClr val="tx2"/>
              </a:buClr>
              <a:buSzPct val="75000"/>
              <a:buFont typeface="Wingdings" pitchFamily="2" charset="2"/>
              <a:buNone/>
            </a:pPr>
            <a:r>
              <a:rPr lang="en-US" sz="2000" b="0">
                <a:latin typeface="Arial Narrow" pitchFamily="34" charset="0"/>
              </a:rPr>
              <a:t>	   Video compression, Machine </a:t>
            </a:r>
            <a:br>
              <a:rPr lang="en-US" sz="2000" b="0">
                <a:latin typeface="Arial Narrow" pitchFamily="34" charset="0"/>
              </a:rPr>
            </a:br>
            <a:r>
              <a:rPr lang="en-US" sz="2000" b="0">
                <a:latin typeface="Arial Narrow" pitchFamily="34" charset="0"/>
              </a:rPr>
              <a:t>   Vision, Reed Solomon, …</a:t>
            </a:r>
          </a:p>
          <a:p>
            <a:pPr marL="342900" indent="-342900" eaLnBrk="0" hangingPunct="0">
              <a:lnSpc>
                <a:spcPct val="90000"/>
              </a:lnSpc>
              <a:spcBef>
                <a:spcPct val="50000"/>
              </a:spcBef>
              <a:buClr>
                <a:schemeClr val="tx2"/>
              </a:buClr>
              <a:buSzPct val="75000"/>
              <a:buFont typeface="Wingdings" pitchFamily="2" charset="2"/>
              <a:buChar char=""/>
            </a:pPr>
            <a:r>
              <a:rPr lang="en-US" sz="2000" b="0">
                <a:latin typeface="Arial Narrow" pitchFamily="34" charset="0"/>
              </a:rPr>
              <a:t>While </a:t>
            </a:r>
            <a:r>
              <a:rPr lang="en-US" sz="2000" b="0" u="sng">
                <a:solidFill>
                  <a:schemeClr val="tx2"/>
                </a:solidFill>
                <a:latin typeface="Arial Narrow" pitchFamily="34" charset="0"/>
              </a:rPr>
              <a:t>MMACs</a:t>
            </a:r>
            <a:r>
              <a:rPr lang="en-US" sz="2000" b="0">
                <a:latin typeface="Arial Narrow" pitchFamily="34" charset="0"/>
              </a:rPr>
              <a:t> speed math intensive algorithms, </a:t>
            </a:r>
            <a:r>
              <a:rPr lang="en-US" sz="2000" b="0" u="sng">
                <a:solidFill>
                  <a:schemeClr val="tx2"/>
                </a:solidFill>
                <a:latin typeface="Arial Narrow" pitchFamily="34" charset="0"/>
              </a:rPr>
              <a:t>flexibility of 8 independent functional units</a:t>
            </a:r>
            <a:r>
              <a:rPr lang="en-US" sz="2000" b="0">
                <a:latin typeface="Arial Narrow" pitchFamily="34" charset="0"/>
              </a:rPr>
              <a:t> allows the compiler to quickly perform other types of processing</a:t>
            </a:r>
          </a:p>
          <a:p>
            <a:pPr marL="342900" indent="-342900" eaLnBrk="0" hangingPunct="0">
              <a:lnSpc>
                <a:spcPct val="90000"/>
              </a:lnSpc>
              <a:spcBef>
                <a:spcPct val="50000"/>
              </a:spcBef>
              <a:buClr>
                <a:schemeClr val="tx2"/>
              </a:buClr>
              <a:buSzPct val="75000"/>
              <a:buFont typeface="Wingdings" pitchFamily="2" charset="2"/>
              <a:buChar char=""/>
            </a:pPr>
            <a:r>
              <a:rPr lang="en-US" sz="2000" b="0">
                <a:latin typeface="Arial Narrow" pitchFamily="34" charset="0"/>
              </a:rPr>
              <a:t>‘C6x CPU can dispatch up to </a:t>
            </a:r>
            <a:r>
              <a:rPr lang="en-US" sz="2000" b="0" u="sng">
                <a:solidFill>
                  <a:schemeClr val="tx2"/>
                </a:solidFill>
                <a:latin typeface="Arial Narrow" pitchFamily="34" charset="0"/>
              </a:rPr>
              <a:t>eight parallel instructions</a:t>
            </a:r>
            <a:r>
              <a:rPr lang="en-US" sz="2000" b="0">
                <a:latin typeface="Arial Narrow" pitchFamily="34" charset="0"/>
              </a:rPr>
              <a:t> each cycle</a:t>
            </a:r>
          </a:p>
          <a:p>
            <a:pPr marL="342900" indent="-342900" eaLnBrk="0" hangingPunct="0">
              <a:lnSpc>
                <a:spcPct val="90000"/>
              </a:lnSpc>
              <a:spcBef>
                <a:spcPct val="50000"/>
              </a:spcBef>
              <a:buClr>
                <a:schemeClr val="tx2"/>
              </a:buClr>
              <a:buSzPct val="75000"/>
              <a:buFont typeface="Wingdings" pitchFamily="2" charset="2"/>
              <a:buChar char=""/>
            </a:pPr>
            <a:r>
              <a:rPr lang="en-US" sz="2000" b="0" u="sng">
                <a:solidFill>
                  <a:schemeClr val="tx2"/>
                </a:solidFill>
                <a:latin typeface="Arial Narrow" pitchFamily="34" charset="0"/>
              </a:rPr>
              <a:t>All ‘C6x instructions are conditional</a:t>
            </a:r>
            <a:r>
              <a:rPr lang="en-US" sz="2000" b="0">
                <a:latin typeface="Arial Narrow" pitchFamily="34" charset="0"/>
              </a:rPr>
              <a:t> allowing efficient hardware pipelining</a:t>
            </a:r>
          </a:p>
        </p:txBody>
      </p:sp>
      <p:sp>
        <p:nvSpPr>
          <p:cNvPr id="620552" name="Rectangle 8"/>
          <p:cNvSpPr>
            <a:spLocks noChangeArrowheads="1"/>
          </p:cNvSpPr>
          <p:nvPr/>
        </p:nvSpPr>
        <p:spPr bwMode="auto">
          <a:xfrm>
            <a:off x="498475" y="1517650"/>
            <a:ext cx="936625" cy="4217988"/>
          </a:xfrm>
          <a:prstGeom prst="rect">
            <a:avLst/>
          </a:prstGeom>
          <a:solidFill>
            <a:schemeClr val="accent5">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algn="ctr" eaLnBrk="0" hangingPunct="0">
              <a:lnSpc>
                <a:spcPct val="80000"/>
              </a:lnSpc>
              <a:spcBef>
                <a:spcPct val="50000"/>
              </a:spcBef>
              <a:defRPr/>
            </a:pPr>
            <a:endParaRPr lang="en-US" sz="2000">
              <a:effectLst>
                <a:outerShdw blurRad="38100" dist="38100" dir="2700000" algn="tl">
                  <a:srgbClr val="FFFFFF"/>
                </a:outerShdw>
              </a:effectLst>
            </a:endParaRPr>
          </a:p>
        </p:txBody>
      </p:sp>
      <p:sp>
        <p:nvSpPr>
          <p:cNvPr id="620553" name="Line 9"/>
          <p:cNvSpPr>
            <a:spLocks noChangeShapeType="1"/>
          </p:cNvSpPr>
          <p:nvPr/>
        </p:nvSpPr>
        <p:spPr bwMode="auto">
          <a:xfrm>
            <a:off x="498475" y="1936750"/>
            <a:ext cx="936625" cy="0"/>
          </a:xfrm>
          <a:prstGeom prst="line">
            <a:avLst/>
          </a:prstGeom>
          <a:no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54" name="Line 10"/>
          <p:cNvSpPr>
            <a:spLocks noChangeShapeType="1"/>
          </p:cNvSpPr>
          <p:nvPr/>
        </p:nvSpPr>
        <p:spPr bwMode="auto">
          <a:xfrm>
            <a:off x="498475" y="2868613"/>
            <a:ext cx="936625" cy="0"/>
          </a:xfrm>
          <a:prstGeom prst="line">
            <a:avLst/>
          </a:prstGeom>
          <a:no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55" name="Line 11"/>
          <p:cNvSpPr>
            <a:spLocks noChangeShapeType="1"/>
          </p:cNvSpPr>
          <p:nvPr/>
        </p:nvSpPr>
        <p:spPr bwMode="auto">
          <a:xfrm>
            <a:off x="498475" y="3333750"/>
            <a:ext cx="936625" cy="0"/>
          </a:xfrm>
          <a:prstGeom prst="line">
            <a:avLst/>
          </a:prstGeom>
          <a:no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56" name="Line 12"/>
          <p:cNvSpPr>
            <a:spLocks noChangeShapeType="1"/>
          </p:cNvSpPr>
          <p:nvPr/>
        </p:nvSpPr>
        <p:spPr bwMode="auto">
          <a:xfrm>
            <a:off x="498475" y="3800475"/>
            <a:ext cx="936625" cy="0"/>
          </a:xfrm>
          <a:prstGeom prst="line">
            <a:avLst/>
          </a:prstGeom>
          <a:no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57" name="Line 13"/>
          <p:cNvSpPr>
            <a:spLocks noChangeShapeType="1"/>
          </p:cNvSpPr>
          <p:nvPr/>
        </p:nvSpPr>
        <p:spPr bwMode="auto">
          <a:xfrm>
            <a:off x="498475" y="2401888"/>
            <a:ext cx="936625" cy="0"/>
          </a:xfrm>
          <a:prstGeom prst="line">
            <a:avLst/>
          </a:prstGeom>
          <a:no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58" name="Line 14"/>
          <p:cNvSpPr>
            <a:spLocks noChangeShapeType="1"/>
          </p:cNvSpPr>
          <p:nvPr/>
        </p:nvSpPr>
        <p:spPr bwMode="auto">
          <a:xfrm>
            <a:off x="498475" y="5287963"/>
            <a:ext cx="936625" cy="0"/>
          </a:xfrm>
          <a:prstGeom prst="line">
            <a:avLst/>
          </a:prstGeom>
          <a:no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59" name="Line 15"/>
          <p:cNvSpPr>
            <a:spLocks noChangeShapeType="1"/>
          </p:cNvSpPr>
          <p:nvPr/>
        </p:nvSpPr>
        <p:spPr bwMode="auto">
          <a:xfrm>
            <a:off x="498475" y="5005388"/>
            <a:ext cx="936625" cy="0"/>
          </a:xfrm>
          <a:prstGeom prst="line">
            <a:avLst/>
          </a:prstGeom>
          <a:no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205" name="Rectangle 16"/>
          <p:cNvSpPr>
            <a:spLocks noChangeArrowheads="1"/>
          </p:cNvSpPr>
          <p:nvPr/>
        </p:nvSpPr>
        <p:spPr bwMode="auto">
          <a:xfrm>
            <a:off x="738188" y="1554163"/>
            <a:ext cx="515937" cy="339725"/>
          </a:xfrm>
          <a:prstGeom prst="rect">
            <a:avLst/>
          </a:prstGeom>
          <a:solidFill>
            <a:schemeClr val="accent5">
              <a:lumMod val="20000"/>
              <a:lumOff val="80000"/>
            </a:schemeClr>
          </a:solidFill>
          <a:ln w="9525">
            <a:noFill/>
            <a:miter lim="800000"/>
            <a:headEnd/>
            <a:tailEnd/>
          </a:ln>
        </p:spPr>
        <p:txBody>
          <a:bodyPr wrap="none" lIns="92075" tIns="46038" rIns="92075" bIns="46038">
            <a:spAutoFit/>
          </a:bodyPr>
          <a:lstStyle/>
          <a:p>
            <a:pPr algn="ctr" eaLnBrk="0" hangingPunct="0">
              <a:lnSpc>
                <a:spcPct val="80000"/>
              </a:lnSpc>
              <a:spcBef>
                <a:spcPct val="50000"/>
              </a:spcBef>
            </a:pPr>
            <a:r>
              <a:rPr lang="en-US" sz="2000"/>
              <a:t>A0</a:t>
            </a:r>
          </a:p>
        </p:txBody>
      </p:sp>
      <p:sp>
        <p:nvSpPr>
          <p:cNvPr id="8206" name="Rectangle 17"/>
          <p:cNvSpPr>
            <a:spLocks noChangeArrowheads="1"/>
          </p:cNvSpPr>
          <p:nvPr/>
        </p:nvSpPr>
        <p:spPr bwMode="auto">
          <a:xfrm>
            <a:off x="649288" y="5359400"/>
            <a:ext cx="650875" cy="336550"/>
          </a:xfrm>
          <a:prstGeom prst="rect">
            <a:avLst/>
          </a:prstGeom>
          <a:solidFill>
            <a:schemeClr val="accent5">
              <a:lumMod val="20000"/>
              <a:lumOff val="80000"/>
            </a:schemeClr>
          </a:solidFill>
          <a:ln w="9525">
            <a:noFill/>
            <a:miter lim="800000"/>
            <a:headEnd/>
            <a:tailEnd/>
          </a:ln>
        </p:spPr>
        <p:txBody>
          <a:bodyPr wrap="none" lIns="92075" tIns="46038" rIns="92075" bIns="46038">
            <a:spAutoFit/>
          </a:bodyPr>
          <a:lstStyle/>
          <a:p>
            <a:pPr algn="ctr" eaLnBrk="0" hangingPunct="0">
              <a:lnSpc>
                <a:spcPct val="80000"/>
              </a:lnSpc>
              <a:spcBef>
                <a:spcPct val="50000"/>
              </a:spcBef>
            </a:pPr>
            <a:r>
              <a:rPr lang="en-US" sz="2000"/>
              <a:t>A31</a:t>
            </a:r>
          </a:p>
        </p:txBody>
      </p:sp>
      <p:sp>
        <p:nvSpPr>
          <p:cNvPr id="8207" name="Rectangle 18"/>
          <p:cNvSpPr>
            <a:spLocks noChangeArrowheads="1"/>
          </p:cNvSpPr>
          <p:nvPr/>
        </p:nvSpPr>
        <p:spPr bwMode="auto">
          <a:xfrm>
            <a:off x="865188" y="5045075"/>
            <a:ext cx="257175" cy="215900"/>
          </a:xfrm>
          <a:prstGeom prst="rect">
            <a:avLst/>
          </a:prstGeom>
          <a:solidFill>
            <a:schemeClr val="accent5">
              <a:lumMod val="20000"/>
              <a:lumOff val="80000"/>
            </a:schemeClr>
          </a:solidFill>
          <a:ln w="9525">
            <a:noFill/>
            <a:miter lim="800000"/>
            <a:headEnd/>
            <a:tailEnd/>
          </a:ln>
        </p:spPr>
        <p:txBody>
          <a:bodyPr wrap="none" lIns="92075" tIns="46038" rIns="92075" bIns="46038">
            <a:spAutoFit/>
          </a:bodyPr>
          <a:lstStyle/>
          <a:p>
            <a:pPr algn="ctr" eaLnBrk="0" hangingPunct="0">
              <a:lnSpc>
                <a:spcPct val="20000"/>
              </a:lnSpc>
              <a:spcBef>
                <a:spcPct val="50000"/>
              </a:spcBef>
            </a:pPr>
            <a:r>
              <a:rPr lang="en-US" sz="2000"/>
              <a:t>.</a:t>
            </a:r>
            <a:br>
              <a:rPr lang="en-US" sz="2000"/>
            </a:br>
            <a:r>
              <a:rPr lang="en-US" sz="2000"/>
              <a:t>.</a:t>
            </a:r>
          </a:p>
        </p:txBody>
      </p:sp>
      <p:sp>
        <p:nvSpPr>
          <p:cNvPr id="620563" name="Line 19"/>
          <p:cNvSpPr>
            <a:spLocks noChangeShapeType="1"/>
          </p:cNvSpPr>
          <p:nvPr/>
        </p:nvSpPr>
        <p:spPr bwMode="auto">
          <a:xfrm>
            <a:off x="498475" y="4549775"/>
            <a:ext cx="936625" cy="0"/>
          </a:xfrm>
          <a:prstGeom prst="line">
            <a:avLst/>
          </a:prstGeom>
          <a:no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64" name="Line 20"/>
          <p:cNvSpPr>
            <a:spLocks noChangeShapeType="1"/>
          </p:cNvSpPr>
          <p:nvPr/>
        </p:nvSpPr>
        <p:spPr bwMode="auto">
          <a:xfrm>
            <a:off x="498475" y="4267200"/>
            <a:ext cx="936625" cy="0"/>
          </a:xfrm>
          <a:prstGeom prst="line">
            <a:avLst/>
          </a:prstGeom>
          <a:no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65" name="Rectangle 21"/>
          <p:cNvSpPr>
            <a:spLocks noChangeArrowheads="1"/>
          </p:cNvSpPr>
          <p:nvPr/>
        </p:nvSpPr>
        <p:spPr bwMode="auto">
          <a:xfrm>
            <a:off x="1916113" y="2774950"/>
            <a:ext cx="615950" cy="63817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eaLnBrk="0" hangingPunct="0">
              <a:defRPr/>
            </a:pPr>
            <a:r>
              <a:rPr lang="en-US" sz="2000"/>
              <a:t>.S1</a:t>
            </a:r>
          </a:p>
        </p:txBody>
      </p:sp>
      <p:sp>
        <p:nvSpPr>
          <p:cNvPr id="620566" name="Rectangle 22"/>
          <p:cNvSpPr>
            <a:spLocks noChangeArrowheads="1"/>
          </p:cNvSpPr>
          <p:nvPr/>
        </p:nvSpPr>
        <p:spPr bwMode="auto">
          <a:xfrm>
            <a:off x="1916113" y="1673225"/>
            <a:ext cx="615950" cy="63817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eaLnBrk="0" hangingPunct="0">
              <a:defRPr/>
            </a:pPr>
            <a:r>
              <a:rPr lang="en-US" sz="2000"/>
              <a:t>.D1</a:t>
            </a:r>
          </a:p>
        </p:txBody>
      </p:sp>
      <p:sp>
        <p:nvSpPr>
          <p:cNvPr id="620567" name="Rectangle 23"/>
          <p:cNvSpPr>
            <a:spLocks noChangeArrowheads="1"/>
          </p:cNvSpPr>
          <p:nvPr/>
        </p:nvSpPr>
        <p:spPr bwMode="auto">
          <a:xfrm>
            <a:off x="1916113" y="4973638"/>
            <a:ext cx="615950" cy="638175"/>
          </a:xfrm>
          <a:prstGeom prst="rect">
            <a:avLst/>
          </a:prstGeom>
          <a:solidFill>
            <a:srgbClr val="CCFF66"/>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eaLnBrk="0" hangingPunct="0">
              <a:defRPr/>
            </a:pPr>
            <a:r>
              <a:rPr lang="en-US" sz="2000"/>
              <a:t>.L1</a:t>
            </a:r>
          </a:p>
        </p:txBody>
      </p:sp>
      <p:grpSp>
        <p:nvGrpSpPr>
          <p:cNvPr id="8213" name="Group 24"/>
          <p:cNvGrpSpPr>
            <a:grpSpLocks/>
          </p:cNvGrpSpPr>
          <p:nvPr/>
        </p:nvGrpSpPr>
        <p:grpSpPr bwMode="auto">
          <a:xfrm>
            <a:off x="1447800" y="2019300"/>
            <a:ext cx="457200" cy="3303588"/>
            <a:chOff x="824" y="1272"/>
            <a:chExt cx="261" cy="2081"/>
          </a:xfrm>
        </p:grpSpPr>
        <p:sp>
          <p:nvSpPr>
            <p:cNvPr id="620569" name="Line 25"/>
            <p:cNvSpPr>
              <a:spLocks noChangeShapeType="1"/>
            </p:cNvSpPr>
            <p:nvPr/>
          </p:nvSpPr>
          <p:spPr bwMode="auto">
            <a:xfrm flipH="1">
              <a:off x="824" y="1966"/>
              <a:ext cx="261" cy="0"/>
            </a:xfrm>
            <a:prstGeom prst="line">
              <a:avLst/>
            </a:prstGeom>
            <a:noFill/>
            <a:ln w="12700">
              <a:solidFill>
                <a:schemeClr val="tx1"/>
              </a:solidFill>
              <a:round/>
              <a:headEnd type="triangle" w="sm" len="sm"/>
              <a:tailEnd type="triangl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70" name="Line 26"/>
            <p:cNvSpPr>
              <a:spLocks noChangeShapeType="1"/>
            </p:cNvSpPr>
            <p:nvPr/>
          </p:nvSpPr>
          <p:spPr bwMode="auto">
            <a:xfrm flipH="1">
              <a:off x="824" y="2659"/>
              <a:ext cx="261" cy="0"/>
            </a:xfrm>
            <a:prstGeom prst="line">
              <a:avLst/>
            </a:prstGeom>
            <a:noFill/>
            <a:ln w="12700">
              <a:solidFill>
                <a:schemeClr val="tx1"/>
              </a:solidFill>
              <a:round/>
              <a:headEnd type="triangle" w="sm" len="sm"/>
              <a:tailEnd type="triangl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71" name="Line 27"/>
            <p:cNvSpPr>
              <a:spLocks noChangeShapeType="1"/>
            </p:cNvSpPr>
            <p:nvPr/>
          </p:nvSpPr>
          <p:spPr bwMode="auto">
            <a:xfrm flipH="1">
              <a:off x="824" y="1272"/>
              <a:ext cx="261" cy="0"/>
            </a:xfrm>
            <a:prstGeom prst="line">
              <a:avLst/>
            </a:prstGeom>
            <a:noFill/>
            <a:ln w="12700">
              <a:solidFill>
                <a:schemeClr val="tx1"/>
              </a:solidFill>
              <a:round/>
              <a:headEnd type="triangle" w="sm" len="sm"/>
              <a:tailEnd type="triangl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72" name="Line 28"/>
            <p:cNvSpPr>
              <a:spLocks noChangeShapeType="1"/>
            </p:cNvSpPr>
            <p:nvPr/>
          </p:nvSpPr>
          <p:spPr bwMode="auto">
            <a:xfrm flipH="1">
              <a:off x="824" y="3353"/>
              <a:ext cx="261" cy="0"/>
            </a:xfrm>
            <a:prstGeom prst="line">
              <a:avLst/>
            </a:prstGeom>
            <a:noFill/>
            <a:ln w="12700">
              <a:solidFill>
                <a:schemeClr val="tx1"/>
              </a:solidFill>
              <a:round/>
              <a:headEnd type="triangle" w="sm" len="sm"/>
              <a:tailEnd type="triangl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620573" name="Rectangle 29"/>
          <p:cNvSpPr>
            <a:spLocks noChangeArrowheads="1"/>
          </p:cNvSpPr>
          <p:nvPr/>
        </p:nvSpPr>
        <p:spPr bwMode="auto">
          <a:xfrm>
            <a:off x="2720975" y="2781300"/>
            <a:ext cx="617538" cy="63817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eaLnBrk="0" hangingPunct="0">
              <a:defRPr/>
            </a:pPr>
            <a:r>
              <a:rPr lang="en-US" sz="2000"/>
              <a:t>.S2</a:t>
            </a:r>
          </a:p>
        </p:txBody>
      </p:sp>
      <p:sp>
        <p:nvSpPr>
          <p:cNvPr id="620574" name="Rectangle 30"/>
          <p:cNvSpPr>
            <a:spLocks noChangeArrowheads="1"/>
          </p:cNvSpPr>
          <p:nvPr/>
        </p:nvSpPr>
        <p:spPr bwMode="auto">
          <a:xfrm>
            <a:off x="1916113" y="3875088"/>
            <a:ext cx="615950" cy="638175"/>
          </a:xfrm>
          <a:prstGeom prst="rect">
            <a:avLst/>
          </a:prstGeom>
          <a:solidFill>
            <a:srgbClr val="CCFF66"/>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eaLnBrk="0" hangingPunct="0">
              <a:defRPr/>
            </a:pPr>
            <a:r>
              <a:rPr lang="en-US" sz="2000"/>
              <a:t>.M1</a:t>
            </a:r>
          </a:p>
        </p:txBody>
      </p:sp>
      <p:sp>
        <p:nvSpPr>
          <p:cNvPr id="620575" name="Rectangle 31"/>
          <p:cNvSpPr>
            <a:spLocks noChangeArrowheads="1"/>
          </p:cNvSpPr>
          <p:nvPr/>
        </p:nvSpPr>
        <p:spPr bwMode="auto">
          <a:xfrm>
            <a:off x="2720975" y="3886200"/>
            <a:ext cx="617538" cy="638175"/>
          </a:xfrm>
          <a:prstGeom prst="rect">
            <a:avLst/>
          </a:prstGeom>
          <a:solidFill>
            <a:srgbClr val="CCFF66"/>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eaLnBrk="0" hangingPunct="0">
              <a:defRPr/>
            </a:pPr>
            <a:r>
              <a:rPr lang="en-US" sz="2000"/>
              <a:t>.M2</a:t>
            </a:r>
          </a:p>
        </p:txBody>
      </p:sp>
      <p:sp>
        <p:nvSpPr>
          <p:cNvPr id="620576" name="Rectangle 32"/>
          <p:cNvSpPr>
            <a:spLocks noChangeArrowheads="1"/>
          </p:cNvSpPr>
          <p:nvPr/>
        </p:nvSpPr>
        <p:spPr bwMode="auto">
          <a:xfrm>
            <a:off x="2720975" y="1681163"/>
            <a:ext cx="617538" cy="638175"/>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eaLnBrk="0" hangingPunct="0">
              <a:defRPr/>
            </a:pPr>
            <a:r>
              <a:rPr lang="en-US" sz="2000"/>
              <a:t>.D2</a:t>
            </a:r>
          </a:p>
        </p:txBody>
      </p:sp>
      <p:sp>
        <p:nvSpPr>
          <p:cNvPr id="620577" name="Rectangle 33"/>
          <p:cNvSpPr>
            <a:spLocks noChangeArrowheads="1"/>
          </p:cNvSpPr>
          <p:nvPr/>
        </p:nvSpPr>
        <p:spPr bwMode="auto">
          <a:xfrm>
            <a:off x="2720975" y="4984750"/>
            <a:ext cx="617538" cy="638175"/>
          </a:xfrm>
          <a:prstGeom prst="rect">
            <a:avLst/>
          </a:prstGeom>
          <a:solidFill>
            <a:srgbClr val="CCFF66"/>
          </a:solidFill>
          <a:ln w="12700">
            <a:solidFill>
              <a:schemeClr val="tx1"/>
            </a:solidFill>
            <a:miter lim="800000"/>
            <a:headEnd/>
            <a:tailEnd/>
          </a:ln>
          <a:effectLst>
            <a:outerShdw dist="107763" dir="2700000" algn="ctr" rotWithShape="0">
              <a:schemeClr val="bg2"/>
            </a:outerShdw>
          </a:effectLst>
        </p:spPr>
        <p:txBody>
          <a:bodyPr wrap="none" lIns="0" tIns="0" rIns="0" bIns="0" anchor="ctr" anchorCtr="1"/>
          <a:lstStyle/>
          <a:p>
            <a:pPr algn="ctr" eaLnBrk="0" hangingPunct="0">
              <a:defRPr/>
            </a:pPr>
            <a:r>
              <a:rPr lang="en-US" sz="2000"/>
              <a:t>.L2</a:t>
            </a:r>
          </a:p>
        </p:txBody>
      </p:sp>
      <p:grpSp>
        <p:nvGrpSpPr>
          <p:cNvPr id="8219" name="Group 34"/>
          <p:cNvGrpSpPr>
            <a:grpSpLocks/>
          </p:cNvGrpSpPr>
          <p:nvPr/>
        </p:nvGrpSpPr>
        <p:grpSpPr bwMode="auto">
          <a:xfrm>
            <a:off x="3338513" y="2025650"/>
            <a:ext cx="525462" cy="3303588"/>
            <a:chOff x="2060" y="1276"/>
            <a:chExt cx="261" cy="2081"/>
          </a:xfrm>
        </p:grpSpPr>
        <p:sp>
          <p:nvSpPr>
            <p:cNvPr id="620579" name="Line 35"/>
            <p:cNvSpPr>
              <a:spLocks noChangeShapeType="1"/>
            </p:cNvSpPr>
            <p:nvPr/>
          </p:nvSpPr>
          <p:spPr bwMode="auto">
            <a:xfrm flipH="1">
              <a:off x="2060" y="1971"/>
              <a:ext cx="261" cy="0"/>
            </a:xfrm>
            <a:prstGeom prst="line">
              <a:avLst/>
            </a:prstGeom>
            <a:noFill/>
            <a:ln w="12700">
              <a:solidFill>
                <a:schemeClr val="tx1"/>
              </a:solidFill>
              <a:round/>
              <a:headEnd type="triangle" w="sm" len="sm"/>
              <a:tailEnd type="triangl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80" name="Line 36"/>
            <p:cNvSpPr>
              <a:spLocks noChangeShapeType="1"/>
            </p:cNvSpPr>
            <p:nvPr/>
          </p:nvSpPr>
          <p:spPr bwMode="auto">
            <a:xfrm flipH="1">
              <a:off x="2060" y="2664"/>
              <a:ext cx="261" cy="0"/>
            </a:xfrm>
            <a:prstGeom prst="line">
              <a:avLst/>
            </a:prstGeom>
            <a:noFill/>
            <a:ln w="12700">
              <a:solidFill>
                <a:schemeClr val="tx1"/>
              </a:solidFill>
              <a:round/>
              <a:headEnd type="triangle" w="sm" len="sm"/>
              <a:tailEnd type="triangl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81" name="Line 37"/>
            <p:cNvSpPr>
              <a:spLocks noChangeShapeType="1"/>
            </p:cNvSpPr>
            <p:nvPr/>
          </p:nvSpPr>
          <p:spPr bwMode="auto">
            <a:xfrm flipH="1">
              <a:off x="2060" y="1276"/>
              <a:ext cx="261" cy="0"/>
            </a:xfrm>
            <a:prstGeom prst="line">
              <a:avLst/>
            </a:prstGeom>
            <a:noFill/>
            <a:ln w="12700">
              <a:solidFill>
                <a:schemeClr val="tx1"/>
              </a:solidFill>
              <a:round/>
              <a:headEnd type="triangle" w="sm" len="sm"/>
              <a:tailEnd type="triangl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82" name="Line 38"/>
            <p:cNvSpPr>
              <a:spLocks noChangeShapeType="1"/>
            </p:cNvSpPr>
            <p:nvPr/>
          </p:nvSpPr>
          <p:spPr bwMode="auto">
            <a:xfrm flipH="1">
              <a:off x="2060" y="3357"/>
              <a:ext cx="261" cy="0"/>
            </a:xfrm>
            <a:prstGeom prst="line">
              <a:avLst/>
            </a:prstGeom>
            <a:noFill/>
            <a:ln w="12700">
              <a:solidFill>
                <a:schemeClr val="tx1"/>
              </a:solidFill>
              <a:round/>
              <a:headEnd type="triangle" w="sm" len="sm"/>
              <a:tailEnd type="triangl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620583" name="Rectangle 39"/>
          <p:cNvSpPr>
            <a:spLocks noChangeArrowheads="1"/>
          </p:cNvSpPr>
          <p:nvPr/>
        </p:nvSpPr>
        <p:spPr bwMode="auto">
          <a:xfrm>
            <a:off x="3863975" y="1517650"/>
            <a:ext cx="936625" cy="4217988"/>
          </a:xfrm>
          <a:prstGeom prst="rect">
            <a:avLst/>
          </a:prstGeom>
          <a:solidFill>
            <a:schemeClr val="accent5">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algn="ctr" eaLnBrk="0" hangingPunct="0">
              <a:lnSpc>
                <a:spcPct val="80000"/>
              </a:lnSpc>
              <a:spcBef>
                <a:spcPct val="50000"/>
              </a:spcBef>
              <a:defRPr/>
            </a:pPr>
            <a:endParaRPr lang="en-US" sz="2000">
              <a:effectLst>
                <a:outerShdw blurRad="38100" dist="38100" dir="2700000" algn="tl">
                  <a:srgbClr val="FFFFFF"/>
                </a:outerShdw>
              </a:effectLst>
            </a:endParaRPr>
          </a:p>
        </p:txBody>
      </p:sp>
      <p:sp>
        <p:nvSpPr>
          <p:cNvPr id="620584" name="Line 40"/>
          <p:cNvSpPr>
            <a:spLocks noChangeShapeType="1"/>
          </p:cNvSpPr>
          <p:nvPr/>
        </p:nvSpPr>
        <p:spPr bwMode="auto">
          <a:xfrm>
            <a:off x="3863975" y="1936750"/>
            <a:ext cx="936625" cy="0"/>
          </a:xfrm>
          <a:prstGeom prst="line">
            <a:avLst/>
          </a:prstGeom>
          <a:no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85" name="Line 41"/>
          <p:cNvSpPr>
            <a:spLocks noChangeShapeType="1"/>
          </p:cNvSpPr>
          <p:nvPr/>
        </p:nvSpPr>
        <p:spPr bwMode="auto">
          <a:xfrm>
            <a:off x="3863975" y="2868613"/>
            <a:ext cx="936625" cy="0"/>
          </a:xfrm>
          <a:prstGeom prst="line">
            <a:avLst/>
          </a:prstGeom>
          <a:no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86" name="Line 42"/>
          <p:cNvSpPr>
            <a:spLocks noChangeShapeType="1"/>
          </p:cNvSpPr>
          <p:nvPr/>
        </p:nvSpPr>
        <p:spPr bwMode="auto">
          <a:xfrm>
            <a:off x="3863975" y="3333750"/>
            <a:ext cx="936625" cy="0"/>
          </a:xfrm>
          <a:prstGeom prst="line">
            <a:avLst/>
          </a:prstGeom>
          <a:no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87" name="Line 43"/>
          <p:cNvSpPr>
            <a:spLocks noChangeShapeType="1"/>
          </p:cNvSpPr>
          <p:nvPr/>
        </p:nvSpPr>
        <p:spPr bwMode="auto">
          <a:xfrm>
            <a:off x="3863975" y="3800475"/>
            <a:ext cx="936625" cy="0"/>
          </a:xfrm>
          <a:prstGeom prst="line">
            <a:avLst/>
          </a:prstGeom>
          <a:no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88" name="Line 44"/>
          <p:cNvSpPr>
            <a:spLocks noChangeShapeType="1"/>
          </p:cNvSpPr>
          <p:nvPr/>
        </p:nvSpPr>
        <p:spPr bwMode="auto">
          <a:xfrm>
            <a:off x="3863975" y="2401888"/>
            <a:ext cx="936625" cy="0"/>
          </a:xfrm>
          <a:prstGeom prst="line">
            <a:avLst/>
          </a:prstGeom>
          <a:no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89" name="Line 45"/>
          <p:cNvSpPr>
            <a:spLocks noChangeShapeType="1"/>
          </p:cNvSpPr>
          <p:nvPr/>
        </p:nvSpPr>
        <p:spPr bwMode="auto">
          <a:xfrm>
            <a:off x="3863975" y="5287963"/>
            <a:ext cx="936625" cy="0"/>
          </a:xfrm>
          <a:prstGeom prst="line">
            <a:avLst/>
          </a:prstGeom>
          <a:no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90" name="Line 46"/>
          <p:cNvSpPr>
            <a:spLocks noChangeShapeType="1"/>
          </p:cNvSpPr>
          <p:nvPr/>
        </p:nvSpPr>
        <p:spPr bwMode="auto">
          <a:xfrm>
            <a:off x="3863975" y="5005388"/>
            <a:ext cx="936625" cy="0"/>
          </a:xfrm>
          <a:prstGeom prst="line">
            <a:avLst/>
          </a:prstGeom>
          <a:no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228" name="Rectangle 47"/>
          <p:cNvSpPr>
            <a:spLocks noChangeArrowheads="1"/>
          </p:cNvSpPr>
          <p:nvPr/>
        </p:nvSpPr>
        <p:spPr bwMode="auto">
          <a:xfrm>
            <a:off x="4102100" y="1554163"/>
            <a:ext cx="509588" cy="336550"/>
          </a:xfrm>
          <a:prstGeom prst="rect">
            <a:avLst/>
          </a:prstGeom>
          <a:solidFill>
            <a:schemeClr val="accent5">
              <a:lumMod val="20000"/>
              <a:lumOff val="80000"/>
            </a:schemeClr>
          </a:solidFill>
          <a:ln w="9525">
            <a:noFill/>
            <a:miter lim="800000"/>
            <a:headEnd/>
            <a:tailEnd/>
          </a:ln>
        </p:spPr>
        <p:txBody>
          <a:bodyPr wrap="none" lIns="92075" tIns="46038" rIns="92075" bIns="46038">
            <a:spAutoFit/>
          </a:bodyPr>
          <a:lstStyle/>
          <a:p>
            <a:pPr algn="ctr" eaLnBrk="0" hangingPunct="0">
              <a:lnSpc>
                <a:spcPct val="80000"/>
              </a:lnSpc>
              <a:spcBef>
                <a:spcPct val="50000"/>
              </a:spcBef>
            </a:pPr>
            <a:r>
              <a:rPr lang="en-US" sz="2000"/>
              <a:t>B0</a:t>
            </a:r>
          </a:p>
        </p:txBody>
      </p:sp>
      <p:sp>
        <p:nvSpPr>
          <p:cNvPr id="8229" name="Rectangle 48"/>
          <p:cNvSpPr>
            <a:spLocks noChangeArrowheads="1"/>
          </p:cNvSpPr>
          <p:nvPr/>
        </p:nvSpPr>
        <p:spPr bwMode="auto">
          <a:xfrm>
            <a:off x="4014788" y="5359400"/>
            <a:ext cx="650875" cy="336550"/>
          </a:xfrm>
          <a:prstGeom prst="rect">
            <a:avLst/>
          </a:prstGeom>
          <a:solidFill>
            <a:schemeClr val="accent5">
              <a:lumMod val="20000"/>
              <a:lumOff val="80000"/>
            </a:schemeClr>
          </a:solidFill>
          <a:ln w="9525">
            <a:noFill/>
            <a:miter lim="800000"/>
            <a:headEnd/>
            <a:tailEnd/>
          </a:ln>
        </p:spPr>
        <p:txBody>
          <a:bodyPr wrap="none" lIns="92075" tIns="46038" rIns="92075" bIns="46038">
            <a:spAutoFit/>
          </a:bodyPr>
          <a:lstStyle/>
          <a:p>
            <a:pPr algn="ctr" eaLnBrk="0" hangingPunct="0">
              <a:lnSpc>
                <a:spcPct val="80000"/>
              </a:lnSpc>
              <a:spcBef>
                <a:spcPct val="50000"/>
              </a:spcBef>
            </a:pPr>
            <a:r>
              <a:rPr lang="en-US" sz="2000"/>
              <a:t>B31</a:t>
            </a:r>
          </a:p>
        </p:txBody>
      </p:sp>
      <p:sp>
        <p:nvSpPr>
          <p:cNvPr id="8230" name="Rectangle 49"/>
          <p:cNvSpPr>
            <a:spLocks noChangeArrowheads="1"/>
          </p:cNvSpPr>
          <p:nvPr/>
        </p:nvSpPr>
        <p:spPr bwMode="auto">
          <a:xfrm>
            <a:off x="4230688" y="5045075"/>
            <a:ext cx="257175" cy="215900"/>
          </a:xfrm>
          <a:prstGeom prst="rect">
            <a:avLst/>
          </a:prstGeom>
          <a:solidFill>
            <a:schemeClr val="accent5">
              <a:lumMod val="20000"/>
              <a:lumOff val="80000"/>
            </a:schemeClr>
          </a:solidFill>
          <a:ln w="9525">
            <a:noFill/>
            <a:miter lim="800000"/>
            <a:headEnd/>
            <a:tailEnd/>
          </a:ln>
        </p:spPr>
        <p:txBody>
          <a:bodyPr wrap="none" lIns="92075" tIns="46038" rIns="92075" bIns="46038">
            <a:spAutoFit/>
          </a:bodyPr>
          <a:lstStyle/>
          <a:p>
            <a:pPr algn="ctr" eaLnBrk="0" hangingPunct="0">
              <a:lnSpc>
                <a:spcPct val="20000"/>
              </a:lnSpc>
              <a:spcBef>
                <a:spcPct val="50000"/>
              </a:spcBef>
            </a:pPr>
            <a:r>
              <a:rPr lang="en-US" sz="2000"/>
              <a:t>.</a:t>
            </a:r>
            <a:br>
              <a:rPr lang="en-US" sz="2000"/>
            </a:br>
            <a:r>
              <a:rPr lang="en-US" sz="2000"/>
              <a:t>.</a:t>
            </a:r>
          </a:p>
        </p:txBody>
      </p:sp>
      <p:sp>
        <p:nvSpPr>
          <p:cNvPr id="620594" name="Line 50"/>
          <p:cNvSpPr>
            <a:spLocks noChangeShapeType="1"/>
          </p:cNvSpPr>
          <p:nvPr/>
        </p:nvSpPr>
        <p:spPr bwMode="auto">
          <a:xfrm>
            <a:off x="3863975" y="4549775"/>
            <a:ext cx="936625" cy="0"/>
          </a:xfrm>
          <a:prstGeom prst="line">
            <a:avLst/>
          </a:prstGeom>
          <a:no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95" name="Line 51"/>
          <p:cNvSpPr>
            <a:spLocks noChangeShapeType="1"/>
          </p:cNvSpPr>
          <p:nvPr/>
        </p:nvSpPr>
        <p:spPr bwMode="auto">
          <a:xfrm>
            <a:off x="3863975" y="4267200"/>
            <a:ext cx="936625" cy="0"/>
          </a:xfrm>
          <a:prstGeom prst="line">
            <a:avLst/>
          </a:prstGeom>
          <a:no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96" name="Rectangle 52"/>
          <p:cNvSpPr>
            <a:spLocks noChangeArrowheads="1"/>
          </p:cNvSpPr>
          <p:nvPr/>
        </p:nvSpPr>
        <p:spPr bwMode="auto">
          <a:xfrm>
            <a:off x="498475" y="5872163"/>
            <a:ext cx="4302125" cy="604837"/>
          </a:xfrm>
          <a:prstGeom prst="rect">
            <a:avLst/>
          </a:prstGeom>
          <a:solidFill>
            <a:schemeClr val="accent2"/>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eaLnBrk="0" hangingPunct="0">
              <a:lnSpc>
                <a:spcPct val="90000"/>
              </a:lnSpc>
              <a:defRPr/>
            </a:pPr>
            <a:r>
              <a:rPr lang="en-US" sz="2000" b="0"/>
              <a:t>Controller/Decoder</a:t>
            </a:r>
          </a:p>
        </p:txBody>
      </p:sp>
      <p:grpSp>
        <p:nvGrpSpPr>
          <p:cNvPr id="8234" name="Group 53"/>
          <p:cNvGrpSpPr>
            <a:grpSpLocks/>
          </p:cNvGrpSpPr>
          <p:nvPr/>
        </p:nvGrpSpPr>
        <p:grpSpPr bwMode="auto">
          <a:xfrm>
            <a:off x="1844675" y="3800475"/>
            <a:ext cx="1627188" cy="1990725"/>
            <a:chOff x="1066" y="2352"/>
            <a:chExt cx="1025" cy="1296"/>
          </a:xfrm>
        </p:grpSpPr>
        <p:sp>
          <p:nvSpPr>
            <p:cNvPr id="620598" name="Rectangle 54"/>
            <p:cNvSpPr>
              <a:spLocks noChangeArrowheads="1"/>
            </p:cNvSpPr>
            <p:nvPr/>
          </p:nvSpPr>
          <p:spPr bwMode="auto">
            <a:xfrm>
              <a:off x="1066" y="2352"/>
              <a:ext cx="512" cy="1296"/>
            </a:xfrm>
            <a:prstGeom prst="rect">
              <a:avLst/>
            </a:prstGeom>
            <a:noFill/>
            <a:ln w="12700">
              <a:solidFill>
                <a:srgbClr val="C0C0C0"/>
              </a:solidFill>
              <a:prstDash val="dash"/>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0599" name="Rectangle 55"/>
            <p:cNvSpPr>
              <a:spLocks noChangeArrowheads="1"/>
            </p:cNvSpPr>
            <p:nvPr/>
          </p:nvSpPr>
          <p:spPr bwMode="auto">
            <a:xfrm>
              <a:off x="1579" y="2352"/>
              <a:ext cx="512" cy="1296"/>
            </a:xfrm>
            <a:prstGeom prst="rect">
              <a:avLst/>
            </a:prstGeom>
            <a:noFill/>
            <a:ln w="12700">
              <a:solidFill>
                <a:srgbClr val="C0C0C0"/>
              </a:solidFill>
              <a:prstDash val="dash"/>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8235" name="Text Box 56"/>
          <p:cNvSpPr txBox="1">
            <a:spLocks noChangeArrowheads="1"/>
          </p:cNvSpPr>
          <p:nvPr/>
        </p:nvSpPr>
        <p:spPr bwMode="auto">
          <a:xfrm>
            <a:off x="2278063" y="3519488"/>
            <a:ext cx="693737" cy="339725"/>
          </a:xfrm>
          <a:prstGeom prst="rect">
            <a:avLst/>
          </a:prstGeom>
          <a:noFill/>
          <a:ln w="12700">
            <a:noFill/>
            <a:miter lim="800000"/>
            <a:headEnd type="none" w="sm" len="sm"/>
            <a:tailEnd type="none" w="sm" len="sm"/>
          </a:ln>
        </p:spPr>
        <p:txBody>
          <a:bodyPr wrap="none">
            <a:spAutoFit/>
          </a:bodyPr>
          <a:lstStyle/>
          <a:p>
            <a:pPr algn="ctr" eaLnBrk="0" hangingPunct="0">
              <a:lnSpc>
                <a:spcPct val="90000"/>
              </a:lnSpc>
            </a:pPr>
            <a:r>
              <a:rPr lang="en-US" sz="1800" b="0">
                <a:solidFill>
                  <a:srgbClr val="808080"/>
                </a:solidFill>
                <a:latin typeface="Arial Narrow" pitchFamily="34" charset="0"/>
              </a:rPr>
              <a:t>MACs</a:t>
            </a:r>
          </a:p>
        </p:txBody>
      </p:sp>
      <p:sp>
        <p:nvSpPr>
          <p:cNvPr id="8236" name="TextBox 57"/>
          <p:cNvSpPr txBox="1">
            <a:spLocks noChangeArrowheads="1"/>
          </p:cNvSpPr>
          <p:nvPr/>
        </p:nvSpPr>
        <p:spPr bwMode="auto">
          <a:xfrm>
            <a:off x="5238750" y="6524625"/>
            <a:ext cx="2334293" cy="313932"/>
          </a:xfrm>
          <a:prstGeom prst="rect">
            <a:avLst/>
          </a:prstGeom>
          <a:noFill/>
          <a:ln w="9525">
            <a:noFill/>
            <a:miter lim="800000"/>
            <a:headEnd/>
            <a:tailEnd/>
          </a:ln>
        </p:spPr>
        <p:txBody>
          <a:bodyPr wrap="none">
            <a:spAutoFit/>
          </a:bodyPr>
          <a:lstStyle/>
          <a:p>
            <a:pPr eaLnBrk="0" hangingPunct="0">
              <a:lnSpc>
                <a:spcPct val="80000"/>
              </a:lnSpc>
              <a:spcBef>
                <a:spcPct val="50000"/>
              </a:spcBef>
            </a:pPr>
            <a:r>
              <a:rPr lang="en-US" sz="1800" b="0" dirty="0">
                <a:solidFill>
                  <a:schemeClr val="tx2"/>
                </a:solidFill>
                <a:latin typeface="Arial Narrow" pitchFamily="34" charset="0"/>
              </a:rPr>
              <a:t>Note: </a:t>
            </a:r>
            <a:r>
              <a:rPr lang="en-US" sz="1800" b="0" dirty="0" smtClean="0">
                <a:solidFill>
                  <a:schemeClr val="tx2"/>
                </a:solidFill>
                <a:latin typeface="Arial Narrow" pitchFamily="34" charset="0"/>
              </a:rPr>
              <a:t>More details later…</a:t>
            </a:r>
            <a:endParaRPr lang="en-US" sz="1800" b="0" dirty="0">
              <a:solidFill>
                <a:schemeClr val="tx2"/>
              </a:solidFill>
              <a:latin typeface="Arial Narrow" pitchFamily="34" charset="0"/>
            </a:endParaRPr>
          </a:p>
        </p:txBody>
      </p:sp>
    </p:spTree>
    <p:custDataLst>
      <p:tags r:id="rId1"/>
    </p:custDataLst>
    <p:extLst>
      <p:ext uri="{BB962C8B-B14F-4D97-AF65-F5344CB8AC3E}">
        <p14:creationId xmlns:p14="http://schemas.microsoft.com/office/powerpoint/2010/main" val="333787578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AutoShape 9"/>
          <p:cNvSpPr>
            <a:spLocks noChangeArrowheads="1"/>
          </p:cNvSpPr>
          <p:nvPr/>
        </p:nvSpPr>
        <p:spPr bwMode="auto">
          <a:xfrm>
            <a:off x="7620000" y="625475"/>
            <a:ext cx="1219200" cy="669925"/>
          </a:xfrm>
          <a:prstGeom prst="flowChartAlternateProcess">
            <a:avLst/>
          </a:prstGeom>
          <a:solidFill>
            <a:schemeClr val="accent4">
              <a:lumMod val="40000"/>
              <a:lumOff val="60000"/>
            </a:schemeClr>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a:latin typeface="Arial Narrow" pitchFamily="34" charset="0"/>
              </a:rPr>
              <a:t>C66x</a:t>
            </a:r>
          </a:p>
        </p:txBody>
      </p:sp>
      <p:cxnSp>
        <p:nvCxnSpPr>
          <p:cNvPr id="9218" name="AutoShape 2"/>
          <p:cNvCxnSpPr>
            <a:cxnSpLocks noChangeShapeType="1"/>
            <a:stCxn id="9223" idx="3"/>
            <a:endCxn id="9226" idx="2"/>
          </p:cNvCxnSpPr>
          <p:nvPr/>
        </p:nvCxnSpPr>
        <p:spPr bwMode="auto">
          <a:xfrm flipV="1">
            <a:off x="1295400" y="2133600"/>
            <a:ext cx="5753100" cy="3840163"/>
          </a:xfrm>
          <a:prstGeom prst="curvedConnector2">
            <a:avLst/>
          </a:prstGeom>
          <a:noFill/>
          <a:ln w="38100">
            <a:solidFill>
              <a:schemeClr val="tx1"/>
            </a:solidFill>
            <a:round/>
            <a:headEnd type="none" w="sm" len="sm"/>
            <a:tailEnd type="triangle" w="med" len="med"/>
          </a:ln>
        </p:spPr>
      </p:cxnSp>
      <p:sp>
        <p:nvSpPr>
          <p:cNvPr id="9219" name="AutoShape 3"/>
          <p:cNvSpPr>
            <a:spLocks noChangeArrowheads="1"/>
          </p:cNvSpPr>
          <p:nvPr/>
        </p:nvSpPr>
        <p:spPr bwMode="auto">
          <a:xfrm>
            <a:off x="685800" y="6019800"/>
            <a:ext cx="990600" cy="669925"/>
          </a:xfrm>
          <a:prstGeom prst="flowChartAlternateProcess">
            <a:avLst/>
          </a:prstGeom>
          <a:solidFill>
            <a:schemeClr val="accent1"/>
          </a:solidFill>
          <a:ln w="12700">
            <a:solidFill>
              <a:schemeClr val="tx1"/>
            </a:solidFill>
            <a:miter lim="800000"/>
            <a:headEnd type="none" w="sm" len="sm"/>
            <a:tailEnd type="none" w="sm" len="sm"/>
          </a:ln>
        </p:spPr>
        <p:txBody>
          <a:bodyPr wrap="none" anchor="b"/>
          <a:lstStyle/>
          <a:p>
            <a:pPr algn="ctr" eaLnBrk="0" hangingPunct="0">
              <a:lnSpc>
                <a:spcPct val="80000"/>
              </a:lnSpc>
              <a:spcBef>
                <a:spcPct val="50000"/>
              </a:spcBef>
            </a:pPr>
            <a:r>
              <a:rPr lang="en-US">
                <a:latin typeface="Arial Narrow" pitchFamily="34" charset="0"/>
              </a:rPr>
              <a:t>C67x</a:t>
            </a:r>
          </a:p>
        </p:txBody>
      </p:sp>
      <p:sp>
        <p:nvSpPr>
          <p:cNvPr id="622596" name="Line 4"/>
          <p:cNvSpPr>
            <a:spLocks noChangeShapeType="1"/>
          </p:cNvSpPr>
          <p:nvPr/>
        </p:nvSpPr>
        <p:spPr bwMode="auto">
          <a:xfrm flipV="1">
            <a:off x="7534275" y="1219200"/>
            <a:ext cx="304800" cy="457200"/>
          </a:xfrm>
          <a:prstGeom prst="line">
            <a:avLst/>
          </a:prstGeom>
          <a:noFill/>
          <a:ln w="19050">
            <a:solidFill>
              <a:schemeClr val="tx1"/>
            </a:solidFill>
            <a:prstDash val="sysDot"/>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9221" name="AutoShape 5"/>
          <p:cNvCxnSpPr>
            <a:cxnSpLocks noChangeShapeType="1"/>
            <a:stCxn id="9223" idx="0"/>
            <a:endCxn id="9226" idx="1"/>
          </p:cNvCxnSpPr>
          <p:nvPr/>
        </p:nvCxnSpPr>
        <p:spPr bwMode="auto">
          <a:xfrm rot="-5400000">
            <a:off x="1742281" y="904082"/>
            <a:ext cx="3792537" cy="5676900"/>
          </a:xfrm>
          <a:prstGeom prst="curvedConnector2">
            <a:avLst/>
          </a:prstGeom>
          <a:noFill/>
          <a:ln w="38100">
            <a:solidFill>
              <a:schemeClr val="tx2"/>
            </a:solidFill>
            <a:round/>
            <a:headEnd type="none" w="sm" len="sm"/>
            <a:tailEnd type="triangle" w="med" len="med"/>
          </a:ln>
        </p:spPr>
      </p:cxnSp>
      <p:sp>
        <p:nvSpPr>
          <p:cNvPr id="9222" name="Rectangle 6"/>
          <p:cNvSpPr>
            <a:spLocks noGrp="1" noChangeArrowheads="1"/>
          </p:cNvSpPr>
          <p:nvPr>
            <p:ph type="title"/>
          </p:nvPr>
        </p:nvSpPr>
        <p:spPr/>
        <p:txBody>
          <a:bodyPr/>
          <a:lstStyle/>
          <a:p>
            <a:r>
              <a:rPr lang="en-US" smtClean="0"/>
              <a:t>C6000 DSP Family CPU Roadmap</a:t>
            </a:r>
          </a:p>
        </p:txBody>
      </p:sp>
      <p:sp>
        <p:nvSpPr>
          <p:cNvPr id="9223" name="AutoShape 7"/>
          <p:cNvSpPr>
            <a:spLocks noChangeArrowheads="1"/>
          </p:cNvSpPr>
          <p:nvPr/>
        </p:nvSpPr>
        <p:spPr bwMode="auto">
          <a:xfrm>
            <a:off x="304800" y="5638800"/>
            <a:ext cx="990600" cy="669925"/>
          </a:xfrm>
          <a:prstGeom prst="flowChartAlternateProcess">
            <a:avLst/>
          </a:prstGeom>
          <a:solidFill>
            <a:schemeClr val="accent2"/>
          </a:solidFill>
          <a:ln w="12700">
            <a:solidFill>
              <a:schemeClr val="tx1"/>
            </a:solidFill>
            <a:miter lim="800000"/>
            <a:headEnd type="none" w="sm" len="sm"/>
            <a:tailEnd type="none" w="sm" len="sm"/>
          </a:ln>
        </p:spPr>
        <p:txBody>
          <a:bodyPr wrap="none" rIns="0" anchor="ctr"/>
          <a:lstStyle/>
          <a:p>
            <a:pPr eaLnBrk="0" hangingPunct="0">
              <a:lnSpc>
                <a:spcPct val="80000"/>
              </a:lnSpc>
              <a:spcBef>
                <a:spcPct val="50000"/>
              </a:spcBef>
            </a:pPr>
            <a:r>
              <a:rPr lang="en-US">
                <a:latin typeface="Arial Narrow" pitchFamily="34" charset="0"/>
              </a:rPr>
              <a:t> C62x</a:t>
            </a:r>
          </a:p>
        </p:txBody>
      </p:sp>
      <p:sp>
        <p:nvSpPr>
          <p:cNvPr id="9224" name="AutoShape 8"/>
          <p:cNvSpPr>
            <a:spLocks noChangeArrowheads="1"/>
          </p:cNvSpPr>
          <p:nvPr/>
        </p:nvSpPr>
        <p:spPr bwMode="auto">
          <a:xfrm>
            <a:off x="4495800" y="1828800"/>
            <a:ext cx="1143000" cy="576263"/>
          </a:xfrm>
          <a:prstGeom prst="flowChartAlternateProcess">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a:latin typeface="Arial Narrow" pitchFamily="34" charset="0"/>
              </a:rPr>
              <a:t>C64x+</a:t>
            </a:r>
          </a:p>
        </p:txBody>
      </p:sp>
      <p:sp>
        <p:nvSpPr>
          <p:cNvPr id="9226" name="AutoShape 10"/>
          <p:cNvSpPr>
            <a:spLocks noChangeArrowheads="1"/>
          </p:cNvSpPr>
          <p:nvPr/>
        </p:nvSpPr>
        <p:spPr bwMode="auto">
          <a:xfrm>
            <a:off x="6477000" y="1557338"/>
            <a:ext cx="1143000" cy="576262"/>
          </a:xfrm>
          <a:prstGeom prst="flowChartAlternateProcess">
            <a:avLst/>
          </a:prstGeom>
          <a:solidFill>
            <a:srgbClr val="CCFF66"/>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a:latin typeface="Arial Narrow" pitchFamily="34" charset="0"/>
              </a:rPr>
              <a:t>C674</a:t>
            </a:r>
          </a:p>
        </p:txBody>
      </p:sp>
      <p:sp>
        <p:nvSpPr>
          <p:cNvPr id="9227" name="AutoShape 11"/>
          <p:cNvSpPr>
            <a:spLocks noChangeArrowheads="1"/>
          </p:cNvSpPr>
          <p:nvPr/>
        </p:nvSpPr>
        <p:spPr bwMode="auto">
          <a:xfrm>
            <a:off x="4038600" y="4953000"/>
            <a:ext cx="1143000" cy="576263"/>
          </a:xfrm>
          <a:prstGeom prst="flowChartAlternateProcess">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a:latin typeface="Arial Narrow" pitchFamily="34" charset="0"/>
              </a:rPr>
              <a:t>C67x+</a:t>
            </a:r>
          </a:p>
        </p:txBody>
      </p:sp>
      <p:sp>
        <p:nvSpPr>
          <p:cNvPr id="9228" name="AutoShape 12"/>
          <p:cNvSpPr>
            <a:spLocks noChangeArrowheads="1"/>
          </p:cNvSpPr>
          <p:nvPr/>
        </p:nvSpPr>
        <p:spPr bwMode="auto">
          <a:xfrm>
            <a:off x="2743200" y="2362200"/>
            <a:ext cx="1143000" cy="576263"/>
          </a:xfrm>
          <a:prstGeom prst="flowChartAlternateProcess">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a:latin typeface="Arial Narrow" pitchFamily="34" charset="0"/>
              </a:rPr>
              <a:t>C64x</a:t>
            </a:r>
          </a:p>
        </p:txBody>
      </p:sp>
      <p:sp>
        <p:nvSpPr>
          <p:cNvPr id="9229" name="AutoShape 13"/>
          <p:cNvSpPr>
            <a:spLocks noChangeArrowheads="1"/>
          </p:cNvSpPr>
          <p:nvPr/>
        </p:nvSpPr>
        <p:spPr bwMode="auto">
          <a:xfrm>
            <a:off x="1828800" y="5538788"/>
            <a:ext cx="1143000" cy="576262"/>
          </a:xfrm>
          <a:prstGeom prst="flowChartAlternateProcess">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a:latin typeface="Arial Narrow" pitchFamily="34" charset="0"/>
              </a:rPr>
              <a:t>C671x</a:t>
            </a:r>
          </a:p>
        </p:txBody>
      </p:sp>
      <p:sp>
        <p:nvSpPr>
          <p:cNvPr id="9230" name="AutoShape 14"/>
          <p:cNvSpPr>
            <a:spLocks noChangeArrowheads="1"/>
          </p:cNvSpPr>
          <p:nvPr/>
        </p:nvSpPr>
        <p:spPr bwMode="auto">
          <a:xfrm>
            <a:off x="762000" y="3962400"/>
            <a:ext cx="1143000" cy="576263"/>
          </a:xfrm>
          <a:prstGeom prst="flowChartAlternateProcess">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a:latin typeface="Arial Narrow" pitchFamily="34" charset="0"/>
              </a:rPr>
              <a:t>C621x</a:t>
            </a:r>
          </a:p>
        </p:txBody>
      </p:sp>
      <p:sp>
        <p:nvSpPr>
          <p:cNvPr id="9231" name="Text Box 15"/>
          <p:cNvSpPr txBox="1">
            <a:spLocks noChangeArrowheads="1"/>
          </p:cNvSpPr>
          <p:nvPr/>
        </p:nvSpPr>
        <p:spPr bwMode="auto">
          <a:xfrm>
            <a:off x="3255963" y="5791200"/>
            <a:ext cx="1849437" cy="384175"/>
          </a:xfrm>
          <a:prstGeom prst="rect">
            <a:avLst/>
          </a:prstGeom>
          <a:noFill/>
          <a:ln w="12700">
            <a:noFill/>
            <a:miter lim="800000"/>
            <a:headEnd type="none" w="sm" len="sm"/>
            <a:tailEnd type="none" w="sm" len="sm"/>
          </a:ln>
        </p:spPr>
        <p:txBody>
          <a:bodyPr wrap="none" anchor="b">
            <a:spAutoFit/>
          </a:bodyPr>
          <a:lstStyle/>
          <a:p>
            <a:pPr marL="173038" indent="-173038" eaLnBrk="0" hangingPunct="0">
              <a:lnSpc>
                <a:spcPct val="80000"/>
              </a:lnSpc>
              <a:buClr>
                <a:schemeClr val="tx2"/>
              </a:buClr>
              <a:buSzPct val="75000"/>
              <a:buFont typeface="Wingdings" pitchFamily="2" charset="2"/>
              <a:buNone/>
            </a:pPr>
            <a:r>
              <a:rPr lang="en-US">
                <a:solidFill>
                  <a:schemeClr val="tx2"/>
                </a:solidFill>
                <a:latin typeface="Arial Narrow" pitchFamily="34" charset="0"/>
              </a:rPr>
              <a:t>Floating Point</a:t>
            </a:r>
          </a:p>
        </p:txBody>
      </p:sp>
      <p:sp>
        <p:nvSpPr>
          <p:cNvPr id="9232" name="Text Box 16"/>
          <p:cNvSpPr txBox="1">
            <a:spLocks noChangeArrowheads="1"/>
          </p:cNvSpPr>
          <p:nvPr/>
        </p:nvSpPr>
        <p:spPr bwMode="auto">
          <a:xfrm>
            <a:off x="7010400" y="2209800"/>
            <a:ext cx="2133600" cy="1446550"/>
          </a:xfrm>
          <a:prstGeom prst="rect">
            <a:avLst/>
          </a:prstGeom>
          <a:noFill/>
          <a:ln w="12700">
            <a:noFill/>
            <a:miter lim="800000"/>
            <a:headEnd type="none" w="sm" len="sm"/>
            <a:tailEnd type="none" w="sm" len="sm"/>
          </a:ln>
        </p:spPr>
        <p:txBody>
          <a:bodyPr>
            <a:spAutoFit/>
          </a:bodyPr>
          <a:lstStyle/>
          <a:p>
            <a:pPr marL="173038" indent="-173038" eaLnBrk="0" hangingPunct="0">
              <a:lnSpc>
                <a:spcPct val="80000"/>
              </a:lnSpc>
              <a:buClr>
                <a:schemeClr val="tx2"/>
              </a:buClr>
              <a:buSzPct val="75000"/>
              <a:buFont typeface="Wingdings" pitchFamily="2" charset="2"/>
              <a:buChar char=""/>
            </a:pPr>
            <a:r>
              <a:rPr lang="en-US" sz="1600" b="0">
                <a:latin typeface="Arial Narrow" pitchFamily="34" charset="0"/>
              </a:rPr>
              <a:t>Fixed and Floating Point</a:t>
            </a:r>
          </a:p>
          <a:p>
            <a:pPr marL="173038" indent="-173038" eaLnBrk="0" hangingPunct="0">
              <a:lnSpc>
                <a:spcPct val="80000"/>
              </a:lnSpc>
              <a:buClr>
                <a:schemeClr val="tx2"/>
              </a:buClr>
              <a:buSzPct val="75000"/>
              <a:buFont typeface="Wingdings" pitchFamily="2" charset="2"/>
              <a:buChar char=""/>
            </a:pPr>
            <a:r>
              <a:rPr lang="en-US" sz="1600" b="0">
                <a:latin typeface="Arial Narrow" pitchFamily="34" charset="0"/>
              </a:rPr>
              <a:t>Lower power</a:t>
            </a:r>
          </a:p>
          <a:p>
            <a:pPr marL="173038" indent="-173038" eaLnBrk="0" hangingPunct="0">
              <a:lnSpc>
                <a:spcPct val="80000"/>
              </a:lnSpc>
              <a:buClr>
                <a:schemeClr val="tx2"/>
              </a:buClr>
              <a:buSzPct val="75000"/>
              <a:buFont typeface="Wingdings" pitchFamily="2" charset="2"/>
              <a:buChar char=""/>
            </a:pPr>
            <a:r>
              <a:rPr lang="en-US" sz="1600" b="0">
                <a:latin typeface="Arial Narrow" pitchFamily="34" charset="0"/>
              </a:rPr>
              <a:t>EDMA3</a:t>
            </a:r>
          </a:p>
          <a:p>
            <a:pPr marL="173038" indent="-173038" eaLnBrk="0" hangingPunct="0">
              <a:lnSpc>
                <a:spcPct val="80000"/>
              </a:lnSpc>
              <a:buClr>
                <a:schemeClr val="tx2"/>
              </a:buClr>
              <a:buSzPct val="75000"/>
              <a:buFont typeface="Wingdings" pitchFamily="2" charset="2"/>
              <a:buChar char=""/>
            </a:pPr>
            <a:r>
              <a:rPr lang="en-US" sz="1600" b="0">
                <a:latin typeface="Arial Narrow" pitchFamily="34" charset="0"/>
              </a:rPr>
              <a:t>PRU</a:t>
            </a:r>
          </a:p>
        </p:txBody>
      </p:sp>
      <p:sp>
        <p:nvSpPr>
          <p:cNvPr id="9233" name="Text Box 17"/>
          <p:cNvSpPr txBox="1">
            <a:spLocks noChangeArrowheads="1"/>
          </p:cNvSpPr>
          <p:nvPr/>
        </p:nvSpPr>
        <p:spPr bwMode="auto">
          <a:xfrm>
            <a:off x="4343400" y="2400300"/>
            <a:ext cx="2286000" cy="757238"/>
          </a:xfrm>
          <a:prstGeom prst="rect">
            <a:avLst/>
          </a:prstGeom>
          <a:noFill/>
          <a:ln w="12700">
            <a:noFill/>
            <a:miter lim="800000"/>
            <a:headEnd type="none" w="sm" len="sm"/>
            <a:tailEnd type="none" w="sm" len="sm"/>
          </a:ln>
        </p:spPr>
        <p:txBody>
          <a:bodyPr>
            <a:spAutoFit/>
          </a:bodyPr>
          <a:lstStyle/>
          <a:p>
            <a:pPr marL="173038" indent="-173038" eaLnBrk="0" hangingPunct="0">
              <a:lnSpc>
                <a:spcPct val="80000"/>
              </a:lnSpc>
              <a:buClr>
                <a:schemeClr val="tx2"/>
              </a:buClr>
              <a:buSzPct val="75000"/>
              <a:buFont typeface="Wingdings" pitchFamily="2" charset="2"/>
              <a:buChar char=""/>
            </a:pPr>
            <a:r>
              <a:rPr lang="en-US" sz="1800" b="0">
                <a:latin typeface="Arial Narrow" pitchFamily="34" charset="0"/>
              </a:rPr>
              <a:t>L1 RAM/Cache</a:t>
            </a:r>
          </a:p>
          <a:p>
            <a:pPr marL="173038" indent="-173038" eaLnBrk="0" hangingPunct="0">
              <a:lnSpc>
                <a:spcPct val="80000"/>
              </a:lnSpc>
              <a:buClr>
                <a:schemeClr val="tx2"/>
              </a:buClr>
              <a:buSzPct val="75000"/>
              <a:buFont typeface="Wingdings" pitchFamily="2" charset="2"/>
              <a:buChar char=""/>
            </a:pPr>
            <a:r>
              <a:rPr lang="en-US" sz="1800" b="0">
                <a:latin typeface="Arial Narrow" pitchFamily="34" charset="0"/>
              </a:rPr>
              <a:t>Compact Instr’s</a:t>
            </a:r>
          </a:p>
          <a:p>
            <a:pPr marL="173038" indent="-173038" eaLnBrk="0" hangingPunct="0">
              <a:lnSpc>
                <a:spcPct val="80000"/>
              </a:lnSpc>
              <a:buClr>
                <a:schemeClr val="tx2"/>
              </a:buClr>
              <a:buSzPct val="75000"/>
              <a:buFont typeface="Wingdings" pitchFamily="2" charset="2"/>
              <a:buChar char=""/>
            </a:pPr>
            <a:r>
              <a:rPr lang="en-US" sz="1800" b="0">
                <a:latin typeface="Arial Narrow" pitchFamily="34" charset="0"/>
              </a:rPr>
              <a:t>EDMA3</a:t>
            </a:r>
          </a:p>
        </p:txBody>
      </p:sp>
      <p:sp>
        <p:nvSpPr>
          <p:cNvPr id="9234" name="Text Box 18"/>
          <p:cNvSpPr txBox="1">
            <a:spLocks noChangeArrowheads="1"/>
          </p:cNvSpPr>
          <p:nvPr/>
        </p:nvSpPr>
        <p:spPr bwMode="auto">
          <a:xfrm>
            <a:off x="2667000" y="2971800"/>
            <a:ext cx="2286000" cy="806375"/>
          </a:xfrm>
          <a:prstGeom prst="rect">
            <a:avLst/>
          </a:prstGeom>
          <a:noFill/>
          <a:ln w="12700">
            <a:noFill/>
            <a:miter lim="800000"/>
            <a:headEnd type="none" w="sm" len="sm"/>
            <a:tailEnd type="none" w="sm" len="sm"/>
          </a:ln>
        </p:spPr>
        <p:txBody>
          <a:bodyPr>
            <a:spAutoFit/>
          </a:bodyPr>
          <a:lstStyle/>
          <a:p>
            <a:pPr marL="173038" indent="-173038" eaLnBrk="0" hangingPunct="0">
              <a:lnSpc>
                <a:spcPct val="80000"/>
              </a:lnSpc>
              <a:buClr>
                <a:schemeClr val="tx2"/>
              </a:buClr>
              <a:buSzPct val="75000"/>
              <a:buFont typeface="Wingdings" pitchFamily="2" charset="2"/>
              <a:buChar char=""/>
            </a:pPr>
            <a:r>
              <a:rPr lang="en-US" sz="1600" b="0">
                <a:latin typeface="Arial Narrow" pitchFamily="34" charset="0"/>
              </a:rPr>
              <a:t>Video/Imaging</a:t>
            </a:r>
            <a:br>
              <a:rPr lang="en-US" sz="1600" b="0">
                <a:latin typeface="Arial Narrow" pitchFamily="34" charset="0"/>
              </a:rPr>
            </a:br>
            <a:r>
              <a:rPr lang="en-US" sz="1600" b="0">
                <a:latin typeface="Arial Narrow" pitchFamily="34" charset="0"/>
              </a:rPr>
              <a:t>Enhanced</a:t>
            </a:r>
          </a:p>
          <a:p>
            <a:pPr marL="173038" indent="-173038" eaLnBrk="0" hangingPunct="0">
              <a:lnSpc>
                <a:spcPct val="80000"/>
              </a:lnSpc>
              <a:buClr>
                <a:schemeClr val="tx2"/>
              </a:buClr>
              <a:buSzPct val="75000"/>
              <a:buFont typeface="Wingdings" pitchFamily="2" charset="2"/>
              <a:buChar char=""/>
            </a:pPr>
            <a:r>
              <a:rPr lang="en-US" sz="1600" b="0">
                <a:latin typeface="Arial Narrow" pitchFamily="34" charset="0"/>
              </a:rPr>
              <a:t>EDMA2</a:t>
            </a:r>
          </a:p>
        </p:txBody>
      </p:sp>
      <p:sp>
        <p:nvSpPr>
          <p:cNvPr id="9235" name="Text Box 19"/>
          <p:cNvSpPr txBox="1">
            <a:spLocks noChangeArrowheads="1"/>
          </p:cNvSpPr>
          <p:nvPr/>
        </p:nvSpPr>
        <p:spPr bwMode="auto">
          <a:xfrm>
            <a:off x="685800" y="2590800"/>
            <a:ext cx="1531938" cy="384175"/>
          </a:xfrm>
          <a:prstGeom prst="rect">
            <a:avLst/>
          </a:prstGeom>
          <a:noFill/>
          <a:ln w="12700">
            <a:noFill/>
            <a:miter lim="800000"/>
            <a:headEnd type="none" w="sm" len="sm"/>
            <a:tailEnd type="none" w="sm" len="sm"/>
          </a:ln>
        </p:spPr>
        <p:txBody>
          <a:bodyPr wrap="none" anchor="b">
            <a:spAutoFit/>
          </a:bodyPr>
          <a:lstStyle/>
          <a:p>
            <a:pPr marL="173038" indent="-173038" eaLnBrk="0" hangingPunct="0">
              <a:lnSpc>
                <a:spcPct val="80000"/>
              </a:lnSpc>
              <a:buClr>
                <a:schemeClr val="tx2"/>
              </a:buClr>
              <a:buSzPct val="75000"/>
              <a:buFont typeface="Wingdings" pitchFamily="2" charset="2"/>
              <a:buNone/>
            </a:pPr>
            <a:r>
              <a:rPr lang="en-US">
                <a:solidFill>
                  <a:schemeClr val="tx2"/>
                </a:solidFill>
                <a:latin typeface="Arial Narrow" pitchFamily="34" charset="0"/>
              </a:rPr>
              <a:t>Fixed Point</a:t>
            </a:r>
          </a:p>
        </p:txBody>
      </p:sp>
      <p:sp>
        <p:nvSpPr>
          <p:cNvPr id="622612" name="Rectangle 20"/>
          <p:cNvSpPr>
            <a:spLocks noChangeArrowheads="1"/>
          </p:cNvSpPr>
          <p:nvPr/>
        </p:nvSpPr>
        <p:spPr bwMode="auto">
          <a:xfrm>
            <a:off x="4114800" y="1447800"/>
            <a:ext cx="2133600" cy="2057400"/>
          </a:xfrm>
          <a:prstGeom prst="rect">
            <a:avLst/>
          </a:prstGeom>
          <a:noFill/>
          <a:ln w="76200">
            <a:solidFill>
              <a:srgbClr val="FF3300"/>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2613" name="Rectangle 21"/>
          <p:cNvSpPr>
            <a:spLocks noChangeArrowheads="1"/>
          </p:cNvSpPr>
          <p:nvPr/>
        </p:nvSpPr>
        <p:spPr bwMode="auto">
          <a:xfrm>
            <a:off x="6400800" y="1447800"/>
            <a:ext cx="2590800" cy="2802730"/>
          </a:xfrm>
          <a:prstGeom prst="rect">
            <a:avLst/>
          </a:prstGeom>
          <a:noFill/>
          <a:ln w="76200">
            <a:solidFill>
              <a:srgbClr val="FF3300"/>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9238" name="Text Box 22"/>
          <p:cNvSpPr txBox="1">
            <a:spLocks noChangeArrowheads="1"/>
          </p:cNvSpPr>
          <p:nvPr/>
        </p:nvSpPr>
        <p:spPr bwMode="auto">
          <a:xfrm>
            <a:off x="6515100" y="3657600"/>
            <a:ext cx="2362200" cy="534988"/>
          </a:xfrm>
          <a:prstGeom prst="rect">
            <a:avLst/>
          </a:prstGeom>
          <a:noFill/>
          <a:ln w="12700">
            <a:noFill/>
            <a:miter lim="800000"/>
            <a:headEnd type="none" w="sm" len="sm"/>
            <a:tailEnd type="none" w="sm" len="sm"/>
          </a:ln>
        </p:spPr>
        <p:txBody>
          <a:bodyPr>
            <a:spAutoFit/>
          </a:bodyPr>
          <a:lstStyle/>
          <a:p>
            <a:pPr algn="ctr" eaLnBrk="0" hangingPunct="0">
              <a:lnSpc>
                <a:spcPct val="80000"/>
              </a:lnSpc>
              <a:spcBef>
                <a:spcPct val="50000"/>
              </a:spcBef>
            </a:pPr>
            <a:r>
              <a:rPr lang="en-US" sz="1800" b="0">
                <a:solidFill>
                  <a:srgbClr val="808080"/>
                </a:solidFill>
                <a:latin typeface="Arial Narrow" pitchFamily="34" charset="0"/>
              </a:rPr>
              <a:t>Available on the most recent releases</a:t>
            </a:r>
          </a:p>
        </p:txBody>
      </p:sp>
    </p:spTree>
    <p:custDataLst>
      <p:tags r:id="rId1"/>
    </p:custDataLst>
    <p:extLst>
      <p:ext uri="{BB962C8B-B14F-4D97-AF65-F5344CB8AC3E}">
        <p14:creationId xmlns:p14="http://schemas.microsoft.com/office/powerpoint/2010/main" val="219917676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cxnSp>
        <p:nvCxnSpPr>
          <p:cNvPr id="10242" name="AutoShape 2"/>
          <p:cNvCxnSpPr>
            <a:cxnSpLocks noChangeShapeType="1"/>
            <a:stCxn id="10247" idx="3"/>
            <a:endCxn id="10250" idx="2"/>
          </p:cNvCxnSpPr>
          <p:nvPr/>
        </p:nvCxnSpPr>
        <p:spPr bwMode="auto">
          <a:xfrm flipV="1">
            <a:off x="1295400" y="2133600"/>
            <a:ext cx="5753100" cy="3840163"/>
          </a:xfrm>
          <a:prstGeom prst="curvedConnector2">
            <a:avLst/>
          </a:prstGeom>
          <a:noFill/>
          <a:ln w="38100">
            <a:solidFill>
              <a:schemeClr val="tx1"/>
            </a:solidFill>
            <a:round/>
            <a:headEnd type="none" w="sm" len="sm"/>
            <a:tailEnd type="triangle" w="med" len="med"/>
          </a:ln>
        </p:spPr>
      </p:cxnSp>
      <p:sp>
        <p:nvSpPr>
          <p:cNvPr id="10243" name="AutoShape 3"/>
          <p:cNvSpPr>
            <a:spLocks noChangeArrowheads="1"/>
          </p:cNvSpPr>
          <p:nvPr/>
        </p:nvSpPr>
        <p:spPr bwMode="auto">
          <a:xfrm>
            <a:off x="685800" y="6019800"/>
            <a:ext cx="990600" cy="669925"/>
          </a:xfrm>
          <a:prstGeom prst="flowChartAlternateProcess">
            <a:avLst/>
          </a:prstGeom>
          <a:solidFill>
            <a:schemeClr val="accent1"/>
          </a:solidFill>
          <a:ln w="12700">
            <a:solidFill>
              <a:schemeClr val="tx1"/>
            </a:solidFill>
            <a:miter lim="800000"/>
            <a:headEnd type="none" w="sm" len="sm"/>
            <a:tailEnd type="none" w="sm" len="sm"/>
          </a:ln>
        </p:spPr>
        <p:txBody>
          <a:bodyPr wrap="none" anchor="b"/>
          <a:lstStyle/>
          <a:p>
            <a:pPr algn="ctr" eaLnBrk="0" hangingPunct="0">
              <a:lnSpc>
                <a:spcPct val="80000"/>
              </a:lnSpc>
              <a:spcBef>
                <a:spcPct val="50000"/>
              </a:spcBef>
            </a:pPr>
            <a:r>
              <a:rPr lang="en-US">
                <a:latin typeface="Arial Narrow" pitchFamily="34" charset="0"/>
              </a:rPr>
              <a:t>C67x</a:t>
            </a:r>
          </a:p>
        </p:txBody>
      </p:sp>
      <p:sp>
        <p:nvSpPr>
          <p:cNvPr id="623620" name="Line 4"/>
          <p:cNvSpPr>
            <a:spLocks noChangeShapeType="1"/>
          </p:cNvSpPr>
          <p:nvPr/>
        </p:nvSpPr>
        <p:spPr bwMode="auto">
          <a:xfrm flipV="1">
            <a:off x="7534275" y="1219200"/>
            <a:ext cx="304800" cy="457200"/>
          </a:xfrm>
          <a:prstGeom prst="line">
            <a:avLst/>
          </a:prstGeom>
          <a:noFill/>
          <a:ln w="19050">
            <a:solidFill>
              <a:schemeClr val="tx1"/>
            </a:solidFill>
            <a:prstDash val="sysDot"/>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10245" name="AutoShape 5"/>
          <p:cNvCxnSpPr>
            <a:cxnSpLocks noChangeShapeType="1"/>
            <a:stCxn id="10247" idx="0"/>
            <a:endCxn id="10250" idx="1"/>
          </p:cNvCxnSpPr>
          <p:nvPr/>
        </p:nvCxnSpPr>
        <p:spPr bwMode="auto">
          <a:xfrm rot="-5400000">
            <a:off x="1742281" y="904082"/>
            <a:ext cx="3792537" cy="5676900"/>
          </a:xfrm>
          <a:prstGeom prst="curvedConnector2">
            <a:avLst/>
          </a:prstGeom>
          <a:noFill/>
          <a:ln w="38100">
            <a:solidFill>
              <a:schemeClr val="tx2"/>
            </a:solidFill>
            <a:round/>
            <a:headEnd type="none" w="sm" len="sm"/>
            <a:tailEnd type="triangle" w="med" len="med"/>
          </a:ln>
        </p:spPr>
      </p:cxnSp>
      <p:sp>
        <p:nvSpPr>
          <p:cNvPr id="10246" name="Rectangle 6"/>
          <p:cNvSpPr>
            <a:spLocks noGrp="1" noChangeArrowheads="1"/>
          </p:cNvSpPr>
          <p:nvPr>
            <p:ph type="title"/>
          </p:nvPr>
        </p:nvSpPr>
        <p:spPr/>
        <p:txBody>
          <a:bodyPr>
            <a:normAutofit/>
          </a:bodyPr>
          <a:lstStyle/>
          <a:p>
            <a:r>
              <a:rPr lang="en-US" sz="3200" dirty="0" smtClean="0"/>
              <a:t>C6000 DSP Family CPU Roadmap</a:t>
            </a:r>
          </a:p>
        </p:txBody>
      </p:sp>
      <p:sp>
        <p:nvSpPr>
          <p:cNvPr id="10247" name="AutoShape 7"/>
          <p:cNvSpPr>
            <a:spLocks noChangeArrowheads="1"/>
          </p:cNvSpPr>
          <p:nvPr/>
        </p:nvSpPr>
        <p:spPr bwMode="auto">
          <a:xfrm>
            <a:off x="304800" y="5638800"/>
            <a:ext cx="990600" cy="669925"/>
          </a:xfrm>
          <a:prstGeom prst="flowChartAlternateProcess">
            <a:avLst/>
          </a:prstGeom>
          <a:solidFill>
            <a:schemeClr val="accent2"/>
          </a:solidFill>
          <a:ln w="12700">
            <a:solidFill>
              <a:schemeClr val="tx1"/>
            </a:solidFill>
            <a:miter lim="800000"/>
            <a:headEnd type="none" w="sm" len="sm"/>
            <a:tailEnd type="none" w="sm" len="sm"/>
          </a:ln>
        </p:spPr>
        <p:txBody>
          <a:bodyPr wrap="none" rIns="0" anchor="ctr"/>
          <a:lstStyle/>
          <a:p>
            <a:pPr eaLnBrk="0" hangingPunct="0">
              <a:lnSpc>
                <a:spcPct val="80000"/>
              </a:lnSpc>
              <a:spcBef>
                <a:spcPct val="50000"/>
              </a:spcBef>
            </a:pPr>
            <a:r>
              <a:rPr lang="en-US">
                <a:latin typeface="Arial Narrow" pitchFamily="34" charset="0"/>
              </a:rPr>
              <a:t> C62x</a:t>
            </a:r>
          </a:p>
        </p:txBody>
      </p:sp>
      <p:sp>
        <p:nvSpPr>
          <p:cNvPr id="10248" name="AutoShape 8"/>
          <p:cNvSpPr>
            <a:spLocks noChangeArrowheads="1"/>
          </p:cNvSpPr>
          <p:nvPr/>
        </p:nvSpPr>
        <p:spPr bwMode="auto">
          <a:xfrm>
            <a:off x="4495800" y="1828800"/>
            <a:ext cx="1143000" cy="576263"/>
          </a:xfrm>
          <a:prstGeom prst="flowChartAlternateProcess">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a:latin typeface="Arial Narrow" pitchFamily="34" charset="0"/>
              </a:rPr>
              <a:t>C64x+</a:t>
            </a:r>
          </a:p>
        </p:txBody>
      </p:sp>
      <p:sp>
        <p:nvSpPr>
          <p:cNvPr id="10249" name="AutoShape 9"/>
          <p:cNvSpPr>
            <a:spLocks noChangeArrowheads="1"/>
          </p:cNvSpPr>
          <p:nvPr/>
        </p:nvSpPr>
        <p:spPr bwMode="auto">
          <a:xfrm>
            <a:off x="7620000" y="496888"/>
            <a:ext cx="1219200" cy="669925"/>
          </a:xfrm>
          <a:prstGeom prst="flowChartAlternateProcess">
            <a:avLst/>
          </a:prstGeom>
          <a:gradFill rotWithShape="1">
            <a:gsLst>
              <a:gs pos="0">
                <a:schemeClr val="accent2"/>
              </a:gs>
              <a:gs pos="100000">
                <a:schemeClr val="accent1"/>
              </a:gs>
            </a:gsLst>
            <a:lin ang="2700000" scaled="1"/>
          </a:gra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a:latin typeface="Arial Narrow" pitchFamily="34" charset="0"/>
              </a:rPr>
              <a:t>C66x</a:t>
            </a:r>
          </a:p>
        </p:txBody>
      </p:sp>
      <p:sp>
        <p:nvSpPr>
          <p:cNvPr id="10250" name="AutoShape 10"/>
          <p:cNvSpPr>
            <a:spLocks noChangeArrowheads="1"/>
          </p:cNvSpPr>
          <p:nvPr/>
        </p:nvSpPr>
        <p:spPr bwMode="auto">
          <a:xfrm>
            <a:off x="6477000" y="1557338"/>
            <a:ext cx="1143000" cy="576262"/>
          </a:xfrm>
          <a:prstGeom prst="flowChartAlternateProcess">
            <a:avLst/>
          </a:prstGeom>
          <a:gradFill rotWithShape="1">
            <a:gsLst>
              <a:gs pos="0">
                <a:schemeClr val="accent2"/>
              </a:gs>
              <a:gs pos="100000">
                <a:schemeClr val="accent1"/>
              </a:gs>
            </a:gsLst>
            <a:lin ang="2700000" scaled="1"/>
          </a:gra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a:latin typeface="Arial Narrow" pitchFamily="34" charset="0"/>
              </a:rPr>
              <a:t>C674</a:t>
            </a:r>
          </a:p>
        </p:txBody>
      </p:sp>
      <p:sp>
        <p:nvSpPr>
          <p:cNvPr id="10251" name="AutoShape 11"/>
          <p:cNvSpPr>
            <a:spLocks noChangeArrowheads="1"/>
          </p:cNvSpPr>
          <p:nvPr/>
        </p:nvSpPr>
        <p:spPr bwMode="auto">
          <a:xfrm>
            <a:off x="4038600" y="4953000"/>
            <a:ext cx="1143000" cy="576263"/>
          </a:xfrm>
          <a:prstGeom prst="flowChartAlternateProcess">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a:latin typeface="Arial Narrow" pitchFamily="34" charset="0"/>
              </a:rPr>
              <a:t>C67x+</a:t>
            </a:r>
          </a:p>
        </p:txBody>
      </p:sp>
      <p:sp>
        <p:nvSpPr>
          <p:cNvPr id="10252" name="AutoShape 12"/>
          <p:cNvSpPr>
            <a:spLocks noChangeArrowheads="1"/>
          </p:cNvSpPr>
          <p:nvPr/>
        </p:nvSpPr>
        <p:spPr bwMode="auto">
          <a:xfrm>
            <a:off x="2743200" y="2362200"/>
            <a:ext cx="1143000" cy="576263"/>
          </a:xfrm>
          <a:prstGeom prst="flowChartAlternateProcess">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a:latin typeface="Arial Narrow" pitchFamily="34" charset="0"/>
              </a:rPr>
              <a:t>C64x</a:t>
            </a:r>
          </a:p>
        </p:txBody>
      </p:sp>
      <p:sp>
        <p:nvSpPr>
          <p:cNvPr id="10253" name="Text Box 13"/>
          <p:cNvSpPr txBox="1">
            <a:spLocks noChangeArrowheads="1"/>
          </p:cNvSpPr>
          <p:nvPr/>
        </p:nvSpPr>
        <p:spPr bwMode="auto">
          <a:xfrm>
            <a:off x="2209800" y="1245457"/>
            <a:ext cx="1380827" cy="1132618"/>
          </a:xfrm>
          <a:prstGeom prst="rect">
            <a:avLst/>
          </a:prstGeom>
          <a:noFill/>
          <a:ln w="12700">
            <a:noFill/>
            <a:miter lim="800000"/>
            <a:headEnd type="none" w="sm" len="sm"/>
            <a:tailEnd type="none" w="sm" len="sm"/>
          </a:ln>
        </p:spPr>
        <p:txBody>
          <a:bodyPr wrap="none" anchor="b">
            <a:spAutoFit/>
          </a:bodyPr>
          <a:lstStyle/>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1GHz</a:t>
            </a:r>
          </a:p>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EDMA (v2)</a:t>
            </a:r>
          </a:p>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2x Register Set</a:t>
            </a:r>
          </a:p>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SIMD Instr’s</a:t>
            </a:r>
            <a:br>
              <a:rPr lang="en-US" sz="1200" b="0">
                <a:latin typeface="Arial Narrow" pitchFamily="34" charset="0"/>
              </a:rPr>
            </a:br>
            <a:r>
              <a:rPr lang="en-US" sz="1200" b="0">
                <a:latin typeface="Arial Narrow" pitchFamily="34" charset="0"/>
              </a:rPr>
              <a:t>(</a:t>
            </a:r>
            <a:r>
              <a:rPr lang="en-US" sz="1100" b="0">
                <a:latin typeface="Arial Narrow" pitchFamily="34" charset="0"/>
              </a:rPr>
              <a:t>Packed Data Proc</a:t>
            </a:r>
            <a:r>
              <a:rPr lang="en-US" sz="1200" b="0">
                <a:latin typeface="Arial Narrow" pitchFamily="34" charset="0"/>
              </a:rPr>
              <a:t>)</a:t>
            </a:r>
          </a:p>
        </p:txBody>
      </p:sp>
      <p:sp>
        <p:nvSpPr>
          <p:cNvPr id="10254" name="AutoShape 14"/>
          <p:cNvSpPr>
            <a:spLocks noChangeArrowheads="1"/>
          </p:cNvSpPr>
          <p:nvPr/>
        </p:nvSpPr>
        <p:spPr bwMode="auto">
          <a:xfrm>
            <a:off x="1828800" y="5538788"/>
            <a:ext cx="1143000" cy="576262"/>
          </a:xfrm>
          <a:prstGeom prst="flowChartAlternateProcess">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a:latin typeface="Arial Narrow" pitchFamily="34" charset="0"/>
              </a:rPr>
              <a:t>C671x</a:t>
            </a:r>
          </a:p>
        </p:txBody>
      </p:sp>
      <p:sp>
        <p:nvSpPr>
          <p:cNvPr id="10255" name="AutoShape 15"/>
          <p:cNvSpPr>
            <a:spLocks noChangeArrowheads="1"/>
          </p:cNvSpPr>
          <p:nvPr/>
        </p:nvSpPr>
        <p:spPr bwMode="auto">
          <a:xfrm>
            <a:off x="762000" y="3962400"/>
            <a:ext cx="1143000" cy="576263"/>
          </a:xfrm>
          <a:prstGeom prst="flowChartAlternateProcess">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a:latin typeface="Arial Narrow" pitchFamily="34" charset="0"/>
              </a:rPr>
              <a:t>C621x</a:t>
            </a:r>
          </a:p>
        </p:txBody>
      </p:sp>
      <p:sp>
        <p:nvSpPr>
          <p:cNvPr id="10256" name="Text Box 16"/>
          <p:cNvSpPr txBox="1">
            <a:spLocks noChangeArrowheads="1"/>
          </p:cNvSpPr>
          <p:nvPr/>
        </p:nvSpPr>
        <p:spPr bwMode="auto">
          <a:xfrm>
            <a:off x="1327150" y="4594225"/>
            <a:ext cx="1218923" cy="960263"/>
          </a:xfrm>
          <a:prstGeom prst="rect">
            <a:avLst/>
          </a:prstGeom>
          <a:noFill/>
          <a:ln w="12700">
            <a:noFill/>
            <a:miter lim="800000"/>
            <a:headEnd type="none" w="sm" len="sm"/>
            <a:tailEnd type="none" w="sm" len="sm"/>
          </a:ln>
        </p:spPr>
        <p:txBody>
          <a:bodyPr wrap="none">
            <a:spAutoFit/>
          </a:bodyPr>
          <a:lstStyle/>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EDMA</a:t>
            </a:r>
          </a:p>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L1 Cache</a:t>
            </a:r>
          </a:p>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L2 Cache/RAM</a:t>
            </a:r>
          </a:p>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Lower Cost</a:t>
            </a:r>
          </a:p>
        </p:txBody>
      </p:sp>
      <p:sp>
        <p:nvSpPr>
          <p:cNvPr id="10257" name="Text Box 17"/>
          <p:cNvSpPr txBox="1">
            <a:spLocks noChangeArrowheads="1"/>
          </p:cNvSpPr>
          <p:nvPr/>
        </p:nvSpPr>
        <p:spPr bwMode="auto">
          <a:xfrm>
            <a:off x="3352800" y="4113741"/>
            <a:ext cx="1453988" cy="720197"/>
          </a:xfrm>
          <a:prstGeom prst="rect">
            <a:avLst/>
          </a:prstGeom>
          <a:noFill/>
          <a:ln w="12700">
            <a:noFill/>
            <a:miter lim="800000"/>
            <a:headEnd type="none" w="sm" len="sm"/>
            <a:tailEnd type="none" w="sm" len="sm"/>
          </a:ln>
        </p:spPr>
        <p:txBody>
          <a:bodyPr wrap="none" anchor="b">
            <a:spAutoFit/>
          </a:bodyPr>
          <a:lstStyle/>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DMAX (PRU)</a:t>
            </a:r>
          </a:p>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2x Register Set</a:t>
            </a:r>
          </a:p>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FFT enhancements</a:t>
            </a:r>
          </a:p>
        </p:txBody>
      </p:sp>
      <p:sp>
        <p:nvSpPr>
          <p:cNvPr id="10258" name="Text Box 18"/>
          <p:cNvSpPr txBox="1">
            <a:spLocks noChangeArrowheads="1"/>
          </p:cNvSpPr>
          <p:nvPr/>
        </p:nvSpPr>
        <p:spPr bwMode="auto">
          <a:xfrm>
            <a:off x="4343400" y="525189"/>
            <a:ext cx="1393651" cy="1348061"/>
          </a:xfrm>
          <a:prstGeom prst="rect">
            <a:avLst/>
          </a:prstGeom>
          <a:noFill/>
          <a:ln w="12700">
            <a:noFill/>
            <a:miter lim="800000"/>
            <a:headEnd type="none" w="sm" len="sm"/>
            <a:tailEnd type="none" w="sm" len="sm"/>
          </a:ln>
        </p:spPr>
        <p:txBody>
          <a:bodyPr wrap="none" anchor="b">
            <a:spAutoFit/>
          </a:bodyPr>
          <a:lstStyle/>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1.2 GHz</a:t>
            </a:r>
          </a:p>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EDMA3</a:t>
            </a:r>
          </a:p>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SPLOOP</a:t>
            </a:r>
          </a:p>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32x32 Int Multiply </a:t>
            </a:r>
          </a:p>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Enhanced Instr for</a:t>
            </a:r>
            <a:br>
              <a:rPr lang="en-US" sz="1200" b="0">
                <a:latin typeface="Arial Narrow" pitchFamily="34" charset="0"/>
              </a:rPr>
            </a:br>
            <a:r>
              <a:rPr lang="en-US" sz="1100" b="0">
                <a:latin typeface="Arial Narrow" pitchFamily="34" charset="0"/>
              </a:rPr>
              <a:t>FIR/FFT/Complex</a:t>
            </a:r>
            <a:endParaRPr lang="en-US" sz="1200" b="0">
              <a:latin typeface="Arial Narrow" pitchFamily="34" charset="0"/>
            </a:endParaRPr>
          </a:p>
        </p:txBody>
      </p:sp>
      <p:sp>
        <p:nvSpPr>
          <p:cNvPr id="10259" name="Text Box 19"/>
          <p:cNvSpPr txBox="1">
            <a:spLocks noChangeArrowheads="1"/>
          </p:cNvSpPr>
          <p:nvPr/>
        </p:nvSpPr>
        <p:spPr bwMode="auto">
          <a:xfrm>
            <a:off x="7010400" y="2209800"/>
            <a:ext cx="2133600" cy="1348061"/>
          </a:xfrm>
          <a:prstGeom prst="rect">
            <a:avLst/>
          </a:prstGeom>
          <a:noFill/>
          <a:ln w="12700">
            <a:noFill/>
            <a:miter lim="800000"/>
            <a:headEnd type="none" w="sm" len="sm"/>
            <a:tailEnd type="none" w="sm" len="sm"/>
          </a:ln>
        </p:spPr>
        <p:txBody>
          <a:bodyPr>
            <a:spAutoFit/>
          </a:bodyPr>
          <a:lstStyle/>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Combined Instr Sets from C64x+/C67x+</a:t>
            </a:r>
          </a:p>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Incr Floating-pt MHz</a:t>
            </a:r>
          </a:p>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Lower power</a:t>
            </a:r>
          </a:p>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EDMA3</a:t>
            </a:r>
          </a:p>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PRU</a:t>
            </a:r>
          </a:p>
        </p:txBody>
      </p:sp>
      <p:sp>
        <p:nvSpPr>
          <p:cNvPr id="10260" name="Text Box 20"/>
          <p:cNvSpPr txBox="1">
            <a:spLocks noChangeArrowheads="1"/>
          </p:cNvSpPr>
          <p:nvPr/>
        </p:nvSpPr>
        <p:spPr bwMode="auto">
          <a:xfrm>
            <a:off x="4343400" y="2400300"/>
            <a:ext cx="2286000" cy="1200329"/>
          </a:xfrm>
          <a:prstGeom prst="rect">
            <a:avLst/>
          </a:prstGeom>
          <a:noFill/>
          <a:ln w="12700">
            <a:noFill/>
            <a:miter lim="800000"/>
            <a:headEnd type="none" w="sm" len="sm"/>
            <a:tailEnd type="none" w="sm" len="sm"/>
          </a:ln>
        </p:spPr>
        <p:txBody>
          <a:bodyPr>
            <a:spAutoFit/>
          </a:bodyPr>
          <a:lstStyle/>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L1 RAM </a:t>
            </a:r>
            <a:r>
              <a:rPr lang="en-US" sz="1100" b="0">
                <a:latin typeface="Arial Narrow" pitchFamily="34" charset="0"/>
              </a:rPr>
              <a:t>and/or</a:t>
            </a:r>
            <a:r>
              <a:rPr lang="en-US" sz="1200" b="0">
                <a:latin typeface="Arial Narrow" pitchFamily="34" charset="0"/>
              </a:rPr>
              <a:t> Cache</a:t>
            </a:r>
          </a:p>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Timestamp Counter</a:t>
            </a:r>
          </a:p>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Compact Instr’s</a:t>
            </a:r>
          </a:p>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Exceptions</a:t>
            </a:r>
          </a:p>
          <a:p>
            <a:pPr marL="173038" indent="-173038" eaLnBrk="0" hangingPunct="0">
              <a:lnSpc>
                <a:spcPct val="80000"/>
              </a:lnSpc>
              <a:buClr>
                <a:schemeClr val="tx2"/>
              </a:buClr>
              <a:buSzPct val="75000"/>
              <a:buFont typeface="Wingdings" pitchFamily="2" charset="2"/>
              <a:buChar char=""/>
            </a:pPr>
            <a:r>
              <a:rPr lang="en-US" sz="1200" b="0">
                <a:latin typeface="Arial Narrow" pitchFamily="34" charset="0"/>
              </a:rPr>
              <a:t>Supervisor/User modes</a:t>
            </a:r>
          </a:p>
        </p:txBody>
      </p:sp>
    </p:spTree>
    <p:custDataLst>
      <p:tags r:id="rId1"/>
    </p:custDataLst>
    <p:extLst>
      <p:ext uri="{BB962C8B-B14F-4D97-AF65-F5344CB8AC3E}">
        <p14:creationId xmlns:p14="http://schemas.microsoft.com/office/powerpoint/2010/main" val="1038281584"/>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SCHEMEINDEX" val="4"/>
</p:tagLst>
</file>

<file path=ppt/tags/tag10.xml><?xml version="1.0" encoding="utf-8"?>
<p:tagLst xmlns:a="http://schemas.openxmlformats.org/drawingml/2006/main" xmlns:r="http://schemas.openxmlformats.org/officeDocument/2006/relationships" xmlns:p="http://schemas.openxmlformats.org/presentationml/2006/main">
  <p:tag name="MILELISTITEM" val=""/>
</p:tagLst>
</file>

<file path=ppt/tags/tag100.xml><?xml version="1.0" encoding="utf-8"?>
<p:tagLst xmlns:a="http://schemas.openxmlformats.org/drawingml/2006/main" xmlns:r="http://schemas.openxmlformats.org/officeDocument/2006/relationships" xmlns:p="http://schemas.openxmlformats.org/presentationml/2006/main">
  <p:tag name="MILELISTITEM" val=""/>
</p:tagLst>
</file>

<file path=ppt/tags/tag101.xml><?xml version="1.0" encoding="utf-8"?>
<p:tagLst xmlns:a="http://schemas.openxmlformats.org/drawingml/2006/main" xmlns:r="http://schemas.openxmlformats.org/officeDocument/2006/relationships" xmlns:p="http://schemas.openxmlformats.org/presentationml/2006/main">
  <p:tag name="MILELISTITEM" val=""/>
</p:tagLst>
</file>

<file path=ppt/tags/tag102.xml><?xml version="1.0" encoding="utf-8"?>
<p:tagLst xmlns:a="http://schemas.openxmlformats.org/drawingml/2006/main" xmlns:r="http://schemas.openxmlformats.org/officeDocument/2006/relationships" xmlns:p="http://schemas.openxmlformats.org/presentationml/2006/main">
  <p:tag name="MILELISTITEM" val=""/>
</p:tagLst>
</file>

<file path=ppt/tags/tag103.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04.xml><?xml version="1.0" encoding="utf-8"?>
<p:tagLst xmlns:a="http://schemas.openxmlformats.org/drawingml/2006/main" xmlns:r="http://schemas.openxmlformats.org/officeDocument/2006/relationships" xmlns:p="http://schemas.openxmlformats.org/presentationml/2006/main">
  <p:tag name="MILELISTITEM" val=""/>
</p:tagLst>
</file>

<file path=ppt/tags/tag105.xml><?xml version="1.0" encoding="utf-8"?>
<p:tagLst xmlns:a="http://schemas.openxmlformats.org/drawingml/2006/main" xmlns:r="http://schemas.openxmlformats.org/officeDocument/2006/relationships" xmlns:p="http://schemas.openxmlformats.org/presentationml/2006/main">
  <p:tag name="MILELISTITEM" val=""/>
</p:tagLst>
</file>

<file path=ppt/tags/tag106.xml><?xml version="1.0" encoding="utf-8"?>
<p:tagLst xmlns:a="http://schemas.openxmlformats.org/drawingml/2006/main" xmlns:r="http://schemas.openxmlformats.org/officeDocument/2006/relationships" xmlns:p="http://schemas.openxmlformats.org/presentationml/2006/main">
  <p:tag name="MILELISTITEM" val=""/>
</p:tagLst>
</file>

<file path=ppt/tags/tag107.xml><?xml version="1.0" encoding="utf-8"?>
<p:tagLst xmlns:a="http://schemas.openxmlformats.org/drawingml/2006/main" xmlns:r="http://schemas.openxmlformats.org/officeDocument/2006/relationships" xmlns:p="http://schemas.openxmlformats.org/presentationml/2006/main">
  <p:tag name="MILELISTITEM" val=""/>
</p:tagLst>
</file>

<file path=ppt/tags/tag108.xml><?xml version="1.0" encoding="utf-8"?>
<p:tagLst xmlns:a="http://schemas.openxmlformats.org/drawingml/2006/main" xmlns:r="http://schemas.openxmlformats.org/officeDocument/2006/relationships" xmlns:p="http://schemas.openxmlformats.org/presentationml/2006/main">
  <p:tag name="COLORSCHEMEINDEX" val="4"/>
  <p:tag name="NO LOGOS" val="true"/>
</p:tagLst>
</file>

<file path=ppt/tags/tag109.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1"/>
</p:tagLst>
</file>

<file path=ppt/tags/tag11.xml><?xml version="1.0" encoding="utf-8"?>
<p:tagLst xmlns:a="http://schemas.openxmlformats.org/drawingml/2006/main" xmlns:r="http://schemas.openxmlformats.org/officeDocument/2006/relationships" xmlns:p="http://schemas.openxmlformats.org/presentationml/2006/main">
  <p:tag name="MILELISTITEM" val=""/>
</p:tagLst>
</file>

<file path=ppt/tags/tag110.xml><?xml version="1.0" encoding="utf-8"?>
<p:tagLst xmlns:a="http://schemas.openxmlformats.org/drawingml/2006/main" xmlns:r="http://schemas.openxmlformats.org/officeDocument/2006/relationships" xmlns:p="http://schemas.openxmlformats.org/presentationml/2006/main">
  <p:tag name="MILELISTITEM" val=""/>
</p:tagLst>
</file>

<file path=ppt/tags/tag111.xml><?xml version="1.0" encoding="utf-8"?>
<p:tagLst xmlns:a="http://schemas.openxmlformats.org/drawingml/2006/main" xmlns:r="http://schemas.openxmlformats.org/officeDocument/2006/relationships" xmlns:p="http://schemas.openxmlformats.org/presentationml/2006/main">
  <p:tag name="MILELISTITEM" val=""/>
</p:tagLst>
</file>

<file path=ppt/tags/tag112.xml><?xml version="1.0" encoding="utf-8"?>
<p:tagLst xmlns:a="http://schemas.openxmlformats.org/drawingml/2006/main" xmlns:r="http://schemas.openxmlformats.org/officeDocument/2006/relationships" xmlns:p="http://schemas.openxmlformats.org/presentationml/2006/main">
  <p:tag name="MILELISTITEM" val=""/>
</p:tagLst>
</file>

<file path=ppt/tags/tag113.xml><?xml version="1.0" encoding="utf-8"?>
<p:tagLst xmlns:a="http://schemas.openxmlformats.org/drawingml/2006/main" xmlns:r="http://schemas.openxmlformats.org/officeDocument/2006/relationships" xmlns:p="http://schemas.openxmlformats.org/presentationml/2006/main">
  <p:tag name="MILELISTITEM" val=""/>
</p:tagLst>
</file>

<file path=ppt/tags/tag114.xml><?xml version="1.0" encoding="utf-8"?>
<p:tagLst xmlns:a="http://schemas.openxmlformats.org/drawingml/2006/main" xmlns:r="http://schemas.openxmlformats.org/officeDocument/2006/relationships" xmlns:p="http://schemas.openxmlformats.org/presentationml/2006/main">
  <p:tag name="MILELISTITEM" val=""/>
</p:tagLst>
</file>

<file path=ppt/tags/tag115.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16.xml><?xml version="1.0" encoding="utf-8"?>
<p:tagLst xmlns:a="http://schemas.openxmlformats.org/drawingml/2006/main" xmlns:r="http://schemas.openxmlformats.org/officeDocument/2006/relationships" xmlns:p="http://schemas.openxmlformats.org/presentationml/2006/main">
  <p:tag name="MILELISTITEM" val=""/>
</p:tagLst>
</file>

<file path=ppt/tags/tag117.xml><?xml version="1.0" encoding="utf-8"?>
<p:tagLst xmlns:a="http://schemas.openxmlformats.org/drawingml/2006/main" xmlns:r="http://schemas.openxmlformats.org/officeDocument/2006/relationships" xmlns:p="http://schemas.openxmlformats.org/presentationml/2006/main">
  <p:tag name="MILELISTITEM" val=""/>
</p:tagLst>
</file>

<file path=ppt/tags/tag118.xml><?xml version="1.0" encoding="utf-8"?>
<p:tagLst xmlns:a="http://schemas.openxmlformats.org/drawingml/2006/main" xmlns:r="http://schemas.openxmlformats.org/officeDocument/2006/relationships" xmlns:p="http://schemas.openxmlformats.org/presentationml/2006/main">
  <p:tag name="MILELISTITEM" val=""/>
</p:tagLst>
</file>

<file path=ppt/tags/tag119.xml><?xml version="1.0" encoding="utf-8"?>
<p:tagLst xmlns:a="http://schemas.openxmlformats.org/drawingml/2006/main" xmlns:r="http://schemas.openxmlformats.org/officeDocument/2006/relationships" xmlns:p="http://schemas.openxmlformats.org/presentationml/2006/main">
  <p:tag name="COLORSCHEMEINDEX" val="6"/>
  <p:tag name="NO LOGOS" val="true"/>
</p:tagLst>
</file>

<file path=ppt/tags/tag12.xml><?xml version="1.0" encoding="utf-8"?>
<p:tagLst xmlns:a="http://schemas.openxmlformats.org/drawingml/2006/main" xmlns:r="http://schemas.openxmlformats.org/officeDocument/2006/relationships" xmlns:p="http://schemas.openxmlformats.org/presentationml/2006/main">
  <p:tag name="MILELISTITEM" val=""/>
</p:tagLst>
</file>

<file path=ppt/tags/tag120.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1"/>
</p:tagLst>
</file>

<file path=ppt/tags/tag121.xml><?xml version="1.0" encoding="utf-8"?>
<p:tagLst xmlns:a="http://schemas.openxmlformats.org/drawingml/2006/main" xmlns:r="http://schemas.openxmlformats.org/officeDocument/2006/relationships" xmlns:p="http://schemas.openxmlformats.org/presentationml/2006/main">
  <p:tag name="MILELISTITEM" val=""/>
</p:tagLst>
</file>

<file path=ppt/tags/tag122.xml><?xml version="1.0" encoding="utf-8"?>
<p:tagLst xmlns:a="http://schemas.openxmlformats.org/drawingml/2006/main" xmlns:r="http://schemas.openxmlformats.org/officeDocument/2006/relationships" xmlns:p="http://schemas.openxmlformats.org/presentationml/2006/main">
  <p:tag name="MILELISTITEM" val=""/>
</p:tagLst>
</file>

<file path=ppt/tags/tag123.xml><?xml version="1.0" encoding="utf-8"?>
<p:tagLst xmlns:a="http://schemas.openxmlformats.org/drawingml/2006/main" xmlns:r="http://schemas.openxmlformats.org/officeDocument/2006/relationships" xmlns:p="http://schemas.openxmlformats.org/presentationml/2006/main">
  <p:tag name="MILELISTITEM" val=""/>
</p:tagLst>
</file>

<file path=ppt/tags/tag124.xml><?xml version="1.0" encoding="utf-8"?>
<p:tagLst xmlns:a="http://schemas.openxmlformats.org/drawingml/2006/main" xmlns:r="http://schemas.openxmlformats.org/officeDocument/2006/relationships" xmlns:p="http://schemas.openxmlformats.org/presentationml/2006/main">
  <p:tag name="MILELISTITEM" val=""/>
</p:tagLst>
</file>

<file path=ppt/tags/tag125.xml><?xml version="1.0" encoding="utf-8"?>
<p:tagLst xmlns:a="http://schemas.openxmlformats.org/drawingml/2006/main" xmlns:r="http://schemas.openxmlformats.org/officeDocument/2006/relationships" xmlns:p="http://schemas.openxmlformats.org/presentationml/2006/main">
  <p:tag name="MILELISTITEM" val=""/>
</p:tagLst>
</file>

<file path=ppt/tags/tag126.xml><?xml version="1.0" encoding="utf-8"?>
<p:tagLst xmlns:a="http://schemas.openxmlformats.org/drawingml/2006/main" xmlns:r="http://schemas.openxmlformats.org/officeDocument/2006/relationships" xmlns:p="http://schemas.openxmlformats.org/presentationml/2006/main">
  <p:tag name="MILELISTITEM" val=""/>
</p:tagLst>
</file>

<file path=ppt/tags/tag127.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28.xml><?xml version="1.0" encoding="utf-8"?>
<p:tagLst xmlns:a="http://schemas.openxmlformats.org/drawingml/2006/main" xmlns:r="http://schemas.openxmlformats.org/officeDocument/2006/relationships" xmlns:p="http://schemas.openxmlformats.org/presentationml/2006/main">
  <p:tag name="MILELISTITEM" val=""/>
</p:tagLst>
</file>

<file path=ppt/tags/tag129.xml><?xml version="1.0" encoding="utf-8"?>
<p:tagLst xmlns:a="http://schemas.openxmlformats.org/drawingml/2006/main" xmlns:r="http://schemas.openxmlformats.org/officeDocument/2006/relationships" xmlns:p="http://schemas.openxmlformats.org/presentationml/2006/main">
  <p:tag name="MILELISTITEM" val=""/>
</p:tagLst>
</file>

<file path=ppt/tags/tag13.xml><?xml version="1.0" encoding="utf-8"?>
<p:tagLst xmlns:a="http://schemas.openxmlformats.org/drawingml/2006/main" xmlns:r="http://schemas.openxmlformats.org/officeDocument/2006/relationships" xmlns:p="http://schemas.openxmlformats.org/presentationml/2006/main">
  <p:tag name="NO LOGOS" val="true"/>
</p:tagLst>
</file>

<file path=ppt/tags/tag130.xml><?xml version="1.0" encoding="utf-8"?>
<p:tagLst xmlns:a="http://schemas.openxmlformats.org/drawingml/2006/main" xmlns:r="http://schemas.openxmlformats.org/officeDocument/2006/relationships" xmlns:p="http://schemas.openxmlformats.org/presentationml/2006/main">
  <p:tag name="MILELISTITEM" val=""/>
</p:tagLst>
</file>

<file path=ppt/tags/tag131.xml><?xml version="1.0" encoding="utf-8"?>
<p:tagLst xmlns:a="http://schemas.openxmlformats.org/drawingml/2006/main" xmlns:r="http://schemas.openxmlformats.org/officeDocument/2006/relationships" xmlns:p="http://schemas.openxmlformats.org/presentationml/2006/main">
  <p:tag name="MILELISTITEM" val=""/>
</p:tagLst>
</file>

<file path=ppt/tags/tag132.xml><?xml version="1.0" encoding="utf-8"?>
<p:tagLst xmlns:a="http://schemas.openxmlformats.org/drawingml/2006/main" xmlns:r="http://schemas.openxmlformats.org/officeDocument/2006/relationships" xmlns:p="http://schemas.openxmlformats.org/presentationml/2006/main">
  <p:tag name="MILELISTITEM" val=""/>
</p:tagLst>
</file>

<file path=ppt/tags/tag133.xml><?xml version="1.0" encoding="utf-8"?>
<p:tagLst xmlns:a="http://schemas.openxmlformats.org/drawingml/2006/main" xmlns:r="http://schemas.openxmlformats.org/officeDocument/2006/relationships" xmlns:p="http://schemas.openxmlformats.org/presentationml/2006/main">
  <p:tag name="MILELISTITEM" val=""/>
</p:tagLst>
</file>

<file path=ppt/tags/tag134.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2"/>
</p:tagLst>
</file>

<file path=ppt/tags/tag135.xml><?xml version="1.0" encoding="utf-8"?>
<p:tagLst xmlns:a="http://schemas.openxmlformats.org/drawingml/2006/main" xmlns:r="http://schemas.openxmlformats.org/officeDocument/2006/relationships" xmlns:p="http://schemas.openxmlformats.org/presentationml/2006/main">
  <p:tag name="MILELISTITEM" val=""/>
</p:tagLst>
</file>

<file path=ppt/tags/tag136.xml><?xml version="1.0" encoding="utf-8"?>
<p:tagLst xmlns:a="http://schemas.openxmlformats.org/drawingml/2006/main" xmlns:r="http://schemas.openxmlformats.org/officeDocument/2006/relationships" xmlns:p="http://schemas.openxmlformats.org/presentationml/2006/main">
  <p:tag name="MILELISTITEM" val=""/>
</p:tagLst>
</file>

<file path=ppt/tags/tag137.xml><?xml version="1.0" encoding="utf-8"?>
<p:tagLst xmlns:a="http://schemas.openxmlformats.org/drawingml/2006/main" xmlns:r="http://schemas.openxmlformats.org/officeDocument/2006/relationships" xmlns:p="http://schemas.openxmlformats.org/presentationml/2006/main">
  <p:tag name="MILELISTITEM" val=""/>
</p:tagLst>
</file>

<file path=ppt/tags/tag138.xml><?xml version="1.0" encoding="utf-8"?>
<p:tagLst xmlns:a="http://schemas.openxmlformats.org/drawingml/2006/main" xmlns:r="http://schemas.openxmlformats.org/officeDocument/2006/relationships" xmlns:p="http://schemas.openxmlformats.org/presentationml/2006/main">
  <p:tag name="MILELISTITEM" val=""/>
</p:tagLst>
</file>

<file path=ppt/tags/tag139.xml><?xml version="1.0" encoding="utf-8"?>
<p:tagLst xmlns:a="http://schemas.openxmlformats.org/drawingml/2006/main" xmlns:r="http://schemas.openxmlformats.org/officeDocument/2006/relationships" xmlns:p="http://schemas.openxmlformats.org/presentationml/2006/main">
  <p:tag name="MILELISTITEM" val=""/>
</p:tagLst>
</file>

<file path=ppt/tags/tag14.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1"/>
</p:tagLst>
</file>

<file path=ppt/tags/tag140.xml><?xml version="1.0" encoding="utf-8"?>
<p:tagLst xmlns:a="http://schemas.openxmlformats.org/drawingml/2006/main" xmlns:r="http://schemas.openxmlformats.org/officeDocument/2006/relationships" xmlns:p="http://schemas.openxmlformats.org/presentationml/2006/main">
  <p:tag name="MILELISTITEM" val=""/>
</p:tagLst>
</file>

<file path=ppt/tags/tag141.xml><?xml version="1.0" encoding="utf-8"?>
<p:tagLst xmlns:a="http://schemas.openxmlformats.org/drawingml/2006/main" xmlns:r="http://schemas.openxmlformats.org/officeDocument/2006/relationships" xmlns:p="http://schemas.openxmlformats.org/presentationml/2006/main">
  <p:tag name="MILELISTITEM" val=""/>
</p:tagLst>
</file>

<file path=ppt/tags/tag142.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143.xml><?xml version="1.0" encoding="utf-8"?>
<p:tagLst xmlns:a="http://schemas.openxmlformats.org/drawingml/2006/main" xmlns:r="http://schemas.openxmlformats.org/officeDocument/2006/relationships" xmlns:p="http://schemas.openxmlformats.org/presentationml/2006/main">
  <p:tag name="MILELISTITEM" val=""/>
</p:tagLst>
</file>

<file path=ppt/tags/tag144.xml><?xml version="1.0" encoding="utf-8"?>
<p:tagLst xmlns:a="http://schemas.openxmlformats.org/drawingml/2006/main" xmlns:r="http://schemas.openxmlformats.org/officeDocument/2006/relationships" xmlns:p="http://schemas.openxmlformats.org/presentationml/2006/main">
  <p:tag name="MILELISTITEM" val=""/>
</p:tagLst>
</file>

<file path=ppt/tags/tag145.xml><?xml version="1.0" encoding="utf-8"?>
<p:tagLst xmlns:a="http://schemas.openxmlformats.org/drawingml/2006/main" xmlns:r="http://schemas.openxmlformats.org/officeDocument/2006/relationships" xmlns:p="http://schemas.openxmlformats.org/presentationml/2006/main">
  <p:tag name="MILELISTITEM" val=""/>
</p:tagLst>
</file>

<file path=ppt/tags/tag146.xml><?xml version="1.0" encoding="utf-8"?>
<p:tagLst xmlns:a="http://schemas.openxmlformats.org/drawingml/2006/main" xmlns:r="http://schemas.openxmlformats.org/officeDocument/2006/relationships" xmlns:p="http://schemas.openxmlformats.org/presentationml/2006/main">
  <p:tag name="MILELISTITEM" val=""/>
</p:tagLst>
</file>

<file path=ppt/tags/tag147.xml><?xml version="1.0" encoding="utf-8"?>
<p:tagLst xmlns:a="http://schemas.openxmlformats.org/drawingml/2006/main" xmlns:r="http://schemas.openxmlformats.org/officeDocument/2006/relationships" xmlns:p="http://schemas.openxmlformats.org/presentationml/2006/main">
  <p:tag name="MILELISTITEM" val=""/>
</p:tagLst>
</file>

<file path=ppt/tags/tag148.xml><?xml version="1.0" encoding="utf-8"?>
<p:tagLst xmlns:a="http://schemas.openxmlformats.org/drawingml/2006/main" xmlns:r="http://schemas.openxmlformats.org/officeDocument/2006/relationships" xmlns:p="http://schemas.openxmlformats.org/presentationml/2006/main">
  <p:tag name="COLORSCHEMEINDEX" val="4"/>
</p:tagLst>
</file>

<file path=ppt/tags/tag149.xml><?xml version="1.0" encoding="utf-8"?>
<p:tagLst xmlns:a="http://schemas.openxmlformats.org/drawingml/2006/main" xmlns:r="http://schemas.openxmlformats.org/officeDocument/2006/relationships" xmlns:p="http://schemas.openxmlformats.org/presentationml/2006/main">
  <p:tag name="COLORSCHEMEINDEX" val="4"/>
</p:tagLst>
</file>

<file path=ppt/tags/tag15.xml><?xml version="1.0" encoding="utf-8"?>
<p:tagLst xmlns:a="http://schemas.openxmlformats.org/drawingml/2006/main" xmlns:r="http://schemas.openxmlformats.org/officeDocument/2006/relationships" xmlns:p="http://schemas.openxmlformats.org/presentationml/2006/main">
  <p:tag name="MILELISTITEM" val=""/>
</p:tagLst>
</file>

<file path=ppt/tags/tag150.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2"/>
</p:tagLst>
</file>

<file path=ppt/tags/tag151.xml><?xml version="1.0" encoding="utf-8"?>
<p:tagLst xmlns:a="http://schemas.openxmlformats.org/drawingml/2006/main" xmlns:r="http://schemas.openxmlformats.org/officeDocument/2006/relationships" xmlns:p="http://schemas.openxmlformats.org/presentationml/2006/main">
  <p:tag name="MILELISTITEM" val=""/>
</p:tagLst>
</file>

<file path=ppt/tags/tag152.xml><?xml version="1.0" encoding="utf-8"?>
<p:tagLst xmlns:a="http://schemas.openxmlformats.org/drawingml/2006/main" xmlns:r="http://schemas.openxmlformats.org/officeDocument/2006/relationships" xmlns:p="http://schemas.openxmlformats.org/presentationml/2006/main">
  <p:tag name="MILELISTITEM" val=""/>
</p:tagLst>
</file>

<file path=ppt/tags/tag153.xml><?xml version="1.0" encoding="utf-8"?>
<p:tagLst xmlns:a="http://schemas.openxmlformats.org/drawingml/2006/main" xmlns:r="http://schemas.openxmlformats.org/officeDocument/2006/relationships" xmlns:p="http://schemas.openxmlformats.org/presentationml/2006/main">
  <p:tag name="MILELISTITEM" val=""/>
</p:tagLst>
</file>

<file path=ppt/tags/tag154.xml><?xml version="1.0" encoding="utf-8"?>
<p:tagLst xmlns:a="http://schemas.openxmlformats.org/drawingml/2006/main" xmlns:r="http://schemas.openxmlformats.org/officeDocument/2006/relationships" xmlns:p="http://schemas.openxmlformats.org/presentationml/2006/main">
  <p:tag name="MILELISTITEM" val=""/>
</p:tagLst>
</file>

<file path=ppt/tags/tag155.xml><?xml version="1.0" encoding="utf-8"?>
<p:tagLst xmlns:a="http://schemas.openxmlformats.org/drawingml/2006/main" xmlns:r="http://schemas.openxmlformats.org/officeDocument/2006/relationships" xmlns:p="http://schemas.openxmlformats.org/presentationml/2006/main">
  <p:tag name="MILELISTITEM" val=""/>
</p:tagLst>
</file>

<file path=ppt/tags/tag156.xml><?xml version="1.0" encoding="utf-8"?>
<p:tagLst xmlns:a="http://schemas.openxmlformats.org/drawingml/2006/main" xmlns:r="http://schemas.openxmlformats.org/officeDocument/2006/relationships" xmlns:p="http://schemas.openxmlformats.org/presentationml/2006/main">
  <p:tag name="MILELISTITEM" val=""/>
</p:tagLst>
</file>

<file path=ppt/tags/tag157.xml><?xml version="1.0" encoding="utf-8"?>
<p:tagLst xmlns:a="http://schemas.openxmlformats.org/drawingml/2006/main" xmlns:r="http://schemas.openxmlformats.org/officeDocument/2006/relationships" xmlns:p="http://schemas.openxmlformats.org/presentationml/2006/main">
  <p:tag name="MILELISTITEM" val=""/>
</p:tagLst>
</file>

<file path=ppt/tags/tag158.xml><?xml version="1.0" encoding="utf-8"?>
<p:tagLst xmlns:a="http://schemas.openxmlformats.org/drawingml/2006/main" xmlns:r="http://schemas.openxmlformats.org/officeDocument/2006/relationships" xmlns:p="http://schemas.openxmlformats.org/presentationml/2006/main">
  <p:tag name="MILELISTITEM" val=""/>
</p:tagLst>
</file>

<file path=ppt/tags/tag159.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16.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60.xml><?xml version="1.0" encoding="utf-8"?>
<p:tagLst xmlns:a="http://schemas.openxmlformats.org/drawingml/2006/main" xmlns:r="http://schemas.openxmlformats.org/officeDocument/2006/relationships" xmlns:p="http://schemas.openxmlformats.org/presentationml/2006/main">
  <p:tag name="MILELISTITEM" val=""/>
</p:tagLst>
</file>

<file path=ppt/tags/tag161.xml><?xml version="1.0" encoding="utf-8"?>
<p:tagLst xmlns:a="http://schemas.openxmlformats.org/drawingml/2006/main" xmlns:r="http://schemas.openxmlformats.org/officeDocument/2006/relationships" xmlns:p="http://schemas.openxmlformats.org/presentationml/2006/main">
  <p:tag name="MILELISTITEM" val=""/>
</p:tagLst>
</file>

<file path=ppt/tags/tag162.xml><?xml version="1.0" encoding="utf-8"?>
<p:tagLst xmlns:a="http://schemas.openxmlformats.org/drawingml/2006/main" xmlns:r="http://schemas.openxmlformats.org/officeDocument/2006/relationships" xmlns:p="http://schemas.openxmlformats.org/presentationml/2006/main">
  <p:tag name="MILELISTITEM" val=""/>
</p:tagLst>
</file>

<file path=ppt/tags/tag163.xml><?xml version="1.0" encoding="utf-8"?>
<p:tagLst xmlns:a="http://schemas.openxmlformats.org/drawingml/2006/main" xmlns:r="http://schemas.openxmlformats.org/officeDocument/2006/relationships" xmlns:p="http://schemas.openxmlformats.org/presentationml/2006/main">
  <p:tag name="MILELISTITEM" val=""/>
</p:tagLst>
</file>

<file path=ppt/tags/tag164.xml><?xml version="1.0" encoding="utf-8"?>
<p:tagLst xmlns:a="http://schemas.openxmlformats.org/drawingml/2006/main" xmlns:r="http://schemas.openxmlformats.org/officeDocument/2006/relationships" xmlns:p="http://schemas.openxmlformats.org/presentationml/2006/main">
  <p:tag name="NO LOGOS" val="true"/>
  <p:tag name="COLORSCHEMEINDEX" val="4"/>
</p:tagLst>
</file>

<file path=ppt/tags/tag165.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2"/>
</p:tagLst>
</file>

<file path=ppt/tags/tag166.xml><?xml version="1.0" encoding="utf-8"?>
<p:tagLst xmlns:a="http://schemas.openxmlformats.org/drawingml/2006/main" xmlns:r="http://schemas.openxmlformats.org/officeDocument/2006/relationships" xmlns:p="http://schemas.openxmlformats.org/presentationml/2006/main">
  <p:tag name="MILELISTITEM" val=""/>
</p:tagLst>
</file>

<file path=ppt/tags/tag167.xml><?xml version="1.0" encoding="utf-8"?>
<p:tagLst xmlns:a="http://schemas.openxmlformats.org/drawingml/2006/main" xmlns:r="http://schemas.openxmlformats.org/officeDocument/2006/relationships" xmlns:p="http://schemas.openxmlformats.org/presentationml/2006/main">
  <p:tag name="MILELISTITEM" val=""/>
</p:tagLst>
</file>

<file path=ppt/tags/tag168.xml><?xml version="1.0" encoding="utf-8"?>
<p:tagLst xmlns:a="http://schemas.openxmlformats.org/drawingml/2006/main" xmlns:r="http://schemas.openxmlformats.org/officeDocument/2006/relationships" xmlns:p="http://schemas.openxmlformats.org/presentationml/2006/main">
  <p:tag name="MILELISTITEM" val=""/>
</p:tagLst>
</file>

<file path=ppt/tags/tag169.xml><?xml version="1.0" encoding="utf-8"?>
<p:tagLst xmlns:a="http://schemas.openxmlformats.org/drawingml/2006/main" xmlns:r="http://schemas.openxmlformats.org/officeDocument/2006/relationships" xmlns:p="http://schemas.openxmlformats.org/presentationml/2006/main">
  <p:tag name="MILELISTITEM" val=""/>
</p:tagLst>
</file>

<file path=ppt/tags/tag17.xml><?xml version="1.0" encoding="utf-8"?>
<p:tagLst xmlns:a="http://schemas.openxmlformats.org/drawingml/2006/main" xmlns:r="http://schemas.openxmlformats.org/officeDocument/2006/relationships" xmlns:p="http://schemas.openxmlformats.org/presentationml/2006/main">
  <p:tag name="MILELISTITEM" val=""/>
</p:tagLst>
</file>

<file path=ppt/tags/tag170.xml><?xml version="1.0" encoding="utf-8"?>
<p:tagLst xmlns:a="http://schemas.openxmlformats.org/drawingml/2006/main" xmlns:r="http://schemas.openxmlformats.org/officeDocument/2006/relationships" xmlns:p="http://schemas.openxmlformats.org/presentationml/2006/main">
  <p:tag name="MILELISTITEM" val=""/>
</p:tagLst>
</file>

<file path=ppt/tags/tag171.xml><?xml version="1.0" encoding="utf-8"?>
<p:tagLst xmlns:a="http://schemas.openxmlformats.org/drawingml/2006/main" xmlns:r="http://schemas.openxmlformats.org/officeDocument/2006/relationships" xmlns:p="http://schemas.openxmlformats.org/presentationml/2006/main">
  <p:tag name="MILELISTITEM" val=""/>
</p:tagLst>
</file>

<file path=ppt/tags/tag172.xml><?xml version="1.0" encoding="utf-8"?>
<p:tagLst xmlns:a="http://schemas.openxmlformats.org/drawingml/2006/main" xmlns:r="http://schemas.openxmlformats.org/officeDocument/2006/relationships" xmlns:p="http://schemas.openxmlformats.org/presentationml/2006/main">
  <p:tag name="MILELISTITEM" val=""/>
</p:tagLst>
</file>

<file path=ppt/tags/tag173.xml><?xml version="1.0" encoding="utf-8"?>
<p:tagLst xmlns:a="http://schemas.openxmlformats.org/drawingml/2006/main" xmlns:r="http://schemas.openxmlformats.org/officeDocument/2006/relationships" xmlns:p="http://schemas.openxmlformats.org/presentationml/2006/main">
  <p:tag name="MILELISTITEM" val=""/>
</p:tagLst>
</file>

<file path=ppt/tags/tag174.xml><?xml version="1.0" encoding="utf-8"?>
<p:tagLst xmlns:a="http://schemas.openxmlformats.org/drawingml/2006/main" xmlns:r="http://schemas.openxmlformats.org/officeDocument/2006/relationships" xmlns:p="http://schemas.openxmlformats.org/presentationml/2006/main">
  <p:tag name="MILELISTITEM" val=""/>
</p:tagLst>
</file>

<file path=ppt/tags/tag175.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176.xml><?xml version="1.0" encoding="utf-8"?>
<p:tagLst xmlns:a="http://schemas.openxmlformats.org/drawingml/2006/main" xmlns:r="http://schemas.openxmlformats.org/officeDocument/2006/relationships" xmlns:p="http://schemas.openxmlformats.org/presentationml/2006/main">
  <p:tag name="MILELISTITEM" val=""/>
</p:tagLst>
</file>

<file path=ppt/tags/tag177.xml><?xml version="1.0" encoding="utf-8"?>
<p:tagLst xmlns:a="http://schemas.openxmlformats.org/drawingml/2006/main" xmlns:r="http://schemas.openxmlformats.org/officeDocument/2006/relationships" xmlns:p="http://schemas.openxmlformats.org/presentationml/2006/main">
  <p:tag name="MILELISTITEM" val=""/>
</p:tagLst>
</file>

<file path=ppt/tags/tag178.xml><?xml version="1.0" encoding="utf-8"?>
<p:tagLst xmlns:a="http://schemas.openxmlformats.org/drawingml/2006/main" xmlns:r="http://schemas.openxmlformats.org/officeDocument/2006/relationships" xmlns:p="http://schemas.openxmlformats.org/presentationml/2006/main">
  <p:tag name="MILELISTITEM" val=""/>
</p:tagLst>
</file>

<file path=ppt/tags/tag179.xml><?xml version="1.0" encoding="utf-8"?>
<p:tagLst xmlns:a="http://schemas.openxmlformats.org/drawingml/2006/main" xmlns:r="http://schemas.openxmlformats.org/officeDocument/2006/relationships" xmlns:p="http://schemas.openxmlformats.org/presentationml/2006/main">
  <p:tag name="NO LOGOS" val="true"/>
  <p:tag name="ADMINISTRATIVESLIDE" val="True"/>
</p:tagLst>
</file>

<file path=ppt/tags/tag18.xml><?xml version="1.0" encoding="utf-8"?>
<p:tagLst xmlns:a="http://schemas.openxmlformats.org/drawingml/2006/main" xmlns:r="http://schemas.openxmlformats.org/officeDocument/2006/relationships" xmlns:p="http://schemas.openxmlformats.org/presentationml/2006/main">
  <p:tag name="MILELISTITEM" val=""/>
</p:tagLst>
</file>

<file path=ppt/tags/tag180.xml><?xml version="1.0" encoding="utf-8"?>
<p:tagLst xmlns:a="http://schemas.openxmlformats.org/drawingml/2006/main" xmlns:r="http://schemas.openxmlformats.org/officeDocument/2006/relationships" xmlns:p="http://schemas.openxmlformats.org/presentationml/2006/main">
  <p:tag name="NO LOGOS" val="true"/>
  <p:tag name="ADMINISTRATIVESLIDE" val="True"/>
</p:tagLst>
</file>

<file path=ppt/tags/tag181.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2"/>
</p:tagLst>
</file>

<file path=ppt/tags/tag182.xml><?xml version="1.0" encoding="utf-8"?>
<p:tagLst xmlns:a="http://schemas.openxmlformats.org/drawingml/2006/main" xmlns:r="http://schemas.openxmlformats.org/officeDocument/2006/relationships" xmlns:p="http://schemas.openxmlformats.org/presentationml/2006/main">
  <p:tag name="MILELISTITEM" val=""/>
</p:tagLst>
</file>

<file path=ppt/tags/tag183.xml><?xml version="1.0" encoding="utf-8"?>
<p:tagLst xmlns:a="http://schemas.openxmlformats.org/drawingml/2006/main" xmlns:r="http://schemas.openxmlformats.org/officeDocument/2006/relationships" xmlns:p="http://schemas.openxmlformats.org/presentationml/2006/main">
  <p:tag name="MILELISTITEM" val=""/>
</p:tagLst>
</file>

<file path=ppt/tags/tag184.xml><?xml version="1.0" encoding="utf-8"?>
<p:tagLst xmlns:a="http://schemas.openxmlformats.org/drawingml/2006/main" xmlns:r="http://schemas.openxmlformats.org/officeDocument/2006/relationships" xmlns:p="http://schemas.openxmlformats.org/presentationml/2006/main">
  <p:tag name="MILELISTITEM" val=""/>
</p:tagLst>
</file>

<file path=ppt/tags/tag185.xml><?xml version="1.0" encoding="utf-8"?>
<p:tagLst xmlns:a="http://schemas.openxmlformats.org/drawingml/2006/main" xmlns:r="http://schemas.openxmlformats.org/officeDocument/2006/relationships" xmlns:p="http://schemas.openxmlformats.org/presentationml/2006/main">
  <p:tag name="MILELISTITEM" val=""/>
</p:tagLst>
</file>

<file path=ppt/tags/tag186.xml><?xml version="1.0" encoding="utf-8"?>
<p:tagLst xmlns:a="http://schemas.openxmlformats.org/drawingml/2006/main" xmlns:r="http://schemas.openxmlformats.org/officeDocument/2006/relationships" xmlns:p="http://schemas.openxmlformats.org/presentationml/2006/main">
  <p:tag name="MILELISTITEM" val=""/>
</p:tagLst>
</file>

<file path=ppt/tags/tag187.xml><?xml version="1.0" encoding="utf-8"?>
<p:tagLst xmlns:a="http://schemas.openxmlformats.org/drawingml/2006/main" xmlns:r="http://schemas.openxmlformats.org/officeDocument/2006/relationships" xmlns:p="http://schemas.openxmlformats.org/presentationml/2006/main">
  <p:tag name="MILELISTITEM" val=""/>
</p:tagLst>
</file>

<file path=ppt/tags/tag188.xml><?xml version="1.0" encoding="utf-8"?>
<p:tagLst xmlns:a="http://schemas.openxmlformats.org/drawingml/2006/main" xmlns:r="http://schemas.openxmlformats.org/officeDocument/2006/relationships" xmlns:p="http://schemas.openxmlformats.org/presentationml/2006/main">
  <p:tag name="MILELISTITEM" val=""/>
</p:tagLst>
</file>

<file path=ppt/tags/tag189.xml><?xml version="1.0" encoding="utf-8"?>
<p:tagLst xmlns:a="http://schemas.openxmlformats.org/drawingml/2006/main" xmlns:r="http://schemas.openxmlformats.org/officeDocument/2006/relationships" xmlns:p="http://schemas.openxmlformats.org/presentationml/2006/main">
  <p:tag name="MILELISTITEM" val=""/>
</p:tagLst>
</file>

<file path=ppt/tags/tag19.xml><?xml version="1.0" encoding="utf-8"?>
<p:tagLst xmlns:a="http://schemas.openxmlformats.org/drawingml/2006/main" xmlns:r="http://schemas.openxmlformats.org/officeDocument/2006/relationships" xmlns:p="http://schemas.openxmlformats.org/presentationml/2006/main">
  <p:tag name="MILELISTITEM" val=""/>
</p:tagLst>
</file>

<file path=ppt/tags/tag190.xml><?xml version="1.0" encoding="utf-8"?>
<p:tagLst xmlns:a="http://schemas.openxmlformats.org/drawingml/2006/main" xmlns:r="http://schemas.openxmlformats.org/officeDocument/2006/relationships" xmlns:p="http://schemas.openxmlformats.org/presentationml/2006/main">
  <p:tag name="MILELISTITEM" val=""/>
</p:tagLst>
</file>

<file path=ppt/tags/tag191.xml><?xml version="1.0" encoding="utf-8"?>
<p:tagLst xmlns:a="http://schemas.openxmlformats.org/drawingml/2006/main" xmlns:r="http://schemas.openxmlformats.org/officeDocument/2006/relationships" xmlns:p="http://schemas.openxmlformats.org/presentationml/2006/main">
  <p:tag name="MILELISTITEM" val=""/>
</p:tagLst>
</file>

<file path=ppt/tags/tag192.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193.xml><?xml version="1.0" encoding="utf-8"?>
<p:tagLst xmlns:a="http://schemas.openxmlformats.org/drawingml/2006/main" xmlns:r="http://schemas.openxmlformats.org/officeDocument/2006/relationships" xmlns:p="http://schemas.openxmlformats.org/presentationml/2006/main">
  <p:tag name="MILELISTITEM" val=""/>
</p:tagLst>
</file>

<file path=ppt/tags/tag194.xml><?xml version="1.0" encoding="utf-8"?>
<p:tagLst xmlns:a="http://schemas.openxmlformats.org/drawingml/2006/main" xmlns:r="http://schemas.openxmlformats.org/officeDocument/2006/relationships" xmlns:p="http://schemas.openxmlformats.org/presentationml/2006/main">
  <p:tag name="MILELISTITEM" val=""/>
</p:tagLst>
</file>

<file path=ppt/tags/tag195.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1"/>
</p:tagLst>
</file>

<file path=ppt/tags/tag196.xml><?xml version="1.0" encoding="utf-8"?>
<p:tagLst xmlns:a="http://schemas.openxmlformats.org/drawingml/2006/main" xmlns:r="http://schemas.openxmlformats.org/officeDocument/2006/relationships" xmlns:p="http://schemas.openxmlformats.org/presentationml/2006/main">
  <p:tag name="MILELISTITEM" val=""/>
</p:tagLst>
</file>

<file path=ppt/tags/tag197.xml><?xml version="1.0" encoding="utf-8"?>
<p:tagLst xmlns:a="http://schemas.openxmlformats.org/drawingml/2006/main" xmlns:r="http://schemas.openxmlformats.org/officeDocument/2006/relationships" xmlns:p="http://schemas.openxmlformats.org/presentationml/2006/main">
  <p:tag name="MILELISTITEM" val=""/>
</p:tagLst>
</file>

<file path=ppt/tags/tag198.xml><?xml version="1.0" encoding="utf-8"?>
<p:tagLst xmlns:a="http://schemas.openxmlformats.org/drawingml/2006/main" xmlns:r="http://schemas.openxmlformats.org/officeDocument/2006/relationships" xmlns:p="http://schemas.openxmlformats.org/presentationml/2006/main">
  <p:tag name="MILELISTITEM" val=""/>
</p:tagLst>
</file>

<file path=ppt/tags/tag199.xml><?xml version="1.0" encoding="utf-8"?>
<p:tagLst xmlns:a="http://schemas.openxmlformats.org/drawingml/2006/main" xmlns:r="http://schemas.openxmlformats.org/officeDocument/2006/relationships" xmlns:p="http://schemas.openxmlformats.org/presentationml/2006/main">
  <p:tag name="MILELISTITEM" val=""/>
</p:tagLst>
</file>

<file path=ppt/tags/tag2.xml><?xml version="1.0" encoding="utf-8"?>
<p:tagLst xmlns:a="http://schemas.openxmlformats.org/drawingml/2006/main" xmlns:r="http://schemas.openxmlformats.org/officeDocument/2006/relationships" xmlns:p="http://schemas.openxmlformats.org/presentationml/2006/main">
  <p:tag name="NO LOGOS" val="true"/>
</p:tagLst>
</file>

<file path=ppt/tags/tag20.xml><?xml version="1.0" encoding="utf-8"?>
<p:tagLst xmlns:a="http://schemas.openxmlformats.org/drawingml/2006/main" xmlns:r="http://schemas.openxmlformats.org/officeDocument/2006/relationships" xmlns:p="http://schemas.openxmlformats.org/presentationml/2006/main">
  <p:tag name="MILELISTITEM" val=""/>
</p:tagLst>
</file>

<file path=ppt/tags/tag200.xml><?xml version="1.0" encoding="utf-8"?>
<p:tagLst xmlns:a="http://schemas.openxmlformats.org/drawingml/2006/main" xmlns:r="http://schemas.openxmlformats.org/officeDocument/2006/relationships" xmlns:p="http://schemas.openxmlformats.org/presentationml/2006/main">
  <p:tag name="MILELISTITEM" val=""/>
</p:tagLst>
</file>

<file path=ppt/tags/tag201.xml><?xml version="1.0" encoding="utf-8"?>
<p:tagLst xmlns:a="http://schemas.openxmlformats.org/drawingml/2006/main" xmlns:r="http://schemas.openxmlformats.org/officeDocument/2006/relationships" xmlns:p="http://schemas.openxmlformats.org/presentationml/2006/main">
  <p:tag name="MILELISTITEM" val=""/>
</p:tagLst>
</file>

<file path=ppt/tags/tag202.xml><?xml version="1.0" encoding="utf-8"?>
<p:tagLst xmlns:a="http://schemas.openxmlformats.org/drawingml/2006/main" xmlns:r="http://schemas.openxmlformats.org/officeDocument/2006/relationships" xmlns:p="http://schemas.openxmlformats.org/presentationml/2006/main">
  <p:tag name="MILELISTITEM" val=""/>
</p:tagLst>
</file>

<file path=ppt/tags/tag203.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204.xml><?xml version="1.0" encoding="utf-8"?>
<p:tagLst xmlns:a="http://schemas.openxmlformats.org/drawingml/2006/main" xmlns:r="http://schemas.openxmlformats.org/officeDocument/2006/relationships" xmlns:p="http://schemas.openxmlformats.org/presentationml/2006/main">
  <p:tag name="MILELISTITEM" val=""/>
</p:tagLst>
</file>

<file path=ppt/tags/tag205.xml><?xml version="1.0" encoding="utf-8"?>
<p:tagLst xmlns:a="http://schemas.openxmlformats.org/drawingml/2006/main" xmlns:r="http://schemas.openxmlformats.org/officeDocument/2006/relationships" xmlns:p="http://schemas.openxmlformats.org/presentationml/2006/main">
  <p:tag name="COLORSCHEMEINDEX" val="4"/>
</p:tagLst>
</file>

<file path=ppt/tags/tag206.xml><?xml version="1.0" encoding="utf-8"?>
<p:tagLst xmlns:a="http://schemas.openxmlformats.org/drawingml/2006/main" xmlns:r="http://schemas.openxmlformats.org/officeDocument/2006/relationships" xmlns:p="http://schemas.openxmlformats.org/presentationml/2006/main">
  <p:tag name="COLORSCHEMEINDEX" val="4"/>
</p:tagLst>
</file>

<file path=ppt/tags/tag207.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1"/>
</p:tagLst>
</file>

<file path=ppt/tags/tag208.xml><?xml version="1.0" encoding="utf-8"?>
<p:tagLst xmlns:a="http://schemas.openxmlformats.org/drawingml/2006/main" xmlns:r="http://schemas.openxmlformats.org/officeDocument/2006/relationships" xmlns:p="http://schemas.openxmlformats.org/presentationml/2006/main">
  <p:tag name="MILELISTITEM" val=""/>
</p:tagLst>
</file>

<file path=ppt/tags/tag209.xml><?xml version="1.0" encoding="utf-8"?>
<p:tagLst xmlns:a="http://schemas.openxmlformats.org/drawingml/2006/main" xmlns:r="http://schemas.openxmlformats.org/officeDocument/2006/relationships" xmlns:p="http://schemas.openxmlformats.org/presentationml/2006/main">
  <p:tag name="MILELISTITEM" val=""/>
</p:tagLst>
</file>

<file path=ppt/tags/tag21.xml><?xml version="1.0" encoding="utf-8"?>
<p:tagLst xmlns:a="http://schemas.openxmlformats.org/drawingml/2006/main" xmlns:r="http://schemas.openxmlformats.org/officeDocument/2006/relationships" xmlns:p="http://schemas.openxmlformats.org/presentationml/2006/main">
  <p:tag name="MILELISTITEM" val=""/>
</p:tagLst>
</file>

<file path=ppt/tags/tag210.xml><?xml version="1.0" encoding="utf-8"?>
<p:tagLst xmlns:a="http://schemas.openxmlformats.org/drawingml/2006/main" xmlns:r="http://schemas.openxmlformats.org/officeDocument/2006/relationships" xmlns:p="http://schemas.openxmlformats.org/presentationml/2006/main">
  <p:tag name="MILELISTITEM" val=""/>
</p:tagLst>
</file>

<file path=ppt/tags/tag211.xml><?xml version="1.0" encoding="utf-8"?>
<p:tagLst xmlns:a="http://schemas.openxmlformats.org/drawingml/2006/main" xmlns:r="http://schemas.openxmlformats.org/officeDocument/2006/relationships" xmlns:p="http://schemas.openxmlformats.org/presentationml/2006/main">
  <p:tag name="MILELISTITEM" val=""/>
</p:tagLst>
</file>

<file path=ppt/tags/tag212.xml><?xml version="1.0" encoding="utf-8"?>
<p:tagLst xmlns:a="http://schemas.openxmlformats.org/drawingml/2006/main" xmlns:r="http://schemas.openxmlformats.org/officeDocument/2006/relationships" xmlns:p="http://schemas.openxmlformats.org/presentationml/2006/main">
  <p:tag name="MILELISTITEM" val=""/>
</p:tagLst>
</file>

<file path=ppt/tags/tag213.xml><?xml version="1.0" encoding="utf-8"?>
<p:tagLst xmlns:a="http://schemas.openxmlformats.org/drawingml/2006/main" xmlns:r="http://schemas.openxmlformats.org/officeDocument/2006/relationships" xmlns:p="http://schemas.openxmlformats.org/presentationml/2006/main">
  <p:tag name="MILELISTITEM" val=""/>
</p:tagLst>
</file>

<file path=ppt/tags/tag214.xml><?xml version="1.0" encoding="utf-8"?>
<p:tagLst xmlns:a="http://schemas.openxmlformats.org/drawingml/2006/main" xmlns:r="http://schemas.openxmlformats.org/officeDocument/2006/relationships" xmlns:p="http://schemas.openxmlformats.org/presentationml/2006/main">
  <p:tag name="MILELISTITEM" val=""/>
</p:tagLst>
</file>

<file path=ppt/tags/tag215.xml><?xml version="1.0" encoding="utf-8"?>
<p:tagLst xmlns:a="http://schemas.openxmlformats.org/drawingml/2006/main" xmlns:r="http://schemas.openxmlformats.org/officeDocument/2006/relationships" xmlns:p="http://schemas.openxmlformats.org/presentationml/2006/main">
  <p:tag name="MILELISTITEM" val=""/>
</p:tagLst>
</file>

<file path=ppt/tags/tag216.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217.xml><?xml version="1.0" encoding="utf-8"?>
<p:tagLst xmlns:a="http://schemas.openxmlformats.org/drawingml/2006/main" xmlns:r="http://schemas.openxmlformats.org/officeDocument/2006/relationships" xmlns:p="http://schemas.openxmlformats.org/presentationml/2006/main">
  <p:tag name="COLORSCHEMEINDEX" val="4"/>
</p:tagLst>
</file>

<file path=ppt/tags/tag218.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219.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Lst>
</file>

<file path=ppt/tags/tag22.xml><?xml version="1.0" encoding="utf-8"?>
<p:tagLst xmlns:a="http://schemas.openxmlformats.org/drawingml/2006/main" xmlns:r="http://schemas.openxmlformats.org/officeDocument/2006/relationships" xmlns:p="http://schemas.openxmlformats.org/presentationml/2006/main">
  <p:tag name="MILELISTITEM" val=""/>
</p:tagLst>
</file>

<file path=ppt/tags/tag220.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221.xml><?xml version="1.0" encoding="utf-8"?>
<p:tagLst xmlns:a="http://schemas.openxmlformats.org/drawingml/2006/main" xmlns:r="http://schemas.openxmlformats.org/officeDocument/2006/relationships" xmlns:p="http://schemas.openxmlformats.org/presentationml/2006/main">
  <p:tag name="MILELISTITEM" val="Level_1_Normal"/>
</p:tagLst>
</file>

<file path=ppt/tags/tag222.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223.xml><?xml version="1.0" encoding="utf-8"?>
<p:tagLst xmlns:a="http://schemas.openxmlformats.org/drawingml/2006/main" xmlns:r="http://schemas.openxmlformats.org/officeDocument/2006/relationships" xmlns:p="http://schemas.openxmlformats.org/presentationml/2006/main">
  <p:tag name="MILELISTITEM" val="Level_2_Normal"/>
</p:tagLst>
</file>

<file path=ppt/tags/tag23.xml><?xml version="1.0" encoding="utf-8"?>
<p:tagLst xmlns:a="http://schemas.openxmlformats.org/drawingml/2006/main" xmlns:r="http://schemas.openxmlformats.org/officeDocument/2006/relationships" xmlns:p="http://schemas.openxmlformats.org/presentationml/2006/main">
  <p:tag name="MILELISTITEM" val=""/>
</p:tagLst>
</file>

<file path=ppt/tags/tag24.xml><?xml version="1.0" encoding="utf-8"?>
<p:tagLst xmlns:a="http://schemas.openxmlformats.org/drawingml/2006/main" xmlns:r="http://schemas.openxmlformats.org/officeDocument/2006/relationships" xmlns:p="http://schemas.openxmlformats.org/presentationml/2006/main">
  <p:tag name="NO LOGOS" val="true"/>
  <p:tag name="COLORSCHEMEINDEX" val="6"/>
</p:tagLst>
</file>

<file path=ppt/tags/tag25.xml><?xml version="1.0" encoding="utf-8"?>
<p:tagLst xmlns:a="http://schemas.openxmlformats.org/drawingml/2006/main" xmlns:r="http://schemas.openxmlformats.org/officeDocument/2006/relationships" xmlns:p="http://schemas.openxmlformats.org/presentationml/2006/main">
  <p:tag name="COLORSCHEMEINDEX" val="6"/>
  <p:tag name="NO LOGOS" val="true"/>
</p:tagLst>
</file>

<file path=ppt/tags/tag26.xml><?xml version="1.0" encoding="utf-8"?>
<p:tagLst xmlns:a="http://schemas.openxmlformats.org/drawingml/2006/main" xmlns:r="http://schemas.openxmlformats.org/officeDocument/2006/relationships" xmlns:p="http://schemas.openxmlformats.org/presentationml/2006/main">
  <p:tag name="COLORSCHEMEINDEX" val="6"/>
  <p:tag name="NO LOGOS" val="true"/>
</p:tagLst>
</file>

<file path=ppt/tags/tag27.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1"/>
</p:tagLst>
</file>

<file path=ppt/tags/tag28.xml><?xml version="1.0" encoding="utf-8"?>
<p:tagLst xmlns:a="http://schemas.openxmlformats.org/drawingml/2006/main" xmlns:r="http://schemas.openxmlformats.org/officeDocument/2006/relationships" xmlns:p="http://schemas.openxmlformats.org/presentationml/2006/main">
  <p:tag name="MILELISTITEM" val=""/>
</p:tagLst>
</file>

<file path=ppt/tags/tag29.xml><?xml version="1.0" encoding="utf-8"?>
<p:tagLst xmlns:a="http://schemas.openxmlformats.org/drawingml/2006/main" xmlns:r="http://schemas.openxmlformats.org/officeDocument/2006/relationships" xmlns:p="http://schemas.openxmlformats.org/presentationml/2006/main">
  <p:tag name="MILELISTITEM" val=""/>
</p:tagLst>
</file>

<file path=ppt/tags/tag3.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1"/>
</p:tagLst>
</file>

<file path=ppt/tags/tag30.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31.xml><?xml version="1.0" encoding="utf-8"?>
<p:tagLst xmlns:a="http://schemas.openxmlformats.org/drawingml/2006/main" xmlns:r="http://schemas.openxmlformats.org/officeDocument/2006/relationships" xmlns:p="http://schemas.openxmlformats.org/presentationml/2006/main">
  <p:tag name="MILELISTITEM" val=""/>
</p:tagLst>
</file>

<file path=ppt/tags/tag32.xml><?xml version="1.0" encoding="utf-8"?>
<p:tagLst xmlns:a="http://schemas.openxmlformats.org/drawingml/2006/main" xmlns:r="http://schemas.openxmlformats.org/officeDocument/2006/relationships" xmlns:p="http://schemas.openxmlformats.org/presentationml/2006/main">
  <p:tag name="MILELISTITEM" val=""/>
</p:tagLst>
</file>

<file path=ppt/tags/tag33.xml><?xml version="1.0" encoding="utf-8"?>
<p:tagLst xmlns:a="http://schemas.openxmlformats.org/drawingml/2006/main" xmlns:r="http://schemas.openxmlformats.org/officeDocument/2006/relationships" xmlns:p="http://schemas.openxmlformats.org/presentationml/2006/main">
  <p:tag name="MILELISTITEM" val=""/>
</p:tagLst>
</file>

<file path=ppt/tags/tag34.xml><?xml version="1.0" encoding="utf-8"?>
<p:tagLst xmlns:a="http://schemas.openxmlformats.org/drawingml/2006/main" xmlns:r="http://schemas.openxmlformats.org/officeDocument/2006/relationships" xmlns:p="http://schemas.openxmlformats.org/presentationml/2006/main">
  <p:tag name="MILELISTITEM" val=""/>
</p:tagLst>
</file>

<file path=ppt/tags/tag35.xml><?xml version="1.0" encoding="utf-8"?>
<p:tagLst xmlns:a="http://schemas.openxmlformats.org/drawingml/2006/main" xmlns:r="http://schemas.openxmlformats.org/officeDocument/2006/relationships" xmlns:p="http://schemas.openxmlformats.org/presentationml/2006/main">
  <p:tag name="MILELISTITEM" val=""/>
</p:tagLst>
</file>

<file path=ppt/tags/tag36.xml><?xml version="1.0" encoding="utf-8"?>
<p:tagLst xmlns:a="http://schemas.openxmlformats.org/drawingml/2006/main" xmlns:r="http://schemas.openxmlformats.org/officeDocument/2006/relationships" xmlns:p="http://schemas.openxmlformats.org/presentationml/2006/main">
  <p:tag name="MILELISTITEM" val=""/>
</p:tagLst>
</file>

<file path=ppt/tags/tag37.xml><?xml version="1.0" encoding="utf-8"?>
<p:tagLst xmlns:a="http://schemas.openxmlformats.org/drawingml/2006/main" xmlns:r="http://schemas.openxmlformats.org/officeDocument/2006/relationships" xmlns:p="http://schemas.openxmlformats.org/presentationml/2006/main">
  <p:tag name="COLORSCHEMEINDEX" val="6"/>
</p:tagLst>
</file>

<file path=ppt/tags/tag38.xml><?xml version="1.0" encoding="utf-8"?>
<p:tagLst xmlns:a="http://schemas.openxmlformats.org/drawingml/2006/main" xmlns:r="http://schemas.openxmlformats.org/officeDocument/2006/relationships" xmlns:p="http://schemas.openxmlformats.org/presentationml/2006/main">
  <p:tag name="NO LOGOS" val="true"/>
  <p:tag name="COLORSCHEMEINDEX" val="5"/>
</p:tagLst>
</file>

<file path=ppt/tags/tag39.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1"/>
</p:tagLst>
</file>

<file path=ppt/tags/tag4.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40.xml><?xml version="1.0" encoding="utf-8"?>
<p:tagLst xmlns:a="http://schemas.openxmlformats.org/drawingml/2006/main" xmlns:r="http://schemas.openxmlformats.org/officeDocument/2006/relationships" xmlns:p="http://schemas.openxmlformats.org/presentationml/2006/main">
  <p:tag name="MILELISTITEM" val=""/>
</p:tagLst>
</file>

<file path=ppt/tags/tag41.xml><?xml version="1.0" encoding="utf-8"?>
<p:tagLst xmlns:a="http://schemas.openxmlformats.org/drawingml/2006/main" xmlns:r="http://schemas.openxmlformats.org/officeDocument/2006/relationships" xmlns:p="http://schemas.openxmlformats.org/presentationml/2006/main">
  <p:tag name="MILELISTITEM" val=""/>
</p:tagLst>
</file>

<file path=ppt/tags/tag42.xml><?xml version="1.0" encoding="utf-8"?>
<p:tagLst xmlns:a="http://schemas.openxmlformats.org/drawingml/2006/main" xmlns:r="http://schemas.openxmlformats.org/officeDocument/2006/relationships" xmlns:p="http://schemas.openxmlformats.org/presentationml/2006/main">
  <p:tag name="MILELISTITEM" val=""/>
</p:tagLst>
</file>

<file path=ppt/tags/tag43.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44.xml><?xml version="1.0" encoding="utf-8"?>
<p:tagLst xmlns:a="http://schemas.openxmlformats.org/drawingml/2006/main" xmlns:r="http://schemas.openxmlformats.org/officeDocument/2006/relationships" xmlns:p="http://schemas.openxmlformats.org/presentationml/2006/main">
  <p:tag name="MILELISTITEM" val=""/>
</p:tagLst>
</file>

<file path=ppt/tags/tag45.xml><?xml version="1.0" encoding="utf-8"?>
<p:tagLst xmlns:a="http://schemas.openxmlformats.org/drawingml/2006/main" xmlns:r="http://schemas.openxmlformats.org/officeDocument/2006/relationships" xmlns:p="http://schemas.openxmlformats.org/presentationml/2006/main">
  <p:tag name="MILELISTITEM" val=""/>
</p:tagLst>
</file>

<file path=ppt/tags/tag46.xml><?xml version="1.0" encoding="utf-8"?>
<p:tagLst xmlns:a="http://schemas.openxmlformats.org/drawingml/2006/main" xmlns:r="http://schemas.openxmlformats.org/officeDocument/2006/relationships" xmlns:p="http://schemas.openxmlformats.org/presentationml/2006/main">
  <p:tag name="MILELISTITEM" val=""/>
</p:tagLst>
</file>

<file path=ppt/tags/tag47.xml><?xml version="1.0" encoding="utf-8"?>
<p:tagLst xmlns:a="http://schemas.openxmlformats.org/drawingml/2006/main" xmlns:r="http://schemas.openxmlformats.org/officeDocument/2006/relationships" xmlns:p="http://schemas.openxmlformats.org/presentationml/2006/main">
  <p:tag name="MILELISTITEM" val=""/>
</p:tagLst>
</file>

<file path=ppt/tags/tag48.xml><?xml version="1.0" encoding="utf-8"?>
<p:tagLst xmlns:a="http://schemas.openxmlformats.org/drawingml/2006/main" xmlns:r="http://schemas.openxmlformats.org/officeDocument/2006/relationships" xmlns:p="http://schemas.openxmlformats.org/presentationml/2006/main">
  <p:tag name="MILELISTITEM" val=""/>
</p:tagLst>
</file>

<file path=ppt/tags/tag49.xml><?xml version="1.0" encoding="utf-8"?>
<p:tagLst xmlns:a="http://schemas.openxmlformats.org/drawingml/2006/main" xmlns:r="http://schemas.openxmlformats.org/officeDocument/2006/relationships" xmlns:p="http://schemas.openxmlformats.org/presentationml/2006/main">
  <p:tag name="MILELISTITEM" val=""/>
</p:tagLst>
</file>

<file path=ppt/tags/tag5.xml><?xml version="1.0" encoding="utf-8"?>
<p:tagLst xmlns:a="http://schemas.openxmlformats.org/drawingml/2006/main" xmlns:r="http://schemas.openxmlformats.org/officeDocument/2006/relationships" xmlns:p="http://schemas.openxmlformats.org/presentationml/2006/main">
  <p:tag name="MILELISTITEM" val=""/>
</p:tagLst>
</file>

<file path=ppt/tags/tag50.xml><?xml version="1.0" encoding="utf-8"?>
<p:tagLst xmlns:a="http://schemas.openxmlformats.org/drawingml/2006/main" xmlns:r="http://schemas.openxmlformats.org/officeDocument/2006/relationships" xmlns:p="http://schemas.openxmlformats.org/presentationml/2006/main">
  <p:tag name="MILELISTITEM" val=""/>
</p:tagLst>
</file>

<file path=ppt/tags/tag51.xml><?xml version="1.0" encoding="utf-8"?>
<p:tagLst xmlns:a="http://schemas.openxmlformats.org/drawingml/2006/main" xmlns:r="http://schemas.openxmlformats.org/officeDocument/2006/relationships" xmlns:p="http://schemas.openxmlformats.org/presentationml/2006/main">
  <p:tag name="MILELISTITEM" val=""/>
</p:tagLst>
</file>

<file path=ppt/tags/tag52.xml><?xml version="1.0" encoding="utf-8"?>
<p:tagLst xmlns:a="http://schemas.openxmlformats.org/drawingml/2006/main" xmlns:r="http://schemas.openxmlformats.org/officeDocument/2006/relationships" xmlns:p="http://schemas.openxmlformats.org/presentationml/2006/main">
  <p:tag name="COLORSCHEMEINDEX" val="6"/>
  <p:tag name="NO LOGOS" val="true"/>
</p:tagLst>
</file>

<file path=ppt/tags/tag53.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2"/>
</p:tagLst>
</file>

<file path=ppt/tags/tag54.xml><?xml version="1.0" encoding="utf-8"?>
<p:tagLst xmlns:a="http://schemas.openxmlformats.org/drawingml/2006/main" xmlns:r="http://schemas.openxmlformats.org/officeDocument/2006/relationships" xmlns:p="http://schemas.openxmlformats.org/presentationml/2006/main">
  <p:tag name="MILELISTITEM" val=""/>
</p:tagLst>
</file>

<file path=ppt/tags/tag55.xml><?xml version="1.0" encoding="utf-8"?>
<p:tagLst xmlns:a="http://schemas.openxmlformats.org/drawingml/2006/main" xmlns:r="http://schemas.openxmlformats.org/officeDocument/2006/relationships" xmlns:p="http://schemas.openxmlformats.org/presentationml/2006/main">
  <p:tag name="MILELISTITEM" val=""/>
</p:tagLst>
</file>

<file path=ppt/tags/tag56.xml><?xml version="1.0" encoding="utf-8"?>
<p:tagLst xmlns:a="http://schemas.openxmlformats.org/drawingml/2006/main" xmlns:r="http://schemas.openxmlformats.org/officeDocument/2006/relationships" xmlns:p="http://schemas.openxmlformats.org/presentationml/2006/main">
  <p:tag name="MILELISTITEM" val=""/>
</p:tagLst>
</file>

<file path=ppt/tags/tag57.xml><?xml version="1.0" encoding="utf-8"?>
<p:tagLst xmlns:a="http://schemas.openxmlformats.org/drawingml/2006/main" xmlns:r="http://schemas.openxmlformats.org/officeDocument/2006/relationships" xmlns:p="http://schemas.openxmlformats.org/presentationml/2006/main">
  <p:tag name="MILELISTITEM" val=""/>
</p:tagLst>
</file>

<file path=ppt/tags/tag58.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59.xml><?xml version="1.0" encoding="utf-8"?>
<p:tagLst xmlns:a="http://schemas.openxmlformats.org/drawingml/2006/main" xmlns:r="http://schemas.openxmlformats.org/officeDocument/2006/relationships" xmlns:p="http://schemas.openxmlformats.org/presentationml/2006/main">
  <p:tag name="MILELISTITEM" val=""/>
</p:tagLst>
</file>

<file path=ppt/tags/tag6.xml><?xml version="1.0" encoding="utf-8"?>
<p:tagLst xmlns:a="http://schemas.openxmlformats.org/drawingml/2006/main" xmlns:r="http://schemas.openxmlformats.org/officeDocument/2006/relationships" xmlns:p="http://schemas.openxmlformats.org/presentationml/2006/main">
  <p:tag name="MILELISTITEM" val=""/>
</p:tagLst>
</file>

<file path=ppt/tags/tag60.xml><?xml version="1.0" encoding="utf-8"?>
<p:tagLst xmlns:a="http://schemas.openxmlformats.org/drawingml/2006/main" xmlns:r="http://schemas.openxmlformats.org/officeDocument/2006/relationships" xmlns:p="http://schemas.openxmlformats.org/presentationml/2006/main">
  <p:tag name="MILELISTITEM" val=""/>
</p:tagLst>
</file>

<file path=ppt/tags/tag61.xml><?xml version="1.0" encoding="utf-8"?>
<p:tagLst xmlns:a="http://schemas.openxmlformats.org/drawingml/2006/main" xmlns:r="http://schemas.openxmlformats.org/officeDocument/2006/relationships" xmlns:p="http://schemas.openxmlformats.org/presentationml/2006/main">
  <p:tag name="MILELISTITEM" val=""/>
</p:tagLst>
</file>

<file path=ppt/tags/tag62.xml><?xml version="1.0" encoding="utf-8"?>
<p:tagLst xmlns:a="http://schemas.openxmlformats.org/drawingml/2006/main" xmlns:r="http://schemas.openxmlformats.org/officeDocument/2006/relationships" xmlns:p="http://schemas.openxmlformats.org/presentationml/2006/main">
  <p:tag name="MILELISTITEM" val=""/>
</p:tagLst>
</file>

<file path=ppt/tags/tag63.xml><?xml version="1.0" encoding="utf-8"?>
<p:tagLst xmlns:a="http://schemas.openxmlformats.org/drawingml/2006/main" xmlns:r="http://schemas.openxmlformats.org/officeDocument/2006/relationships" xmlns:p="http://schemas.openxmlformats.org/presentationml/2006/main">
  <p:tag name="MILELISTITEM" val=""/>
</p:tagLst>
</file>

<file path=ppt/tags/tag64.xml><?xml version="1.0" encoding="utf-8"?>
<p:tagLst xmlns:a="http://schemas.openxmlformats.org/drawingml/2006/main" xmlns:r="http://schemas.openxmlformats.org/officeDocument/2006/relationships" xmlns:p="http://schemas.openxmlformats.org/presentationml/2006/main">
  <p:tag name="MILELISTITEM" val=""/>
</p:tagLst>
</file>

<file path=ppt/tags/tag65.xml><?xml version="1.0" encoding="utf-8"?>
<p:tagLst xmlns:a="http://schemas.openxmlformats.org/drawingml/2006/main" xmlns:r="http://schemas.openxmlformats.org/officeDocument/2006/relationships" xmlns:p="http://schemas.openxmlformats.org/presentationml/2006/main">
  <p:tag name="MILELISTITEM" val=""/>
</p:tagLst>
</file>

<file path=ppt/tags/tag66.xml><?xml version="1.0" encoding="utf-8"?>
<p:tagLst xmlns:a="http://schemas.openxmlformats.org/drawingml/2006/main" xmlns:r="http://schemas.openxmlformats.org/officeDocument/2006/relationships" xmlns:p="http://schemas.openxmlformats.org/presentationml/2006/main">
  <p:tag name="COLORSCHEMEINDEX" val="6"/>
</p:tagLst>
</file>

<file path=ppt/tags/tag67.xml><?xml version="1.0" encoding="utf-8"?>
<p:tagLst xmlns:a="http://schemas.openxmlformats.org/drawingml/2006/main" xmlns:r="http://schemas.openxmlformats.org/officeDocument/2006/relationships" xmlns:p="http://schemas.openxmlformats.org/presentationml/2006/main">
  <p:tag name="COLORSCHEMEINDEX" val="6"/>
</p:tagLst>
</file>

<file path=ppt/tags/tag68.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2"/>
</p:tagLst>
</file>

<file path=ppt/tags/tag69.xml><?xml version="1.0" encoding="utf-8"?>
<p:tagLst xmlns:a="http://schemas.openxmlformats.org/drawingml/2006/main" xmlns:r="http://schemas.openxmlformats.org/officeDocument/2006/relationships" xmlns:p="http://schemas.openxmlformats.org/presentationml/2006/main">
  <p:tag name="MILELISTITEM" val=""/>
</p:tagLst>
</file>

<file path=ppt/tags/tag7.xml><?xml version="1.0" encoding="utf-8"?>
<p:tagLst xmlns:a="http://schemas.openxmlformats.org/drawingml/2006/main" xmlns:r="http://schemas.openxmlformats.org/officeDocument/2006/relationships" xmlns:p="http://schemas.openxmlformats.org/presentationml/2006/main">
  <p:tag name="MILELISTITEM" val=""/>
</p:tagLst>
</file>

<file path=ppt/tags/tag70.xml><?xml version="1.0" encoding="utf-8"?>
<p:tagLst xmlns:a="http://schemas.openxmlformats.org/drawingml/2006/main" xmlns:r="http://schemas.openxmlformats.org/officeDocument/2006/relationships" xmlns:p="http://schemas.openxmlformats.org/presentationml/2006/main">
  <p:tag name="MILELISTITEM" val=""/>
</p:tagLst>
</file>

<file path=ppt/tags/tag71.xml><?xml version="1.0" encoding="utf-8"?>
<p:tagLst xmlns:a="http://schemas.openxmlformats.org/drawingml/2006/main" xmlns:r="http://schemas.openxmlformats.org/officeDocument/2006/relationships" xmlns:p="http://schemas.openxmlformats.org/presentationml/2006/main">
  <p:tag name="MILELISTITEM" val=""/>
</p:tagLst>
</file>

<file path=ppt/tags/tag72.xml><?xml version="1.0" encoding="utf-8"?>
<p:tagLst xmlns:a="http://schemas.openxmlformats.org/drawingml/2006/main" xmlns:r="http://schemas.openxmlformats.org/officeDocument/2006/relationships" xmlns:p="http://schemas.openxmlformats.org/presentationml/2006/main">
  <p:tag name="MILELISTITEM" val=""/>
</p:tagLst>
</file>

<file path=ppt/tags/tag73.xml><?xml version="1.0" encoding="utf-8"?>
<p:tagLst xmlns:a="http://schemas.openxmlformats.org/drawingml/2006/main" xmlns:r="http://schemas.openxmlformats.org/officeDocument/2006/relationships" xmlns:p="http://schemas.openxmlformats.org/presentationml/2006/main">
  <p:tag name="MILELISTITEM" val=""/>
</p:tagLst>
</file>

<file path=ppt/tags/tag74.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75.xml><?xml version="1.0" encoding="utf-8"?>
<p:tagLst xmlns:a="http://schemas.openxmlformats.org/drawingml/2006/main" xmlns:r="http://schemas.openxmlformats.org/officeDocument/2006/relationships" xmlns:p="http://schemas.openxmlformats.org/presentationml/2006/main">
  <p:tag name="MILELISTITEM" val=""/>
</p:tagLst>
</file>

<file path=ppt/tags/tag76.xml><?xml version="1.0" encoding="utf-8"?>
<p:tagLst xmlns:a="http://schemas.openxmlformats.org/drawingml/2006/main" xmlns:r="http://schemas.openxmlformats.org/officeDocument/2006/relationships" xmlns:p="http://schemas.openxmlformats.org/presentationml/2006/main">
  <p:tag name="MILELISTITEM" val=""/>
</p:tagLst>
</file>

<file path=ppt/tags/tag77.xml><?xml version="1.0" encoding="utf-8"?>
<p:tagLst xmlns:a="http://schemas.openxmlformats.org/drawingml/2006/main" xmlns:r="http://schemas.openxmlformats.org/officeDocument/2006/relationships" xmlns:p="http://schemas.openxmlformats.org/presentationml/2006/main">
  <p:tag name="MILELISTITEM" val=""/>
</p:tagLst>
</file>

<file path=ppt/tags/tag78.xml><?xml version="1.0" encoding="utf-8"?>
<p:tagLst xmlns:a="http://schemas.openxmlformats.org/drawingml/2006/main" xmlns:r="http://schemas.openxmlformats.org/officeDocument/2006/relationships" xmlns:p="http://schemas.openxmlformats.org/presentationml/2006/main">
  <p:tag name="MILELISTITEM" val=""/>
</p:tagLst>
</file>

<file path=ppt/tags/tag79.xml><?xml version="1.0" encoding="utf-8"?>
<p:tagLst xmlns:a="http://schemas.openxmlformats.org/drawingml/2006/main" xmlns:r="http://schemas.openxmlformats.org/officeDocument/2006/relationships" xmlns:p="http://schemas.openxmlformats.org/presentationml/2006/main">
  <p:tag name="MILELISTITEM" val=""/>
</p:tagLst>
</file>

<file path=ppt/tags/tag8.xml><?xml version="1.0" encoding="utf-8"?>
<p:tagLst xmlns:a="http://schemas.openxmlformats.org/drawingml/2006/main" xmlns:r="http://schemas.openxmlformats.org/officeDocument/2006/relationships" xmlns:p="http://schemas.openxmlformats.org/presentationml/2006/main">
  <p:tag name="MILELISTITEM" val=""/>
</p:tagLst>
</file>

<file path=ppt/tags/tag80.xml><?xml version="1.0" encoding="utf-8"?>
<p:tagLst xmlns:a="http://schemas.openxmlformats.org/drawingml/2006/main" xmlns:r="http://schemas.openxmlformats.org/officeDocument/2006/relationships" xmlns:p="http://schemas.openxmlformats.org/presentationml/2006/main">
  <p:tag name="MILELISTITEM" val=""/>
</p:tagLst>
</file>

<file path=ppt/tags/tag81.xml><?xml version="1.0" encoding="utf-8"?>
<p:tagLst xmlns:a="http://schemas.openxmlformats.org/drawingml/2006/main" xmlns:r="http://schemas.openxmlformats.org/officeDocument/2006/relationships" xmlns:p="http://schemas.openxmlformats.org/presentationml/2006/main">
  <p:tag name="COLORSCHEMEINDEX" val="4"/>
</p:tagLst>
</file>

<file path=ppt/tags/tag82.xml><?xml version="1.0" encoding="utf-8"?>
<p:tagLst xmlns:a="http://schemas.openxmlformats.org/drawingml/2006/main" xmlns:r="http://schemas.openxmlformats.org/officeDocument/2006/relationships" xmlns:p="http://schemas.openxmlformats.org/presentationml/2006/main">
  <p:tag name="COLORSCHEMEINDEX" val="4"/>
</p:tagLst>
</file>

<file path=ppt/tags/tag83.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2"/>
</p:tagLst>
</file>

<file path=ppt/tags/tag84.xml><?xml version="1.0" encoding="utf-8"?>
<p:tagLst xmlns:a="http://schemas.openxmlformats.org/drawingml/2006/main" xmlns:r="http://schemas.openxmlformats.org/officeDocument/2006/relationships" xmlns:p="http://schemas.openxmlformats.org/presentationml/2006/main">
  <p:tag name="MILELISTITEM" val=""/>
</p:tagLst>
</file>

<file path=ppt/tags/tag85.xml><?xml version="1.0" encoding="utf-8"?>
<p:tagLst xmlns:a="http://schemas.openxmlformats.org/drawingml/2006/main" xmlns:r="http://schemas.openxmlformats.org/officeDocument/2006/relationships" xmlns:p="http://schemas.openxmlformats.org/presentationml/2006/main">
  <p:tag name="MILELISTITEM" val=""/>
</p:tagLst>
</file>

<file path=ppt/tags/tag86.xml><?xml version="1.0" encoding="utf-8"?>
<p:tagLst xmlns:a="http://schemas.openxmlformats.org/drawingml/2006/main" xmlns:r="http://schemas.openxmlformats.org/officeDocument/2006/relationships" xmlns:p="http://schemas.openxmlformats.org/presentationml/2006/main">
  <p:tag name="MILELISTITEM" val=""/>
</p:tagLst>
</file>

<file path=ppt/tags/tag87.xml><?xml version="1.0" encoding="utf-8"?>
<p:tagLst xmlns:a="http://schemas.openxmlformats.org/drawingml/2006/main" xmlns:r="http://schemas.openxmlformats.org/officeDocument/2006/relationships" xmlns:p="http://schemas.openxmlformats.org/presentationml/2006/main">
  <p:tag name="MILELISTITEM" val=""/>
</p:tagLst>
</file>

<file path=ppt/tags/tag88.xml><?xml version="1.0" encoding="utf-8"?>
<p:tagLst xmlns:a="http://schemas.openxmlformats.org/drawingml/2006/main" xmlns:r="http://schemas.openxmlformats.org/officeDocument/2006/relationships" xmlns:p="http://schemas.openxmlformats.org/presentationml/2006/main">
  <p:tag name="MILELISTITEM" val=""/>
</p:tagLst>
</file>

<file path=ppt/tags/tag89.xml><?xml version="1.0" encoding="utf-8"?>
<p:tagLst xmlns:a="http://schemas.openxmlformats.org/drawingml/2006/main" xmlns:r="http://schemas.openxmlformats.org/officeDocument/2006/relationships" xmlns:p="http://schemas.openxmlformats.org/presentationml/2006/main">
  <p:tag name="MILELISTITEM" val=""/>
</p:tagLst>
</file>

<file path=ppt/tags/tag9.xml><?xml version="1.0" encoding="utf-8"?>
<p:tagLst xmlns:a="http://schemas.openxmlformats.org/drawingml/2006/main" xmlns:r="http://schemas.openxmlformats.org/officeDocument/2006/relationships" xmlns:p="http://schemas.openxmlformats.org/presentationml/2006/main">
  <p:tag name="MILELISTITEM" val=""/>
</p:tagLst>
</file>

<file path=ppt/tags/tag90.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91.xml><?xml version="1.0" encoding="utf-8"?>
<p:tagLst xmlns:a="http://schemas.openxmlformats.org/drawingml/2006/main" xmlns:r="http://schemas.openxmlformats.org/officeDocument/2006/relationships" xmlns:p="http://schemas.openxmlformats.org/presentationml/2006/main">
  <p:tag name="MILELISTITEM" val=""/>
</p:tagLst>
</file>

<file path=ppt/tags/tag92.xml><?xml version="1.0" encoding="utf-8"?>
<p:tagLst xmlns:a="http://schemas.openxmlformats.org/drawingml/2006/main" xmlns:r="http://schemas.openxmlformats.org/officeDocument/2006/relationships" xmlns:p="http://schemas.openxmlformats.org/presentationml/2006/main">
  <p:tag name="MILELISTITEM" val=""/>
</p:tagLst>
</file>

<file path=ppt/tags/tag93.xml><?xml version="1.0" encoding="utf-8"?>
<p:tagLst xmlns:a="http://schemas.openxmlformats.org/drawingml/2006/main" xmlns:r="http://schemas.openxmlformats.org/officeDocument/2006/relationships" xmlns:p="http://schemas.openxmlformats.org/presentationml/2006/main">
  <p:tag name="MILELISTITEM" val=""/>
</p:tagLst>
</file>

<file path=ppt/tags/tag94.xml><?xml version="1.0" encoding="utf-8"?>
<p:tagLst xmlns:a="http://schemas.openxmlformats.org/drawingml/2006/main" xmlns:r="http://schemas.openxmlformats.org/officeDocument/2006/relationships" xmlns:p="http://schemas.openxmlformats.org/presentationml/2006/main">
  <p:tag name="MILELISTITEM" val=""/>
</p:tagLst>
</file>

<file path=ppt/tags/tag95.xml><?xml version="1.0" encoding="utf-8"?>
<p:tagLst xmlns:a="http://schemas.openxmlformats.org/drawingml/2006/main" xmlns:r="http://schemas.openxmlformats.org/officeDocument/2006/relationships" xmlns:p="http://schemas.openxmlformats.org/presentationml/2006/main">
  <p:tag name="MILELISTITEM" val=""/>
</p:tagLst>
</file>

<file path=ppt/tags/tag96.xml><?xml version="1.0" encoding="utf-8"?>
<p:tagLst xmlns:a="http://schemas.openxmlformats.org/drawingml/2006/main" xmlns:r="http://schemas.openxmlformats.org/officeDocument/2006/relationships" xmlns:p="http://schemas.openxmlformats.org/presentationml/2006/main">
  <p:tag name="COLORSCHEMEINDEX" val="6"/>
</p:tagLst>
</file>

<file path=ppt/tags/tag97.xml><?xml version="1.0" encoding="utf-8"?>
<p:tagLst xmlns:a="http://schemas.openxmlformats.org/drawingml/2006/main" xmlns:r="http://schemas.openxmlformats.org/officeDocument/2006/relationships" xmlns:p="http://schemas.openxmlformats.org/presentationml/2006/main">
  <p:tag name="COLORSCHEMEINDEX" val="6"/>
  <p:tag name="NO LOGOS" val="true"/>
</p:tagLst>
</file>

<file path=ppt/tags/tag98.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1"/>
</p:tagLst>
</file>

<file path=ppt/tags/tag99.xml><?xml version="1.0" encoding="utf-8"?>
<p:tagLst xmlns:a="http://schemas.openxmlformats.org/drawingml/2006/main" xmlns:r="http://schemas.openxmlformats.org/officeDocument/2006/relationships" xmlns:p="http://schemas.openxmlformats.org/presentationml/2006/main">
  <p:tag name="MILELISTITEM" val=""/>
</p:tagLst>
</file>

<file path=ppt/theme/theme1.xml><?xml version="1.0" encoding="utf-8"?>
<a:theme xmlns:a="http://schemas.openxmlformats.org/drawingml/2006/main" name="ttoTheme">
  <a:themeElements>
    <a:clrScheme name="TTO standard">
      <a:dk1>
        <a:srgbClr val="000000"/>
      </a:dk1>
      <a:lt1>
        <a:srgbClr val="FFFFFF"/>
      </a:lt1>
      <a:dk2>
        <a:srgbClr val="FF0000"/>
      </a:dk2>
      <a:lt2>
        <a:srgbClr val="FFFFFF"/>
      </a:lt2>
      <a:accent1>
        <a:srgbClr val="F9F9F9"/>
      </a:accent1>
      <a:accent2>
        <a:srgbClr val="DEDEDE"/>
      </a:accent2>
      <a:accent3>
        <a:srgbClr val="C7C7C7"/>
      </a:accent3>
      <a:accent4>
        <a:srgbClr val="6699FF"/>
      </a:accent4>
      <a:accent5>
        <a:srgbClr val="FF0000"/>
      </a:accent5>
      <a:accent6>
        <a:srgbClr val="FFFFFF"/>
      </a:accent6>
      <a:hlink>
        <a:srgbClr val="C7C7C7"/>
      </a:hlink>
      <a:folHlink>
        <a:srgbClr val="6699FF"/>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standard">
        <a:dk1>
          <a:srgbClr val="000000"/>
        </a:dk1>
        <a:lt1>
          <a:srgbClr val="FFFFFF"/>
        </a:lt1>
        <a:dk2>
          <a:srgbClr val="FF0000"/>
        </a:dk2>
        <a:lt2>
          <a:srgbClr val="FFFFFF"/>
        </a:lt2>
        <a:accent1>
          <a:srgbClr val="F9F9F9"/>
        </a:accent1>
        <a:accent2>
          <a:srgbClr val="DEDEDE"/>
        </a:accent2>
        <a:accent3>
          <a:srgbClr val="C7C7C7"/>
        </a:accent3>
        <a:accent4>
          <a:srgbClr val="6699FF"/>
        </a:accent4>
        <a:accent5>
          <a:srgbClr val="FF0000"/>
        </a:accent5>
        <a:accent6>
          <a:srgbClr val="FFFFFF"/>
        </a:accent6>
        <a:hlink>
          <a:srgbClr val="C7C7C7"/>
        </a:hlink>
        <a:folHlink>
          <a:srgbClr val="6699FF"/>
        </a:folHlink>
      </a:clrScheme>
      <a:clrMap bg1="lt1" tx1="dk1" bg2="lt2" tx2="dk2" accent1="accent1" accent2="accent2" accent3="accent3" accent4="accent4" accent5="accent5" accent6="accent6" hlink="hlink" folHlink="folHlink"/>
    </a:extraClrScheme>
    <a:extraClrScheme>
      <a:clrScheme name="TI standard">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clrMap bg1="lt1" tx1="dk1" bg2="lt2" tx2="dk2" accent1="accent1" accent2="accent2" accent3="accent3" accent4="accent4" accent5="accent5" accent6="accent6" hlink="hlink" folHlink="folHlink"/>
    </a:extraClrScheme>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
      <a:clrScheme name="tto 8">
        <a:dk1>
          <a:srgbClr val="FFFFFF"/>
        </a:dk1>
        <a:lt1>
          <a:srgbClr val="000000"/>
        </a:lt1>
        <a:dk2>
          <a:srgbClr val="FFFFFF"/>
        </a:dk2>
        <a:lt2>
          <a:srgbClr val="FF0000"/>
        </a:lt2>
        <a:accent1>
          <a:srgbClr val="00CCFF"/>
        </a:accent1>
        <a:accent2>
          <a:srgbClr val="CC9900"/>
        </a:accent2>
        <a:accent3>
          <a:srgbClr val="00CC66"/>
        </a:accent3>
        <a:accent4>
          <a:srgbClr val="FFFF99"/>
        </a:accent4>
        <a:accent5>
          <a:srgbClr val="FF99CC"/>
        </a:accent5>
        <a:accent6>
          <a:srgbClr val="000000"/>
        </a:accent6>
        <a:hlink>
          <a:srgbClr val="00CC66"/>
        </a:hlink>
        <a:folHlink>
          <a:srgbClr val="FFFF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ttoTheme</Template>
  <TotalTime>11364</TotalTime>
  <Pages>3</Pages>
  <Words>3750</Words>
  <Application>Microsoft Office PowerPoint</Application>
  <PresentationFormat>On-screen Show (4:3)</PresentationFormat>
  <Paragraphs>927</Paragraphs>
  <Slides>49</Slides>
  <Notes>19</Notes>
  <HiddenSlides>5</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ttoTheme</vt:lpstr>
      <vt:lpstr>PowerPoint Presentation</vt:lpstr>
      <vt:lpstr>Objectives</vt:lpstr>
      <vt:lpstr>Outline</vt:lpstr>
      <vt:lpstr>TI’s Embedded Processor Portfolio</vt:lpstr>
      <vt:lpstr>Outline</vt:lpstr>
      <vt:lpstr>What Problem Are We Trying To Solve?</vt:lpstr>
      <vt:lpstr>'C6x CPU Architecture</vt:lpstr>
      <vt:lpstr>C6000 DSP Family CPU Roadmap</vt:lpstr>
      <vt:lpstr>C6000 DSP Family CPU Roadmap</vt:lpstr>
      <vt:lpstr>Outline</vt:lpstr>
      <vt:lpstr>DSP Generations : DSP and ARM+DSP</vt:lpstr>
      <vt:lpstr>Key C6000 Manuals</vt:lpstr>
      <vt:lpstr>Outline</vt:lpstr>
      <vt:lpstr>PowerPoint Presentation</vt:lpstr>
      <vt:lpstr>Outline</vt:lpstr>
      <vt:lpstr>Programmable Realtime Unit (PRU)</vt:lpstr>
      <vt:lpstr>PRU SubSystem :  IS / IS-NOT</vt:lpstr>
      <vt:lpstr>Outline</vt:lpstr>
      <vt:lpstr>System Architecture – SCR/EDMA</vt:lpstr>
      <vt:lpstr>TMS320C6748 Interconnect Matrix</vt:lpstr>
      <vt:lpstr>Outline</vt:lpstr>
      <vt:lpstr>What is Pin Multiplexing?</vt:lpstr>
      <vt:lpstr>Pin Muxing Tools</vt:lpstr>
      <vt:lpstr>Outline</vt:lpstr>
      <vt:lpstr>TMS320C674x Architecture - Overview</vt:lpstr>
      <vt:lpstr>Outline</vt:lpstr>
      <vt:lpstr>DSP &amp; ARM MPU Selection Tool</vt:lpstr>
      <vt:lpstr>Outline</vt:lpstr>
      <vt:lpstr>Outline</vt:lpstr>
      <vt:lpstr>How do Interrupts Work?</vt:lpstr>
      <vt:lpstr>C64x+ Hardware Interrupts</vt:lpstr>
      <vt:lpstr>Outline</vt:lpstr>
      <vt:lpstr>Event Combiner (ECM)</vt:lpstr>
      <vt:lpstr>Outline</vt:lpstr>
      <vt:lpstr>Creating a New Target Config File (.ccxml)</vt:lpstr>
      <vt:lpstr>What is a GEL File ?</vt:lpstr>
      <vt:lpstr>Outline</vt:lpstr>
      <vt:lpstr>Creating Custom Platforms - Procedure</vt:lpstr>
      <vt:lpstr>Creating Custom Platforms - Procedure</vt:lpstr>
      <vt:lpstr>Creating Custom Platforms - Procedure</vt:lpstr>
      <vt:lpstr>Creating Custom Platforms - Procedure</vt:lpstr>
      <vt:lpstr>Outline</vt:lpstr>
      <vt:lpstr>Chapter Quiz</vt:lpstr>
      <vt:lpstr>Chapter Quiz</vt:lpstr>
      <vt:lpstr>Outline</vt:lpstr>
      <vt:lpstr>Single vs Double Buffer Systems</vt:lpstr>
      <vt:lpstr>Lab 11 – Hwi Audio</vt:lpstr>
      <vt:lpstr>PowerPoint Presentation</vt:lpstr>
      <vt:lpstr>Outline</vt:lpstr>
    </vt:vector>
  </TitlesOfParts>
  <Company>SC Sales &amp; Marketing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Integration Workshop</dc:title>
  <dc:subject/>
  <dc:creator>Scott Specker</dc:creator>
  <cp:keywords/>
  <dc:description/>
  <cp:lastModifiedBy>Eric Wilbur</cp:lastModifiedBy>
  <cp:revision>320</cp:revision>
  <cp:lastPrinted>1601-01-01T00:00:00Z</cp:lastPrinted>
  <dcterms:created xsi:type="dcterms:W3CDTF">2001-09-20T20:19:44Z</dcterms:created>
  <dcterms:modified xsi:type="dcterms:W3CDTF">2013-09-07T23:45:06Z</dcterms:modified>
</cp:coreProperties>
</file>